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29" r:id="rId3"/>
    <p:sldId id="395" r:id="rId4"/>
    <p:sldId id="696" r:id="rId5"/>
    <p:sldId id="379" r:id="rId7"/>
    <p:sldId id="701" r:id="rId8"/>
    <p:sldId id="697" r:id="rId9"/>
    <p:sldId id="702" r:id="rId10"/>
    <p:sldId id="698" r:id="rId11"/>
    <p:sldId id="703" r:id="rId12"/>
    <p:sldId id="699" r:id="rId13"/>
    <p:sldId id="704" r:id="rId14"/>
    <p:sldId id="27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B01"/>
    <a:srgbClr val="F8CD06"/>
    <a:srgbClr val="F9B705"/>
    <a:srgbClr val="91B0FF"/>
    <a:srgbClr val="9393FE"/>
    <a:srgbClr val="5B9BD5"/>
    <a:srgbClr val="8FAAE0"/>
    <a:srgbClr val="323433"/>
    <a:srgbClr val="94BC53"/>
    <a:srgbClr val="058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78" autoAdjust="0"/>
    <p:restoredTop sz="94660"/>
  </p:normalViewPr>
  <p:slideViewPr>
    <p:cSldViewPr snapToGrid="0">
      <p:cViewPr varScale="1">
        <p:scale>
          <a:sx n="66" d="100"/>
          <a:sy n="66" d="100"/>
        </p:scale>
        <p:origin x="230" y="48"/>
      </p:cViewPr>
      <p:guideLst/>
    </p:cSldViewPr>
  </p:slideViewPr>
  <p:notesTextViewPr>
    <p:cViewPr>
      <p:scale>
        <a:sx n="3" d="2"/>
        <a:sy n="3" d="2"/>
      </p:scale>
      <p:origin x="0" y="0"/>
    </p:cViewPr>
  </p:notesTextViewPr>
  <p:sorterViewPr>
    <p:cViewPr>
      <p:scale>
        <a:sx n="100" d="100"/>
        <a:sy n="100" d="100"/>
      </p:scale>
      <p:origin x="0" y="-28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7" name="矩形 26"/>
          <p:cNvSpPr/>
          <p:nvPr userDrawn="1"/>
        </p:nvSpPr>
        <p:spPr>
          <a:xfrm>
            <a:off x="292100" y="292100"/>
            <a:ext cx="11607800" cy="6273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 name="矩形 25"/>
          <p:cNvSpPr/>
          <p:nvPr userDrawn="1"/>
        </p:nvSpPr>
        <p:spPr>
          <a:xfrm>
            <a:off x="0" y="5660225"/>
            <a:ext cx="12242800" cy="571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userDrawn="1"/>
        </p:nvGrpSpPr>
        <p:grpSpPr>
          <a:xfrm>
            <a:off x="0" y="14605"/>
            <a:ext cx="12293600" cy="1231901"/>
            <a:chOff x="25400" y="14510"/>
            <a:chExt cx="12293600" cy="1223791"/>
          </a:xfrm>
          <a:solidFill>
            <a:schemeClr val="accent5">
              <a:lumMod val="75000"/>
            </a:schemeClr>
          </a:solidFill>
        </p:grpSpPr>
        <p:sp>
          <p:nvSpPr>
            <p:cNvPr id="29" name="矩形 28"/>
            <p:cNvSpPr/>
            <p:nvPr/>
          </p:nvSpPr>
          <p:spPr>
            <a:xfrm>
              <a:off x="25400" y="14510"/>
              <a:ext cx="12293600" cy="894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flipV="1">
              <a:off x="5727700" y="784423"/>
              <a:ext cx="889000" cy="45387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author-sign_73319"/>
          <p:cNvSpPr>
            <a:spLocks noChangeAspect="1"/>
          </p:cNvSpPr>
          <p:nvPr userDrawn="1"/>
        </p:nvSpPr>
        <p:spPr bwMode="auto">
          <a:xfrm>
            <a:off x="4087248" y="894507"/>
            <a:ext cx="4017505" cy="4465754"/>
          </a:xfrm>
          <a:custGeom>
            <a:avLst/>
            <a:gdLst>
              <a:gd name="connsiteX0" fmla="*/ 267220 w 545823"/>
              <a:gd name="connsiteY0" fmla="*/ 533785 h 606722"/>
              <a:gd name="connsiteX1" fmla="*/ 298560 w 545823"/>
              <a:gd name="connsiteY1" fmla="*/ 540253 h 606722"/>
              <a:gd name="connsiteX2" fmla="*/ 307684 w 545823"/>
              <a:gd name="connsiteY2" fmla="*/ 570466 h 606722"/>
              <a:gd name="connsiteX3" fmla="*/ 305320 w 545823"/>
              <a:gd name="connsiteY3" fmla="*/ 575234 h 606722"/>
              <a:gd name="connsiteX4" fmla="*/ 303098 w 545823"/>
              <a:gd name="connsiteY4" fmla="*/ 580097 h 606722"/>
              <a:gd name="connsiteX5" fmla="*/ 307116 w 545823"/>
              <a:gd name="connsiteY5" fmla="*/ 583024 h 606722"/>
              <a:gd name="connsiteX6" fmla="*/ 323519 w 545823"/>
              <a:gd name="connsiteY6" fmla="*/ 584298 h 606722"/>
              <a:gd name="connsiteX7" fmla="*/ 498800 w 545823"/>
              <a:gd name="connsiteY7" fmla="*/ 553424 h 606722"/>
              <a:gd name="connsiteX8" fmla="*/ 505229 w 545823"/>
              <a:gd name="connsiteY8" fmla="*/ 552291 h 606722"/>
              <a:gd name="connsiteX9" fmla="*/ 518039 w 545823"/>
              <a:gd name="connsiteY9" fmla="*/ 561213 h 606722"/>
              <a:gd name="connsiteX10" fmla="*/ 509105 w 545823"/>
              <a:gd name="connsiteY10" fmla="*/ 573960 h 606722"/>
              <a:gd name="connsiteX11" fmla="*/ 502676 w 545823"/>
              <a:gd name="connsiteY11" fmla="*/ 575140 h 606722"/>
              <a:gd name="connsiteX12" fmla="*/ 326072 w 545823"/>
              <a:gd name="connsiteY12" fmla="*/ 606203 h 606722"/>
              <a:gd name="connsiteX13" fmla="*/ 317043 w 545823"/>
              <a:gd name="connsiteY13" fmla="*/ 606722 h 606722"/>
              <a:gd name="connsiteX14" fmla="*/ 298229 w 545823"/>
              <a:gd name="connsiteY14" fmla="*/ 603182 h 606722"/>
              <a:gd name="connsiteX15" fmla="*/ 281212 w 545823"/>
              <a:gd name="connsiteY15" fmla="*/ 583260 h 606722"/>
              <a:gd name="connsiteX16" fmla="*/ 285844 w 545823"/>
              <a:gd name="connsiteY16" fmla="*/ 564848 h 606722"/>
              <a:gd name="connsiteX17" fmla="*/ 287499 w 545823"/>
              <a:gd name="connsiteY17" fmla="*/ 561638 h 606722"/>
              <a:gd name="connsiteX18" fmla="*/ 286128 w 545823"/>
              <a:gd name="connsiteY18" fmla="*/ 558475 h 606722"/>
              <a:gd name="connsiteX19" fmla="*/ 269063 w 545823"/>
              <a:gd name="connsiteY19" fmla="*/ 555737 h 606722"/>
              <a:gd name="connsiteX20" fmla="*/ 15313 w 545823"/>
              <a:gd name="connsiteY20" fmla="*/ 597753 h 606722"/>
              <a:gd name="connsiteX21" fmla="*/ 51523 w 545823"/>
              <a:gd name="connsiteY21" fmla="*/ 569286 h 606722"/>
              <a:gd name="connsiteX22" fmla="*/ 267220 w 545823"/>
              <a:gd name="connsiteY22" fmla="*/ 533785 h 606722"/>
              <a:gd name="connsiteX23" fmla="*/ 545823 w 545823"/>
              <a:gd name="connsiteY23" fmla="*/ 0 h 606722"/>
              <a:gd name="connsiteX24" fmla="*/ 503797 w 545823"/>
              <a:gd name="connsiteY24" fmla="*/ 216271 h 606722"/>
              <a:gd name="connsiteX25" fmla="*/ 388354 w 545823"/>
              <a:gd name="connsiteY25" fmla="*/ 241382 h 606722"/>
              <a:gd name="connsiteX26" fmla="*/ 458319 w 545823"/>
              <a:gd name="connsiteY26" fmla="*/ 267861 h 606722"/>
              <a:gd name="connsiteX27" fmla="*/ 484462 w 545823"/>
              <a:gd name="connsiteY27" fmla="*/ 264321 h 606722"/>
              <a:gd name="connsiteX28" fmla="*/ 349920 w 545823"/>
              <a:gd name="connsiteY28" fmla="*/ 450715 h 606722"/>
              <a:gd name="connsiteX29" fmla="*/ 251449 w 545823"/>
              <a:gd name="connsiteY29" fmla="*/ 421309 h 606722"/>
              <a:gd name="connsiteX30" fmla="*/ 299054 w 545823"/>
              <a:gd name="connsiteY30" fmla="*/ 483424 h 606722"/>
              <a:gd name="connsiteX31" fmla="*/ 233485 w 545823"/>
              <a:gd name="connsiteY31" fmla="*/ 501549 h 606722"/>
              <a:gd name="connsiteX32" fmla="*/ 133076 w 545823"/>
              <a:gd name="connsiteY32" fmla="*/ 477241 h 606722"/>
              <a:gd name="connsiteX33" fmla="*/ 0 w 545823"/>
              <a:gd name="connsiteY33" fmla="*/ 581742 h 606722"/>
              <a:gd name="connsiteX34" fmla="*/ 21084 w 545823"/>
              <a:gd name="connsiteY34" fmla="*/ 543132 h 606722"/>
              <a:gd name="connsiteX35" fmla="*/ 114781 w 545823"/>
              <a:gd name="connsiteY35" fmla="*/ 445239 h 606722"/>
              <a:gd name="connsiteX36" fmla="*/ 194862 w 545823"/>
              <a:gd name="connsiteY36" fmla="*/ 311663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45823" h="606722">
                <a:moveTo>
                  <a:pt x="267220" y="533785"/>
                </a:moveTo>
                <a:cubicBezTo>
                  <a:pt x="280077" y="532699"/>
                  <a:pt x="290619" y="534871"/>
                  <a:pt x="298560" y="540253"/>
                </a:cubicBezTo>
                <a:cubicBezTo>
                  <a:pt x="309196" y="547476"/>
                  <a:pt x="312694" y="559089"/>
                  <a:pt x="307684" y="570466"/>
                </a:cubicBezTo>
                <a:cubicBezTo>
                  <a:pt x="306927" y="572213"/>
                  <a:pt x="306076" y="573818"/>
                  <a:pt x="305320" y="575234"/>
                </a:cubicBezTo>
                <a:cubicBezTo>
                  <a:pt x="304516" y="576698"/>
                  <a:pt x="303240" y="579105"/>
                  <a:pt x="303098" y="580097"/>
                </a:cubicBezTo>
                <a:cubicBezTo>
                  <a:pt x="303429" y="580663"/>
                  <a:pt x="304753" y="581938"/>
                  <a:pt x="307116" y="583024"/>
                </a:cubicBezTo>
                <a:cubicBezTo>
                  <a:pt x="310992" y="584723"/>
                  <a:pt x="316334" y="585148"/>
                  <a:pt x="323519" y="584298"/>
                </a:cubicBezTo>
                <a:cubicBezTo>
                  <a:pt x="326497" y="583968"/>
                  <a:pt x="353300" y="579483"/>
                  <a:pt x="498800" y="553424"/>
                </a:cubicBezTo>
                <a:cubicBezTo>
                  <a:pt x="502487" y="552763"/>
                  <a:pt x="504756" y="552385"/>
                  <a:pt x="505229" y="552291"/>
                </a:cubicBezTo>
                <a:cubicBezTo>
                  <a:pt x="511232" y="551205"/>
                  <a:pt x="516952" y="555218"/>
                  <a:pt x="518039" y="561213"/>
                </a:cubicBezTo>
                <a:cubicBezTo>
                  <a:pt x="519079" y="567209"/>
                  <a:pt x="515108" y="572921"/>
                  <a:pt x="509105" y="573960"/>
                </a:cubicBezTo>
                <a:cubicBezTo>
                  <a:pt x="508585" y="574054"/>
                  <a:pt x="506363" y="574479"/>
                  <a:pt x="502676" y="575140"/>
                </a:cubicBezTo>
                <a:cubicBezTo>
                  <a:pt x="391258" y="595062"/>
                  <a:pt x="331839" y="605495"/>
                  <a:pt x="326072" y="606203"/>
                </a:cubicBezTo>
                <a:cubicBezTo>
                  <a:pt x="322905" y="606533"/>
                  <a:pt x="319879" y="606722"/>
                  <a:pt x="317043" y="606722"/>
                </a:cubicBezTo>
                <a:cubicBezTo>
                  <a:pt x="309858" y="606722"/>
                  <a:pt x="303666" y="605542"/>
                  <a:pt x="298229" y="603182"/>
                </a:cubicBezTo>
                <a:cubicBezTo>
                  <a:pt x="288633" y="598933"/>
                  <a:pt x="282394" y="591710"/>
                  <a:pt x="281212" y="583260"/>
                </a:cubicBezTo>
                <a:cubicBezTo>
                  <a:pt x="280125" y="575612"/>
                  <a:pt x="283434" y="569380"/>
                  <a:pt x="285844" y="564848"/>
                </a:cubicBezTo>
                <a:cubicBezTo>
                  <a:pt x="286459" y="563715"/>
                  <a:pt x="287073" y="562582"/>
                  <a:pt x="287499" y="561638"/>
                </a:cubicBezTo>
                <a:cubicBezTo>
                  <a:pt x="288019" y="560363"/>
                  <a:pt x="288255" y="559891"/>
                  <a:pt x="286128" y="558475"/>
                </a:cubicBezTo>
                <a:cubicBezTo>
                  <a:pt x="282535" y="556067"/>
                  <a:pt x="276627" y="555076"/>
                  <a:pt x="269063" y="555737"/>
                </a:cubicBezTo>
                <a:cubicBezTo>
                  <a:pt x="260602" y="556540"/>
                  <a:pt x="99739" y="583496"/>
                  <a:pt x="15313" y="597753"/>
                </a:cubicBezTo>
                <a:lnTo>
                  <a:pt x="51523" y="569286"/>
                </a:lnTo>
                <a:cubicBezTo>
                  <a:pt x="125265" y="556917"/>
                  <a:pt x="259562" y="534399"/>
                  <a:pt x="267220" y="533785"/>
                </a:cubicBezTo>
                <a:close/>
                <a:moveTo>
                  <a:pt x="545823" y="0"/>
                </a:moveTo>
                <a:cubicBezTo>
                  <a:pt x="545823" y="0"/>
                  <a:pt x="542136" y="137636"/>
                  <a:pt x="503797" y="216271"/>
                </a:cubicBezTo>
                <a:lnTo>
                  <a:pt x="388354" y="241382"/>
                </a:lnTo>
                <a:cubicBezTo>
                  <a:pt x="388354" y="241382"/>
                  <a:pt x="416813" y="267861"/>
                  <a:pt x="458319" y="267861"/>
                </a:cubicBezTo>
                <a:cubicBezTo>
                  <a:pt x="466545" y="267861"/>
                  <a:pt x="475291" y="266823"/>
                  <a:pt x="484462" y="264321"/>
                </a:cubicBezTo>
                <a:cubicBezTo>
                  <a:pt x="484462" y="264321"/>
                  <a:pt x="438275" y="391809"/>
                  <a:pt x="349920" y="450715"/>
                </a:cubicBezTo>
                <a:cubicBezTo>
                  <a:pt x="349920" y="450715"/>
                  <a:pt x="283359" y="434808"/>
                  <a:pt x="251449" y="421309"/>
                </a:cubicBezTo>
                <a:cubicBezTo>
                  <a:pt x="251449" y="421309"/>
                  <a:pt x="257358" y="461759"/>
                  <a:pt x="299054" y="483424"/>
                </a:cubicBezTo>
                <a:cubicBezTo>
                  <a:pt x="299054" y="483424"/>
                  <a:pt x="278301" y="501549"/>
                  <a:pt x="233485" y="501549"/>
                </a:cubicBezTo>
                <a:cubicBezTo>
                  <a:pt x="208005" y="501549"/>
                  <a:pt x="174724" y="495696"/>
                  <a:pt x="133076" y="477241"/>
                </a:cubicBezTo>
                <a:lnTo>
                  <a:pt x="0" y="581742"/>
                </a:lnTo>
                <a:cubicBezTo>
                  <a:pt x="3498" y="567205"/>
                  <a:pt x="10731" y="553894"/>
                  <a:pt x="21084" y="543132"/>
                </a:cubicBezTo>
                <a:lnTo>
                  <a:pt x="114781" y="445239"/>
                </a:lnTo>
                <a:cubicBezTo>
                  <a:pt x="127166" y="393602"/>
                  <a:pt x="155105" y="346969"/>
                  <a:pt x="194862" y="311663"/>
                </a:cubicBezTo>
                <a:close/>
              </a:path>
            </a:pathLst>
          </a:custGeom>
          <a:solidFill>
            <a:schemeClr val="bg1">
              <a:lumMod val="95000"/>
            </a:schemeClr>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5" name="矩形 24"/>
          <p:cNvSpPr/>
          <p:nvPr userDrawn="1"/>
        </p:nvSpPr>
        <p:spPr>
          <a:xfrm>
            <a:off x="292100" y="292100"/>
            <a:ext cx="11607800" cy="6273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author-sign_73319"/>
          <p:cNvSpPr>
            <a:spLocks noChangeAspect="1"/>
          </p:cNvSpPr>
          <p:nvPr userDrawn="1"/>
        </p:nvSpPr>
        <p:spPr bwMode="auto">
          <a:xfrm>
            <a:off x="583694" y="1680372"/>
            <a:ext cx="3200906" cy="3558044"/>
          </a:xfrm>
          <a:custGeom>
            <a:avLst/>
            <a:gdLst>
              <a:gd name="connsiteX0" fmla="*/ 267220 w 545823"/>
              <a:gd name="connsiteY0" fmla="*/ 533785 h 606722"/>
              <a:gd name="connsiteX1" fmla="*/ 298560 w 545823"/>
              <a:gd name="connsiteY1" fmla="*/ 540253 h 606722"/>
              <a:gd name="connsiteX2" fmla="*/ 307684 w 545823"/>
              <a:gd name="connsiteY2" fmla="*/ 570466 h 606722"/>
              <a:gd name="connsiteX3" fmla="*/ 305320 w 545823"/>
              <a:gd name="connsiteY3" fmla="*/ 575234 h 606722"/>
              <a:gd name="connsiteX4" fmla="*/ 303098 w 545823"/>
              <a:gd name="connsiteY4" fmla="*/ 580097 h 606722"/>
              <a:gd name="connsiteX5" fmla="*/ 307116 w 545823"/>
              <a:gd name="connsiteY5" fmla="*/ 583024 h 606722"/>
              <a:gd name="connsiteX6" fmla="*/ 323519 w 545823"/>
              <a:gd name="connsiteY6" fmla="*/ 584298 h 606722"/>
              <a:gd name="connsiteX7" fmla="*/ 498800 w 545823"/>
              <a:gd name="connsiteY7" fmla="*/ 553424 h 606722"/>
              <a:gd name="connsiteX8" fmla="*/ 505229 w 545823"/>
              <a:gd name="connsiteY8" fmla="*/ 552291 h 606722"/>
              <a:gd name="connsiteX9" fmla="*/ 518039 w 545823"/>
              <a:gd name="connsiteY9" fmla="*/ 561213 h 606722"/>
              <a:gd name="connsiteX10" fmla="*/ 509105 w 545823"/>
              <a:gd name="connsiteY10" fmla="*/ 573960 h 606722"/>
              <a:gd name="connsiteX11" fmla="*/ 502676 w 545823"/>
              <a:gd name="connsiteY11" fmla="*/ 575140 h 606722"/>
              <a:gd name="connsiteX12" fmla="*/ 326072 w 545823"/>
              <a:gd name="connsiteY12" fmla="*/ 606203 h 606722"/>
              <a:gd name="connsiteX13" fmla="*/ 317043 w 545823"/>
              <a:gd name="connsiteY13" fmla="*/ 606722 h 606722"/>
              <a:gd name="connsiteX14" fmla="*/ 298229 w 545823"/>
              <a:gd name="connsiteY14" fmla="*/ 603182 h 606722"/>
              <a:gd name="connsiteX15" fmla="*/ 281212 w 545823"/>
              <a:gd name="connsiteY15" fmla="*/ 583260 h 606722"/>
              <a:gd name="connsiteX16" fmla="*/ 285844 w 545823"/>
              <a:gd name="connsiteY16" fmla="*/ 564848 h 606722"/>
              <a:gd name="connsiteX17" fmla="*/ 287499 w 545823"/>
              <a:gd name="connsiteY17" fmla="*/ 561638 h 606722"/>
              <a:gd name="connsiteX18" fmla="*/ 286128 w 545823"/>
              <a:gd name="connsiteY18" fmla="*/ 558475 h 606722"/>
              <a:gd name="connsiteX19" fmla="*/ 269063 w 545823"/>
              <a:gd name="connsiteY19" fmla="*/ 555737 h 606722"/>
              <a:gd name="connsiteX20" fmla="*/ 15313 w 545823"/>
              <a:gd name="connsiteY20" fmla="*/ 597753 h 606722"/>
              <a:gd name="connsiteX21" fmla="*/ 51523 w 545823"/>
              <a:gd name="connsiteY21" fmla="*/ 569286 h 606722"/>
              <a:gd name="connsiteX22" fmla="*/ 267220 w 545823"/>
              <a:gd name="connsiteY22" fmla="*/ 533785 h 606722"/>
              <a:gd name="connsiteX23" fmla="*/ 545823 w 545823"/>
              <a:gd name="connsiteY23" fmla="*/ 0 h 606722"/>
              <a:gd name="connsiteX24" fmla="*/ 503797 w 545823"/>
              <a:gd name="connsiteY24" fmla="*/ 216271 h 606722"/>
              <a:gd name="connsiteX25" fmla="*/ 388354 w 545823"/>
              <a:gd name="connsiteY25" fmla="*/ 241382 h 606722"/>
              <a:gd name="connsiteX26" fmla="*/ 458319 w 545823"/>
              <a:gd name="connsiteY26" fmla="*/ 267861 h 606722"/>
              <a:gd name="connsiteX27" fmla="*/ 484462 w 545823"/>
              <a:gd name="connsiteY27" fmla="*/ 264321 h 606722"/>
              <a:gd name="connsiteX28" fmla="*/ 349920 w 545823"/>
              <a:gd name="connsiteY28" fmla="*/ 450715 h 606722"/>
              <a:gd name="connsiteX29" fmla="*/ 251449 w 545823"/>
              <a:gd name="connsiteY29" fmla="*/ 421309 h 606722"/>
              <a:gd name="connsiteX30" fmla="*/ 299054 w 545823"/>
              <a:gd name="connsiteY30" fmla="*/ 483424 h 606722"/>
              <a:gd name="connsiteX31" fmla="*/ 233485 w 545823"/>
              <a:gd name="connsiteY31" fmla="*/ 501549 h 606722"/>
              <a:gd name="connsiteX32" fmla="*/ 133076 w 545823"/>
              <a:gd name="connsiteY32" fmla="*/ 477241 h 606722"/>
              <a:gd name="connsiteX33" fmla="*/ 0 w 545823"/>
              <a:gd name="connsiteY33" fmla="*/ 581742 h 606722"/>
              <a:gd name="connsiteX34" fmla="*/ 21084 w 545823"/>
              <a:gd name="connsiteY34" fmla="*/ 543132 h 606722"/>
              <a:gd name="connsiteX35" fmla="*/ 114781 w 545823"/>
              <a:gd name="connsiteY35" fmla="*/ 445239 h 606722"/>
              <a:gd name="connsiteX36" fmla="*/ 194862 w 545823"/>
              <a:gd name="connsiteY36" fmla="*/ 311663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45823" h="606722">
                <a:moveTo>
                  <a:pt x="267220" y="533785"/>
                </a:moveTo>
                <a:cubicBezTo>
                  <a:pt x="280077" y="532699"/>
                  <a:pt x="290619" y="534871"/>
                  <a:pt x="298560" y="540253"/>
                </a:cubicBezTo>
                <a:cubicBezTo>
                  <a:pt x="309196" y="547476"/>
                  <a:pt x="312694" y="559089"/>
                  <a:pt x="307684" y="570466"/>
                </a:cubicBezTo>
                <a:cubicBezTo>
                  <a:pt x="306927" y="572213"/>
                  <a:pt x="306076" y="573818"/>
                  <a:pt x="305320" y="575234"/>
                </a:cubicBezTo>
                <a:cubicBezTo>
                  <a:pt x="304516" y="576698"/>
                  <a:pt x="303240" y="579105"/>
                  <a:pt x="303098" y="580097"/>
                </a:cubicBezTo>
                <a:cubicBezTo>
                  <a:pt x="303429" y="580663"/>
                  <a:pt x="304753" y="581938"/>
                  <a:pt x="307116" y="583024"/>
                </a:cubicBezTo>
                <a:cubicBezTo>
                  <a:pt x="310992" y="584723"/>
                  <a:pt x="316334" y="585148"/>
                  <a:pt x="323519" y="584298"/>
                </a:cubicBezTo>
                <a:cubicBezTo>
                  <a:pt x="326497" y="583968"/>
                  <a:pt x="353300" y="579483"/>
                  <a:pt x="498800" y="553424"/>
                </a:cubicBezTo>
                <a:cubicBezTo>
                  <a:pt x="502487" y="552763"/>
                  <a:pt x="504756" y="552385"/>
                  <a:pt x="505229" y="552291"/>
                </a:cubicBezTo>
                <a:cubicBezTo>
                  <a:pt x="511232" y="551205"/>
                  <a:pt x="516952" y="555218"/>
                  <a:pt x="518039" y="561213"/>
                </a:cubicBezTo>
                <a:cubicBezTo>
                  <a:pt x="519079" y="567209"/>
                  <a:pt x="515108" y="572921"/>
                  <a:pt x="509105" y="573960"/>
                </a:cubicBezTo>
                <a:cubicBezTo>
                  <a:pt x="508585" y="574054"/>
                  <a:pt x="506363" y="574479"/>
                  <a:pt x="502676" y="575140"/>
                </a:cubicBezTo>
                <a:cubicBezTo>
                  <a:pt x="391258" y="595062"/>
                  <a:pt x="331839" y="605495"/>
                  <a:pt x="326072" y="606203"/>
                </a:cubicBezTo>
                <a:cubicBezTo>
                  <a:pt x="322905" y="606533"/>
                  <a:pt x="319879" y="606722"/>
                  <a:pt x="317043" y="606722"/>
                </a:cubicBezTo>
                <a:cubicBezTo>
                  <a:pt x="309858" y="606722"/>
                  <a:pt x="303666" y="605542"/>
                  <a:pt x="298229" y="603182"/>
                </a:cubicBezTo>
                <a:cubicBezTo>
                  <a:pt x="288633" y="598933"/>
                  <a:pt x="282394" y="591710"/>
                  <a:pt x="281212" y="583260"/>
                </a:cubicBezTo>
                <a:cubicBezTo>
                  <a:pt x="280125" y="575612"/>
                  <a:pt x="283434" y="569380"/>
                  <a:pt x="285844" y="564848"/>
                </a:cubicBezTo>
                <a:cubicBezTo>
                  <a:pt x="286459" y="563715"/>
                  <a:pt x="287073" y="562582"/>
                  <a:pt x="287499" y="561638"/>
                </a:cubicBezTo>
                <a:cubicBezTo>
                  <a:pt x="288019" y="560363"/>
                  <a:pt x="288255" y="559891"/>
                  <a:pt x="286128" y="558475"/>
                </a:cubicBezTo>
                <a:cubicBezTo>
                  <a:pt x="282535" y="556067"/>
                  <a:pt x="276627" y="555076"/>
                  <a:pt x="269063" y="555737"/>
                </a:cubicBezTo>
                <a:cubicBezTo>
                  <a:pt x="260602" y="556540"/>
                  <a:pt x="99739" y="583496"/>
                  <a:pt x="15313" y="597753"/>
                </a:cubicBezTo>
                <a:lnTo>
                  <a:pt x="51523" y="569286"/>
                </a:lnTo>
                <a:cubicBezTo>
                  <a:pt x="125265" y="556917"/>
                  <a:pt x="259562" y="534399"/>
                  <a:pt x="267220" y="533785"/>
                </a:cubicBezTo>
                <a:close/>
                <a:moveTo>
                  <a:pt x="545823" y="0"/>
                </a:moveTo>
                <a:cubicBezTo>
                  <a:pt x="545823" y="0"/>
                  <a:pt x="542136" y="137636"/>
                  <a:pt x="503797" y="216271"/>
                </a:cubicBezTo>
                <a:lnTo>
                  <a:pt x="388354" y="241382"/>
                </a:lnTo>
                <a:cubicBezTo>
                  <a:pt x="388354" y="241382"/>
                  <a:pt x="416813" y="267861"/>
                  <a:pt x="458319" y="267861"/>
                </a:cubicBezTo>
                <a:cubicBezTo>
                  <a:pt x="466545" y="267861"/>
                  <a:pt x="475291" y="266823"/>
                  <a:pt x="484462" y="264321"/>
                </a:cubicBezTo>
                <a:cubicBezTo>
                  <a:pt x="484462" y="264321"/>
                  <a:pt x="438275" y="391809"/>
                  <a:pt x="349920" y="450715"/>
                </a:cubicBezTo>
                <a:cubicBezTo>
                  <a:pt x="349920" y="450715"/>
                  <a:pt x="283359" y="434808"/>
                  <a:pt x="251449" y="421309"/>
                </a:cubicBezTo>
                <a:cubicBezTo>
                  <a:pt x="251449" y="421309"/>
                  <a:pt x="257358" y="461759"/>
                  <a:pt x="299054" y="483424"/>
                </a:cubicBezTo>
                <a:cubicBezTo>
                  <a:pt x="299054" y="483424"/>
                  <a:pt x="278301" y="501549"/>
                  <a:pt x="233485" y="501549"/>
                </a:cubicBezTo>
                <a:cubicBezTo>
                  <a:pt x="208005" y="501549"/>
                  <a:pt x="174724" y="495696"/>
                  <a:pt x="133076" y="477241"/>
                </a:cubicBezTo>
                <a:lnTo>
                  <a:pt x="0" y="581742"/>
                </a:lnTo>
                <a:cubicBezTo>
                  <a:pt x="3498" y="567205"/>
                  <a:pt x="10731" y="553894"/>
                  <a:pt x="21084" y="543132"/>
                </a:cubicBezTo>
                <a:lnTo>
                  <a:pt x="114781" y="445239"/>
                </a:lnTo>
                <a:cubicBezTo>
                  <a:pt x="127166" y="393602"/>
                  <a:pt x="155105" y="346969"/>
                  <a:pt x="194862" y="311663"/>
                </a:cubicBezTo>
                <a:close/>
              </a:path>
            </a:pathLst>
          </a:custGeom>
          <a:solidFill>
            <a:schemeClr val="bg1">
              <a:lumMod val="95000"/>
            </a:schemeClr>
          </a:solidFill>
          <a:ln>
            <a:noFill/>
          </a:ln>
        </p:spPr>
      </p:sp>
      <p:grpSp>
        <p:nvGrpSpPr>
          <p:cNvPr id="26" name="组合 25"/>
          <p:cNvGrpSpPr/>
          <p:nvPr userDrawn="1"/>
        </p:nvGrpSpPr>
        <p:grpSpPr>
          <a:xfrm>
            <a:off x="-50800" y="0"/>
            <a:ext cx="12293600" cy="1158069"/>
            <a:chOff x="0" y="1"/>
            <a:chExt cx="12293600" cy="1158069"/>
          </a:xfrm>
          <a:solidFill>
            <a:schemeClr val="accent5">
              <a:lumMod val="75000"/>
            </a:schemeClr>
          </a:solidFill>
        </p:grpSpPr>
        <p:sp>
          <p:nvSpPr>
            <p:cNvPr id="27" name="矩形 26"/>
            <p:cNvSpPr/>
            <p:nvPr/>
          </p:nvSpPr>
          <p:spPr>
            <a:xfrm>
              <a:off x="0" y="1"/>
              <a:ext cx="122936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flipV="1">
              <a:off x="3835400" y="704192"/>
              <a:ext cx="889000" cy="45387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5" name="矩形 24"/>
          <p:cNvSpPr/>
          <p:nvPr userDrawn="1"/>
        </p:nvSpPr>
        <p:spPr>
          <a:xfrm>
            <a:off x="292100" y="292100"/>
            <a:ext cx="11607800" cy="6273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矩形 23"/>
          <p:cNvSpPr/>
          <p:nvPr userDrawn="1"/>
        </p:nvSpPr>
        <p:spPr>
          <a:xfrm>
            <a:off x="0" y="4776233"/>
            <a:ext cx="5549900" cy="571500"/>
          </a:xfrm>
          <a:prstGeom prst="rect">
            <a:avLst/>
          </a:prstGeom>
          <a:solidFill>
            <a:srgbClr val="FD9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0800" y="0"/>
            <a:ext cx="12293600" cy="90233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author-sign_73319"/>
          <p:cNvSpPr>
            <a:spLocks noChangeAspect="1"/>
          </p:cNvSpPr>
          <p:nvPr userDrawn="1"/>
        </p:nvSpPr>
        <p:spPr bwMode="auto">
          <a:xfrm>
            <a:off x="6824484" y="1259100"/>
            <a:ext cx="4306673" cy="4787186"/>
          </a:xfrm>
          <a:custGeom>
            <a:avLst/>
            <a:gdLst>
              <a:gd name="connsiteX0" fmla="*/ 267220 w 545823"/>
              <a:gd name="connsiteY0" fmla="*/ 533785 h 606722"/>
              <a:gd name="connsiteX1" fmla="*/ 298560 w 545823"/>
              <a:gd name="connsiteY1" fmla="*/ 540253 h 606722"/>
              <a:gd name="connsiteX2" fmla="*/ 307684 w 545823"/>
              <a:gd name="connsiteY2" fmla="*/ 570466 h 606722"/>
              <a:gd name="connsiteX3" fmla="*/ 305320 w 545823"/>
              <a:gd name="connsiteY3" fmla="*/ 575234 h 606722"/>
              <a:gd name="connsiteX4" fmla="*/ 303098 w 545823"/>
              <a:gd name="connsiteY4" fmla="*/ 580097 h 606722"/>
              <a:gd name="connsiteX5" fmla="*/ 307116 w 545823"/>
              <a:gd name="connsiteY5" fmla="*/ 583024 h 606722"/>
              <a:gd name="connsiteX6" fmla="*/ 323519 w 545823"/>
              <a:gd name="connsiteY6" fmla="*/ 584298 h 606722"/>
              <a:gd name="connsiteX7" fmla="*/ 498800 w 545823"/>
              <a:gd name="connsiteY7" fmla="*/ 553424 h 606722"/>
              <a:gd name="connsiteX8" fmla="*/ 505229 w 545823"/>
              <a:gd name="connsiteY8" fmla="*/ 552291 h 606722"/>
              <a:gd name="connsiteX9" fmla="*/ 518039 w 545823"/>
              <a:gd name="connsiteY9" fmla="*/ 561213 h 606722"/>
              <a:gd name="connsiteX10" fmla="*/ 509105 w 545823"/>
              <a:gd name="connsiteY10" fmla="*/ 573960 h 606722"/>
              <a:gd name="connsiteX11" fmla="*/ 502676 w 545823"/>
              <a:gd name="connsiteY11" fmla="*/ 575140 h 606722"/>
              <a:gd name="connsiteX12" fmla="*/ 326072 w 545823"/>
              <a:gd name="connsiteY12" fmla="*/ 606203 h 606722"/>
              <a:gd name="connsiteX13" fmla="*/ 317043 w 545823"/>
              <a:gd name="connsiteY13" fmla="*/ 606722 h 606722"/>
              <a:gd name="connsiteX14" fmla="*/ 298229 w 545823"/>
              <a:gd name="connsiteY14" fmla="*/ 603182 h 606722"/>
              <a:gd name="connsiteX15" fmla="*/ 281212 w 545823"/>
              <a:gd name="connsiteY15" fmla="*/ 583260 h 606722"/>
              <a:gd name="connsiteX16" fmla="*/ 285844 w 545823"/>
              <a:gd name="connsiteY16" fmla="*/ 564848 h 606722"/>
              <a:gd name="connsiteX17" fmla="*/ 287499 w 545823"/>
              <a:gd name="connsiteY17" fmla="*/ 561638 h 606722"/>
              <a:gd name="connsiteX18" fmla="*/ 286128 w 545823"/>
              <a:gd name="connsiteY18" fmla="*/ 558475 h 606722"/>
              <a:gd name="connsiteX19" fmla="*/ 269063 w 545823"/>
              <a:gd name="connsiteY19" fmla="*/ 555737 h 606722"/>
              <a:gd name="connsiteX20" fmla="*/ 15313 w 545823"/>
              <a:gd name="connsiteY20" fmla="*/ 597753 h 606722"/>
              <a:gd name="connsiteX21" fmla="*/ 51523 w 545823"/>
              <a:gd name="connsiteY21" fmla="*/ 569286 h 606722"/>
              <a:gd name="connsiteX22" fmla="*/ 267220 w 545823"/>
              <a:gd name="connsiteY22" fmla="*/ 533785 h 606722"/>
              <a:gd name="connsiteX23" fmla="*/ 545823 w 545823"/>
              <a:gd name="connsiteY23" fmla="*/ 0 h 606722"/>
              <a:gd name="connsiteX24" fmla="*/ 503797 w 545823"/>
              <a:gd name="connsiteY24" fmla="*/ 216271 h 606722"/>
              <a:gd name="connsiteX25" fmla="*/ 388354 w 545823"/>
              <a:gd name="connsiteY25" fmla="*/ 241382 h 606722"/>
              <a:gd name="connsiteX26" fmla="*/ 458319 w 545823"/>
              <a:gd name="connsiteY26" fmla="*/ 267861 h 606722"/>
              <a:gd name="connsiteX27" fmla="*/ 484462 w 545823"/>
              <a:gd name="connsiteY27" fmla="*/ 264321 h 606722"/>
              <a:gd name="connsiteX28" fmla="*/ 349920 w 545823"/>
              <a:gd name="connsiteY28" fmla="*/ 450715 h 606722"/>
              <a:gd name="connsiteX29" fmla="*/ 251449 w 545823"/>
              <a:gd name="connsiteY29" fmla="*/ 421309 h 606722"/>
              <a:gd name="connsiteX30" fmla="*/ 299054 w 545823"/>
              <a:gd name="connsiteY30" fmla="*/ 483424 h 606722"/>
              <a:gd name="connsiteX31" fmla="*/ 233485 w 545823"/>
              <a:gd name="connsiteY31" fmla="*/ 501549 h 606722"/>
              <a:gd name="connsiteX32" fmla="*/ 133076 w 545823"/>
              <a:gd name="connsiteY32" fmla="*/ 477241 h 606722"/>
              <a:gd name="connsiteX33" fmla="*/ 0 w 545823"/>
              <a:gd name="connsiteY33" fmla="*/ 581742 h 606722"/>
              <a:gd name="connsiteX34" fmla="*/ 21084 w 545823"/>
              <a:gd name="connsiteY34" fmla="*/ 543132 h 606722"/>
              <a:gd name="connsiteX35" fmla="*/ 114781 w 545823"/>
              <a:gd name="connsiteY35" fmla="*/ 445239 h 606722"/>
              <a:gd name="connsiteX36" fmla="*/ 194862 w 545823"/>
              <a:gd name="connsiteY36" fmla="*/ 311663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45823" h="606722">
                <a:moveTo>
                  <a:pt x="267220" y="533785"/>
                </a:moveTo>
                <a:cubicBezTo>
                  <a:pt x="280077" y="532699"/>
                  <a:pt x="290619" y="534871"/>
                  <a:pt x="298560" y="540253"/>
                </a:cubicBezTo>
                <a:cubicBezTo>
                  <a:pt x="309196" y="547476"/>
                  <a:pt x="312694" y="559089"/>
                  <a:pt x="307684" y="570466"/>
                </a:cubicBezTo>
                <a:cubicBezTo>
                  <a:pt x="306927" y="572213"/>
                  <a:pt x="306076" y="573818"/>
                  <a:pt x="305320" y="575234"/>
                </a:cubicBezTo>
                <a:cubicBezTo>
                  <a:pt x="304516" y="576698"/>
                  <a:pt x="303240" y="579105"/>
                  <a:pt x="303098" y="580097"/>
                </a:cubicBezTo>
                <a:cubicBezTo>
                  <a:pt x="303429" y="580663"/>
                  <a:pt x="304753" y="581938"/>
                  <a:pt x="307116" y="583024"/>
                </a:cubicBezTo>
                <a:cubicBezTo>
                  <a:pt x="310992" y="584723"/>
                  <a:pt x="316334" y="585148"/>
                  <a:pt x="323519" y="584298"/>
                </a:cubicBezTo>
                <a:cubicBezTo>
                  <a:pt x="326497" y="583968"/>
                  <a:pt x="353300" y="579483"/>
                  <a:pt x="498800" y="553424"/>
                </a:cubicBezTo>
                <a:cubicBezTo>
                  <a:pt x="502487" y="552763"/>
                  <a:pt x="504756" y="552385"/>
                  <a:pt x="505229" y="552291"/>
                </a:cubicBezTo>
                <a:cubicBezTo>
                  <a:pt x="511232" y="551205"/>
                  <a:pt x="516952" y="555218"/>
                  <a:pt x="518039" y="561213"/>
                </a:cubicBezTo>
                <a:cubicBezTo>
                  <a:pt x="519079" y="567209"/>
                  <a:pt x="515108" y="572921"/>
                  <a:pt x="509105" y="573960"/>
                </a:cubicBezTo>
                <a:cubicBezTo>
                  <a:pt x="508585" y="574054"/>
                  <a:pt x="506363" y="574479"/>
                  <a:pt x="502676" y="575140"/>
                </a:cubicBezTo>
                <a:cubicBezTo>
                  <a:pt x="391258" y="595062"/>
                  <a:pt x="331839" y="605495"/>
                  <a:pt x="326072" y="606203"/>
                </a:cubicBezTo>
                <a:cubicBezTo>
                  <a:pt x="322905" y="606533"/>
                  <a:pt x="319879" y="606722"/>
                  <a:pt x="317043" y="606722"/>
                </a:cubicBezTo>
                <a:cubicBezTo>
                  <a:pt x="309858" y="606722"/>
                  <a:pt x="303666" y="605542"/>
                  <a:pt x="298229" y="603182"/>
                </a:cubicBezTo>
                <a:cubicBezTo>
                  <a:pt x="288633" y="598933"/>
                  <a:pt x="282394" y="591710"/>
                  <a:pt x="281212" y="583260"/>
                </a:cubicBezTo>
                <a:cubicBezTo>
                  <a:pt x="280125" y="575612"/>
                  <a:pt x="283434" y="569380"/>
                  <a:pt x="285844" y="564848"/>
                </a:cubicBezTo>
                <a:cubicBezTo>
                  <a:pt x="286459" y="563715"/>
                  <a:pt x="287073" y="562582"/>
                  <a:pt x="287499" y="561638"/>
                </a:cubicBezTo>
                <a:cubicBezTo>
                  <a:pt x="288019" y="560363"/>
                  <a:pt x="288255" y="559891"/>
                  <a:pt x="286128" y="558475"/>
                </a:cubicBezTo>
                <a:cubicBezTo>
                  <a:pt x="282535" y="556067"/>
                  <a:pt x="276627" y="555076"/>
                  <a:pt x="269063" y="555737"/>
                </a:cubicBezTo>
                <a:cubicBezTo>
                  <a:pt x="260602" y="556540"/>
                  <a:pt x="99739" y="583496"/>
                  <a:pt x="15313" y="597753"/>
                </a:cubicBezTo>
                <a:lnTo>
                  <a:pt x="51523" y="569286"/>
                </a:lnTo>
                <a:cubicBezTo>
                  <a:pt x="125265" y="556917"/>
                  <a:pt x="259562" y="534399"/>
                  <a:pt x="267220" y="533785"/>
                </a:cubicBezTo>
                <a:close/>
                <a:moveTo>
                  <a:pt x="545823" y="0"/>
                </a:moveTo>
                <a:cubicBezTo>
                  <a:pt x="545823" y="0"/>
                  <a:pt x="542136" y="137636"/>
                  <a:pt x="503797" y="216271"/>
                </a:cubicBezTo>
                <a:lnTo>
                  <a:pt x="388354" y="241382"/>
                </a:lnTo>
                <a:cubicBezTo>
                  <a:pt x="388354" y="241382"/>
                  <a:pt x="416813" y="267861"/>
                  <a:pt x="458319" y="267861"/>
                </a:cubicBezTo>
                <a:cubicBezTo>
                  <a:pt x="466545" y="267861"/>
                  <a:pt x="475291" y="266823"/>
                  <a:pt x="484462" y="264321"/>
                </a:cubicBezTo>
                <a:cubicBezTo>
                  <a:pt x="484462" y="264321"/>
                  <a:pt x="438275" y="391809"/>
                  <a:pt x="349920" y="450715"/>
                </a:cubicBezTo>
                <a:cubicBezTo>
                  <a:pt x="349920" y="450715"/>
                  <a:pt x="283359" y="434808"/>
                  <a:pt x="251449" y="421309"/>
                </a:cubicBezTo>
                <a:cubicBezTo>
                  <a:pt x="251449" y="421309"/>
                  <a:pt x="257358" y="461759"/>
                  <a:pt x="299054" y="483424"/>
                </a:cubicBezTo>
                <a:cubicBezTo>
                  <a:pt x="299054" y="483424"/>
                  <a:pt x="278301" y="501549"/>
                  <a:pt x="233485" y="501549"/>
                </a:cubicBezTo>
                <a:cubicBezTo>
                  <a:pt x="208005" y="501549"/>
                  <a:pt x="174724" y="495696"/>
                  <a:pt x="133076" y="477241"/>
                </a:cubicBezTo>
                <a:lnTo>
                  <a:pt x="0" y="581742"/>
                </a:lnTo>
                <a:cubicBezTo>
                  <a:pt x="3498" y="567205"/>
                  <a:pt x="10731" y="553894"/>
                  <a:pt x="21084" y="543132"/>
                </a:cubicBezTo>
                <a:lnTo>
                  <a:pt x="114781" y="445239"/>
                </a:lnTo>
                <a:cubicBezTo>
                  <a:pt x="127166" y="393602"/>
                  <a:pt x="155105" y="346969"/>
                  <a:pt x="194862" y="311663"/>
                </a:cubicBezTo>
                <a:close/>
              </a:path>
            </a:pathLst>
          </a:custGeom>
          <a:solidFill>
            <a:schemeClr val="bg1">
              <a:lumMod val="95000"/>
            </a:schemeClr>
          </a:solidFill>
          <a:ln>
            <a:noFill/>
          </a:ln>
        </p:spPr>
      </p:sp>
      <p:sp>
        <p:nvSpPr>
          <p:cNvPr id="28" name="等腰三角形 27"/>
          <p:cNvSpPr/>
          <p:nvPr userDrawn="1"/>
        </p:nvSpPr>
        <p:spPr>
          <a:xfrm flipV="1">
            <a:off x="2561416" y="669266"/>
            <a:ext cx="889000" cy="453878"/>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50800" y="0"/>
            <a:ext cx="12293600" cy="90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V="1">
            <a:off x="441786" y="643231"/>
            <a:ext cx="889000" cy="453878"/>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84E0B-D574-4F15-876E-6AFBFDCF797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BFFE6-EE05-47EC-9F07-3BB21CDB7D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619250" y="1758950"/>
            <a:ext cx="9128760" cy="830580"/>
          </a:xfrm>
          <a:prstGeom prst="rect">
            <a:avLst/>
          </a:prstGeom>
          <a:noFill/>
        </p:spPr>
        <p:txBody>
          <a:bodyPr wrap="square" lIns="0" tIns="0" rIns="0" bIns="0" rtlCol="0">
            <a:spAutoFit/>
          </a:bodyPr>
          <a:lstStyle/>
          <a:p>
            <a:pPr algn="dist">
              <a:defRPr/>
            </a:pPr>
            <a:r>
              <a:rPr kumimoji="0" lang="zh-CN" altLang="en-US" sz="5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冬奥</a:t>
            </a:r>
            <a:r>
              <a:rPr kumimoji="0" lang="zh-CN" altLang="en-US" sz="5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人工智能气候预测</a:t>
            </a:r>
            <a:r>
              <a:rPr kumimoji="0" lang="zh-CN" altLang="en-US" sz="5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模块</a:t>
            </a:r>
            <a:endParaRPr kumimoji="0" lang="zh-CN" altLang="en-US" sz="5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p:cNvSpPr txBox="1"/>
          <p:nvPr/>
        </p:nvSpPr>
        <p:spPr>
          <a:xfrm>
            <a:off x="3228975" y="5766435"/>
            <a:ext cx="5594350" cy="368935"/>
          </a:xfrm>
          <a:prstGeom prst="rect">
            <a:avLst/>
          </a:prstGeom>
          <a:noFill/>
        </p:spPr>
        <p:txBody>
          <a:bodyPr wrap="square" lIns="0" tIns="0" rIns="0" bIns="0" rtlCol="0">
            <a:spAutoFit/>
            <a:scene3d>
              <a:camera prst="orthographicFront"/>
              <a:lightRig rig="threePt" dir="t"/>
            </a:scene3d>
          </a:bodyPr>
          <a:lstStyle/>
          <a:p>
            <a:pPr algn="dist">
              <a:defRPr/>
            </a:pPr>
            <a:r>
              <a:rPr kumimoji="0" lang="zh-CN" altLang="en-US" sz="2400" b="0" i="0" strike="noStrike" kern="1200" cap="none" spc="0" normalizeH="0" baseline="0" noProof="0">
                <a:ln w="10160">
                  <a:solidFill>
                    <a:schemeClr val="accent5"/>
                  </a:solidFill>
                  <a:prstDash val="solid"/>
                </a:ln>
                <a:noFill/>
                <a:effectLst>
                  <a:outerShdw blurRad="38100" dist="22860" dir="5400000" algn="tl" rotWithShape="0">
                    <a:srgbClr val="000000">
                      <a:alpha val="30000"/>
                    </a:srgbClr>
                  </a:outerShdw>
                </a:effectLst>
                <a:uLnTx/>
                <a:uFillTx/>
                <a:latin typeface="微软雅黑 Light" panose="020B0502040204020203" pitchFamily="34" charset="-122"/>
                <a:ea typeface="微软雅黑 Light" panose="020B0502040204020203" pitchFamily="34" charset="-122"/>
                <a:cs typeface="+mn-cs"/>
              </a:rPr>
              <a:t>北京中旭远通信息技术有限公司</a:t>
            </a:r>
            <a:endParaRPr kumimoji="0" lang="zh-CN" altLang="en-US" sz="2400" b="0" i="0" strike="noStrike" kern="1200" cap="none" spc="0" normalizeH="0" baseline="0" noProof="0">
              <a:ln w="10160">
                <a:solidFill>
                  <a:schemeClr val="accent5"/>
                </a:solidFill>
                <a:prstDash val="solid"/>
              </a:ln>
              <a:noFill/>
              <a:effectLst>
                <a:outerShdw blurRad="38100" dist="22860" dir="5400000" algn="tl" rotWithShape="0">
                  <a:srgbClr val="000000">
                    <a:alpha val="30000"/>
                  </a:srgbClr>
                </a:outerShdw>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p:cNvSpPr txBox="1"/>
          <p:nvPr/>
        </p:nvSpPr>
        <p:spPr>
          <a:xfrm>
            <a:off x="3513455" y="2644140"/>
            <a:ext cx="8329295" cy="307340"/>
          </a:xfrm>
          <a:prstGeom prst="rect">
            <a:avLst/>
          </a:prstGeom>
          <a:noFill/>
        </p:spPr>
        <p:txBody>
          <a:bodyPr wrap="square" lIns="0" tIns="0" rIns="0" bIns="0" rtlCol="0">
            <a:spAutoFit/>
          </a:bodyPr>
          <a:lstStyle/>
          <a:p>
            <a:pPr algn="dist">
              <a:defRPr/>
            </a:pPr>
            <a:r>
              <a:rPr kumimoji="0" lang="en-US" sz="20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a:t>
            </a:r>
            <a:r>
              <a:rPr kumimoji="0" sz="20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北京市气候中心京冬奥人工智能气候预测模块建设项目</a:t>
            </a:r>
            <a:endParaRPr kumimoji="0" sz="20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4" name="文本框 3"/>
          <p:cNvSpPr txBox="1"/>
          <p:nvPr/>
        </p:nvSpPr>
        <p:spPr>
          <a:xfrm>
            <a:off x="4323080" y="3645535"/>
            <a:ext cx="3721735" cy="676910"/>
          </a:xfrm>
          <a:prstGeom prst="rect">
            <a:avLst/>
          </a:prstGeom>
          <a:noFill/>
        </p:spPr>
        <p:txBody>
          <a:bodyPr wrap="square" lIns="0" tIns="0" rIns="0" bIns="0" rtlCol="0">
            <a:spAutoFit/>
          </a:bodyPr>
          <a:lstStyle/>
          <a:p>
            <a:pPr algn="dist">
              <a:defRPr/>
            </a:pPr>
            <a:r>
              <a:rPr kumimoji="0" lang="zh-CN" altLang="en-US" sz="4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项目</a:t>
            </a:r>
            <a:r>
              <a:rPr kumimoji="0" lang="zh-CN" altLang="en-US" sz="4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介绍</a:t>
            </a:r>
            <a:endParaRPr kumimoji="0" lang="zh-CN" altLang="en-US" sz="4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25"/>
          <p:cNvSpPr txBox="1"/>
          <p:nvPr/>
        </p:nvSpPr>
        <p:spPr>
          <a:xfrm flipH="1">
            <a:off x="1466151" y="4773891"/>
            <a:ext cx="3021110" cy="583565"/>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en-US" altLang="zh-CN" sz="20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a:t>
            </a:r>
            <a:r>
              <a:rPr lang="zh-CN" altLang="en-US" sz="20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页面展示</a:t>
            </a:r>
            <a:r>
              <a:rPr lang="en-US" altLang="zh-CN" sz="32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a:t>
            </a:r>
            <a:endParaRPr kumimoji="0" lang="zh-CN" altLang="zh-CN" sz="3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5" name="椭圆 14"/>
          <p:cNvSpPr/>
          <p:nvPr/>
        </p:nvSpPr>
        <p:spPr>
          <a:xfrm>
            <a:off x="397933" y="1346096"/>
            <a:ext cx="692226" cy="692226"/>
          </a:xfrm>
          <a:prstGeom prst="ellipse">
            <a:avLst/>
          </a:prstGeom>
          <a:solidFill>
            <a:srgbClr val="F8C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TextBox 25"/>
          <p:cNvSpPr txBox="1"/>
          <p:nvPr/>
        </p:nvSpPr>
        <p:spPr>
          <a:xfrm flipH="1">
            <a:off x="1186815" y="1355090"/>
            <a:ext cx="5845810" cy="706755"/>
          </a:xfrm>
          <a:prstGeom prst="rect">
            <a:avLst/>
          </a:prstGeom>
          <a:noFill/>
        </p:spPr>
        <p:txBody>
          <a:bodyPr wrap="square"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lang="en-US" altLang="zh-CN" sz="40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PART · 4 </a:t>
            </a:r>
            <a:r>
              <a:rPr lang="zh-CN" altLang="en-US" sz="40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智能推荐</a:t>
            </a:r>
            <a:r>
              <a:rPr lang="zh-CN" altLang="en-US" sz="40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模块</a:t>
            </a:r>
            <a:endParaRPr lang="zh-CN" altLang="en-US" sz="40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0"/>
          <p:cNvSpPr txBox="1"/>
          <p:nvPr/>
        </p:nvSpPr>
        <p:spPr>
          <a:xfrm flipH="1">
            <a:off x="8541385" y="1208405"/>
            <a:ext cx="2473325" cy="460375"/>
          </a:xfrm>
          <a:prstGeom prst="rect">
            <a:avLst/>
          </a:prstGeom>
          <a:solidFill>
            <a:srgbClr val="FD9B01"/>
          </a:solidFill>
          <a:ln w="9525">
            <a:noFill/>
            <a:miter/>
          </a:ln>
          <a:effectLst>
            <a:outerShdw sx="999" sy="999" algn="ctr" rotWithShape="0">
              <a:srgbClr val="000000"/>
            </a:outerShdw>
          </a:effectLst>
        </p:spPr>
        <p:txBody>
          <a:bodyPr wrap="square" anchor="t">
            <a:spAutoFit/>
          </a:bodyPr>
          <a:lstStyle/>
          <a:p>
            <a:pPr lvl="0" algn="ctr" fontAlgn="auto">
              <a:lnSpc>
                <a:spcPct val="120000"/>
              </a:lnSpc>
            </a:pPr>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模块</a:t>
            </a:r>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介绍 </a:t>
            </a:r>
            <a:endPar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 name="文本框 22"/>
          <p:cNvSpPr txBox="1"/>
          <p:nvPr/>
        </p:nvSpPr>
        <p:spPr>
          <a:xfrm flipH="1">
            <a:off x="7363460" y="2376805"/>
            <a:ext cx="4406265" cy="3476625"/>
          </a:xfrm>
          <a:prstGeom prst="rect">
            <a:avLst/>
          </a:prstGeom>
          <a:noFill/>
          <a:ln w="9525">
            <a:noFill/>
            <a:miter/>
          </a:ln>
          <a:effectLst>
            <a:outerShdw sx="999" sy="999" algn="ctr" rotWithShape="0">
              <a:srgbClr val="000000"/>
            </a:outerShdw>
          </a:effectLst>
        </p:spPr>
        <p:txBody>
          <a:bodyPr wrap="square" anchor="t">
            <a:spAutoFit/>
          </a:bodyPr>
          <a:lstStyle/>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智能推荐模块是整个系统的首页，包含上述子模块所有回归模型及K近邻、线性回归、岭回归、支持向量机回归四种新加入的回归模型，显示当前月份北京地区气温和降水的预测</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要素等值线图。</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模型训练由定时任务自动完成，每个月</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1</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号</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0</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点</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开始，模型评分及排名会显示在右上角的表格中。可以在这个模块自由跳转到上面三个</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任意模块</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中。</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2" name="quotation-mark_32371"/>
          <p:cNvSpPr>
            <a:spLocks noChangeAspect="1"/>
          </p:cNvSpPr>
          <p:nvPr/>
        </p:nvSpPr>
        <p:spPr bwMode="auto">
          <a:xfrm>
            <a:off x="7364053" y="1088390"/>
            <a:ext cx="755142" cy="700864"/>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accent5">
              <a:lumMod val="60000"/>
              <a:lumOff val="40000"/>
            </a:schemeClr>
          </a:solidFill>
          <a:ln>
            <a:noFill/>
          </a:ln>
        </p:spPr>
      </p:sp>
      <p:sp>
        <p:nvSpPr>
          <p:cNvPr id="3" name="quotation-mark_32371"/>
          <p:cNvSpPr>
            <a:spLocks noChangeAspect="1"/>
          </p:cNvSpPr>
          <p:nvPr/>
        </p:nvSpPr>
        <p:spPr bwMode="auto">
          <a:xfrm rot="10800000">
            <a:off x="11014668" y="5770245"/>
            <a:ext cx="755142" cy="700864"/>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accent5"/>
          </a:solidFill>
          <a:ln>
            <a:noFill/>
          </a:ln>
        </p:spPr>
      </p:sp>
      <p:pic>
        <p:nvPicPr>
          <p:cNvPr id="5" name="图片 4" descr="a73fd78af0b28440052a91ae9dae53d"/>
          <p:cNvPicPr>
            <a:picLocks noChangeAspect="1"/>
          </p:cNvPicPr>
          <p:nvPr/>
        </p:nvPicPr>
        <p:blipFill>
          <a:blip r:embed="rId1"/>
          <a:stretch>
            <a:fillRect/>
          </a:stretch>
        </p:blipFill>
        <p:spPr>
          <a:xfrm>
            <a:off x="398145" y="2038350"/>
            <a:ext cx="6981825" cy="3665220"/>
          </a:xfrm>
          <a:prstGeom prst="rect">
            <a:avLst/>
          </a:prstGeom>
        </p:spPr>
      </p:pic>
      <p:sp>
        <p:nvSpPr>
          <p:cNvPr id="14" name="thinking_155002"/>
          <p:cNvSpPr>
            <a:spLocks noChangeAspect="1"/>
          </p:cNvSpPr>
          <p:nvPr/>
        </p:nvSpPr>
        <p:spPr bwMode="auto">
          <a:xfrm>
            <a:off x="521808" y="1458482"/>
            <a:ext cx="445406" cy="494124"/>
          </a:xfrm>
          <a:custGeom>
            <a:avLst/>
            <a:gdLst>
              <a:gd name="connsiteX0" fmla="*/ 354797 w 546938"/>
              <a:gd name="connsiteY0" fmla="*/ 586292 h 606761"/>
              <a:gd name="connsiteX1" fmla="*/ 374535 w 546938"/>
              <a:gd name="connsiteY1" fmla="*/ 586292 h 606761"/>
              <a:gd name="connsiteX2" fmla="*/ 374535 w 546938"/>
              <a:gd name="connsiteY2" fmla="*/ 606761 h 606761"/>
              <a:gd name="connsiteX3" fmla="*/ 354797 w 546938"/>
              <a:gd name="connsiteY3" fmla="*/ 606761 h 606761"/>
              <a:gd name="connsiteX4" fmla="*/ 465671 w 546938"/>
              <a:gd name="connsiteY4" fmla="*/ 414864 h 606761"/>
              <a:gd name="connsiteX5" fmla="*/ 486140 w 546938"/>
              <a:gd name="connsiteY5" fmla="*/ 414864 h 606761"/>
              <a:gd name="connsiteX6" fmla="*/ 486140 w 546938"/>
              <a:gd name="connsiteY6" fmla="*/ 606761 h 606761"/>
              <a:gd name="connsiteX7" fmla="*/ 465671 w 546938"/>
              <a:gd name="connsiteY7" fmla="*/ 606761 h 606761"/>
              <a:gd name="connsiteX8" fmla="*/ 222601 w 546938"/>
              <a:gd name="connsiteY8" fmla="*/ 394395 h 606761"/>
              <a:gd name="connsiteX9" fmla="*/ 324336 w 546938"/>
              <a:gd name="connsiteY9" fmla="*/ 394395 h 606761"/>
              <a:gd name="connsiteX10" fmla="*/ 334206 w 546938"/>
              <a:gd name="connsiteY10" fmla="*/ 404255 h 606761"/>
              <a:gd name="connsiteX11" fmla="*/ 334206 w 546938"/>
              <a:gd name="connsiteY11" fmla="*/ 606761 h 606761"/>
              <a:gd name="connsiteX12" fmla="*/ 313707 w 546938"/>
              <a:gd name="connsiteY12" fmla="*/ 606761 h 606761"/>
              <a:gd name="connsiteX13" fmla="*/ 313707 w 546938"/>
              <a:gd name="connsiteY13" fmla="*/ 414873 h 606761"/>
              <a:gd name="connsiteX14" fmla="*/ 222601 w 546938"/>
              <a:gd name="connsiteY14" fmla="*/ 414873 h 606761"/>
              <a:gd name="connsiteX15" fmla="*/ 182394 w 546938"/>
              <a:gd name="connsiteY15" fmla="*/ 394395 h 606761"/>
              <a:gd name="connsiteX16" fmla="*/ 202863 w 546938"/>
              <a:gd name="connsiteY16" fmla="*/ 394395 h 606761"/>
              <a:gd name="connsiteX17" fmla="*/ 202863 w 546938"/>
              <a:gd name="connsiteY17" fmla="*/ 414864 h 606761"/>
              <a:gd name="connsiteX18" fmla="*/ 182394 w 546938"/>
              <a:gd name="connsiteY18" fmla="*/ 414864 h 606761"/>
              <a:gd name="connsiteX19" fmla="*/ 526347 w 546938"/>
              <a:gd name="connsiteY19" fmla="*/ 373926 h 606761"/>
              <a:gd name="connsiteX20" fmla="*/ 546938 w 546938"/>
              <a:gd name="connsiteY20" fmla="*/ 373926 h 606761"/>
              <a:gd name="connsiteX21" fmla="*/ 546938 w 546938"/>
              <a:gd name="connsiteY21" fmla="*/ 394395 h 606761"/>
              <a:gd name="connsiteX22" fmla="*/ 526347 w 546938"/>
              <a:gd name="connsiteY22" fmla="*/ 394395 h 606761"/>
              <a:gd name="connsiteX23" fmla="*/ 404874 w 546938"/>
              <a:gd name="connsiteY23" fmla="*/ 373926 h 606761"/>
              <a:gd name="connsiteX24" fmla="*/ 506609 w 546938"/>
              <a:gd name="connsiteY24" fmla="*/ 373926 h 606761"/>
              <a:gd name="connsiteX25" fmla="*/ 506609 w 546938"/>
              <a:gd name="connsiteY25" fmla="*/ 394403 h 606761"/>
              <a:gd name="connsiteX26" fmla="*/ 415503 w 546938"/>
              <a:gd name="connsiteY26" fmla="*/ 394403 h 606761"/>
              <a:gd name="connsiteX27" fmla="*/ 415503 w 546938"/>
              <a:gd name="connsiteY27" fmla="*/ 606761 h 606761"/>
              <a:gd name="connsiteX28" fmla="*/ 395004 w 546938"/>
              <a:gd name="connsiteY28" fmla="*/ 606761 h 606761"/>
              <a:gd name="connsiteX29" fmla="*/ 395004 w 546938"/>
              <a:gd name="connsiteY29" fmla="*/ 384544 h 606761"/>
              <a:gd name="connsiteX30" fmla="*/ 404874 w 546938"/>
              <a:gd name="connsiteY30" fmla="*/ 373926 h 606761"/>
              <a:gd name="connsiteX31" fmla="*/ 354730 w 546938"/>
              <a:gd name="connsiteY31" fmla="*/ 323854 h 606761"/>
              <a:gd name="connsiteX32" fmla="*/ 354730 w 546938"/>
              <a:gd name="connsiteY32" fmla="*/ 343573 h 606761"/>
              <a:gd name="connsiteX33" fmla="*/ 374480 w 546938"/>
              <a:gd name="connsiteY33" fmla="*/ 343573 h 606761"/>
              <a:gd name="connsiteX34" fmla="*/ 374480 w 546938"/>
              <a:gd name="connsiteY34" fmla="*/ 323854 h 606761"/>
              <a:gd name="connsiteX35" fmla="*/ 334221 w 546938"/>
              <a:gd name="connsiteY35" fmla="*/ 282898 h 606761"/>
              <a:gd name="connsiteX36" fmla="*/ 334221 w 546938"/>
              <a:gd name="connsiteY36" fmla="*/ 303376 h 606761"/>
              <a:gd name="connsiteX37" fmla="*/ 344096 w 546938"/>
              <a:gd name="connsiteY37" fmla="*/ 303376 h 606761"/>
              <a:gd name="connsiteX38" fmla="*/ 385114 w 546938"/>
              <a:gd name="connsiteY38" fmla="*/ 303376 h 606761"/>
              <a:gd name="connsiteX39" fmla="*/ 394989 w 546938"/>
              <a:gd name="connsiteY39" fmla="*/ 303376 h 606761"/>
              <a:gd name="connsiteX40" fmla="*/ 394989 w 546938"/>
              <a:gd name="connsiteY40" fmla="*/ 282898 h 606761"/>
              <a:gd name="connsiteX41" fmla="*/ 465671 w 546938"/>
              <a:gd name="connsiteY41" fmla="*/ 242704 h 606761"/>
              <a:gd name="connsiteX42" fmla="*/ 486140 w 546938"/>
              <a:gd name="connsiteY42" fmla="*/ 242704 h 606761"/>
              <a:gd name="connsiteX43" fmla="*/ 486140 w 546938"/>
              <a:gd name="connsiteY43" fmla="*/ 343587 h 606761"/>
              <a:gd name="connsiteX44" fmla="*/ 465671 w 546938"/>
              <a:gd name="connsiteY44" fmla="*/ 343587 h 606761"/>
              <a:gd name="connsiteX45" fmla="*/ 101005 w 546938"/>
              <a:gd name="connsiteY45" fmla="*/ 232835 h 606761"/>
              <a:gd name="connsiteX46" fmla="*/ 121529 w 546938"/>
              <a:gd name="connsiteY46" fmla="*/ 232835 h 606761"/>
              <a:gd name="connsiteX47" fmla="*/ 121529 w 546938"/>
              <a:gd name="connsiteY47" fmla="*/ 303371 h 606761"/>
              <a:gd name="connsiteX48" fmla="*/ 151934 w 546938"/>
              <a:gd name="connsiteY48" fmla="*/ 303371 h 606761"/>
              <a:gd name="connsiteX49" fmla="*/ 151934 w 546938"/>
              <a:gd name="connsiteY49" fmla="*/ 323849 h 606761"/>
              <a:gd name="connsiteX50" fmla="*/ 111647 w 546938"/>
              <a:gd name="connsiteY50" fmla="*/ 323849 h 606761"/>
              <a:gd name="connsiteX51" fmla="*/ 101005 w 546938"/>
              <a:gd name="connsiteY51" fmla="*/ 313231 h 606761"/>
              <a:gd name="connsiteX52" fmla="*/ 334206 w 546938"/>
              <a:gd name="connsiteY52" fmla="*/ 70545 h 606761"/>
              <a:gd name="connsiteX53" fmla="*/ 395004 w 546938"/>
              <a:gd name="connsiteY53" fmla="*/ 70545 h 606761"/>
              <a:gd name="connsiteX54" fmla="*/ 395004 w 546938"/>
              <a:gd name="connsiteY54" fmla="*/ 91022 h 606761"/>
              <a:gd name="connsiteX55" fmla="*/ 374485 w 546938"/>
              <a:gd name="connsiteY55" fmla="*/ 91022 h 606761"/>
              <a:gd name="connsiteX56" fmla="*/ 374485 w 546938"/>
              <a:gd name="connsiteY56" fmla="*/ 182028 h 606761"/>
              <a:gd name="connsiteX57" fmla="*/ 354725 w 546938"/>
              <a:gd name="connsiteY57" fmla="*/ 182028 h 606761"/>
              <a:gd name="connsiteX58" fmla="*/ 354725 w 546938"/>
              <a:gd name="connsiteY58" fmla="*/ 91022 h 606761"/>
              <a:gd name="connsiteX59" fmla="*/ 334206 w 546938"/>
              <a:gd name="connsiteY59" fmla="*/ 91022 h 606761"/>
              <a:gd name="connsiteX60" fmla="*/ 364605 w 546938"/>
              <a:gd name="connsiteY60" fmla="*/ 20478 h 606761"/>
              <a:gd name="connsiteX61" fmla="*/ 263579 w 546938"/>
              <a:gd name="connsiteY61" fmla="*/ 121350 h 606761"/>
              <a:gd name="connsiteX62" fmla="*/ 325866 w 546938"/>
              <a:gd name="connsiteY62" fmla="*/ 212363 h 606761"/>
              <a:gd name="connsiteX63" fmla="*/ 364605 w 546938"/>
              <a:gd name="connsiteY63" fmla="*/ 212363 h 606761"/>
              <a:gd name="connsiteX64" fmla="*/ 364605 w 546938"/>
              <a:gd name="connsiteY64" fmla="*/ 232841 h 606761"/>
              <a:gd name="connsiteX65" fmla="*/ 334221 w 546938"/>
              <a:gd name="connsiteY65" fmla="*/ 232841 h 606761"/>
              <a:gd name="connsiteX66" fmla="*/ 334221 w 546938"/>
              <a:gd name="connsiteY66" fmla="*/ 263178 h 606761"/>
              <a:gd name="connsiteX67" fmla="*/ 394989 w 546938"/>
              <a:gd name="connsiteY67" fmla="*/ 263178 h 606761"/>
              <a:gd name="connsiteX68" fmla="*/ 394989 w 546938"/>
              <a:gd name="connsiteY68" fmla="*/ 222223 h 606761"/>
              <a:gd name="connsiteX69" fmla="*/ 401066 w 546938"/>
              <a:gd name="connsiteY69" fmla="*/ 213121 h 606761"/>
              <a:gd name="connsiteX70" fmla="*/ 465631 w 546938"/>
              <a:gd name="connsiteY70" fmla="*/ 121350 h 606761"/>
              <a:gd name="connsiteX71" fmla="*/ 364605 w 546938"/>
              <a:gd name="connsiteY71" fmla="*/ 20478 h 606761"/>
              <a:gd name="connsiteX72" fmla="*/ 364605 w 546938"/>
              <a:gd name="connsiteY72" fmla="*/ 0 h 606761"/>
              <a:gd name="connsiteX73" fmla="*/ 486140 w 546938"/>
              <a:gd name="connsiteY73" fmla="*/ 121350 h 606761"/>
              <a:gd name="connsiteX74" fmla="*/ 415498 w 546938"/>
              <a:gd name="connsiteY74" fmla="*/ 229807 h 606761"/>
              <a:gd name="connsiteX75" fmla="*/ 415498 w 546938"/>
              <a:gd name="connsiteY75" fmla="*/ 273038 h 606761"/>
              <a:gd name="connsiteX76" fmla="*/ 415498 w 546938"/>
              <a:gd name="connsiteY76" fmla="*/ 313235 h 606761"/>
              <a:gd name="connsiteX77" fmla="*/ 404863 w 546938"/>
              <a:gd name="connsiteY77" fmla="*/ 323854 h 606761"/>
              <a:gd name="connsiteX78" fmla="*/ 394989 w 546938"/>
              <a:gd name="connsiteY78" fmla="*/ 323854 h 606761"/>
              <a:gd name="connsiteX79" fmla="*/ 394989 w 546938"/>
              <a:gd name="connsiteY79" fmla="*/ 354191 h 606761"/>
              <a:gd name="connsiteX80" fmla="*/ 385114 w 546938"/>
              <a:gd name="connsiteY80" fmla="*/ 364051 h 606761"/>
              <a:gd name="connsiteX81" fmla="*/ 374480 w 546938"/>
              <a:gd name="connsiteY81" fmla="*/ 364051 h 606761"/>
              <a:gd name="connsiteX82" fmla="*/ 374480 w 546938"/>
              <a:gd name="connsiteY82" fmla="*/ 566554 h 606761"/>
              <a:gd name="connsiteX83" fmla="*/ 354730 w 546938"/>
              <a:gd name="connsiteY83" fmla="*/ 566554 h 606761"/>
              <a:gd name="connsiteX84" fmla="*/ 354730 w 546938"/>
              <a:gd name="connsiteY84" fmla="*/ 364051 h 606761"/>
              <a:gd name="connsiteX85" fmla="*/ 344096 w 546938"/>
              <a:gd name="connsiteY85" fmla="*/ 364051 h 606761"/>
              <a:gd name="connsiteX86" fmla="*/ 334221 w 546938"/>
              <a:gd name="connsiteY86" fmla="*/ 354191 h 606761"/>
              <a:gd name="connsiteX87" fmla="*/ 334221 w 546938"/>
              <a:gd name="connsiteY87" fmla="*/ 323854 h 606761"/>
              <a:gd name="connsiteX88" fmla="*/ 324347 w 546938"/>
              <a:gd name="connsiteY88" fmla="*/ 323854 h 606761"/>
              <a:gd name="connsiteX89" fmla="*/ 313712 w 546938"/>
              <a:gd name="connsiteY89" fmla="*/ 313235 h 606761"/>
              <a:gd name="connsiteX90" fmla="*/ 313712 w 546938"/>
              <a:gd name="connsiteY90" fmla="*/ 273038 h 606761"/>
              <a:gd name="connsiteX91" fmla="*/ 313712 w 546938"/>
              <a:gd name="connsiteY91" fmla="*/ 229807 h 606761"/>
              <a:gd name="connsiteX92" fmla="*/ 243070 w 546938"/>
              <a:gd name="connsiteY92" fmla="*/ 121350 h 606761"/>
              <a:gd name="connsiteX93" fmla="*/ 364605 w 546938"/>
              <a:gd name="connsiteY93" fmla="*/ 0 h 606761"/>
              <a:gd name="connsiteX94" fmla="*/ 243138 w 546938"/>
              <a:gd name="connsiteY94" fmla="*/ 0 h 606761"/>
              <a:gd name="connsiteX95" fmla="*/ 243138 w 546938"/>
              <a:gd name="connsiteY95" fmla="*/ 20478 h 606761"/>
              <a:gd name="connsiteX96" fmla="*/ 20515 w 546938"/>
              <a:gd name="connsiteY96" fmla="*/ 243463 h 606761"/>
              <a:gd name="connsiteX97" fmla="*/ 20515 w 546938"/>
              <a:gd name="connsiteY97" fmla="*/ 464931 h 606761"/>
              <a:gd name="connsiteX98" fmla="*/ 233260 w 546938"/>
              <a:gd name="connsiteY98" fmla="*/ 464931 h 606761"/>
              <a:gd name="connsiteX99" fmla="*/ 273530 w 546938"/>
              <a:gd name="connsiteY99" fmla="*/ 464931 h 606761"/>
              <a:gd name="connsiteX100" fmla="*/ 273530 w 546938"/>
              <a:gd name="connsiteY100" fmla="*/ 485409 h 606761"/>
              <a:gd name="connsiteX101" fmla="*/ 243138 w 546938"/>
              <a:gd name="connsiteY101" fmla="*/ 485409 h 606761"/>
              <a:gd name="connsiteX102" fmla="*/ 243138 w 546938"/>
              <a:gd name="connsiteY102" fmla="*/ 606761 h 606761"/>
              <a:gd name="connsiteX103" fmla="*/ 222623 w 546938"/>
              <a:gd name="connsiteY103" fmla="*/ 606761 h 606761"/>
              <a:gd name="connsiteX104" fmla="*/ 222623 w 546938"/>
              <a:gd name="connsiteY104" fmla="*/ 485409 h 606761"/>
              <a:gd name="connsiteX105" fmla="*/ 9877 w 546938"/>
              <a:gd name="connsiteY105" fmla="*/ 485409 h 606761"/>
              <a:gd name="connsiteX106" fmla="*/ 0 w 546938"/>
              <a:gd name="connsiteY106" fmla="*/ 475549 h 606761"/>
              <a:gd name="connsiteX107" fmla="*/ 0 w 546938"/>
              <a:gd name="connsiteY107" fmla="*/ 243463 h 606761"/>
              <a:gd name="connsiteX108" fmla="*/ 243138 w 546938"/>
              <a:gd name="connsiteY108"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46938" h="606761">
                <a:moveTo>
                  <a:pt x="354797" y="586292"/>
                </a:moveTo>
                <a:lnTo>
                  <a:pt x="374535" y="586292"/>
                </a:lnTo>
                <a:lnTo>
                  <a:pt x="374535" y="606761"/>
                </a:lnTo>
                <a:lnTo>
                  <a:pt x="354797" y="606761"/>
                </a:lnTo>
                <a:close/>
                <a:moveTo>
                  <a:pt x="465671" y="414864"/>
                </a:moveTo>
                <a:lnTo>
                  <a:pt x="486140" y="414864"/>
                </a:lnTo>
                <a:lnTo>
                  <a:pt x="486140" y="606761"/>
                </a:lnTo>
                <a:lnTo>
                  <a:pt x="465671" y="606761"/>
                </a:lnTo>
                <a:close/>
                <a:moveTo>
                  <a:pt x="222601" y="394395"/>
                </a:moveTo>
                <a:lnTo>
                  <a:pt x="324336" y="394395"/>
                </a:lnTo>
                <a:cubicBezTo>
                  <a:pt x="330410" y="394395"/>
                  <a:pt x="334206" y="398187"/>
                  <a:pt x="334206" y="404255"/>
                </a:cubicBezTo>
                <a:lnTo>
                  <a:pt x="334206" y="606761"/>
                </a:lnTo>
                <a:lnTo>
                  <a:pt x="313707" y="606761"/>
                </a:lnTo>
                <a:lnTo>
                  <a:pt x="313707" y="414873"/>
                </a:lnTo>
                <a:lnTo>
                  <a:pt x="222601" y="414873"/>
                </a:lnTo>
                <a:close/>
                <a:moveTo>
                  <a:pt x="182394" y="394395"/>
                </a:moveTo>
                <a:lnTo>
                  <a:pt x="202863" y="394395"/>
                </a:lnTo>
                <a:lnTo>
                  <a:pt x="202863" y="414864"/>
                </a:lnTo>
                <a:lnTo>
                  <a:pt x="182394" y="414864"/>
                </a:lnTo>
                <a:close/>
                <a:moveTo>
                  <a:pt x="526347" y="373926"/>
                </a:moveTo>
                <a:lnTo>
                  <a:pt x="546938" y="373926"/>
                </a:lnTo>
                <a:lnTo>
                  <a:pt x="546938" y="394395"/>
                </a:lnTo>
                <a:lnTo>
                  <a:pt x="526347" y="394395"/>
                </a:lnTo>
                <a:close/>
                <a:moveTo>
                  <a:pt x="404874" y="373926"/>
                </a:moveTo>
                <a:lnTo>
                  <a:pt x="506609" y="373926"/>
                </a:lnTo>
                <a:lnTo>
                  <a:pt x="506609" y="394403"/>
                </a:lnTo>
                <a:lnTo>
                  <a:pt x="415503" y="394403"/>
                </a:lnTo>
                <a:lnTo>
                  <a:pt x="415503" y="606761"/>
                </a:lnTo>
                <a:lnTo>
                  <a:pt x="395004" y="606761"/>
                </a:lnTo>
                <a:lnTo>
                  <a:pt x="395004" y="384544"/>
                </a:lnTo>
                <a:cubicBezTo>
                  <a:pt x="395004" y="378477"/>
                  <a:pt x="398800" y="373926"/>
                  <a:pt x="404874" y="373926"/>
                </a:cubicBezTo>
                <a:close/>
                <a:moveTo>
                  <a:pt x="354730" y="323854"/>
                </a:moveTo>
                <a:lnTo>
                  <a:pt x="354730" y="343573"/>
                </a:lnTo>
                <a:lnTo>
                  <a:pt x="374480" y="343573"/>
                </a:lnTo>
                <a:lnTo>
                  <a:pt x="374480" y="323854"/>
                </a:lnTo>
                <a:close/>
                <a:moveTo>
                  <a:pt x="334221" y="282898"/>
                </a:moveTo>
                <a:lnTo>
                  <a:pt x="334221" y="303376"/>
                </a:lnTo>
                <a:lnTo>
                  <a:pt x="344096" y="303376"/>
                </a:lnTo>
                <a:lnTo>
                  <a:pt x="385114" y="303376"/>
                </a:lnTo>
                <a:lnTo>
                  <a:pt x="394989" y="303376"/>
                </a:lnTo>
                <a:lnTo>
                  <a:pt x="394989" y="282898"/>
                </a:lnTo>
                <a:close/>
                <a:moveTo>
                  <a:pt x="465671" y="242704"/>
                </a:moveTo>
                <a:lnTo>
                  <a:pt x="486140" y="242704"/>
                </a:lnTo>
                <a:lnTo>
                  <a:pt x="486140" y="343587"/>
                </a:lnTo>
                <a:lnTo>
                  <a:pt x="465671" y="343587"/>
                </a:lnTo>
                <a:close/>
                <a:moveTo>
                  <a:pt x="101005" y="232835"/>
                </a:moveTo>
                <a:lnTo>
                  <a:pt x="121529" y="232835"/>
                </a:lnTo>
                <a:lnTo>
                  <a:pt x="121529" y="303371"/>
                </a:lnTo>
                <a:lnTo>
                  <a:pt x="151934" y="303371"/>
                </a:lnTo>
                <a:lnTo>
                  <a:pt x="151934" y="323849"/>
                </a:lnTo>
                <a:lnTo>
                  <a:pt x="111647" y="323849"/>
                </a:lnTo>
                <a:cubicBezTo>
                  <a:pt x="105566" y="323849"/>
                  <a:pt x="101005" y="319298"/>
                  <a:pt x="101005" y="313231"/>
                </a:cubicBezTo>
                <a:close/>
                <a:moveTo>
                  <a:pt x="334206" y="70545"/>
                </a:moveTo>
                <a:lnTo>
                  <a:pt x="395004" y="70545"/>
                </a:lnTo>
                <a:lnTo>
                  <a:pt x="395004" y="91022"/>
                </a:lnTo>
                <a:lnTo>
                  <a:pt x="374485" y="91022"/>
                </a:lnTo>
                <a:lnTo>
                  <a:pt x="374485" y="182028"/>
                </a:lnTo>
                <a:lnTo>
                  <a:pt x="354725" y="182028"/>
                </a:lnTo>
                <a:lnTo>
                  <a:pt x="354725" y="91022"/>
                </a:lnTo>
                <a:lnTo>
                  <a:pt x="334206" y="91022"/>
                </a:lnTo>
                <a:close/>
                <a:moveTo>
                  <a:pt x="364605" y="20478"/>
                </a:moveTo>
                <a:cubicBezTo>
                  <a:pt x="309155" y="20478"/>
                  <a:pt x="263579" y="65984"/>
                  <a:pt x="263579" y="121350"/>
                </a:cubicBezTo>
                <a:cubicBezTo>
                  <a:pt x="263579" y="161548"/>
                  <a:pt x="286367" y="196436"/>
                  <a:pt x="325866" y="212363"/>
                </a:cubicBezTo>
                <a:lnTo>
                  <a:pt x="364605" y="212363"/>
                </a:lnTo>
                <a:lnTo>
                  <a:pt x="364605" y="232841"/>
                </a:lnTo>
                <a:lnTo>
                  <a:pt x="334221" y="232841"/>
                </a:lnTo>
                <a:lnTo>
                  <a:pt x="334221" y="263178"/>
                </a:lnTo>
                <a:lnTo>
                  <a:pt x="394989" y="263178"/>
                </a:lnTo>
                <a:lnTo>
                  <a:pt x="394989" y="222223"/>
                </a:lnTo>
                <a:cubicBezTo>
                  <a:pt x="394989" y="218431"/>
                  <a:pt x="398027" y="214638"/>
                  <a:pt x="401066" y="213121"/>
                </a:cubicBezTo>
                <a:cubicBezTo>
                  <a:pt x="440564" y="197953"/>
                  <a:pt x="465631" y="163064"/>
                  <a:pt x="465631" y="121350"/>
                </a:cubicBezTo>
                <a:cubicBezTo>
                  <a:pt x="465631" y="65984"/>
                  <a:pt x="420055" y="20478"/>
                  <a:pt x="364605" y="20478"/>
                </a:cubicBezTo>
                <a:close/>
                <a:moveTo>
                  <a:pt x="364605" y="0"/>
                </a:moveTo>
                <a:cubicBezTo>
                  <a:pt x="431449" y="0"/>
                  <a:pt x="486140" y="54608"/>
                  <a:pt x="486140" y="121350"/>
                </a:cubicBezTo>
                <a:cubicBezTo>
                  <a:pt x="486140" y="169132"/>
                  <a:pt x="458795" y="209329"/>
                  <a:pt x="415498" y="229807"/>
                </a:cubicBezTo>
                <a:lnTo>
                  <a:pt x="415498" y="273038"/>
                </a:lnTo>
                <a:lnTo>
                  <a:pt x="415498" y="313235"/>
                </a:lnTo>
                <a:cubicBezTo>
                  <a:pt x="415498" y="319303"/>
                  <a:pt x="410940" y="323854"/>
                  <a:pt x="404863" y="323854"/>
                </a:cubicBezTo>
                <a:lnTo>
                  <a:pt x="394989" y="323854"/>
                </a:lnTo>
                <a:lnTo>
                  <a:pt x="394989" y="354191"/>
                </a:lnTo>
                <a:cubicBezTo>
                  <a:pt x="394989" y="360259"/>
                  <a:pt x="391191" y="364051"/>
                  <a:pt x="385114" y="364051"/>
                </a:cubicBezTo>
                <a:lnTo>
                  <a:pt x="374480" y="364051"/>
                </a:lnTo>
                <a:lnTo>
                  <a:pt x="374480" y="566554"/>
                </a:lnTo>
                <a:lnTo>
                  <a:pt x="354730" y="566554"/>
                </a:lnTo>
                <a:lnTo>
                  <a:pt x="354730" y="364051"/>
                </a:lnTo>
                <a:lnTo>
                  <a:pt x="344096" y="364051"/>
                </a:lnTo>
                <a:cubicBezTo>
                  <a:pt x="338019" y="364051"/>
                  <a:pt x="334221" y="360259"/>
                  <a:pt x="334221" y="354191"/>
                </a:cubicBezTo>
                <a:lnTo>
                  <a:pt x="334221" y="323854"/>
                </a:lnTo>
                <a:lnTo>
                  <a:pt x="324347" y="323854"/>
                </a:lnTo>
                <a:cubicBezTo>
                  <a:pt x="318270" y="323854"/>
                  <a:pt x="313712" y="319303"/>
                  <a:pt x="313712" y="313235"/>
                </a:cubicBezTo>
                <a:lnTo>
                  <a:pt x="313712" y="273038"/>
                </a:lnTo>
                <a:lnTo>
                  <a:pt x="313712" y="229807"/>
                </a:lnTo>
                <a:cubicBezTo>
                  <a:pt x="270415" y="209329"/>
                  <a:pt x="243070" y="169132"/>
                  <a:pt x="243070" y="121350"/>
                </a:cubicBezTo>
                <a:cubicBezTo>
                  <a:pt x="243070" y="54608"/>
                  <a:pt x="297761" y="0"/>
                  <a:pt x="364605" y="0"/>
                </a:cubicBezTo>
                <a:close/>
                <a:moveTo>
                  <a:pt x="243138" y="0"/>
                </a:moveTo>
                <a:lnTo>
                  <a:pt x="243138" y="20478"/>
                </a:lnTo>
                <a:cubicBezTo>
                  <a:pt x="122329" y="20478"/>
                  <a:pt x="20515" y="122111"/>
                  <a:pt x="20515" y="243463"/>
                </a:cubicBezTo>
                <a:lnTo>
                  <a:pt x="20515" y="464931"/>
                </a:lnTo>
                <a:lnTo>
                  <a:pt x="233260" y="464931"/>
                </a:lnTo>
                <a:lnTo>
                  <a:pt x="273530" y="464931"/>
                </a:lnTo>
                <a:lnTo>
                  <a:pt x="273530" y="485409"/>
                </a:lnTo>
                <a:lnTo>
                  <a:pt x="243138" y="485409"/>
                </a:lnTo>
                <a:lnTo>
                  <a:pt x="243138" y="606761"/>
                </a:lnTo>
                <a:lnTo>
                  <a:pt x="222623" y="606761"/>
                </a:lnTo>
                <a:lnTo>
                  <a:pt x="222623" y="485409"/>
                </a:lnTo>
                <a:lnTo>
                  <a:pt x="9877" y="485409"/>
                </a:lnTo>
                <a:cubicBezTo>
                  <a:pt x="3799" y="485409"/>
                  <a:pt x="0" y="481617"/>
                  <a:pt x="0" y="475549"/>
                </a:cubicBezTo>
                <a:lnTo>
                  <a:pt x="0" y="243463"/>
                </a:lnTo>
                <a:cubicBezTo>
                  <a:pt x="0" y="111492"/>
                  <a:pt x="111691" y="0"/>
                  <a:pt x="243138"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4896" y="68522"/>
            <a:ext cx="3455414" cy="583565"/>
          </a:xfrm>
          <a:prstGeom prst="rect">
            <a:avLst/>
          </a:prstGeom>
          <a:noFill/>
        </p:spPr>
        <p:txBody>
          <a:bodyPr wrap="square" rtlCol="0">
            <a:spAutoFit/>
          </a:bodyPr>
          <a:lstStyle/>
          <a:p>
            <a:pPr marL="342900" indent="-342900">
              <a:buFont typeface="Arial" panose="020B0604020202020204" pitchFamily="34" charset="0"/>
              <a:buChar char="•"/>
            </a:pPr>
            <a:r>
              <a:rPr lang="zh-CN" altLang="en-US" sz="3200">
                <a:solidFill>
                  <a:schemeClr val="bg1"/>
                </a:solidFill>
                <a:latin typeface="微软雅黑 Light" panose="020B0502040204020203" pitchFamily="34" charset="-122"/>
                <a:ea typeface="微软雅黑 Light" panose="020B0502040204020203" pitchFamily="34" charset="-122"/>
              </a:rPr>
              <a:t>智能推荐模块</a:t>
            </a:r>
            <a:endParaRPr lang="zh-CN" altLang="en-US" sz="3200">
              <a:solidFill>
                <a:schemeClr val="bg1"/>
              </a:solidFill>
              <a:latin typeface="微软雅黑 Light" panose="020B0502040204020203" pitchFamily="34" charset="-122"/>
              <a:ea typeface="微软雅黑 Light" panose="020B0502040204020203" pitchFamily="34" charset="-122"/>
            </a:endParaRPr>
          </a:p>
        </p:txBody>
      </p:sp>
      <p:sp>
        <p:nvSpPr>
          <p:cNvPr id="13" name="文本框 20"/>
          <p:cNvSpPr txBox="1"/>
          <p:nvPr/>
        </p:nvSpPr>
        <p:spPr>
          <a:xfrm flipH="1">
            <a:off x="7515542" y="5603242"/>
            <a:ext cx="3020060" cy="5232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国外研究</a:t>
            </a:r>
            <a:endParaRPr kumimoji="0" lang="en-US" altLang="zh-CN"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7" name="五边形 2"/>
          <p:cNvSpPr/>
          <p:nvPr/>
        </p:nvSpPr>
        <p:spPr>
          <a:xfrm rot="10800000" flipH="1">
            <a:off x="327025" y="1116965"/>
            <a:ext cx="2770505" cy="586740"/>
          </a:xfrm>
          <a:prstGeom prst="homePlate">
            <a:avLst/>
          </a:prstGeom>
          <a:solidFill>
            <a:srgbClr val="FD9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D9B01"/>
              </a:solidFill>
              <a:effectLst/>
              <a:uLnTx/>
              <a:uFillTx/>
              <a:latin typeface="微软雅黑 Light" panose="020B0502040204020203" pitchFamily="34" charset="-122"/>
              <a:ea typeface="微软雅黑 Light" panose="020B0502040204020203" pitchFamily="34" charset="-122"/>
              <a:cs typeface="+mn-cs"/>
            </a:endParaRPr>
          </a:p>
        </p:txBody>
      </p:sp>
      <p:sp>
        <p:nvSpPr>
          <p:cNvPr id="8" name="文本框 20"/>
          <p:cNvSpPr txBox="1"/>
          <p:nvPr/>
        </p:nvSpPr>
        <p:spPr>
          <a:xfrm flipH="1">
            <a:off x="327025" y="1180465"/>
            <a:ext cx="2662555" cy="460375"/>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算</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法</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说</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明</a:t>
            </a:r>
            <a:endPar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4" name="文本框 22"/>
          <p:cNvSpPr txBox="1"/>
          <p:nvPr/>
        </p:nvSpPr>
        <p:spPr>
          <a:xfrm flipH="1">
            <a:off x="327025" y="1703705"/>
            <a:ext cx="11865610" cy="4707890"/>
          </a:xfrm>
          <a:prstGeom prst="rect">
            <a:avLst/>
          </a:prstGeom>
          <a:noFill/>
          <a:ln w="9525">
            <a:noFill/>
            <a:miter/>
          </a:ln>
          <a:effectLst>
            <a:outerShdw sx="999" sy="999" algn="ctr" rotWithShape="0">
              <a:srgbClr val="000000"/>
            </a:outerShdw>
          </a:effectLst>
        </p:spPr>
        <p:txBody>
          <a:bodyPr wrap="square" anchor="t">
            <a:spAutoFit/>
          </a:bodyPr>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K</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近邻：</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找出一个样本的k个最近邻居，将这些邻居的某个（些）属性的平均值赋给该样本，就可以得到该样本对应属性的值。</a:t>
            </a:r>
            <a:endPar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线性回归：</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线性回归假设目标值与特征之间线性相关，即满足一个多元一次方程。通过构建损失函数，来求解损失函数最小时的参数。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岭回归：</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一种专用于共线性数据分析的有偏估计回归方法，实质上是一种改良的最小二乘估计法，通过放弃最小二乘法的无偏性，以损失部分信息、降低精度为代价获得回归系数更为符合实际、更可靠的回归方法，对病态数据的拟合要强于最小二乘法。</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支持向量机</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回归：</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支持向量机回归模型是一个线性函数，和线性回归的区别在于计算损失的原则不同，目标函数和最优化算法也不同。支持向量机回归在线性函数两侧制造了一个“间隔带”，对于所有落入到间隔带内的样本，都不计算损失；只有间隔带之外的，才计入损失函数。之后再通过最小化间隔带的宽度与总损失来最优化模型。</a:t>
            </a:r>
            <a:endPar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748350" y="5762709"/>
            <a:ext cx="4695300" cy="369332"/>
          </a:xfrm>
          <a:prstGeom prst="rect">
            <a:avLst/>
          </a:prstGeom>
          <a:noFill/>
        </p:spPr>
        <p:txBody>
          <a:bodyPr wrap="square" lIns="0" tIns="0" rIns="0" bIns="0" rtlCol="0">
            <a:spAutoFit/>
          </a:bodyPr>
          <a:lstStyle/>
          <a:p>
            <a:pPr algn="dist">
              <a:defRPr/>
            </a:pPr>
            <a:r>
              <a:rPr lang="en-US" altLang="zh-CN" sz="2400">
                <a:solidFill>
                  <a:schemeClr val="bg1"/>
                </a:solidFill>
                <a:latin typeface="微软雅黑 Light" panose="020B0502040204020203" pitchFamily="34" charset="-122"/>
                <a:ea typeface="微软雅黑 Light" panose="020B0502040204020203" pitchFamily="34" charset="-122"/>
              </a:rPr>
              <a:t>-THANK YOU-</a:t>
            </a:r>
            <a:endParaRPr kumimoji="0" lang="zh-CN" altLang="en-US" sz="24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40" name="任意多边形: 形状 39"/>
          <p:cNvSpPr/>
          <p:nvPr/>
        </p:nvSpPr>
        <p:spPr>
          <a:xfrm>
            <a:off x="6642161" y="2904154"/>
            <a:ext cx="2445841" cy="743247"/>
          </a:xfrm>
          <a:custGeom>
            <a:avLst/>
            <a:gdLst/>
            <a:ahLst/>
            <a:cxnLst/>
            <a:rect l="l" t="t" r="r" b="b"/>
            <a:pathLst>
              <a:path w="2445841" h="743247">
                <a:moveTo>
                  <a:pt x="1764804" y="540246"/>
                </a:moveTo>
                <a:lnTo>
                  <a:pt x="1765458" y="546794"/>
                </a:lnTo>
                <a:lnTo>
                  <a:pt x="1764804" y="546794"/>
                </a:lnTo>
                <a:close/>
                <a:moveTo>
                  <a:pt x="333970" y="392906"/>
                </a:moveTo>
                <a:lnTo>
                  <a:pt x="337244" y="392906"/>
                </a:lnTo>
                <a:lnTo>
                  <a:pt x="743247" y="392906"/>
                </a:lnTo>
                <a:lnTo>
                  <a:pt x="595908" y="671214"/>
                </a:lnTo>
                <a:lnTo>
                  <a:pt x="681037" y="690860"/>
                </a:lnTo>
                <a:lnTo>
                  <a:pt x="681037" y="733425"/>
                </a:lnTo>
                <a:lnTo>
                  <a:pt x="425648" y="681037"/>
                </a:lnTo>
                <a:cubicBezTo>
                  <a:pt x="408186" y="676672"/>
                  <a:pt x="396180" y="672306"/>
                  <a:pt x="389632" y="667940"/>
                </a:cubicBezTo>
                <a:cubicBezTo>
                  <a:pt x="367804" y="652661"/>
                  <a:pt x="359072" y="637381"/>
                  <a:pt x="363438" y="622101"/>
                </a:cubicBezTo>
                <a:lnTo>
                  <a:pt x="366712" y="618827"/>
                </a:lnTo>
                <a:lnTo>
                  <a:pt x="530423" y="654843"/>
                </a:lnTo>
                <a:lnTo>
                  <a:pt x="645021" y="438745"/>
                </a:lnTo>
                <a:lnTo>
                  <a:pt x="458390" y="438745"/>
                </a:lnTo>
                <a:lnTo>
                  <a:pt x="409277" y="438745"/>
                </a:lnTo>
                <a:cubicBezTo>
                  <a:pt x="393997" y="438745"/>
                  <a:pt x="381992" y="436562"/>
                  <a:pt x="373261" y="432197"/>
                </a:cubicBezTo>
                <a:cubicBezTo>
                  <a:pt x="347067" y="421282"/>
                  <a:pt x="333970" y="408186"/>
                  <a:pt x="333970" y="392906"/>
                </a:cubicBezTo>
                <a:close/>
                <a:moveTo>
                  <a:pt x="301228" y="297954"/>
                </a:moveTo>
                <a:lnTo>
                  <a:pt x="304502" y="297954"/>
                </a:lnTo>
                <a:lnTo>
                  <a:pt x="305634" y="298564"/>
                </a:lnTo>
                <a:lnTo>
                  <a:pt x="301228" y="304502"/>
                </a:lnTo>
                <a:close/>
                <a:moveTo>
                  <a:pt x="785812" y="294679"/>
                </a:moveTo>
                <a:lnTo>
                  <a:pt x="789086" y="294679"/>
                </a:lnTo>
                <a:lnTo>
                  <a:pt x="789086" y="301228"/>
                </a:lnTo>
                <a:lnTo>
                  <a:pt x="784316" y="295742"/>
                </a:lnTo>
                <a:close/>
                <a:moveTo>
                  <a:pt x="2076946" y="268486"/>
                </a:moveTo>
                <a:lnTo>
                  <a:pt x="2079128" y="268486"/>
                </a:lnTo>
                <a:lnTo>
                  <a:pt x="2445841" y="268486"/>
                </a:lnTo>
                <a:lnTo>
                  <a:pt x="2445841" y="314325"/>
                </a:lnTo>
                <a:lnTo>
                  <a:pt x="2337792" y="314325"/>
                </a:lnTo>
                <a:lnTo>
                  <a:pt x="2337792" y="474761"/>
                </a:lnTo>
                <a:cubicBezTo>
                  <a:pt x="2337792" y="559891"/>
                  <a:pt x="2313781" y="629741"/>
                  <a:pt x="2265759" y="684311"/>
                </a:cubicBezTo>
                <a:cubicBezTo>
                  <a:pt x="2235200" y="708322"/>
                  <a:pt x="2215554" y="721419"/>
                  <a:pt x="2206823" y="723602"/>
                </a:cubicBezTo>
                <a:cubicBezTo>
                  <a:pt x="2248296" y="697408"/>
                  <a:pt x="2269033" y="616644"/>
                  <a:pt x="2269033" y="481310"/>
                </a:cubicBezTo>
                <a:lnTo>
                  <a:pt x="2269033" y="314325"/>
                </a:lnTo>
                <a:lnTo>
                  <a:pt x="2141339" y="314325"/>
                </a:lnTo>
                <a:cubicBezTo>
                  <a:pt x="2110779" y="309959"/>
                  <a:pt x="2090042" y="296862"/>
                  <a:pt x="2079128" y="275034"/>
                </a:cubicBezTo>
                <a:close/>
                <a:moveTo>
                  <a:pt x="2075854" y="265211"/>
                </a:moveTo>
                <a:lnTo>
                  <a:pt x="2076946" y="268486"/>
                </a:lnTo>
                <a:lnTo>
                  <a:pt x="2075854" y="268486"/>
                </a:lnTo>
                <a:close/>
                <a:moveTo>
                  <a:pt x="458390" y="265211"/>
                </a:moveTo>
                <a:lnTo>
                  <a:pt x="612279" y="265211"/>
                </a:lnTo>
                <a:lnTo>
                  <a:pt x="612279" y="314325"/>
                </a:lnTo>
                <a:lnTo>
                  <a:pt x="533697" y="314325"/>
                </a:lnTo>
                <a:cubicBezTo>
                  <a:pt x="516235" y="314325"/>
                  <a:pt x="503138" y="312142"/>
                  <a:pt x="494407" y="307776"/>
                </a:cubicBezTo>
                <a:cubicBezTo>
                  <a:pt x="468213" y="296862"/>
                  <a:pt x="455116" y="283765"/>
                  <a:pt x="455116" y="268486"/>
                </a:cubicBezTo>
                <a:close/>
                <a:moveTo>
                  <a:pt x="1175742" y="239018"/>
                </a:moveTo>
                <a:lnTo>
                  <a:pt x="1296888" y="239018"/>
                </a:lnTo>
                <a:lnTo>
                  <a:pt x="1296888" y="343793"/>
                </a:lnTo>
                <a:lnTo>
                  <a:pt x="1175742" y="343793"/>
                </a:lnTo>
                <a:close/>
                <a:moveTo>
                  <a:pt x="104775" y="94952"/>
                </a:moveTo>
                <a:lnTo>
                  <a:pt x="104775" y="635198"/>
                </a:lnTo>
                <a:lnTo>
                  <a:pt x="206276" y="605730"/>
                </a:lnTo>
                <a:cubicBezTo>
                  <a:pt x="212824" y="566439"/>
                  <a:pt x="216098" y="521692"/>
                  <a:pt x="216098" y="471487"/>
                </a:cubicBezTo>
                <a:lnTo>
                  <a:pt x="186630" y="471487"/>
                </a:lnTo>
                <a:cubicBezTo>
                  <a:pt x="171351" y="471487"/>
                  <a:pt x="159345" y="469304"/>
                  <a:pt x="150614" y="464939"/>
                </a:cubicBezTo>
                <a:cubicBezTo>
                  <a:pt x="126603" y="454025"/>
                  <a:pt x="114597" y="440928"/>
                  <a:pt x="114597" y="425648"/>
                </a:cubicBezTo>
                <a:lnTo>
                  <a:pt x="216098" y="425648"/>
                </a:lnTo>
                <a:lnTo>
                  <a:pt x="216098" y="281582"/>
                </a:lnTo>
                <a:lnTo>
                  <a:pt x="183356" y="281582"/>
                </a:lnTo>
                <a:cubicBezTo>
                  <a:pt x="168076" y="281582"/>
                  <a:pt x="154979" y="279400"/>
                  <a:pt x="144065" y="275034"/>
                </a:cubicBezTo>
                <a:cubicBezTo>
                  <a:pt x="120054" y="264120"/>
                  <a:pt x="108049" y="251023"/>
                  <a:pt x="108049" y="235743"/>
                </a:cubicBezTo>
                <a:lnTo>
                  <a:pt x="111323" y="235743"/>
                </a:lnTo>
                <a:lnTo>
                  <a:pt x="189904" y="235743"/>
                </a:lnTo>
                <a:lnTo>
                  <a:pt x="216098" y="235743"/>
                </a:lnTo>
                <a:lnTo>
                  <a:pt x="216098" y="94952"/>
                </a:lnTo>
                <a:close/>
                <a:moveTo>
                  <a:pt x="1765131" y="68758"/>
                </a:moveTo>
                <a:lnTo>
                  <a:pt x="1768078" y="68758"/>
                </a:lnTo>
                <a:lnTo>
                  <a:pt x="1921966" y="68758"/>
                </a:lnTo>
                <a:lnTo>
                  <a:pt x="1921966" y="592633"/>
                </a:lnTo>
                <a:lnTo>
                  <a:pt x="1830288" y="592633"/>
                </a:lnTo>
                <a:cubicBezTo>
                  <a:pt x="1799728" y="588268"/>
                  <a:pt x="1778992" y="575171"/>
                  <a:pt x="1768078" y="553343"/>
                </a:cubicBezTo>
                <a:cubicBezTo>
                  <a:pt x="1766986" y="552251"/>
                  <a:pt x="1766168" y="550614"/>
                  <a:pt x="1765622" y="548431"/>
                </a:cubicBezTo>
                <a:lnTo>
                  <a:pt x="1765458" y="546794"/>
                </a:lnTo>
                <a:lnTo>
                  <a:pt x="1768078" y="546794"/>
                </a:lnTo>
                <a:lnTo>
                  <a:pt x="1856482" y="546794"/>
                </a:lnTo>
                <a:lnTo>
                  <a:pt x="1856482" y="117871"/>
                </a:lnTo>
                <a:lnTo>
                  <a:pt x="1836836" y="117871"/>
                </a:lnTo>
                <a:cubicBezTo>
                  <a:pt x="1804094" y="113506"/>
                  <a:pt x="1781175" y="100409"/>
                  <a:pt x="1768078" y="78581"/>
                </a:cubicBezTo>
                <a:cubicBezTo>
                  <a:pt x="1766986" y="77489"/>
                  <a:pt x="1766168" y="75852"/>
                  <a:pt x="1765622" y="73670"/>
                </a:cubicBezTo>
                <a:close/>
                <a:moveTo>
                  <a:pt x="1692771" y="68758"/>
                </a:moveTo>
                <a:lnTo>
                  <a:pt x="1758255" y="68758"/>
                </a:lnTo>
                <a:lnTo>
                  <a:pt x="1758255" y="592633"/>
                </a:lnTo>
                <a:lnTo>
                  <a:pt x="1692771" y="592633"/>
                </a:lnTo>
                <a:close/>
                <a:moveTo>
                  <a:pt x="1764804" y="65484"/>
                </a:moveTo>
                <a:lnTo>
                  <a:pt x="1765131" y="68758"/>
                </a:lnTo>
                <a:lnTo>
                  <a:pt x="1764804" y="68758"/>
                </a:lnTo>
                <a:close/>
                <a:moveTo>
                  <a:pt x="1993999" y="49113"/>
                </a:moveTo>
                <a:lnTo>
                  <a:pt x="2062758" y="49113"/>
                </a:lnTo>
                <a:lnTo>
                  <a:pt x="2062758" y="474761"/>
                </a:lnTo>
                <a:cubicBezTo>
                  <a:pt x="2062758" y="559891"/>
                  <a:pt x="2038746" y="628650"/>
                  <a:pt x="1990724" y="681037"/>
                </a:cubicBezTo>
                <a:cubicBezTo>
                  <a:pt x="1960165" y="705048"/>
                  <a:pt x="1941611" y="718145"/>
                  <a:pt x="1935063" y="720328"/>
                </a:cubicBezTo>
                <a:cubicBezTo>
                  <a:pt x="1974354" y="696317"/>
                  <a:pt x="1993999" y="616644"/>
                  <a:pt x="1993999" y="481310"/>
                </a:cubicBezTo>
                <a:close/>
                <a:moveTo>
                  <a:pt x="3274" y="49113"/>
                </a:moveTo>
                <a:lnTo>
                  <a:pt x="65484" y="49113"/>
                </a:lnTo>
                <a:lnTo>
                  <a:pt x="333970" y="49113"/>
                </a:lnTo>
                <a:lnTo>
                  <a:pt x="333970" y="94952"/>
                </a:lnTo>
                <a:lnTo>
                  <a:pt x="278308" y="94952"/>
                </a:lnTo>
                <a:lnTo>
                  <a:pt x="278308" y="468213"/>
                </a:lnTo>
                <a:cubicBezTo>
                  <a:pt x="278308" y="507503"/>
                  <a:pt x="272851" y="548977"/>
                  <a:pt x="261937" y="592633"/>
                </a:cubicBezTo>
                <a:lnTo>
                  <a:pt x="327422" y="572988"/>
                </a:lnTo>
                <a:lnTo>
                  <a:pt x="327422" y="622101"/>
                </a:lnTo>
                <a:lnTo>
                  <a:pt x="281583" y="635198"/>
                </a:lnTo>
                <a:lnTo>
                  <a:pt x="242292" y="645021"/>
                </a:lnTo>
                <a:cubicBezTo>
                  <a:pt x="233561" y="664666"/>
                  <a:pt x="223738" y="682129"/>
                  <a:pt x="212824" y="697408"/>
                </a:cubicBezTo>
                <a:cubicBezTo>
                  <a:pt x="184447" y="725785"/>
                  <a:pt x="164802" y="741064"/>
                  <a:pt x="153888" y="743247"/>
                </a:cubicBezTo>
                <a:cubicBezTo>
                  <a:pt x="158254" y="738882"/>
                  <a:pt x="171351" y="710505"/>
                  <a:pt x="193179" y="658118"/>
                </a:cubicBezTo>
                <a:lnTo>
                  <a:pt x="68758" y="687586"/>
                </a:lnTo>
                <a:cubicBezTo>
                  <a:pt x="42565" y="689768"/>
                  <a:pt x="21828" y="682129"/>
                  <a:pt x="6548" y="664666"/>
                </a:cubicBezTo>
                <a:lnTo>
                  <a:pt x="2619" y="654843"/>
                </a:lnTo>
                <a:lnTo>
                  <a:pt x="0" y="654843"/>
                </a:lnTo>
                <a:lnTo>
                  <a:pt x="2455" y="654434"/>
                </a:lnTo>
                <a:lnTo>
                  <a:pt x="0" y="648295"/>
                </a:lnTo>
                <a:lnTo>
                  <a:pt x="3022" y="654340"/>
                </a:lnTo>
                <a:lnTo>
                  <a:pt x="39290" y="648295"/>
                </a:lnTo>
                <a:lnTo>
                  <a:pt x="39290" y="94952"/>
                </a:lnTo>
                <a:cubicBezTo>
                  <a:pt x="26194" y="90586"/>
                  <a:pt x="14188" y="78581"/>
                  <a:pt x="3274" y="58936"/>
                </a:cubicBezTo>
                <a:cubicBezTo>
                  <a:pt x="3274" y="57844"/>
                  <a:pt x="3274" y="56207"/>
                  <a:pt x="3274" y="54024"/>
                </a:cubicBezTo>
                <a:close/>
                <a:moveTo>
                  <a:pt x="2079128" y="45839"/>
                </a:moveTo>
                <a:lnTo>
                  <a:pt x="2079724" y="51792"/>
                </a:lnTo>
                <a:lnTo>
                  <a:pt x="2079128" y="52387"/>
                </a:lnTo>
                <a:close/>
                <a:moveTo>
                  <a:pt x="2354163" y="13096"/>
                </a:moveTo>
                <a:lnTo>
                  <a:pt x="2416373" y="13096"/>
                </a:lnTo>
                <a:lnTo>
                  <a:pt x="2416373" y="91678"/>
                </a:lnTo>
                <a:lnTo>
                  <a:pt x="2138064" y="91678"/>
                </a:lnTo>
                <a:cubicBezTo>
                  <a:pt x="2109688" y="87312"/>
                  <a:pt x="2091134" y="76398"/>
                  <a:pt x="2082403" y="58936"/>
                </a:cubicBezTo>
                <a:cubicBezTo>
                  <a:pt x="2081311" y="57844"/>
                  <a:pt x="2080493" y="56207"/>
                  <a:pt x="2079947" y="54024"/>
                </a:cubicBezTo>
                <a:lnTo>
                  <a:pt x="2079724" y="51792"/>
                </a:lnTo>
                <a:lnTo>
                  <a:pt x="2082403" y="49113"/>
                </a:lnTo>
                <a:lnTo>
                  <a:pt x="2354163" y="49113"/>
                </a:lnTo>
                <a:close/>
                <a:moveTo>
                  <a:pt x="527149" y="0"/>
                </a:moveTo>
                <a:lnTo>
                  <a:pt x="784316" y="295742"/>
                </a:lnTo>
                <a:lnTo>
                  <a:pt x="771692" y="304707"/>
                </a:lnTo>
                <a:cubicBezTo>
                  <a:pt x="756549" y="311664"/>
                  <a:pt x="738336" y="309413"/>
                  <a:pt x="717054" y="297954"/>
                </a:cubicBezTo>
                <a:cubicBezTo>
                  <a:pt x="708322" y="293588"/>
                  <a:pt x="698500" y="285948"/>
                  <a:pt x="687586" y="275034"/>
                </a:cubicBezTo>
                <a:lnTo>
                  <a:pt x="527149" y="91678"/>
                </a:lnTo>
                <a:lnTo>
                  <a:pt x="399454" y="271760"/>
                </a:lnTo>
                <a:cubicBezTo>
                  <a:pt x="390723" y="282674"/>
                  <a:pt x="383083" y="290314"/>
                  <a:pt x="376535" y="294679"/>
                </a:cubicBezTo>
                <a:cubicBezTo>
                  <a:pt x="355253" y="307776"/>
                  <a:pt x="336426" y="311664"/>
                  <a:pt x="320055" y="306344"/>
                </a:cubicBezTo>
                <a:lnTo>
                  <a:pt x="305634" y="298564"/>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sz="6600">
              <a:solidFill>
                <a:srgbClr val="94BC53"/>
              </a:solidFill>
              <a:latin typeface="义启月亮体之上弦月" panose="02010601030101010101" pitchFamily="2" charset="-128"/>
              <a:ea typeface="义启月亮体之上弦月" panose="02010601030101010101" pitchFamily="2" charset="-128"/>
            </a:endParaRPr>
          </a:p>
        </p:txBody>
      </p:sp>
      <p:sp>
        <p:nvSpPr>
          <p:cNvPr id="39" name="任意多边形: 形状 38"/>
          <p:cNvSpPr/>
          <p:nvPr/>
        </p:nvSpPr>
        <p:spPr>
          <a:xfrm>
            <a:off x="3086358" y="2920525"/>
            <a:ext cx="3023890" cy="766167"/>
          </a:xfrm>
          <a:custGeom>
            <a:avLst/>
            <a:gdLst/>
            <a:ahLst/>
            <a:cxnLst/>
            <a:rect l="l" t="t" r="r" b="b"/>
            <a:pathLst>
              <a:path w="3023890" h="766167">
                <a:moveTo>
                  <a:pt x="1874937" y="661392"/>
                </a:moveTo>
                <a:lnTo>
                  <a:pt x="1877165" y="665849"/>
                </a:lnTo>
                <a:lnTo>
                  <a:pt x="1874937" y="667940"/>
                </a:lnTo>
                <a:lnTo>
                  <a:pt x="1874937" y="664666"/>
                </a:lnTo>
                <a:close/>
                <a:moveTo>
                  <a:pt x="1920776" y="586085"/>
                </a:moveTo>
                <a:lnTo>
                  <a:pt x="1920776" y="592633"/>
                </a:lnTo>
                <a:lnTo>
                  <a:pt x="1920121" y="592633"/>
                </a:lnTo>
                <a:close/>
                <a:moveTo>
                  <a:pt x="618827" y="533697"/>
                </a:moveTo>
                <a:lnTo>
                  <a:pt x="684312" y="533697"/>
                </a:lnTo>
                <a:lnTo>
                  <a:pt x="772716" y="697408"/>
                </a:lnTo>
                <a:lnTo>
                  <a:pt x="762893" y="703957"/>
                </a:lnTo>
                <a:cubicBezTo>
                  <a:pt x="758528" y="706140"/>
                  <a:pt x="753070" y="707231"/>
                  <a:pt x="746522" y="707231"/>
                </a:cubicBezTo>
                <a:cubicBezTo>
                  <a:pt x="720328" y="705048"/>
                  <a:pt x="699592" y="690860"/>
                  <a:pt x="684312" y="664666"/>
                </a:cubicBezTo>
                <a:close/>
                <a:moveTo>
                  <a:pt x="176808" y="487858"/>
                </a:moveTo>
                <a:lnTo>
                  <a:pt x="242293" y="487858"/>
                </a:lnTo>
                <a:lnTo>
                  <a:pt x="242293" y="661392"/>
                </a:lnTo>
                <a:lnTo>
                  <a:pt x="536972" y="661392"/>
                </a:lnTo>
                <a:lnTo>
                  <a:pt x="536972" y="504229"/>
                </a:lnTo>
                <a:lnTo>
                  <a:pt x="540246" y="504229"/>
                </a:lnTo>
                <a:cubicBezTo>
                  <a:pt x="548978" y="504229"/>
                  <a:pt x="556617" y="505321"/>
                  <a:pt x="563166" y="507504"/>
                </a:cubicBezTo>
                <a:cubicBezTo>
                  <a:pt x="584994" y="516235"/>
                  <a:pt x="598091" y="530423"/>
                  <a:pt x="602457" y="550068"/>
                </a:cubicBezTo>
                <a:lnTo>
                  <a:pt x="602457" y="707231"/>
                </a:lnTo>
                <a:lnTo>
                  <a:pt x="176808" y="707231"/>
                </a:lnTo>
                <a:close/>
                <a:moveTo>
                  <a:pt x="98227" y="487858"/>
                </a:moveTo>
                <a:lnTo>
                  <a:pt x="163711" y="487858"/>
                </a:lnTo>
                <a:lnTo>
                  <a:pt x="81856" y="664666"/>
                </a:lnTo>
                <a:cubicBezTo>
                  <a:pt x="68759" y="688677"/>
                  <a:pt x="50205" y="701774"/>
                  <a:pt x="26194" y="703957"/>
                </a:cubicBezTo>
                <a:cubicBezTo>
                  <a:pt x="19645" y="703957"/>
                  <a:pt x="14188" y="702865"/>
                  <a:pt x="9823" y="700683"/>
                </a:cubicBezTo>
                <a:lnTo>
                  <a:pt x="0" y="697408"/>
                </a:lnTo>
                <a:close/>
                <a:moveTo>
                  <a:pt x="311051" y="471487"/>
                </a:moveTo>
                <a:lnTo>
                  <a:pt x="379809" y="471487"/>
                </a:lnTo>
                <a:lnTo>
                  <a:pt x="474762" y="609004"/>
                </a:lnTo>
                <a:lnTo>
                  <a:pt x="464939" y="618827"/>
                </a:lnTo>
                <a:cubicBezTo>
                  <a:pt x="462757" y="618827"/>
                  <a:pt x="457299" y="619918"/>
                  <a:pt x="448568" y="622101"/>
                </a:cubicBezTo>
                <a:cubicBezTo>
                  <a:pt x="424557" y="622101"/>
                  <a:pt x="403820" y="611187"/>
                  <a:pt x="386358" y="589359"/>
                </a:cubicBezTo>
                <a:close/>
                <a:moveTo>
                  <a:pt x="2228552" y="392906"/>
                </a:moveTo>
                <a:lnTo>
                  <a:pt x="2231827" y="392906"/>
                </a:lnTo>
                <a:lnTo>
                  <a:pt x="2339876" y="392906"/>
                </a:lnTo>
                <a:lnTo>
                  <a:pt x="2339876" y="445293"/>
                </a:lnTo>
                <a:lnTo>
                  <a:pt x="2310408" y="445293"/>
                </a:lnTo>
                <a:cubicBezTo>
                  <a:pt x="2301677" y="445293"/>
                  <a:pt x="2291854" y="444202"/>
                  <a:pt x="2280940" y="442019"/>
                </a:cubicBezTo>
                <a:cubicBezTo>
                  <a:pt x="2246015" y="428922"/>
                  <a:pt x="2228552" y="412551"/>
                  <a:pt x="2228552" y="392906"/>
                </a:cubicBezTo>
                <a:close/>
                <a:moveTo>
                  <a:pt x="216099" y="268486"/>
                </a:moveTo>
                <a:lnTo>
                  <a:pt x="409278" y="268486"/>
                </a:lnTo>
                <a:lnTo>
                  <a:pt x="409278" y="438745"/>
                </a:lnTo>
                <a:lnTo>
                  <a:pt x="271760" y="438745"/>
                </a:lnTo>
                <a:cubicBezTo>
                  <a:pt x="245567" y="436562"/>
                  <a:pt x="227013" y="426740"/>
                  <a:pt x="216099" y="409277"/>
                </a:cubicBezTo>
                <a:cubicBezTo>
                  <a:pt x="216099" y="404911"/>
                  <a:pt x="216099" y="402729"/>
                  <a:pt x="216099" y="402729"/>
                </a:cubicBezTo>
                <a:lnTo>
                  <a:pt x="216099" y="396180"/>
                </a:lnTo>
                <a:lnTo>
                  <a:pt x="216099" y="392906"/>
                </a:lnTo>
                <a:lnTo>
                  <a:pt x="343793" y="392906"/>
                </a:lnTo>
                <a:lnTo>
                  <a:pt x="343793" y="317599"/>
                </a:lnTo>
                <a:lnTo>
                  <a:pt x="271760" y="317599"/>
                </a:lnTo>
                <a:cubicBezTo>
                  <a:pt x="245567" y="313233"/>
                  <a:pt x="227013" y="302319"/>
                  <a:pt x="216099" y="284857"/>
                </a:cubicBezTo>
                <a:cubicBezTo>
                  <a:pt x="216099" y="280491"/>
                  <a:pt x="216099" y="278308"/>
                  <a:pt x="216099" y="278308"/>
                </a:cubicBezTo>
                <a:lnTo>
                  <a:pt x="216099" y="271760"/>
                </a:lnTo>
                <a:close/>
                <a:moveTo>
                  <a:pt x="147340" y="268486"/>
                </a:moveTo>
                <a:lnTo>
                  <a:pt x="212824" y="268486"/>
                </a:lnTo>
                <a:lnTo>
                  <a:pt x="212824" y="438745"/>
                </a:lnTo>
                <a:lnTo>
                  <a:pt x="147340" y="438745"/>
                </a:lnTo>
                <a:close/>
                <a:moveTo>
                  <a:pt x="1701403" y="232469"/>
                </a:moveTo>
                <a:lnTo>
                  <a:pt x="1704678" y="232469"/>
                </a:lnTo>
                <a:lnTo>
                  <a:pt x="1842195" y="232469"/>
                </a:lnTo>
                <a:lnTo>
                  <a:pt x="1842195" y="592633"/>
                </a:lnTo>
                <a:lnTo>
                  <a:pt x="1917502" y="592633"/>
                </a:lnTo>
                <a:lnTo>
                  <a:pt x="1920121" y="592633"/>
                </a:lnTo>
                <a:lnTo>
                  <a:pt x="1919957" y="594270"/>
                </a:lnTo>
                <a:cubicBezTo>
                  <a:pt x="1919412" y="596453"/>
                  <a:pt x="1918593" y="598090"/>
                  <a:pt x="1917502" y="599182"/>
                </a:cubicBezTo>
                <a:cubicBezTo>
                  <a:pt x="1908770" y="616644"/>
                  <a:pt x="1891308" y="628650"/>
                  <a:pt x="1865114" y="635198"/>
                </a:cubicBezTo>
                <a:lnTo>
                  <a:pt x="1737420" y="635198"/>
                </a:lnTo>
                <a:lnTo>
                  <a:pt x="1737420" y="592633"/>
                </a:lnTo>
                <a:lnTo>
                  <a:pt x="1779985" y="592633"/>
                </a:lnTo>
                <a:lnTo>
                  <a:pt x="1779985" y="275034"/>
                </a:lnTo>
                <a:cubicBezTo>
                  <a:pt x="1769070" y="272851"/>
                  <a:pt x="1758156" y="270668"/>
                  <a:pt x="1747242" y="268486"/>
                </a:cubicBezTo>
                <a:cubicBezTo>
                  <a:pt x="1716683" y="257572"/>
                  <a:pt x="1701403" y="245566"/>
                  <a:pt x="1701403" y="232469"/>
                </a:cubicBezTo>
                <a:close/>
                <a:moveTo>
                  <a:pt x="2902744" y="222647"/>
                </a:moveTo>
                <a:lnTo>
                  <a:pt x="3023890" y="222647"/>
                </a:lnTo>
                <a:lnTo>
                  <a:pt x="3023890" y="327422"/>
                </a:lnTo>
                <a:lnTo>
                  <a:pt x="2902744" y="327422"/>
                </a:lnTo>
                <a:close/>
                <a:moveTo>
                  <a:pt x="1188244" y="222647"/>
                </a:moveTo>
                <a:lnTo>
                  <a:pt x="1309390" y="222647"/>
                </a:lnTo>
                <a:lnTo>
                  <a:pt x="1309390" y="327422"/>
                </a:lnTo>
                <a:lnTo>
                  <a:pt x="1188244" y="327422"/>
                </a:lnTo>
                <a:close/>
                <a:moveTo>
                  <a:pt x="2215456" y="176808"/>
                </a:moveTo>
                <a:lnTo>
                  <a:pt x="2216240" y="179298"/>
                </a:lnTo>
                <a:lnTo>
                  <a:pt x="2215456" y="180082"/>
                </a:lnTo>
                <a:close/>
                <a:moveTo>
                  <a:pt x="144066" y="170259"/>
                </a:moveTo>
                <a:lnTo>
                  <a:pt x="409278" y="170259"/>
                </a:lnTo>
                <a:lnTo>
                  <a:pt x="409278" y="216098"/>
                </a:lnTo>
                <a:lnTo>
                  <a:pt x="199727" y="216098"/>
                </a:lnTo>
                <a:cubicBezTo>
                  <a:pt x="171351" y="213915"/>
                  <a:pt x="152797" y="204093"/>
                  <a:pt x="144066" y="186630"/>
                </a:cubicBezTo>
                <a:cubicBezTo>
                  <a:pt x="141883" y="182265"/>
                  <a:pt x="140792" y="180082"/>
                  <a:pt x="140792" y="180082"/>
                </a:cubicBezTo>
                <a:lnTo>
                  <a:pt x="140792" y="173533"/>
                </a:lnTo>
                <a:close/>
                <a:moveTo>
                  <a:pt x="65484" y="81855"/>
                </a:moveTo>
                <a:lnTo>
                  <a:pt x="130969" y="81855"/>
                </a:lnTo>
                <a:lnTo>
                  <a:pt x="130969" y="160436"/>
                </a:lnTo>
                <a:cubicBezTo>
                  <a:pt x="130969" y="256480"/>
                  <a:pt x="108049" y="333970"/>
                  <a:pt x="62211" y="392906"/>
                </a:cubicBezTo>
                <a:cubicBezTo>
                  <a:pt x="31651" y="421283"/>
                  <a:pt x="10914" y="436562"/>
                  <a:pt x="0" y="438745"/>
                </a:cubicBezTo>
                <a:cubicBezTo>
                  <a:pt x="43656" y="408186"/>
                  <a:pt x="65484" y="317599"/>
                  <a:pt x="65484" y="166985"/>
                </a:cubicBezTo>
                <a:close/>
                <a:moveTo>
                  <a:pt x="1694855" y="78581"/>
                </a:moveTo>
                <a:lnTo>
                  <a:pt x="1698129" y="78581"/>
                </a:lnTo>
                <a:lnTo>
                  <a:pt x="1835646" y="78581"/>
                </a:lnTo>
                <a:lnTo>
                  <a:pt x="1835646" y="127694"/>
                </a:lnTo>
                <a:lnTo>
                  <a:pt x="1783259" y="127694"/>
                </a:lnTo>
                <a:cubicBezTo>
                  <a:pt x="1770162" y="127694"/>
                  <a:pt x="1758156" y="125511"/>
                  <a:pt x="1747242" y="121146"/>
                </a:cubicBezTo>
                <a:cubicBezTo>
                  <a:pt x="1712317" y="110232"/>
                  <a:pt x="1694855" y="96043"/>
                  <a:pt x="1694855" y="78581"/>
                </a:cubicBezTo>
                <a:close/>
                <a:moveTo>
                  <a:pt x="2005906" y="49113"/>
                </a:moveTo>
                <a:lnTo>
                  <a:pt x="2006724" y="52387"/>
                </a:lnTo>
                <a:lnTo>
                  <a:pt x="2005906" y="52387"/>
                </a:lnTo>
                <a:close/>
                <a:moveTo>
                  <a:pt x="2369344" y="19645"/>
                </a:moveTo>
                <a:lnTo>
                  <a:pt x="2434828" y="19645"/>
                </a:lnTo>
                <a:lnTo>
                  <a:pt x="2434828" y="176808"/>
                </a:lnTo>
                <a:lnTo>
                  <a:pt x="2506861" y="176808"/>
                </a:lnTo>
                <a:lnTo>
                  <a:pt x="2506861" y="219372"/>
                </a:lnTo>
                <a:lnTo>
                  <a:pt x="2434828" y="219372"/>
                </a:lnTo>
                <a:lnTo>
                  <a:pt x="2434828" y="487858"/>
                </a:lnTo>
                <a:cubicBezTo>
                  <a:pt x="2437011" y="583902"/>
                  <a:pt x="2414091" y="660301"/>
                  <a:pt x="2366070" y="717054"/>
                </a:cubicBezTo>
                <a:cubicBezTo>
                  <a:pt x="2335510" y="745430"/>
                  <a:pt x="2314774" y="761801"/>
                  <a:pt x="2303860" y="766167"/>
                </a:cubicBezTo>
                <a:cubicBezTo>
                  <a:pt x="2347516" y="735608"/>
                  <a:pt x="2369344" y="645021"/>
                  <a:pt x="2369344" y="494407"/>
                </a:cubicBezTo>
                <a:lnTo>
                  <a:pt x="2369344" y="219372"/>
                </a:lnTo>
                <a:lnTo>
                  <a:pt x="2320231" y="219372"/>
                </a:lnTo>
                <a:cubicBezTo>
                  <a:pt x="2298402" y="219372"/>
                  <a:pt x="2282031" y="218281"/>
                  <a:pt x="2271117" y="216098"/>
                </a:cubicBezTo>
                <a:cubicBezTo>
                  <a:pt x="2243286" y="207913"/>
                  <a:pt x="2225892" y="198499"/>
                  <a:pt x="2218934" y="187858"/>
                </a:cubicBezTo>
                <a:lnTo>
                  <a:pt x="2216240" y="179298"/>
                </a:lnTo>
                <a:lnTo>
                  <a:pt x="2218730" y="176808"/>
                </a:lnTo>
                <a:lnTo>
                  <a:pt x="2369344" y="176808"/>
                </a:lnTo>
                <a:close/>
                <a:moveTo>
                  <a:pt x="530424" y="6548"/>
                </a:moveTo>
                <a:lnTo>
                  <a:pt x="713780" y="6548"/>
                </a:lnTo>
                <a:lnTo>
                  <a:pt x="713780" y="52387"/>
                </a:lnTo>
                <a:lnTo>
                  <a:pt x="586085" y="52387"/>
                </a:lnTo>
                <a:cubicBezTo>
                  <a:pt x="559892" y="45839"/>
                  <a:pt x="541338" y="34925"/>
                  <a:pt x="530424" y="19645"/>
                </a:cubicBezTo>
                <a:cubicBezTo>
                  <a:pt x="530424" y="17462"/>
                  <a:pt x="530424" y="16371"/>
                  <a:pt x="530424" y="16371"/>
                </a:cubicBezTo>
                <a:lnTo>
                  <a:pt x="530424" y="9822"/>
                </a:lnTo>
                <a:close/>
                <a:moveTo>
                  <a:pt x="386358" y="6548"/>
                </a:moveTo>
                <a:lnTo>
                  <a:pt x="455117" y="6548"/>
                </a:lnTo>
                <a:lnTo>
                  <a:pt x="481310" y="81855"/>
                </a:lnTo>
                <a:lnTo>
                  <a:pt x="746522" y="81855"/>
                </a:lnTo>
                <a:lnTo>
                  <a:pt x="746522" y="127694"/>
                </a:lnTo>
                <a:lnTo>
                  <a:pt x="500956" y="127694"/>
                </a:lnTo>
                <a:lnTo>
                  <a:pt x="572988" y="291405"/>
                </a:lnTo>
                <a:lnTo>
                  <a:pt x="700683" y="144065"/>
                </a:lnTo>
                <a:lnTo>
                  <a:pt x="700683" y="229195"/>
                </a:lnTo>
                <a:lnTo>
                  <a:pt x="605731" y="340518"/>
                </a:lnTo>
                <a:lnTo>
                  <a:pt x="677764" y="386358"/>
                </a:lnTo>
                <a:lnTo>
                  <a:pt x="677764" y="288131"/>
                </a:lnTo>
                <a:lnTo>
                  <a:pt x="681038" y="288131"/>
                </a:lnTo>
                <a:lnTo>
                  <a:pt x="684312" y="288131"/>
                </a:lnTo>
                <a:cubicBezTo>
                  <a:pt x="693043" y="288131"/>
                  <a:pt x="700683" y="288131"/>
                  <a:pt x="707232" y="288131"/>
                </a:cubicBezTo>
                <a:cubicBezTo>
                  <a:pt x="729060" y="299045"/>
                  <a:pt x="741065" y="314325"/>
                  <a:pt x="743248" y="333970"/>
                </a:cubicBezTo>
                <a:lnTo>
                  <a:pt x="743248" y="491133"/>
                </a:lnTo>
                <a:lnTo>
                  <a:pt x="566440" y="383083"/>
                </a:lnTo>
                <a:lnTo>
                  <a:pt x="517327" y="435471"/>
                </a:lnTo>
                <a:cubicBezTo>
                  <a:pt x="495499" y="450751"/>
                  <a:pt x="474762" y="456208"/>
                  <a:pt x="455117" y="451842"/>
                </a:cubicBezTo>
                <a:cubicBezTo>
                  <a:pt x="450751" y="449659"/>
                  <a:pt x="447477" y="447476"/>
                  <a:pt x="445294" y="445293"/>
                </a:cubicBezTo>
                <a:lnTo>
                  <a:pt x="438745" y="435471"/>
                </a:lnTo>
                <a:lnTo>
                  <a:pt x="520601" y="343793"/>
                </a:lnTo>
                <a:lnTo>
                  <a:pt x="435471" y="127694"/>
                </a:lnTo>
                <a:lnTo>
                  <a:pt x="193179" y="127694"/>
                </a:lnTo>
                <a:cubicBezTo>
                  <a:pt x="166986" y="121146"/>
                  <a:pt x="148431" y="110232"/>
                  <a:pt x="137517" y="94952"/>
                </a:cubicBezTo>
                <a:cubicBezTo>
                  <a:pt x="137517" y="92769"/>
                  <a:pt x="137517" y="90586"/>
                  <a:pt x="137517" y="88404"/>
                </a:cubicBezTo>
                <a:lnTo>
                  <a:pt x="137517" y="85129"/>
                </a:lnTo>
                <a:lnTo>
                  <a:pt x="137517" y="81855"/>
                </a:lnTo>
                <a:lnTo>
                  <a:pt x="415826" y="81855"/>
                </a:lnTo>
                <a:close/>
                <a:moveTo>
                  <a:pt x="2048470" y="0"/>
                </a:moveTo>
                <a:lnTo>
                  <a:pt x="2110681" y="0"/>
                </a:lnTo>
                <a:lnTo>
                  <a:pt x="2110681" y="52387"/>
                </a:lnTo>
                <a:lnTo>
                  <a:pt x="2212181" y="52387"/>
                </a:lnTo>
                <a:lnTo>
                  <a:pt x="2212181" y="461665"/>
                </a:lnTo>
                <a:cubicBezTo>
                  <a:pt x="2209999" y="548977"/>
                  <a:pt x="2189262" y="622101"/>
                  <a:pt x="2149971" y="681037"/>
                </a:cubicBezTo>
                <a:cubicBezTo>
                  <a:pt x="2119412" y="707231"/>
                  <a:pt x="2099766" y="722511"/>
                  <a:pt x="2091035" y="726876"/>
                </a:cubicBezTo>
                <a:cubicBezTo>
                  <a:pt x="2125960" y="700683"/>
                  <a:pt x="2145606" y="622101"/>
                  <a:pt x="2149971" y="491133"/>
                </a:cubicBezTo>
                <a:lnTo>
                  <a:pt x="1963341" y="667940"/>
                </a:lnTo>
                <a:cubicBezTo>
                  <a:pt x="1934964" y="685403"/>
                  <a:pt x="1908770" y="687586"/>
                  <a:pt x="1884760" y="674489"/>
                </a:cubicBezTo>
                <a:cubicBezTo>
                  <a:pt x="1882577" y="673397"/>
                  <a:pt x="1880667" y="671760"/>
                  <a:pt x="1879030" y="669577"/>
                </a:cubicBezTo>
                <a:lnTo>
                  <a:pt x="1877165" y="665849"/>
                </a:lnTo>
                <a:lnTo>
                  <a:pt x="2087761" y="468213"/>
                </a:lnTo>
                <a:lnTo>
                  <a:pt x="1946970" y="468213"/>
                </a:lnTo>
                <a:cubicBezTo>
                  <a:pt x="1920776" y="466030"/>
                  <a:pt x="1902222" y="455116"/>
                  <a:pt x="1891308" y="435471"/>
                </a:cubicBezTo>
                <a:cubicBezTo>
                  <a:pt x="1891308" y="434379"/>
                  <a:pt x="1891308" y="432742"/>
                  <a:pt x="1891308" y="430560"/>
                </a:cubicBezTo>
                <a:lnTo>
                  <a:pt x="1891308" y="425648"/>
                </a:lnTo>
                <a:lnTo>
                  <a:pt x="1943696" y="425648"/>
                </a:lnTo>
                <a:lnTo>
                  <a:pt x="1943696" y="52387"/>
                </a:lnTo>
                <a:lnTo>
                  <a:pt x="2005906" y="52387"/>
                </a:lnTo>
                <a:lnTo>
                  <a:pt x="2005906" y="173533"/>
                </a:lnTo>
                <a:lnTo>
                  <a:pt x="2006501" y="179486"/>
                </a:lnTo>
                <a:lnTo>
                  <a:pt x="2005906" y="180082"/>
                </a:lnTo>
                <a:lnTo>
                  <a:pt x="2005906" y="301228"/>
                </a:lnTo>
                <a:lnTo>
                  <a:pt x="2006724" y="304502"/>
                </a:lnTo>
                <a:lnTo>
                  <a:pt x="2005906" y="304502"/>
                </a:lnTo>
                <a:lnTo>
                  <a:pt x="2005906" y="425648"/>
                </a:lnTo>
                <a:lnTo>
                  <a:pt x="2149971" y="425648"/>
                </a:lnTo>
                <a:lnTo>
                  <a:pt x="2149971" y="347067"/>
                </a:lnTo>
                <a:lnTo>
                  <a:pt x="2064842" y="347067"/>
                </a:lnTo>
                <a:cubicBezTo>
                  <a:pt x="2038648" y="344884"/>
                  <a:pt x="2020094" y="333970"/>
                  <a:pt x="2009180" y="314325"/>
                </a:cubicBezTo>
                <a:lnTo>
                  <a:pt x="2006724" y="304502"/>
                </a:lnTo>
                <a:lnTo>
                  <a:pt x="2009180" y="304502"/>
                </a:lnTo>
                <a:lnTo>
                  <a:pt x="2149971" y="304502"/>
                </a:lnTo>
                <a:lnTo>
                  <a:pt x="2149971" y="222647"/>
                </a:lnTo>
                <a:lnTo>
                  <a:pt x="2064842" y="222647"/>
                </a:lnTo>
                <a:cubicBezTo>
                  <a:pt x="2038648" y="218281"/>
                  <a:pt x="2020094" y="206275"/>
                  <a:pt x="2009180" y="186630"/>
                </a:cubicBezTo>
                <a:cubicBezTo>
                  <a:pt x="2008088" y="185539"/>
                  <a:pt x="2007270" y="183902"/>
                  <a:pt x="2006724" y="181719"/>
                </a:cubicBezTo>
                <a:lnTo>
                  <a:pt x="2006501" y="179486"/>
                </a:lnTo>
                <a:lnTo>
                  <a:pt x="2009180" y="176808"/>
                </a:lnTo>
                <a:lnTo>
                  <a:pt x="2149971" y="176808"/>
                </a:lnTo>
                <a:lnTo>
                  <a:pt x="2149971" y="94952"/>
                </a:lnTo>
                <a:lnTo>
                  <a:pt x="2064842" y="94952"/>
                </a:lnTo>
                <a:cubicBezTo>
                  <a:pt x="2038648" y="92769"/>
                  <a:pt x="2020094" y="81855"/>
                  <a:pt x="2009180" y="62210"/>
                </a:cubicBezTo>
                <a:lnTo>
                  <a:pt x="2006724" y="52387"/>
                </a:lnTo>
                <a:lnTo>
                  <a:pt x="2009180" y="52387"/>
                </a:lnTo>
                <a:lnTo>
                  <a:pt x="2048470" y="52387"/>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sz="6600">
              <a:solidFill>
                <a:srgbClr val="94BC53"/>
              </a:solidFill>
              <a:latin typeface="义启月亮体之上弦月" panose="02010601030101010101" pitchFamily="2" charset="-128"/>
              <a:ea typeface="义启月亮体之上弦月" panose="02010601030101010101" pitchFamily="2" charset="-128"/>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5"/>
          <p:cNvSpPr txBox="1"/>
          <p:nvPr/>
        </p:nvSpPr>
        <p:spPr>
          <a:xfrm flipH="1">
            <a:off x="6983669" y="1420161"/>
            <a:ext cx="3021110" cy="521970"/>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en-US" altLang="zh-CN"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a:t>
            </a:r>
            <a:r>
              <a:rPr lang="zh-CN" altLang="en-US"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决策树模块</a:t>
            </a:r>
            <a:r>
              <a:rPr lang="en-US" altLang="zh-CN" sz="28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a:t>
            </a:r>
            <a:endParaRPr kumimoji="0" lang="zh-CN" altLang="zh-CN" sz="28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54" name="椭圆 53"/>
          <p:cNvSpPr/>
          <p:nvPr/>
        </p:nvSpPr>
        <p:spPr>
          <a:xfrm>
            <a:off x="6136431" y="1296240"/>
            <a:ext cx="692226" cy="692226"/>
          </a:xfrm>
          <a:prstGeom prst="ellipse">
            <a:avLst/>
          </a:prstGeom>
          <a:solidFill>
            <a:srgbClr val="FD9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9" name="books-stack-of-three_29302"/>
          <p:cNvSpPr>
            <a:spLocks noChangeAspect="1"/>
          </p:cNvSpPr>
          <p:nvPr/>
        </p:nvSpPr>
        <p:spPr bwMode="auto">
          <a:xfrm>
            <a:off x="6228523" y="1419707"/>
            <a:ext cx="508041" cy="413871"/>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bg1"/>
          </a:solidFill>
          <a:ln>
            <a:noFill/>
          </a:ln>
        </p:spPr>
        <p:txBody>
          <a:bodyPr/>
          <a:lstStyle/>
          <a:p>
            <a:endParaRPr lang="zh-CN" altLang="en-US">
              <a:solidFill>
                <a:schemeClr val="tx1">
                  <a:lumMod val="65000"/>
                  <a:lumOff val="35000"/>
                </a:schemeClr>
              </a:solidFill>
            </a:endParaRPr>
          </a:p>
        </p:txBody>
      </p:sp>
      <p:sp>
        <p:nvSpPr>
          <p:cNvPr id="61" name="TextBox 25"/>
          <p:cNvSpPr txBox="1"/>
          <p:nvPr/>
        </p:nvSpPr>
        <p:spPr>
          <a:xfrm flipH="1">
            <a:off x="6983669" y="2508585"/>
            <a:ext cx="3021110" cy="398780"/>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en-US" altLang="zh-CN"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a:t>
            </a:r>
            <a:r>
              <a:rPr lang="zh-CN" altLang="en-US"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时间序列模块</a:t>
            </a:r>
            <a:r>
              <a:rPr lang="en-US" altLang="zh-CN"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a:t>
            </a:r>
            <a:endParaRPr kumimoji="0" lang="zh-CN" altLang="zh-CN" sz="2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64" name="椭圆 63"/>
          <p:cNvSpPr/>
          <p:nvPr/>
        </p:nvSpPr>
        <p:spPr>
          <a:xfrm>
            <a:off x="6105951" y="2412620"/>
            <a:ext cx="692226" cy="692226"/>
          </a:xfrm>
          <a:prstGeom prst="ellipse">
            <a:avLst/>
          </a:prstGeom>
          <a:solidFill>
            <a:srgbClr val="F8C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9" name="TextBox 25"/>
          <p:cNvSpPr txBox="1"/>
          <p:nvPr/>
        </p:nvSpPr>
        <p:spPr>
          <a:xfrm flipH="1">
            <a:off x="6983669" y="3605899"/>
            <a:ext cx="3021110" cy="398780"/>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en-US" altLang="zh-CN"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a:t>
            </a:r>
            <a:r>
              <a:rPr lang="zh-CN" altLang="en-US"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相似年份分析模块</a:t>
            </a:r>
            <a:r>
              <a:rPr lang="en-US" altLang="zh-CN"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a:t>
            </a:r>
            <a:endParaRPr kumimoji="0" lang="zh-CN" altLang="zh-CN" sz="2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70" name="椭圆 69"/>
          <p:cNvSpPr/>
          <p:nvPr/>
        </p:nvSpPr>
        <p:spPr>
          <a:xfrm>
            <a:off x="6159291" y="3521380"/>
            <a:ext cx="692226" cy="692226"/>
          </a:xfrm>
          <a:prstGeom prst="ellipse">
            <a:avLst/>
          </a:prstGeom>
          <a:solidFill>
            <a:srgbClr val="FD9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5" name="直接连接符 4"/>
          <p:cNvCxnSpPr/>
          <p:nvPr/>
        </p:nvCxnSpPr>
        <p:spPr>
          <a:xfrm>
            <a:off x="4229100" y="1245020"/>
            <a:ext cx="0" cy="4825160"/>
          </a:xfrm>
          <a:prstGeom prst="line">
            <a:avLst/>
          </a:prstGeom>
          <a:ln w="15875">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1" name="TextBox 25"/>
          <p:cNvSpPr txBox="1"/>
          <p:nvPr/>
        </p:nvSpPr>
        <p:spPr>
          <a:xfrm flipH="1">
            <a:off x="1179616" y="3625766"/>
            <a:ext cx="2173404" cy="472318"/>
          </a:xfrm>
          <a:prstGeom prst="rect">
            <a:avLst/>
          </a:prstGeom>
          <a:noFill/>
        </p:spPr>
        <p:txBody>
          <a:bodyPr wrap="square" rtlCol="0">
            <a:spAutoFit/>
            <a:scene3d>
              <a:camera prst="orthographicFront"/>
              <a:lightRig rig="threePt" dir="t"/>
            </a:scene3d>
          </a:bodyPr>
          <a:lstStyle/>
          <a:p>
            <a:pPr lvl="0" algn="dist" fontAlgn="base">
              <a:defRPr/>
            </a:pPr>
            <a:r>
              <a:rPr lang="en-US" altLang="zh-CN" sz="2400">
                <a:latin typeface="微软雅黑 Light" panose="020B0502040204020203" pitchFamily="34" charset="-122"/>
                <a:ea typeface="微软雅黑 Light" panose="020B0502040204020203" pitchFamily="34" charset="-122"/>
              </a:rPr>
              <a:t>contents</a:t>
            </a:r>
            <a:endParaRPr kumimoji="0" lang="zh-CN" altLang="zh-CN" sz="28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3" name="文本框 2"/>
          <p:cNvSpPr txBox="1"/>
          <p:nvPr/>
        </p:nvSpPr>
        <p:spPr>
          <a:xfrm>
            <a:off x="567690" y="2857500"/>
            <a:ext cx="3661410" cy="768350"/>
          </a:xfrm>
          <a:prstGeom prst="rect">
            <a:avLst/>
          </a:prstGeom>
          <a:noFill/>
        </p:spPr>
        <p:txBody>
          <a:bodyPr wrap="square" rtlCol="0">
            <a:spAutoFit/>
            <a:scene3d>
              <a:camera prst="orthographicFront"/>
              <a:lightRig rig="threePt" dir="t"/>
            </a:scene3d>
          </a:bodyPr>
          <a:lstStyle/>
          <a:p>
            <a:r>
              <a:rPr lang="en-US" altLang="zh-CN" sz="4400">
                <a:solidFill>
                  <a:schemeClr val="accent1"/>
                </a:solidFill>
                <a:effectLst>
                  <a:glow rad="228600">
                    <a:schemeClr val="accent5">
                      <a:satMod val="175000"/>
                      <a:alpha val="40000"/>
                    </a:schemeClr>
                  </a:glow>
                  <a:innerShdw blurRad="63500" dist="50800" dir="5400000">
                    <a:prstClr val="black">
                      <a:alpha val="50000"/>
                    </a:prstClr>
                  </a:innerShdw>
                </a:effectLst>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4400">
                <a:solidFill>
                  <a:schemeClr val="accent1"/>
                </a:solidFill>
                <a:effectLst>
                  <a:innerShdw blurRad="63500" dist="50800" dir="5400000">
                    <a:prstClr val="black">
                      <a:alpha val="50000"/>
                    </a:prstClr>
                  </a:innerShdw>
                </a:effectLst>
                <a:latin typeface="微软雅黑 Light" panose="020B0502040204020203" pitchFamily="34" charset="-122"/>
                <a:ea typeface="微软雅黑 Light" panose="020B0502040204020203" pitchFamily="34" charset="-122"/>
                <a:cs typeface="微软雅黑 Light" panose="020B0502040204020203" pitchFamily="34" charset="-122"/>
              </a:rPr>
              <a:t>主 要 </a:t>
            </a:r>
            <a:r>
              <a:rPr lang="en-US" altLang="zh-CN" sz="4400">
                <a:solidFill>
                  <a:schemeClr val="accent1"/>
                </a:solidFill>
                <a:effectLst>
                  <a:innerShdw blurRad="63500" dist="50800" dir="5400000">
                    <a:prstClr val="black">
                      <a:alpha val="50000"/>
                    </a:prstClr>
                  </a:innerShdw>
                </a:effectLst>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4400">
                <a:solidFill>
                  <a:schemeClr val="accent1"/>
                </a:solidFill>
                <a:effectLst>
                  <a:innerShdw blurRad="63500" dist="50800" dir="5400000">
                    <a:prstClr val="black">
                      <a:alpha val="50000"/>
                    </a:prstClr>
                  </a:innerShdw>
                </a:effectLst>
                <a:latin typeface="微软雅黑 Light" panose="020B0502040204020203" pitchFamily="34" charset="-122"/>
                <a:ea typeface="微软雅黑 Light" panose="020B0502040204020203" pitchFamily="34" charset="-122"/>
                <a:cs typeface="微软雅黑 Light" panose="020B0502040204020203" pitchFamily="34" charset="-122"/>
              </a:rPr>
              <a:t>内 容</a:t>
            </a:r>
            <a:endParaRPr lang="zh-CN" altLang="en-US" sz="4400">
              <a:solidFill>
                <a:schemeClr val="accent1"/>
              </a:solidFill>
              <a:effectLst>
                <a:innerShdw blurRad="63500" dist="50800" dir="5400000">
                  <a:prstClr val="black">
                    <a:alpha val="50000"/>
                  </a:prstClr>
                </a:inn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4" name="TextBox 25"/>
          <p:cNvSpPr txBox="1"/>
          <p:nvPr/>
        </p:nvSpPr>
        <p:spPr>
          <a:xfrm flipH="1">
            <a:off x="6983669" y="4765409"/>
            <a:ext cx="3021110" cy="398780"/>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en-US" altLang="zh-CN"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a:t>
            </a:r>
            <a:r>
              <a:rPr lang="zh-CN" altLang="en-US"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智能推荐模块</a:t>
            </a:r>
            <a:r>
              <a:rPr lang="en-US" altLang="zh-CN" sz="2000" noProof="1">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a:t>
            </a:r>
            <a:endParaRPr kumimoji="0" lang="zh-CN" altLang="zh-CN" sz="2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8" name="books-stack-of-three_29302"/>
          <p:cNvSpPr>
            <a:spLocks noChangeAspect="1"/>
          </p:cNvSpPr>
          <p:nvPr/>
        </p:nvSpPr>
        <p:spPr bwMode="auto">
          <a:xfrm>
            <a:off x="6290118" y="3713962"/>
            <a:ext cx="508041" cy="413871"/>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bg1"/>
          </a:solidFill>
          <a:ln>
            <a:noFill/>
          </a:ln>
        </p:spPr>
        <p:txBody>
          <a:bodyPr/>
          <a:lstStyle/>
          <a:p>
            <a:endParaRPr lang="zh-CN" altLang="en-US">
              <a:solidFill>
                <a:schemeClr val="tx1">
                  <a:lumMod val="65000"/>
                  <a:lumOff val="35000"/>
                </a:schemeClr>
              </a:solidFill>
            </a:endParaRPr>
          </a:p>
        </p:txBody>
      </p:sp>
      <p:sp>
        <p:nvSpPr>
          <p:cNvPr id="9" name="books-stack-of-three_29302"/>
          <p:cNvSpPr>
            <a:spLocks noChangeAspect="1"/>
          </p:cNvSpPr>
          <p:nvPr/>
        </p:nvSpPr>
        <p:spPr bwMode="auto">
          <a:xfrm>
            <a:off x="6198043" y="2562707"/>
            <a:ext cx="508041" cy="413871"/>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bg1"/>
          </a:solidFill>
          <a:ln>
            <a:noFill/>
          </a:ln>
        </p:spPr>
        <p:txBody>
          <a:bodyPr/>
          <a:lstStyle/>
          <a:p>
            <a:endParaRPr lang="zh-CN" altLang="en-US">
              <a:solidFill>
                <a:schemeClr val="tx1">
                  <a:lumMod val="65000"/>
                  <a:lumOff val="35000"/>
                </a:schemeClr>
              </a:solidFill>
            </a:endParaRPr>
          </a:p>
        </p:txBody>
      </p:sp>
      <p:sp>
        <p:nvSpPr>
          <p:cNvPr id="10" name="椭圆 9"/>
          <p:cNvSpPr/>
          <p:nvPr/>
        </p:nvSpPr>
        <p:spPr>
          <a:xfrm>
            <a:off x="6159291" y="4669410"/>
            <a:ext cx="692226" cy="692226"/>
          </a:xfrm>
          <a:prstGeom prst="ellipse">
            <a:avLst/>
          </a:prstGeom>
          <a:solidFill>
            <a:srgbClr val="F8C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 name="books-stack-of-three_29302"/>
          <p:cNvSpPr>
            <a:spLocks noChangeAspect="1"/>
          </p:cNvSpPr>
          <p:nvPr/>
        </p:nvSpPr>
        <p:spPr bwMode="auto">
          <a:xfrm>
            <a:off x="6251383" y="4873472"/>
            <a:ext cx="508041" cy="413871"/>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bg1"/>
          </a:solidFill>
          <a:ln>
            <a:noFill/>
          </a:ln>
        </p:spPr>
        <p:txBody>
          <a:bodyPr/>
          <a:lstStyle/>
          <a:p>
            <a:endParaRPr lang="zh-CN" altLang="en-US">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8450" y="88265"/>
            <a:ext cx="3113405" cy="583565"/>
          </a:xfrm>
          <a:prstGeom prst="rect">
            <a:avLst/>
          </a:prstGeom>
          <a:noFill/>
        </p:spPr>
        <p:txBody>
          <a:bodyPr wrap="square" rtlCol="0">
            <a:spAutoFit/>
          </a:bodyPr>
          <a:lstStyle/>
          <a:p>
            <a:pPr marL="342900" indent="-342900">
              <a:buFont typeface="Arial" panose="020B0604020202020204" pitchFamily="34" charset="0"/>
              <a:buChar char="•"/>
            </a:pPr>
            <a:r>
              <a:rPr lang="zh-CN" altLang="en-US" sz="3200">
                <a:solidFill>
                  <a:schemeClr val="bg1"/>
                </a:solidFill>
                <a:latin typeface="微软雅黑 Light" panose="020B0502040204020203" pitchFamily="34" charset="-122"/>
                <a:ea typeface="微软雅黑 Light" panose="020B0502040204020203" pitchFamily="34" charset="-122"/>
              </a:rPr>
              <a:t>需求分析</a:t>
            </a:r>
            <a:endParaRPr lang="zh-CN" altLang="en-US" sz="3200">
              <a:solidFill>
                <a:schemeClr val="bg1"/>
              </a:solidFill>
              <a:latin typeface="微软雅黑 Light" panose="020B0502040204020203" pitchFamily="34" charset="-122"/>
              <a:ea typeface="微软雅黑 Light" panose="020B0502040204020203" pitchFamily="34" charset="-122"/>
            </a:endParaRPr>
          </a:p>
        </p:txBody>
      </p:sp>
      <p:cxnSp>
        <p:nvCxnSpPr>
          <p:cNvPr id="30" name="直接连接符 29"/>
          <p:cNvCxnSpPr/>
          <p:nvPr/>
        </p:nvCxnSpPr>
        <p:spPr>
          <a:xfrm>
            <a:off x="6909435" y="2030095"/>
            <a:ext cx="1905" cy="567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477645" y="2595245"/>
            <a:ext cx="5438775" cy="1905"/>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76555" y="3037205"/>
            <a:ext cx="2226310" cy="6927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决策树</a:t>
            </a:r>
            <a:r>
              <a:rPr lang="zh-CN" altLang="en-US"/>
              <a:t>模块</a:t>
            </a:r>
            <a:endParaRPr lang="zh-CN" altLang="en-US"/>
          </a:p>
        </p:txBody>
      </p:sp>
      <p:cxnSp>
        <p:nvCxnSpPr>
          <p:cNvPr id="36" name="直接连接符 35"/>
          <p:cNvCxnSpPr/>
          <p:nvPr/>
        </p:nvCxnSpPr>
        <p:spPr>
          <a:xfrm flipH="1" flipV="1">
            <a:off x="4079240" y="2587625"/>
            <a:ext cx="5715" cy="596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1481455" y="2587625"/>
            <a:ext cx="6985" cy="449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6906260" y="2567305"/>
            <a:ext cx="10160" cy="467995"/>
          </a:xfrm>
          <a:prstGeom prst="line">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60370" y="3037205"/>
            <a:ext cx="2226310" cy="6927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相似年份分析</a:t>
            </a:r>
            <a:r>
              <a:rPr lang="zh-CN" altLang="en-US"/>
              <a:t>模块</a:t>
            </a:r>
            <a:endParaRPr lang="zh-CN" altLang="en-US"/>
          </a:p>
        </p:txBody>
      </p:sp>
      <p:sp>
        <p:nvSpPr>
          <p:cNvPr id="41" name="矩形 40"/>
          <p:cNvSpPr/>
          <p:nvPr/>
        </p:nvSpPr>
        <p:spPr>
          <a:xfrm>
            <a:off x="5338445" y="3039110"/>
            <a:ext cx="2226310" cy="6927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时间序列</a:t>
            </a:r>
            <a:r>
              <a:rPr lang="zh-CN" altLang="en-US"/>
              <a:t>模块</a:t>
            </a:r>
            <a:endParaRPr lang="zh-CN" altLang="en-US"/>
          </a:p>
        </p:txBody>
      </p:sp>
      <p:cxnSp>
        <p:nvCxnSpPr>
          <p:cNvPr id="42" name="直接连接符 41"/>
          <p:cNvCxnSpPr/>
          <p:nvPr/>
        </p:nvCxnSpPr>
        <p:spPr>
          <a:xfrm flipV="1">
            <a:off x="1481455" y="3729990"/>
            <a:ext cx="6985" cy="429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069715" y="3731895"/>
            <a:ext cx="5080" cy="438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441440" y="3729990"/>
            <a:ext cx="2540" cy="471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66420" y="4171315"/>
            <a:ext cx="1846580" cy="8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052445" y="4180205"/>
            <a:ext cx="2012950"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826760" y="4180205"/>
            <a:ext cx="124460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98450" y="4631690"/>
            <a:ext cx="532765" cy="212407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二元</a:t>
            </a:r>
            <a:r>
              <a:rPr lang="zh-CN" altLang="en-US"/>
              <a:t>决策树</a:t>
            </a:r>
            <a:endParaRPr lang="zh-CN" altLang="en-US"/>
          </a:p>
        </p:txBody>
      </p:sp>
      <p:cxnSp>
        <p:nvCxnSpPr>
          <p:cNvPr id="50" name="直接连接符 49"/>
          <p:cNvCxnSpPr/>
          <p:nvPr/>
        </p:nvCxnSpPr>
        <p:spPr>
          <a:xfrm flipH="1" flipV="1">
            <a:off x="563880" y="4165600"/>
            <a:ext cx="2540" cy="471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208405" y="4170045"/>
            <a:ext cx="8890" cy="517525"/>
          </a:xfrm>
          <a:prstGeom prst="line">
            <a:avLst/>
          </a:prstGeom>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009015" y="4615180"/>
            <a:ext cx="414020" cy="214947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随机森林</a:t>
            </a:r>
            <a:endParaRPr lang="zh-CN" altLang="en-US"/>
          </a:p>
        </p:txBody>
      </p:sp>
      <p:sp>
        <p:nvSpPr>
          <p:cNvPr id="53" name="矩形 52"/>
          <p:cNvSpPr/>
          <p:nvPr/>
        </p:nvSpPr>
        <p:spPr>
          <a:xfrm>
            <a:off x="1559560" y="4628515"/>
            <a:ext cx="432435" cy="213550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梯度提升</a:t>
            </a:r>
            <a:r>
              <a:rPr lang="zh-CN" altLang="en-US"/>
              <a:t>树</a:t>
            </a:r>
            <a:endParaRPr lang="zh-CN" altLang="en-US"/>
          </a:p>
        </p:txBody>
      </p:sp>
      <p:cxnSp>
        <p:nvCxnSpPr>
          <p:cNvPr id="54" name="直接连接符 53"/>
          <p:cNvCxnSpPr/>
          <p:nvPr/>
        </p:nvCxnSpPr>
        <p:spPr>
          <a:xfrm flipH="1" flipV="1">
            <a:off x="1774190" y="4165600"/>
            <a:ext cx="2540" cy="471805"/>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220595" y="4637405"/>
            <a:ext cx="363220" cy="2127250"/>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自适应增强</a:t>
            </a:r>
            <a:r>
              <a:rPr lang="zh-CN" altLang="en-US"/>
              <a:t>树</a:t>
            </a:r>
            <a:endParaRPr lang="zh-CN" altLang="en-US"/>
          </a:p>
        </p:txBody>
      </p:sp>
      <p:cxnSp>
        <p:nvCxnSpPr>
          <p:cNvPr id="56" name="直接连接符 55"/>
          <p:cNvCxnSpPr/>
          <p:nvPr/>
        </p:nvCxnSpPr>
        <p:spPr>
          <a:xfrm flipH="1" flipV="1">
            <a:off x="2400935" y="4171315"/>
            <a:ext cx="2540" cy="471805"/>
          </a:xfrm>
          <a:prstGeom prst="line">
            <a:avLst/>
          </a:prstGeom>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825750" y="4687570"/>
            <a:ext cx="467995" cy="207708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a:t>k-means</a:t>
            </a:r>
            <a:r>
              <a:rPr lang="zh-CN" altLang="en-US"/>
              <a:t>聚类</a:t>
            </a:r>
            <a:endParaRPr lang="zh-CN" altLang="en-US"/>
          </a:p>
        </p:txBody>
      </p:sp>
      <p:cxnSp>
        <p:nvCxnSpPr>
          <p:cNvPr id="58" name="直接连接符 57"/>
          <p:cNvCxnSpPr/>
          <p:nvPr/>
        </p:nvCxnSpPr>
        <p:spPr>
          <a:xfrm flipH="1" flipV="1">
            <a:off x="3049905" y="4180205"/>
            <a:ext cx="2540" cy="507365"/>
          </a:xfrm>
          <a:prstGeom prst="line">
            <a:avLst/>
          </a:prstGeom>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3511550" y="4640580"/>
            <a:ext cx="424815" cy="212407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欧氏距离</a:t>
            </a:r>
            <a:r>
              <a:rPr lang="zh-CN" altLang="en-US"/>
              <a:t>相似度</a:t>
            </a:r>
            <a:endParaRPr lang="zh-CN" altLang="en-US"/>
          </a:p>
        </p:txBody>
      </p:sp>
      <p:cxnSp>
        <p:nvCxnSpPr>
          <p:cNvPr id="60" name="直接连接符 59"/>
          <p:cNvCxnSpPr/>
          <p:nvPr/>
        </p:nvCxnSpPr>
        <p:spPr>
          <a:xfrm flipH="1" flipV="1">
            <a:off x="3707130" y="4170045"/>
            <a:ext cx="9525" cy="467995"/>
          </a:xfrm>
          <a:prstGeom prst="line">
            <a:avLst/>
          </a:prstGeom>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107180" y="4631055"/>
            <a:ext cx="516255" cy="2124710"/>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切比雪夫距离</a:t>
            </a:r>
            <a:r>
              <a:rPr lang="zh-CN" altLang="en-US"/>
              <a:t>相似度</a:t>
            </a:r>
            <a:endParaRPr lang="zh-CN" altLang="en-US"/>
          </a:p>
        </p:txBody>
      </p:sp>
      <p:sp>
        <p:nvSpPr>
          <p:cNvPr id="66" name="矩形 65"/>
          <p:cNvSpPr/>
          <p:nvPr/>
        </p:nvSpPr>
        <p:spPr>
          <a:xfrm>
            <a:off x="4868545" y="4627245"/>
            <a:ext cx="417830" cy="2124710"/>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余弦</a:t>
            </a:r>
            <a:r>
              <a:rPr lang="zh-CN" altLang="en-US"/>
              <a:t>相似度</a:t>
            </a:r>
            <a:endParaRPr lang="zh-CN" altLang="en-US"/>
          </a:p>
        </p:txBody>
      </p:sp>
      <p:cxnSp>
        <p:nvCxnSpPr>
          <p:cNvPr id="67" name="直接连接符 66"/>
          <p:cNvCxnSpPr/>
          <p:nvPr/>
        </p:nvCxnSpPr>
        <p:spPr>
          <a:xfrm flipH="1" flipV="1">
            <a:off x="5070475" y="4159885"/>
            <a:ext cx="10795" cy="494030"/>
          </a:xfrm>
          <a:prstGeom prst="line">
            <a:avLst/>
          </a:prstGeom>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662930" y="4627245"/>
            <a:ext cx="321945" cy="212407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自回归</a:t>
            </a:r>
            <a:endParaRPr lang="zh-CN" altLang="en-US"/>
          </a:p>
        </p:txBody>
      </p:sp>
      <p:cxnSp>
        <p:nvCxnSpPr>
          <p:cNvPr id="69" name="直接连接符 68"/>
          <p:cNvCxnSpPr/>
          <p:nvPr/>
        </p:nvCxnSpPr>
        <p:spPr>
          <a:xfrm flipH="1" flipV="1">
            <a:off x="5822950" y="4182110"/>
            <a:ext cx="2540" cy="471805"/>
          </a:xfrm>
          <a:prstGeom prst="line">
            <a:avLst/>
          </a:prstGeom>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231890" y="4653915"/>
            <a:ext cx="438785" cy="2101850"/>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平滑滤波</a:t>
            </a:r>
            <a:r>
              <a:rPr lang="en-US" altLang="zh-CN"/>
              <a:t>+</a:t>
            </a:r>
            <a:r>
              <a:rPr lang="zh-CN" altLang="en-US"/>
              <a:t>自回归</a:t>
            </a:r>
            <a:endParaRPr lang="zh-CN" altLang="en-US"/>
          </a:p>
        </p:txBody>
      </p:sp>
      <p:cxnSp>
        <p:nvCxnSpPr>
          <p:cNvPr id="71" name="直接连接符 70"/>
          <p:cNvCxnSpPr>
            <a:stCxn id="70" idx="0"/>
          </p:cNvCxnSpPr>
          <p:nvPr/>
        </p:nvCxnSpPr>
        <p:spPr>
          <a:xfrm flipH="1" flipV="1">
            <a:off x="6447790" y="4180205"/>
            <a:ext cx="3810" cy="473710"/>
          </a:xfrm>
          <a:prstGeom prst="line">
            <a:avLst/>
          </a:prstGeom>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844665" y="4653915"/>
            <a:ext cx="424180" cy="209740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t>小波分析</a:t>
            </a:r>
            <a:r>
              <a:rPr lang="en-US" altLang="zh-CN"/>
              <a:t>+</a:t>
            </a:r>
            <a:r>
              <a:rPr lang="zh-CN" altLang="en-US"/>
              <a:t>自回归</a:t>
            </a:r>
            <a:endParaRPr lang="zh-CN" altLang="en-US"/>
          </a:p>
        </p:txBody>
      </p:sp>
      <p:cxnSp>
        <p:nvCxnSpPr>
          <p:cNvPr id="73" name="直接连接符 72"/>
          <p:cNvCxnSpPr/>
          <p:nvPr/>
        </p:nvCxnSpPr>
        <p:spPr>
          <a:xfrm flipH="1" flipV="1">
            <a:off x="7051040" y="4180205"/>
            <a:ext cx="6985" cy="50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直接连接符 1"/>
          <p:cNvCxnSpPr>
            <a:stCxn id="61" idx="0"/>
          </p:cNvCxnSpPr>
          <p:nvPr/>
        </p:nvCxnSpPr>
        <p:spPr>
          <a:xfrm flipH="1" flipV="1">
            <a:off x="4363720" y="4170045"/>
            <a:ext cx="1905" cy="461010"/>
          </a:xfrm>
          <a:prstGeom prst="line">
            <a:avLst/>
          </a:prstGeom>
        </p:spPr>
        <p:style>
          <a:lnRef idx="1">
            <a:schemeClr val="accent1"/>
          </a:lnRef>
          <a:fillRef idx="0">
            <a:schemeClr val="accent1"/>
          </a:fillRef>
          <a:effectRef idx="0">
            <a:schemeClr val="accent1"/>
          </a:effectRef>
          <a:fontRef idx="minor">
            <a:schemeClr val="tx1"/>
          </a:fontRef>
        </p:style>
      </p:cxnSp>
      <p:sp>
        <p:nvSpPr>
          <p:cNvPr id="11" name="五边形 2"/>
          <p:cNvSpPr/>
          <p:nvPr/>
        </p:nvSpPr>
        <p:spPr>
          <a:xfrm rot="10800000" flipH="1">
            <a:off x="327025" y="1116965"/>
            <a:ext cx="2770505" cy="586740"/>
          </a:xfrm>
          <a:prstGeom prst="homePlate">
            <a:avLst/>
          </a:prstGeom>
          <a:solidFill>
            <a:srgbClr val="FD9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D9B01"/>
              </a:solidFill>
              <a:effectLst/>
              <a:uLnTx/>
              <a:uFillTx/>
              <a:latin typeface="微软雅黑 Light" panose="020B0502040204020203" pitchFamily="34" charset="-122"/>
              <a:ea typeface="微软雅黑 Light" panose="020B0502040204020203" pitchFamily="34" charset="-122"/>
              <a:cs typeface="+mn-cs"/>
            </a:endParaRPr>
          </a:p>
        </p:txBody>
      </p:sp>
      <p:sp>
        <p:nvSpPr>
          <p:cNvPr id="13" name="文本框 20"/>
          <p:cNvSpPr txBox="1"/>
          <p:nvPr/>
        </p:nvSpPr>
        <p:spPr>
          <a:xfrm flipH="1">
            <a:off x="327025" y="1180465"/>
            <a:ext cx="2662555" cy="460375"/>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功 能 需 求</a:t>
            </a:r>
            <a:endPar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4" name="矩形 3"/>
          <p:cNvSpPr/>
          <p:nvPr/>
        </p:nvSpPr>
        <p:spPr>
          <a:xfrm>
            <a:off x="5984875" y="1145540"/>
            <a:ext cx="1870710" cy="88455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智能推荐</a:t>
            </a:r>
            <a:r>
              <a:rPr lang="zh-CN" altLang="en-US"/>
              <a:t>模块</a:t>
            </a:r>
            <a:endParaRPr lang="zh-CN" altLang="en-US"/>
          </a:p>
        </p:txBody>
      </p:sp>
      <p:cxnSp>
        <p:nvCxnSpPr>
          <p:cNvPr id="5" name="直接连接符 4"/>
          <p:cNvCxnSpPr/>
          <p:nvPr/>
        </p:nvCxnSpPr>
        <p:spPr>
          <a:xfrm>
            <a:off x="9084310" y="2595245"/>
            <a:ext cx="1987550" cy="12065"/>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33485" y="3039110"/>
            <a:ext cx="503555" cy="1248410"/>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en-US" altLang="zh-CN"/>
              <a:t>K</a:t>
            </a:r>
            <a:r>
              <a:rPr lang="zh-CN" altLang="en-US"/>
              <a:t>近邻</a:t>
            </a:r>
            <a:endParaRPr lang="zh-CN" altLang="en-US"/>
          </a:p>
        </p:txBody>
      </p:sp>
      <p:cxnSp>
        <p:nvCxnSpPr>
          <p:cNvPr id="7" name="直接连接符 6"/>
          <p:cNvCxnSpPr>
            <a:stCxn id="6" idx="0"/>
          </p:cNvCxnSpPr>
          <p:nvPr/>
        </p:nvCxnSpPr>
        <p:spPr>
          <a:xfrm flipH="1" flipV="1">
            <a:off x="9084310" y="2595245"/>
            <a:ext cx="1270" cy="443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10361930" y="2597150"/>
            <a:ext cx="2540" cy="471805"/>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40545" y="3039110"/>
            <a:ext cx="474345" cy="124904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a:t>线性回归</a:t>
            </a:r>
            <a:endParaRPr lang="zh-CN" altLang="en-US"/>
          </a:p>
        </p:txBody>
      </p:sp>
      <p:sp>
        <p:nvSpPr>
          <p:cNvPr id="10" name="矩形 9"/>
          <p:cNvSpPr/>
          <p:nvPr/>
        </p:nvSpPr>
        <p:spPr>
          <a:xfrm>
            <a:off x="10116185" y="3039110"/>
            <a:ext cx="494030" cy="124777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a:t>岭回归</a:t>
            </a:r>
            <a:endParaRPr lang="zh-CN" altLang="en-US"/>
          </a:p>
        </p:txBody>
      </p:sp>
      <p:cxnSp>
        <p:nvCxnSpPr>
          <p:cNvPr id="12" name="直接连接符 11"/>
          <p:cNvCxnSpPr/>
          <p:nvPr/>
        </p:nvCxnSpPr>
        <p:spPr>
          <a:xfrm flipH="1" flipV="1">
            <a:off x="11071860" y="2597150"/>
            <a:ext cx="4445" cy="51308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63885" y="3039110"/>
            <a:ext cx="622935" cy="1247775"/>
          </a:xfrm>
          <a:prstGeom prst="rect">
            <a:avLst/>
          </a:prstGeom>
          <a:solidFill>
            <a:srgbClr val="91B0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a:t>支持向量机</a:t>
            </a:r>
            <a:r>
              <a:rPr lang="zh-CN" altLang="en-US"/>
              <a:t>回归</a:t>
            </a:r>
            <a:endParaRPr lang="zh-CN" altLang="en-US"/>
          </a:p>
        </p:txBody>
      </p:sp>
      <p:cxnSp>
        <p:nvCxnSpPr>
          <p:cNvPr id="15" name="直接连接符 14"/>
          <p:cNvCxnSpPr/>
          <p:nvPr/>
        </p:nvCxnSpPr>
        <p:spPr>
          <a:xfrm flipH="1" flipV="1">
            <a:off x="9676130" y="2597150"/>
            <a:ext cx="6985" cy="438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855585" y="1631950"/>
            <a:ext cx="2225675" cy="8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0071735" y="1631950"/>
            <a:ext cx="6985" cy="9753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25"/>
          <p:cNvSpPr txBox="1"/>
          <p:nvPr/>
        </p:nvSpPr>
        <p:spPr>
          <a:xfrm flipH="1">
            <a:off x="1334706" y="4777066"/>
            <a:ext cx="3021110" cy="583565"/>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en-US" altLang="zh-CN" sz="20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a:t>
            </a:r>
            <a:r>
              <a:rPr lang="zh-CN" altLang="en-US" sz="20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页面展示</a:t>
            </a:r>
            <a:r>
              <a:rPr lang="en-US" altLang="zh-CN" sz="32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a:t>
            </a:r>
            <a:endParaRPr kumimoji="0" lang="zh-CN" altLang="zh-CN" sz="3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5" name="椭圆 14"/>
          <p:cNvSpPr/>
          <p:nvPr/>
        </p:nvSpPr>
        <p:spPr>
          <a:xfrm>
            <a:off x="397933" y="1346096"/>
            <a:ext cx="692226" cy="692226"/>
          </a:xfrm>
          <a:prstGeom prst="ellipse">
            <a:avLst/>
          </a:prstGeom>
          <a:solidFill>
            <a:srgbClr val="F8C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6" name="books-stack-of-three_29302"/>
          <p:cNvSpPr>
            <a:spLocks noChangeAspect="1"/>
          </p:cNvSpPr>
          <p:nvPr/>
        </p:nvSpPr>
        <p:spPr bwMode="auto">
          <a:xfrm>
            <a:off x="490026" y="1498138"/>
            <a:ext cx="508041" cy="413871"/>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bg1"/>
          </a:solidFill>
          <a:ln>
            <a:noFill/>
          </a:ln>
        </p:spPr>
        <p:txBody>
          <a:bodyPr/>
          <a:lstStyle/>
          <a:p>
            <a:endParaRPr lang="zh-CN" altLang="en-US">
              <a:solidFill>
                <a:schemeClr val="tx1">
                  <a:lumMod val="65000"/>
                  <a:lumOff val="35000"/>
                </a:schemeClr>
              </a:solidFill>
            </a:endParaRPr>
          </a:p>
        </p:txBody>
      </p:sp>
      <p:sp>
        <p:nvSpPr>
          <p:cNvPr id="20" name="TextBox 25"/>
          <p:cNvSpPr txBox="1"/>
          <p:nvPr/>
        </p:nvSpPr>
        <p:spPr>
          <a:xfrm flipH="1">
            <a:off x="1186815" y="1208405"/>
            <a:ext cx="5845810" cy="829945"/>
          </a:xfrm>
          <a:prstGeom prst="rect">
            <a:avLst/>
          </a:prstGeom>
          <a:noFill/>
        </p:spPr>
        <p:txBody>
          <a:bodyPr wrap="square"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lang="en-US" altLang="zh-CN" sz="48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PART · 1 </a:t>
            </a:r>
            <a:r>
              <a:rPr lang="zh-CN" altLang="en-US" sz="48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决策树</a:t>
            </a:r>
            <a:r>
              <a:rPr lang="zh-CN" altLang="en-US" sz="48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模块</a:t>
            </a:r>
            <a:endParaRPr lang="zh-CN" altLang="en-US" sz="48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0"/>
          <p:cNvSpPr txBox="1"/>
          <p:nvPr/>
        </p:nvSpPr>
        <p:spPr>
          <a:xfrm flipH="1">
            <a:off x="8541385" y="1208405"/>
            <a:ext cx="2473325" cy="460375"/>
          </a:xfrm>
          <a:prstGeom prst="rect">
            <a:avLst/>
          </a:prstGeom>
          <a:solidFill>
            <a:srgbClr val="FD9B01"/>
          </a:solidFill>
          <a:ln w="9525">
            <a:noFill/>
            <a:miter/>
          </a:ln>
          <a:effectLst>
            <a:outerShdw sx="999" sy="999" algn="ctr" rotWithShape="0">
              <a:srgbClr val="000000"/>
            </a:outerShdw>
          </a:effectLst>
        </p:spPr>
        <p:txBody>
          <a:bodyPr wrap="square" anchor="t">
            <a:spAutoFit/>
          </a:bodyPr>
          <a:lstStyle/>
          <a:p>
            <a:pPr lvl="0" algn="ctr" fontAlgn="auto">
              <a:lnSpc>
                <a:spcPct val="120000"/>
              </a:lnSpc>
            </a:pPr>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模块</a:t>
            </a:r>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介绍 </a:t>
            </a:r>
            <a:endPar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 name="文本框 22"/>
          <p:cNvSpPr txBox="1"/>
          <p:nvPr/>
        </p:nvSpPr>
        <p:spPr>
          <a:xfrm flipH="1">
            <a:off x="7363460" y="2376805"/>
            <a:ext cx="4406265" cy="3476625"/>
          </a:xfrm>
          <a:prstGeom prst="rect">
            <a:avLst/>
          </a:prstGeom>
          <a:noFill/>
          <a:ln w="9525">
            <a:noFill/>
            <a:miter/>
          </a:ln>
          <a:effectLst>
            <a:outerShdw sx="999" sy="999" algn="ctr" rotWithShape="0">
              <a:srgbClr val="000000"/>
            </a:outerShdw>
          </a:effectLst>
        </p:spPr>
        <p:txBody>
          <a:bodyPr wrap="square" anchor="t">
            <a:spAutoFit/>
          </a:bodyPr>
          <a:lstStyle/>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运用四种决策树相关模型对北京市站点要素进行预测，训练数据选择</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88</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项大气环流指数进行主成分分析后方差占比大于等于</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90%</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的</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指数，要素原始数据距平值和模型预测数据距平值以折线图方式展示，取评分最高模型绘制当前年份指定</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月份北京地区要素等值线</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图。</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已经训练过的数据会存入数据库，再次查询时直接从数据库读取数据，避免重复训练</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2" name="quotation-mark_32371"/>
          <p:cNvSpPr>
            <a:spLocks noChangeAspect="1"/>
          </p:cNvSpPr>
          <p:nvPr/>
        </p:nvSpPr>
        <p:spPr bwMode="auto">
          <a:xfrm>
            <a:off x="7364053" y="1088390"/>
            <a:ext cx="755142" cy="700864"/>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accent5">
              <a:lumMod val="60000"/>
              <a:lumOff val="40000"/>
            </a:schemeClr>
          </a:solidFill>
          <a:ln>
            <a:noFill/>
          </a:ln>
        </p:spPr>
      </p:sp>
      <p:sp>
        <p:nvSpPr>
          <p:cNvPr id="3" name="quotation-mark_32371"/>
          <p:cNvSpPr>
            <a:spLocks noChangeAspect="1"/>
          </p:cNvSpPr>
          <p:nvPr/>
        </p:nvSpPr>
        <p:spPr bwMode="auto">
          <a:xfrm rot="10800000">
            <a:off x="11014668" y="5770245"/>
            <a:ext cx="755142" cy="700864"/>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accent5"/>
          </a:solidFill>
          <a:ln>
            <a:noFill/>
          </a:ln>
        </p:spPr>
      </p:sp>
      <p:pic>
        <p:nvPicPr>
          <p:cNvPr id="4" name="图片 3"/>
          <p:cNvPicPr>
            <a:picLocks noChangeAspect="1"/>
          </p:cNvPicPr>
          <p:nvPr/>
        </p:nvPicPr>
        <p:blipFill>
          <a:blip r:embed="rId1"/>
          <a:stretch>
            <a:fillRect/>
          </a:stretch>
        </p:blipFill>
        <p:spPr>
          <a:xfrm>
            <a:off x="398145" y="2038350"/>
            <a:ext cx="6965950" cy="3665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4896" y="68522"/>
            <a:ext cx="3455414" cy="583565"/>
          </a:xfrm>
          <a:prstGeom prst="rect">
            <a:avLst/>
          </a:prstGeom>
          <a:noFill/>
        </p:spPr>
        <p:txBody>
          <a:bodyPr wrap="square" rtlCol="0">
            <a:spAutoFit/>
          </a:bodyPr>
          <a:lstStyle/>
          <a:p>
            <a:pPr marL="342900" indent="-342900">
              <a:buFont typeface="Arial" panose="020B0604020202020204" pitchFamily="34" charset="0"/>
              <a:buChar char="•"/>
            </a:pPr>
            <a:r>
              <a:rPr lang="zh-CN" altLang="en-US" sz="3200">
                <a:solidFill>
                  <a:schemeClr val="bg1"/>
                </a:solidFill>
                <a:latin typeface="微软雅黑 Light" panose="020B0502040204020203" pitchFamily="34" charset="-122"/>
                <a:ea typeface="微软雅黑 Light" panose="020B0502040204020203" pitchFamily="34" charset="-122"/>
              </a:rPr>
              <a:t>决策树</a:t>
            </a:r>
            <a:r>
              <a:rPr lang="zh-CN" altLang="en-US" sz="3200">
                <a:solidFill>
                  <a:schemeClr val="bg1"/>
                </a:solidFill>
                <a:latin typeface="微软雅黑 Light" panose="020B0502040204020203" pitchFamily="34" charset="-122"/>
                <a:ea typeface="微软雅黑 Light" panose="020B0502040204020203" pitchFamily="34" charset="-122"/>
              </a:rPr>
              <a:t>模块</a:t>
            </a:r>
            <a:endParaRPr lang="zh-CN" altLang="en-US" sz="3200">
              <a:solidFill>
                <a:schemeClr val="bg1"/>
              </a:solidFill>
              <a:latin typeface="微软雅黑 Light" panose="020B0502040204020203" pitchFamily="34" charset="-122"/>
              <a:ea typeface="微软雅黑 Light" panose="020B0502040204020203" pitchFamily="34" charset="-122"/>
            </a:endParaRPr>
          </a:p>
        </p:txBody>
      </p:sp>
      <p:sp>
        <p:nvSpPr>
          <p:cNvPr id="13" name="文本框 20"/>
          <p:cNvSpPr txBox="1"/>
          <p:nvPr/>
        </p:nvSpPr>
        <p:spPr>
          <a:xfrm flipH="1">
            <a:off x="7515542" y="5603242"/>
            <a:ext cx="3020060" cy="5232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国外研究</a:t>
            </a:r>
            <a:endParaRPr kumimoji="0" lang="en-US" altLang="zh-CN"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7" name="五边形 2"/>
          <p:cNvSpPr/>
          <p:nvPr/>
        </p:nvSpPr>
        <p:spPr>
          <a:xfrm rot="10800000" flipH="1">
            <a:off x="327025" y="1116965"/>
            <a:ext cx="2770505" cy="586740"/>
          </a:xfrm>
          <a:prstGeom prst="homePlate">
            <a:avLst/>
          </a:prstGeom>
          <a:solidFill>
            <a:srgbClr val="FD9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D9B01"/>
              </a:solidFill>
              <a:effectLst/>
              <a:uLnTx/>
              <a:uFillTx/>
              <a:latin typeface="微软雅黑 Light" panose="020B0502040204020203" pitchFamily="34" charset="-122"/>
              <a:ea typeface="微软雅黑 Light" panose="020B0502040204020203" pitchFamily="34" charset="-122"/>
              <a:cs typeface="+mn-cs"/>
            </a:endParaRPr>
          </a:p>
        </p:txBody>
      </p:sp>
      <p:sp>
        <p:nvSpPr>
          <p:cNvPr id="8" name="文本框 20"/>
          <p:cNvSpPr txBox="1"/>
          <p:nvPr/>
        </p:nvSpPr>
        <p:spPr>
          <a:xfrm flipH="1">
            <a:off x="327025" y="1180465"/>
            <a:ext cx="2662555" cy="460375"/>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算</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法</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说</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明</a:t>
            </a:r>
            <a:endPar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4" name="文本框 22"/>
          <p:cNvSpPr txBox="1"/>
          <p:nvPr/>
        </p:nvSpPr>
        <p:spPr>
          <a:xfrm flipH="1">
            <a:off x="327025" y="1703705"/>
            <a:ext cx="11865610" cy="4707890"/>
          </a:xfrm>
          <a:prstGeom prst="rect">
            <a:avLst/>
          </a:prstGeom>
          <a:noFill/>
          <a:ln w="9525">
            <a:noFill/>
            <a:miter/>
          </a:ln>
          <a:effectLst>
            <a:outerShdw sx="999" sy="999" algn="ctr" rotWithShape="0">
              <a:srgbClr val="000000"/>
            </a:outerShdw>
          </a:effectLst>
        </p:spPr>
        <p:txBody>
          <a:bodyPr wrap="square" anchor="t">
            <a:spAutoFit/>
          </a:bodyPr>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主成分分析：</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主成分分析（Principal Component Analysis，PCA）， 是一种统计方法。通过正交变换将一组可能存在相关性的变量转换为一组线性不相关的变量，转换后的这组变量叫主成分。</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二元</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决策树：</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内部结点特征的取值为“是”和“否”，为二叉树结构。回归树是将特征空间划分成若干单元，每一个划分单元有一个特定的输出。因为每个结点都是“是”和“否”的判断，所以划分的边界是平行于坐标轴的。对于测试数据，我们只要按照特征将其归到某个单元，便得到对应的输出值。</a:t>
            </a:r>
            <a:endPar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随机森林：</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随机森林由多棵决策树构成，且森林中的每一棵决策树之间没有关联，模型的最终输出由森林中的每一棵决策树共同决定。</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梯度增强</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树：</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一种迭代的决策树算法，该算法由多棵决策树组成，所有树的结论累加起来做最终答案。</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自适应增强</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树：</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一种迭代算法，其核心思想是针对同一个训练集训练不同的回归器(弱回归器)，然后把这些弱回归器集合起来，构成一个更强的最终回归器(强回归器)。本模块中采用的弱回归器为二元</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决策树。</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25"/>
          <p:cNvSpPr txBox="1"/>
          <p:nvPr/>
        </p:nvSpPr>
        <p:spPr>
          <a:xfrm flipH="1">
            <a:off x="1504251" y="4758651"/>
            <a:ext cx="3021110" cy="583565"/>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en-US" altLang="zh-CN" sz="20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a:t>
            </a:r>
            <a:r>
              <a:rPr lang="zh-CN" altLang="en-US" sz="20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页面展示</a:t>
            </a:r>
            <a:r>
              <a:rPr lang="en-US" altLang="zh-CN" sz="32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a:t>
            </a:r>
            <a:endParaRPr kumimoji="0" lang="zh-CN" altLang="zh-CN" sz="3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5" name="椭圆 14"/>
          <p:cNvSpPr/>
          <p:nvPr/>
        </p:nvSpPr>
        <p:spPr>
          <a:xfrm>
            <a:off x="397933" y="1346096"/>
            <a:ext cx="692226" cy="692226"/>
          </a:xfrm>
          <a:prstGeom prst="ellipse">
            <a:avLst/>
          </a:prstGeom>
          <a:solidFill>
            <a:srgbClr val="F8C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TextBox 25"/>
          <p:cNvSpPr txBox="1"/>
          <p:nvPr/>
        </p:nvSpPr>
        <p:spPr>
          <a:xfrm flipH="1">
            <a:off x="1242695" y="1331595"/>
            <a:ext cx="5845810" cy="706755"/>
          </a:xfrm>
          <a:prstGeom prst="rect">
            <a:avLst/>
          </a:prstGeom>
          <a:noFill/>
        </p:spPr>
        <p:txBody>
          <a:bodyPr wrap="square"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lang="en-US" altLang="zh-CN" sz="40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PART · 2 </a:t>
            </a:r>
            <a:r>
              <a:rPr lang="zh-CN" altLang="en-US" sz="40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时间序列模块</a:t>
            </a:r>
            <a:endParaRPr lang="zh-CN" altLang="en-US" sz="40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0"/>
          <p:cNvSpPr txBox="1"/>
          <p:nvPr/>
        </p:nvSpPr>
        <p:spPr>
          <a:xfrm flipH="1">
            <a:off x="8541385" y="1208405"/>
            <a:ext cx="2473325" cy="460375"/>
          </a:xfrm>
          <a:prstGeom prst="rect">
            <a:avLst/>
          </a:prstGeom>
          <a:solidFill>
            <a:srgbClr val="FD9B01"/>
          </a:solidFill>
          <a:ln w="9525">
            <a:noFill/>
            <a:miter/>
          </a:ln>
          <a:effectLst>
            <a:outerShdw sx="999" sy="999" algn="ctr" rotWithShape="0">
              <a:srgbClr val="000000"/>
            </a:outerShdw>
          </a:effectLst>
        </p:spPr>
        <p:txBody>
          <a:bodyPr wrap="square" anchor="t">
            <a:spAutoFit/>
          </a:bodyPr>
          <a:lstStyle/>
          <a:p>
            <a:pPr lvl="0" algn="ctr" fontAlgn="auto">
              <a:lnSpc>
                <a:spcPct val="120000"/>
              </a:lnSpc>
            </a:pPr>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模块</a:t>
            </a:r>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介绍 </a:t>
            </a:r>
            <a:endPar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 name="文本框 22"/>
          <p:cNvSpPr txBox="1"/>
          <p:nvPr/>
        </p:nvSpPr>
        <p:spPr>
          <a:xfrm flipH="1">
            <a:off x="7363460" y="2376805"/>
            <a:ext cx="4406265" cy="3476625"/>
          </a:xfrm>
          <a:prstGeom prst="rect">
            <a:avLst/>
          </a:prstGeom>
          <a:noFill/>
          <a:ln w="9525">
            <a:noFill/>
            <a:miter/>
          </a:ln>
          <a:effectLst>
            <a:outerShdw sx="999" sy="999" algn="ctr" rotWithShape="0">
              <a:srgbClr val="000000"/>
            </a:outerShdw>
          </a:effectLst>
        </p:spPr>
        <p:txBody>
          <a:bodyPr wrap="square" anchor="t">
            <a:spAutoFit/>
          </a:bodyPr>
          <a:lstStyle/>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运用自回归模型对北京市站点要素进行预测，对原始数据加入平滑滤波和小波分析两种滤波方式，要素原始数据距平值和模型预测数据距平值以折线图方式展示，取评分最高模型绘制当前年份指定</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月份北京地区要素等值线图。</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已经训练过的数据会存入数据库，再次查询时直接从数据库读取数据，避免重复训练。</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2" name="quotation-mark_32371"/>
          <p:cNvSpPr>
            <a:spLocks noChangeAspect="1"/>
          </p:cNvSpPr>
          <p:nvPr/>
        </p:nvSpPr>
        <p:spPr bwMode="auto">
          <a:xfrm>
            <a:off x="7364053" y="1088390"/>
            <a:ext cx="755142" cy="700864"/>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accent5">
              <a:lumMod val="60000"/>
              <a:lumOff val="40000"/>
            </a:schemeClr>
          </a:solidFill>
          <a:ln>
            <a:noFill/>
          </a:ln>
        </p:spPr>
      </p:sp>
      <p:sp>
        <p:nvSpPr>
          <p:cNvPr id="3" name="quotation-mark_32371"/>
          <p:cNvSpPr>
            <a:spLocks noChangeAspect="1"/>
          </p:cNvSpPr>
          <p:nvPr/>
        </p:nvSpPr>
        <p:spPr bwMode="auto">
          <a:xfrm rot="10800000">
            <a:off x="11014668" y="5770245"/>
            <a:ext cx="755142" cy="700864"/>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accent5"/>
          </a:solidFill>
          <a:ln>
            <a:noFill/>
          </a:ln>
        </p:spPr>
      </p:sp>
      <p:sp>
        <p:nvSpPr>
          <p:cNvPr id="14" name="thinking_155002"/>
          <p:cNvSpPr>
            <a:spLocks noChangeAspect="1"/>
          </p:cNvSpPr>
          <p:nvPr/>
        </p:nvSpPr>
        <p:spPr bwMode="auto">
          <a:xfrm>
            <a:off x="521808" y="1445147"/>
            <a:ext cx="445406" cy="494124"/>
          </a:xfrm>
          <a:custGeom>
            <a:avLst/>
            <a:gdLst>
              <a:gd name="connsiteX0" fmla="*/ 354797 w 546938"/>
              <a:gd name="connsiteY0" fmla="*/ 586292 h 606761"/>
              <a:gd name="connsiteX1" fmla="*/ 374535 w 546938"/>
              <a:gd name="connsiteY1" fmla="*/ 586292 h 606761"/>
              <a:gd name="connsiteX2" fmla="*/ 374535 w 546938"/>
              <a:gd name="connsiteY2" fmla="*/ 606761 h 606761"/>
              <a:gd name="connsiteX3" fmla="*/ 354797 w 546938"/>
              <a:gd name="connsiteY3" fmla="*/ 606761 h 606761"/>
              <a:gd name="connsiteX4" fmla="*/ 465671 w 546938"/>
              <a:gd name="connsiteY4" fmla="*/ 414864 h 606761"/>
              <a:gd name="connsiteX5" fmla="*/ 486140 w 546938"/>
              <a:gd name="connsiteY5" fmla="*/ 414864 h 606761"/>
              <a:gd name="connsiteX6" fmla="*/ 486140 w 546938"/>
              <a:gd name="connsiteY6" fmla="*/ 606761 h 606761"/>
              <a:gd name="connsiteX7" fmla="*/ 465671 w 546938"/>
              <a:gd name="connsiteY7" fmla="*/ 606761 h 606761"/>
              <a:gd name="connsiteX8" fmla="*/ 222601 w 546938"/>
              <a:gd name="connsiteY8" fmla="*/ 394395 h 606761"/>
              <a:gd name="connsiteX9" fmla="*/ 324336 w 546938"/>
              <a:gd name="connsiteY9" fmla="*/ 394395 h 606761"/>
              <a:gd name="connsiteX10" fmla="*/ 334206 w 546938"/>
              <a:gd name="connsiteY10" fmla="*/ 404255 h 606761"/>
              <a:gd name="connsiteX11" fmla="*/ 334206 w 546938"/>
              <a:gd name="connsiteY11" fmla="*/ 606761 h 606761"/>
              <a:gd name="connsiteX12" fmla="*/ 313707 w 546938"/>
              <a:gd name="connsiteY12" fmla="*/ 606761 h 606761"/>
              <a:gd name="connsiteX13" fmla="*/ 313707 w 546938"/>
              <a:gd name="connsiteY13" fmla="*/ 414873 h 606761"/>
              <a:gd name="connsiteX14" fmla="*/ 222601 w 546938"/>
              <a:gd name="connsiteY14" fmla="*/ 414873 h 606761"/>
              <a:gd name="connsiteX15" fmla="*/ 182394 w 546938"/>
              <a:gd name="connsiteY15" fmla="*/ 394395 h 606761"/>
              <a:gd name="connsiteX16" fmla="*/ 202863 w 546938"/>
              <a:gd name="connsiteY16" fmla="*/ 394395 h 606761"/>
              <a:gd name="connsiteX17" fmla="*/ 202863 w 546938"/>
              <a:gd name="connsiteY17" fmla="*/ 414864 h 606761"/>
              <a:gd name="connsiteX18" fmla="*/ 182394 w 546938"/>
              <a:gd name="connsiteY18" fmla="*/ 414864 h 606761"/>
              <a:gd name="connsiteX19" fmla="*/ 526347 w 546938"/>
              <a:gd name="connsiteY19" fmla="*/ 373926 h 606761"/>
              <a:gd name="connsiteX20" fmla="*/ 546938 w 546938"/>
              <a:gd name="connsiteY20" fmla="*/ 373926 h 606761"/>
              <a:gd name="connsiteX21" fmla="*/ 546938 w 546938"/>
              <a:gd name="connsiteY21" fmla="*/ 394395 h 606761"/>
              <a:gd name="connsiteX22" fmla="*/ 526347 w 546938"/>
              <a:gd name="connsiteY22" fmla="*/ 394395 h 606761"/>
              <a:gd name="connsiteX23" fmla="*/ 404874 w 546938"/>
              <a:gd name="connsiteY23" fmla="*/ 373926 h 606761"/>
              <a:gd name="connsiteX24" fmla="*/ 506609 w 546938"/>
              <a:gd name="connsiteY24" fmla="*/ 373926 h 606761"/>
              <a:gd name="connsiteX25" fmla="*/ 506609 w 546938"/>
              <a:gd name="connsiteY25" fmla="*/ 394403 h 606761"/>
              <a:gd name="connsiteX26" fmla="*/ 415503 w 546938"/>
              <a:gd name="connsiteY26" fmla="*/ 394403 h 606761"/>
              <a:gd name="connsiteX27" fmla="*/ 415503 w 546938"/>
              <a:gd name="connsiteY27" fmla="*/ 606761 h 606761"/>
              <a:gd name="connsiteX28" fmla="*/ 395004 w 546938"/>
              <a:gd name="connsiteY28" fmla="*/ 606761 h 606761"/>
              <a:gd name="connsiteX29" fmla="*/ 395004 w 546938"/>
              <a:gd name="connsiteY29" fmla="*/ 384544 h 606761"/>
              <a:gd name="connsiteX30" fmla="*/ 404874 w 546938"/>
              <a:gd name="connsiteY30" fmla="*/ 373926 h 606761"/>
              <a:gd name="connsiteX31" fmla="*/ 354730 w 546938"/>
              <a:gd name="connsiteY31" fmla="*/ 323854 h 606761"/>
              <a:gd name="connsiteX32" fmla="*/ 354730 w 546938"/>
              <a:gd name="connsiteY32" fmla="*/ 343573 h 606761"/>
              <a:gd name="connsiteX33" fmla="*/ 374480 w 546938"/>
              <a:gd name="connsiteY33" fmla="*/ 343573 h 606761"/>
              <a:gd name="connsiteX34" fmla="*/ 374480 w 546938"/>
              <a:gd name="connsiteY34" fmla="*/ 323854 h 606761"/>
              <a:gd name="connsiteX35" fmla="*/ 334221 w 546938"/>
              <a:gd name="connsiteY35" fmla="*/ 282898 h 606761"/>
              <a:gd name="connsiteX36" fmla="*/ 334221 w 546938"/>
              <a:gd name="connsiteY36" fmla="*/ 303376 h 606761"/>
              <a:gd name="connsiteX37" fmla="*/ 344096 w 546938"/>
              <a:gd name="connsiteY37" fmla="*/ 303376 h 606761"/>
              <a:gd name="connsiteX38" fmla="*/ 385114 w 546938"/>
              <a:gd name="connsiteY38" fmla="*/ 303376 h 606761"/>
              <a:gd name="connsiteX39" fmla="*/ 394989 w 546938"/>
              <a:gd name="connsiteY39" fmla="*/ 303376 h 606761"/>
              <a:gd name="connsiteX40" fmla="*/ 394989 w 546938"/>
              <a:gd name="connsiteY40" fmla="*/ 282898 h 606761"/>
              <a:gd name="connsiteX41" fmla="*/ 465671 w 546938"/>
              <a:gd name="connsiteY41" fmla="*/ 242704 h 606761"/>
              <a:gd name="connsiteX42" fmla="*/ 486140 w 546938"/>
              <a:gd name="connsiteY42" fmla="*/ 242704 h 606761"/>
              <a:gd name="connsiteX43" fmla="*/ 486140 w 546938"/>
              <a:gd name="connsiteY43" fmla="*/ 343587 h 606761"/>
              <a:gd name="connsiteX44" fmla="*/ 465671 w 546938"/>
              <a:gd name="connsiteY44" fmla="*/ 343587 h 606761"/>
              <a:gd name="connsiteX45" fmla="*/ 101005 w 546938"/>
              <a:gd name="connsiteY45" fmla="*/ 232835 h 606761"/>
              <a:gd name="connsiteX46" fmla="*/ 121529 w 546938"/>
              <a:gd name="connsiteY46" fmla="*/ 232835 h 606761"/>
              <a:gd name="connsiteX47" fmla="*/ 121529 w 546938"/>
              <a:gd name="connsiteY47" fmla="*/ 303371 h 606761"/>
              <a:gd name="connsiteX48" fmla="*/ 151934 w 546938"/>
              <a:gd name="connsiteY48" fmla="*/ 303371 h 606761"/>
              <a:gd name="connsiteX49" fmla="*/ 151934 w 546938"/>
              <a:gd name="connsiteY49" fmla="*/ 323849 h 606761"/>
              <a:gd name="connsiteX50" fmla="*/ 111647 w 546938"/>
              <a:gd name="connsiteY50" fmla="*/ 323849 h 606761"/>
              <a:gd name="connsiteX51" fmla="*/ 101005 w 546938"/>
              <a:gd name="connsiteY51" fmla="*/ 313231 h 606761"/>
              <a:gd name="connsiteX52" fmla="*/ 334206 w 546938"/>
              <a:gd name="connsiteY52" fmla="*/ 70545 h 606761"/>
              <a:gd name="connsiteX53" fmla="*/ 395004 w 546938"/>
              <a:gd name="connsiteY53" fmla="*/ 70545 h 606761"/>
              <a:gd name="connsiteX54" fmla="*/ 395004 w 546938"/>
              <a:gd name="connsiteY54" fmla="*/ 91022 h 606761"/>
              <a:gd name="connsiteX55" fmla="*/ 374485 w 546938"/>
              <a:gd name="connsiteY55" fmla="*/ 91022 h 606761"/>
              <a:gd name="connsiteX56" fmla="*/ 374485 w 546938"/>
              <a:gd name="connsiteY56" fmla="*/ 182028 h 606761"/>
              <a:gd name="connsiteX57" fmla="*/ 354725 w 546938"/>
              <a:gd name="connsiteY57" fmla="*/ 182028 h 606761"/>
              <a:gd name="connsiteX58" fmla="*/ 354725 w 546938"/>
              <a:gd name="connsiteY58" fmla="*/ 91022 h 606761"/>
              <a:gd name="connsiteX59" fmla="*/ 334206 w 546938"/>
              <a:gd name="connsiteY59" fmla="*/ 91022 h 606761"/>
              <a:gd name="connsiteX60" fmla="*/ 364605 w 546938"/>
              <a:gd name="connsiteY60" fmla="*/ 20478 h 606761"/>
              <a:gd name="connsiteX61" fmla="*/ 263579 w 546938"/>
              <a:gd name="connsiteY61" fmla="*/ 121350 h 606761"/>
              <a:gd name="connsiteX62" fmla="*/ 325866 w 546938"/>
              <a:gd name="connsiteY62" fmla="*/ 212363 h 606761"/>
              <a:gd name="connsiteX63" fmla="*/ 364605 w 546938"/>
              <a:gd name="connsiteY63" fmla="*/ 212363 h 606761"/>
              <a:gd name="connsiteX64" fmla="*/ 364605 w 546938"/>
              <a:gd name="connsiteY64" fmla="*/ 232841 h 606761"/>
              <a:gd name="connsiteX65" fmla="*/ 334221 w 546938"/>
              <a:gd name="connsiteY65" fmla="*/ 232841 h 606761"/>
              <a:gd name="connsiteX66" fmla="*/ 334221 w 546938"/>
              <a:gd name="connsiteY66" fmla="*/ 263178 h 606761"/>
              <a:gd name="connsiteX67" fmla="*/ 394989 w 546938"/>
              <a:gd name="connsiteY67" fmla="*/ 263178 h 606761"/>
              <a:gd name="connsiteX68" fmla="*/ 394989 w 546938"/>
              <a:gd name="connsiteY68" fmla="*/ 222223 h 606761"/>
              <a:gd name="connsiteX69" fmla="*/ 401066 w 546938"/>
              <a:gd name="connsiteY69" fmla="*/ 213121 h 606761"/>
              <a:gd name="connsiteX70" fmla="*/ 465631 w 546938"/>
              <a:gd name="connsiteY70" fmla="*/ 121350 h 606761"/>
              <a:gd name="connsiteX71" fmla="*/ 364605 w 546938"/>
              <a:gd name="connsiteY71" fmla="*/ 20478 h 606761"/>
              <a:gd name="connsiteX72" fmla="*/ 364605 w 546938"/>
              <a:gd name="connsiteY72" fmla="*/ 0 h 606761"/>
              <a:gd name="connsiteX73" fmla="*/ 486140 w 546938"/>
              <a:gd name="connsiteY73" fmla="*/ 121350 h 606761"/>
              <a:gd name="connsiteX74" fmla="*/ 415498 w 546938"/>
              <a:gd name="connsiteY74" fmla="*/ 229807 h 606761"/>
              <a:gd name="connsiteX75" fmla="*/ 415498 w 546938"/>
              <a:gd name="connsiteY75" fmla="*/ 273038 h 606761"/>
              <a:gd name="connsiteX76" fmla="*/ 415498 w 546938"/>
              <a:gd name="connsiteY76" fmla="*/ 313235 h 606761"/>
              <a:gd name="connsiteX77" fmla="*/ 404863 w 546938"/>
              <a:gd name="connsiteY77" fmla="*/ 323854 h 606761"/>
              <a:gd name="connsiteX78" fmla="*/ 394989 w 546938"/>
              <a:gd name="connsiteY78" fmla="*/ 323854 h 606761"/>
              <a:gd name="connsiteX79" fmla="*/ 394989 w 546938"/>
              <a:gd name="connsiteY79" fmla="*/ 354191 h 606761"/>
              <a:gd name="connsiteX80" fmla="*/ 385114 w 546938"/>
              <a:gd name="connsiteY80" fmla="*/ 364051 h 606761"/>
              <a:gd name="connsiteX81" fmla="*/ 374480 w 546938"/>
              <a:gd name="connsiteY81" fmla="*/ 364051 h 606761"/>
              <a:gd name="connsiteX82" fmla="*/ 374480 w 546938"/>
              <a:gd name="connsiteY82" fmla="*/ 566554 h 606761"/>
              <a:gd name="connsiteX83" fmla="*/ 354730 w 546938"/>
              <a:gd name="connsiteY83" fmla="*/ 566554 h 606761"/>
              <a:gd name="connsiteX84" fmla="*/ 354730 w 546938"/>
              <a:gd name="connsiteY84" fmla="*/ 364051 h 606761"/>
              <a:gd name="connsiteX85" fmla="*/ 344096 w 546938"/>
              <a:gd name="connsiteY85" fmla="*/ 364051 h 606761"/>
              <a:gd name="connsiteX86" fmla="*/ 334221 w 546938"/>
              <a:gd name="connsiteY86" fmla="*/ 354191 h 606761"/>
              <a:gd name="connsiteX87" fmla="*/ 334221 w 546938"/>
              <a:gd name="connsiteY87" fmla="*/ 323854 h 606761"/>
              <a:gd name="connsiteX88" fmla="*/ 324347 w 546938"/>
              <a:gd name="connsiteY88" fmla="*/ 323854 h 606761"/>
              <a:gd name="connsiteX89" fmla="*/ 313712 w 546938"/>
              <a:gd name="connsiteY89" fmla="*/ 313235 h 606761"/>
              <a:gd name="connsiteX90" fmla="*/ 313712 w 546938"/>
              <a:gd name="connsiteY90" fmla="*/ 273038 h 606761"/>
              <a:gd name="connsiteX91" fmla="*/ 313712 w 546938"/>
              <a:gd name="connsiteY91" fmla="*/ 229807 h 606761"/>
              <a:gd name="connsiteX92" fmla="*/ 243070 w 546938"/>
              <a:gd name="connsiteY92" fmla="*/ 121350 h 606761"/>
              <a:gd name="connsiteX93" fmla="*/ 364605 w 546938"/>
              <a:gd name="connsiteY93" fmla="*/ 0 h 606761"/>
              <a:gd name="connsiteX94" fmla="*/ 243138 w 546938"/>
              <a:gd name="connsiteY94" fmla="*/ 0 h 606761"/>
              <a:gd name="connsiteX95" fmla="*/ 243138 w 546938"/>
              <a:gd name="connsiteY95" fmla="*/ 20478 h 606761"/>
              <a:gd name="connsiteX96" fmla="*/ 20515 w 546938"/>
              <a:gd name="connsiteY96" fmla="*/ 243463 h 606761"/>
              <a:gd name="connsiteX97" fmla="*/ 20515 w 546938"/>
              <a:gd name="connsiteY97" fmla="*/ 464931 h 606761"/>
              <a:gd name="connsiteX98" fmla="*/ 233260 w 546938"/>
              <a:gd name="connsiteY98" fmla="*/ 464931 h 606761"/>
              <a:gd name="connsiteX99" fmla="*/ 273530 w 546938"/>
              <a:gd name="connsiteY99" fmla="*/ 464931 h 606761"/>
              <a:gd name="connsiteX100" fmla="*/ 273530 w 546938"/>
              <a:gd name="connsiteY100" fmla="*/ 485409 h 606761"/>
              <a:gd name="connsiteX101" fmla="*/ 243138 w 546938"/>
              <a:gd name="connsiteY101" fmla="*/ 485409 h 606761"/>
              <a:gd name="connsiteX102" fmla="*/ 243138 w 546938"/>
              <a:gd name="connsiteY102" fmla="*/ 606761 h 606761"/>
              <a:gd name="connsiteX103" fmla="*/ 222623 w 546938"/>
              <a:gd name="connsiteY103" fmla="*/ 606761 h 606761"/>
              <a:gd name="connsiteX104" fmla="*/ 222623 w 546938"/>
              <a:gd name="connsiteY104" fmla="*/ 485409 h 606761"/>
              <a:gd name="connsiteX105" fmla="*/ 9877 w 546938"/>
              <a:gd name="connsiteY105" fmla="*/ 485409 h 606761"/>
              <a:gd name="connsiteX106" fmla="*/ 0 w 546938"/>
              <a:gd name="connsiteY106" fmla="*/ 475549 h 606761"/>
              <a:gd name="connsiteX107" fmla="*/ 0 w 546938"/>
              <a:gd name="connsiteY107" fmla="*/ 243463 h 606761"/>
              <a:gd name="connsiteX108" fmla="*/ 243138 w 546938"/>
              <a:gd name="connsiteY108"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46938" h="606761">
                <a:moveTo>
                  <a:pt x="354797" y="586292"/>
                </a:moveTo>
                <a:lnTo>
                  <a:pt x="374535" y="586292"/>
                </a:lnTo>
                <a:lnTo>
                  <a:pt x="374535" y="606761"/>
                </a:lnTo>
                <a:lnTo>
                  <a:pt x="354797" y="606761"/>
                </a:lnTo>
                <a:close/>
                <a:moveTo>
                  <a:pt x="465671" y="414864"/>
                </a:moveTo>
                <a:lnTo>
                  <a:pt x="486140" y="414864"/>
                </a:lnTo>
                <a:lnTo>
                  <a:pt x="486140" y="606761"/>
                </a:lnTo>
                <a:lnTo>
                  <a:pt x="465671" y="606761"/>
                </a:lnTo>
                <a:close/>
                <a:moveTo>
                  <a:pt x="222601" y="394395"/>
                </a:moveTo>
                <a:lnTo>
                  <a:pt x="324336" y="394395"/>
                </a:lnTo>
                <a:cubicBezTo>
                  <a:pt x="330410" y="394395"/>
                  <a:pt x="334206" y="398187"/>
                  <a:pt x="334206" y="404255"/>
                </a:cubicBezTo>
                <a:lnTo>
                  <a:pt x="334206" y="606761"/>
                </a:lnTo>
                <a:lnTo>
                  <a:pt x="313707" y="606761"/>
                </a:lnTo>
                <a:lnTo>
                  <a:pt x="313707" y="414873"/>
                </a:lnTo>
                <a:lnTo>
                  <a:pt x="222601" y="414873"/>
                </a:lnTo>
                <a:close/>
                <a:moveTo>
                  <a:pt x="182394" y="394395"/>
                </a:moveTo>
                <a:lnTo>
                  <a:pt x="202863" y="394395"/>
                </a:lnTo>
                <a:lnTo>
                  <a:pt x="202863" y="414864"/>
                </a:lnTo>
                <a:lnTo>
                  <a:pt x="182394" y="414864"/>
                </a:lnTo>
                <a:close/>
                <a:moveTo>
                  <a:pt x="526347" y="373926"/>
                </a:moveTo>
                <a:lnTo>
                  <a:pt x="546938" y="373926"/>
                </a:lnTo>
                <a:lnTo>
                  <a:pt x="546938" y="394395"/>
                </a:lnTo>
                <a:lnTo>
                  <a:pt x="526347" y="394395"/>
                </a:lnTo>
                <a:close/>
                <a:moveTo>
                  <a:pt x="404874" y="373926"/>
                </a:moveTo>
                <a:lnTo>
                  <a:pt x="506609" y="373926"/>
                </a:lnTo>
                <a:lnTo>
                  <a:pt x="506609" y="394403"/>
                </a:lnTo>
                <a:lnTo>
                  <a:pt x="415503" y="394403"/>
                </a:lnTo>
                <a:lnTo>
                  <a:pt x="415503" y="606761"/>
                </a:lnTo>
                <a:lnTo>
                  <a:pt x="395004" y="606761"/>
                </a:lnTo>
                <a:lnTo>
                  <a:pt x="395004" y="384544"/>
                </a:lnTo>
                <a:cubicBezTo>
                  <a:pt x="395004" y="378477"/>
                  <a:pt x="398800" y="373926"/>
                  <a:pt x="404874" y="373926"/>
                </a:cubicBezTo>
                <a:close/>
                <a:moveTo>
                  <a:pt x="354730" y="323854"/>
                </a:moveTo>
                <a:lnTo>
                  <a:pt x="354730" y="343573"/>
                </a:lnTo>
                <a:lnTo>
                  <a:pt x="374480" y="343573"/>
                </a:lnTo>
                <a:lnTo>
                  <a:pt x="374480" y="323854"/>
                </a:lnTo>
                <a:close/>
                <a:moveTo>
                  <a:pt x="334221" y="282898"/>
                </a:moveTo>
                <a:lnTo>
                  <a:pt x="334221" y="303376"/>
                </a:lnTo>
                <a:lnTo>
                  <a:pt x="344096" y="303376"/>
                </a:lnTo>
                <a:lnTo>
                  <a:pt x="385114" y="303376"/>
                </a:lnTo>
                <a:lnTo>
                  <a:pt x="394989" y="303376"/>
                </a:lnTo>
                <a:lnTo>
                  <a:pt x="394989" y="282898"/>
                </a:lnTo>
                <a:close/>
                <a:moveTo>
                  <a:pt x="465671" y="242704"/>
                </a:moveTo>
                <a:lnTo>
                  <a:pt x="486140" y="242704"/>
                </a:lnTo>
                <a:lnTo>
                  <a:pt x="486140" y="343587"/>
                </a:lnTo>
                <a:lnTo>
                  <a:pt x="465671" y="343587"/>
                </a:lnTo>
                <a:close/>
                <a:moveTo>
                  <a:pt x="101005" y="232835"/>
                </a:moveTo>
                <a:lnTo>
                  <a:pt x="121529" y="232835"/>
                </a:lnTo>
                <a:lnTo>
                  <a:pt x="121529" y="303371"/>
                </a:lnTo>
                <a:lnTo>
                  <a:pt x="151934" y="303371"/>
                </a:lnTo>
                <a:lnTo>
                  <a:pt x="151934" y="323849"/>
                </a:lnTo>
                <a:lnTo>
                  <a:pt x="111647" y="323849"/>
                </a:lnTo>
                <a:cubicBezTo>
                  <a:pt x="105566" y="323849"/>
                  <a:pt x="101005" y="319298"/>
                  <a:pt x="101005" y="313231"/>
                </a:cubicBezTo>
                <a:close/>
                <a:moveTo>
                  <a:pt x="334206" y="70545"/>
                </a:moveTo>
                <a:lnTo>
                  <a:pt x="395004" y="70545"/>
                </a:lnTo>
                <a:lnTo>
                  <a:pt x="395004" y="91022"/>
                </a:lnTo>
                <a:lnTo>
                  <a:pt x="374485" y="91022"/>
                </a:lnTo>
                <a:lnTo>
                  <a:pt x="374485" y="182028"/>
                </a:lnTo>
                <a:lnTo>
                  <a:pt x="354725" y="182028"/>
                </a:lnTo>
                <a:lnTo>
                  <a:pt x="354725" y="91022"/>
                </a:lnTo>
                <a:lnTo>
                  <a:pt x="334206" y="91022"/>
                </a:lnTo>
                <a:close/>
                <a:moveTo>
                  <a:pt x="364605" y="20478"/>
                </a:moveTo>
                <a:cubicBezTo>
                  <a:pt x="309155" y="20478"/>
                  <a:pt x="263579" y="65984"/>
                  <a:pt x="263579" y="121350"/>
                </a:cubicBezTo>
                <a:cubicBezTo>
                  <a:pt x="263579" y="161548"/>
                  <a:pt x="286367" y="196436"/>
                  <a:pt x="325866" y="212363"/>
                </a:cubicBezTo>
                <a:lnTo>
                  <a:pt x="364605" y="212363"/>
                </a:lnTo>
                <a:lnTo>
                  <a:pt x="364605" y="232841"/>
                </a:lnTo>
                <a:lnTo>
                  <a:pt x="334221" y="232841"/>
                </a:lnTo>
                <a:lnTo>
                  <a:pt x="334221" y="263178"/>
                </a:lnTo>
                <a:lnTo>
                  <a:pt x="394989" y="263178"/>
                </a:lnTo>
                <a:lnTo>
                  <a:pt x="394989" y="222223"/>
                </a:lnTo>
                <a:cubicBezTo>
                  <a:pt x="394989" y="218431"/>
                  <a:pt x="398027" y="214638"/>
                  <a:pt x="401066" y="213121"/>
                </a:cubicBezTo>
                <a:cubicBezTo>
                  <a:pt x="440564" y="197953"/>
                  <a:pt x="465631" y="163064"/>
                  <a:pt x="465631" y="121350"/>
                </a:cubicBezTo>
                <a:cubicBezTo>
                  <a:pt x="465631" y="65984"/>
                  <a:pt x="420055" y="20478"/>
                  <a:pt x="364605" y="20478"/>
                </a:cubicBezTo>
                <a:close/>
                <a:moveTo>
                  <a:pt x="364605" y="0"/>
                </a:moveTo>
                <a:cubicBezTo>
                  <a:pt x="431449" y="0"/>
                  <a:pt x="486140" y="54608"/>
                  <a:pt x="486140" y="121350"/>
                </a:cubicBezTo>
                <a:cubicBezTo>
                  <a:pt x="486140" y="169132"/>
                  <a:pt x="458795" y="209329"/>
                  <a:pt x="415498" y="229807"/>
                </a:cubicBezTo>
                <a:lnTo>
                  <a:pt x="415498" y="273038"/>
                </a:lnTo>
                <a:lnTo>
                  <a:pt x="415498" y="313235"/>
                </a:lnTo>
                <a:cubicBezTo>
                  <a:pt x="415498" y="319303"/>
                  <a:pt x="410940" y="323854"/>
                  <a:pt x="404863" y="323854"/>
                </a:cubicBezTo>
                <a:lnTo>
                  <a:pt x="394989" y="323854"/>
                </a:lnTo>
                <a:lnTo>
                  <a:pt x="394989" y="354191"/>
                </a:lnTo>
                <a:cubicBezTo>
                  <a:pt x="394989" y="360259"/>
                  <a:pt x="391191" y="364051"/>
                  <a:pt x="385114" y="364051"/>
                </a:cubicBezTo>
                <a:lnTo>
                  <a:pt x="374480" y="364051"/>
                </a:lnTo>
                <a:lnTo>
                  <a:pt x="374480" y="566554"/>
                </a:lnTo>
                <a:lnTo>
                  <a:pt x="354730" y="566554"/>
                </a:lnTo>
                <a:lnTo>
                  <a:pt x="354730" y="364051"/>
                </a:lnTo>
                <a:lnTo>
                  <a:pt x="344096" y="364051"/>
                </a:lnTo>
                <a:cubicBezTo>
                  <a:pt x="338019" y="364051"/>
                  <a:pt x="334221" y="360259"/>
                  <a:pt x="334221" y="354191"/>
                </a:cubicBezTo>
                <a:lnTo>
                  <a:pt x="334221" y="323854"/>
                </a:lnTo>
                <a:lnTo>
                  <a:pt x="324347" y="323854"/>
                </a:lnTo>
                <a:cubicBezTo>
                  <a:pt x="318270" y="323854"/>
                  <a:pt x="313712" y="319303"/>
                  <a:pt x="313712" y="313235"/>
                </a:cubicBezTo>
                <a:lnTo>
                  <a:pt x="313712" y="273038"/>
                </a:lnTo>
                <a:lnTo>
                  <a:pt x="313712" y="229807"/>
                </a:lnTo>
                <a:cubicBezTo>
                  <a:pt x="270415" y="209329"/>
                  <a:pt x="243070" y="169132"/>
                  <a:pt x="243070" y="121350"/>
                </a:cubicBezTo>
                <a:cubicBezTo>
                  <a:pt x="243070" y="54608"/>
                  <a:pt x="297761" y="0"/>
                  <a:pt x="364605" y="0"/>
                </a:cubicBezTo>
                <a:close/>
                <a:moveTo>
                  <a:pt x="243138" y="0"/>
                </a:moveTo>
                <a:lnTo>
                  <a:pt x="243138" y="20478"/>
                </a:lnTo>
                <a:cubicBezTo>
                  <a:pt x="122329" y="20478"/>
                  <a:pt x="20515" y="122111"/>
                  <a:pt x="20515" y="243463"/>
                </a:cubicBezTo>
                <a:lnTo>
                  <a:pt x="20515" y="464931"/>
                </a:lnTo>
                <a:lnTo>
                  <a:pt x="233260" y="464931"/>
                </a:lnTo>
                <a:lnTo>
                  <a:pt x="273530" y="464931"/>
                </a:lnTo>
                <a:lnTo>
                  <a:pt x="273530" y="485409"/>
                </a:lnTo>
                <a:lnTo>
                  <a:pt x="243138" y="485409"/>
                </a:lnTo>
                <a:lnTo>
                  <a:pt x="243138" y="606761"/>
                </a:lnTo>
                <a:lnTo>
                  <a:pt x="222623" y="606761"/>
                </a:lnTo>
                <a:lnTo>
                  <a:pt x="222623" y="485409"/>
                </a:lnTo>
                <a:lnTo>
                  <a:pt x="9877" y="485409"/>
                </a:lnTo>
                <a:cubicBezTo>
                  <a:pt x="3799" y="485409"/>
                  <a:pt x="0" y="481617"/>
                  <a:pt x="0" y="475549"/>
                </a:cubicBezTo>
                <a:lnTo>
                  <a:pt x="0" y="243463"/>
                </a:lnTo>
                <a:cubicBezTo>
                  <a:pt x="0" y="111492"/>
                  <a:pt x="111691" y="0"/>
                  <a:pt x="243138"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pic>
        <p:nvPicPr>
          <p:cNvPr id="5" name="图片 4" descr="5d3157a9ea382d7be10e14c0a02f316"/>
          <p:cNvPicPr>
            <a:picLocks noChangeAspect="1"/>
          </p:cNvPicPr>
          <p:nvPr/>
        </p:nvPicPr>
        <p:blipFill>
          <a:blip r:embed="rId1"/>
          <a:stretch>
            <a:fillRect/>
          </a:stretch>
        </p:blipFill>
        <p:spPr>
          <a:xfrm>
            <a:off x="398145" y="2038350"/>
            <a:ext cx="6955155" cy="3656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4896" y="68522"/>
            <a:ext cx="3455414" cy="583565"/>
          </a:xfrm>
          <a:prstGeom prst="rect">
            <a:avLst/>
          </a:prstGeom>
          <a:noFill/>
        </p:spPr>
        <p:txBody>
          <a:bodyPr wrap="square" rtlCol="0">
            <a:spAutoFit/>
          </a:bodyPr>
          <a:lstStyle/>
          <a:p>
            <a:pPr marL="342900" indent="-342900">
              <a:buFont typeface="Arial" panose="020B0604020202020204" pitchFamily="34" charset="0"/>
              <a:buChar char="•"/>
            </a:pPr>
            <a:r>
              <a:rPr lang="zh-CN" altLang="en-US" sz="3200">
                <a:solidFill>
                  <a:schemeClr val="bg1"/>
                </a:solidFill>
                <a:latin typeface="微软雅黑 Light" panose="020B0502040204020203" pitchFamily="34" charset="-122"/>
                <a:ea typeface="微软雅黑 Light" panose="020B0502040204020203" pitchFamily="34" charset="-122"/>
              </a:rPr>
              <a:t>时间序列模块</a:t>
            </a:r>
            <a:endParaRPr lang="zh-CN" altLang="en-US" sz="3200">
              <a:solidFill>
                <a:schemeClr val="bg1"/>
              </a:solidFill>
              <a:latin typeface="微软雅黑 Light" panose="020B0502040204020203" pitchFamily="34" charset="-122"/>
              <a:ea typeface="微软雅黑 Light" panose="020B0502040204020203" pitchFamily="34" charset="-122"/>
            </a:endParaRPr>
          </a:p>
        </p:txBody>
      </p:sp>
      <p:sp>
        <p:nvSpPr>
          <p:cNvPr id="13" name="文本框 20"/>
          <p:cNvSpPr txBox="1"/>
          <p:nvPr/>
        </p:nvSpPr>
        <p:spPr>
          <a:xfrm flipH="1">
            <a:off x="7515542" y="5603242"/>
            <a:ext cx="3020060" cy="5232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国外研究</a:t>
            </a:r>
            <a:endParaRPr kumimoji="0" lang="en-US" altLang="zh-CN"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7" name="五边形 2"/>
          <p:cNvSpPr/>
          <p:nvPr/>
        </p:nvSpPr>
        <p:spPr>
          <a:xfrm rot="10800000" flipH="1">
            <a:off x="327025" y="1116965"/>
            <a:ext cx="2770505" cy="586740"/>
          </a:xfrm>
          <a:prstGeom prst="homePlate">
            <a:avLst/>
          </a:prstGeom>
          <a:solidFill>
            <a:srgbClr val="FD9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D9B01"/>
              </a:solidFill>
              <a:effectLst/>
              <a:uLnTx/>
              <a:uFillTx/>
              <a:latin typeface="微软雅黑 Light" panose="020B0502040204020203" pitchFamily="34" charset="-122"/>
              <a:ea typeface="微软雅黑 Light" panose="020B0502040204020203" pitchFamily="34" charset="-122"/>
              <a:cs typeface="+mn-cs"/>
            </a:endParaRPr>
          </a:p>
        </p:txBody>
      </p:sp>
      <p:sp>
        <p:nvSpPr>
          <p:cNvPr id="8" name="文本框 20"/>
          <p:cNvSpPr txBox="1"/>
          <p:nvPr/>
        </p:nvSpPr>
        <p:spPr>
          <a:xfrm flipH="1">
            <a:off x="327025" y="1180465"/>
            <a:ext cx="2662555" cy="460375"/>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算</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法</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说</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明</a:t>
            </a:r>
            <a:endPar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4" name="文本框 22"/>
          <p:cNvSpPr txBox="1"/>
          <p:nvPr/>
        </p:nvSpPr>
        <p:spPr>
          <a:xfrm flipH="1">
            <a:off x="327025" y="1703705"/>
            <a:ext cx="11403330" cy="4399915"/>
          </a:xfrm>
          <a:prstGeom prst="rect">
            <a:avLst/>
          </a:prstGeom>
          <a:noFill/>
          <a:ln w="9525">
            <a:noFill/>
            <a:miter/>
          </a:ln>
          <a:effectLst>
            <a:outerShdw sx="999" sy="999" algn="ctr" rotWithShape="0">
              <a:srgbClr val="000000"/>
            </a:outerShdw>
          </a:effectLst>
        </p:spPr>
        <p:txBody>
          <a:bodyPr wrap="square" anchor="t">
            <a:spAutoFit/>
          </a:bodyPr>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差分整合移动平均自回归模型（</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ARIMA</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自回归模型AR </a:t>
            </a:r>
            <a:endPar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描述当前值与历史值之间的关系，用变量自身的历史时间数据对自身进行预测</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移动平均模型MA </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移动平均模型关注的是自回归模型中的误差项的累加</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差分模型</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I</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平滑滤波：</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模块中采用的平滑滤波方式为均值滤波，即用一个点附近值的平均值来表示该点数值，取的附近点个数又称为滤波核数，必须为奇数（包含该点本身），模块中滤波核数取值为</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3</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小波分析：</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小波”就是小的波形。所谓“小”是指它具有衰减性；而称之为“波”则是指它的波动性，其振幅正负相间的震荡形式。小波变换是时间（空间）频率的局部化分析，它通过伸缩平移运算对信号(函数)逐步进行多尺度细化，最终达到高频处时间细分，低频处频率细分，能自动适应时频信号分析的要求，从而可聚焦到信号的任意细节</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。模块中选取Daubechies1小波作为</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演示。</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25"/>
          <p:cNvSpPr txBox="1"/>
          <p:nvPr/>
        </p:nvSpPr>
        <p:spPr>
          <a:xfrm flipH="1">
            <a:off x="1385506" y="4777701"/>
            <a:ext cx="3021110" cy="583565"/>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en-US" altLang="zh-CN" sz="20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a:t>
            </a:r>
            <a:r>
              <a:rPr lang="zh-CN" altLang="en-US" sz="20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页面展示</a:t>
            </a:r>
            <a:r>
              <a:rPr lang="en-US" altLang="zh-CN" sz="3200" noProof="1">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rPr>
              <a:t>·</a:t>
            </a:r>
            <a:endParaRPr kumimoji="0" lang="zh-CN" altLang="zh-CN" sz="3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5" name="椭圆 14"/>
          <p:cNvSpPr/>
          <p:nvPr/>
        </p:nvSpPr>
        <p:spPr>
          <a:xfrm>
            <a:off x="397933" y="1346096"/>
            <a:ext cx="692226" cy="692226"/>
          </a:xfrm>
          <a:prstGeom prst="ellipse">
            <a:avLst/>
          </a:prstGeom>
          <a:solidFill>
            <a:srgbClr val="F8C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TextBox 25"/>
          <p:cNvSpPr txBox="1"/>
          <p:nvPr/>
        </p:nvSpPr>
        <p:spPr>
          <a:xfrm flipH="1">
            <a:off x="1216660" y="1347470"/>
            <a:ext cx="5845810" cy="645160"/>
          </a:xfrm>
          <a:prstGeom prst="rect">
            <a:avLst/>
          </a:prstGeom>
          <a:noFill/>
        </p:spPr>
        <p:txBody>
          <a:bodyPr wrap="square"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lang="en-US" altLang="zh-CN" sz="36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PART · 3 </a:t>
            </a:r>
            <a:r>
              <a:rPr lang="zh-CN" altLang="en-US" sz="36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相似年份</a:t>
            </a:r>
            <a:r>
              <a:rPr lang="zh-CN" altLang="en-US" sz="36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分析模块</a:t>
            </a:r>
            <a:endParaRPr lang="zh-CN" altLang="en-US" sz="3600" noProof="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0"/>
          <p:cNvSpPr txBox="1"/>
          <p:nvPr/>
        </p:nvSpPr>
        <p:spPr>
          <a:xfrm flipH="1">
            <a:off x="8541385" y="1208405"/>
            <a:ext cx="2473325" cy="460375"/>
          </a:xfrm>
          <a:prstGeom prst="rect">
            <a:avLst/>
          </a:prstGeom>
          <a:solidFill>
            <a:srgbClr val="FD9B01"/>
          </a:solidFill>
          <a:ln w="9525">
            <a:noFill/>
            <a:miter/>
          </a:ln>
          <a:effectLst>
            <a:outerShdw sx="999" sy="999" algn="ctr" rotWithShape="0">
              <a:srgbClr val="000000"/>
            </a:outerShdw>
          </a:effectLst>
        </p:spPr>
        <p:txBody>
          <a:bodyPr wrap="square" anchor="t">
            <a:spAutoFit/>
          </a:bodyPr>
          <a:lstStyle/>
          <a:p>
            <a:pPr lvl="0" algn="ctr" fontAlgn="auto">
              <a:lnSpc>
                <a:spcPct val="120000"/>
              </a:lnSpc>
            </a:pPr>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模块</a:t>
            </a:r>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介绍 </a:t>
            </a:r>
            <a:endPar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 name="文本框 22"/>
          <p:cNvSpPr txBox="1"/>
          <p:nvPr/>
        </p:nvSpPr>
        <p:spPr>
          <a:xfrm flipH="1">
            <a:off x="7363460" y="2376805"/>
            <a:ext cx="4406265" cy="3476625"/>
          </a:xfrm>
          <a:prstGeom prst="rect">
            <a:avLst/>
          </a:prstGeom>
          <a:noFill/>
          <a:ln w="9525">
            <a:noFill/>
            <a:miter/>
          </a:ln>
          <a:effectLst>
            <a:outerShdw sx="999" sy="999" algn="ctr" rotWithShape="0">
              <a:srgbClr val="000000"/>
            </a:outerShdw>
          </a:effectLst>
        </p:spPr>
        <p:txBody>
          <a:bodyPr wrap="square" anchor="t">
            <a:spAutoFit/>
          </a:bodyPr>
          <a:lstStyle/>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用主成分分析法把</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88</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项大气环流指数降为</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2</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维，以此为</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数据寻找气候相似的年份，一共运用四种手段，包括</a:t>
            </a: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k-means</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聚类模型和三种相似度</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计算。</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聚类模型每个点表示一个年份，同颜色表示分到同一类，分数越高表示分类效果越好。相似度计算时，欧氏距离和切比雪夫距离相似值越小表示对应年份气候状况约接近，余弦相似度越大气候</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状况约</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接近。</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2" name="quotation-mark_32371"/>
          <p:cNvSpPr>
            <a:spLocks noChangeAspect="1"/>
          </p:cNvSpPr>
          <p:nvPr/>
        </p:nvSpPr>
        <p:spPr bwMode="auto">
          <a:xfrm>
            <a:off x="7364053" y="1088390"/>
            <a:ext cx="755142" cy="700864"/>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accent5">
              <a:lumMod val="60000"/>
              <a:lumOff val="40000"/>
            </a:schemeClr>
          </a:solidFill>
          <a:ln>
            <a:noFill/>
          </a:ln>
        </p:spPr>
      </p:sp>
      <p:sp>
        <p:nvSpPr>
          <p:cNvPr id="3" name="quotation-mark_32371"/>
          <p:cNvSpPr>
            <a:spLocks noChangeAspect="1"/>
          </p:cNvSpPr>
          <p:nvPr/>
        </p:nvSpPr>
        <p:spPr bwMode="auto">
          <a:xfrm rot="10800000">
            <a:off x="11014668" y="5770245"/>
            <a:ext cx="755142" cy="700864"/>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accent5"/>
          </a:solidFill>
          <a:ln>
            <a:noFill/>
          </a:ln>
        </p:spPr>
      </p:sp>
      <p:pic>
        <p:nvPicPr>
          <p:cNvPr id="5" name="图片 4" descr="88fe2e365c6494ad95e970b52256359"/>
          <p:cNvPicPr>
            <a:picLocks noChangeAspect="1"/>
          </p:cNvPicPr>
          <p:nvPr/>
        </p:nvPicPr>
        <p:blipFill>
          <a:blip r:embed="rId1"/>
          <a:stretch>
            <a:fillRect/>
          </a:stretch>
        </p:blipFill>
        <p:spPr>
          <a:xfrm>
            <a:off x="398145" y="2038350"/>
            <a:ext cx="6964680" cy="3669665"/>
          </a:xfrm>
          <a:prstGeom prst="rect">
            <a:avLst/>
          </a:prstGeom>
        </p:spPr>
      </p:pic>
      <p:sp>
        <p:nvSpPr>
          <p:cNvPr id="14" name="thinking_155002"/>
          <p:cNvSpPr>
            <a:spLocks noChangeAspect="1"/>
          </p:cNvSpPr>
          <p:nvPr/>
        </p:nvSpPr>
        <p:spPr bwMode="auto">
          <a:xfrm>
            <a:off x="521808" y="1422922"/>
            <a:ext cx="445406" cy="494124"/>
          </a:xfrm>
          <a:custGeom>
            <a:avLst/>
            <a:gdLst>
              <a:gd name="connsiteX0" fmla="*/ 354797 w 546938"/>
              <a:gd name="connsiteY0" fmla="*/ 586292 h 606761"/>
              <a:gd name="connsiteX1" fmla="*/ 374535 w 546938"/>
              <a:gd name="connsiteY1" fmla="*/ 586292 h 606761"/>
              <a:gd name="connsiteX2" fmla="*/ 374535 w 546938"/>
              <a:gd name="connsiteY2" fmla="*/ 606761 h 606761"/>
              <a:gd name="connsiteX3" fmla="*/ 354797 w 546938"/>
              <a:gd name="connsiteY3" fmla="*/ 606761 h 606761"/>
              <a:gd name="connsiteX4" fmla="*/ 465671 w 546938"/>
              <a:gd name="connsiteY4" fmla="*/ 414864 h 606761"/>
              <a:gd name="connsiteX5" fmla="*/ 486140 w 546938"/>
              <a:gd name="connsiteY5" fmla="*/ 414864 h 606761"/>
              <a:gd name="connsiteX6" fmla="*/ 486140 w 546938"/>
              <a:gd name="connsiteY6" fmla="*/ 606761 h 606761"/>
              <a:gd name="connsiteX7" fmla="*/ 465671 w 546938"/>
              <a:gd name="connsiteY7" fmla="*/ 606761 h 606761"/>
              <a:gd name="connsiteX8" fmla="*/ 222601 w 546938"/>
              <a:gd name="connsiteY8" fmla="*/ 394395 h 606761"/>
              <a:gd name="connsiteX9" fmla="*/ 324336 w 546938"/>
              <a:gd name="connsiteY9" fmla="*/ 394395 h 606761"/>
              <a:gd name="connsiteX10" fmla="*/ 334206 w 546938"/>
              <a:gd name="connsiteY10" fmla="*/ 404255 h 606761"/>
              <a:gd name="connsiteX11" fmla="*/ 334206 w 546938"/>
              <a:gd name="connsiteY11" fmla="*/ 606761 h 606761"/>
              <a:gd name="connsiteX12" fmla="*/ 313707 w 546938"/>
              <a:gd name="connsiteY12" fmla="*/ 606761 h 606761"/>
              <a:gd name="connsiteX13" fmla="*/ 313707 w 546938"/>
              <a:gd name="connsiteY13" fmla="*/ 414873 h 606761"/>
              <a:gd name="connsiteX14" fmla="*/ 222601 w 546938"/>
              <a:gd name="connsiteY14" fmla="*/ 414873 h 606761"/>
              <a:gd name="connsiteX15" fmla="*/ 182394 w 546938"/>
              <a:gd name="connsiteY15" fmla="*/ 394395 h 606761"/>
              <a:gd name="connsiteX16" fmla="*/ 202863 w 546938"/>
              <a:gd name="connsiteY16" fmla="*/ 394395 h 606761"/>
              <a:gd name="connsiteX17" fmla="*/ 202863 w 546938"/>
              <a:gd name="connsiteY17" fmla="*/ 414864 h 606761"/>
              <a:gd name="connsiteX18" fmla="*/ 182394 w 546938"/>
              <a:gd name="connsiteY18" fmla="*/ 414864 h 606761"/>
              <a:gd name="connsiteX19" fmla="*/ 526347 w 546938"/>
              <a:gd name="connsiteY19" fmla="*/ 373926 h 606761"/>
              <a:gd name="connsiteX20" fmla="*/ 546938 w 546938"/>
              <a:gd name="connsiteY20" fmla="*/ 373926 h 606761"/>
              <a:gd name="connsiteX21" fmla="*/ 546938 w 546938"/>
              <a:gd name="connsiteY21" fmla="*/ 394395 h 606761"/>
              <a:gd name="connsiteX22" fmla="*/ 526347 w 546938"/>
              <a:gd name="connsiteY22" fmla="*/ 394395 h 606761"/>
              <a:gd name="connsiteX23" fmla="*/ 404874 w 546938"/>
              <a:gd name="connsiteY23" fmla="*/ 373926 h 606761"/>
              <a:gd name="connsiteX24" fmla="*/ 506609 w 546938"/>
              <a:gd name="connsiteY24" fmla="*/ 373926 h 606761"/>
              <a:gd name="connsiteX25" fmla="*/ 506609 w 546938"/>
              <a:gd name="connsiteY25" fmla="*/ 394403 h 606761"/>
              <a:gd name="connsiteX26" fmla="*/ 415503 w 546938"/>
              <a:gd name="connsiteY26" fmla="*/ 394403 h 606761"/>
              <a:gd name="connsiteX27" fmla="*/ 415503 w 546938"/>
              <a:gd name="connsiteY27" fmla="*/ 606761 h 606761"/>
              <a:gd name="connsiteX28" fmla="*/ 395004 w 546938"/>
              <a:gd name="connsiteY28" fmla="*/ 606761 h 606761"/>
              <a:gd name="connsiteX29" fmla="*/ 395004 w 546938"/>
              <a:gd name="connsiteY29" fmla="*/ 384544 h 606761"/>
              <a:gd name="connsiteX30" fmla="*/ 404874 w 546938"/>
              <a:gd name="connsiteY30" fmla="*/ 373926 h 606761"/>
              <a:gd name="connsiteX31" fmla="*/ 354730 w 546938"/>
              <a:gd name="connsiteY31" fmla="*/ 323854 h 606761"/>
              <a:gd name="connsiteX32" fmla="*/ 354730 w 546938"/>
              <a:gd name="connsiteY32" fmla="*/ 343573 h 606761"/>
              <a:gd name="connsiteX33" fmla="*/ 374480 w 546938"/>
              <a:gd name="connsiteY33" fmla="*/ 343573 h 606761"/>
              <a:gd name="connsiteX34" fmla="*/ 374480 w 546938"/>
              <a:gd name="connsiteY34" fmla="*/ 323854 h 606761"/>
              <a:gd name="connsiteX35" fmla="*/ 334221 w 546938"/>
              <a:gd name="connsiteY35" fmla="*/ 282898 h 606761"/>
              <a:gd name="connsiteX36" fmla="*/ 334221 w 546938"/>
              <a:gd name="connsiteY36" fmla="*/ 303376 h 606761"/>
              <a:gd name="connsiteX37" fmla="*/ 344096 w 546938"/>
              <a:gd name="connsiteY37" fmla="*/ 303376 h 606761"/>
              <a:gd name="connsiteX38" fmla="*/ 385114 w 546938"/>
              <a:gd name="connsiteY38" fmla="*/ 303376 h 606761"/>
              <a:gd name="connsiteX39" fmla="*/ 394989 w 546938"/>
              <a:gd name="connsiteY39" fmla="*/ 303376 h 606761"/>
              <a:gd name="connsiteX40" fmla="*/ 394989 w 546938"/>
              <a:gd name="connsiteY40" fmla="*/ 282898 h 606761"/>
              <a:gd name="connsiteX41" fmla="*/ 465671 w 546938"/>
              <a:gd name="connsiteY41" fmla="*/ 242704 h 606761"/>
              <a:gd name="connsiteX42" fmla="*/ 486140 w 546938"/>
              <a:gd name="connsiteY42" fmla="*/ 242704 h 606761"/>
              <a:gd name="connsiteX43" fmla="*/ 486140 w 546938"/>
              <a:gd name="connsiteY43" fmla="*/ 343587 h 606761"/>
              <a:gd name="connsiteX44" fmla="*/ 465671 w 546938"/>
              <a:gd name="connsiteY44" fmla="*/ 343587 h 606761"/>
              <a:gd name="connsiteX45" fmla="*/ 101005 w 546938"/>
              <a:gd name="connsiteY45" fmla="*/ 232835 h 606761"/>
              <a:gd name="connsiteX46" fmla="*/ 121529 w 546938"/>
              <a:gd name="connsiteY46" fmla="*/ 232835 h 606761"/>
              <a:gd name="connsiteX47" fmla="*/ 121529 w 546938"/>
              <a:gd name="connsiteY47" fmla="*/ 303371 h 606761"/>
              <a:gd name="connsiteX48" fmla="*/ 151934 w 546938"/>
              <a:gd name="connsiteY48" fmla="*/ 303371 h 606761"/>
              <a:gd name="connsiteX49" fmla="*/ 151934 w 546938"/>
              <a:gd name="connsiteY49" fmla="*/ 323849 h 606761"/>
              <a:gd name="connsiteX50" fmla="*/ 111647 w 546938"/>
              <a:gd name="connsiteY50" fmla="*/ 323849 h 606761"/>
              <a:gd name="connsiteX51" fmla="*/ 101005 w 546938"/>
              <a:gd name="connsiteY51" fmla="*/ 313231 h 606761"/>
              <a:gd name="connsiteX52" fmla="*/ 334206 w 546938"/>
              <a:gd name="connsiteY52" fmla="*/ 70545 h 606761"/>
              <a:gd name="connsiteX53" fmla="*/ 395004 w 546938"/>
              <a:gd name="connsiteY53" fmla="*/ 70545 h 606761"/>
              <a:gd name="connsiteX54" fmla="*/ 395004 w 546938"/>
              <a:gd name="connsiteY54" fmla="*/ 91022 h 606761"/>
              <a:gd name="connsiteX55" fmla="*/ 374485 w 546938"/>
              <a:gd name="connsiteY55" fmla="*/ 91022 h 606761"/>
              <a:gd name="connsiteX56" fmla="*/ 374485 w 546938"/>
              <a:gd name="connsiteY56" fmla="*/ 182028 h 606761"/>
              <a:gd name="connsiteX57" fmla="*/ 354725 w 546938"/>
              <a:gd name="connsiteY57" fmla="*/ 182028 h 606761"/>
              <a:gd name="connsiteX58" fmla="*/ 354725 w 546938"/>
              <a:gd name="connsiteY58" fmla="*/ 91022 h 606761"/>
              <a:gd name="connsiteX59" fmla="*/ 334206 w 546938"/>
              <a:gd name="connsiteY59" fmla="*/ 91022 h 606761"/>
              <a:gd name="connsiteX60" fmla="*/ 364605 w 546938"/>
              <a:gd name="connsiteY60" fmla="*/ 20478 h 606761"/>
              <a:gd name="connsiteX61" fmla="*/ 263579 w 546938"/>
              <a:gd name="connsiteY61" fmla="*/ 121350 h 606761"/>
              <a:gd name="connsiteX62" fmla="*/ 325866 w 546938"/>
              <a:gd name="connsiteY62" fmla="*/ 212363 h 606761"/>
              <a:gd name="connsiteX63" fmla="*/ 364605 w 546938"/>
              <a:gd name="connsiteY63" fmla="*/ 212363 h 606761"/>
              <a:gd name="connsiteX64" fmla="*/ 364605 w 546938"/>
              <a:gd name="connsiteY64" fmla="*/ 232841 h 606761"/>
              <a:gd name="connsiteX65" fmla="*/ 334221 w 546938"/>
              <a:gd name="connsiteY65" fmla="*/ 232841 h 606761"/>
              <a:gd name="connsiteX66" fmla="*/ 334221 w 546938"/>
              <a:gd name="connsiteY66" fmla="*/ 263178 h 606761"/>
              <a:gd name="connsiteX67" fmla="*/ 394989 w 546938"/>
              <a:gd name="connsiteY67" fmla="*/ 263178 h 606761"/>
              <a:gd name="connsiteX68" fmla="*/ 394989 w 546938"/>
              <a:gd name="connsiteY68" fmla="*/ 222223 h 606761"/>
              <a:gd name="connsiteX69" fmla="*/ 401066 w 546938"/>
              <a:gd name="connsiteY69" fmla="*/ 213121 h 606761"/>
              <a:gd name="connsiteX70" fmla="*/ 465631 w 546938"/>
              <a:gd name="connsiteY70" fmla="*/ 121350 h 606761"/>
              <a:gd name="connsiteX71" fmla="*/ 364605 w 546938"/>
              <a:gd name="connsiteY71" fmla="*/ 20478 h 606761"/>
              <a:gd name="connsiteX72" fmla="*/ 364605 w 546938"/>
              <a:gd name="connsiteY72" fmla="*/ 0 h 606761"/>
              <a:gd name="connsiteX73" fmla="*/ 486140 w 546938"/>
              <a:gd name="connsiteY73" fmla="*/ 121350 h 606761"/>
              <a:gd name="connsiteX74" fmla="*/ 415498 w 546938"/>
              <a:gd name="connsiteY74" fmla="*/ 229807 h 606761"/>
              <a:gd name="connsiteX75" fmla="*/ 415498 w 546938"/>
              <a:gd name="connsiteY75" fmla="*/ 273038 h 606761"/>
              <a:gd name="connsiteX76" fmla="*/ 415498 w 546938"/>
              <a:gd name="connsiteY76" fmla="*/ 313235 h 606761"/>
              <a:gd name="connsiteX77" fmla="*/ 404863 w 546938"/>
              <a:gd name="connsiteY77" fmla="*/ 323854 h 606761"/>
              <a:gd name="connsiteX78" fmla="*/ 394989 w 546938"/>
              <a:gd name="connsiteY78" fmla="*/ 323854 h 606761"/>
              <a:gd name="connsiteX79" fmla="*/ 394989 w 546938"/>
              <a:gd name="connsiteY79" fmla="*/ 354191 h 606761"/>
              <a:gd name="connsiteX80" fmla="*/ 385114 w 546938"/>
              <a:gd name="connsiteY80" fmla="*/ 364051 h 606761"/>
              <a:gd name="connsiteX81" fmla="*/ 374480 w 546938"/>
              <a:gd name="connsiteY81" fmla="*/ 364051 h 606761"/>
              <a:gd name="connsiteX82" fmla="*/ 374480 w 546938"/>
              <a:gd name="connsiteY82" fmla="*/ 566554 h 606761"/>
              <a:gd name="connsiteX83" fmla="*/ 354730 w 546938"/>
              <a:gd name="connsiteY83" fmla="*/ 566554 h 606761"/>
              <a:gd name="connsiteX84" fmla="*/ 354730 w 546938"/>
              <a:gd name="connsiteY84" fmla="*/ 364051 h 606761"/>
              <a:gd name="connsiteX85" fmla="*/ 344096 w 546938"/>
              <a:gd name="connsiteY85" fmla="*/ 364051 h 606761"/>
              <a:gd name="connsiteX86" fmla="*/ 334221 w 546938"/>
              <a:gd name="connsiteY86" fmla="*/ 354191 h 606761"/>
              <a:gd name="connsiteX87" fmla="*/ 334221 w 546938"/>
              <a:gd name="connsiteY87" fmla="*/ 323854 h 606761"/>
              <a:gd name="connsiteX88" fmla="*/ 324347 w 546938"/>
              <a:gd name="connsiteY88" fmla="*/ 323854 h 606761"/>
              <a:gd name="connsiteX89" fmla="*/ 313712 w 546938"/>
              <a:gd name="connsiteY89" fmla="*/ 313235 h 606761"/>
              <a:gd name="connsiteX90" fmla="*/ 313712 w 546938"/>
              <a:gd name="connsiteY90" fmla="*/ 273038 h 606761"/>
              <a:gd name="connsiteX91" fmla="*/ 313712 w 546938"/>
              <a:gd name="connsiteY91" fmla="*/ 229807 h 606761"/>
              <a:gd name="connsiteX92" fmla="*/ 243070 w 546938"/>
              <a:gd name="connsiteY92" fmla="*/ 121350 h 606761"/>
              <a:gd name="connsiteX93" fmla="*/ 364605 w 546938"/>
              <a:gd name="connsiteY93" fmla="*/ 0 h 606761"/>
              <a:gd name="connsiteX94" fmla="*/ 243138 w 546938"/>
              <a:gd name="connsiteY94" fmla="*/ 0 h 606761"/>
              <a:gd name="connsiteX95" fmla="*/ 243138 w 546938"/>
              <a:gd name="connsiteY95" fmla="*/ 20478 h 606761"/>
              <a:gd name="connsiteX96" fmla="*/ 20515 w 546938"/>
              <a:gd name="connsiteY96" fmla="*/ 243463 h 606761"/>
              <a:gd name="connsiteX97" fmla="*/ 20515 w 546938"/>
              <a:gd name="connsiteY97" fmla="*/ 464931 h 606761"/>
              <a:gd name="connsiteX98" fmla="*/ 233260 w 546938"/>
              <a:gd name="connsiteY98" fmla="*/ 464931 h 606761"/>
              <a:gd name="connsiteX99" fmla="*/ 273530 w 546938"/>
              <a:gd name="connsiteY99" fmla="*/ 464931 h 606761"/>
              <a:gd name="connsiteX100" fmla="*/ 273530 w 546938"/>
              <a:gd name="connsiteY100" fmla="*/ 485409 h 606761"/>
              <a:gd name="connsiteX101" fmla="*/ 243138 w 546938"/>
              <a:gd name="connsiteY101" fmla="*/ 485409 h 606761"/>
              <a:gd name="connsiteX102" fmla="*/ 243138 w 546938"/>
              <a:gd name="connsiteY102" fmla="*/ 606761 h 606761"/>
              <a:gd name="connsiteX103" fmla="*/ 222623 w 546938"/>
              <a:gd name="connsiteY103" fmla="*/ 606761 h 606761"/>
              <a:gd name="connsiteX104" fmla="*/ 222623 w 546938"/>
              <a:gd name="connsiteY104" fmla="*/ 485409 h 606761"/>
              <a:gd name="connsiteX105" fmla="*/ 9877 w 546938"/>
              <a:gd name="connsiteY105" fmla="*/ 485409 h 606761"/>
              <a:gd name="connsiteX106" fmla="*/ 0 w 546938"/>
              <a:gd name="connsiteY106" fmla="*/ 475549 h 606761"/>
              <a:gd name="connsiteX107" fmla="*/ 0 w 546938"/>
              <a:gd name="connsiteY107" fmla="*/ 243463 h 606761"/>
              <a:gd name="connsiteX108" fmla="*/ 243138 w 546938"/>
              <a:gd name="connsiteY108"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46938" h="606761">
                <a:moveTo>
                  <a:pt x="354797" y="586292"/>
                </a:moveTo>
                <a:lnTo>
                  <a:pt x="374535" y="586292"/>
                </a:lnTo>
                <a:lnTo>
                  <a:pt x="374535" y="606761"/>
                </a:lnTo>
                <a:lnTo>
                  <a:pt x="354797" y="606761"/>
                </a:lnTo>
                <a:close/>
                <a:moveTo>
                  <a:pt x="465671" y="414864"/>
                </a:moveTo>
                <a:lnTo>
                  <a:pt x="486140" y="414864"/>
                </a:lnTo>
                <a:lnTo>
                  <a:pt x="486140" y="606761"/>
                </a:lnTo>
                <a:lnTo>
                  <a:pt x="465671" y="606761"/>
                </a:lnTo>
                <a:close/>
                <a:moveTo>
                  <a:pt x="222601" y="394395"/>
                </a:moveTo>
                <a:lnTo>
                  <a:pt x="324336" y="394395"/>
                </a:lnTo>
                <a:cubicBezTo>
                  <a:pt x="330410" y="394395"/>
                  <a:pt x="334206" y="398187"/>
                  <a:pt x="334206" y="404255"/>
                </a:cubicBezTo>
                <a:lnTo>
                  <a:pt x="334206" y="606761"/>
                </a:lnTo>
                <a:lnTo>
                  <a:pt x="313707" y="606761"/>
                </a:lnTo>
                <a:lnTo>
                  <a:pt x="313707" y="414873"/>
                </a:lnTo>
                <a:lnTo>
                  <a:pt x="222601" y="414873"/>
                </a:lnTo>
                <a:close/>
                <a:moveTo>
                  <a:pt x="182394" y="394395"/>
                </a:moveTo>
                <a:lnTo>
                  <a:pt x="202863" y="394395"/>
                </a:lnTo>
                <a:lnTo>
                  <a:pt x="202863" y="414864"/>
                </a:lnTo>
                <a:lnTo>
                  <a:pt x="182394" y="414864"/>
                </a:lnTo>
                <a:close/>
                <a:moveTo>
                  <a:pt x="526347" y="373926"/>
                </a:moveTo>
                <a:lnTo>
                  <a:pt x="546938" y="373926"/>
                </a:lnTo>
                <a:lnTo>
                  <a:pt x="546938" y="394395"/>
                </a:lnTo>
                <a:lnTo>
                  <a:pt x="526347" y="394395"/>
                </a:lnTo>
                <a:close/>
                <a:moveTo>
                  <a:pt x="404874" y="373926"/>
                </a:moveTo>
                <a:lnTo>
                  <a:pt x="506609" y="373926"/>
                </a:lnTo>
                <a:lnTo>
                  <a:pt x="506609" y="394403"/>
                </a:lnTo>
                <a:lnTo>
                  <a:pt x="415503" y="394403"/>
                </a:lnTo>
                <a:lnTo>
                  <a:pt x="415503" y="606761"/>
                </a:lnTo>
                <a:lnTo>
                  <a:pt x="395004" y="606761"/>
                </a:lnTo>
                <a:lnTo>
                  <a:pt x="395004" y="384544"/>
                </a:lnTo>
                <a:cubicBezTo>
                  <a:pt x="395004" y="378477"/>
                  <a:pt x="398800" y="373926"/>
                  <a:pt x="404874" y="373926"/>
                </a:cubicBezTo>
                <a:close/>
                <a:moveTo>
                  <a:pt x="354730" y="323854"/>
                </a:moveTo>
                <a:lnTo>
                  <a:pt x="354730" y="343573"/>
                </a:lnTo>
                <a:lnTo>
                  <a:pt x="374480" y="343573"/>
                </a:lnTo>
                <a:lnTo>
                  <a:pt x="374480" y="323854"/>
                </a:lnTo>
                <a:close/>
                <a:moveTo>
                  <a:pt x="334221" y="282898"/>
                </a:moveTo>
                <a:lnTo>
                  <a:pt x="334221" y="303376"/>
                </a:lnTo>
                <a:lnTo>
                  <a:pt x="344096" y="303376"/>
                </a:lnTo>
                <a:lnTo>
                  <a:pt x="385114" y="303376"/>
                </a:lnTo>
                <a:lnTo>
                  <a:pt x="394989" y="303376"/>
                </a:lnTo>
                <a:lnTo>
                  <a:pt x="394989" y="282898"/>
                </a:lnTo>
                <a:close/>
                <a:moveTo>
                  <a:pt x="465671" y="242704"/>
                </a:moveTo>
                <a:lnTo>
                  <a:pt x="486140" y="242704"/>
                </a:lnTo>
                <a:lnTo>
                  <a:pt x="486140" y="343587"/>
                </a:lnTo>
                <a:lnTo>
                  <a:pt x="465671" y="343587"/>
                </a:lnTo>
                <a:close/>
                <a:moveTo>
                  <a:pt x="101005" y="232835"/>
                </a:moveTo>
                <a:lnTo>
                  <a:pt x="121529" y="232835"/>
                </a:lnTo>
                <a:lnTo>
                  <a:pt x="121529" y="303371"/>
                </a:lnTo>
                <a:lnTo>
                  <a:pt x="151934" y="303371"/>
                </a:lnTo>
                <a:lnTo>
                  <a:pt x="151934" y="323849"/>
                </a:lnTo>
                <a:lnTo>
                  <a:pt x="111647" y="323849"/>
                </a:lnTo>
                <a:cubicBezTo>
                  <a:pt x="105566" y="323849"/>
                  <a:pt x="101005" y="319298"/>
                  <a:pt x="101005" y="313231"/>
                </a:cubicBezTo>
                <a:close/>
                <a:moveTo>
                  <a:pt x="334206" y="70545"/>
                </a:moveTo>
                <a:lnTo>
                  <a:pt x="395004" y="70545"/>
                </a:lnTo>
                <a:lnTo>
                  <a:pt x="395004" y="91022"/>
                </a:lnTo>
                <a:lnTo>
                  <a:pt x="374485" y="91022"/>
                </a:lnTo>
                <a:lnTo>
                  <a:pt x="374485" y="182028"/>
                </a:lnTo>
                <a:lnTo>
                  <a:pt x="354725" y="182028"/>
                </a:lnTo>
                <a:lnTo>
                  <a:pt x="354725" y="91022"/>
                </a:lnTo>
                <a:lnTo>
                  <a:pt x="334206" y="91022"/>
                </a:lnTo>
                <a:close/>
                <a:moveTo>
                  <a:pt x="364605" y="20478"/>
                </a:moveTo>
                <a:cubicBezTo>
                  <a:pt x="309155" y="20478"/>
                  <a:pt x="263579" y="65984"/>
                  <a:pt x="263579" y="121350"/>
                </a:cubicBezTo>
                <a:cubicBezTo>
                  <a:pt x="263579" y="161548"/>
                  <a:pt x="286367" y="196436"/>
                  <a:pt x="325866" y="212363"/>
                </a:cubicBezTo>
                <a:lnTo>
                  <a:pt x="364605" y="212363"/>
                </a:lnTo>
                <a:lnTo>
                  <a:pt x="364605" y="232841"/>
                </a:lnTo>
                <a:lnTo>
                  <a:pt x="334221" y="232841"/>
                </a:lnTo>
                <a:lnTo>
                  <a:pt x="334221" y="263178"/>
                </a:lnTo>
                <a:lnTo>
                  <a:pt x="394989" y="263178"/>
                </a:lnTo>
                <a:lnTo>
                  <a:pt x="394989" y="222223"/>
                </a:lnTo>
                <a:cubicBezTo>
                  <a:pt x="394989" y="218431"/>
                  <a:pt x="398027" y="214638"/>
                  <a:pt x="401066" y="213121"/>
                </a:cubicBezTo>
                <a:cubicBezTo>
                  <a:pt x="440564" y="197953"/>
                  <a:pt x="465631" y="163064"/>
                  <a:pt x="465631" y="121350"/>
                </a:cubicBezTo>
                <a:cubicBezTo>
                  <a:pt x="465631" y="65984"/>
                  <a:pt x="420055" y="20478"/>
                  <a:pt x="364605" y="20478"/>
                </a:cubicBezTo>
                <a:close/>
                <a:moveTo>
                  <a:pt x="364605" y="0"/>
                </a:moveTo>
                <a:cubicBezTo>
                  <a:pt x="431449" y="0"/>
                  <a:pt x="486140" y="54608"/>
                  <a:pt x="486140" y="121350"/>
                </a:cubicBezTo>
                <a:cubicBezTo>
                  <a:pt x="486140" y="169132"/>
                  <a:pt x="458795" y="209329"/>
                  <a:pt x="415498" y="229807"/>
                </a:cubicBezTo>
                <a:lnTo>
                  <a:pt x="415498" y="273038"/>
                </a:lnTo>
                <a:lnTo>
                  <a:pt x="415498" y="313235"/>
                </a:lnTo>
                <a:cubicBezTo>
                  <a:pt x="415498" y="319303"/>
                  <a:pt x="410940" y="323854"/>
                  <a:pt x="404863" y="323854"/>
                </a:cubicBezTo>
                <a:lnTo>
                  <a:pt x="394989" y="323854"/>
                </a:lnTo>
                <a:lnTo>
                  <a:pt x="394989" y="354191"/>
                </a:lnTo>
                <a:cubicBezTo>
                  <a:pt x="394989" y="360259"/>
                  <a:pt x="391191" y="364051"/>
                  <a:pt x="385114" y="364051"/>
                </a:cubicBezTo>
                <a:lnTo>
                  <a:pt x="374480" y="364051"/>
                </a:lnTo>
                <a:lnTo>
                  <a:pt x="374480" y="566554"/>
                </a:lnTo>
                <a:lnTo>
                  <a:pt x="354730" y="566554"/>
                </a:lnTo>
                <a:lnTo>
                  <a:pt x="354730" y="364051"/>
                </a:lnTo>
                <a:lnTo>
                  <a:pt x="344096" y="364051"/>
                </a:lnTo>
                <a:cubicBezTo>
                  <a:pt x="338019" y="364051"/>
                  <a:pt x="334221" y="360259"/>
                  <a:pt x="334221" y="354191"/>
                </a:cubicBezTo>
                <a:lnTo>
                  <a:pt x="334221" y="323854"/>
                </a:lnTo>
                <a:lnTo>
                  <a:pt x="324347" y="323854"/>
                </a:lnTo>
                <a:cubicBezTo>
                  <a:pt x="318270" y="323854"/>
                  <a:pt x="313712" y="319303"/>
                  <a:pt x="313712" y="313235"/>
                </a:cubicBezTo>
                <a:lnTo>
                  <a:pt x="313712" y="273038"/>
                </a:lnTo>
                <a:lnTo>
                  <a:pt x="313712" y="229807"/>
                </a:lnTo>
                <a:cubicBezTo>
                  <a:pt x="270415" y="209329"/>
                  <a:pt x="243070" y="169132"/>
                  <a:pt x="243070" y="121350"/>
                </a:cubicBezTo>
                <a:cubicBezTo>
                  <a:pt x="243070" y="54608"/>
                  <a:pt x="297761" y="0"/>
                  <a:pt x="364605" y="0"/>
                </a:cubicBezTo>
                <a:close/>
                <a:moveTo>
                  <a:pt x="243138" y="0"/>
                </a:moveTo>
                <a:lnTo>
                  <a:pt x="243138" y="20478"/>
                </a:lnTo>
                <a:cubicBezTo>
                  <a:pt x="122329" y="20478"/>
                  <a:pt x="20515" y="122111"/>
                  <a:pt x="20515" y="243463"/>
                </a:cubicBezTo>
                <a:lnTo>
                  <a:pt x="20515" y="464931"/>
                </a:lnTo>
                <a:lnTo>
                  <a:pt x="233260" y="464931"/>
                </a:lnTo>
                <a:lnTo>
                  <a:pt x="273530" y="464931"/>
                </a:lnTo>
                <a:lnTo>
                  <a:pt x="273530" y="485409"/>
                </a:lnTo>
                <a:lnTo>
                  <a:pt x="243138" y="485409"/>
                </a:lnTo>
                <a:lnTo>
                  <a:pt x="243138" y="606761"/>
                </a:lnTo>
                <a:lnTo>
                  <a:pt x="222623" y="606761"/>
                </a:lnTo>
                <a:lnTo>
                  <a:pt x="222623" y="485409"/>
                </a:lnTo>
                <a:lnTo>
                  <a:pt x="9877" y="485409"/>
                </a:lnTo>
                <a:cubicBezTo>
                  <a:pt x="3799" y="485409"/>
                  <a:pt x="0" y="481617"/>
                  <a:pt x="0" y="475549"/>
                </a:cubicBezTo>
                <a:lnTo>
                  <a:pt x="0" y="243463"/>
                </a:lnTo>
                <a:cubicBezTo>
                  <a:pt x="0" y="111492"/>
                  <a:pt x="111691" y="0"/>
                  <a:pt x="243138"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4640" y="68580"/>
            <a:ext cx="4081780" cy="583565"/>
          </a:xfrm>
          <a:prstGeom prst="rect">
            <a:avLst/>
          </a:prstGeom>
          <a:noFill/>
        </p:spPr>
        <p:txBody>
          <a:bodyPr wrap="square" rtlCol="0">
            <a:spAutoFit/>
          </a:bodyPr>
          <a:lstStyle/>
          <a:p>
            <a:pPr marL="342900" indent="-342900">
              <a:buFont typeface="Arial" panose="020B0604020202020204" pitchFamily="34" charset="0"/>
              <a:buChar char="•"/>
            </a:pPr>
            <a:r>
              <a:rPr lang="zh-CN" altLang="en-US" sz="3200">
                <a:solidFill>
                  <a:schemeClr val="bg1"/>
                </a:solidFill>
                <a:latin typeface="微软雅黑 Light" panose="020B0502040204020203" pitchFamily="34" charset="-122"/>
                <a:ea typeface="微软雅黑 Light" panose="020B0502040204020203" pitchFamily="34" charset="-122"/>
              </a:rPr>
              <a:t>相似年份</a:t>
            </a:r>
            <a:r>
              <a:rPr lang="zh-CN" altLang="en-US" sz="3200">
                <a:solidFill>
                  <a:schemeClr val="bg1"/>
                </a:solidFill>
                <a:latin typeface="微软雅黑 Light" panose="020B0502040204020203" pitchFamily="34" charset="-122"/>
                <a:ea typeface="微软雅黑 Light" panose="020B0502040204020203" pitchFamily="34" charset="-122"/>
              </a:rPr>
              <a:t>分析模块</a:t>
            </a:r>
            <a:endParaRPr lang="zh-CN" altLang="en-US" sz="3200">
              <a:solidFill>
                <a:schemeClr val="bg1"/>
              </a:solidFill>
              <a:latin typeface="微软雅黑 Light" panose="020B0502040204020203" pitchFamily="34" charset="-122"/>
              <a:ea typeface="微软雅黑 Light" panose="020B0502040204020203" pitchFamily="34" charset="-122"/>
            </a:endParaRPr>
          </a:p>
        </p:txBody>
      </p:sp>
      <p:sp>
        <p:nvSpPr>
          <p:cNvPr id="13" name="文本框 20"/>
          <p:cNvSpPr txBox="1"/>
          <p:nvPr/>
        </p:nvSpPr>
        <p:spPr>
          <a:xfrm flipH="1">
            <a:off x="7515542" y="5603242"/>
            <a:ext cx="3020060" cy="5232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国外研究</a:t>
            </a:r>
            <a:endParaRPr kumimoji="0" lang="en-US" altLang="zh-CN"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7" name="五边形 2"/>
          <p:cNvSpPr/>
          <p:nvPr/>
        </p:nvSpPr>
        <p:spPr>
          <a:xfrm rot="10800000" flipH="1">
            <a:off x="327025" y="1116965"/>
            <a:ext cx="2770505" cy="586740"/>
          </a:xfrm>
          <a:prstGeom prst="homePlate">
            <a:avLst/>
          </a:prstGeom>
          <a:solidFill>
            <a:srgbClr val="FD9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D9B01"/>
              </a:solidFill>
              <a:effectLst/>
              <a:uLnTx/>
              <a:uFillTx/>
              <a:latin typeface="微软雅黑 Light" panose="020B0502040204020203" pitchFamily="34" charset="-122"/>
              <a:ea typeface="微软雅黑 Light" panose="020B0502040204020203" pitchFamily="34" charset="-122"/>
              <a:cs typeface="+mn-cs"/>
            </a:endParaRPr>
          </a:p>
        </p:txBody>
      </p:sp>
      <p:sp>
        <p:nvSpPr>
          <p:cNvPr id="8" name="文本框 20"/>
          <p:cNvSpPr txBox="1"/>
          <p:nvPr/>
        </p:nvSpPr>
        <p:spPr>
          <a:xfrm flipH="1">
            <a:off x="327025" y="1180465"/>
            <a:ext cx="2662555" cy="460375"/>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算</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法</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说</a:t>
            </a:r>
            <a:r>
              <a:rPr kumimoji="0" lang="en-US" altLang="zh-CN"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rPr>
              <a:t>明</a:t>
            </a:r>
            <a:endParaRPr kumimoji="0" lang="zh-CN" altLang="en-US" sz="2400" b="0" i="0" kern="1200" cap="none" spc="0" normalizeH="0" baseline="0" noProof="0">
              <a:solidFill>
                <a:prstClr val="white"/>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4" name="文本框 22"/>
          <p:cNvSpPr txBox="1"/>
          <p:nvPr/>
        </p:nvSpPr>
        <p:spPr>
          <a:xfrm flipH="1">
            <a:off x="327025" y="2078355"/>
            <a:ext cx="11403330" cy="4399915"/>
          </a:xfrm>
          <a:prstGeom prst="rect">
            <a:avLst/>
          </a:prstGeom>
          <a:noFill/>
          <a:ln w="9525">
            <a:noFill/>
            <a:miter/>
          </a:ln>
          <a:effectLst>
            <a:outerShdw sx="999" sy="999" algn="ctr" rotWithShape="0">
              <a:srgbClr val="000000"/>
            </a:outerShdw>
          </a:effectLst>
        </p:spPr>
        <p:txBody>
          <a:bodyPr wrap="square" anchor="t">
            <a:spAutoFit/>
          </a:bodyPr>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k-means</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聚类：</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根据样本之间的距离或者说是相似性（亲疏性），把越相似、差异越小的样本聚成一类（簇），最后形成多个簇，使同一个簇内部的样本相似度高，不同簇之间差异性高。</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欧氏距离：</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切比雪夫距离：</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余弦</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相似度：</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algn="l"/>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2505710" y="3363595"/>
            <a:ext cx="1349375" cy="760095"/>
          </a:xfrm>
          <a:prstGeom prst="rect">
            <a:avLst/>
          </a:prstGeom>
        </p:spPr>
      </p:pic>
      <p:pic>
        <p:nvPicPr>
          <p:cNvPr id="5" name="图片 4"/>
          <p:cNvPicPr>
            <a:picLocks noChangeAspect="1"/>
          </p:cNvPicPr>
          <p:nvPr/>
        </p:nvPicPr>
        <p:blipFill>
          <a:blip r:embed="rId2"/>
          <a:stretch>
            <a:fillRect/>
          </a:stretch>
        </p:blipFill>
        <p:spPr>
          <a:xfrm>
            <a:off x="2505710" y="4566920"/>
            <a:ext cx="3408680" cy="798830"/>
          </a:xfrm>
          <a:prstGeom prst="rect">
            <a:avLst/>
          </a:prstGeom>
        </p:spPr>
      </p:pic>
      <p:pic>
        <p:nvPicPr>
          <p:cNvPr id="6" name="图片 5"/>
          <p:cNvPicPr>
            <a:picLocks noChangeAspect="1"/>
          </p:cNvPicPr>
          <p:nvPr/>
        </p:nvPicPr>
        <p:blipFill>
          <a:blip r:embed="rId3"/>
          <a:stretch>
            <a:fillRect/>
          </a:stretch>
        </p:blipFill>
        <p:spPr>
          <a:xfrm>
            <a:off x="2505710" y="5684520"/>
            <a:ext cx="2789555" cy="687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803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zOTUwMDkyMzg2NyIsCiAgICJJbWFnZSIgOiAiaVZCT1J3MEtHZ29BQUFBTlNVaEVVZ0FBQWxJQUFBTkNDQVlBQUFDdGZpSmNBQUFBQ1hCSVdYTUFBQXNUQUFBTEV3RUFtcHdZQUFBZ0FFbEVRVlI0bk96ZGVWeFU1UjRHOEdmWWQyVVJVZHozQlZGQWNBRVJHVEF6emZUbXJjeFdVL05XYXBsbG01VzVsSldadHJwV2xwWFpwcGFhTTZJR2lNdXdxTGdoQWdxS2dvanMyOHk1Zjd6T0dVWVdjU3dIOVBsK1BuNXl6dnJPVFBmTzA3djhqa0tTSkFsRVJFUkVkTU1zek4wQUlpSWlvcWFLUVlxSWlJaklSQXhTUkVSRVJDWmlrQ0lpSWlJeUVZTVVFUkVSa1lrWXBJaUlpSWhNeENCRlJFUkVaQ0lHS1NJaUlpSVRNVWdSRVJFUm1ZaEJpb2lJaU1oRURGSkVSRVJFSm1LUUlpSWlJaklSZ3hRUkVSR1JpUmlraUlpSWlFekVJRVZFUkVSa0lnWXBJaUlpSWhNeFNCRVJFUkdaaUVHS2lJaUl5RVFNVWtSRVJFUW1ZcEFpSWlJaU1oR0RGQkVSRVpHSkdLU0lpSWlJVE1RZ1JVUkVSR1FpQmlraUlpSWlFekZJRVJFUkVabUlRWXFJaUlqSVJBeFNSRVJFUkNaaWtDSWlJaUl5RVlNVUVSRVJrWWtZcElpSWlJaE14Q0JGUkVSRVpDSUdLU0lpSWlJVE1VZ1JFUkVSbVloQmlvaUlpTWhFREZKRVJFUkVKbUtRSWlJaUlqSVJneFFSRVJHUmlSaWtpSWlJaUV6RUlFVkVSRVJrSWdZcElpSWlJaE14U0JFUkVSR1ppRUdLaUlpSXlFUU1Va1JFUkVRbVlwQWlJaUlpTWhHREZCRVJFWkdKR0tTSWlJaUlUR1JsN2diUW5hZWlvZ0o3OXV5QlJxUEJrU05IY09IQ0JSUVdGcUtpb3NMY1RidnQyTmpZd05uWkdTMWJ0b1NQanc4Q0FnSVFHaG9LR3hzYmN6ZU5pT2kyb0pBa1NUSjNJK2pPY09YS0ZheFpzd2EvLy80N0Nnc0x6ZDJjTzVhenN6UEdqQm1ESjU5OEVzMmFOVE4zYzRpSW1qUUdLZnJYU1pLRVgzNzVCY3VYTDVjRFZHZmZIdWc3ZENBNitmYUFaOXZXY0hSeGdyVXRlMG4rYVpYbEZTZ3VLTUxGcytkdyt0QnhKTzJPUStxaDR3QkVvSm8rZlRyR2poMExoVUpoNXBZU0VUVk5ERkwwcnlvdExjVzhlZlB3MTE5L0FRQUNJa0l3ZXVvRXRPN1V6c3d0dTNPZE8zMEdtNzljRDQwcUdnQXdmUGh3ekowN0YvYjI5bVp1R1JGUjA4TWdSZithNHVKaVRKOCtIWW1KaWJCM2RNRFV4YStnMTBBL2N6ZUxya3JlRzQ4Vkw3K0wwdUlTK1BuNVlkbXlaWEJ3Y0RCM3M0aUltaFFHS2ZwWGFMVmFUSnMyRFJxTkJtNWVMVEI5MlZ0bzNibTl1WnRGMXppWG1vRmwwOTlDWG5ZTyt2ZnZqODgrK3d5V2xwYm1iaFlSVVpQQjhnZjByMWl4WWdVMEdnM2FkTzJBVjc3K2tDR3FrV3JkdVQxZStmcER0T25hQVFjUEhzVEtsU3ZOM1NRaW9pYUZRWXIrY1FjT0hNRHExYXRoNTJDUC8zMzRPcHA1dUptN1NWU1BaaDV1K04rSHI4UE93UjZyVnEzQ2dRTUh6TjBrSXFJbWcwR0svbEY1ZVhsNDliVlhJVWtTSnI3MkxEeTh2Y3pkSkdvQUQyOHZUSHp0V1VpU2hGZGZleFY1ZVhubWJoSVJVWlBBSUVYL3FOV3JWeVB2VWg0R2o0NUEwSWloNW00TzNZQ2dFVU14YUpRU2VaZnlzR2JOR25NM2g0aW9TZUJrYy9ySFhMcDBDZmVNR2dVTFN3dTg5K2RYY0hCeE1uZVQ2QWFWRkJUaDVaR1BRNmZWNHM4Ly9vU2JHNGRsaVlqcXd4NHArc2VzVzdjT2xSVVZDUDNQM1F4UlRaU0RpeE5DLzNNM0tpc3FzVzdkT25NM2g0aW8wV09Rb24vRTVjdVhzZUduRGJDMHRrTGt4TEgvNkxYVGpweG84TEdaSjlQUWtFNVdTWkp3T09aZ2c2NjUrY3YxeU1rOER3QW92bEx6MFRiNUZ5ODE2SDZtS0M4cFEyWksrbld2L2VmcUgxRmVXZ1lBMlBQelZwdytmTnlrK3dGQXhNUDN3ZExhQ2h0KzJvRDgvSHlUcjBORWRDZmdRNHZwSDdGbHl4YVVsNVVqZE53SU5HOXg0OE5CbTFlc1IwTFVYamk3Tm9NQ0NrQUJLQlFLRkYwcFJNYlJGRHkxWUxZODUwcW4wOEhDUXZ3M3dMRjlpWEJ2NVFuUGRxMEJBT3ZtTDhmVDc3OEsxNVllOWQ1UG9WQ2d0TEFZNjkvOUhCUG1US3YzMkNNeEJ6SGlpZnNCQUV1bXZRWjdKMFBSU2wyVkRsbXBHVmp3KzBvNE5YZXA4eHJ2VDNvWmo3LzlQRHpidHJydVozRXE2U2c2OXU0R1N5c3JITnVmaUYwYi9zRE16OTZwOTczczI3WWJkei81WHdEQXZtMjc0Uk1TZU4zNzFNWFYweDJEUnlueDk2L2JzV1hMRmt5Y09OSGtheEVSM2U0WXBPZ2ZFUlVWQlFBWWZHK0VTZWVQbmpJQm82ZE1BQURvdEZyazUxNUdWa29hY2pLek1lWGRsK0hScXFWOGJIWmFKamF2V0krS3NuSmNQSHNPbzZkTXdMb0ZuMEJob1VCMlJoYld2dlVSQU1DOWxTY2VtRFVaZG82MVYrdnVGellRdjM3NlRZM3RhY2tuMGJGM044TUdoUUxXTmphb0xLK0FsYlUxWGx6eHJ0SHg4eWZNcUJHaVRpVWRSYnZ1bldGalp3c0FxQ2dybDBPVXBKTndNdUVJdWdmMEFRRGs1K1JoMlhOejRlTHVDb1ZDZ1RQSFUvSFltelBnT3lRSXlYdmpNZWFaUjdCLzJ5NEVqUWd6dWtmaXJqajREQTZBbFkwMWJPeHNvVkFvVUZWWkJWZFBkN2hWQzVKbmpxZWliYmRPVUZnMC9IbDZnKytOeE4rL2JrZFVWQlNERkJGUlBSaWs2S2JsNWVYaDBLRkRjSEZyamc3VkE4Z05LaTBxaHIyVEkzUTZDUjlPZVFWdmIvd2N6cTVwYU9IdGhjcnlDdVRuNXFHRnR4ZGFkMjZIcWUvTndhbWtvNmdzcTBEUEFmM1ExYTgzbXJkd3gvdFB2WXdYUGw4QUFIajM4UmVoVUlpZXE3L1cvWUlqc1pvYTkyem00WW9sMDE2VFgrdTBXcVFrSk9QNXorYmpYR29HRHYxOUFCY3lNdkgrNURsbzI2MFR0SlZWK0dES0hLTnIxQlpRZmxuMkZjWS9Qd2tkZmJyWE9FWmhvY0MzQ3o3Qk83OThDUUJvM3NJTnozODJIOUcvNzhEZFQ0ekg0a2t2d1NlNFB6S09uVUtQUUY5MDdOME5zWnRVc0xTeVJrQkVzSHlkcld0L2duZlhEbWpoN1FYOU00ZFBKU1lqN2NoSm96YWVPWmFLKzU1NUZPRVBqbTd3ZDlISnB4dWNYWnNoS1NrSmVYbDVuSFJPUkZRSEJpbTZhYnQzNzRZa1NlZ3pKRkFlY211b3l2SUtmUG55dXlncktVRldTZ2FtdmpjSFBZTDZ3cW01QzVKMng2SDRTaUhhOStxQ0xTdS9Sek1QTnprTUZPYmxJeXNsSFVQdkg0bW9EVnNRcjRxQmxZMDF6cDNPd01mUHpnVUFaS2VmeFp2anArSFpqK1ppeU5pN01QVCtrYkMxdDVQdlBYL0NETHk4OW4xWTI5clUycll1ZlhzaDdMK2pzUGpKbHpCN3BlaUZXdlRvQzdYMlNGM0x3dElDelZ1NDEvbSs3UnlNSHhCY2VMa0E1U1dsQU1SUW5VNnJRMHBDTWlJbWpBRUFESDkwSEZhLy9nRVNvdmJpbnFjZVFLdU9iV0Z0YTQwVzE5VHBPcjQvQ1JQbVRFUHZRZjZRZEJJV1RKeUpaWC8vVkdjNzZxS3dzSUR2a0VERWJGSmh6NTQ5dU8rKysyNzRHa1JFZHdJR0ticHArbUc5dnFFRGJ2aGNhMXNiUEx0VUJKK1BuNTJMbElSa2JGNnhIdWRQbjBIVWhpMXdiOVVTa2lTaDk2QUFkQXZ3a2M5YjhjcGlhQ3Vyb0ZyL08rNTU2a0U4LzhVQ1dGaFlZUEdUTDJIR0ovTUFpTkR6eWpkTDZyeTNsWTIxSEtLMFZWVTQ5UGNCK0EwYlpMUWZBSEMxdDBmU1NTZ3JLYTNSSTFWUlZsN2oybFVWVmZXKzcyc25ueGZtWDBGelQzZmtYN3lFNXA3dWlGZEhRNmZWeXIxbDZVZE9ZdWFuN3lBekpRMWU3ZHRjdmNZMTk2eXNnbU16WjdrOWVka1g0ZFd4YmIzdHFJOXY2QURFYkZJaEtpcUtRWXFJcUE0TVVuUlRKRW5Db1VPSEFBQTlnL3JlMUxYc0hCMHdhc3BER0QxMUFoWTlOZ3ZqbjM4S3JwN3UyTHRscDFHSUFvREpDMmZEeGQwVkd6NWNpVzcrUHZoODFueFVWbFRpWE5vWkxKL3hOZ0Nnc3FLaXpudHBxNnB3OGV3NU9SUnBxN1M0bkoyREx2MTZ3ZG0xbWRHeE9xMFdzWnRWNkJIVUQ1RVQ3MFBJZlhjWjdiK1NtNGY5MjNZYkZTQnQzYmtkVnJ6eUhpeXR4QU9Bc3pNeWpRSllXWEdKOFRWeTh1RHE2WUhzOUV6WU96cWcxMEIvNkxSYWhJMi9CMFg1QlhEemFvR1UrQ01ZTW5hRVlaaXdXcEpTUUlHMHc4Y1JPdTV1eFAwcGdtMVdhZ1k2OU81YTl3ZCtIYjBHOUFNQUhEcDBDSklrUWFGbytCd3JJcUk3QllNVTNaU0xGeStpc0xBUUh0NWVzTDFtdU9xR3JuUDJQTHk3dE1kZjMveUNROUVIY1A3MEdmejAwU29FalFoRGZrN044Z0o1MmJsd2NYZEZSWGtGWEZ0NndNSEZDZms1ZVlBa1FhZlZvcUs4QXIwRyt0ZDV2L05wbWVnWE5naVB2dkVjQUNBMzZ3SitYcmJXS0VRbDc0M0hscFhmSS9Oa0dub0U5Y09LbDkrRm80c1RFcUxpQUFDbkR4MUhKOThlQUVUWTh1cllCdTI2ZDRZa1NYamd4U2xHdzRnTEpzNDBHaElzdkh6RnFEM0hEeHpDbWVPbllHVnRqZnljUzdDMHNrS1BvTDd3R1J3QWpTb2FrUlBINHR0Rm4rSFIxNTlENTc0OUFkVHMxZXJpMXhzS2hRSU96bzQ0Y3lJVkp3NGV4dURSeWdaOS9yV3hkYkNIaDdjWGNyT3lrWk9UQTA5UFQ1T3ZSVVIwdTJLUW9wdHk2dFFwQUlCMzUzWTNkWjFqK3hMaEZ6NFlyVHUxdzEyUC9RZUxIcHVGV1Y4dVF0THVmZEJXVmVGb1hBSjZEZlNUankvSXU0eVN3bUk0dWpoQmtpUThPSHNxYk8zdDhNSGtWK1NodmFROSsrdTgzMG5OWWZTODJ1TUNBTVZYQ21vOFhMbXl2QUpQdlAwQ1ZyLytBZHhhZXVDeE4yZGcvN2JkR0ROTnJHSmJNSEVtbnZ2NFRlUm1YWUNGbGFYUlNybjNubmdSYzMvNHBNNzdmL255SWp6MDB0UHc3dElCQVBEZzdDbXd0cldCUXFIQUg2dCtRSXMycmRDdWV5ZnMvSEV6amg4NGhPQXh3K0hSeXRNb1JCVVhGR0hyMnAvZzRDeUtuK3A3akh5SEJPRzdSWitpdEtoWXZyNnBXbmRxaDl5c2JLU2twREJJRVJIVmdrR0tia3BLU2dvQW9GV25td3RTQlpjdW82SzBETzlNbUE0SFowZWNQMzBHSDA1OUJRb29NR3JLUS9qMTAyL2cxYkd0SEZiYTllaUNiK1o5alAvTWVBSi8vN0lkMGI5dGg1MmpBN0pTTStRaE5BVVVjRy9saVRaZE85UzQzNkU5K3pIdEE4TnF2ZnpjeTNEMU5KNGMzaTlzb05IcjA0ZFBvSm1IcS95NituQmRaOStlR1B2c1krSytDZ1Z3bldFd0MwdEx1ZmNyN2NnSkpFVEZvVlhITnZCczJ4cVhMK1NpZTZBdjNGdTN4TDQvb3lCSlFFcjhFWVNNTlF3cFhza1JLeGo3RHgrQ0Z0NWVpTjJza3ZmWk90aWhyS1FVN1hwMHFiY05EZEc2Y3pzYytucy9UcDA2aGVEZzRPdWZRRVIwaDJHUXVzUGw1K2ZEMXRZVzl2YW1EY3ZwZTZSYWQyNXZjaHRPYW80Z2FNUlF0R3p2amJuZkx3Y0FMSHBzbHRGUTJEMlRIc0Q3azE3Q2hGZitoejdCL1pHZGRoYXRPclZENHE1OUdEUXFIRVB2dnhzQThPNFRMK0tGTHhiV3UzcHcvN2JkOEEwTmdxMkRZZWd0Tyswc1BLNVpBWGV0dENNbjRPYlZBam1aNTlHaVRTdDR0VzlUWXdXZktWcDFiQXVQMWkzaDdOWWNBUERycDEvRDNVdjAvdlNQSEFLZmtQNDR1amNld3g4Wko1L1QzTk5kbnFSL3JYaDFETG9GOU1HUjZJUFkvdlhQR1A3SXVCdXFJVlZkNjZzQldmODlFeEdSTVFhcE85eStmZnN3Yjk0OEJBY0hJenc4SEVPR0RJR2pvMk9EejgvSnlRRUF1SG0xTU9uK0pZWEZzTGExUnN2MjNnREVJMTVzN08xcS9QRDNDUW5FdU9kSzRlYlZBa2YzSmNDcHVRdkdUSnVJbkt4c2JGMjdBWmZPNTZDcW9oSUtoUUx2UC9VeXRGVlZxQ3l2Uk9Ed0lSajJ3Q2pZTzRuM2xKcDBESmtwYVJqMzNPTW92SHdGcVVuSG9GQW9FUGRubER3a3FIZis5Qm1VRnBlZ3JLUVVXYWtaNk96YkUwRWpRdkg5NGk5UlVWcUc4cEl5bkVzOUF6dEhlOUVESlVsdzgycUJrNW9qdUp5ZGF6UzUzTmJCenVoMTVzazA2TFE2QUdLU2ZVNW1OaTZjT1FlZFZvZUxaODdKUFY4akp6MEFBTWhLU2NlWjQ2ZVJldWdZbEEvZFcrTnoxT2wwa0NRSis3YnVncjJUSXlJbWpNSFErKy9HTi9PVzRlMEhuOEY5LzN1MFJnOWJRK2kvVi8zM1RFUkV4aFNTcVE4Qm85dkM5dTNiOGVxcnI4cXZiV3hzTUhEZ1FDaVZTb1NHaHNMRnBlN0huZ0RBd3c4L2pPUEhqK09OOWN2UXRudW5HNzUvOWNlOUFFQkJYajYrZW1zcE92WHBqbEdUSDdyaDZ3Rmk0bmRWWlJWME9oMXM3VVFvMDFaVklTRnFMeXdzTGVFZlBsZyt0cVN3R0YrOHRCQ0RSMGRnNE1oaFJ0ZVJKQWxSUDI3R3VkTm4wZG0zSndhTkNwZjNaV2RrNHVqZUJKeEx6Y0NGTStkUVZsS0t5UXRma3F1WFg4bk5xekhucXJwdjNsbU9NZE1lbG8vUjZYVDRZK1VQMkx4aVBjWk1tNGppZ2lLa0o1ODBtckFPaUhJUlQ3NHp5NmdPbGJhcUNsdlgvb1JPdmozUXZtY1hPTG80RzUxekt1a29PdnYyTkduVjNka1RwL0hPaE9ubzJiTW52djMyMnhzK240am9kc2NnZFllN05raFZaMmxwaWNEQVFDaVZTb1NGaGRWYTNYck1tREhJek16RXdrMnJyanMwMWxDVjVSVjFGc2swVmNHbHkzQndjWWFWOVkxM3dwWVVGc1BCdWVHOWRLWXFMeWxEK3JFVStkRXhqVUZPNW5tOE5tWXkyclp0aTk5Kys4M2N6U0VpYW5RNHRFZDEwbXExaUl1TFExeGNIQll0V2dRL1B6K0VoNGNqUER4Y1hzRlZWRlFFQUhVK3o4NFUvM1NJQWdBWGQ5ZnJIMVNIV3hHaUFESDgxNWhDRkdENFh2WGZNeEVSR1d2U1FlclJSeDlGY25LeXVadHhSOURwZE5Cb05OQm9OSGovL2ZmaDQrT0RpSWdJK1FmMlptcElVZVBGSUVWRVZMOGJlekJhSThNUVpUNEtoZUsyclhTdDAyb1JyNDZCVHF1dDh4aEpWL3VJZU94bVZZMWltMFJFZFB0cTBqMVNlaHFOeHR4TmFMTHFteU5WbllXRkJmejgvS0JVS2pGczJEQjVhRy90MnJYSXo4OUhlVWtwclBYUHBtdmlMQ3d0c1dISktuUUw2QU9uNXJWUHRyOTQ5cHhjY2R6S3hsb09sYXJ2ZmtOQVJBZ0FNY25iMWRNRDdxMmFiaUZML2FOc25KeWN6TndTSXFMRzZiWUlVdlR2c0xTMFJGQlFFSlJLSllZT0hWcnJaSE1uSnlmazUrZWpyTGlrenREUkZDVEhhdEI3Y0lEODJzVzl1ZngrcWlxcmNEamErSUhHTGR0N3c5cldCbnQrMllaNGRZeGNyaUVuTXh2TFo3d2xIOWZWejBldWhONFVNVWdSRWRXUFFZcU0yTmpZWU5DZ1FRZ1BEMjlRK1FQOUQyeHBVVW05eHpWMkc1ZXV3ZGF2ZnBKZlo2Y1pQMlE0N2ZCSkxOcXkybWpTK3REN1I4TFN5aExkQS9wZ3cwZXJZR2xwQ1lWQ0FXc2JHK2gwT2xSVlZtSDBGTk5LT0RRV1pjV2xBQmlraUlqcXdpQkZzTE96UTBoSWlGeVEwOEdoNFN2dzVDQlYzTFNEbEpXTnRWR1Y4bXNycTg4ZDk3UlJpTkpwdFVqYXZRODlCL1NEZDljT21QYitxN0IzY3NTOGg1NlRDM3RLa29Rak1RZlJKeVR3MXIyUmYxaHBVVEVBQmlraW9yb3dTTjNoQmd3WUFKVktaZklqWWxxMEVKV3Y4N0tiZHVWcm5VNW4xQU4xL3ZRWm85ZlZmVEp6SGtxTFM1QjFLaDFQdlAwQ3RxejhIaloydHZMajlmVG5TVG9KcGNVbDhQRDJRcXVPYmYvMTkvQnYwSCt2K3UrWmlJaU1NVWpkNFpvM2IzNVQ1M2ZwSWg2TWV5NDE0NTlvanRsWVdGaGN0MGRLVC8rTXUvZWVuSTIrb1VIb0d4cUVqNTk3RTVYbDVYTE5LVjJWRGkzYnQ4WmpiODY4UmUvZzMzSHU5QmtBaHUrWmlJaU1NVWpSVGVuYXRTc0EwWU56cDZuK1VJRHlrbEs4dEhxeDBmNTVEejU3cTV2MGp6dVh5aUJGUkZRZkJpbTZLZm9mMkt6VXBoMmtKSjNVNEtFOXcwbmlIenF0dHNiUUlBRGdOcWl6cGUrUjBnZG1JaUl5eGlCRk44WFQweFBPenM3SXpjcEdlVWxwazYxd3JyQlFHQTNsTFpnNDArajExMjh2cmZXODdQUk1lVUwyN2FhOHBCUzVXZGx3Y1hIaEhDa2lvam8wdkxKNWJPeU5YNzJ5OHNiUHVRSDZSNVlBQUVwdWNOWFlxVk0zZG53OVZhNXJrQ1FnT3Ryd1dxZHIySG1WbFVCS2l1RWFGUlVOdjJkMXhiZnVoMTJoVU1EWDF4Y0FjR3gvMGkyNzd6L3RtWS9tMXJ2LzJybE9raVNocEtBSU1iL3ZRRWVmN3JDeXRzS0xLOTQxK3RQVUhkMlhDQUR3OWZXOWJhdllFeEhkTEN0SUVqQnFGREJ4b21Fb1l1ZE80TzY3Z2JGakRVY09IUXI4NzMvQXh4OGJ0czJkQ3dRRmlmTVRFNEYrL1lCTGw0RDRlR0RiTnVENzc0RWRPNERldlkzdit1Q0R3TU1QMXovMHNXNGRNSHMyMEwrL1lkdXhZOENQUDlZOHRxb0srT1liNE9CQndMT09LdEw2K1N6NmUwNmVERmhZQUZ1MkFBMVpzUllSQWZqN0F3c1hBcmEyOVIrclVBQmhZY0JqandHclZ3UEJ3ZUt6dExpYVd6VWFvRjA3NEwzM2pNL1Q2WUFlUFlDWFh3WVdMQUM2ZFFQR2p3Y3NMUTNIN040TnJGa0Q5T3haKzczejg4Vm45dEZId09qUndKVXJnTFUxVUZkSmcwY2ZGZCt0NHpVUDVsMjdWbHlqVjYvNjN5dUFZY09HSVNZbUJrbDc5cUZmMk1Eckh0OFlOVzlSczlob2ZTUkpnbmZYRGhnMVdkU0owbWxGV002N2tJdmkvQUk0T0R2Q1F0R2tuOENFUTN2MkFSRGZMeEVSMWM0S0NnWHcxMS9BcmwzaUJ4Y0Fpb3FBN0d6eFk5MmpoOWhtYlEwTUdXSjhka1FFRUI0dXpwMDFTNXpUckJuZzdTMkN3cVJKd0pFak5ZUFV4bzNBVHovVkg2UzBXbkh2NmtHcVkwZGc4MllSTEpvMUU5dmMzY1g5TDF3QTNua0hXTDdjY1B5K2ZjQ3Z2NHEvSHpzR2RPcGtDRUVaR1VDTEZzRGJid09IRGdHclZnR3RXOWZkbm1YTFJGRHMyQkY0dHRvazRtUEhhZzgxdHJZaWpBS2lsMm5aTWtDL1F1NzBhYUJ6WnhGRXF3Y1lhMnNScHJwMEVaL04rZlBBMXEyQWg0ZmhtTGc0RVRJWExqUnMyN0JCaEZjOVYxZGd5aFFSNURRYTBlWVZLMnAvWDhlUGkvUHQ3SXkzWDdrQ2ZQbWxjWEN1dzlDaFE3Rmd3UUljL3ZzQWREb2RMQ3lhZG9EUTZYUjFQa3RQejhMQ0FsUGZNOHlKc3JTeWdxU1Q0TmJTQTdvcUxWYSsrajRHakd5NkFVVFM2WERvN3dOUUtCUUlEUTAxZDNPSWlCb3RNVWZLeWdyNDdqdWdvQUM0OTE3Z3Z2dEVUOFRVcVdKNDZjOC9EYjBwMVlXR2l2Q2gwd0UyTnNCRER3SHZWaHZTcUtnUTIydmMxUXI0OWx2Z1AvK3BPMHdwRk1DZ1FjYmI3T3lBdlh1QnNqTEF4VVdFS1FzTEVhQkdqQkFCNUsrL2dPSER4ZkhkdTRzZ1VWWW1odHJjM1VWQXk4OFgrOVBTZ1AzN3hkK0hEQkdod3RvYStQcHJFWkN1cGRPSjNyck1UUEU2TDA4Y0d4TWpBdCtsUzhDQkE0YmpEeHd3WFBPQkI0RElTTEg5K2VlQmUrNHhoS2pjWE9PaHdIMzdnQk1uUkdBY1BCaTRPblFHUVBSSVhSdG9QVDFGbUN3ckE1S1NnSUVEUldqODRBUHhtVGc1R1hvTXIyVnBDYno0SWpCL3Z2amU1OHdSNTF0WkFRM3NpWEJ6YzRPdnJ5K1NrcEtRbm53U25mcjBhTkI1alpVQ0NzeGUvZDcxRDZ6bWhTOFd5TU5mSHQ0dE1lZXJELzZOcHQweXA0K2NST0hsSytqWHIxK3Rqd1lpSWlKQkJDbDlTRnE0RU5pMHliRFgybHI4cUxxNjFuTHFWWWNQR3dMTjd0M2loMWp2NTU5RnNPblkwZmdjL2YzR2pRUGF0emYwaHNUSGl4RDA0b3ZHeDJkbWlpRTRRSVFNZTN2Z3M4OUVzSG5sRlJHTTFxNFZ2V04zM1NWNmJDWk9GRDFBTzNhSTkyVmpJOTdQOXUyMXY0L1RwNEVaTThSMVBUekVjZnBlTDBBRXNyWnRSWGlLaXpOc0h6UUlXTGtTQ0FnUXcyZVRKeHVDMXVKcXkrR1hMQkYvOUVhUE52emQyUmw0NWhrUnhBRHhYaXd0UlREYXZGbjBTbVZtR25yVHlzb001NzcrdWhqYURBc0R5c3RGa01ySUFBSURSUmpxMHdkbzAwYjBqbTNmYmh6S0FFT1FsU1RnOTk4Qk56ZnhYbTdRc0dIRGtKU1VoTmhOcXFZZnBDd1VzTFczdS82QjFjKzV6ZVlReFc3YUFZRERla1JFMXlPQ2xQNUh3TUpDL0NCdjNDaGVXMXJXM21OMDhhSWhGS1NtaXQ2TXlrcmczRGxEeUxoeVJVem8zclJKQkpUcTlOZk15eE1CcFZNbjhmckFnZHBEVzRzV1ltaXNwRVRjdTdSVUJLUEtTdURERDhVeG9hSEErdlhBcTY4Qzk5OXZPSGYvZnRHK3BVdUJvMGRGMEZJb3hMQ1Z0N2VZMy9YODh5S28zWE9QT09lZWV3eC8xK3ZaVS9RT2pSOHZYaDg1SXNKUTkrNkdZK3p0Z2JOblJXOVdyMTdBbURGaVNNM2Z2MmFQVlBYSjY3YTI0andMQzlHMjk5OFgxMSsxU2dRc1B6L1J6dkJ3OFZubDVock90YkFRdlZreE1ZWnQ1ODhiQXZIR2pVQ3JWcUtkUzVhSWExcFpHWjhQR01MWmYvOXJHT0tWNmgvZXFtN1VxRkg0L0l2UEViTlpoVkZUSnR6d25DTnFQQzVmdklUWUxXclkyZHRoMUtoUjVtNE9FVkdqSm41UnEvOWdWZzlPZGYxWHRxZW42SW02ZkZrTXRmbjdpMkhCQVFQRUQ3V0xDL0RXV3lJc1hCdWlqTzV1QlV5WVlCZ085UEVSUFNqWHNyVVZJUWdRUFZpRmhZYTVPK1hsNHArLy9DSjZiNnIvSDM5RmhaaE1YVm9xaGludDdFU2dpWXNUUFR3WEw0cC9lbnJXbk1kVm5TUUJXVmxpa3ZlYU5ZYnRQLzRvZ3RxMW45UHZ2NHR0Qnc4YUF0bTFQVkxYRHBkWVdJalBFQkM5YlBxQStNWWJobU8yYmpWOGJ0MjZpVW5pOCthSlA3YTJkYS95Q3dnUW4wMXQ5SUV1NStvalh0YXVOUXpwTlhTMUlRQlhWMWY4ZC94L3NXN2RPdXo0OWxlTWYzNVNnOCtseGtYMTNXL1FWbGJoNFljbTNIVGxleUtpMjUzb2p0QUhxYkl5NHpsTjlmVkkvUEdIb1NTQ241K1lhTzdnSUZhb3ZmS0s2QUY2L2ZYYXo2MGVQQklUZ1MrK0VIOHVYNjcveHpzdFRRU2E2a051Z0tITlBYclUzTDVtamVpaGVlc3QwVXZrNVNYbUFubDZpakFTRWlJQ1ZwczJkZC8zMkRFUjNyS3p4V2NpU1dMZTBYUFAxUXhSa2lUbWYvbjZpZ25mK2hWM2I3OHRlcFFrU2F6Z2k0MFZvUk1RWVc3V0xCRVNBZUNUVDBRNEJjUjk5ZC9EMXExaUdLK3lVb1NvNnFyM01sMnJ2cENvLzd5UEhSUHZaY01HdzBUMnFxcTZ6NnZGSTQ4OEFtc2JHK3o1ZVN0S0NvcHU2RnhxSElxdkZHTFB6MXRoWTJ1TFJ4NTV4TnpOSVNKcTlNU3ZyMVlyZmxDenN3MkJRcWNUZnhveXZKT1pLWHBUbGk0MUxPRXZLREQwY2x4TGY4MnFLdEZyYy95NGVKMlRVMy90cVRWclJOaDQvMzB4akRaK3ZPaHBzclVWazYwLy9WUXMyYTl1KzNaUm9pRStYZ1NtNWNzTk5hZlMwZ3hEa1k4L0xnSlFiYjcvWGd6cnRXd3BYdWZtaXBXTnRUMDJZK05HTVQ4cE9Wa0V0OWRlRTIxdTEwNkV3RmRmQmFLaXhIRGp5SkhpSERjM01hRi93Z1F4Ujh2RlJiU3JUeDh4UjAzZnk3WjJyUWlwWDM0cDNsTjFPcDJZYzNadEJlcjE2K3NQUkpXVll1aHY5Mjd4dlowNUkrN3I1aWJhck5VYWhoeXZ3OTNkSGY4Wk53NC8vUEFETml4WmhjZmZhdHJQbWJzVGJWaXlDdVdsWlhqb29ZYzR5WnlJcUFFTVEzdEhqNG9oc0p3Y3NUUi8rSEF4YkZWYWV2MnJiTmdnZWwrMFdySGt2bHMzRWFvZWYxek0vWG0zanVLRVhicUlXbEg2b0RCM3JpRmNYS3VnUUV6cWpvZ1FxLzMwcWcrWDdkMHJodkw4L0F6Ynhvd1JBU1VuUi9UdTFCWFV2djllVEZBZk1jSjRlMDZPNkNINjVodkRObjNSekd1RFZGbVpDSG1iTmhsVzFsV3ZBZlhZWTJLdTE0a1R4dld1SEJ6RU1HSG56aUpJQWFKc3c0TVBpbnBTVzdhSUhxZ0xGMFFQM3A5L0dnZXAxRlJ4NzE5K01XenIxazBFcExObkFiVzY5dmNNQUQvOElPYUtkZWtpaG1Ibnp4ZmJUNTRVay9YNzlSUHRmdjc1dXE5UnphUkprL0RYanI4UXUxbUZYZ1A5RURSaTZQVlBva1poMzlaZDJMdEZEVGQzTjB5YXhLRlpJcUtHc0lBa2lSNGhqVVpNbmw2N1ZyeHUxVXJVUzVwYlQ4WG5iZHZFUDNmc0VCUENCdzBTUTN1N2RvbndzblNwR0FLOGxrNG5Bc0g0OFdKSWF0czI4V2Z3WUxFQ1QzL2Q2aFlzRU5kY3MwYUVCa2tTUTN4cjF4cUcyKzYvWDZ4T1U2a001L243QTMzN2lsNm9oQVJETDF0a0pQRFNTNFp6dGRxYUlhcXFTZ1N6a1NPTlY5a2RQaXhDeHJYRlAyMXRSWDBzTHk4eDJiNDZTUktCSlNkSGZLNlhMeHZ2THlveWxGeElTaEsxclo1K1dudysvL21QV0EycFh4RTU4SnFpbDdObmk4L1p4a2FVUEhqZ0FYSDluVHZGL3NSRU1ZUjU3bHpOejdWTEYzRWZKeWZqK2xqNnVURjVlZUpQQTdtNXVXSGhnb1ZRS0JUNGRzRW55TTNLYnZDNVpENjVXZG40YnVHblVDZ1VXTFJ3RVZ6clc2bExSRVF5SzVaZzR5QUFBQ0FBU1VSQlZIbGVURktTbUxmajRnSW9sU0lVSFRraWZxQWRIY1drYnYwOG5QSnlFVnFTa2tRNGVlTU5NUWZwM252RkQvajgrU0k0bEpTSVVnTDMzeTlLRXVncmlHdTFJaGhkajM1SUtpWkdyRXhUcVVSWVdMSkUvTkJYVkJnUE9TMWRLbnBRUHYxVTlGd0JvbGR0OTI1RFpmSzc3aEx2YmNjTzBjYWZmaEtoSnpkWHZIN2xGWEZlY1RId3lDTmlCZHVhTmFLM2EvRmkwVE8wWVlOaERsTjFDb1ZobmxOcHFhSDl4Y1hBekpraXZFVkZpV0RVc2FPNC92UFBpNVY0aHc2SkZYb0FzR2lSdUtlYm0vaXM1czB6dmsvMUZYK0xGb25lcXc4K0VKOU5jcktZRS9Yamo0YTVUbDkvRGJ6d2dqaE9mdzlBRE1sT215WUNsa29sd3BSK1h0bkJneUowWm1XSitXc3Z2eXoyTjBCZ1lDQW1UWnFFVmF0VzRiTlo4ekhqazNsbzVzRmhvc2JxU200ZVBwczFIMlVscFpnOGVUTDZWeStDUzBSRTliTEN6Sm1peHlJNld2U2tBT0pIT0NCQURFdWRPaVdDaTcyOW1Qc0RpSjZYVWFQRVpQSisvY1NLc0IwN3hEQlJUSXdZUXF1b01QemdMMWhnL0JnV3JSYjQ3VGN4N0ZZWGQzZnhCeEJEWDVzMkdhN1JyWnNJQkphV3hrTmMzdDRpL09ubk1tM1pJb3AxYnQwcWh2dWlvMFdvV0w5ZVhIUFhMaEZzTEN4RVlQcmhCM0hlNGNNaTVEendnQWdRRmhZaWZFMmRLa0toVm10Y2I2czJsWlVpZ0dxMVlxN1J2ZmVLdGdDaXpNT1VLU0owNm9jYW4zNWExSDlLU0JBVDFSOTlWR3l2cUJBaFI2a1VyejA4RE44VElON3JpaFVpakUyYUpJYjk5dXdSdzRSZmZ5M21UZDEvditnOTAzOS81OCtMNytUdnY4WG5PR21TWVFqeWpUZkVlOVBQSFJzNlZFeU9iMkNJMHBzeVpRb1NFaEtnMFdpdzZMRlptTDdzTGJUdTNQNkdya0gvdm5PcEdmajR1VGR4K1VJdSt2ZnZqeWxUcHBpN1NVUkVUWXBDK3ZWWENXUEcxSnhNWEZnb0NrVUNZc0oycDA0MUp6S2JTcU81ZnRISHVxcWk2eVVuaTE0cGIrKzZqOG5ORmNmVXQ2S3ROcGN1aWZ1M2FsVnpYMXljR0E2ci90aVcybHk4YUJqNnk4Mjkvdkcxa1NUUmE5UzJyV0ZiOWUvRlZCY3VpTENvVkRab0VybXBTa3BLTUgzNmRDUWtKTURlMFFGVDNwdUQzb05xNmNranMwamVHNDhWTDcrTDB1SVMrUG41WWRteVpYQ282NW1NUkVSVUs0VWszVURWUmFJYlZGcGFpbm56NXVHdnYvNENBQVJFaEdEMDFBbG8zYW1kbVZ0MjV6cVhtb0ZOWDY1SHZGb1VjUjArZkRqbXpwMEwrNFk4dkp1SWlJd3dTTkcvVHBJay9QcnJyL2g0MmNjb0toVDFwVHIxNllGK1lRUFJ5YmNIV3JScEJhZG16ckMycmFjSGtreFNXVjZCb2l1RnlNazhqOU9IamlOeFZ4eE9IeGJsUnB5Y25UQmorZ3lNSFR2MnRudkVEUkhSclhKalFhcXlVaXluNzlSSi9EMHpzK1p6OUtvN2NFQk1XQjR3b09ZK1NhbzVyS1RUMWY1dzVJYVNKT0NwcDRELy9jOHdkRGgxcXBob3JuKzBTMjMrK0VPVWU5QS9HdVh2djhVOHBCc2R5dFJxeGJCWjY5YW10ZjgyZCtYS0ZheFpzd2FiTm0xQ2diNktPOTF5TGk0dXVQZmVlL0hrazAraTJiWEZiWW1JNkliVUg2UysrMDZFcFJkZkZKT1JTMHZGL0p6cDA4VmtaV2Ruc2ZSKzBhTGF6eDg1VXF4RysrRUhzYnkvdXM4K0U5ZlJyNjREeEtyQldiUEVLckcrZlVWZHA1RWpqY1BWL3YyaVRNSHc0ZUsxSkltSjd2b0szV1BIaXNleTlPb2xndEF6endCUFBDSHFPMlZtaXJCVFBTQ1ZsNHZWY1dQR2lFbm9nUGo3eVpNaVVEVmticE4rUHRlQkEySnk5amZmR0Qvdmo0eFVWRlJnejU0OWlJK1B4K0hEaDNIeDRrVVVGQlNnb3E1SDNKREpiR3hzNE9MaUFrOVBUL1RwMHdmKy92NElEUTJGVFgzekQ0bUlxTUhxRDFKRlJlSmh0MlBHaU9DajFZcUoyNXMzaTRCamFTbDZjNFlPRlN2VXF2dmhCeEhBL3Y1YnJFYXI3U255WGJ1S1NjKzJ0b1p0VTZlS1ZZTVhMZ0FkT29qSjFWWldva1NCdDdlWXhPM3JLNWJuNjkxL1AvRHp6M1cveTZsVHhhUnpsVXFVSjZoKzdQYnQ0cjJjUFN0NmtpNWRFdjk4K0dGeG45SlNFYXJXcmhYSHA2ZUxvRmZkcGsyaTVJSkdBM3ordVNqWWVUTTlhOVNvQlZ6dDdkUm9OR1p1Q1JFUm1Wdjl5OW1jbk1SUVdYcTZjWFh5WDM0UlpRWUEwZnN5ZmJwNEJJdUxpOWltMFFCdnZnbjg5WmRZVHYvT08rTHhNNTZlMTE4bDlzWWJvdjZTalkwNDl2SEhSUS9UeUpHaUR0UDY5Y2E5V0lBSWVaSWtndG5TcGVMNFZxMUViOU82ZGFMQTZQSGpvdGZLMlZrOEJxWGQxY25PUC93Z1FsNUJnUWhRbjMwbWVwaTJiaFU5Wk9ucElrQys4SUo0ZEVxN2R1SmErZm1HK3g4N0pvTGRsaTJpVE1MVmlkVklTUkh0djlsVmRrUkVSTlFvWFgrT2xIN0lMRHhjVk9VK2VsVE1rWEoyRmdVNTlYOS82aWxEWmV4bm5oSDFsK0xqeFZEYlN5L1Y3SkVxS3hPOU54czNpdk5qWTBXWUtTb1N6M3p6OFJFOVVoa1pOZHYwOHN2R3dVNm5NMzRVUzNYKy9pSk1qUnNuYWpPOStxcGhYMzYrZUxiZzZOR2l5T2IwNlNLb3pad3BlcTBtVEJDMXNuNy9YWVM0T2o5RkJmRFZWNkllVS9WaW1ZQ290TDU1YzkzdG95YUhQVkpFUktSWGQ0L1VPKytJaXR5SmlhTG81cTVkWXJ0Q0lZYXhSb3d3L250MW4zNHF6cDB4UXhTZS9QeHpVUlc4TnJObmk2R3krSGpndWVmRXRwNDlSYTlXVnBZb0xEbDJyS2pjUFhDZ29WQmtkZGVHRjcyNWMwV1FDZ3NUeDF4YmJGRGZ6dWJOUmJGUHRWcTA5Yjc3Uk1IUVdiUEVjL2F1RFZHTEY0dXdWMzJleWFwVm9rZExveEdQeTNGeUVnVXhxejhYa0lpSWlHNHJkVS9rY1hBUTg1dmk0b0J2dnhXUFV0bTRVZXlMampiKys3dnZpbXJaMVUyZUxJYlFPblFRYzR3cUs4WHdXM0N3NkZIU1ArTk9QOS9vMldmRjY2RkRSUlZ3ZTNzeEZKaWFLa0lVVUh1SUFrU1AxR3V2R1lZTzljK0plL3BwRVFCTFNzU0t2QjkvRkpYYWRUcFJKSFBaTXRHanBsKzV0SGl4V0swM2FKRFk1dVltMmpWd29CaWkwejhmVDErVi9lNjd4Ui85NXpCNXNwaHducDh2QWxxYk5nMzlIb2lJaUtnSnFqdEl6Wm9sSHZmU3I1L28xWG53UWNOalM1WXNFY0VDQUQ3OFVEeGJiOElFTVNjSkVLdjRFaFBGQlBTMmJVVTR1ZEhxNG9DaEhFRjlpb3ZGL1JZc0FCNTZTSVF4L1RDaXZvZG81VW94ZWYzWlowWHYwcWxUb2pkcTZWTFIrd1dJODhhUEYrOXR3UUxSNDFSUUlIckQvUHpFQTVYMUFjM0t5amdNVHAwcUFxR2ZuM2hRY0ZLU0dNcnIwK2ZHM3pNUkVSRTFHUTFiV3RhcmwraGxPWFJJdkU1TUZLdnBBUEVnM0tJaThjdzZXMXR4ek1HRFlzNVQ5ZFY0TnlvcFNheWdxeDVhYXBPVkpjTGU3Tm5BeHg4YjJxVDM5OThpNUFHaXRsUmNuSGhXMyt1dmkrQ2xwMUFBMzM4dmhnTmZmMTI4ajU5L0ZrT09JU0ZpV0ZBL1VmN2FGWGxmZkNIQ1ZHQ2dtSWkvZWJNWVR1VGpOb2lJaUc1ckRlOG1jbllXYzVpR0R4ZEJSRDh2NmRxQTQrdGJmeW1DaGpoelJwUTBLQ29TejdYYnZSdVlNNmYyWTd0MUUzOUdqaFNGT0I5NFFNenZtamRQRE0rTkh5L0NVTHQyb2h5RFhtMlR2My8vWFV5b256ZFA5R0E5K3Fpb1o3VmxpK2hkOHZXdHZRMXBhV0s0Ny9ublJZbUdwVXZGNUhVaUlpSzZyZFVmcEE0Y0VNTmdsWldpcmxKbXBxRzNwNnBLL0xPK0lvcjZGWDgzUXBKRXo5QXp6NGhlcjQ0ZFJibUJ1dVpINmRuWWlEbEorL2VMSVRsQUJERDl5aXByYXpHczE3ZHY3ZWRYVm9waFBKMU9sR0FvS2hMRGZJY09pYmxVWjg4QzI3YUpTZVE2bmJqSDZ0V2kvRU5ob1FoNnBhVWlvR20xZ0ozZGpiOTNJaUlpYWxMcURsS2ZmU1pxSjIzY0tJcGdUcG9rSmxndldTSjZlc3JLeEhGLy9BSHMzU3VHNFJZdE1xNEVyZzlTcGFWaWtybURnd2cyOVpVU3VIQkJyQUtzcWhJVnlhMnRnYmZlQWx4ZHhhcTZkZXVNajVja1lNMGFFWVQwOXV3UmRhdENRc1FLUEVDRW04bVRSV0hOM3IxcjN2ZTc3NEFUSjBUdHB6bHp4RDlmZlJWbzJWTDBWSTBlYlRnMkkwTU1HZmJzS2VaVGpSMHJ6ZzBKRWNmUG55OCtxemx6UkMrZXAyZmQ3NWVJaUlpYXJMcURWTy9lSXNDTUdpVmVEeDBxU2dIczNDbENTa2tKNE80dVZ2TkprZ2hlN3U3WFhOMUs5QkxaMjRzSzRrODlKVmJ4UGZaWTNTM2F1RkZjZjlvMDBidms2aXEyejU4dkpvaG5aeHMvTjAraEVQT3hmdnROREQrMmJ5OHFqUU9pSjZ0NnZTbEFCSnN0V3d6emwvUTlhejQrb3NjdExVMlViUmcyVEt4V3ZMYjRKeUJDcGEydG1KQ2ZsU1dPMzc1ZHpPVjYvSEhSSmxkWEVVUy8vbHFzV21RUEZSRVIwVzNueGg1YWZLTXlNNDFMQUpTVmlRQnl2ZXJtZS9lSzQvejlqYmNYRm9vSjViTm1pWENtVjFWbDJxcEFBRml4UXZTQW5UNHRRbHEvZm1MRlhrUDk5Sk1ZN2hzK3ZPYThxME9IUkxEamcyRnZLeXpJU1VSRWV2OXVrQ0s2RFRGSUVSR1JIcCtzUzBSRVJHU2lKaDJrQWdJQzVONEJJaUlpb2x1dFNRY3BJaUlpSW5OaWtDSWlJaUl5RVlNVUVSRVJrWWtZcElpSWlJaE14Q0JGUkVSRVpDSUdLU0lpSWlJVE1VZ1JFUkVSbVloQmlvaUlpTWhFREZKRVJFUkVKbUtRSWlJaUlqSVJneFFSRVJHUmlSaWtpSWlJaUV6RUlFVkVSRVJrSWdZcElpSWlJaE14U0JFUkVSR1ppRUdLaUlpSXlFUU1Va1JFUkVRbXNqSjNBNGdhc3dzWExtRDE2dFcxN2x1NGNLSFI2MG1USnFGbHk1YTNvbGxFUk5SSUtDUkprc3pkQ0ZNRkJBUUFBRFFhalpsYlFyY3JuVTZIdSs2NkMzbDVlZlVlNStibWh1M2J0OFBDZ3AyOFJFUjNFdjYvUGxFOUxDd3NFQjRlZnQzandzUERHYUtJaU81QS9IOStvdXRvU0pCU0twVzNvQ1ZFUk5UWU1FZ1JYVWRBUUFCY1hGenEzTitzV1RONW1KbUlpTzRzREZKRTEyRmxaWVd3c0xBNjk0ZUZoY0hTMHZMV05ZaUlpQm9OQmltaUJxaHY2STdEZWtSRWR5NEdLYUlHQ0FvS2dxT2pZNDN0am82T0NBd01ORU9MaUlpb01XQ1FJbW9BR3hzYkRCa3lwTWIyME5CUTJOalltS0ZGUkVUVUdEQklFVFZRYlVONEhOWWpJcnF6TVVnUk5kRGd3WU5oWjJjbnY3YXpzOE9nUVlQTTJDSWlJakkzQmltaUJyS3pzME53Y0xEOE9pUWt4Q2hZRVJIUm5ZZEJpdWdHVkMvTzJaQkNuVVJFZEh0amtDSzZBZFVubk5jMitaeUlpTzRzVnVadUFGRlQ0dWpvaUNGRGhrQ2hVTURCd2NIY3pTRWlJak5qa0NLNlFVcWxFZ3FGd3R6TklDS2lSb0JCaXFnQnlzcktFQnNiaSsrKyt3NkppWWtBZ096c2JFUkdScUo5Ky9abWJoMFJFWm1MUXBJa3lkeU5NSlgrUWJFYWpjYk1MYUhiVVdscEtXSmlZcUJTcVJBZEhZM1MwdEphait2Y3VUTWlJaUtnVkNyUnVYUG5XOXhLSWlJeUp3WXBvbXBLU2txd1o4OGVxTlZxeE1URW9MeThYTjdYcTBOWEtQMkRNY1EzRUZrNUY2Q09qOEd1eERnVWxSYkx4M1RzMkJGS3BSSVJFUkhvMHFVTGh3Q0ppRzV6REZKMHh5c3FLcExEVTJ4c0xDb3FLdVI5UGgyN0k3Si9DTUw5QnFPMVI4c2E1MVpXVldILzhVU29OTkhZbFJpSGd1SWllVis3ZHUza1VOVzllM2VHS2lLaTJ4Q0RGTjJSQ2dvS3NIdjNicWhVS3NURnhhR3Fxa3JlMTdkelQwUUVoQ0RjZnpDODNGbzArSnBWMmlvY1BIRVlLazAwb2hMMklyK29RTjduN2UwdGg2cGV2WG94VkJFUjNTWVlwT2lPa1orZmoxMjdka0d0Vm1QZnZuM1FhclVBQUlWQ0FmK3VQbEFHQkdOWXYwSHdkSFcvNlh0cGRWcG9UaHlCT2o0R094TmlrVmVRTCsvejh2S1M1MVQ1K1BqQXdvTGwzSWlJbWlvR0ticXQ1ZVhsSVNvcUNtcTFHZ2NPSElCT3B3TUFXRmhZSUtCYkgwUUVCR09ZM3lDNHU3aithMjNRU1Rva3BDUkRyWW1CT2o0V3VWZnk1SDJlbnA0SUR3OUhaR1FrZkgxOUdhcUlpSm9ZQmltNjdlVG01aUlxS2dvcWxRcng4ZkdHOEtTd1FHQVBYMFQySDRLd2ZnUGg2dHpzbHJkTnA5UGgwT25qVUdtaW9ZNlB3Y1hMbCtSOUhoNGVDQThQUjBSRUJQejgvQmlxaUlpYUFBWXB1aTFjdUhCQkRrK0ppWW5RLzJ0dFpXbUpBVDM5b0F3SVJsaS9nV2ptNkd6bWxocm9kRG9rcDUrRVNoTURkWHdNemwrNktPOXpjM05EZUhnNGxFb2xBZ0lDWUdscGFjYVdFaEZSWFJpa3FNbkt6czZHV3EyR1dxMUdVbEtTdk4zYXlnb0RlL2tqSWlBWW9iNEQ0T0xvWk1aV05vd2tTVGlha1FLMUpnWXFUUXl5Y3JQbGZjMmFOY093WWNNUUVSR0J3TUJBV0ZteGppNFJVV1BCSUVWTlNsWldGdFJxTlZRcUZaS1RrK1h0TnRiV0dOdzdBQkVCSVJqaUd3Z25lMGN6dHZMbVNKS0VrNWxwVUdtaW9kSkU0OHlGYy9JK0Z4Y1hEQjA2RkpHUmtRZ0tDb0sxdGJVWlcwcEVSQXhTMU9pZFBYdFdEay9IamgyVHQ5dGEyMkNJYnhDVS9zRUk4ZTBQQjF0N003YnkzeUZKRWs1bFpjaWhLajA3VTk3bjVPU0VvVU9IUXFsVVl0Q2dRYkN4c1RGalM0bUk3a3dNVXRRb3BhZW5RNlZTUWExVzQrVEprL0oyZTFzN0RQRU5oTkkvR01FKy9XRnZhMmZHVnQ1NnA4K2RnVG8rQmpzT1JpUDFYSWE4M2NIQkFhR2hvWWlJaU1EZ3dZTmhhMnRyeGxZU0VkMDVHS1NvVVpBa0NhZFBuNVo3bmxKVFUrVjlEcmIyQ08wYmhNaitRekNvdHo5c3JkbnpBZ0RwMlpsUXg4ZEFyWW5CaWJPbjVlMzI5dllJQ1FsQlJFUUVnb09EWVc5LysvWFVFUkUxRmd4U1pEYVNKQ0VsSlVVT1QrbnA2ZkkrSjN0SGhQVWJDS1YvTUFiMjlvT05GZWNDMWVmc3hmTWlWTVhINEdoNmlyemQxdFlXSVNFaFVDcVZHREprQ0J3Y0hNellTaUtpMncrREZOMVNraVRoeElrVDhyRGRtVE5uNUgwdWprNEk2emNRRVFFaENPclJEOVpjbldhU3JOeHM3SXlQaFVvVGd5TnBKK1R0TmpZMkdEeDRNSlJLSlVKRFErSGsxUGhYTXhJUk5YWU1VdlN2a3lRSlI0OGVsY05UVmxhV3ZLKzVrd3VHK1ExQ1JFQUkrbmZ2QXl0TGhxZC9VblplenRWUUZZMmtWTU5FZld0cmF3d1lNQUNSa1pFSURRMkZpNHVMR1Z0SlJOUjBNVWpSdjBLbjArSElrU1B5c0YxMnRxRXVrcHR6YzRUN0QwWkVRREQ4dS9uQTBvTEZKbStGaTVjdllXZENMTlR4TVVoSVNaYUxsbHBhV21MQWdBRlFLcFVJQ3d0RDgrYk56ZHhTSXFLbWcwR0svakU2blE1SlNVbFFxVlRZdVhNbkxsNDBWT3IyYU9ZR3BmOWdLQU9DNGRlMU55d1VmUHlKT1YwcXVJeW9oTDFRYVdLZ09Yblk2Qm1FZ1lHQmlJaUlRRmhZR056YzNNemNVaUtpeG8xQmltNktUcWREUWtLQ1BHeDM2WkxoMlhFdFhUMFE3ajhZa2YySG9FL0g3bngyWENPVlY1Q1BYWWx4VUdtaWNlRDRJZWdrUTZqeTkvZEhSRVFFd3NQRDRlN3VidWFXRWhFMVBneFNkTU8wV2kwT0hqd0l0VnFOcUtnbzVPWGx5ZnRhdVh0QzZSK01pSUJnOU83UWplR3BpYmxTWEloZGlYRlFhMklRZHpRQldwMFdBS0JRS09EbjV3ZWxVb253OEhCNGVucWF1YVZFUkkwRGd4UTFTRlZWRlE0Y09BQ1ZTb1dvcUNoY3VYSkYzdWZ0NFlXSWdHQkVCSVNnWi9zdVVDZ1VabXdwL1ZNS2lvdXc1OUErcURReGlEc2FqOHFxS25sZjM3NTlvVlFxb1ZRcTRlWGxaY1pXRWhHWkY0TVUxYW1pb2dMNzkrK0hTcVhDN3QyN1VWQlFJTzlyMTdJMUlnSkNFQkVRZ201dE9qSTgzZWFLU292eDk2RURVR21pRVp1c1FVVmxwYnl2ZCsvZWlJeU1SSGg0T0x5OXZjM1lTaUtpVzQ5QmlveFVWRlJnNzk2OVVLdlYyTDE3TjRxS2l1UjlIVnUxdlJxZWd0RzVkWHVHcHp0VVNYa3AvajUwQUdwTkRLSVBIMEI1WllXOHIyZlBub2lJaUlCU3FVVGJ0bTNOMkVvaW9sdURRWXBRVmxhRzJOaFlxTlZxN05tekJ5VWxKZksrTHQ0ZEVCRVFES1YvTURxMWJtZkdWbEpqVkZwZWhwZ2pCNkdPajhIZmh3Nmd0THhNM3RldFd6ZEVSRVFnSWlJQzdkdTNOMk1yaVlqK1BReFNkNmpTMGxMRXhNUkFwVkloT2pvYXBhV2w4cjd1YlRzaElpQUV5b0JndEcvSm9ScHFtTEtLY3V4TmpvZEtFNDA5U2Z0UlVtNzRkNnB6NTg1eVQxWG56cDNOMkVvaW9uOFdnOVFkcEtTa0JIdjI3SUZhclVaTVRBekt5OHZsZmIwNmRJWFNYL1E4dGZWc1pjWlcwdTJnb3FvU2Nja0pVTWZIWUZkaUhJcEtpK1Y5SFR0MmhGS3BSRVJFQkxwMDRlSUVJbXJhR0tSdWMwVkZSWEo0aW8yTlJVV0ZZVDZMVDhmdWlPd2ZnbkMvd1dqdDBkS01yYVRiV1dWVkZmWWZUNFJLRTQxZGlYRW9LRGJNdTJ2WHJwMGNxcnAzNzg1UVJVUk5Eb1BVYmFpZ29BQzdkKytHU3FWQ1hGd2NxcW92VysvY0V4RUJJUWozSHd3dnR4Wm1iQ1hkaWFxMFZUaDQ0akJVbW1oRUpleEZmcEZoSmFpM3Q3Y2NxbnIxNnNWUVJVUk5Bb1BVYlNJL1B4KzdkdTJDV3EzR3ZuMzdvTlVhQ2luNmQvV0JNaUFZdy9vTmdxY3JxMU5UNDZEVmFhRTVjUVRxK0Jqc1RJaEZYa0crdk0vTHkwdWVVK1hqNDhQQ3JrVFVhREZJTldGNWVYbUlpb3FDV3EzR2dRTUhqSjZYRnRDdER5SUNnakhNYnhEY1hWek4zRktpK3Vra0hSSlNrcUhXeEVBZEg0dmNLNFpxK1o2ZW5nZ1BEMGRrWkNSOGZYMFpxb2lvVVdHUWFtSnljM01SRlJVRmxVcUYrUGg0UTNoU1dDQ3doeThpK3c5QldMK0JjSFZ1WnVhV0VwbEdwOVBoME9ualVHbWlvWTZQd2NYTGh1YzNlbmg0SUR3OEhCRVJFZkR6ODJPb0lpS3pZNUJxQWk1Y3VDQ0hwOFRFUk9pL01pdExTd3pvNlFkbFFEREMrZzFFTTBkbk03ZVU2SitsMCttUW5INFNLazBNMVBFeE9IL3BvcnpQemMwTjRlSGhVQ3FWQ0FnSWdLV2xwUmxiU2tSM0tnYXBSaW83T3h0cXRScHF0UnBKU1VueWRtc3JLd3pzNVkrSWdHQ0UrZzZBaTZPVEdWdEpkT3RJa29TakdTbFFhMktnMHNRZ0t6ZGIzdGVzV1RNTUd6WU1FUkVSQ0F3TWhKV1ZsUmxiU2tSM0VnYXBSaVFyS3d0cXRSb3FsUXJKeWNueWRodHJhd3p1SFlDSWdCQU04UTJFazcyakdWdEpaSDZTSk9Ga1pocFVtbWlvTk5FNGMrR2N2TS9GeFFWRGh3NUZaR1FrZ29LQ1lHMXRiY2FXRXRIdGprSEt6TTZlUFN1SHAyUEhqc25iYmExdE1NUTNDRXIvWUlUNDlvZURyZjExcjNVeU13MWR2VHZVdW15OG9ySUNOdFkyOHV1aTBtS2pRSlp4SWF2T0t1WnA1OCtpWXl2ajU2WlZWRlZpVjBJY2hnY09xZldjYmZ0M1lXamZnYkMzdFVQaXFhTm81ZWFKbG00ZTEzMFAxN3FZZndtZXpSdSswbEFuU2JCbzRMTDV2TUo4dURrM045cVdrNStIRnMzZDZqd25JU1VaanZZTzZOYW00M1hiVVZSU0JKZHF3NjBsNVdWd3NMV3IreHlkRGlYbHBUV0NzaVJKME9xMHNMSzhmaTlMMnZtemFPdlpDdVdWRlhDMGM3anU4ZFhibHBXVGphNXRPdFI1akNSSldMTjFBeVlveDhEZTFnNC83OW1LYm0wNm9rK25IdGU5dmxhbnhhN0VPSVQxR3doTGk5cUg0T3I2N2piSHFoRFNKN0RPZVgrU0pPRlVWb1ljcXRLek0rVjlUazVPR0RwMEtKUktKUVlOR2dRYkc1dGFyMEZFWkNyTzFEU0Q5UFIwckZxMUNnODk5QkR1dSs4K0xGKytITWVPSFlPOXJSMkdCdzdCZTFQblFMMWtQZDZiT2dmREE0Y1loU2o5NUhJQTJIY3NFV2N1R3Y1TGZQNjY1YmlZZndtMUtTa3Z3OXRmTDhYcDgyY0FBTHVUOW1IY0cxTXg1WU01ZVBLOTJYaDQvZ3dVbEJUVmVxNmp2UVBlK21xcDBYUFVmdHk1R1VjelVsQ2xyYXB4dkU2U3NQeVhyM0h1Nm53V240N2RNUHZMaFViblY1ZVZld0ZUUG53Rnp5eDlBLy83NkhVOCsvRmMrYy9EODJmZzJ4Mi8xWHFQMkdTTi9QZm5QbjRUbFZWVk9IamlFTjVZOHlGMDlmejN3ZEdNRkNTZU9vcVpuOHpENVBmbllNb0hoai9qM3BpQy9jY05RNm5KYVNlTnp2WHAyQjN6MXkySFZxZVZ0MlhuNWFDaXF0TG9PQVdBQitjOVo3U2t2NkM0RUhQWExLbnpjNmpTVnVIUmhTK2dyS0ljT2tuQ00wdmZRSEdaZU83aCtEZi9aMVJ6Q1FDeWNyS05YcWVlTzRNWnk5OUNmbEVCVm03NUFjY3lUdFg1R1FCQTBxbWo4dmUzLzFnaVB0cTR1dDdqRlFvRnR1M2JEVHNiV3dEQXRuMjc0ZG04WWVIWTBzSVNTemFzUW1GSmNaM0huTDE0RHF2Ly9CSGxsUldvL3Q5MzM2bCtrKytaZE9xbzBUd3BmYnU2dHVtQWFXTW00dWQ1WCtDbnR6N0QwL2Mrak02dDI2T29xQWgvL1BFSFhuamhCU2lWU3J6MjJtdUlpb295cXVwUFJIUXpPSkhnRnBBa0NhZFBuNVo3bmxKVFUrVjlEcmIyQ08wYmhNaitRekNvdHo5c3Jldi9MK2EwN0V5czJMd2VaUlhsT0h2eEhLYU1ub0FGNno2QmhVS0JqT3dzdkxYMkl3QkFLM2RQekhwZ3N0d3IwZHpKQmFHK0EvRHIzOXN4NjcrVG9ZQUNENGFQeG4rSGpRSUEvUGZ0WitEaVVITytWZHpSQkF6czVZZkJ2UU9Rbkg0Uy9idjdJdTM4V1RnN09HRmk1RmpFbnp5Q2dPNTlqTTVKT0hrRWdUMzZvdlBWaHh4YldWcWhiK2VlS0swb2c3MnRIVkxQblVHTFpxNXliNDIzUjB0OE9PMTFPRHM0NHBFRnorT2JWNWZJdldxVDM1K0RoeVBHMUdpWGhVS0JUMy85Qm9ON0I4QkNvWUJPMHNIYXlncTdFL2ZoOFJIam9RQlFVRktFbmZHeHVDOWtPTjc3L2d1a256K0xLOFdGME9wMDZOcW1BNndzTExGeTlyc0FnSWtMWnVMYjE1YmlzVVd6MEwrN3IveTl2YnJxZmJTOHB2WldVVWt4cGkxNVRYNmRjZUVjZXJUcmpLWFB6cFhiclZBbzRPWHVDVGVYNXBBa1NieDJhNEZtVHM0NGMvRWN1cmZ0aEQvaWRpS2tUNkM4U01ERzJnYk5uWnZKb2FHd3RGaisvbHdjbmRIY3ljV29IVlpXVm5oOTlRZDQ2L0daT0pweEN2dVBKV0w2ZjU2RVJ6TTNqQWdhaW9xcVNwUlZsR056ckFyancrNUJUbjRlbmxzMkYrNHVybEFvRkRoK0poVnZQallEUTN5RHNEYzVIcytNZVFUYjl1L0NpS0F3by92c1NvekRZSjhBMkZoWnc4N0dGZ3FGQXBWVlZmQjBkVGZxWlR4K0poWGQybmFTZTVWaWt6VVkzRHRBM3UvdTBseCtENVZWVllnK2ZBREQvQWJKKzl1MzlJYXR0UTErMmJNTjZ2Z1krVHFaT2RtWXNmd3QrVGkvcmo2WU5tWmlqWDhuOURxMWJvZE9yZHRoOHFpSGtKNmRDWFY4RE5TYUdKdzRleHJidG0zRHRtM2JZRzl2ajVDUUVFUkVSQ0E0T0JqMjl0ZnY4U1VpcWcyRDFMOUVraVNrcEtUSTRTazlQVjNlNTJUdmlMQitBNkgwRDhiQTNuNndzV3I0SEk3T3Jkdmh2YWx6a0hUcUtNb3FLekNnWnovNGRlMk5GczNkOGRUN0wrUHpGeFlBQUI1LzkwVW9GTVlkanFGOWcrRGZ6UWVBR0RMcjR0MWUzcWRBN2NOaEt6YXZ4OG90MzhQeTZqTHplVjkvTEg3c3JXMndPVmFGNDJkU3NmVzlyNHlHc0RiRjdzQUU1UmlzM2ZvVDloNk5oK1hWZHJ5MjhuMEFRRXBXT3ZwMjdva1AvL2U2Zkk2emd4ak8wdXEwY2hqUi96RFhWZUc2K2xDUGxhVVZ5aXNyRUgveU1GS3kwdVQzbzFBbzBLTmRaN3o4ME5NQVJHQmEvOFl5QU1DVGkxK3E5YnI2SC9BMVd6ZWdvS1FJdnk5WUtlL1Q2WFNZdFBnbGZEcHpQcXl0ckpDVG40Zm93d2N3YXBBU0NvVUM1WlVWZVBuTGQxRmVVWTdVckF3OHZlUTFkR3ZURWVmekx1TFNsY3NvcTZ4QTJ2bXo4cldLUzB2a01Lc1hsYkFYUVQzNzF2cWRaR1Jub3IxWEd3QkFTMWNQV0ZsYTRhdHRHM0Z2Y0NSK2kvNExyZDA5c1NGcU00NmRTVVhQZHVMaHdKWVdsbEQ2QjZORmN6ZDg5dng4L0I2OUEwL2NQUjZURnIrRVlKLytPSlp4Q29FOWZORzdZemRzaWxYQnl0SWFFUUhCOGozWGJ2MEpYYjA3d0x1RkYvUmZSZUtwWkJ4Sk80a3BIOHlSanp0MkpoWFAzUGNvSGd3ZkRRQll1bkVOdnRyNms3dy9MVHZUNlBqRGFTZXhaZEZxb3pwbjl3OGRDU3RMU3dSMDc0T1BOcXlDcGFVbEZBb0ZiS3h0b05QcFVGbFZoU21qSDZyMWU2dE5CNjgybURUeUFVd2ErUURPWGp3dlFsVjhESTZtcDJESGpoM1lzV01IYkcxdEVSSVNBcVZTaVNGRGhzREJvZUZEb2tSRURGTC95RndrQXdBQUlBQkpSRUZVSUVtU2NPTEVDYWhVS3FqVmFwdzVjMGJlNStMb2hMQitBeEVSRUlLZ0h2MWdmUk9yaXZJSzg1R1NsWTc3aDQ3RWhxZ3RVTVhId01iS0dxZlBaZURaaitjQ0FOS3p6Mkw4bTlQdzBiTnowYlpGSzVTV2wrSEx6ZXZ4NkYzL2dZdURFNUpTaitLL1lmZkkxN1N5dE1Uajc3Nkk0dElTTEp2K0ZscTVlOHJiVjd6NHJuemNrNHRmd3BxWEZodTlyaDZpTGhWY3hzNzRXRHg5NzBUY1AzUWtKa1NNTWVwbEt5NHJxWFB1ams2U2NESC9ranhQYVhPc0NzRjkraVAzU2g0dTVsOUNyL1pkNi8xY1ZKcG9MSno4RW5LdTVDR2dtMCtkYzNHcTAvK3daMXo5a2MrNFlKaGYwN1pGYTN3NWF5RVNVcExoMTdVM0FGSHNWQ2RKOHZkMytQUnhqQWtaTG9jdlcyc2JMSHhxTm1LT0hFVGg5cC94eGRWZ0N3QWYvYlFLWG02ZUNQVU5Rc0twWkl3YXBCVDN2cENGK2Q4c2g1V2xKVkt6TXZEOXprMjRWSEFaQUZCZVdTRi9mdmxGQlpqeHlkdDQ0NUhwY2kvZ2MrTWV3OGJkVzNIeTdHa1VsaFJqeFNMeFhUMjJhQlpXdlBndVNzckxZR2RqSzdmdmNtRUJTc3BMQVlpUXFkV0pRcGdUcnZiNlBUcDhIRjVmL1FHaUV2YmlxWHNlUU1kV2JXRnJiUTN2Rmw1R245dis0MG1ZTTJFYUJ2WDJoMDZTTUhIQlRQeTk3Q2VqWTJ5c3JJMyszZEczU1cvYzNLZU5RcFJXcDhYdXBIMFkwTE1mdW5wM3dQdlRYb1dUdlNNZW12Y2NQcGt4RDRENDMxak1rWU1JNlJONDNlLzJXbTA5VytIeEVmZmo4UkgzSXlzM0d6dmpZNkhTeE9CSTJnbDVoYXlOalEwR0R4NE1wVktKME5CUU9EbHhWU3dSMVk5QjZpWkprb1NqUjQvSzRTa3JLMHZlMTl6SkJjUDhCaUVpSUFUOXUvZHAwR1RoaG5obHhXSlVhcXV3WHZVN25ycm5RWHp4L0FKWVdGamd5Y1V2eVQ4NGp5NTZBZCs4c2dRQW9OTEVvSm1qRXhKT0plUHBleC9HOStwTm1EenFJVGpZR1lZejNwazBDL2xGQmZEdjZsUGpmazh2ZVEyU0pFR0NKUGV5NkY5ZjYzdjFKbmk1ZWNwQjdPQ0pRL0pRR1FDc1YvMk8vS0lDekg1d2FvMXp6K2Rld05DK0F4R2ZjZ1NSQVNGSVNqMkdvK2tweUM4cWdKTzlJNzU2NVFPamNGU2xOY3hUMHVsMHNMR3lSc2RXYmVGbzc0QVp5OS9HRzQ5T1Iwdlhtbk40TWk1a3dmWHFFSlAraDMzaWdwbFk4ZUs3ZUd6UkxQazQvVVQ2eUZrVDBiRjFXeWlnZ0VLaFFOcjVzL0xRM3VHMEUvalE3alVNNk9Vbm4rZGdaNCtZSXhwVVZGYWd0RndNWng0NG5nUy9yajRJNnpjUWI2NWRnaDd0dXNqSHQyL3BMUTh4UHJuNEpheVl0UWdBOE5sdjYvREVlN014ZGZRRWxGYVVZZTNXRFZqeXpCdm8xS3FkZkc1SldSa3NMU3lRazUrSERsNXQ1R0I0K3Z3WlRQbGdEaTdtWDhKOUljUHgrSWp4QUlEOHdpdndiTzR1VCtKWHgwZERxOVBLNytkSStrbDhPdk1kcEdTbXlUMWYxMDQzcTZ5cVFqTkhaNVJWaUhsRzJYa1gwZEhMZURHQy9qdXAzZ09sYjFOdFpuNHlEOFdsSlRpVmxZNjNuM2dCSzdkOGYzVVlVZXpYbjZlVEpCU1hsc0RidzZ2R0FvZ2I0ZTNoaFVlR2o4TWp3OGNoT3kvbmFxaUtSbExxTWV6YXRRdTdkdTJDdGJVMUJnd1lnTWpJU0lTR2hzTEZ4ZVg2RnlhaU93NkRsQWwwT2gyT0hEa2lEOXRsWnhzbS9ibzVOMGU0LzJCRUJBVER2NEc5SWpkcTRlVFpjSGR4eFljYlZzSy9tdzltZlQ0ZkZaV1ZTRHQzQmpPV3Z3MUFyTkxUMHcvVDJOdll3ZHJLQ3ZlSGpjVE01VytqdUt3VTlyWjJrQ1FKNS9NdW9udmJUclVHcWVxOUtrOHVmcW5HYTcyVXpIUUVkdmMxbXFCOTRYSXVMaGRla1lmaGptV2N3ak5qSDZ2MWZSMC9tNG8rbmJyalNsRUJMQ3dzOE1tTWVXanU1SUpYVnk3R2t5UC9hL1JaNmlRSmJhcjFrbHdwTGtCa2Z4RjhQSnU3STlRM0NFbW5qc2xoU0IwZmc5K2pkK0RNaFhONDcvc3ZFTzQzR0ZxdHRrYVAxT256WitRNVRYcXRQVnJLNFFZQW5ueHZ0anlFT25IQlRLTVFCUUNsVjN1QkhPMGNNSC9kY293Yk1nSWZiVnlEUWIzOG9OSkVvN1Y3U3d6dTdZL0NrbUo1U0ZNdnYvQUtkaVhHd2JkekQ3VDFiSTJ2WC9rUUFMQnl5L2Q0ZnZ4VE5UNnpIM1p1UXRjMkhURE1iekIraS81TERvYlg5djdvNVZ6Smc2ZXJCOUt6TStGbzc0Q0J2ZnloMVdreFB1d2U1QmNWd011dEJlSlRqbURza0JGeUw1WlJZRllvY0RqdE9NYUYzbzAvNDZJQUFLbFpHZWpkb1dadm9ZV0Z4WFY3cFBTV1BqdFgvbXhEK3dZaHRHOFFudnY0VFpSWGxzdWZVWlZPaC9ZdFcrUE54MmJXdU5mTjhISnJnUWtSWXpBaFlnd3VYcjZFblFteFVNZkhJQ0VsR2RIUjBZaU9qb2FscFNVR0RCZ0FwVktKc0xBd05HL2UvUG9YSnFJN3dtMFJwUFJsRUc2VjNyMTdHOVY1Y25OdWpzaitJVkFHQk1PdmEyOVlLUDdkeFpEWmVibHdkM0ZGZVVVRldycDZ3TVhCQ1RuNWVaQWdsc21YVjFSZ1lDLy9Xcy9WTDYzLzZObTVVR3RpTUhMZ01BREF5LzluNzg3all6cjNQNEIvem1SZlpaY0lJdll0UWlhQ2JDSXpRZTlWTzBWSnJGSGJyMVZWVkZ2M1VrdGIybkxwa2xhMTJxdXE5cjNYaENBaHlHU1JQVUUya1ZYMlBUTnpmbitNT1hKa0VrbVFCTi8zNitYRm5PZk16RE16a256eVBNLzVQajlzdytvWi92WE9WN0FzYnhUaHp2MVUzdTJLUjFlVkFjcGlvY1A2RDhFdjV3OXp4eHg3OU1QQmk2ZXdaTUpzc0N5THl1b3FiaEg2azBMaklqRHZqV25Jek10R2VISU1uSG9OUkVadUZ1UUtPWHJhZHVPZEsyQVlKTjFQZVJ5RWNoN0FmL3RhSkdha29FOFhaV21Dd3RJU0xraUpuTndnY25MRDdNM3Y0ZHYzTmlsZlMyWXExczVhQXVEeGlOU3ZmeDhCQy9CV0p6MHNLWVQvam5YY2lOU2R6RFJ1QkNlbklML2U2L2o3MWhYNGpwbU1qL2Z1d055eDA2Q2pyWTBESCs5RVlzWTlITDF5RHY1dnpzVDh6MWRqK3FoeEdEZENoSnpDZkZ3SUMwWnFkZ2FNRFl6Z05YaDR2Y2Q4TXBBckZBcWNDYjJJQzJIQmVIZnEvQWJYMlVYZlM0Q1ZpUVczS1B4V3dtMGtwTitCbHFZVzhvb2VRbE5ERXk1OUhlRTZVQWlKTkJpemZTWmg2Ky9mNG1QZkZYRHMwUThBOEdTRmxDRTlCNEJoR0JqcEd5QXgvUzdDRXFQeHBxdEk3Zk0zVjkzbnFxaXV4TjQ2MDhnQU1HUGo4dWZ5UEEyeE1qWEhETzgzTWNQN1RUd3NLY1NsaU91UVNFTndLeUVLMTY1ZHc3VnIxN0JwMHliczJMRURYbDVlTDdRdmhKQ1h3MHNkcElSQ1lidXBJZFdheGJnS1NncFJXbEVPWXdORHNDeUwxVE1XUTA5SEY0dTJyK09tOXE1RTNXejBNV3BxYTVHUmw0V2EyaHJrRlJkQ1UwTVRGaDNxMTAveUdqd0NzMzBtY3JmbmYvRWhiMVFoTUR3RTZia1AwTldxRTdvOW1ncXFxN09sRFM1SGhXTEpoTm1JUzdzRGowRXVhdnRUVmxtT3d0SmlkREx2aUU3bUhiRnAvMy9nWU44WHU0N3V3OUlKYzlUZXgxQlhIOSt1L0F5QWN1b240SU50M04rcVl3MDlWOWJEUEM1RTFXVm0xQUV5V1MydjVwYTVzU2x2Uk1wdjZ5cHVSR3JXWisveTdpK1R5NkNyclkxTzVoMEJnS3ZMRko5MkJ4Y2pybUhOekNYNDV2RFA4SEgyNE5aSXlSVnl5QlZ5ZlBUMk1peHNvTTkxc1N3TGdVQUF0NEhPK0N2b0RDOUVQVG0xQndEdURrUGhPMllLQUdEMURIL29hR21EWVJqOGRPWWdPbHZhb0UvWDd2ano0aW5jU3JpTkNXNmpZV05oeFF0UkplVmwySGZ1THhnOXVxcFROVnJuTWNnRlcvKzdCMldWNWZXQ0xsQS9oRGMydGNlOXRrZC95eFh5ZWxPRFFNTVhSYndJTE10eWZ3Z2hwQ0V2ZFpBS0NBaG9rK2RWS0JTSWpZM2wxa1ZsWldYaDBLWFRPSFRwTk15TVRlQTl4QlVpSnpjSSs3eVlxYjIrWFh0aTQvNmRlSGZLUEJ5OStqZU9CLzhOQTExOTNNMU1lL3lEaDJGZ1kyNVZyOENpWENISHNhdC93OXZKRlc4TTg4SlhmKzFGZGtFZWxrL3k1WjFYVkZhQ1ZkOStCb1poY0NVcWxEdXVXaU1GZ0ZzbkZaK2FqQTF6MzROWTZLNjJ2NnJhUVdHSnR6SFJmYlRhYzM3NzN6SDR2em1MdXoxdWhEZjh0cTJDNXlDWEJ0ZkNDQVNDZXROd2pWRW9GT2pSeVE0NUJmbXdNYmZFM0cwZlFPOVJxWUcwbkV3cytXbzlpc3RMa1ZkVWdQbi9tTTdkTDYvb0llOEhla3BXQmhiditBZ0Noa0Y2VGlhdmtHUkplUmxHTzN2eW52ZGFyQlNzZ3NXeWliNDRmUGtzSHBZVTRmM3BqNmZwT3BsM2hOK2pvS05PM1IvaytjVUZxS2l1UWxlclR0RFgxZU1GUGdDTlR1M0ZwQ1RpVWtRbzdHMDZvNHRWSitRVTVtTm9uMEhvWk40UloyOWNBc3RDT2EzblB1YnhheTh1Z0sybE5VWTdlOERXMGhxbnJrbTRObjBkWFZSVVZmTFdlOVVsWUJoZUgxU2pmaXIvL3ZVYnRmZEx6YjZQc3NxRzYwMjlTRG1GK1k5R29ZSVJlU2Z1OGI2V21wcThxYjBPSFdoVGNFS0kwa3NkcE5xS1FDQ0FnNE1ESEJ3YzhONTc3eUV1TG81Ykw1V1ptWW5EbDgvaThPV3o2R0JneEMwMkg5cDMwSE5iYko2U25ZSHVObDBSRkhrRDQwWjRZK3JJTndBQTg3WjlnTy9mM3dLQlFQM1VZbWxsT2RiL3RCMHJKdm5Cek1nRWhycjZTTHFmZ3NxcVNtNXh1SXFKb1RHK1hQSVJUQTA3OElMS2sydWttbUtiL3hvQWdJNldGbGN6S2JzZ0Q5Wm1sZ0NVeFVINzJmWGtxb1d6TEl2b2V3blEwOVpCNUowNFBDd3A1RjNkVmRlVDAzQlB5aTh1Z0ptUkNYWWQvUVc5Tzl0anc5ejN1TkR6eTlydDNIbXpONytINzk3ZmpMTEtjZ2llQ0w5dURzNVlQL3Z4bEpMZjFsWDRZZFVXQU1wcHZMclZ1TTJNK1d0bmFtVXlPUGQyZ0lhR0JuNDZjeERHK29aWVBza1huLzMySDh3Yk82M2UxWEFxQ29VQ3BaWGwrUDNDTVhnNkR1T09KOTlQaGI2T0xycGFkVUo2N2dOVVZGVTI4dXFWVGw4UHhMZ1JJdGpiZEVFbmk0NWNOZmM5eDM2RjlhUFAzY2ZaQSs0RG5YRTlMaHh6UmsvbTdtdGxZczZ0WDNwU1lIZ0loTDBkRUJ3VGhsLy9Qb0k1b3lmejNvdXZsNm0vbjhxVGE1MVlsbFdXbXdpNWdIZW56SU9XcG1hOU1EaHo0NHFudnQ3bXlpN0k0MnBOUmQxOXZMdUFscFlXaGc4ZkRyRllUSXZOQ1NFTm9pRDFqQmlHd1lBQkF6Qmd3QUNzV0xFQ1NVbEprRWdra0Vna1NFOVB4L0hnLytGNDhQOWdiR0NJa1k3RDRlUDhiT1VQYnNSRndNVFFHRXNtekVabVhqYjJuVHVFcklmS3l0b013MkRobDJzZ2s4dFFYVnVMMFVNOThOYW9jVERVTTBCK2NRRnFhbXV3OEo5dndkYlNHbGVpYnVMdlc1ZXhkTUpzRkplWFl1N1dEekRWNng4UU9ibHlVM3hQYnA4Q1FHMGw4eWRWMVZUaldxd1V2LzE5RkFLQmdBdGlCYVhGQ0k0T1ExbGxCZEp5TXJGLzNWZklMWG9JU3hNenJyUkJSSElzamw0OUQ4OUJMdGo3NFJlUVNJTXhaOHRLK0FnOU1ITHdNRGoxR29pTDRkZnd1K1E0MG5NeThYKzdOZ0JRMWloYXZ2TlQ3bS9Wc1JrYlYyQ2krMmk4TzJVZTE0L052Ky9HL2R3c1hwOVZJMUpwT1prd01UVEc5Kzl2NXNvNjFBMVJUeG96MUZQdGNmYlJGakVBRUJ3ZGh2VGNUTHd4YkJSc0xaUlRmbE04MzhDeW5aL2crR2ZLR2xXeEtVazRjdVVjRFBXVXBTR3lDL1BReWR3S0U5eEd3MGpmQU5XMTFaaTE2ZjlRVkZhQ1paTjg0ZGl6UDNTMWRhQlhaOHVaV3JtTUd6blQwZExpL3Mwd0FyajBHd3dyRTNQY3o4dEdlczREeUJVS3BPYytnRVVIWlVCZDhJKzNBQ2hyZkNXazM4UHR1L0dZS1JwZjczVXBGQXF3TEl0ek40SmdxR2VBV2VJSm1EcnlEV3pjdndzei9yME1TeWY2Y211OEd0dHFwNkgzckpkdE55d2FwNndUSlg5VXhUK25JQjlGNVNVdzBqY0EwOEF2Q2MyVm1aL05iWDRjbS9yNDRnaFYrUU94V0F3UER3OHFmMEFJZWFxWGVxKzk5b3hsV2R5NWM0Y0xWVThXNUJ6cE9Bd2lvUnRHREhCcVZrSE9wNUVyNUtpVnlhQlFLS0NybzhzYkljZ3JLa0RVM1hqa0ZPYWhuMTFQM2hWNmVVVUYySDNzVjJnSUJGZzgvbTIxWlFPcWEydmd0L1Y5SFB4MGQ2TjlXUHJOSi9oNjJTZVF5K1c4RWd2cTFNcGtTTTk5Z0hzUDBwQlhWSURPbGpad2QzRG1qYXJsRmozRW5tUDdNY2xqREFiMzdJOWFtUXpGNVNWY2hlN21LbnRVTWJ3bDkxV3dMTjc2MXpMODllOXZHejFQSnBmaFRPZ2xETzdaSDVZbTVtcjMyQXVKRG9PYmd6TjMrMFo4SkhyYTJqVTQrdlkwLzdmclg5ajFmLzlxdlA4S0JYNDhjeEFCcHc1Z3lZVFpLQ2t2UTJ4cUVpK1FBY3A2V0p2bXIrSjlmaks1RFB2Ty9ZVkIzZnVpbjExUFh2MHdRTGw5eTZBZS9kUytyd3FGQXJPM3JNU0JqM2MyK2ZVczN2RVJ2bnQvTXdRTWc4ejhIS3ovNlV1SWhlNjhOWHZOb1NySUtaRUc4N2JQMGRIUmdZZUhCMFFpRWR6ZDNha2dKeUdrV1NoSXRSTFZGakVYTGx6Z2J4R2pxd2ZQUVM0UUM5M2hPbEQ0MUMxaW5vV3FwbEZMS1ZnV01ybnN1UVkvMWVNMmRhUGh0cVpRS0ZCWVZ0emlzTk1lVkZSWElUNDF1ZDdXUGkrU2dtVlJYVlBkclA5L3pWbi8xcERVN1B1UVNJTVJHQjZDcEl3VTdyaWVuaDRYbm1pTEdFTElzNkFnMVFaU1UxTzVTc3FKaVluY2NUMGRYYmc3RElWWTZBYTNnYzdQRkhvSWVSMnhMSXQ3V2VuY3ROM2RCMmxjbTc2K1BqdzlQZUhqNDRNUkkwWkFSMGVuRFh0S0NIbFZVSkJxWXhrWkdWeW9pb3VMNDQ3cmFHbkQzV0VvUkVJM2VBd2FDbjBkK28yWkVIVllsa1h5L1ZSdTJpNDErL0UyUDRhR2h2RHk4b0pJSk1MdzRjT2hyZjNpUm53SklhOG5DbEx0U0dabUppNWV2QWlKUklLWW1CanV1TGFtRmx3SENpRnljb09ub3d0WFZKT1ExeFhMc2tqTXVNZE4yNlhuUE9EYWpJMk40ZVhsQmJGWURCY1hGMmhwUGQrcGFFSUlxWXVDVkR1Vm5aM05oYXFvcUNqdXVKYW1Kb2IxR3dJZlozZDREaG9HWXdPNnFvaThIbGlXUlZ4YU1pUlNaYW1DelB6SFd6T1ptSmhnMUtoUkVJdkZjSFoyaHVZemJBcE9DQ0hOUVVIcUpaQ2JtNHVMRnk4aU1EQVFFUkVSWEpGQURZRUdodlVmREpHVEc3d0dENGVKSWRXNUlhOFdoVUtCbUpRa2J0b3V1eUNQYXpNek00TzN0emZFWWpHY25KeWdvZkg4aTk4U1FzalRVSkI2eVR4OCtCQ1hMbDJDUkNLQlZDcUY0bEd0SFFFandOQytneUFXdXNOcjhQQjZoU0VKZVZrb1dBV2k3c1JESWczR3hZaHJ5QzE4eUxWWldGaEFKQkpCSkJKaHlKQWhEUmFmSllTUTFrSkI2aVZXVUZDQW9LQWdTQ1FTM0xwMTYzR29FZ2pnMUdzZ3hFSTNlRHU1dnRTWDZwUFhnNEpWSUNJNWxwdTJlMWhTeUxWMTdOZ1IzdDdlOFBIeGdZT0RBNFVuUWtpN1FrSHFGVkZjWEl5Z29DQUVCZ1lpTkRRVWNya2NnTEx5K3BCZUF5Qnljb1AzRUZkWW1acTNjVThKVVpJcjVBaExqRWFnTkFTWElxK2pvS1NJYTdPeHNZRklKSUpZTE1hQUFRTW9QQkZDMmkwS1VxK2drcElTWExseUJSS0pCS0dob2FpdHJlWGFISHYwZzBqb0JwR1RHN2ZYSFNHdFJTYVg0VmJDYlVpa3diZ1VjUjNGNWFWY202MnRMY1JpTWNSaU1mcjFVMThoblJCQzJoc0tVcSs0c3JJeVhMMTZGUktKQk5ldVhVTk5UUTNYTnFCYmIvZzR1OFBieVJXMkZ1bzN6eVhrV2RYVTF1Sm1RaVFrMGhCY2pncEZTWGtaMTlhMWExY3VQUFh1M1p2Q0V5SGtwVU5CNmpWU1VWR0JxMWV2SWpBd0VNSEJ3YWl1cnViYSt0bjFoRmpvRHBHVEc3cFkyYlJoTDhtcm9FWldpK3V4NFFpVWh1QnkxQTJVVlpaemJmYjI5bHg0NnRHakI0VW5Rc2hMallMVWE2cXlzaEloSVNFSURBekUxYXRYVVZsWnliWDE3bUlQc2RBZFlxRTc3RHJhdG1FdnljdWtxcVlhMTJLa0NBd1B3WlhiTjFGUjlmai9WTStlUFNFV2l5RVNpZEM5ZS9jMjdDVWhoRHhmRktRSXFxcXFjUDM2ZFVna0VseTVjZ1VWRlJWY1c0OU9kaEFMM1NBU3VxRkhKN3MyN0NWcGp5cXJxeEFTRXdhSk5BVEIwYmRRV1YzRnRmWHAwNGNMVDNaMjlIK0hFUEpxb2lCRmVHcHFhaEFhR29yQXdFQUVCUVdock96eGVoWjdteTRRT2JsQkxIUkhUMXM3bXBKNVRWVlVWK0pLMUUwRWhvY2dKRG9NMWJXUDE5MzE3OStmcS9QVXBVdVhOdXdsSVlTMERncFNwRUcxdGJXNGVmTW1KQklKZ29LQ1VGSlN3clYxN2RpSkMxVjl1blNuVVBXS0s2c3M1OExUdFJncGFtU1Byd1FkT0hBZ2ZIeDg0TzN0alU2ZE9yVmhMd2tocFBWUmtDSk5JcFBKRUJZV0JvbEVna3VYTHFHbzZISE5IMXNMYTRpRWJoQUwzZERmcmhlRnFsZEVTWGtaTGtlRlFpSU5RV2hjT0dTUGFwTUJnS09qSThSaU1ieTl2V0Z0VFZkOEVrSmVYeFNrU0xQSjVYSklwVklFQmdiaTRzV0xLQ2dvNE5xc3pTeTVxLzhHMnZlbVFvb3ZtYUt5RWdSRmhpSXdQQVEzNGlJaFZ6d3U3T3JrNUFTUlNJUlJvMGJCeXNxcWpYdEtDQ0h0QXdVcDhrd1VDZ1VpSWlJUUdCaUl3TUJBNU9mbmMyMVdwdWJ3SHVJS0gyY1BET3JlbDBKVk8xVlFVb1JMa2RjUktBM0JyWVRiVUxDUHR4b1NDb1VRaThVWU5Xb1V6TTJwS2o0aGhEeUpnaFI1YmhRS0JXN2Z2ZzJKUklMQXdFRGs1dVp5YlJZZHpPRHQ1QXF4MEExRGVnMkFnS0ZRMVpieWl3dHdLZUk2Sk5JUWhDZkg4UFpwSERwMEtIeDhmT0RsNVFWVFU5cW5rUkJDR2tOQmlyd1FDb1VDc2JHeFhLakt5c3JpMnN5TVRlQTl4QlVpSnpjSSt3eUVoa0NqRFh2NitzZ3B6SDhVbm9JUmVTY09xaTk5VFUxTkRCczJEQ0tSQ0Y1ZVh1alFvVU1iOTVRUVFsNGVGS1RJQzhleUxPTGk0aEFZR0FpSlJJTE16RXl1cllPQkVVWU5HUUd4MEIxRCt3NkNwb1ptRy9iMDFaTmRrSWZBOEJBRVNrTVFkVGVlTzY2bHBZWGh3NGRETEJiRDA5TVR4c2JHYmRoTFFnaDVlVkdRSXEyS1pWa2tKU1ZCSXBGQUlwRWdQVDJkYXpNMk1NUkl4K0h3Y1hhSFM5L0IwTktrVU5VU21mblpDSlNHUUNJTlFXeHFFbmRjVzFzYnJxNnVFSXZGOFBEd2dLR2hZUnYya2hCQ1hnMFVwRWliWVZrV2QrN2M0VUpWYW1vcTEyYW9aNENSanNNZ0VycGh4QUFuYUd0cXRWMUhYd0ladVZrSURBK0JSQnFNK0xRNzNIRWRIUjE0ZUhoQUpCTEIzZDBkK3ZyNmJkaExRZ2g1OVZDUUl1M0d2WHYzRUJnWWlBc1hMdUR1M2J2Y2NYMWRQWGdPY29GWTZBN1hnVUxvYUdtM1lTL2JqOVRzKzVCSWd4RVlIb0trakJUdXVKNmVIaGVlM056Y29LZW4xNGE5SklTUVZ4c0ZLZEl1cGFhbWNpVVZFaE1UdWVONk9ycHdkeGdLc2RBTmJnT2RvYWVqMjRhOWJGMHN5K0plVmpvM2JYZjNRUnJYcHErdkQwOVBUL2o0K0dERWlCSFEwZEZwdzU0U1FzanJnNElVYWZjeU1qSzRVQlVYRjhjZDE5SFNocnZEVUlpRWJ2QVlOQlQ2T3EvZXlBdkxza2krbjhwTjI2Vm0zK2ZhREEwTjRlWGxCWkZJaE9IRGgwTmJtMGJxQ0NHa3RWR1FJaStWek14TVhMeDRFUktKQkRFeE1keHhiVTB0dUE0VVF1VGtCazlIRnhqcUdiUmhMNThOeTdKSXpMakhUZHVsNXp6ZzJveU5qZUhsNVFXeFdBd1hGeGRvYWRIYU1VSUlhVXNVcE1oTEt6czdtd3RWVVZGUjNIRXRUVTBNNnpjRVBzN3U4QncwRE1ZRzdmL3FOSlpsRVplV0RJbFVXYW9nTXorYmF6TXhNY0dvVWFNZ0Zvdmg3T3dNVGJxYWtSQkMyZzBLVXVTVmtKdWJpNHNYTHlJd01CQVJFUkZjc1VrTmdRYUc5UjhNa1pNYnZBWVBoNGxoKzZtWHBGQW9FSk9TeEUzYlpSZmtjVzFtWm1idzl2YUdXQ3lHazVNVE5EU29hQ2toaExSSEZLVElLK2ZodzRlNGRPa1NKQklKcEZMcDQrMVBHQUdHOWgwRXNkQWRYb09Idzh6WXBOWDdwbUFWaUxvVEQ0azBHQmNqcmlHMzhDSFhabUZoQVpGSUJKRkloQ0ZEaHREZWhJUVE4aEtnSUVWZWFRVUZCUWdLQ29KRUlzR3RXN2Q0ZThvNTlSb0lzZEFOM2s2dU1EZCtjWHZLS1ZnRklwSmp1V203aHlXRlhGdkhqaDNoN2UwTkh4OGZPRGc0VUhnaWhKQ1hEQVVwOHRvb0xpNUdVRkFRQWdNREVSb2FDcmxjRGdCZ0dBWkRlZzJBeU1rTjNrTmNZV1ZxL3N6UEpWZklFWllZalVCcENDNUZYa2RCU1JIWFptTmpBNUZJQkxGWWpBRURCbEI0SW9TUWx4Z0ZLZkphS2lrcHdaVXJWeUNSU0JBYUdvcmEybHF1emJGSFA0aUViaEE1dWNIYXpMTEpqeW1UeTNBcjRUWWswbUJjaXJpTzR2SlNyczNXMWhaaXNSaGlzUmo5K3ZVRHd6RFA5ZlVRUWdocEd4U2t5R3V2ckt3TVY2OWVoVVFpd2JWcjExQlRVOE8xRGVqV0d6N083dkIyY29XdGhYVzkrOWJVMXVKbVFpUWswaEJjamdwRlNYa1oxOWExYTFjdVBQWHUzWnZDRXlHRXZJSW9TQkZTUjBWRkJhNWV2WXJBd0VBRUJ3ZWp1cnFhYSt0bjF4TmlvVHM4QmczRi9Uemx4c0NYbzI2Z3JMS2NPOGZlM3A0TFR6MTY5S0R3UkFnaHJ6Z0tVb1Ewb0xLeUVpRWhJUWdNRE1UVnExZFJXVm1wOXJ5ZVBYdENMQlpESkJLaGUvZnVyZHhMUWdnaGJZbUNGQ0ZOVUZWVmhldlhyME1pa2VEcTFhdThOVTkyZG5adDNUMUNDQ0Z0aElJVUljMGtGQW9CQUZLcHRJMTdRZ2docEszUmRkZUVFRUlJSVMxRVFZb1FRZ2docElVb1NCRkNDQ0dFdEJBRktVSUlJWVNRRnFJZ1JRZ2hoQkRTUWhTa0NDR0VFRUphaUlJVUlZUVFRa2dMVVpBaWhCQkNDR2toQ2xLRUVFSUlJUzFFUVlvUVFnZ2hwSVVvU0JGQ0NDR0V0QkFGS1VJSUlZU1FGcUlnUlFnaGhCRFNRaFNrQ0NHRUVFSmFpSUlVSVlRUVFrZ0xVWkFpaEJCQ0NHa2hDbEtFRUVJSUlTMUVRWW9RUWdnaHBJVTAyN29EaExSbk9UazUyTHQzcjlxMkxWdTI4RzR2V0xBQUhUdDJiSTF1RVVJSWFTY1lsbVhadHU0RUllMlZRcUhBbURGalVGQlEwT2g1Wm1abStQdnZ2eUVRMENBdklZUzhUdWk3UGlHTkVBZ0U4UGIyZnVwNTN0N2VGS0lJSWVRMVJOLzVDWG1LcGdRcGtValVDajBoaEJEUzNsQ1FJdVFwaEVJaGpJMk5HMnp2MEtFRGhFSmhLL2FJRUVKSWUwRkJpcENuME5UVWhKZVhWNFB0WGw1ZTBORFFhTDBPRVVJSWFUY29TQkhTQkkxTjNkRzBIaUdFdkw0b1NCSFNCQzR1TGpBd01LaDMzTURBQUVPSERtMkRIaEZDQ0drUEtFZ1IwZ1RhMnRydzhQQ29kOXpUMHhQYTJ0cHQwQ05DQ0NIdEFRVXBRcHBJM1JRZVRlc1JRc2pyallJVUlVM2s2dW9LWFYxZDdyYXVyaTVHakJqUmhqMGloQkRTMWloSUVkSkV1cnE2Y0hOejQyNjd1N3Z6Z2hVaGhKRFhEd1VwUXBxaGJuSE9waFRxSklRUThtcWpJRVZJTTlSZGNLNXU4VGtoaEpEWGkyWmJkNENRbDRtQmdRRThQRHpBTUF6MDlmWGJ1anVFRUVMYUdBVXBRcHBKSkJLQllaaTI3Z1loaEpCMmdHRlpsbTNyVHBCWGg2K3ZMMkpqWTl1NkcrUVpDWVZDQkFRRXRIVTNDQ0drM2FNMVV1UzVvaEQxYXBCS3BXM2RCVUlJZVNuUTFCNTVJYVNuYVRUalpTVWM1OS9XWFNDRWtKY0dqVWdSUWdnaGhMUVFCU2xDQ0NHRWtCYWlJRVVJSVlRUTBrSVVwQWdoaEJCQ1dvaUNGQ0dFRUVKSUMxR1FJb1FRUWdocElRcFNwTjFTTktOV2JFRlJhYjFqZVFWRkRaN1BzaXhDd3FKYjFDOEFxS2lxUm5McS9VYlBZVmtXZS84OGk4cXFhZ0RBa1hOWEVKMXdyOFhQMlpDczNJZTRGWlVBQU1oOVdJVGovd3R1MW50SENDR2s1U2hJa1RhbllGbGNrOFp5LzE2eFlTZHFaVEtFM1U3RUp6dCtialFVeENXbklUTHVEdDdidUJ1TDFuNEovN1hidVQrVC9UL0J6VWNCNDBrTXc2QzB2Qkxidmp2UTVINUd4ZDJCVENZSEFOeU1qTWZYZXc4M2VqN0RNRGgvK1FaMGRiUUJBT2N2MzRDVmhZbmFjeFVLQlJyYlpLQ3F1Z1kvSFR5anRrMGFrNFMvemdaQm9WQWdKQ3dhaWZjeXdDb29TQkZDU0d1Z2dweWt6UWtZQm52Mkg0T3JjQUFFREFPRmdvV1dwaVl1MzRqRTNHbGp3UUFvS2F2QXhXdmhtRGphSFo5Ly93ZFNNN0pRWEZvT3VVS0JYdDA2UTFORGdCKzNyUVlBekg1dk0zNy9aajM4Vm0yRjg2QStEVDZ2MS9EQjJMUC9XTDNqc1VteWJDUmlBQUFnQUVsRVFWUXBHTkRiSG5rRlJWang2UzZZbXhxRFlSZ2szRTNIaG5mOTRPRXlDTmZEWTdGc3pnU2NEN3FKc1Y0dXZQc0hoVWJDVlRnUTJscWEwTlhSQnNNd3FKWEpZR1Z1aW80V1p0eDVDWGZUMGJ0N0Z3Z1lCc0ZoMGRqOTYzR1lHQms4N2tkeUtnYjA2c1o3N0JGTy9UR2d0ejN2MkhWcExPWlAvd2NFQWdHdVNXUHg4WW81ME5CNC9EdlM3OGN2WVBJWUQranI2VDcxc3lDRUVOSThGS1JJdTJEYXdZajd0NmFtQnFwcmFoRWVuWVRrbEV5bzlnZG1HQVo5ZTNURm1uZG1BbEFHcGdPN1BnRUF6UC93QzdXUEszaDA1OStPL2cvWHBESDEyaTFNTzJESitxKzQyM0s1QWhHeHlmajJzNVVZNnRnWDMzNjJFaWN1QkdQZXREZXc0TU12NE9ZOEVQRjMwakIwVUY4TTZHMlBrNUpyME5UU2dOaE55RDNHdnIvT29WYzNXOWhhVzRLQjh2a2pZKzhnSmlrRi9tdTNjK2ZGMzAzSE10K0ptUEdtTnp4ZEhPSHA0c2pyMi9TbC8wTEF0ZzhhZmQ4cUtxdFFXRktHdmoyNklpZS9BTEZKS1pqeXpxZXdzKzBJRFlFeVRGWFgxb0lCZzdjbmlodDlMRUlJSWMxSFFZcTBTNUpnS2JaOHVBaDVCY1VRRHV6TkcyRnBpQ3FrcE4zUGh2L2E3VWk3bjhPMVRScmpnYW4vR0FrOVhSM3UyS3gzUDhPK0w5ZEFSMXVyd2Njc0xDbEZSYVZ5alJQRE1KQXJsRUZyMWdSbEtQR2RQQm9mYjkrTFM5Y2pzUEN0ZjhLK2l3MTB0TFJnYTIzSmU1eWJVUWxZdTJRV1JqZ05nSUpsTWZ1OXpiajYxNjZtdnlFTk9ITXhGSG82MnFpVnlYRG9kQkMrWEw4RU8zNDhoTDFmZlBqTWowMElJZVRwYUkwVWFSZGtjam4zYjRWQ0FXMHRUZGgzc1VHM3p0WjQ5OS8vUVU1K29kcjdwV1htb0tTMEhBQVFzTzBEQkd6N0FIYWRyUi85M1pFN3o5QkFqeGVpQUVCYlM1TUxVVEtaSEpldVI5UjcvS0xpVWxpWm15RDNZUkdzekUwUUdCd091VnlCSmV1L3dwTDFYMkhHaWsxWXVYQTZuQWIwaGwxbmF3QUFDLzc2cEZxWkRCMk1ERkJWWFFNQXlNNHRnSDBYNithK1JmWEk1UXJjU2N0RVlYRXBTc3NxWWFDdlcyOHFNREx1RGg3a1BIem01eUtFRUtJZWpVaVJOcWRnV1hTdU00SlRYRklPSHc5bkFJQ1Z1UWs4WFFZaEt2NE9SbnNNQlFBRWhvVGp4SVZncEQvSXdlZmYvd0Z2MXlHUXkrWDFScVR1cFdlQlpWa3dxcm5CT21ReU9USWU1SEwza2NubHlNNHJ4T0QrUFhuVGpIa0Z4YkN5TUVYcS9Xd1k2T3RodUZOL3lPVUtUUHVuRjRwS3ltQnRhWWJ3bUdSTUd1dkJUU1B5MW93ekRLSVRVakQ1RFUrY3ZSUUtBTGlibGxrdjhMUkVpRFFhaTJhTXc0ZmJma0JJV0RUOHBvemwydXBPSVhicllvMlBsczErNXVjamhCQlNId1VwMHVZRURJT2tsUHVQZzlDREhQaXYzWTdFbEF6MHNlOENRRG5GcGdwU0lqY25pTnljTVB1OXpmaDIwM3NBZ0R1cG1WaTdaQllBNWRxcGdHMGY0TmNqZjRNRlVEOUdBU24zcytBMVlqQStXZUVMQU1qTXljZXVmVWQ0SVFvQWJ0MU9RTUtkZEdocGFTTHZZUkUwTlRYZzR0Z1hyc0tCa0FSTE1YdVNEN1orK3pzK1h1RUx4MzQ5QUtEZTFYZERCdlFFd3pBd010Qkg0dDEwaEVVbjRrMlI2ek85WnpVMXRiQ3hNb2VGV1FmbGUrSXU1RTEvUG0xdEZTR0VrT2VEZ2hScEZ3ejFkZkh0WnlzQktFZFRBclo5d1AydE9xWk9XWGtsc3ZJZWNpR3FMck1PUnBEVnlxQ3RaZzJVTkRvSnd3YjM0MjRYbDVSem9hU3UxZjR6b0tPdEJZWmg4TlBCTStoc1k0ayszYnZpejFNWGNldDJBaWFNZG9PTmxRVXZSSldVbFdQZlgrZGdaS2dQQU55SW1JZkxJR3pkODErVWxWZWlaemZiNXJ3OTlXaHJhNkZYdDg3Y2JmMG5waTFWS3FxcWNlVkdGTWFPZEZIYlRnZ2g1TmxRa0NMdGdrQWdhSEFhVGgyRlFvRWVkcDJRazE4QUcwdHp6UDFnRy9RZTFXdEt5OHpCa3ZWZm9iaTBISGtGUlpnLy9SLzE3bi9sNW0xc1g3K0V1NTFmV0FRcmMxUGVPVEdKS2JnVUdnSDd6amJvMHNrS09mbUZHRHFvRHpwMU5NZlpTemZBZ2xWTzY0MXg1KzZUVjFBTVcydExqUFp3aHEyMUpVNUpybkZ0K3JvNnFLaXNRdCtlWFp2MTNyUUVMM2d5RExwMzdZVGU5cDBidmdNaGhKQVdvU0JGMm8yR3B1RlU4Z3VLWVdaaWhGMi9IRVZ2Kzg3WThONWNibDNTTDl2WGN1Zk5mbTh6dnR2OFBzcktLeUZRYzdYZitjczM0ZWt5aURlS2s1S1JEVnRyQzk1NTlsMXMwS21qQmN4TWxOTjllMzQ5Qm1zcmN3Q0FqNGN6M0owSDRucDRIT1pNSHMzZHg4cmNCTjk4dWx4dC93TkR3aUYwNkkzZ3NCajhldVJ2ekprOEdnS0dhWEtBTENvcHc0a0xJZkNiTXVhcDU5TFVIaUdFdEE0S1VxUk5YYndXanQrUFM1Q2VtWVAvMjZBc0I1QnlQeHZMUDkzSi9hMDZObVBGUmt3YzdZNTM1MDNoZ3NmbTNiL2pmbFl1N3pGVkkxSnBtVGt3TVRiRTk1dmZoL0dqUXBkUjhYZVJuSElmSytaT1JtRnhLYUxpNzRKaEdKeTlGSXJkRzkvbFBZNkJ2aTd1WitjaC9VRU81QW9GMGgva3dzSlVPZjIzNEMzbEtGZHlhaVlTN3FYamR2eGR6Qnd2cXZmNlZCWEx6d1hkZ0tHQkhtWk5FR1BxR3lPeGNkZCt6RmoyYnl6MW5RaHJTek9zM1JZQVMvTU9YTjBwQURBeE5xdzNwU25RRUdEc3lLRzh3cDZxYXV0MW4xT2hVRUFnb0l0eUNTSGtSYU1nUmRxVWg4c2dET3JiZzZzZTNsenZ6cHNDQTMzZHA5NVhWZDVBUTBPQUZYTW5BMUFXQVJVNjlNYUhXNzZIMzVReHNEU3J2MzFMcjI2MitQSGdHUVFjT0lVbHN5ZGc1NzdEaUUxS3JWZEtRVWRiQ3hOODNIalZ3MlV5T1R4ZEhIRXpNaDd1emc1Y21OUFcxc0puSHl4QVZOd2RET3JYQXd6RDRQaVBuelg3dFFQS0t4NnJhMnA0eHlxcnFsRlZYVU9WekFraHBCVXdiR01iZkJIU1RFS2hzc0szOUhSQUcvZUU3MkZoQ1l5TjlLR2wyZnpmSFNxcXFoR2ZuQXFoUThQYnpiUVZCY3Vpb0xDRXQxQStMVE1IZHJZZEc3bFg0NFRqL0FFQVVxbjBtZnRIQ0NHdk9ocVJJcThGYzFQakZ0OVhYMWVuWFlZb1FGazY0c21yRFo4bFJCRkNDR2tlV2tSQkNDR0VFTkpDRktRSVVTTXVPYTFKNXlsb1pwd1FRbDVyRktRSVVXUGRGd0c0bDU3VjZEa1BDMHV3ZU4xMlZOZlVBZ0NDUWlPNU50V1Zlb1FRUWw1dHRFYUtFRFYwZGJUUnJYUGphNDMrT0JtSXVWUEhjaHNmZi9IOUh6aHdYTUsxUnllbG9IK3ZiclJtaVJCQ1htRVVwQWg1UkNhVFExTlRBNEJ5RVRjYUthbVErMmpmUFRkbkI1eTVHQXFSbXhPc3JjeDVoVEJudjdlWlFoUWhoTHppYUdxUGtFYysyUElkanY4dm1IY3M0VzQ2b2hQdThZN0paSEljT1hjWkM5NzZCNlF4U1RoeTdqTEt5aXRiczZ1RUVFTGFDUnFSSWdSQWVVVVZrbFB1WTh1SGkzakgrL2JvaW9PbkxxS2tyQUp1emdNQkFLWGxGZGgvNUc5Y0NKYUNWU2p3MCtjZnd0elVHUGtGeFZ3bGRxQit4WEZDQ0NHdkhncFNoQUE0S1ZIdVlWZDMvejNWeE41YjQwWmgyU2ZmUUVkYkM4NkQrc0MwZ3hFQ0QzeUY4SmhrbUhZdzVHcFVXWmgxNEcwek0vdTl6YTM1RWdnaGhMUUJtdG9qcjczcW1scmNpSXpIbERkR3FtMW5HQWJ2eko2QU5kdCtRRWxwT1FBZ0ppa1ZOeUxqa1pWWGdNczNvcmdyOXdnaGhMeGVhRVNLdlBiK1BIVVJLL3dtUVVPRC8zdEYzZjM3QnZYdERtdExNMFRHMzRHbml5T3VQQXBQSGMxTk1iQ1BQUmlHUWQ3RFF0NG13N1V5V2F1OUJrSUlJVzJEZ2hSNXJjVWxwNkZQOXk3b1lXZjcxSE9YenBrSXA0RzlBQUNyRmswSHd6QW9MaTFIM0owMFdGdVl3ZExjdE41VmU0UVFRbDV0RktUSWE4M2MxQWo5ZTlrMTZWelZZdk9FdStuWSsrZFoyTmwyeE1BKzloZzZxQzhNOUhYVjNpY252eEFkTFV5ZlczOEpJWVMwTHhTa3lHdXRvNFVaNzNab1JCekNiaWNpdjdDNHdmdjA3ZEVWWDZ4YkRJWmhFQlYvRjZ1M2ZBZUJRSURVakN6ZVZYdVoyWG1ZdG5RRE5xMWFnSkhESEYvWWF5Q0VFTkoyS0VnUlVzZndJZjFSVmxHSmJsMm1ObnFlYXYyVVk3OGUrSHpkWWhnWjZMZEc5d2doaExRekZLUUllWUxZVGRpczh5bEVFVUxJNjR2S0h4QkNDQ0dFdEJBRktVSUlJWVNRRnFJZ1JRZ2hoQkRTUWhTa0NDR0VFRUphaUlJVUlZUVFRa2dMVVpBaWhCQkNDR2toQ2xLRUVFSUlJUzFFUVlvUVFnZ2hwSVVvU0JGQ0NDR0V0QkJWTmljdmhIQ2NmMXQzZ1JCQ0NIbmhhRVNLUEZkQ1lmTzJWeUh0RTMyT2hCRFNOQXpMc214YmQ0S1FsNGtxWkVpbDBqYnVDU0dFa0xaR0kxS0VFRUlJSVMxRVFZb1FRZ2docElVb1NCRkNDQ0dFdEJBRktVSUlJWVNRRnFJZ1JRZ2hoQkRTUWhTa0NDR0VFRUphaUlJVUlZUVFRa2dMVVpBaWhCQkNDR2toQ2xLRUVFSUlJUzFFUVlvUVFnZ2hwSVVvU0JGQ0NDR0V0QkFGS1VJSUlZU1FGcUlnUlFnaGhCRFNRaFNrQ0NHRUVFSmFpSUlVSVlRUVFrZ0xVWkFpaEJCQ0NHa2hDbEtFRUVJSUlTMUVRWW9RUWdnaHBJVTAyN29EaEJCQ1htNit2cjZJalkxdDYyNlFka0FvRkNJZ0lLQ3R1OUdxYUVTS0VFTElNNkVRUlZTa1VtbGJkNkhWMFlnVUlZU1E1K0oxL0NGS0hoTUtoVzNkaFRaQkkxS0VFRUlJSVMxRUkxS0VOQ0luSndkNzkrNVYyN1pseXhiZTdRVUxGcUJqeDQ2dDBTMUNDQ0h0QkFVcFFocGhhV21KUzVjdW9hQ2dvRjdia1NOSHVIK2JtWmxoN2RxMXJkazFRZ2doN1FCTjdSSFNDSUZBQUc5djc2ZWU1KzN0RFlHQXZwd0lJZVIxUTkvNUNYbUtwZ1Fwa1VqVUNqMGhoQkRTM2xDUUl1UXBoRUloakkyTkcyenYwS0hEYTN1MUNpR0V2TzRvU0JIeUZKcWFtdkR5OG1xdzNjdkxDeG9hR3EzWElVSUlJZTBHQlNsQ21xQ3hxVHVhMWlPRWtOY1hCU2xDbXNERnhRVUdCZ2IxamhzWUdHRG8wS0Z0MENOQ0NDSHRBUVVwUXBwQVcxc2JIaDRlOVk1N2VucENXMXU3RFhwRUNDR2tQYUFnUlVnVHFadkNvMms5UWdoNXZWR1FJcVNKWEYxZG9hdXJ5OTNXMWRYRmlCRWoyckJIaEJCQzJob0ZLVUthU0ZkWEYyNXVidHh0ZDNkM1hyQWloTFN0aW9vS0pDY25OM29PeTdMWXUzY3ZLaXNyQVNoM0tJaU9qbFo3cmtLaFFHNXVMZ0NndXJxYTExWlRVOFA5KytUSms5enRrcEtTQnAvN2l5KytRR0ppSWhRS1JiMjJ5c3BLN051M0QrWGw1VkFvRkNndUx1YTFGeFlXTnZoNlZJNGVQYXAyRndieVlsR1FJcVFaNmhibmJFcWhUa0xJczVGSUpFaExTMnN3SUVWRlJVRW1rd0VBYnQ2OGlhKy8vcnJSeDJNWUJ1ZlBuK2QrQ1RwLy9qeXNyS3pVbmlzUUNIRHc0RUVrSnlkanhZb1Y4UGYzaDcrL1ArYlBuNCtUSjA5eTV4MDllcFJYQW1YcjFxMm9xS2lvOTNoaFlXSG8wcVVMUHZyb0l5N0lxV2hyYStQRWlSUFExRlR1M1BibW0yOXl6K2Z2NzQ5Smt5Ymg3dDI3OVI3ejQ0OC9SbUJnSUFEZ2wxOSs0UVdySnlVbkp5TXRMUTBTaWFUQmMwanpVWkFpcEJucUxqaFh0L2ljRVBMOFhMbHlCVlZWVmRpL2Z6K3NyYTBCQUhsNWVaZ3hZd2FXTFZ1RzVjdVhZOVdxVmJoKy9Ub0E0UHIxNjFpMmJCbk9uejlmNzdHQ2dvSzRVU05kWFYwd0RJUGEybHBZV1ZueE5odFBTRWpnalJqOTR4Ly93T25UcDZHam80T0FnQUFFQkFUZzU1OS94dlhyMTVHUWtBQ1daV0ZnWU1BRktXTmpZOWpiMi9QMjRsUXhNRENBcnE0dS9QejhrSkNRd0d2VDBOQkFodzRkdU50OSt2VGhuaThnSUFEOSt2V0R2YjA5N3o1eXVSekp5Y25jOXlLR1lXQnViZzRBS0MwdHhlM2J0M25uZCt6WUVmdjM3MGRsWlNXdVhyM2EyRnRQbW9FMkxTYWtHUXdNRE9EaDRRR0dZYUN2cjkvVzNTSGtsYVZRS0hEKy9Ibk1tREVEQlFVRk1ESXlBcURjU1B6YmI3L0ZpUk1uTUcvZVBDeFlzQUJ1Ym02SWo0L0gwS0ZETVdEQUFKdzhlUkthbXBvUWk4WGM0KzNidHcrOWV2V0NyYTB0R0lZQkFFUkdSaUltSmdiKy92N2NlZkh4OFZpMmJCbG16SmlCbXBvYTlPelpFeE1uVHNRMzMzd0RBTmk1Y3llV0xGa0NtVXlHTDcvOEVsOSsrU1gzZUNwanhveEJlbm82M25ubkhWNWJhbW9xbGkxYmhwcWFHaVFtSnVMdzRjT3dzckxDdW5YclVGSlNncFNVRkV5Yk5nMFRKMDdrM1U4bWswRkxTNnZlZnA1aFlXRW9MQ3pFOHVYTEFRQzV1Ym5jYThuTHkwTnBhU2tPSFRvRU16TXpBTXFRMTdWclYzVHIxZzEvL1BFSDNOemNhSS9RNTRDQ0ZDSE5KQktKNm4zakpJUThYMmZQbnNXWU1XTnc2TkFoZlBMSko3eTJ3c0pDYnVxTVlSakk1WEpFUkVSZzFxeFpBQUJmWDE5OC9QSEh1SFRwRWhZdVhBaDdlM3ZvNk9qQTF0YVc5emczYjk3RTJyVnJNV0xFQ0NnVUNzeWVQWnMzVW5QNjlHbjA2TkdEdHg3cTJyVnJlUGZkZHdFQWhvYUdYRWlwcTZLaUFvNk9qdmptbTI5NDZ5aFhybHlKenovL3ZGN0psQTBiTmtCZlh4OStmbjc0OWRkZkFRQ2hvYUZRS0JTNGV2VXFEaHc0b0hZRS9PKy8vOGJQUC8rTUxsMjZBQUFtVEppQWdJQ0FSdC9YR1RObTRMUFBQc1BvMGFOeDl1eFpqQnMzcnRIenlkTlJrR3FFcjY4dlltTmoyN29icEozYXNHRkRXM2VCdERNZE8zYkV2bjM3ZUZORnBQbHFhbXB3L2ZwMS9QT2YvNFNUa3hOMGRIUjQ3VVZGUmJDeXNrSnViaTZzckt3UUdCZ0l1VnlPSlV1V0FBQmlZbUt3Wjg4ZUpDY253ODdPRGdEcXJSMnFyYTFGaHc0ZFVGVlZCUURJenM2dU4zVW1Gb3V4Wjg4ZU9EazVjY2RVYTVqVTJiZHZIMjdldkluSXlFanMzcjJidHdkbmVIZzQ5UFQwVUZWVlZTOUlQVG02clZyZ0xoQUlNSExrU0hUdTNCbTV1Ym1vcWFuaDdwdVdsZ1lQRHc4dVJEVWtPRGdZdzRjUDUvcXRvNk9Ed1lNSFEwZEhCLy83My84d2V2Um9xb1gzakNoSU5ZSkNGQ0drT1hKeWNoQVdGb1ovL3ZPZmJkMlZsOXBmZi8yRnlaTW40NisvL3NMbXpadnJ0ZWZsNWNIS3lncXBxYWt3TUREQThPSERJWmZMTVczYU5CUVZGY0hhMmhyaDRlR1lOR2tTTjNYMVpKQ0tqbzdHNU1tVGNmYnNXUURBM2J0M01XREFBTjQ1eHNiR21EQmhBbTlFcXJHcHNIbno1bUhldkhudzgvT0RVQ2pFdi83MUwyUm5aK1ArL2Zzd01ERGdyc1pyYUJQMHFxb3FuRDU5R3E2dXJraE5UY1ZiYjcwRkl5TWpDQVFDSkNjblk4bVNKWmcrZlRvT0h6Nk1RNGNPd2R6Y0hJY09IZUx1ejdJc0Z5WlYwdExTTUgzNmRNeWRPNWM3Tm5IaVJLeGZ2eDdUcGszRDRjT0h1WkU4MGpJVXBKcEFLcFcyZFJjSUllMmN2NzgvcEZJcHR5aTZOYWxHUHVwK3Iyck5ZODliZUhnNEhCd2MwSzlmUDdVYmd0KzZkUXNKQ1FuUTB0SkNYbDRlTkRVMTRlTGlBbGRYVjBna0VzeWVQUnRidDI3Rnh4OS9ERWRIUndEMWc5U1FJVVBBTUF5TWpJeVFtSmlJc0xBd3ZQbm1tL1dlS3pBd0VJc1hMNFpDb1lCTUpvT2VuaDRBNWJxbGhrYW5WRlAvLy9yWHZ3QUE4K2ZQeDg4Ly80eGZmdmtGdWJtNXZGRWtoVUtCcUtnb1hMeDRFVFUxTmR3SVViZHUzYkIyN1ZwVVZWV2hmLy8rOFBYMXhlVEprd0VBVTZaTXdkU3BVd0VvZitGL01nQUNRRnhjSFByMzc2KzJmeG9hR3VqWHJ4KzB0TFFnbFVvcFNEMGpDbEtFRUVMYWxTRkRoa0F1bDNOWDBEMDVDclI2OVdybzZPaUFZUmo4OU5OUDZOeTVNL3IwNllNLy8vd1R0Mjdkd29RSkUyQmpZOE1MVVNVbEpkaTNieCszYUYwVmRqdzhQTEIxNjFhVWxaV2haOCtldk9lSmpJeEVmSHc4dExXMVVWQlFnUHo4Zk5qWTJBQUFURXhNa0pXVnBiWW1WRU5yS0h2MTZvV2twQ1JlQUMwcUtzTFBQLytNTld2VzRQYnQyN3hwTm50N2UveisrKzhBZ0dIRGhuSEJyZTdqTDErK0hMMTY5YXIzWE5IUjBkaTFhNWZhdlVBVkNnVVNFeFBoNE9EQW03WWtMVU5CaWhCQ1hrSjFSNGpValpxMzVySG5QVEkxZmZwMGJOeTRFZVBIajhlSkV5Y3dhZElrcmkwbUpnYVhMbDJDdmIwOXVuVHBncHljSEF3ZE9oU2RPblhDMmJObndiSXNONjJua3BlWEIxdGJXNHdlUFJxMnRyWTRkZW9VMTZhdnI0K0tpZ3IwN2R1M1hqODZkKzRNVTFOVEFNRGF0V3NSRnhlSEhqMTZBQUEyYjk2c3Rzd0M4RGpvUkVSRThFYUZIQjBkOGVlZmYyTG16SmtvS1NtQnNiRXh6TXpNOEovLy9LZkJ4eWtwS2NIdnYvK085OTkvWCswNXBxYW1haGVZejV3NXM4RU4xWThmUDQ3eDQ4Zmo2TkdqdE5iek9hRHJIZ2toaExRcjJ0cmFjSE56UTNWMU5TSWpJN2tGNFlCeWxPYnR0OS9HdUhIajRPam9pTFMwTkc0NjFjZkhCeHMzYmtSS1NnbzhQVDI1KzFoWldlR2JiNzZwZDlVZW9KeTZFd3FGaUlxS3dxKy8vc29iWWJLd3NPQ0tmUTRjT0JDQmdZSHc4ZkhCOXUzYlVWSlNnckZqeDZwZE04V3lMSDc2NlNjSUJBTGN1M2NQT1RrNU9ITGtDQklURTZHdnI0L2s1R1JFUmtZMjZiMnd0YlhsMW9JOUQxVlZWYmg5K3phcXFxcmc3dTRPTFMydDUvSzRyek1ha1NLRWtKZlFxNzUyYyt6WXNmamtrMDh3YTlZc0hEeDRrRnNzYldCZ2dQdjM3eU05UFIxeXVSenA2ZW13c0xBQUFDeFlzQUNBc29KM1FrSUNidCsralprelo5WjdiSVZDQVpabGNlN2NPUmdhR21MV3JGbVlPblVxTm03Y2lCa3pabURwMHFYdzh2SUNvS3pWeExJcy92dmYvMkxldkhtd3NiSEJxRkdqY09YS0ZaaVltQ0E2T3BwWHhieWlvZ0twcWFudzkvZkgzcjE3WVd0cmkvLzg1ei9vM3IwN0FPVUkwb1lOR3pCbzBDQXU3Q1VtSnNMUTBMQmU3YWpidDIrRFpWbTgvLzc3V0xSb0VkNTU1eDI0dXJyeXdsdFpXUm12RHBaS1RrNk8ydmYxanovK3dQVHAwM0hnd0FGczJyU3BxUjhIYVFTTlNMV2ltSmlZSnArYmxKVFVhS2wvRlpabEVSSVMwcVRIVkNnVU9IVG9FUGZiM1pOYkdHUmxaZFc3ejc1OSszRC8vbjBBNnI4dzgvTHltdlRjejNzUHJHZVJsWldGVzdkdUFWQmVabno4K0hHMTZ4d2FFaGNYMTZUem12T1lLblYvODFhM3hVUmpvcUtpY09iTW1hZWV4N0lzenA4L3ozc3VBTWpNekd6Vzg3Mkl6elE5UFIyMXRiWDFqcXNXNlRiVWo4T0hENk9pb2tMdDE0eE1Kc1BCZ3dkNVYxNDFwS0huSUsyUFlSaTgrZWFiU0VwS1FrNU9EbS92dVY2OWV1SEdqUnZ3OS9mSDFLbFRzWFBuVGl4WXNBRExseS9IOHVYTGNmNzhlWHozM1hjSUN3dXI5M1VrazhuZzZlbUptemR2d3QzZG5Rc3oydHJhK095eno3QisvWHFNSERtU08zLzU4dVc0ZmZzMkprNmN5SzJoRWdxRkdETm1ETnpkM1dGcGFZazFhOVp3NSt2cjYyUGZ2bjBZTVdJRWR1N2NpVFZyMW5BaENnQzZkKytPV2JObTRjcVZLN3hqMzMzM0hVUWlFUURsOTQ2aW9pSm9hMnRqMHFSSmNIWjJ4cnAxNnhBYkcxdnYrN0N4c1RHdkFycnFqNTJkWGIydmgrTGlZdVRtNWlJcEtRbmp4NCtuZW5qUEMwc2E1T1RreERvNU9UWHJQai84OEFNN1k4WU1kc21TSmV5U0pVdllwVXVYc3N1V0xXTm56NTdOT2prNXNlZk9uZVBPbGN2bDNMOURRMFBadExRMDd2YWNPWFBZN096c0pqM251WFBuMksxYnR6YnAzQWtUSnJEVjFkVXN5N0tzU0NSaS9mMzkyVVdMRnJFTEZpeGczZHpjMkRObnp2RE9uenQzTGx0ZVhzNnlMTXZPbnorZjlmWDFaUmN0V3NUNisvdXppeGN2WnQzYzNOano1OCtyZmE3SXlFaTJ0cmFXWlZtV3ZYVHBFcnRreVpLbjltL3ExS21zUXFGZ1daWmxGeTVjMk9CN0lKZkx1ZlBVcWF5c1pILzg4VWUxYmFkT25XSlhyMTdOeXVWeTl1alJvK3kyYmR0WW1VejIxTDZwakI4L25yMTc5MjZqNStUbjU3TUxGeTVrcTZxcVdKWlZ2bjRWaFVMQm5qMTdWdTM5eG8wYng3M21SWXNXc1RFeE1WemJ6WnMzZWY5bldKWmxnNE9EdVgvTDVYSldKQkt4TjIvZTVQV2pxS2lJZDUvczdHeld4OGVIVFVwSzRoMS8vLzMzNnozK2sxN2taOHF5eXM5dDNicDFiRmxaR2UvNG5EbHp1UGRTM1gwbVQ1N01WbFJVc0x0MjdlSzlKeXlyZkwvZmVPTU43bjI0Zi84K3UyalJJbmJwMHFYc2tpVkwyR1hMbG5GL3hHSXgrOXR2dnozMU5hbXphTkVpMXNuSmlRMExDMnZSL1Y5bUxmbGUyVlRCd2NIc2d3Y1AyRHQzN3ZDT2w1ZVh2OVR2OWNPSEQzbTNuL3phYStyM3BJcUtDclhIMVgwdDM3bHpoODNLeXFyM05mSzh2TWovQiswWlRlMDlaNm9OSmdIbFBrajUrZmxJVGs3Ry9mdjNzVzNiTnU2S0R3QklTVWxCUUVBQXFxcXFrSkdSQVg5L2YyemV2QmtDZ1FCcGFXbmNwYk0yTmpaWXRXcFZnM1BrWGw1ZTJMTm5UNzNqNmk2TFZlM2xwRkFvMExWclYvend3dzljbTYrdkw4YU1HY003WDdVVlNrMU5EVmlXeGRkZmY4MnI1T3ZyNjR0Um8wWUJVSTVPclZpeEF1Ym01bUFZQmdrSkNkaXdZUU04UER4NGUyQ05IVHVXOXh4QlFVRndkWFdGdHJiMlUvZkE2dDI3TndRQ0FZS0RnN0Y3OTI2WW1KZzArbnBIakJoUjc5ajE2OWN4Zi81OENBUUNYTHQyRFI5Ly9ESHZFdXZmZi84ZGt5ZFBibkFMR0YxZFhYVHIxazF0bThvZmYveUJ1WFBuY29VRXYvamlDeHc0Y0lCcmo0Nk9Sdi8rL2JsaWdTcW1wcWE4MXp4Z3dBREk1WEo4KysyM3VIYnRHdGF2WDQrQkF3Y0NVUDcvK3ZUVFQ3bkZyNER5OC9yeHh4L3g0NDgvQWdEdTM3OFBYVjFkL1BUVFR6QXpNME4xZFRYaTQrUHgyV2Vmb1ZldlhxaXRyWVdXbGhheXNySmdhMnZMVFJsa1pXWEJ4c2FtVlQ5VDFYczdhTkFnQkFVRjhXb3hhV3BxMWl2S1dQZno2TkNoQS9UMDlEQnYzanljTzNjT2dMTHFzNWVYRjNSMGRHQmhZY0g5MzdlMXRjV09IVHRnWkdTRU9YUG1ZUC8rL2R4djVvc1dMY0xiYjcvZDZHZmJYcWdyUi9BcWNuTnpVM3RjWDEvL2haVmZhQTFQVmtSL2NxMlZ1cklQNnFqS01UeEozZG90MWZlS3RpalI4U3FqSVBVQ2xKV1Z3ZERRRUFxRkF2Nysvamg4K0RCTVRVMWhhMnVMNnVwcTVPZm53OWJXRmoxNjlNRG5uMytPcUtnb1ZGVlZZZGl3WVJneVpBZ3NMUzJ4Y09GQ2ZQZmRkd0NBdVhQbmN0L29mL3Z0TjF5N2RxM2VjMXBZV1BBS3NhbTJUUGoyMjI4aEZBcngzbnZ2b2JhMkZpa3BLWGpycmJlNCtmKzZHSWJodm5pUEhqMktDeGN1NE83ZHUvRDE5WVdSa1JIa2NqaysrT0FEWHUyVWpJd003bkxkMXR3RHk5UFRrN2VZRkZCZTZmTzA3UkVxS2lwUVdGaUl2bjM3SWljbkI3R3hzWmd5WlFyczdPeTQxMTVkWFEyR1lYZy9VT3ZXakhuYTNsUzV1Ym5RMU5TRW01c2J6cHc1QTVGSUJHdHJhMTdmWnMrZVhTOUVBY3JQb0xxNm10dWQvZlRwMDRpUGo4Znc0Y094ZlBseVBIandnRHYzaHg5K2dLNnVib092bVdWWjdONjlHMzUrZmx3QlFIOS9mMVJVVk1EVTFCVGZmLzg5QU9Ebm4zL0doUXNYRUJ3Y2pJU0VCTlRVMUNBcEtRay8vdmdqQmd3WTBHcWZxY3FVS1ZNYS9TRWlsVXJyL1FCVlBRZkxzcWl1cnNiaHc0ZHgrdlJwREJ3NGtOY0hGZFVsOEhLNW5HdFRoVHFhN2lDRU5BY0ZxZWVrdXJvYWE5YXM0ZGFOZlA3NTUzQnhjWUdKaVFrdVg3Nk00dUppOU8vZkh6LysrQ01zTEN5NEh4d0ZCUVZJVGs3RzFLbFRjZWpRSVVna0VtaHJhK1Bldlh2Y1JwU3BxYW1ZTm0wYXZ2NzZhMHlhTkFsVHAwN2wvUll5YTlZczdOdTNyOEhmMkFIbER5Y0RBd044ODgwM1hGMFNrVWpFKzZHV2taSEIvWHZTcEVtWVBIa3kvUHo4OFBQUFAwTkRRd056NXN6QnZuMzdJQkFJOE5OUFAySEtsQ200ZlBreTczbGFhdytzbGpwejVnejA5UFJRVzF1TFE0Y080Y3N2djhTT0hUdXdkKy9lUnUvM3dRY2Z3TXZMQ3hNblR1U09KU1Frb0xhMkZnNE9EdHd4bVV5R0kwZU9ZT0hDaFpCS3BUaHk1QWlHRFJ2VzZHTVhGUlZoL2ZyMVlCZ0dxYW1wV0xWcUZRUUNBY3JMeStIczdNemJDK3ZFaVJOWXVuUXBTa3BLRUI4Zmo1VXJWemI2dUNOR2pPQlZVUllJQlBqcnI3KzQyNzYrdmxBb0ZMaDE2eGIrK09NUDd2L1FoSjFoQWpFQUFDQUFTVVJCVkFrVHVNdTJXK3N6cmFtcFFVWkdCalp1M0loUFAvMFUyN2R2NTlydTNyM0wvYUlnbFVyeDZhZWZ3dFBURTJmT25JR1ptUm1LaTRzUkZCUUVJeU1qZUhwNnd0cmFHa0ZCUVdxdjBsSlJLQlRJemMxRlhsNGVMQzB0Y2VyVUtiaTV1U0UvUHgrNXVia05Gak5zTDE3MWtTaENYaFlVcEo0VEhSMGRibmZ3NWN1WEl5SWlBZ0VCQWJoMzd4NE9IVG9FR3hzYnNDeUxFU05HOEg2YlhyZHVIV3ByYTNIZ3dBRXNYTGdRMzMvL1BRUUNBZWJQbjQvZHUzY0RVUDZnMnI5L2Y0UFByYTJ0emYwQWxNbGt1SHIxS2pmZHBqSnk1RWg4OTkxM3FLMnQ1UXJjMmRuWklTQWdBQ3pMZ21WWjNoWUNkWDhyajRxS1FuVjFOVmlXNVVaalFrTkRzV0RCQW93ZlB4NmhvYUVZUG53NGdOYmJBNnNsNUhJNTd0eTVnOExDUXBTV2xzTEF3S0RldEY5a1pDU3NyS3pRcVZNbjdsaDVlVG1TazVPeFpjc1czcmw5Ky9iRndZTUhVVkpTd2swL2xKYVdZdi8rL2JodzRRSjNDYlM1dVRueTgvTzVZQXlBdTZRYVVCYjJVMDNOK3ZuNVlkT21UY2pKeWNHcFU2ZncwVWNmb1VPSERtQVlCa1ZGUmREUzBvSkNvWUN4c1RIV3JGbUR6WnMzNDlpeFk5em5WYmQ0WVcxdExhS2lvdkRGRjE5d28zZFBqclpvYW1yaTRzV0xXTHg0TVMrSWEydHJjK2UyeG1mNjhPRkRCQVVGb1hQbnppZ3RMWVc5dlQyMmJ0MEtZMk5qN3V0Qk5VSmJsK3FLckdQSGpzSEx5d3RwYVduWXZuMDc5N1hZbUt5c0xJd2NPUkxoNGVIdzhmRkJWRlFVNHVMaVVGUlVCRU5EUS96eXl5OU5ubDRoaEx5K0tFaTlBQVlHQnZEMzk4Zml4WXZoNStlSGxTdFh3c3JLQ3FkUG42NDNKYkZseXhhWW01dGp4NDRkY0hKeXdxcFZxMUJUVTRPVWxCUnVoL0hHcmphU3lXVGMraXJWN2V6c2JBd2VQSmdySktkU1VGQUFiVzF0Yk5pd0FlUEdqVU5hV2hyZWZ2dHQ2T25wUVNBUThFYWtBT1ZWWE1YRnhRZ0xDNE8vdnorMmJkdkdQVTl5Y2pJV0wxNk1xcW9xNU9ibTRzc3Z2NFNEZzBPcjdZSFZFaUVoSVZpMGFCRSsvUEJEaElTRXdNL1BqMnVyT3pMWHJWczNmUFRSUjl6dGt5ZFB3cy9QajdkbVNoVXkzbnJyTFN4YnRndzZPanB3ZG5hR3Fha3BBZ01ERVI0ZURsTlRVNWlibXdOUVRyMnFnakdnbk5wN1VtNXVMZ29LQ3BDVWxJUmh3NGFoUzVjdXZIVng5KzdkNDEzOTA3bHpaMnpac29YM09jK2NPUk4vL1BGSGs5OFRtVXlHenAwN0l5OHZEMEZCUWZEeThvSk1KdVB0V044YW42bTV1VG1tVEprQ0FOemVZblhYdnoyTnFha3BDZ3NMOGQvLy9oZCtmbjVQblg0RmxDT0tEZzRPS0M0dWhrQWc0TmJjZmZUUlI1Zy9mejZGS0VKSWsxQ1FlczR5TWpMUXMyZFA3TisvSDhIQndiaDM3eDYrL3ZwcmpCMDdWbTJwZ096c2JKaWJtNk82dWhvZE8zYUVzYkV4OHZMeXdMSXM1SEk1cXF1cnVkRWVkVkpTVXVEbDVZVlBQdmtFZ0RMODdOcTFxMTZJaW8rUHg3Qmh3M0Ruemgwc1hMZ1FpWW1Kc0xPenc4NmRPeEVkSFExWFYxZEVSRVJnK2ZMbDJMSmxDNDRkTzRhU2toSm9hbXBpNGNLRkFKU0xHbFVqWnY3Ky9nZ0lDS2kzMzFScjdvSFZIRFUxTmJDeHNlSHF6WWhFSXQ0UHlvYldHVlZYVitQR2pSdllzV09IMm5hR1lmRE9PKzlnNWNxVk9IYnNHSXlOalJFVEU0TWJOMjdBMGRFUitmbjVqWDUrZ0hMZDFxRkRoN2hSRzlWVTRQLzkzLy94K2hnVkZZWFZxMWR6ZTJ3QnlnQ3hkZXRXVEpreUJiMTc5K1k5YmtSRUJCd2RIZXVGaXJxaFVWTlRFMzM3OWtYZnZuMHhmZnAwV0ZsWndjN09qamQxM0Y0LzA3cjY5ZXVIa3lkUG9xYW1odnRscGU2b256cWhvYUdZTjI4ZU1qTXpFUjRlRGljbkoyUmtaRUF1bDlmYktxUTllbDBXbXhQUzNsR1FlczV1M0xnQmIyOXZkTy9lSFg1K2Z2RHo4OE1QUC95QXk1Y3ZReWFUOGFiQkFPVW9VV2xwS1l5TmpjR3lMRmF2WGcwOVBUMHNXclNJRzhHb1cyL2tTVktwbExjR3A3aTRtQXNMZGFrV1ZSODRjQUIyZG5hd3M3UER3WU1IWVdSa2hOallXQmdiRytQNDhlTll1WElsakkyTnVkR2FzTEF3QU1ycEhTTWpJeXhmdmh3eW1ReUppWW53OS9kSGFtb3ExcTFieDAwbHR0WWVXTTJscmEzTjI0K3FvU3Z5S2lvcWNPWEtGZTRxdEQvLy9CTXJWcXlvTnpwUmQ0cHMwS0JCc0xhMlJtUmtKRHc5UFhIbHloVXVHQThjT0JBTXd5QXZMNDhYWU9yV1NxcXRyVVhQbmozaDd1Nk80T0JnN3JoTUp1T3QzWm81Y3ladmpaYXF2MWV2WHNYcTFhdTUyNHNXTFFMTHNraE5UY1hDaFF0NUM3a0JmbWljUDM4KzkrL2h3NGVqdXJvYTVlWGx2Q0RWRnArcFFxRkFhR2dvWEYxZEd6eW5MaGNYRnl4ZXZCZ25UcHdBb0Z5UFZWTlRBN2xjcm5aa3FheXNESVdGaGVqVXFSTTZkZXFFVFpzMndjSEJBYnQyN2NMU3BVdWI5SnlFRUFKUWtIcnVIajU4aU1yS1NzeWFOUXRHUmthNGQrOGVGaTllREVBNUVyQm56eDdZMjl0emw0RDM3ZHNYR3pkdXhMdnZ2b3VqUjQvaStQSGpNREF3d04yN2Qzay9lRzFzYk5SdVRIbmx5aFhlb3R6OC9IeFlXVm54enNuTHk0T3pzM09EVnlQMTc5OGZGeTVjd0wvLy9XKzE3UXpESUNZbUJrT0dERUZFUkFSM2FiM3FOYW1tYUZwekQ2em43Y25Ld04yN2Q0ZE1Ka09mUG4xNDVRVWFzblRwVW03enoxV3JWb0ZoR0JRWEZ5TXVMZzdXMXRhd3RMU3NkOVdlU29jT0hlRHU3djdVZm1Wa1pOVGJiZjdreVpNUUNvWEl5OHVEalkwTjlQWDFlWjlQYzZqMjhvcVBqK2RLQmJURlo4cXlMQUlDQWpCbnpwd205YnVvcUFoLy92a25IQndjRUJNVGd4RWpSaUFuSndlN2QrOXVjSHJ1dDk5KzQ3MjM0OGFOZzUrZkh6dzlQWi9MZXJ6V1FDTlJoTFFQRktTZUk2bFVpckZqeDhMT3pvNWJwK0xuNThmN0FicGd3UUlzV0xBQTY5YXRnNXViRzFKU1V0QzllM2NFQlFWaDNMaHgzTFROdkhuenVHbTBocHcvZng2ZW5wNjgwWldVbEpSNlZ5cFpXbHJDMHRLeXdjZnAzYnMzcmx5NWdqMTc5bURSb2tXODNjY0JaWkJTTFVoV3R6K1VhdlRDM3Q0ZW5UcDE0dXFqN05temg3Y0hscnU3TzY1ZnY4NzdBYW5hQTBzZDFSNVl3Y0hCK1BYWFh6Rm56aHdJQkFLd0xOdWtTOVNMaW9wdzRzUUozbHFvaHFpYjJzdkp5V255bFZ1cXhlWUpDUW5ZdTNjdjdPenNNSERnUUF3ZE9yVEIrbDg1T1RtOG1rcFA2OWVUVzEwVUZCUWdPRGdZWDMzMUZRNGRPZ1FYRjVjbTliVnVnSGh5Q2c1UVhpV3Erai9VV3ArcGlxcnE4cG8xYTNqdm03cCtBc0R0MjdlUmtKQ0FOV3ZXb0thbUJzdVdMVU5rWkNUTXpjMTVYeGQxNzMvNThtWDA2OWVQbXdwbFdSYlIwZEhRMDlORFpHUWtIajU4eUsxdEk0U1FwNkVnOVp5VWxwWkNSMGVIdTJvcEtTbUpXOFJkbDd1N08xYXNXQUZyYTJ2Y3VIRURKaVltV0xKa0NUSXpNN0Z2M3o1a1pXV2hwcVlHRE1OZzRjS0ZrTWxrcUs2dXh1alJvL0hXVzIvQjBOQVFnSEs5VEhKeU1sYXNXSUhDd2tKRVJVV0JZUmljUFh1V3Q2aTVMcFpsdVhVakJRVUZ5TTdPeHA0OWV6Qng0a1NzV2JNR3UzYnR3dmp4NDdGeTVVcFlXRmpnNHNXTFNFOVBSMnhzTEZ4Y1hOQ3hZMGV3TE12N1FaeVltTWh0aGRKYWUyQlpXMXRqN2RxMXNMUzA1QVVxRXhPVGVpTkxBb0VBWThlTzVRV1dKOWZPS0JRSzN0VnVLaytHbk5EUVVJU0ZoU0UvUDEvdCt3c29SeGkvK09JTE1BekRyV2tTQ0FSSVRVM2xYYldYbVptSmFkT21ZZE9tVFJnNWNpUmlZMk94YytkT2Jpc1ZBUFhlNjR5TURLNUdtVXdtdzU5Ly9vbi9aKysrNDVxODlqK0FmeEwyRUZrS0tvSzRjS0tJZ2dvcUFyYldibmNwaXFMaXJsWnIxVjV0YlV1OWp1dHE2d0tySFdxcnRWNWJXMzlXZzRnQ1RrUUV0SUlzRVVXV3pFQUNTWDUvbkpzSEhoS21JeEcrNzlmTGwrU1pKd0gxNHpubitaNzE2OWREWDE4Zjc3MzNIZzRkT2dSVFUxTXNXTEFBRlJVVmtFcWxrTXZsNk4rL1B3SUNBdEN4WTBkVVZGVHdDb011WGJvVUFCc1NQblhxRk1yTHkzSHExQ2w4OWRWWEFGNzh1bWFtcHFaWXNXS0Z5c01GRlJVVlhQRlFwZno4Zk5qWTJNRFoyUmtBSzh6NTlkZGZZK1BHalhqMDZCR1NrNU54N2RvMW5ENTltdXRoaTRtSlFidDI3YmlBSEJzYmkrUEhqMlBreUpINDdydnZJQktKTUczYU5Jd1pNd2FqUm8zaWVoa0pJYVF1QWtWZC85VWpUWnJNV2ZzZjRvS0NBcXhidHc3OSsvZkhuRGx6bW5WL21VekdsU3N3TkRTRVVDaEVWVlVWd3NQRG9hT2pBMjl2Yis3WWtwSVNmUHp4eDNqenpUY3hidHc0dGRlVFNDVFl0R2tUMXE1ZEM3RllqQjkrK0FHelpzM2k5VUJsWkdSd1lmRFNwVXNvTGk2R3ViazVOdzlyNWNxVjJMaHhJM2Y4dm4zNzRPZm54LzN2WHk2WEl6UTBGQ0VoSVpnL2Z6NktpNHVSbUppb1VuM1h3TUFBWDM3NUphL1hvS3FxQ2djT0hJQ3pzek42OSs3TnEzOEVzUERvN096OFZBVVQ1WEk1M252dlBSdzVjb1RiTm1YS0ZCdzRjS0RPZVZNMWlVUWlWRlJVOEdvNzFhZWtwSVNiSjlTUVAvNzRBMTI3ZHVVcWwzLzU1WmZjUXdRQThOMTMzOEhQenc5R1JrWklTVW1CZzRPRHlsQmZUVktwRkdWbFpUQXhNZUcreDhxSzVVbzFlL2ZLeTh1eGR1MWFUSmt5QlVPR0RPR08wWWJ2YVhCd01GYXRXbFh2KzYzTDJiTm5NV3pZTUppYW1xS3lzaEwzNzk5SGFtb3Fjbk56WVdkbkIwOVBUNVZlc1owN2QrTGRkOS9Gd0lFREczMmZvS0FneE1URUlDUWs1SVZVM05hbXllYmExQmFpT2EzMTU0Q0NWRDJlOW9kQ0lwSFVXeVN6T2ZMejgyRm1ac2I3bjdtMkVZdkZ1SFBuamxZdTN5Q1h5MUZRVU1DYmtGOHpQQkwxdFBsNzJsVHFlaCtmQlFwUzJ0RVdvam10OWVlQWh2YWVvMmNkb2dDOEZITTN0SGtOTEtGUXFQSlVJNFdvaG1uejk3U3Bua2VJMG9UVzlvOFZJZHFxWmZ5TlFnZ2hXaUlvS0VnbGRMcTZ1ajczYllRUXphQWVLYUpSTzNic3dDdXZ2SUxldlhzMzZ2aTB0RFRvNmVuQnpzNnVTZmRKUzB0RDU4NmRJWkZJNm55S1R1blNwVXN3TnpkdmRKdHUzYnFGL3YzN1AvVml0NDBkY2twUFQwZVhMbDBhZGMzazVHU1ZzaG1GaFlWTnFocE9TR05SdUNPdEVmVklFWTI2ZXZVcWIxMDdkUW9LQ3Jpdk8zZnVqSTgrK29pM1h5cVY4cDUyeThySzR1MVBTVW5Ca2lWTFVGaFlpTkRRVU55NWM2ZmUrNFdFaEVBaWtYQ3ZjM0p5a0orZlgrZng2OWV2eCszYnR3R3dNSFRtekJsZTIycldVYXJwMUtsVHZNS2NseTVkd29vVksrcDgxRjhwUFQyOVViV2k1SEk1Z29LQ0VCY1h4OXMrZmZwMFBIejRzTUh6U2ZPRWhJU29ETHZGeE1RODgyMkE5Z1FYYldrSDBielcrTE5BUFZMa2hWRW9GRnpkTENXWlRNWTltZzRBOSs3ZDQxVzh6cy9QeDd4NTgzaEwzbFJVVlBES0F1VGw1YUZQbno0SURnNEd3Slk5V2JObURkYXRXNGZidDIvajZ0V3IrT0NERDJCdGJZMnhZOGRDS3BXaW9xSUNKMCtleEtSSmszaHRGSWxFU0V0THc2NWR1N2h0V1ZsWjhQVDB4T3JWcTlXK0wyTmpZKzV4ZmFGUWlQWHIxK1A0OGVQY1l0QUpDUWtZTW1RSVYzOUpxVStmUGxpNWNpVzJidDBLZ05VRlc3cDBhWU05VzZOR2pjSTMzM3pEZXhvME5UVVZRcUdRMTFOMTY5WXREQjA2RkFNR0RFQlJVUkdDZzRPeGZ2MTZtSnViTnhoZUNXbUt1cFpZSXFRMW9DQkZYaGlCUUFCL2YzLzA3ZHVYQ3dzUEhqemdoYUtFaEFSdXNXY0FXTGR1SFQ3NjZDTzR1cm9pSWlJQ1BqNCtBRmpkb3padDJxQ3dzQkRIamgyRHZiMDl0KzZmalkwTmRIVjE4ZjMzMytPdHQ5N0NpUk1uMExGalJ4dzllaFIzN3R6aGh1eDBkSFRnNCtQREZac3NMUzNGVHovOWhPWExsOFBCd1FIT3pzNjRmZnMyZnYvOWQ2eGF0WXIzWHRRTnc0bEVJbTU1b0QxNzluRGJBd01EZVNGS1dYS2dTNWN1WEFtTGUvZnV3Y2ZIQngwN2R1UVdEd2FBNHVKaXJGcTFpcmNZc0hMTnVrV0xGbkh0dUhmdkhpd3RMWEh3NEVIdTJMTm56M0tGTWhNU0V0QzllM2ZvNnVwQ0lCQkFvVkFnTGk0TzVlWGxHRFpzV0hPL3BVU0RhTEk1SWRxQmdoUjVvYnAzNzQ2OWUvY0NZTUZxeG93WnZQL05UcDQ4R1g1K2Z0enJxVk9uWXNpUUlWaS9majBzTFMxaFkyT0RCdzhld052Ykc3Lzk5aHVLaW9vd1k4WU1sV3JzaXhjdnhyRmp4NUNVbElTU2toTHVIc3BLODJLeG1Ldk5wYlIvLzM1OC92bm42TktsQzA2ZVBBbVJTSVNpb2lLc1hidFdwWmNvTmpZV1gzLzlOWXlOalpHUWtJQ2dvQ0N1TUdsRGpodzVna09IRHFGang0NFFDb1hZdkhremV2ZnVEWUZBZ0NOSGprQXVsNk4zNzk3Y0l0WWJObXlBbVprWjVISTUvdjc3Yjd6MjJtc0FXTm1HTDc3NGdyY2VuMUpwYVNuT25EbUQ4ZVBIQXdBdVhyeUlwS1FreE1URThKWXRNak16Zzd1N2U0dDVrbzBRUWw0MENsTGtoUklJQk53LzJvV0ZoV29YV0s1WkkydklrQ0hZczJjUFhudnROUXdjT0JCTGxpeUJvNk1qdkwyOU1XblNKUHp5eXkvWXZIa3ovdld2Zi9HdUlSYUxvYU9qZzl6Y1hIVHAwb1hyOVVwTlRVVlFVQkJ5Y25Md3pqdnZZTWFNR1FEWWNpM1RwMCtIdWJrNUtpb3FrSnljREdOalk5eStmUnMvL1BBRFJvOGV6UnVTZEhWMXhROC8vSUNrcENRRUJnYnl3dURHalJ0VktxelhOSFhxVk41Q3duNStmcndlck5xVVJTeUZRaUdLaW9xNDdmSHg4WFd1MFhmOCtISG82T2pBMGRFUllyRVlBb0VBKy9mdkI2QzZiQkVoaEpEbW95QkZOT2Jtelp2bzNMa3pqaDA3aHRkZmYxMmxVallBWEw5K0hiTm16WUtlbmg1MjdOaUJPWFBtd05IUkVjSEJ3Wmc1Y3lhbVRwMktrcElTbGZOKytlVVg5T2pSQTZOSGo4YUpFeWRVZXFScVV5NS9jLzc4ZWR5N2R3L3Z2LzgrYkd4c1VGcGFpbSsrK1FaVHBreEJtelp0MExselozaDVlV0htekprQWdETm56c0RTMGhMbno1OUhmSHc4Rmk1Y2lNNmRPL1B1RVJnWXlIMHRsOHNoRUFpNEhpNnBWQXBEUTBOZVcrN2R1d2VCUUtCMnNXU0JRTUE5ZFhmcDBpVzFWZk9WUzlqWTI5dERLQlRpenAwN1dMSmtpZW8zQUd3cEkrV2FjK1RsMGxxTEh4S2liU2hJRVkxUXJyMzI2YWVmb3JTMEZBc1dMTUNubjM3SzdWTUdqZUhEaDZPc3JBeEhqaHlCdjc4L3QvankwcVZMc1dEQkFuVHIxZzJ2dnZvcSt2WHJCMHRMUzhqbGN2ejExMTg0ZS9Zc2xpeFpvakxrcHhRZkg0LzI3ZHZEeHNZR1Vxa1U4Zkh4a0VxbDJMbHpKeXdzTEhEMTZsWGU4UllXRm5qMTFWZGhZV0dCNmRPbkEyQzlYaVltSnJDMnRvYVhseGUzOWw5bVptYWRQVklYTGx6QTFxMWIwYWxUSndnRUFwU1dsaUlwS1lrN1hobXk3TzN0OGNrbm42aWNQMmJNR0J3N2Rnd1RKMDVFWVdHaDJqSUlOMi9laEwrL1B5SWpJNUdSa1lITm16Znpsb2xKUzB2RC9QbnpBYkRRRmh3Y3pDMEJSQWdocEdrb1NCR04rUG5ubitIbjV3Y1RFeE9ZbUpoZ3dvUUozSk55TllOVVltSWl0NzVnUkVRRWRIUjB1S2Zoc3JLeTBLMWJONnhhdFFwang0N0ZpaFVyWUdSa0JBOFBEL3o2NjYrOEVGVjdhQTlnQzBoUG56NGQrZm41Y0hGeGdWQW9oSkdSRWEvMzZvY2ZmZ0FBK1B2N1k5bXlaYnk1VW1GaFlaZ3laUW91WHJ3SUFOeVRlL1gxU0hsNWVYRVR5UUhnMkxGanlNek14SWdSSXpCNDhPQUdQemRMUzB0VVZsYmlrMDgrd2Z2dnY2LzJHRjlmWCs1ckJ3Y0hoSWFHOHRiN0N3Z0l3TzdkdXh1OEY5RnUxQk5GaUhhZ0lFVmV1SXNYTDJMRWlCSG8zTGt6dCsyMTExNkRpNHNMUHZ6d1EyN2IzYnQzNGVEZ0FGTlRVd2dFQW9TRWhFQkhSNGZiUDMzNmRBUUhCNk9vcUFnR0JnYmMwS0N4c2JGS1QxUjlRM3MxRi9FdEtpckN2SG56SUpmTHVkQWxGQW9obFVwNUlTb3pNeE5kdTNadDFFTEhkWkZLcGZqcnI3K3djK2RPN051M0QvMzc5Mi9Vc2tMSzRkQ0tpb3BHM2FleGl5WVRRZ2hwT25wVWg3eFFjcmtjbnA2ZXZCQUZzRklFblRwMTRtMXpjbktDcWFscG5kZFNEb09abTV2ejVsZmR2MzhmWXJHNHdiYjgrZWVmS3R2TXpjMnhaODhlaElTRW9HdlhyZ2dKQ2NHZVBYdFU1bStabXBweVBWQjFVU2dVOVQ3SnQyUEhEZ1FFQk1EWTJCaXZ2LzQ2dnZqaUMxNkJUbldPSGoySytQaDRuRHg1RWhjdVhNQkhIMzJFZS9mdTFYc09JWVNRNTRkNnBNZ0xWVlpXcHJiZzVNMmJONUdkblkzQ3drSzErK1Z5T2ViTm02ZlNLNlNPb2FFaEwvaFVWbFp5dzNrR0JnYTgrVWh1Ym01bzM3NDlkMnh1Ymk1bXo1NE5nVUNBKy9mdlk4NmNPVkFvRkNndUx1YmRvMmFCVUtsVXl0dVhucDZPZWZQbWNVT1FOYXVrSzkvTG5qMTdNSERnUUc2WXIxdTNiaGcxYWhTQ2dvS3djdVZLOU9yVmkzZE9Ta29LL3ZqakQ3aTZ1bUx5NU1rQWdNOC8veHpSMGRGWXMyWU45UFgxTVhyMGFMejExbHZjd3RZMXE3M1gxRkJZSXk4SG1teE9pSGFnSUVWZUdMbGNqbkhqeHFuZE4zRGdRSncrZlJxalI0OVdHNlNjbkp5d2F0VXEzcjVQUHZtRU41OUt5ZDdlbmxkYnlkcmFHbDkvL1hXajJtaGhZWUY5Ky9hcGJLODU1RmhiZVhrNVZ4aFRMcGVqYjkrKytPYWJiN2o5UzVjdTViNU9Ta3JDbFN0WDhQYmJiNnYwd0wzeXlpdXdzckxDc21YTDRPN3VqdG16WjBOWFZ4ZUppWWxvMDZhTjJxcm53NGNQeDdCaHd4QVJFWUd1WGJ0eUlVcjVYdFFWRHRYVnBULzJoQkR5ckFnVURTM3MxWXJSLy9oYW43S3lzZ1lYTmE2dHVMaVlxL1ZVSDdsY2pweWNISldsWXRTMXdkRFFrRGNmN0ZscTdPTElwR21DZ29JUUV4T0RrSkNRVnJuZUdDR3RGZjNYbEpBYW1ocWlBRFFxUkFHc29HWkRJYXE1YldnS0NsR0VFUExzME4rb2hCQkNDQ0hOUkQxU2hCRHlFdEttcVFmVHAwOUhZbUtpcHB0QnRJQ3JxMnVyVzRLS2VxUUlJWVE4RlFwUlJFa2JndjJMUmoxU2hCRHlFdExHZjdDMHNVM2t4V210RDFsUWp4UWhoQkJDU0ROUmtDS0VFRUlJYVNZYTJtdUUxdHBkU1FqUlh0bzAyWnlRMW94NnBPcEJBWW9RMGhRMk5qYXdzN1BUZERNSUlTOFE5VWpWbzdVOXdra2FoM29DaURab0xUOS9DUWtKNk5ldlg2T09UVXBLUW84ZVBkUXVNMVdUUXFGQWRIUTBQRHc4R3J6bTNyMTc4ZnJycjhQT3pnNUZSVVZvMjdZdGIzOU9UZzV2dmM3YXhHSXhqSTJORzd5UFFxSEEzMy8vRFM4dkx4Z2FHbkxiczdLeVZKYVRlcHI3QUd4OTBPVGtaSldGMTJVeUdSSVNFakJnd0lCR1hZY3cxQ05GQ0NGRW8wSkNRdkRlZSs5aHdZSUZXTEJnQVJZdVhJaEZpeFpoMnJScENBZ0l3T25UcDdsajVYSTU5L1dWSzFkdy8vNTk3blZ3Y0RCeWNuSWF2SjlBSUVCSlNRazJiTmpRNExGUlVWRmNVSm8vZno2Q2dvSzRYNEdCZ1pnMGFSSUtDd3ZyUEwrc3JBemJ0bTFyOEQ0NU9Ubll1bldyeW1Mc1c3ZHU1YjNucDcwUEFGeTllaFc3ZHUxU1djQmNJQkJnMmJKbGVQTGtTYU91UXhqcWtTS0VFS0pSeW1BQ3NGNlJ2THc4SkNjbjQ4R0RCOWl3WVFNNmRPakFIWnVXbG9hUWtCQlVWRlFnTXpNVFFVRkIrT3FycnlBVUNwR1JrWUYxNjlZQkFEcDA2SURseTVmWHVlU1NsNWNYZHU3Y3FiSTlNVEdSMTFNakVBaWdyNjhQaVVRQ1BUMDlsWkVLUHo4L21KdWJBNERhUmRUYnRXc0hBS2lzcklTZW5oNjNmZCsrZlpnMmJSb01EQXdna1VodzU4NGRCQWNIbzBlUEh0eXhqeDQ5UXFkT25iaGxuUjQ5ZW9RT0hUbzArejVLcDArZnhySmx5M2pIQVd6NUtDc3JLMWhZV0tqOXpJaDZGS1FJSWVRbDFOS0dtRXRMUzJGcWFncTVYSTZnb0NBY08zWU1GaFlXNk5TcEV5UVNDZkx5OHRDcFV5ZDA2OVlOR3pkdVJGeGNIQ29xS3VEdTdnNFhGeGUwYTljT3MyZlB4dTdkdXdFQU0yYk00TUxHVHovOWhPam9hSlY3V2x0YlkvNzgrZHhybVV5RzJOaFk3TnExQ3lrcEtiaDQ4U0l5TWpJd1o4NGM5T3paRTVXVmxWemdVNnE1ZG1WQlFRSGVlKzg5TG96VTNQZmhoeC95enBQSlpMQzN0OGNycjd5Q29LQWdpTVZpV0ZoWVlNK2VQUUNBL2Z2MzQrelpzNGlNak1RLy8vd0RxVlNLcEtRa2hJYUd3dGJXdGxuM1ViWlJLQlNpVzdkdWFnTVpBT1RuNStQU3BVdDQ0NDAzNnZtT0VTVUtVb1FRUWpSQ0lwRmc1Y3FWRUl2RlNFNU94c2FORytIbTVnWnpjM05FUkVTZ3FLZ0lmZnIwUVdob0tLeXRyVEYxNmxRQUxBd2tKeWRqNHNTSk9IcjBLRVFpRWZUMTlaR2Ftb3BGaXhZQkFOTFQwekZwMGlSczI3WU43Nzc3TGlaT25BZ2pJeVB1M241K2ZqaHc0QUN2cDZhbUFRTUdZUExreVFnTURFUm9hQ2dBdGhTT3VoNHBKU3NySzV3NmRRcTZ1cnFReStWWXRXb1ZQdmpnQTlqWjJVRXFsZUxDaFF0d2QzZEhtelp0ZU5jUUNvWDQ5ZGRmdWRmVHAwK0hYQzdIdFd2WDhQUFBQM050ZlB2dHQ5R25UeDhJQklKbTNRY0FEaDA2aE92WHI2T3NyQXlMRnk4R0FPanFWa2VCckt3c3JGNjlHcnE2dXZEdzhLRGVxVWFnSUVVSUlTK2hsdEFUWldCZ2dPM2J0d01BRmkxYWhOallXSVNFaENBMU5SVkhqeDdsaHJHR0RSdkdlNHA2OWVyVnFLeXN4T0hEaHpGNzltenMyYk1IUXFFUWdZR0IrUGJiYndHd01QTGpqei9XZVc5OWZYMHVvRlJWVmVIaXhZc1lQWG8wYno4QXJzZEdMcGRETEJhcjlFaFZWRlR3WGl0RHlmNzkrOUd6WjAvdUtVNTlmWDI0dUxoZ3k1WXRHRGx5Skx5OXZibHphdmNLNmVycTR0eTVjNWc3ZHk0djZPbnI2M1BITnVjKytmbjVlUExrQ2V6czdHQmlZb0w5Ky9lcmZDNlRKMCttQjYyYWlJSVVJWVFRalRNeE1VRlFVQkRtenAyTGdJQUFmUGpoaDJqZnZqMysvUE5QbFZJMDY5ZXZoNVdWRmJaczJZSkJnd1poK2ZMbGtFcWxTRXRMdzVJbFN3Q3dKOVBxVWxWVnhjMnZVcjdPenM3R3dJRURWWHBnWkRJWlRwNDhDVGMzTi9qNysrT2RkOTdoN2MvTHk4UHAwNmN4ZHV4WWJsdFlXQmhNVFUxNVBUMEFHMkswdGJYRi92MzdNWFRvMERxZnNxdXFxb0tkblIxeWMzTngvdng1ZUhsNW9hcXFpdmMwWDNQdWMrTEVDWHowMFVkWXVuUXBBT0RCZ3dkSVNVbkJxRkdqNnZ5c1NNTW9TQkZDQ05Hb3pNeE1kTy9lSFQvKytDTWlJeU9SbXBxS2JkdTJZZXpZc2NqTnpWVTVQanM3RzFaV1ZwQklKTEN4c1lHWm1SbHljM09oVUNnZ2s4a2drVWd3ZE9qUU91K1hscFlHTHk4dnJGMjdGZ0FienZyNjY2OTVJZXJTcFVzSURRMUZVbElTM056Y3NITGxTcGlabVNFOFBCd0FjT3ZXTFRnN093TmdZY3ZSMFJGT1RrNklpNHVEdWJrNWZIeDhJQktKa0pHUkFRY0hCNGpGWWtSSFIrUEhIMy9FcEVtVFZFSlV6WjR1WFYxZDlPclZDNzE2OWNMa3laUFJ2bjE3T0RnNDhJWW1tM3FmbEpRVWpCczNqbmRmT3pzN0hEdDJESldWbGZEMTlXMzA5NHZ3VVpBaWhKQ1hVRXVhYkg3bHloVjRlM3VqYTlldUNBZ0lRRUJBQVBidTNZdUlpQWhVVlZYaDh1WEx2R0JVVUZDQWtwSVNtSm1aUWFGUVlNV0tGVEF5TXNLY09YTzRvYjBMRnk3VWViK1ltQmk0dTd0enI0dUtpbUJ0YmMwN1JpS1I0UFBQUDhlYU5XdGdZMk9Eeno3N0RLZFBuK1ltcC92NysyUEhqaDNJeXNxQ3JxNHViR3hzQUFEOSsvZm5Kbjk3ZTN0ajI3WnRtRDkvUGtKRFF6Rmp4Z3dZR2hxcTlDd0IvTHFGZ1lHQjNOZERodzZGUkNKQldWa1pMMGcxOVQ3ZHVuVlQrMW04OXRwcjJMRmpCd1dwcDBCQmloQkNpRWJsNStlanZMd2NmbjUrYU5PbURWSlRVekYzN2x3QXJLZG01ODZkY0hSMDVNSktyMTY5OE1VWFgyREpraVU0ZnZ3NFRwdzRBUk1URTZTa3BQQjZkanAwNklBZVBYcW8zTy9DaFF2NHozLyt3NzNPeTh0VEthcnA1ZVhGZXgwZkg4OExXeGtaR2R5OW5KMmR1VW51TlorZ0V3cUY4UGYzNTNxemxNT09UYkZzMlRJQUtBNGp2QUFBSUFCSlJFRlV3SjA3ZDNqRlFKL1ZmWnljbkJwVlQ0dlVqWUlVSVlTOGhGcENUeFRBM3NmWXNXUGg0T0NBbjMvK0dRQVFFQkRBNjZHWk5Xc1daczJhaGRXclY4UER3d05wYVdubzJyVXJ6cDgvanpmZWVBTVRKMDRFQU15Y09aT2JlRjZYMDZkUFkrVElrYndocnJTMHRBYXJoeWNrSk1EVzFoWVBIanlBblowZEhCd2NHalVwT3pJeUVsWldWaWdxS2xLcFVWVlR6UUNvVUNoVTlxZW5wOWZieHNiZVJ4MHpNN05HSDB0VVVaQWloQkNpRVNVbEpUQXdNSUNEZ3dNQXRzU0xrWkdSU2hEeTlQVEU0c1dMWVd0cml5dFhyc0RjM0J6ejU4OUhWbFlXRGh3NGdFZVBIa0VxbFVJZ0VHRDI3Tm1vcXFxQ1JDTEJLNis4Z2lsVHBzRFUxQlFBbTFlVW5KeU14WXNYNDhtVEo0aUxpK05LQ1NpSEJKVlNVMU5SVmxZR3NWaU1sSlFVT0RzN1krellzZGkwYVJQS3k4dTU3U1ltSmhBSUJGQW9GTEMxdGVYT1QweE14Smt6WitEbTVvWUpFeWFndUxnWW16WnRRbWxwS2NhTkc0Y0JBd2FnWGJ0MkVBcUZxS2lvd09IRGg3bHpsWlBCaTRxS2NPclVLWlNYbCtQVXFWUDQ2cXV2VkQ3RHB0eEhTU3dXODY1UlZGU0Vnb0lDR0JvYXFnMXhwSDRDQlgxcWhEUkpTNXFiUXNpejBOdy9FM0s1WEtXZzVicDE2OUMvZjMvTW1UT25XVzJSeVdTb3JLeUVYQzZIb2FFaGhFSWhxcXFxRUI0ZURoMGRIVjQ1Z0pLU0Vuejg4Y2Q0ODgwM01XN2NPTjUxRkFvRmpodzVndFRVVkRnN08vT0tVMlprWk9EU3BVdElTVW5CL2Z2M0lSYUx1U2NKYjkyNmhTZFBucUI5Ky9ZWU5HaVFTbW1EeE1SRUhENThHUGIyOXBnd1lRS3NyYTI1aXVVMTc2MDhyN3k4SEd2WHJzV1VLVk13Wk1nUUFDd0lOZWMreXMvbjAwOC9WUWxseWNuSldMNThPUVlOR3NSVmgyK3ExdnAzSXdVcFFwcW90ZjVsUWJTTE52MGNQc3UyU0NTU09vdGtObGQrZmo3TXpNeFVsa1JwakpLU0VyV0ZMVnNpWlhYNTV0S21uOGtYaVliMkNDR0VhSTFuSGFJQVZuRzh1VnBMaUFMd1ZDR3FOYU1nUlFnaEw2R2EvK3RYMXhQd0lyY1IwcHJWL1dnRElZUVE4aEpLVGs1VzJWWllXRmp2T1ZldlhsVzcvZTdkdTgra1RiVmR1WElGVjY1Y2FkU3hVVkZSS2hQRUV4TVRJWmZMbjBmVFNCUFJIQ2xDbXFpMXpnTWdwQzdhOUdkQ0xwZkR4OGNIMjdkdng0QUJBN2p0YjczMUZ2YnMyWU9PSFR1cVBXL216SmtRQ0FTODVWWVVDZ1Z1M3J5SmZmdjJjZGRTL3BOWmUzSjNiZnYyN2NQcnI3L09tMFJlWEZ6TWxScW9xcXJDaEFrVDhOLy8vcGViY0Y5UVVBQmRYVjJWY2dRelpzekF6cDA3b2FlbmgvVDBkUFRzMlJPQmdZSFlzR0dEU3YwclRkS21uNE1YaVliMkNDR0V0QmkzYnQzQzBLRkRNV0RBQUJRVkZTRTRPQmpyMTYrSHVibDVuU0VLWU1GSTNTSytNMmZPNUFXeXNySXl6SjQ5R3lZbUp0RFIwZUcyeDhiR29rK2ZQcnc1WHNYRnhWeEJUYmxjam9VTEYvS3Frd3VGUXN5Yk40OTduWjJkamM2ZE8rT2JiNzVCVmxZVzl1elpneWRQbmlBdExRMHJWNjdrU2p6TW5Uc1hPVGs1V0xObURSUUtCUlFLQlhidTNQbGM1cGVSaGxHUUlvUVEwbUtjUFhzVzA2Wk5BOENLYUhidjNoMjZ1cnBjcmFlNHVEaVVsNWRqMkxCaEt1Zk9talVMQW9HQSt3VUFqeDgvNWgxamFtcUtYMzc1aGJkdDM3NTl5TXpNeEk0ZE8yQnVicTYyWFVlUEhzWGt5WlB4NXB0djF0bjJuVHQzd3NYRkJRRFF1WE5uYnUxQUFLaXNyRVJKU1FtMmJ0MktpSWdJZlBiWloralFvUVAyNzkrUFR6Lzl0SkdmRG5rZUtFZ1JRZ2hwRVVwTFMzSG16Qm1NSHo4ZUFIRHg0a1VrSlNVaEppYUd0K3lNbVprWjNOM2RWUXAvZnZmZGR5clhyTG51WFcxeXVSeDc5KzVGdTNidDBLWk5HMVJWVlNFcUtncjUrZmx3YzNQakNuUStlZklFQnc4ZXhNNmRPOVZlNStIRGg3aDY5U3JHalJzSFIwZEhidnVUSjArd2QrOWVCQVlHWXUvZXZRZ0tDb0tCZ1FGNjlPaUJ3c0pDUEg3OEdHNXViazM3a01nelIwR0tFRUpJaTNEOCtISG82T2pBMGRFUllyR1lOMXhYZTltWjJtUXltZG9lS2VVazlkckZROVBTMG5EeTVFbTgrdXFyY0hKeXdwRWpSMkJ0YlExcmEyc1VGQlJnMjdadHFLaW93SVlORzJCaFlZRS8vL3dUWldWbG1ETm5Eb3lNakhoenJCUUtCZlQwOU9EajQ4TnJrMEtod0xScDAzRDc5bTBFQlFXaHZMd2NhV2xwY0hWMXhaOS8vb25vNkdoODl0bG56K3p6STgxRFFZb1FRc2hMTHk4dkR3QmdiMjhQb1ZDSU8zZnUxTGw0YjFKU0VucjI3SW03ZCs5aXk1WXQwTkhSZ1lHQkFUZjhCNENiLzJSalk0UEF3RUNJeFdMczJyVUxSVVZGU0U5UGg1bVpHUmVLQUVBcWxYSmhTeUFRNE1zdnY4U3Z2LzZLaW9vS21KaVlRQzZYdzhURUJLR2hvWFcraDRzWEw2Si8vLzdjOE9Dbm4zNkswNmRQbzZLaUFqTm16RUJjWEJ4NjkrNk55c3BLUEhyMENCVVZGYmgyN1JxR0R4OWU3L3FDNVBtaUlFVUlJZVNsZC9QbVRmajcreU15TWhJWkdSbll2SGt6VEV4TW9LK3ZENEQxSU0yZlB4OEFjTy9lUFFRSEI4UGQzUjFidDI2RnFha3BJaU1qWVdGaGdiNTkrOExmM3g4SER4NEV3SWJkYkd4c3VHQmxZV0hCRGIrOTlkWmIzUENkbFpVVk4zRThQajRlb2FHaG1EUnBFdGUrcFV1WG9xaW9DQVlHQmlncEtVRnhjVEU2ZGVxRU8zZnVvSGZ2M3R4eC9mdjN4K0xGaS9IZ3dRTmtaMmNqTURBUUNRa0pjSGQzUjVzMmJYRDkrbldJeFdKTW1qUUpiZHEwd1lFREIzRHYzajFNbVRLRk41R2R2RGdVcEFnaGhMejBmSDE5dWE4ZEhCd1FHaHJLcTBvZUVCQ0EzYnQzcTV5bnJPWjk2TkFodlB2dXUramJ0eThBSUNnb0NBQ3JTZlgyMjI5ekN3blhISkxUMTlkWE8xejQxbHR2Y2RkUit2cnJyN212ejUwN2grenNiUGo1K2NIZjMxL3ROZXpzN0pDV2xzYTFReGtDbFk0ZlB3NlpUSVpIang3aDRNR0RGS0kwaUlJVUlZU1FGcWNwUzd2RXhNU2dzcklTRGc0T0FGaFpndnJtVXluVk5aeFdjNDZWT25mdjNxMXprbmg1ZVRrWGlvWU9IUXBYVjFjY08zWU03Ny8vUG5SMGRQRGVlKy9oNTU5L2hrd213ei8vL0tNUzJNaUxSNE9xaEJCQ1dxMktpZ3FjT0hFQ3UzYnR3dVhMbDNIdzRFR1VsNWVyclJyK0xPcFhpOFZpeE1mSFkrREFnV3IzeDhiR2NsL3I2ZW5CMk5nWVo4NmM0WVlXTXpNekVSUVVoUG56NTJQdjNyMG9MaTUrNmphUnAwTTlVb1FRUWxxTTh2Snl0ZHNyS3l2VmJ2L2xsMS93NFljZlFsOWZId0VCQWJoNzl5NXljbklRRkJTRTR1SmlsSldWUVNLUllOU29VUWdLQ29LTmpRMTNybGdzNW9iZWxJVXhGUW9GY25OejFkNnJ0TFFVMjdkdng4cVZLN2xnSkpmTFVWRlJBVU5EUXp4NThnU0hEeCtHdTdzN3I5aG5UWjA3ZCtiMWxqMSsvQmpKeWNtMDdxRUdVWkFpaEJEU1lsaFlXS2lVS2dEQVcvcEZLUzh2RCtQSGorY3R5ZUxrNUFRbkp5ZmVjWEs1WE8xd25aV1ZsZG9od0gvLys5OVFLQlRjOFhLNUhOSFIwY2pMeThQeTVjdDU4NWw4ZlgyeFlNRUNLQlFLR0JvYXd0blpHVG82T2poNjlDak9uajBMWFYxZEdCc2JjM09rMnJScHc1c3ZwVkFvWUdabWh2NzkrM01UNjhtTFJXdnRFZEpFclhVOUtVTHE4akw4bVZBWHJsN1VOZlB6ODlHMmJWdTFZYTRsZVJsK0RwNkhsdjFkSllRUVFsRDN4UEFYY1Uwcks2dG5mbStpUFdpeU9TR0VFRUpJTTFHUEZDSDFlUHo0c2RyMXR3QmcvZnIxdk5lelpzM2lUVVFsaEJEUzhsR1FJcVFlN2RxMVEzaDRPQW9LQ2xUMi9mYmJiOXpYbHBhV1dMVnExWXRzR2lHRUVDMUFRM3VFMUVNb0ZNTGIyN3ZCNDd5OXZXbXRLMElJYVlYb2IzNUNHdENZSUZWNzFYWkNDQ0d0QXczdEVkSUFWMWRYbUptWjFWbEJ1RzNidGxRTWp4Q0EvaHlRVm9sNnBBaHBnSzZ1THJ5OHZPcmM3K1hsVldjVllrSmFBd3BRUktrMS9peFFqeFFoamVEajQ0TS8vdmlqem4yRXRHYU5XZUNYa0phS2VxUUlhUVEzTnplWW1KaW9iRGN4TWNHUUlVTTAwQ0pDQ0NIYWdJSVVJWTJncjYrUEVTTkdxR3dmT1hJa3JXOUZDQ0d0R0FVcFFocEozUkFlRGVzUlFranJSa0dLa0VZYVBudzREQTBOdWRlR2hvWVlObXlZQmx0RUNDRkUweWhJRWRKSWhvYUc4UER3NEY1N2VucnlnaFVoaEpEV2g0SVVJVTFRc3pobll3cDFFa0lJYWRrb1NCSFNCRFVubkt1YmZFNElJYVIxb1RwU2hEU0JpWWtKUm93WUFZRkFBR05qWTAwM2h4QkNpSVpSa0NLa2lYeDhmQ0FRQ0RUZERFSUlJVnBBb0ZBb0ZKcHVCSGw1VEo4K0hZbUppWnB1QnRFQ3JxNnVWTkdhRU5McTBSd3AwaVFVb29oU1RFeU1wcHRBQ0NFYVIwTjdwRm5vSDlIV3JUVXVURW9JSWVwUWp4UWhoQkJDU0ROUmtDS0VFRUlJYVNZS1VvUVFRZ2doelVSQmloQkNDQ0drbVNoSUVVSUlJWVEwRXdVcFFnZ2hoSkJtb2lCRkNDR0VFTkpNRktRSUlZUVFRcHFKZ2hRaGhCQkNTRE5Sa0NLRUVFSUlhU1lLVW9RUVFnZ2h6VVJCaWhCQ0NDR2ttU2hJRWEyWGtKRFE2R09Ua3BLZ1VDZ2FQRTZoVUNBcUtxcFIxOXk3ZHk4ZVBIZ0FBQ2dxS2xMWm41T1RVKy81WXJHNFVmZXBLVFkyRmtsSlNRMGVKNWZMVVZ4Yy9OVDNJNFFRMGp5Nm1tNEFJUUFRRWhLQzhQQndXRmhZQUFBRUFnRUVBZ0dLaW9wdysvWnRmUFhWVnhnN2Rpd0FGaDZFUXZaL2dDdFhycUJEaHc2d3Q3Y0hBQVFIQjJQejVzMndzYkdwOTM0Q2dRQWxKU1hZc0dFRFZxMWFWZSt4VVZGUm1EbHpKZ0JnL3Z6NU1EVTE1ZlpWVlZVaEpTVUZ2Ly8rTzh6TnpkV2VYMVpXaHIxNzkrTEREeitzOHg2SmlZbm8yN2N2OTdwZnYzNllOV3NXRGh3NEFCMGRIUUJBZG5ZMkxDMHRvYSt2ejNzZlU2ZE94Y0dEQjJGcGFRa0FLQzR1eG9ZTkc3QjY5V29ZR1JuVis5NElJWVE4SFFwU1JDc0VCUVVoS0NnSUFDQ1R5WkNYbDRmazVHUThlUEFBR3pac1FJY09IYmhqMDlMU0VCSVNnb3FLQ21SbVppSW9LQWhmZmZVVmhFSWhNakl5c0c3ZE9nQkFodzRkc0h6NWNwaVltS2k5cDVlWEYzYnUzS215dlhhb0VRZ0UwTmZYaDBRaWdaNmVIa0pDUW5qSCsvbjVjU0ZLb1ZCQUlCRHc5cmRyMXc0QVVGbFpDVDA5UFc3N3ZuMzdNRzNhTk9qcjYrT1RUejVSQ1grbHBhV1lQMzgrOXpvakl3TzlldlhDOXUzYnVYc0lCQUxZMnRyQzB0S1N1N2V0clMzYXRtMkwrL2Z2dzhuSkNYLzk5UmM4UFQzUnRtMWJ0WitESmp4NjlJajNQU1dFa0pjVkJTbWlOVXBMUzJGcWFncTVYSTZnb0NBY08zWU1GaFlXNk5TcEV5UVNDZkx5OHRDcFV5ZDA2OVlOR3pkdVJGeGNIQ29xS3VEdTdnNFhGeGUwYTljT3MyZlB4dTdkdXdFQU0yYk00QUxIVHovOWhPam9hSlY3V2x0Yjg4S0tUQ1pEYkd3c2R1M2FoWlNVRkZ5OGVCRVpHUm1ZTTJjT2V2YnNpY3JLU2k3d0tTbDd4d0Nnb0tBQTc3MzNIcXlzckdCaFljSGJWN3RIU2lhVHdkN2VIcG1abVNndUxzYnZ2Ly9PN1pQTDVaZzFheFoyN3R3SlBUMDk1T2JtSWpJeUVtKzg4UVlFQWdFa0VnbFdybHdKaVVTQ2xKUVV6SnMzRHoxNzlzU2pSNCtRbjUrUGlvb0twS1dsY2RjcUt5dkQ1TW1UbS91dGVTWXlNek1SRmhhR2MrZk9JVEV4RVRFeE1ScHREeUdFUEFzVXBJaEdLUU9CV0N4R2NuSXlObTdjQ0RjM041aWJteU1pSWdKRlJVWG8wNmNQUWtORFlXMXRqYWxUcHdKZ2dTVTVPUmtUSjA3RTBhTkhJUktKb0srdmo5VFVWQ3hhdEFnQWtKNmVqa21USm1IYnRtMTQ5OTEzTVhIaVJONVFsNStmSHc0Y09BQURBd08xYlJzd1lBQW1UNTZNd01CQWhJYUdBZ0NtVDUrdXRrZEt5Y3JLQ3FkT25ZS3VyaTdrY2psV3JWcUZEejc0QUhaMmRwQktwYmh3NFFMYzNkM1JwazBiN3B3elo4NWc3OTY5aUkyTmhZdUxDd0FXenVSeU9kZURGUjhmajdmZmZwc0xaZ1lHQmxpL2ZqMmlvcUpRVWxLQ1BYdjJjTmZidG0wYmJHMXRNWExrU01UR3h1S05OOTVvM2pmbkdVaE5UVVZZV0JqQ3dzS1FuSnlzc1hZUVFzanpRa0dLYUpTQmdRRzJiOThPQUZpMGFCRmlZMk1SRWhLQzFOUlVIRDE2RkIwNmRJQkNvY0N3WWNQZzZ1cktuYmQ2OVdwVVZsYmk4T0hEbUQxN052YnMyUU9oVUlqQXdFQjgrKzIzQUZqbytmSEhIK3U4dDc2K1BoZWlxcXFxY1BIaVJZd2VQWnEzSHdEWHF5V1h5eUVXaTFWNnBDb3FLbml2ZFhYWkg2djkrL2VqWjgrZXNMT3o0NjduNHVLQ0xWdTJZT1RJa2ZEMjlnWUF2UExLS3dDQU1XUEd3TkhSa1pzZmxwYVd4dldXeGNmSFk4dVdMWEIzZCtmdVkyeHNqS2lvS0VpbFVwU1hsOFBJeUFqWHJsMkRpNHNMdkx5ODhObG5uNkZYcjE0TmZ4T2VJWVZDZ2J0MzczSTlUK25wNlMvMC9vUVE4cUpSa0NKYXc4VEVCRUZCUVpnN2R5NENBZ0x3NFljZm9uMzc5dmp6eno5NUlRb0ExcTlmRHlzcksyelpzZ1dEQmczQzh1WExJWlZLa1phV2hpVkxsZ0FBcEZKcG5mZXFxcXJpNWxjcFgyZG5aMlBnd0lIY2hIY2xtVXlHa3lkUHdzM05EZjcrL25qbm5YZDQrL1B5OG5ENjlHbHVNandBaElXRndkVFVsQXRWU2ovOTlCTnNiVzJ4Zi85K0RCMDZGTWJHeHR5K2poMDc4bnE3QWdNRHVXRktmMzkvWG9nQ2dQTHljaGdhR3NMRXhBVEJ3Y0VZUDM0OHRtM2JobUhEaGtFa0VxRmp4NDRZUG53NFNrcEtlRDFnejVwY0xrZGlZaUpFSWhIQ3c4T1JsWlgxM081RkNDSGFob0lVMFFxWm1abm8zcjA3ZnZ6eFIwUkdSaUkxTlJYYnRtM0QyTEZqa1p1YnEzSjhkblkyckt5c0lKRklZR05qQXpNek0rVG01a0toVUVBbWswRWlrV0RvMEtGMTNpOHRMUTFlWGw1WXUzWXRBQ0FyS3d0ZmYvMDFMMFJkdW5RSm9hR2hTRXBLZ3B1YkcxYXVYQWt6TXpPRWg0Y0RBRzdkdWdWbloyY0FMR3c1T2pyQ3lja0pjWEZ4TURjM2g0K1BEMFFpRVRJeU11RGc0QUN4V0l6bzZHajgrT09QbURScEVpOUVBVUIrZmo2Q2dvSzRIcWw3OSs1eFBWS1BIejlXZVE5Ly8vMDNwaytmampWcjFtREdqQmt3TUREQTRjT0hjZmZ1WFJ3L2ZoeEJRVUVJREF6RTVNbVRuOXZ3M3ViTm0zSHUzTGtHUzBDb1V6c2NrL3AxN05nUnYvMzJHKytwVFVLSTVsR1FJbHJoeXBVcjhQYjJSdGV1WFJFUUVJQ0FnQURzM2JzWEVSRVJxS3Fxd3VYTGwzbkJxS0NnQUNVbEpUQXpNNE5Db2NDS0ZTdGdaR1NFT1hQbWNFTjdGeTVjcVBOK01URXh2QjZlb3FJaVdGdGI4NDZSU0NUNC9QUFBzV2JOR3RqWTJPQ3p6ejdENmRPbnVYRGo3KytQSFR0MklDc3JDN3E2dXR4VGQvMzc5K2ZtTW5sN2UyUGJ0bTJZUDM4K1FrTkRNV1BHREJnYUdzTFEwRkNsVFZaV1Zyd2VxWUNBQUs1SHF1WThMSUQxb0JrYUdxSmp4NDRBZ0I0OWVnQUE3dHk1ZzNQbnptSGx5cFhZdm4wN3hvd1o4OXpuU05WK1NwRThIdzhmUGtSYVdocWNuSncwM1JSQ1NBMFVwSWhXeU0vUFIzbDVPZno4L05DbVRSdWtwcVppN3R5NUFGaHBoSjA3ZDhMUjBaRUxLNzE2OWNJWFgzeUJKVXVXNFBqeDR6aHg0Z1JNVEV5UWtwTENtOFBVb1VNSExtVFVkT0hDQmZ6blAvL2hYdWZsNWFGOSsvYThZN3k4dkhpdjQrUGplV0VySXlPRHU1ZXpzek0zeWIzbWszcENvUkQrL3Y1Y2I1WnkyRkdkM054Y1h0dlQwdEl3ZCs1Y0NJVkMzTDkvbjFjL3E3aTRtSnRicFJRZEhRMkZRb0dGQ3hmaTJMRmp5TS9QeDdKbHkrcTgzN093WXNVS0xGKytITGR2MzRaSUpNSzVjK2NhUGJSSFQrMDEzdmp4NDVHUmtWSG5neEdFRU0yaElFVTBMaVltQm1QSGpvV0Rnd04rL3ZsbkFLdzNwbWJ2ekt4WnN6QnIxaXlzWHIwYUhoNGVTRXRMUTlldVhYSCsvSG04OGNZYm1EaHhJZ0JnNXN5WjNNVHp1cHcrZlJvalI0N2tEYTJscGFXaFU2ZE85Yll6SVNFQnRyYTJlUERnQWV6czdPRGc0S0R5Qko4NmtaR1JzTEt5UWxGUmtVcU5xcG84UER6d3IzLzlpM3V0N0pVRDJEQmV6ZmVrTEw2cFZGbFppY0dEQjBOSFJ3Zjc5dTJEbVprWkZpMWFoT0RnWU15Y09iUEI5L1kwaEVJaCt2WHJoMzc5K21ISmtpVklTa3JpbnRTanllYUVrSmFPZ2hUUnFKS1NFaGdZR01EQndRRUFXK0xGeU1oSUpRaDVlbnBpOGVMRnNMVzF4WlVyVjJCdWJvNzU4K2NqS3lzTEJ3NGN3S05IanlDVlNpRVFDREI3OW14VVZWVkJJcEhnbFZkZXdaUXBVN2hxNUhGeGNVaE9Uc2JpeFl2eDVNa1R4TVhGUVNBUTROU3BVOXlRb0ZKcWFpckt5c29nRm91UmtwSUNaMmRuakIwN0ZwczJiVUo1ZVRtMzNjVEVCQUtCQUFxRkFyYTJ0dHo1aVltSk9IUG1ETnpjM0RCaHdnUVVGeGRqMDZaTktDMHR4Ymh4NHpCZ3dBQzBhOWVPZTY4MVExUnRyNzc2cXRydENvVUNwYVdsQUZoZ3UzLy9QbDU3N1RVdU9FMllNQUVMRnk3RWlSTW5tdkp0YVRhQlFBQW5KeWM0T1RsaHdZSUZTRTFOeGJsejV4QVdGdGFvSlc4SUllUmxJMUEwWm1FeVF2NUhPVUg0V1EzTDFCeXVBdGpjcDNYcjFxRi8vLzZZTTJkT3M2NHBrOGxRV1ZrSnVWd09RME5EQ0lWQ1ZGVlZJVHc4SERvNk9selpBWUFGdVk4Ly9oaHZ2dmtteG8wYng3dU9RcUhBa1NOSGtKcWFDbWRuWjk1Y280eU1ERnk2ZEFrcEtTbTRmLzgreEdJeDl5VGhyVnUzOE9USkU3UnYzeDZEQmcxU21VT1VtSmlJdzRjUHc5N2VIaE1tVEZDWm02WDhYS1pNbVlKZmYvMjEzdmRhVlZXRnYvNzZDd01IRGtTN2R1MVVKckFEYklrYkR3K1BSbjEyamRXY240TUhEeDV3UFZWVWtMTnBsRU43di8zMkc3cDA2YUxwNWhCQ2FxQWdSWnJrV1FjcGRTUVN5VE9mQzVLZm53OHpNelBlRWkyTjliekxCNmdqbDh2eDVNa1RXRmxadmREN050YlQvaHpRRWpGTlEwR0tFTzFWOTBRU1FqVGtlVXlvdGJLeWFsYUlBdkRDUXhUQTVoMXBhNGg2RnJRcVJIMytPWERuenROZlJ5WnIramtSRVVDdGdxN3FIRDkrSERFeE1md1FWVlhWOVBzOXJhS2lobzhwS0FCb0dKZTBJalJIaWhEU3VrVkVBR1Zsd1ByMWdLNHVJSmNEdFI5V09IVUtHRGtTTURVRlRwd0FNalA1KzB0S2dKd2NZTnMyb09aUXJsd09MRnNHekpnQkRCeW9ldThEQjREdnZ3ZSsrMDcxbm52MkFIMzdBaU5Hc0dEU3N5Y0xNdi84QTBSSEEzLy9EZXphQlhUdHlqL3ZrMCtBc1dQNTdhanQxQ2xnMmpTZ1R4LzJPaVVGdUhtenZrK0pmVWJmZncrRWhBRGR1N050eDQrejkvaS9oejBBc091c1hNbmU5M3Z2MVg5TlFsb0FDbEtFa05ibHhnMStMNUJDQWJSckIxeTlDbHk3eG5wNmxpL25uM1B2SHJCN04vRE5ONENsSlhEMEtBczNKaVpBMjdiQXc0Y3NDUDN4Qi9EMjI5WG5DWVdBbXhzd2R5NExJYjE3ODYrcnB3ZjhyNmdycEZLZ1pyRk5OemRnM2p3V1hMWnRBL0x6V1pCcjN4Nnd0V1gzdVhkUE5VaUpST3hYZmVSeW9FdVg2aUJsYnM1Q21hRmhkYURMejJmdE16T3JQcy9FQk5pNUU5aXloUjNuN2MxQ1ZGSVNNSDQ4YTE5TURPRG9DRXlad3YrTXFkNFlhYUVvU0JGQ1dwZklTS0QyR294SGpyQmZBUHNIMzhNRHFGa1pmL1pzNE5kZjJia1NDZXZOaVlsaFBUczVPY0E3NzdDQXBXNDRkc0lFNFBCaDRQcDFJRDZldnk4dmovVXdyVjdOd3R4SEgxWHZHelNJYlpQTFdhQjU5VlZnOGVMcS9aV1ZiSHR0dXJyQWwxK3lrRk5YZUJrOEdPamZ2L3ExbFJVTFgvLytkL1gyNzc4SDdPd0FYMS8yT2k2T2hTVmwrQUpZQUpzd0FmaS8vd01LQzRGRmk0Q0xGMWxnL09zdmRveGNEcHc4Q1h6N0xRdHFoTFF3RktRSUlhMUxVQkFiYWxQMnRMenlDdXN4bWpDaDduT01qVm5ZOGZFQmxpeGh2VnE2dWl6TUNBUXNVRlZXQXNPR0FaNmUvSE1OREZoUDFjV0x3TWNmQXpYbmgrWGtzQURTdGkyUW5BeWtwN09lSXFValIxZ3ZqMURJN3ZuTk45WDd6cDFqdlVQL3EyN1BVWWFuRlN2WXZaUzlYUC84dzhMaHRHbnEzNk5BQVB6NUozRDJMQXRveGNXc2ZjcjVZd1VGckMwMWd4VEFRcVNqSSt1bEt5Z0FIajFpUFhUWHJ3TTZPcXozVHl4bVBYb2ZmbGozWjB6SVM0cUNGQ0drZFJDTDFjOERxcW9DVWxQWnZDTUF1SCtmOVRadDJzVEN4Zjc5Ykg1UWZEeVFsY1ZDellBQkxKVDgvanRnWTFQOWRjMHErcVdsckZkSG9XRFhYckdDaGJFTEY0QXZ2bUNoSkNpSTlRRFY3R2txS0FBT0hXSmZQM2dBTEZqQTJwaWJXOTJqVlZySzVtbEZSS2pPUTFJR3FlSmlGb0tVeFZodjMrWVAwNm1qcHdkTW1zVG1jMzM5TlF0SWI3N0o5bjN3QWFCdWZjUU9IVmlQbEs4djYzbDc4MDNBMnByMWNIMzdMYkI1TSt0Wis5OUtCWVMwTkJTa0NDR3RnNkVoc0dNSG0xaGRXODJoUGFYdnZtTkRldVBHc1hsS3ljbHNLS3V5a29XdGlncldteVNSVkg5ZGs2a3BDenM1T2V6Y3VEZ2dJSUQxM0h6OE1adVRwSTZsSlp2N1ZGSUMzTG9GOU9yRmdsTy9mc0RhdFd5ZVVrZ0lHektyYnpLM2pnNmJkSzRNYVpNblYwOFNyNHN5T0NyZHU4ZDZxT29qbDdNSitFdVhzdmIrL0RPYktKK1h4ejREVzF2MmZtbU9GR21oS0VnUlFsb0hvWkE5SldkZ3dFSkdlVGt3ZFNyclpRSllEMVNOWXEwY1cxdmcwMDlaNzVDMU5UdXZZMGMyaDZtZ2dFMytWbjVkMjhhTjdQZkJnd0VuSjlhR3laTlZRMXR0TzNid3p6dDRrQTJwQlFheXAvaU9IUVBxcW9SZk03QWtKUUcvL2NhK0xpbGhvYWNoR3pleUljemF2V1dEQjdQZmMzTlpENVBTK2ZOc0x0WGh3MndTdW9VRkM1RFcxa0JhR251Q2o1QVdqSUlVSWFUMXFGbjVmZk5tVnZ2SnhBUjQ0dzBXcEhyMlpLR2dQZ29GNjJXS2oyZERmalcvYm93MzNtQmhxTEZ5Y3RpMWx5OW45NTR3Z2IxKzhxVHU5Z0hzdmQyK3plWmRBZXg0ZGJXbnlzcXFoeEtsVXRZRGxaTEM1anJKWkt6M1MrbmJiOWt4aHc2eFFMbGpCNXU3Tlc4ZUM2SEd4dXljaEFUV3p2UG4yVEFvSVMwWUZlUWtoTFErdTNheGYrUzNibVU5VkYyN0F1Kyt5NGJ5R3FyV0xwT3hJYk9RRUJhOFBEMkJkZXY0azhUcm82c0xQSDdNUWs1RlJjTkRYbWZQc3FmbDVITFdNMlp2ejU3SzI3cVZQL204TmpzN0lEaVlQVEYzOGlTYllGOTdJanpBZ3VUdDIrenpxS3BpdlZqUjBleEpQcG1NZmEyY1AxWlZ4U2JHLy80N0c0SjgvWFVnTzV2MW1pbEQ2c1dMN0pwVHA3TDdGaGMzN25NaDVDVkZQVktFa05aREtnVTJiR0E5U1B2M3MvQ2pVTENRRWhURWh2bm16bVU5UnUrK3k0cHd5bVRBRHord1lhcXNMRFlYeXQyZFhVOWZuMTN6Z3c5WXo4OWJiNm5lVTFrRzRQeDVOanltcjgrR0NiLzlsajNkOXZycjZ0dXFEQzlYcnJCZW5aa3oyVVR1NmRQWjBHUkpDUnZpcXpsUkhXRHY1ZTdkNnJJRnl1czRPN056bEs5cjJyNmQvZTdsQlN4Y3lJYjJhaHM4bU0yRHF0bWJwcXlMSlJhejM4dkxXYmdMQ0dDVDhBY05ZbUZ1d3diVmdxT0V0QkFVcEFnaHJjUERoMnpTczRjSEc1cFNsZ1dReWFvTFJuNytPZXZKT1hTSVZSVWZPWkxWVmpwemhnV3ZmLzVodlUvbnpyRmdaV2ZIZW1MNjlHSFhqNHhrMjVjdlo0Rm0zVHJXUTNQd1lQVVRiVU9Hc0pBeGFoU2JwSjJieTNxWENndlovZ0VEMkx5aXBDUjJ6dTdkclBkcjVFZ1doTDc3anJXM29vSk5mdi80WTlaRHBWeGFTUzduVHhpdlMyT1h0SW1LWXIxUWdHcnZXVjRlKy8zeFl6WjB1R0lGK3l5VXhUZy8rQUR3ODJNbEkxYXZWaTNWUUVnTFFFR0tFTkk2V0ZteFIvb3RMZm5iWmJMcXdwWUNBZXVaOHZOalQ1d0J3UHo1d1BEaDdJbTM3dDFacVlPLy9nSVNFMWt2VkZrWjY1V3lzR0NCNHNzdjJYbENJZEN0Ryt2SjZkV0xsVHk0Y1FNSUQyZFA4UlVXc3RJQlo4K3lKd0ZmZlJWd2NXRkRmeU5HQUxObXNhSERiZHRZcjlUZmY3UHlEV0l4TzE0NWNYemh3dW9RQmJEdFc3YXdvRllYYisvcWNGU1RWS3FDbjZka0FBQWdBRWxFUVZTNkxTcUtCVDVkWFRhc1dKTzlQZXQ5U2toZ05hMG1UZ1Q4L2FzRGw1MGRXM3BueFFwZ3pSb2dOSlQxcGhIU2dnZ1VDdVhNUkVJYTV2cS9Pakl4RGMwaklTMWFpL281dUg2OStvbTBsdURPSGRXbGFHcXJxeXI2OGVPczNFUHRDdVNYTDdNQTJyT242am5GeGF5UTUydXZzVENwenNPSDFCdEZXaXdLVXFSSlhOVVY1Q090Vm9zSVVvUVE4aFJvOWg5cEVncFNSSWwrRmdnaGhIcWtDR215RmpXc1JaNmVYUDUwVDZRcEZHeGUxYVJKMVVOeTY5Y0RibTdWVDk2cEV4bko1bXZwL20rcWEyd3Ntd2RXZXg1VFErUnlJRCtmWDJTVEVOSm9OTm1jRUVLZVJrSUNteEMrZWpXYlE3UjJMWHN5c0dhNFNraGdFOWFIRG1XdkZRbzJnVnc1WWZ6MGFiWU1UTmV1TEFpZFBzMmVLaHcxaWhYa2xNbjRBVWtxQlZhdFl2dS8rb3B0KytrbnRuVE52bjNzYWI2R0tPZEovZk1QTUdjT213eXZydXdCSWFSZUZLUUlJZVJwT0R1enhZcURnbGlaaEt0WFdjMG9IUjBXanRxM1o4dkh4TVpXQnltQmdFM3NQbmV1K2pybnp2RmZTNlZzemJxclY5blRmWnMyVmUrTGlXSDdseTVscjR1S2dFdVgySVR2VTZmWStuLzM3d09mZmNiMlAzeFl2VlNNMG9VTHJNekNuVHRzT1pmUm81LzVSME5JYTBCQmloQkNudGJzMmF6cXQ1NGVDMGx2dnNtcWlIL3dBU3ZlZWZvMEc2cXJhZFVxOW52bnpteWhYMDlQRm1pa1VoYUcwdFBaTDRXQzFhckt6bWJyL2dFc3NBMGV6RW92dEdzSC9Qb3I2MkdLaW1LTEl5dVhkM24vZlZheXdkYVdYYXVrcFByK2FXbXNvbmxrSkF1RGx5K3o3Wm1aclAwMWw5TWhoTlNKZ2hRaGhEVFhyVnVzMTZtOG5JVVdnWUNGcWFOSDJTK0FMWk9panJtNWFvK1VVcTllTEdpdFdNRXFud2NHVnU4cktRRkVJbFpyYXZKa3RoVEw2ZE9zbnRTNWMyejVtbDI3V00yczd0M1pPVUlocXkxVjArREJyS1RCelp0c2lQSC8vcTk2WDFRVXEzWk8xY2dKYVJBRktVSUlhYTUvL3FrZWNuTjBaQlhNYzNKWUljclJvOW04cGY3OTJaSTB0U25uUjlVMlp3NExVblBuc2w2bDhlUDUrMy85bFFXM05tMVlJYzZyVjFubzh2SmlRNHJidHJGcTU4cGxiSlIrL0pFdGlhTmI0Ni85RXlkWWo5YkJnNndHMUlnUnJMcTd0M2N6UHhCQ1doLzY3d1loaERUWDVNbXNvT2VnUVd3SkZ3TUQxc3Z6NEFFTFVZRDZFQVd3SUJVWXlJNFhDRmd3QW9BSkU5Z2NxSW9LRm5yT25HSERiWEk1cTRiK3l5OUFwMDdWbGRjLytJQU5DYzZjeWJhWm1iRndOMk1HVzZKR3VXancrZlBBc21YcytBOCtZTnR1M21SckN0Nit6WHE2eXN2Wm5DNUNTS05Sa0NLRWtHZEp0eEVkL2VYbHdQZmZzelh4WG4yVnpZTlNWbGNmTzVaTkFGK3poazFTMzdTSkRkczllTUNHQzVjdlo3MWZBRHR2MVNyV283UndJZXR4S2l0anZXRk9UbXp1a3pLZzZlaXc1Vnl1WDJlL3hvOEhQdm1FSFhmdEdsdTJSaWlzSGc0a2hEUUtEZTBSUXNpemtwVEVucURUMFdGcnppMWVySDc1bWR4Y1ZpcGgrblEyNUFhd05maVVZbVBaTDREVmx0cXhnL1Zjelo3TndvNXlQcE5Bd01vZjJOcXkzL1gxZ2MyYjJhOEZDOWhUZkVxMUZ4eis1QlAyZTBFQk94NWdiYTI5UEF3aHBGNFVwQWdoNUZuSXptYmxCTVJpOWlUZWpSdkFOOStvUDliZW52M3k4R0FML2E1ZXpSWkhEZzFsdzNPK3ZteitsYTB0TUcxYTlYbnFKbjlIUkFCUG5nRHo1ckZROU9tbkxLUmR2TWg2bDNyMFVOK0dody9aY0orZkh4dk9PM3dZMkxEaHFUOEdRbG9iQ2xLRUVQSXMvUDAzbXpOVlZzWVc2RTFQcjN0K2xKS2VIbUJqQXlRbXN2TUFGc0R1M0dGZjYrcXlTZVBxRmdzR1dNbUYwYVBaL0tuZHU5bVE0YkpsYkpqdWwxK0F4NDlabURNMlpzT0FaV1hBNzc4RGYvM0Z2cDR4ZzlXY0VnclpOUXdNbnRXblFVaXJRVUdLRUVLZVZuNCtxMXhlVlFXODlSWUxRSFBuc3ZsSjE2Nng0RktUUWdIODhRYzdYdW5HRFhhZGdRUFpFM2dBZTJvdk9KaE5HdS9hVmZXK3djRkFSZ1lydmpsakJwdVUvdTIzYkttWUxWdllCSGlsUjQvWWNLR2pJeHYyR3oyYW5UdHJGaHMyWExDQWhiQVpNNEFwVTlnMlFraURLRWdSUXNqVDJyU0poYUIvL3h2NDRRZjI1QndBZlBjZG15Q2VuODlmTjA4Z1lJVXp6NThIVEV4WTVmSUxGOWkrOUhRMkViMzI5YmR2cjU2L0pKT3gzN3QxWTcxT0R4OEMvL2tQbStNVUhLeGEvQk1BM242YnphSHk5MmNsR3Y3ekgxWU5QU0NBRmVCVVBqbTRiUnZ3NTUvQWYvL0xqaWVFMUlzV0xTYWtpV2pSWXFMV3JWc3NlUFRxeGQ4dUZyUEs1ZjcrL0tFem1ZeE5TbStPNDhkWkQxaFdGZ3RwUFh1eUovWWFTeVJpdzMxRGg2ck91MHBPWnNGT1dWNkJFRkl2Q2xLRU5CRUZLVUlJSVVwVVI0b1FRZ2docEprb1NCRkNpSlliUDM0OFhGMWRrWjZlcnVtbUVFSnFvU0JGQ0NHRUVOSk1GS1FJSVlRUVFwcUpnaFFoaEJCQ1NETlJrQ0tFRUVJSWFTWUtVb1FRUWdnaHpVUkJpaEJDQ0NHa21TaElFVUlJSVlRMEV3VXBRZ2doaEpCbW9pQkZDQ0dFRU5KTUZLUUlJWVFRUXBwSlY5TU5JRVNiUFg3OEdOOTk5NTNhZmV2WHIrZTlualZyRm14c2JGNUVzd2doaEdnSkNsS0UxS05kdTNZSUR3OUhRVUdCeXI3ZmZ2dU4rOXJTMGhLclZxMTZrVTBqaEJDaUJXaG9qNUI2Q0lWQ2VIdDdOM2ljdDdjM2hFTDY0MFFJSWEwTi9jMVBTQU1hRTZSOGZIeGVRRXNJSVlSb0d3cFNoRFRBMWRVVlptWm1kZTV2MjdZdFhGMWRYMkNMQ0NHRWFBc0tVb1EwUUZkWEYxNWVYblh1OS9MeWdvNk96b3RyRUNHRUVLMUJRWXFRUnFodjZJNkc5UWdocFBXaUlFVklJN2k1dWNIRXhFUmx1NG1KQ1lZTUdhS0JGaEZDQ05FR0ZLUUlhUVI5ZlgyTUdERkNaZnZJa1NPaHI2K3ZnUllSUWdqUkJoU2tDR2trZFVONE5LeEhDQ0d0R3dVcFFocHArUERoTURRMDVGNGJHaHBpMkxCaEdtd1JJWVFRVGFNZ1JVZ2pHUm9hd3NQRGczdnQ2ZW5KQzFhRUVFSmFId3BTaERSQnplS2NqU25VU1FnaHBHV2pJRVZJRTlTY2NLNXU4amtoaEpEV2hSWXRKcVFKVEV4TU1HTEVDQWdFQWhnYkcydTZPWVFRUWpTTWdoUWhUZVRqNHdPQlFLRHBaaEJDQ05FQ0ZLUUlhWVNLaWdwRVIwZmowS0ZEdUhuekpnQWdPenNiWThhTWdZT0RnNFpiUndnaFJGTW9TQkZTaC9MeWNrUkZSVUVrRWlFeU1oTGw1ZVc4L2J0Mzc4YnUzYnZSclZzMytQcjZ3c2ZIQjkyNmRkTlFhd2toaEdnQ0JTbENhaENMeGJodzRRTEN3c0lRRlJVRmlVVEM3ZXZUcFFkOEJubGdoUE1RWk9VK1J0aU5LSnkvZVJrcEtTbElTVW5CM3IxNzRlam9DQjhmSC9qNitxSjc5KzQwQkVnSUlTMmNRS0ZRS0RUZENFSTBxYlMwbEF0UDBkSFJrRXFsM0w1K2prNFlNOWdUM2k3RDBkSGFSdVhjeXFvcVhQM25Ka1F4a1RoLzh6S0t5MHE1ZmZiMjlseW9jbkp5b2xCRm1tMzgrUEhJeU1qQWI3LzloaTVkdW1pNk9ZU1FHaWhJa1ZhcHVMZ1lFUkVSRUlsRXVIejVNcXFxcXJoOUE3cjFocStySjd3SERZZXRaYnRHWDdOS1ZvWHJkK01oaW9sRWVPd2xGSllXYy9zNmRlckVoYW8rZmZwUXFDSk5Ra0dLRU8xRlFZcTBHb1dGaFRoLy9qekN3c0p3NWNvVnlHUXlBSUJBSU1DZ0h2M2c0K3FCMFFPSG9iMkYxVlBmU3lhWEllWnVBc0p1Uk9GY2JEUUtpZ3U1ZmJhMnR0eWNxbjc5K2tFb3BISnVwSDRVcEFqUlhoU2tTSXRXVUZDQThQQndoSVdGNGRxMWE1REw1UUFBb1ZBSTE1Nzk0ZXZxZ2RFdXcyQmxadkhjMmlCWHlCR2JuSWl3bUNpRTNZaEdYbEVCdDY5OSsvYnc5dmJHbURGajRPenNUS0dLcUVWQmloRHRSVUdLdERoNWVYa0lEdytIU0NUQ2pSczNxc09UUUlnaHZad3hadkFJZUEwY0NvczJiVjk0MitSeU9XNmwvZ05SVENUQ2JrUWg1MGsrdDgvYTJocmUzdDd3OWZXRmk0c0xoU3JDb1NCRmlQYWlJRVZhaE1lUEgzUGg2ZWJObTFEK1dPdnE2TUM5dHd0OFhEM2dOWEFvMnBxMDBYQkxxOG5sY2lTbUowRVVFNFd3RzFGNGxKL0Q3Yk8wdElTM3R6ZDhmSHpnNnVvS0hSMGREYmFVYUJvRktVSzBGd1VwOHRMS3pzNUdXRmdZd3NMQ0VCY1h4MjNYMDlYRjBENkQ0T3ZxZ1pITzdqQXpNZFZnS3h0SG9WRGdka1l5d21LaUlJcUpRbFplTnJldmJkdTJHRDE2Tkh4OWZURmt5QkRvNmxMVmt0YUdnaFFoMm91Q0ZIbXBaR1ZsSVN3c0RDS1JDSW1KaWR4MmZUMDlETy9yQ2w5WFQ0eHdIZ0pUSXhNTnR2THBLQlFLSkQxSWd5Z21FcUtZU054Ly9KRGJaMlptaGxHalJtSE1tREZ3YzNPRG5wNmVCbHRLWGhRS1VvUm9Md3BTUk90bFptWnk0ZW5PblR2Y2RnTTlmWXh3ZG9QUElBOTRPZytHc1lHUkJsdjVmQ2dVQ3R6THl1QkNWWHIyQTI2ZnFha3BSbzBhQlI4Zkh3d2JOZ3o2K3ZvYWJDbDVuaWhJRWFLOUtFZ1JyWlNlbmc2UlNJU3dzREFrSlNWeDI0ME1EREhDZVFoOEJubkFvOTlnR0JrWWFyQ1ZMMTdxdy9zSXV4R0ZzOWNqa2ZJd2c5dHViR3lNa1NOSHd0ZlhGOE9IRDRlQmdZRUdXMG1lTlFwU2hHZ3ZDbEpFS3lnVUNxU21wbkk5VHlrcEtkdytZd01qakJ6Z2hqR0RSMkJZMzBFdzBLT2VGd0JJejM2QXNCdFJDSXVKd3QzTVZHNjdrWkVSUEQwOTRldnJDdzhQRHhnWnRieWV1dGFHZ2hRaDJvdUNGTkVZaFVLQjVPUmtManlscDZkeisweU5UT0ExY0NoOEJubGdhRjhYNk92U1hLRDZaT1k4WXFIcVJoUnVweWR6MncwTURPRHA2UWtmSHgrTUdERUN4c2JHR213bGFTNEtVb1JvTHdwUzVJVlNLQlM0ZS9jdU4yeDMvLzU5YnArWmlTbThCZzZGcjZzbjNIb05oQjQ5bmRZc1dYblpPSGNqR3FLWUtDU2szZVcyNit2clkvanc0ZkR4OGNISWtTTmhhcXI5VHpNU2hvSVVJZHFMZ2hSNTdoUUtCVzdmdnMyRnA2eXNMRzZmdWFrWlJyc01nNitySndZNzlZZXVEb1duWnltN0lQZC9vU29TY1NuVkUvWDE5UFRnN3U2T01XUEdZT1RJa1RBek05TmdLMGxES0VnUm9yMG9TSkhuUWk2WEl5RWhnUnUyeTg2dXJvdGsyY1ljM29PR3c5ZlZBNE42OW9PT2tJcE52Z2c1VC9KeExqWWFZVGVpRUp1Y3lCVXQxZEhSZ2J1N08zeDhmT0RsNVFWemMzTU50NVRVUmtHS0VPMUZRWW84TTNLNUhIRnhjUkNKUkRoMzdoeHljcW9yZFZ1M3RZVFBvT0h3Y2ZXQVM0KytFQXBvK1JOTnlpOStndkRZU3hERlJDRW1LWjYzQnVHUUlVUGc2K3NMTHk4dldGcGFhcmlsQktBZ1JZZzJveUJGbm9wY0xrZHNiQ3czYkplZlg3MTJuSTJGTmJ3SERjZVl3U1BRMzlHSjFvN1RVZ1hGaFRoLzh6SkVNWkc0OXM4dHlCWFZvV3JRb0VIdzlmV0Z0N2Mzckt5c05OelMxb3VDRkNIYWk0SVVhVEtaVElicjE2OGpMQ3dNNGVIaEtDZ280UFoxc0dvUG4wRWU4SFgxUU44dVBTazh2V1NLeWtwdy91WmxoTVZFNGZMdFdNamtNZ0NBUUNDQWk0c0xmSHg4NE8zdGpmYnQyMnU0cGEwTEJTbEN0QmNGS2RJb1ZWVlZ1SGJ0R2tRaUVjTER3MUZVVk1UdDYyUnRDMTlYRC9pNmVxSzNRM2NJQkFJTnRwUThLOFZscGJodzZ3cEVNVkc0ZlBzR0txdXF1SDBEQmd5QWo0OFBmSHg4WUd0cnE4Rld0ZzRVcEFqUlhoU2tTSjJrVWltdVhyMEtrVWlFaUlnSUZCY1hjL3ZzYlRyQzE5VVR2cTZlNkdublNPR3BoU3N0TDhQRlc5Y2dpb2xFZEdJTXBKV1YzTDYrZmZ0aXpKZ3g4UGIyUnFkT25UVFl5cGFMZ2hRaDJvdUNGT0dSU3FXNGRPa1N3c0xDRUJFUmdkTFNVbTZmWTRmTy93dFBIdWpXMFlIQ1V5c2xscFRqNHExckNJdUpRbVQ4TlVncXBkeSszcjE3dzlmWEZ6NCtQdWpjdWJNR1c5bXlVSkFpUkh0UmtDS29xS2hBZEhRMHdzTENjT0hDQllqRlltNWY5MDVkNE92cUFaOUJIdWphMFY2RHJTVGFxRnhTZ2FpRTZ3aTdFWVdMdDY2aFhGTEI3ZXZac3lkOGZYM2g2K3NMQndjSERiYnk1VWRCaWhEdFJVR3FsU292TDBkVVZCUkVJaEVpSXlOUlhsN083WFBxM0JXK3JwN3djZldBZ3cwTjFaREdxWkJLY0NueEJrUXhrYmdRZHhWaVNmWFBWTGR1M2JpZXFtN2R1bW13bFM4bkNsS0VhQzhLVXEySVdDekdoUXNYRUJZV2hxaW9LRWdrRW01Zm55NDk0RE9JOVR4MWJ0OUJnNjBrTFlHMHFoS1hFMk1SZGlNSzUyOWVSbWw1R2JmUDBkRVJQajQrOFBYMVJmZnU5SEJDWTFDUUlrUjdVWkJxNFVwTFM3bndGQjBkRGFtMGVqNUxQMGNuakJuc0NXK1g0ZWhvYmFQQlZwS1dyTEtxQ2xmL3VRbFJUQ1RPMzd5TTRyTHFlWGYyOXZaY3FISnljcUpRVlFjS1VvUm9Md3BTTFZCeGNURWlJaUlnRW9sdytmSmxWTlY4YkwxYmIvaTZlc0o3MEhEWVdyYlRZQ3RKYTFRbHE4TDF1L0VReFVRaVBQWVNDa3VybndUdDFLa1RGNnI2OU9sRG9hb0dDbEtFYUM4S1VpMUVZV0VoenA4L2o3Q3dNRnk1Y2dVeVdYVWh4Zjl2Nzg3am9xcjMvNEcvQnBnWjluMVQzQkFSbFVWaEFJRUJSR2JRN20weHZhYm1OVnNzeTdSSFpiZHUzYnkzN3kxYmYybmR1blZ2dHRpKzJHcmwwblZHVUVCeEFRVFpFUVVVWlZGRVJQYVo4L3VEUERyaWdpTXdBN3llajBkL3pQbWNtZk5tS0h0NVBwL3ovb1Q1QjBHbFVHTDZsR2g0dXJBN05aa0huVjZIek9JOGFMUFNzVDE3RitvYkc4UXhiMjl2Y1UxVlVGRFFrRy9zeWlCRlpMNFlwQWF3K3ZwNkpDY25RNnZWWXQrK2ZRYjdwU25HQjBPdFVHSjZhRFRjSEYxTVhDblIxZWtGUGJKTDg2SE5USWMyYXhkT25yblFMZC9UMHhPSmlZbElTa3BDU0VqSWtBeFZERkpFNW90QmFvQTVlZklra3BPVG9kRm9rSldWZFNFOFNTd1FNU0VFU2VGeFNKZ1NCUmNISnhOWFNtUWN2VjZQM01ORjBHU21RWnVWanRyVEYvWnZkSGQzUjJKaUl0UnFOVUpEUTRkTXFHS1FJakpmREZJRFFFMU5qUmllRGh3NGdQTy9NaXRMUzB5ZEdBcVZRb21FS1ZGd3NuTXdjYVZFdlV1djF5Ty92QVNhekhSb3M5Sng0bFN0T09icTZvckV4RVNvVkNvb0ZBcFlXbHFhc05LK3hTQkZaTDRZcE14VWRYVTF0Rm90dEZvdGNuSnl4T05TS3l0RVRRcURXcUZFZk1oVU9OclptN0JLb3Y0akNBSUtLa3FoelV5SEpqTWRWU2VyeFRFbkp5ZE1uejRkYXJVYUVSRVJzTEt5TW1HbHZZOUJpc2g4TVVpWmthcXFLbWkxV21nMEd1VG41NHZIWlZJcFlnSVZVQ3RpRVJjU0FYc2JPeE5XU1dSNmdpQ2c1TmdSYURMVG9NbE1RMlhOY1hITTBkRVIwNlpOUTFKU0VpSWpJeUdWU2sxWWFlOWdrQ0l5WHd4U0puYjA2RkV4UEJVV0Zvckg1VklaNGtJaW9RcFRJallrSExaeUd4TldhVjZhMjFwUlZWY04veEZqcm5pT0lBajRhTXNHTEZUTmdvM2NHdC92M0lMeEkzd1JQSFpDajY1UlVGR0tTYVA5cjNtZVhoQmdZZVJqK3RtbCtiQ3pzY1g0RWI3WHZFWlRjeE1jTDVxNmJXNXJoYTNjMnFqckRqYUNJT0JRVllVWXFzcXJqNGxqOXZiMm1EWnRHbFFxRmFLam95R1R5VXhZcWZFWXBJak0xOUJZcVdsbXlzdkw4Y0VISCtET08rL0U3YmZmanJmZmZodUZoWVd3a1Z0alJrUWNYbjN3YVdqWGZvbFhIM3dhTXlMaUdLSUE1QndxUUtldXF4L1czc0lEZU9PN0Q2OTZ2a1Fpd2RZOU8yQXRrd01BdHU3WkFVOW45eDVmNzVsMXIrSHdpY3Fybm5PcThUUWVmUDBaY2RQZWxBTVo0cGdnQ05peUo4WGcvUHdqSlFhdmczd0RzUHF6dDZIVDY4UmoxZlYxYU8vc01QeFpBQ3g0L2hHRDlnQ041ODdpSHgrdE5kamJicWlTU0NUd0h6RUd5Mll0d3ZmUC94ZmYvdCs3ZU9pMlA4TnYrR2cwTlRWaDA2Wk5XTGx5SlZRcUZaNTk5bGtrSnljYmRQVW5Jcm9SZzJzaGdaa1NCQUdIRHg4Vzd6eVZsWldKWTdaeUc4UlBqa1JTZUJ5aUE4TWdsdzdNdnpIM3RycUdlanp5MWovZzV1Z0NpVVNDb3NveVBIZjNvNGdMaWNUdS9Dd3NuM1VYdHU1TndVMlJDUWJ2U3ptUWdaZ2dCV1JXVWxqTDVKQklKT2pvN0lTbml4dThYQzhFcWFMS01vd2ZPZmFLZDVPc1pYS004UnB4MVJxLzB2Nk1lMjZhSy83T1h2dnF2L2hTODVNNGZ2QklDU2FOOGNkb0x4OElnb0MvZmZELzRIVkpINittNW5OWXR2Wlo4WFZGelhGTUdPV0hOMWY4UTJ4SUtaRkk0TzNtQ1ZkSFp3aUMwUFhhMVFOTzlnNm9yRDJPZ0pGanNTbGpPMktESS9qQUFZQ3h3MGRoN1BCUmVPQ1dPMUZlZlF6YXJIUm9NOU5SZlBRd3RtN2RpcTFidDhMR3hnYXhzYkZRcTlWUUtwV3dzZUZmVm9qSU9BeFNmVVFRQkpTV2xvcmhxYnk4WEJ5enQ3RkR3cFFvcU1LVWlBb01oY3hxNEsvaDZHMGV6cTU0OS9IVjJKaTJEZmYrNFE0c2VlMHBLSVBDVVZoeENCRVRRaERvT3g0Lzc5TEF5bElLdFVJcHZtLzlsbS9oN3pNR1BoN2VPSitSRGh6S1I5NlJFaXg5L1dueHZNTEtNaXkvZlRFV0pONHFIdXZVZGNMS3N1cy9DUXVKQkxqS2xGMXR3eWxZV1ZwQkdSeU9UUm5ib1FwVHd0dk5FK3YrOG9wNHpxSVhIeE0zZmY1b3l3WTBOamRoNDR2dmkrTjZ2UjVMWG5zSzd6eTJHbElySzlRMTFDUHQ0RDdjRXEyQ1JDSkJXMGM3L3ZyZUsyaHJiME5aVlFVZVd2c3N4by93eFluNldwdzZjeHF0SGUwNGN1S28rRm5uV3BveGIvb3ROL0N0RHo1anZFZGd5Ui9uWThrZjUrTm83WW11VUpXVmpvTHlVbXpidGczYnRtMkRYQzVIYkd3c1ZDb1Y0dUxpWUd0cmErcXlpV2dBWVpEcVJZSWdvTGk0R0JxTkJscXRGcFdWRjZhR0hPM3NrVEFsQ21wRkxDSW5USUYwa0QxVjFCZE9uMjFFYzFzTGdLNjdNanA5VjlQR2hlcFpBSURGTStaZzFZZXZJemw3Tis2L2VUNThoNDJFWENxRmo0ZTN3ZWZzTGNyQjB3dVhJVG93REhwQndLSVhIMFBxVzk5MnU5NWYvdk1TRXFaRTRmYllHZUt4b3NveWRIUjJHS3l0NnRSMTR2c2RXM0QvelF1UVdaS0g3M2Rzd2RTSlU2NzZzNHowR0k3M25uZ0oyYVg1Q1BVUEJORFZPRlV2Q09LL0N3Y1BGMkZXN0F6eExwbGNLc05MOXorSjlMejlPUHZiOS9qdnloZkZ6M3ZqMncvZzdlcUorSkJJWkIvS3h5M1JxaDUvcjBQVlNNOWh1T2VtdWJqbnBybW9PbG1ON1ZtN29NbE1SOTZSWXZFSldabE1ocGlZR0toVUtzVEh4OFBlbmsvRkV0SFY4Zi9tTjBnUUJCUVVGSWpocWFxcVNoeHp0bmZFOU5Cb3FCV3hDQThJRnU5MlVNODBuRDBEVDJjMzFEYWNncWV6RzdSWmFkRHBkZUpVV0Y1NUNkNTU3QVdVSGp1QzBkNWQwM0NYUGpyUjBka0pKenNIdExaM3JZbXBycStGci9mSWJ0YzYxOXFNMG1OSDhOSURUeGtjbnpES0QxOXYvd1dOelUxUUJvVURBTTQybjhPbnYzMlBiWmxwRVBSNmZQRFVxM0J6ZE1ISk0vVlk4YTkvaU84OXY2WUxBR1pFeEFFQWtwNVlCTi9oSXlHQkJCS0pCRWRPSEJWL25vTkhpckhHK2xsTW5SUXF2cy9XMmdicGVabG83MmhIUzFzcmJPVFcyRmVVZzFEL0lDUk1pY0p6NjlkaXdxaHhSbjIvUTVtUHV6ZnVtakVIZDgyWWcrcjZ1dDlEVlJweXlncVJrcEtDbEpRVVNLVlNUSjA2RlVsSlNZaVBqNGVqbzZPcHl5WWlNOFQvc3h0QnI5Y2pMeTlQbkxhcnJyN1F6OGJWd1JtSllURlFLNVFJR3g4RVM0dkIyeVN3cjlXZHFZZW5penZLcTQvQnpzWVdVWlBDb05QcmNFZkN6V2hvYW9TM3F3ZXlTdk13Tys0bThTNk9nSXVTbEVTQ2cwZUtNQ2YrRDlpY2tRd0FLS3VxUU9DWTdrL2ovWnl1d2Qwei8yVHdKTno1aWIzNTAyL0I4amYvRHJsVWh2Q0FFTGc0T0VHNzlrdGtsZWJCeGQ1SjNJTEgzY2tWLzM3MGVmSDlpMTU4ck50MWhydDdZZDBUTDR1djczdjFTZnpuOXp0TmkxNTh6Q0JFQVVCTFd5dXNaWExZV2R0aTlXZHZZMDdjVFhqanU0OFFQU2tVbXN3MERIZnpRa3hnR000Mm40T0RMZHRpR01QYjFRTUwxYk93VUQwTHRhZFBZWHYyTG1pejBwRmRtbyswdERTa3BhWEIwdElTVTZkT2hVcWxRa0pDQXB5ZG5VMWROaEdaQ1FZcEk5eHp6ejBHZlo1Y0haeVJGQjRMbFVLSlVQOUFXRWo0TUdSdjJGZVVpNkxLUTVCYVNWSDMrNXFreUFtVEVST2tnQ1l6RFl1U1p1UGx6OS9GcXNXUFlMTGZSQURBcGQwOFFzY0ZRaUtSd01IV0RzV1ZaZGhmZkJDM3hoaE9nN1YxdEdOUDRRR3NlZmhaWEk1RUlzRkRzeGJoOFg4L2p4OWZlQStPZGc3SUt5L0Juc0lEbU93M0NTY2JUeVBxa2dCMEphY2FUMlBwbW1mRU8xS0hxaXJFTzFJMTlTZTduZi9idnAxWVBITU9WbjI0QnZmY2RBZmtNaG0rWFBVdkZCODlqQjkyYnNIU1crL0VmYTgraVhuVGIrSDBYaS93ZEhIRGdzUmJzU0R4VnB4cVBJM2s3TjNRWktaalgxRU9kdTNhaFYyN2R1R0ZGMTdBN05tejRlSGgwVzkxVlZSVTlOdTFpT2o2TUVqMUVqYmo2bjFQTGxnS3VWUUdpVVNDRHpaOWpSRWV3eEF3YWl5KzJmNEw5aFhsWXBaeUJvYTVleHFFcU1aelRWaS81VnM0MkhhdGJUbi81RnRjU0NSZS91SWROTFdjd3ppZk1RYlgrV2I3TDNoazl0M2Q3aDVLTGxwc0hqSjJBcnhkUFhEZ1VDSGlKMGRpWjg0ZXRIVzB3OHZGRFVHK0FaQklKS2c3ZmNwZ1FYdEhaeWN1NWVib1luQkg2dTZYbnhEdlNDMWMvYWpCdVoyNlRsakxaQmp1NWdVQVl0K3N3b3BEMko2OUMzKzljeG5lL080akpJWEhNVVQxQVVFUXhIOHVsWmFXaHJxNnVuNnZhVEEwRnlVYWJCaWtqUER4eHg4alB6OWZYQmQxNHNRSmJFaitGUnVTZjRXcm96TVNRMk9nQ2xOQ0VjQ3BQV1BsSFNsR2NuWUdmSWVOd0VqUDRhZzVmUklSQVNFWTd1YUZ6WHVTSVFqb210YUxuU20rcCs1TVBYdzh2REVqUEE0K0h0NzRaWmRHSExPVlc2TzV0YVhiZXFLQ2lsSUVqQndMUDUvUjE2enA0ZHZ2UXBoL0VBRGdpWGtQUUNLUjRNeTVzeWlvT0FSdlYzZDR1TGgxZTJydlVuVU5obUhyeUltamVIRE4zMkFoa2FDeXBzcWd3V2ZqdVNiTUNJODNlUCt1L0V3SWVnSExiMStNNzNac3hxbkdCcXljZC84MWE2ZWVxVGw5OHZlN1VHazRjS2pnd3I2V1ZsWUdVM3RidDI1RlEwUEROVDZ0ZDNsN2UyUDQ4T0g5ZWswaXVqWUdLU05ZV0ZnZ09EZ1l3Y0hCZU95eHgxQlFVQ0N1bDZxcXFzSjNPemJqdXgyYjRXVG5JQzQyajVnUXdzWG0xOEYzMkVnTWQvZUNxMFBYV3BSM2Z2d0UzbTZlQUlDazhEakVCb1ZqZDBFVzdwb3hSM3lQcDdNYjNsenhqOHQrbmpZckhZcnh3VWpMMjQ5UGZ2c2VkODJZQXd1SkJHNE9MajNxWUE1QVhHeGVWRm1HRHpkL2c5RmVQZ2p5RFVERWhCRFlXVi8ra2ZtYTB5Zmg1WEtoZjVVeU9CelBMbG9odnI3NzVTZnczaE12QWVpYXhydTRyNVdybytFNm5JN09Ub1NQRDRhbHBTVSsyUFExSEczdHNXTDJZcXorN0czY2U5TWQzWjVXcEo2cHJxOFRlMDNsbEYzWVhVQXFsU0lxS2dwcXRicmJZdlA1OCtlYm9sUWlNa1BjSXFZWENZS0FrcElTYURRYWFEU2FidTBQcGsyT1FsSTQyeC8wVlBIUncyaHBhNFZPcjhlekg3eUdUYStzTjdqRDkrdHVMWHlIalVKdVdTSHVWTjNXN2YxM3ZmZzRQdjNiV216Wmt3SjdHenZFVDQ1RWUwYzdudi8wTFpRY1BZeUhiMStNaENsUkJ1L0pLTWpHL3VKY2JFemJobTFyUHI5aWJlY2JZK2FVRmVLOW43K0FoWVVGQ3NwTE1lbWloZXo1UjBxZzArdnh3cEluTUczeTFNdCt6dDB2UDRGUG5sbHoxZTlCRUFUTS8rZHlmTEhxTGFUbTdrVmxiUldTd3VQaDQ5NDE1VmRZY1FqUHZQOHFmbHI5L2xVL2h5Nm9PbGt0Ym42Y1gzNmg0L3o1OWdkcXRScHhjWEZzZjBCRTE4UWcxVWNFUWNDaFE0ZkVVSFZwUTg1cGs2ZENwVkFpT2pDTURUbXZRSy9YNC8xTlgyUGRMMTlpMmF4RmFEelhoUHp5RXRoY3NzZWNYQ3JEQy9jOUFWdnJDOTJwTzNXZFdML2xXNFNNbllDSm84Y1o3Rk1IZEcwNUUrSTMwV0FkMUhtYXpIUzB0cmZobHVqRUh0VnA3Qk56ZWtIQS9QOWJqbS8vK2U1Vno5cSszUW9BQUNBQVNVUkJWT3ZVZFdKVFJqS21qSnNFRDJlM3krNnhsMzV3UDVUQjRkZGR3MUJ5dmlHbkpqTU5oUldIeE9OeXVSeHhjWEZRcVZTSWpZMWxRMDRpdWk0TVV2M2svQll4MjdadE05d2l4dG9HOFNHUlVDdGlFUk9rNEJZeGwyaHVhMFZoZVNrVUFjR21McVhYNmZWNm5HNDZJN1pQb041WFhuME1tc3cwYUxQU1VYTDBpSGpjeHNaR0RFL2NJb2FJYmdTRGxBbVVsNWVMblpTTGk0dkY0elp5YThRR1IwQ3RVRUlaRk43dHpnc1JYWjBnQ0RoOG9sS2N0aXM3ZnFGdGdLMnRMZUxqNDVHVWxJVG82R2pJNVhJVFZrcEVnd1dEbElrZFBYcFVERlVGQlFYaWNibFVodGpnQ0tnVVNzU0ZSTUJXenI4eEUxMk9JQWdvUFZZdVR0dVZWeDhUeCt6dDdaR1FrQUNWU29Xb3FDaklaTHpqUzBTOWkwSEtqRlJWVldINzl1M1FhRFRJeThzVGo4dXNwSWdKVWtBVnBrVDg1RWpZMjdDRE5RMXRnaUNnK09oaGNkcXVzdWE0T09ibzZJaUVoQVNvMVdwRVJrYXk5eElSOVNrR0tUTlZYVjB0aHFxY25Cenh1TlRLQ2xNbmhpSXBQQmJ4SVZQaGFNZW5pbWhvRUFRQkJSV2wwR1IydFNxb09ubGhheVpuWjJkTW56NGRhclVhNGVIaHNPSlRzVVRVVHhpa0JvRGEybHBzMzc0ZFdxMFcyZG5aWXBOQVN3dExUSjAwQmFvd0pSS21STUhabnB1cTB1Q2kxK3VSZDZSRW5MYXJyci9RVGR6VjFSV0ppWWxRcTlVSUN3dURwU1diM3hKUi8yT1FHbUJPblRxRjVPUmthRFFhWkdabVFxL1hBd0FzSkJhSW1CQUN0U0lXQ1ZPaXVqVnpKQm9vOUlJZU9ZY0tvY2xNdy9ic1hhZzlmVW9jYzNkM2gwcWxna3FsUW1ob0tDd3N1SzhsRVprV2c5UUFWbDlmajVTVUZHZzBHdXpidCs5Q3FMS3dRSmgvRU5RS0pSTERZdmg0UFprOXZhQkhkbW0rT0cxM3F2RzBPT2JsNVlYRXhFUWtKU1VoT0RpWTRZbUl6QXFEMUNCeDVzd1pwS1NrUUt2VklpTWpBenFkRGtEWHhydWgvb0ZRaFNtUkdCb0RUeGMzRTFkSzFFV24xMkYvOFVGb005T1JmR0EzNmhzdjdGMDNiTmd3cUZRcXFOVnFCQVlHTWp3UmtkbGlrQnFFR2hzYnNYUG5UbWcwR21Sa1pLQ2pvME1jbSt3M0VTcUZFcW93SmJ4ZFBVeFlKUTFGbmJwTzdDdktoU1l6RGNuWnUzSG0zRmx4ek1mSEIycTFHbXExR2hNblhyN3JQQkdSdVdHUUd1U2FtcHFRbXBvS2pVYURYYnQyb2IyOVhSd0xIRE1lU2VHeFNBeUxnWTg3Tjd5bHZ0SGUwWUc5UlFlZ3lVekhqcHdNTko1ckVzZEdqUm9saHFmeDQ4Y3pQQkhSZ01NZ05ZUTBOemNqTlRVVldxMFdhV2xwYUd0ckU4Y21qaDRIdFNJV3FqQWxSbm9PTTJHVk5CaTBkM1pnZDM0V3RKbnAySkd6QjAwdDU4UXhYMTlmTVR6NStma3hQQkhSZ01ZZ05VUzF0TFFnUFQwZFdxMFdxYW1wYUdscEVjZkdqL1NGV2hFTHRTSVdvNzE4VEZnbERTU3Q3VzNZbFpjSmJWWTZkdWJ1UlhQcmhYK254bzBiQjdWYURaVktoYkZqeDVxd1NpS2kzc1VnUldodGJjWHUzYnVoMFdpd2MrZE9ORGMzaTJOK3cwZERyVkJDcFZEQ2IvaG9FMVpKNXFpbHJSWHBlZnVoeVV4SDJzRjlhR2xyRmNjQ0FnTEU4RFI2TlAvZElhTEJpVUdLRExTM3R5TWpJd05hclJZcEtTbG9hcnF3bnNWMzJFaW93cFJRSzJJeHptYzBwMlNHcU9hMkZ1ek0yUXR0VmpyU0QrNUhXOGVGZFhlVEprMFMrenlOSERuU2hGVVNFZlVQQmltNm9vNk9EdXpkdXhjYWpRWXBLU2xvYkd3VXgwWjVEUmREVmNESXNReFZnMXhUeXpreFBPM0t5MFI3NTRVblFZT0NncENVbElURXhFUU1IejdjaEZVU0VmVS9CaW5xa2M3T1R1emZ2eDhhalFiSnljbG9hTGpRODhmSDNSc3FoUkpxaFJLVFJ2c3pWQTBTamVlYXNDTW5BNXJNZEdRVVpLSHo5OTVrQURCNThtU28xV29rSmliQzI1dFBmQkxSME1VZ1JkZE5wOU1oTXpNVFdxMFcyN2R2UjMxOXZUam03ZW9oUHYwWDVEdWVqUlFIbUlhbVJxUWN5SUEyS3gxN0NnNUFwNy9RMkRVc0xBd3FsUXJUcDArSHA2ZW5pU3NsSWpJUERGSjBRL1I2UGJLenM2SFZhcUhWYW5IeTVFbHh6TlBGRFltaE1VZ0tqMFBJMkFrTVZXYXF2ckVCeVFkMlE1dVpqbjFGdWRBTEY3WWFVaWdVVUt2Vm1ENTlPdHpjMkJXZmlPaFNERkxVYS9SNlBYSnpjNkhSYUtEVmFsRmJXeXVPdVR1NUlqRXNCbXFGRXFIK2diQ1FNRlNaMHNrejlVak8zZzFOWmpxeVN2TU05bW1NaUloQVVsSVNFaElTNE9MQ2ZScUppSzZHUVlyNmhGNnZSMzUrdmhpcVRwdzRJWTY1T2pvak1UUUdxakFsRkFGQnNMU3dOR0dsUTBmTjZaTy9oNmMwSERoVWdQUC82VnRaV1dIcTFLbFFxVlJJU0VpQWs1T1RpU3NsSWhvNEdLU296d21DZ0lLQ0FtaTFXbWcwR2xSVlZZbGpUbllPbUI0YURiVWlGaEVUUW1CbGFXWENTZ2VmNnZvNmFMUFNvYzFNUjA1Wm9YaGNLcFVpS2lvS2FyVWE4Zkh4Y0hSME5HR1ZSRVFERjRNVTlTdEJFRkJTVWdLTlJnT05Sb1BLeWtweHpOSE9IdE1tUnlFcFBCYVJFNlpBYXNWUVpZeXFrOVhRWnFaRGs1bU8vUElTOGJoTUprTk1UQXpVYWpYaTR1SmdiMjl2d2lxSmlBWUhCaWt5R1VFUWNPalFJVEZVbFplWGkyUDJObmFZTm5rcVZBb2xvZ1BESUxPU21xN1FBZUJvN1Fsb3M5S2h5VXhEWWNVaDhiaGNMa2RjWEJ4VUtoVmlZMk5oYTJ0cndpcUppQVlmQmlreUc0Y1BINFpXcThXMmJkdFFWbFltSHJlMXRrRjhTQ1RVaWxqRUJDa2dsOHBNV0tYNUtLOCtCazFtR3JSWjZTZzVla1E4Ym1Oakk0WW5wVklKR3hzYkUxWkpSRFM0TVVpUldTb3ZMeGRiS2hRWEY0dkhiZVRXaUEyT2dGcWhoRElvSERaeWF4TlcyYjhFUWNEaEU1WGl0RjNaOFFweHpOYldGdkh4OFVoS1NrSjBkRFRrY3JrSkt5VWlHam9ZcE1qc0hUMTZWQXhWQlFVRjRuRzVWSWJZNEFpb0ZFckVoVVRBVmo3NDdyd0lnb0RTWStYaXRGMTU5VEZ4ek43ZUhna0pDVkNwVklpS2lvSk14anQxUkVUOWpVR0tCcFNxcWlwczM3NGRHbzBHZVhsNTRuR1psUlF4UVFxb3dwU0lueHdKZXhzN0UxWjVZd1JCUVBIUncrSzBYV1hOY1hITTBkRVJDUWtKVUt2VmlJeU1oRlRLdFdORVJLYkVJRVVEVm5WMXRSaXFjbkp5eE9OU0t5dE1uUmlLcFBCWXhJZE1oYU9kK1QrZEpnZ0NDaXBLb2Nuc2FsVlFkYkphSEhOMmRzYjA2ZE9oVnFzUkhoNE9LejdOU0VSa05oaWthRkNvcmEzRjl1M2JvZFZxa1oyZExUYWJ0TFN3eE5SSlU2QUtVeUpoU2hTYzdjMm5YNUplcjBmZWtSSngycTY2dms0Y2MzVjFSV0ppSXRScU5jTEN3bUJweWFhbFJFVG1pRUdLQnAxVHAwNGhPVGtaR28wR21abVpGN1kva1ZnZ1lrSUkxSXBZSkV5SmdxdWpjNy9YcGhmMHlEbFVDRTFtR3JabjcwTHQ2VlBpbUx1N08xUXFGVlFxRlVKRFE3azNJUkhSQU1BZ1JZTmFmWDA5VWxKU29ORm9zRy9mUG9NOTVjTDhnNkJXS0pFWUZnTTN4NzdiVTA0djZKRmRtaTlPMjUxcVBDMk9lWGw1SVRFeEVVbEpTUWdPRG1aNElpSWFZQmlrYU1nNGMrWU1VbEpTb05WcWtaR1JBWjFPQndDUVNDUUk5UStFS2t5SnhOQVllTHE0M2ZDMWRIb2Q5aGNmaERZekhja0hkcU8rc1VFY0d6WnNHRlFxRmRScU5RSURBeG1laUlnR01BWXBHcElhR3h1eGMrZE9hRFFhWkdSa29LT2pReHliN0RjUktvVVNxakFsdkYwOWV2eVpuYnBPN0N2S2hTWXpEY25adTNIbTNGbHh6TWZIQjJxMUdtcTFHaE1uVG9SRUl1blZuNGVJaUV5RFFZcUd2S2FtSnFTbXBrS2owV0RYcmwxb2IyOFh4d0xIakVkU2VDd1N3MkxnNCs3ZDdiM3RIUjNZVzNRQW1zeDA3TWpKUU9PNUpuRnMxS2hSWW5nYVAzNDh3eE1SMFNERUlFVjBrZWJtWnFTbXBrS3IxU0l0TFExdGJXM2kyTVRSNDZCV3hDSXVKQUxINnJvMkJ0NlJzd2ROTGVmRWMzeDlmY1h3NU9mbngvQkVSRFRJTVVnUlhVRkxTd3ZTMDlPaDFXcVJtcHFLbHBhV3k1NDNidHc0cU5WcXFGUXFqQjA3dHArckpDSWlVMktRSXVxQjF0Wlc3TjY5R3hxTkJxbXBxUVpybmthUEhtM3E4b2lJeUVRWXBJaXVrMEtoQUFCa1ptYWF1QklpSWpJMVBuZE5SRVJFWkNRR0tTSWlJaUlqTVVnUkVSRVJHWWxCaW9pSWlNaElERkpFUkVSRVJtS1FJaUlpSWpJU2d4UVJFUkdSa1Jpa2lJaUlpSXpFSUVWRVJFUmtKQVlwSWlJaUlpTXhTQkVSRVJFWmlVR0tpSWlJeUVnTVVrUkVSRVJHWXBBaUlpSWlNcEtWcVFzZ01tYzFOVFg0OE1NUEx6djIwa3N2R2J4ZXNtUUp2THk4K3FNc0lpSXlFeEpCRUFSVEYwRmtydlI2UFdiT25JbjYrdnFybnVmcTZvcmZmdnNORmhhOHlVdEVOSlR3VDMyaXE3Q3dzRUJpWXVJMXowdE1UR1NJSWlJYWd2Z25QOUUxOUNSSXFWU3FmcWlFaUlqTURZTVUwVFVvRkFvNE9qcGVjZHpKeVFrS2hhSWZLeUlpSW5QQklFVjBEVlpXVmtoSVNMamllRUpDQWl3dExmdXZJQ0lpTWhzTVVrUTljTFdwTzA3ckVSRU5YUXhTUkQwUUdSa0pPenU3YnNmdDdPd1FFUkZoZ29xSWlNZ2NNRWdSOVlCTUprTmNYRnkzNC9IeDhaREpaQ2FvaUlpSXpBR0RGRkVQWFc0S2o5TjZSRVJERzRNVVVRL0Z4TVRBMnRwYWZHMXRiWTNvNkdnVFZrUkVSS2JHSUVYVVE5YlcxbEFxbGVMcjJOaFlnMkJGUkVSREQ0TVUwWFc0dURsblR4cDFFaEhSNE1ZZ1JYUWRMbDV3ZnJuRjUwUkVOTFJZbWJvQW9vSEV6czRPY1hGeGtFZ2tzTFcxTlhVNVJFUmtZZ3hTUk5kSnBWSkJJcEdZdWd3aUlqSURFa0VRQkZNWFFVUEQ0c1dMa1orZmIrb3k2Q0lLaFFMcjFxMHpkUmxFUkFNVzEwaFJ2MkdJTWorWm1abW1Mb0dJYUVEajFCNzFPLzdQMnp3b0ZBcFRsMEJFTk9EeGpoUU5PQnMzYmtSOWZmMTF2YWVob1FGZmZQRUZtcHViMGRlejJjM056U2d0TGIzcU9ZSWc0TU1QUDBSTFN3c0E0UHZ2djhmQmd3ZXZlSDVMU3d2V3IxK1BjK2ZPUWEvWDQ4eVpNd2JqcDArZnZ2SENpWWpvdWpGSTBZQ3dZY01HdExlM0F3QSsrK3l6NjM2L1ZDckYxcTFiWVdWbGhiVnIxK0xYWDMrOXJ2ZHJOQnBVVkZSY01TRGw1T1NnczdNVEFMQjM3MTY4OGNZYlYvMDhpVVNDclZ1M2lnMDl0MjdkQ2s5UHp5dWVMNVBKc0hIalJsaFpkZDFFdnZYV1c3RjA2Vkx4bjltelo2T3NyT3k2ZmlZaUlycHhERkprOWlvcUt2RFRUeitobzZNRFFGZW9jSFYxdmVwN1NrcEtERjdiMnRyQ3dzSUNNcGtNano3NktPUnlPVFp0MnRTajYrL2N1Uk90cmEzNDlOTlA0ZTN0RFFDb3E2dkRnZ1VMc0h6NWNxeFlzUUpQUFBFRWR1L2VEUURZdlhzM2xpOWZqcTFidDNiN3JKU1VGREVRV2x0YlF5S1JvS09qQTU2ZW52RHk4aExQS3lvcWdsNnZGMTliV2xyQ3ljbEpmQjBRRUlCMTY5YUovMHljT0JHK3ZyNDkrbm1JaUtqM2NJMFVtYjNVMUZRc1hMZ1FkbloyQUFBTGl3djVYeEFFZlBIRkYvanpuLzlzMEpMZ2xWZGVBUUR4RGc0QWxKZVhZK25TcFFBQW5VNkhtcG9hZUh0N1gzV3RrRjZ2eDlhdFc3Rmd3UUxVMTlmRHdjRUJBT0RoNFlGMzMzMFhHemR1eEwzMzNvc2xTNVpBcVZTaXNMQVFFUkVSQ0F3TXhNOC8vd3dyS3l1bzFXcng4OWF2WHc5L2YzLzQrUGlJOVI0NGNBQjVlWGxpYlFCUVdGaUk1Y3VYWTk2OGVYam1tV2ZRMk5pSUkwZU80STQ3N3NEdHQ5OXU4TE4yZG5aQ0twVWFmQzlFUk5RL0dLVEk3UDN2Zi8rRHRiVTFmdjc1WndCZGQ2Z3VEaDJkbloyWU9IR2lRU0N5dHJiR3YvLzliNE53c1hUcFV2RlIvOHJLU293YU5lcWExOTY4ZVRObXpweUpEUnMyNE85Ly83dkIyT25UcDlIYzNBeWdhNnBPcDlNaE96c2JDeGN1Qk5EVjdtSFZxbFZJVGs3Ry9mZmZEMTlmWDhqbGN2ajQrQmg4enQ2OWUvSDAwMDhqT2pvYWVyMGVpeFl0UW1wcXFqaiszSFBQd2RiV0ZuZmZmVGMrK2VRVEFFQkdSZ2IwZWoxU1UxUHg1WmRmc3NzNkVaR0pNRWlSV2N2T3pvYS92NzlCaUZtMGFORTFleDlaV1ZsQklwRkFyOWNqT3pzYkNvVkN2SXVqMCtsdy8vMzM0K3V2djc3cUZHRjdlenQyNzk2Tm0yKytHV0ZoWVpETDVRYmpEUTBOOFBUMFJHMXRMVHc5UGFIVmFxSFQ2YkJzMlRJQVFGNWVIdDU1NXgyVWxwWmk5T2pSQU5CdG9YdEhSd2Vjbkp6UTJ0b0tBS2l1cnU0MlJYZHBCL1hhMmxvQVhYZm1wazJiaGhFalJxQzJ0aGJ0N2UyUXlXUlgvVjZJaUtoM01VaVIyUklFQVQvODhBT2VmUExKSzU1ejh1Ukp1TGk0d05MUzB1QzRYcS9IZ3c4K0NBQTRlUEFndnZycUt6ZzdPNk9ob1FFblRweEFYRnpjTmRkWmZmdnR0NWd6Wnc2Ky9mWmJ2UGppaTkzRzYrcnE0T25waWZMeWN0aloyU0VxS2dvNm5RNTMzSEVIR2hvYTRPM3RqYXlzTE15ZVBWdThNM1pwa0RwNDhDRG16Sm1EelpzM0F3REt5c29RR0JoNDJYcGFXMXZ4NjYrL0lpWW1CdVhsNVpnL2Z6NGNIQnhnWVdHQjB0SlNMRnUyRFBQbXpidnF6MFJFUkwyTFFZck1WbGxaR2U2OTkxN2s1ZVhoODg4L0Y4TklaV1VsVnF4WUFRQTRmUGd3YnI3NVppeGZ2dHpndmVlbjlnRGd2dnZ1dzVneFl6Qng0a1FjUEhnUWh3NGR3c3laTTY5NS9heXNMQVFIQjJQaXhJbmRnaG9BN051M0QwVkZSWkJLcGFpcnE0T1ZsUlVpSXlNUkV4TURqVWFEUllzVzRlV1hYOGFxVmFzd2VmSmtBTjJEVkdob0tDUVNDUndjSEZCY1hJejkrL2ZqMWx0dkZjZjFlajF5Y25Ld2ZmdDJ0TGUzWThhTUdaREpaQmd6Wmd5ZWZ2cHB0TGEyWXRLa1NWaThlREhtekpsekhkOHVFUkgxQmdZcE1sdmp4bzBEQUl3ZVBSb1JFUkdRU3FVQXVxYjJ6b2VrSzdsNGtmbDVDUWtKK095enozRHExQ25jZmZmZDE3eCthR2dvZERxZCtBVGRwWXU1bjN6eVNjamxja2drRW56d3dRY1lNV0lFQWdJQzhNMDMzMkRmdm4yWU5Xc1doZzBiWmhDaUdoc2JzWDc5ZW5IUit2bnB4cmk0T0x6ODhzdG9hbW9TZjI2Z2EvcndvNDgrd2wvLytsZms1dVlhVE4zNSt2cmk4ODgvQndCTW5UcjFzajh6RVJIMUxUN21RMmJQMHRKU0RGRTlkYjQvazE2dkZ3UEdtREZqY1BUb1VVUkZSWW1ocUtxcTZvcWZNVy9lUEh6Ly9mZTQ3YmJic0hIalJvT3h2THc4dlAvKys5aTBhUk55Y25KUVUxT0RZY09HWWZqdzRkaThlVE5xYTJ2RmFiM3o2dXJxNE9Qamd4a3pabUR1M0xrR1Q5N1oydHFpdWJrWkV5Wk1NTGlPcTZzcjNuNzdiWXdZTWFKYmZSS0pCSTJOamZqODg4OHhmLzc4Ni9wK2lJaW9kekJJMFlEWDFOU0Vnb0lDOFhWTlRRM0dqQm1Eb3FJaTdOKy9IeTR1TGdDQWdvSUMyTm5aSVRzN0d6cWREdlgxOWVMQzdjdVJ5V1JRS3BWb2EydkRnUU1IeEFYaFFOZmRvRC8vK2MrNDVaWmJNSG55WkZSVVZJZzlwcEtTa3ZEODg4L2p5SkVqaUkrUEY5L2o2ZW1KTjk5OHM5dFRld0NnMVdxaFVDaVFrNU9EVHo3NXhLQ0gxTlg0K1BpSWE3U0lpS2ovY1M2QXpOYisvZnN2KzNUZXBlMFBhbXBxME5iV2hnMGJOc0RSMFJHcHFhbVlPM2N1R2hzYnNXclZLano5OU5QWXRtMGI2dXJxc0diTkd1emN1Uk4vK2N0ZkVCZ1lpT2pvNkt2V2NOTk5OK0h2Zi84N0ZpNWNpSysvL2hyMzNITVBBTURPemc3SGpoMURaV1VsZERvZEtpc3I0ZTd1RGdCWXNtUUpBS0MwdEJSRlJVWEl6YzNGblhmZTJlMno5WG85QkVIQWxpMWJZRzl2ajRVTEYyTHUzTGw0L3ZubnNXREJBano4OE1OSVNFaEFjWEV4N08zdHUvV095czNOaFNBSVdMbHlKUjU0NEFFODlOQkRpSW1KWVQ4cElxSit4Q0JGWmlzc0xBeHIxcXdSMXhQMXhJa1RKeEFhR2dwN2UzdlkyOXRqM2JwMU9IandJRUpDUXNUTzRRa0pDWEJ4Y2NHcnI3NEtuVTUzeGFma2dLN3BzMXR2dlJVbEpTV29xYW5CbVRObnhBN2ovdjcrZVAvOTk3RnUzVG9zVzdZTS8vclh2NUNmbnc4Ykd4dUR6NURMNVpnMWE1WkJHNFBPems3RXg4ZGo3OTY5aUkyTmhhT2pJNEN1dTJDclY2OUdUazRPUWtKQ0FBQmp4NDdGUC8vNVQ2aFVLZ0JkQWF5aG9RRXltVXljT256bW1XZVFscFlHUHo4L0RCczJyTWZmRnhFUjNSaUowTmM3dUJMOTduekR6TXpNVEJOWGNrRm5aMmVQRm1tbnA2ZGo3Tml4YUc1dWhwK2ZuM2k4dWJrWmhZV0ZWKzJPM2hzdVhleXUwK2t1K3lUaDlUREgzd2NSMFVERE8xSTBwUFgwU1RlbFVublo0N2EydG4wZW9nQjBtNjY3MFJCRlJFUzlnNHNwaUlpSWlJekVJRVYwa1l0bnVuLzQ0UWZVMTllYnNCb2lJakozREZKRUYxbTFhaFcwV2kwQTRPT1BQKzdXaWZ4aXBhV2xxS2lvZ0VhajZhL3lpSWpJekRCSUVmMU9wOU9odExRVWNYRnhBTHFlMkhOemN3TUFuRDE3RnJtNXVRYm5lM2w1NGROUFAwVkxTd3RTVTFQN3ZWNGlJakk5TGpZbit0MysvZnR4K3ZScGNSKy8ydHBhc1Y5VlhWMGR6cDQ5aXcwYk5vaWJIVHM2T21MVXFGRVlNMllNdnZycUt5aVZTdlp3SWlJYVloaWtpSDczMjIrLzRhT1BQc0xJa1NNQkFMTm16YnBzUTlDTExWaXdBS3RYcjhhTUdUT3dlZk5tM0hMTExmMVJLaEVSbVFuKzlaa0lYZDNTNCtMaXhCQjFKV2xwYWVqczdCUmZ5K1Z5VEpreUJYSzVITHQyN1VKN2UzdGZsMHBFUkdhRURUbXAzNWhyQThqdnZ2c09HelpzRU5kRG5WZFZWZFZ0WDd5S2lnck1temRQM0NvRzZGcGI5ZXl6eitLT08rNUFjWEV4Rmk1YzJCOWwzekJ6L1gwUUVRMGtuTnFqSWU5UGYvb1Q1czZkQ3dESXo4Ky83Sll4QlFVRm1EUnAwbVhmYjJscGlZa1RKMElxbFNJek0zUEFCQ2tpSXJweERGSTA1RjI4R2ZDS0ZTdmc3Ky9mN1p5REJ3L2lyYmZlUWtSRVJMY3h2VjZQNHVKaUJBY0hJeXdzckU5ckpTSWk4OElnUlhRUkZ4ZVh5eTR3di9QT095OGJvZ0RncDU5K3dtMjMzWVlmZnZnQnp6MzNYRitYU0VSRVpvU0x6WWx1UUd0ckszSnpjOUhhMm9yWTJGaElwVkpUbDBSRVJQMklkNlNJTHRMVTFDVDJqcnBZVFUzTlpjLy82cXV2TUcvZVBIejU1WmQ0NFlVWCtybzhJaUl5TXd4U1JCZHhkSFM4N05UZXZmZmVDMEVRRE5aVG5UbHpCclcxdFNncEtjRnR0OTFtTUVaRVJFTUQyeDlRdnhrSWo5dTN0TFRBeHNhbTIzRzlYdCt0YTNsWldSbnM3T3hRVmxZR3BWTFpYeVgybW9Idyt5QWlNbmU4STBWMGtjdUZLQUNYM2ZyRno4OFBBT0R0N2Qybk5SRVJrZm5pWW5NaUlpSWlJL0dPRlBXNzgxTktSRVJFQXgzdlNGRy9ZWUF5UC95ZEVCSGRHQzQySjdwT1hLUk5SRVRuOFk0VUVSRVJrWkVZcElpSWlJaU14Q0JGUkVSRVpDUUdLU0lpSWlJak1VZ1JFUkVSR1lsQmlvaUlpTWhJREZKRVJFUkVSbUtRSWlJaUlqSVNneFFSRVJHUmtSaWtpSWlJaUl6RUlFVkVSRVJrSkFZcElpSWlJaU14U0JFUkVSRVppVUdLaUlpSXlFZ01Va1JFUkVSR1lwQWlJaUlpTWhLREZCRVJFWkdSR0tTSWlJaUlqTVFnUlVSRVJHUWtCaWtpSWlJaUl6RklFUkVSRVJtSlFZcUlpSWpJU0F4U1JFUkVSRVppa0NJaUlpSXlFb01VRVJFUmtaRVlwSWlJaUlpTVpHWHFBb2pNV1UxTkRUNzg4TVBManIzMDBrc0dyNWNzV1FJdkw2LytLSXVJaU15RVJCQUV3ZFJGRUprcnZWNlBtVE5ub3I2Ky9xcm51YnE2NHJmZmZvT0ZCVy95RWhFTkpmeFRuK2dxTEN3c2tKaVllTTN6RWhNVEdhS0lpSVlnL3NsUGRBMDlDVklxbGFvZktpRWlJblBESUVWMERRcUZBbzZPamxjY2QzSnlna0toNk1lS2lJaklYREJJRVYyRGxaVVZFaElTcmppZWtKQUFTMHZML2l1SWlJak1Cb01VVVE5Y2JlcU8wM3BFUkVNWGd4UlJEMFJHUnNMT3pxN2JjVHM3TzBSRVJKaWdJaUlpTWdjTVVrUTlJSlBKRUJjWDErMTRmSHc4WkRLWkNTb2lJaUp6d0NCRjFFT1htOExqdEI0UjBkREdJRVhVUXpFeE1iQzJ0aFpmVzF0Ykl6bzYyb1FWRVJHUnFURklFZldRdGJVMWxFcWwrRG8yTnRZZ1dCRVIwZERESUVWMEhTNXV6dG1UUnAxRVJEUzRNVWdSWFllTEY1eGZidkU1RVJFTkxWYW1Mb0JvSUxHenMwTmNYQndrRWdsc2JXMU5YUTRSRVprWWd4VFJkVktwVkpCSUpLWXVnNGlJeklCRUVBVEIxRVVRMWRYVjRldXZ2MFplWGg2T0hqMkttcG9hVTVjMG9IbDVlV0hreUpFSURnN0cvUG56NGVIaFllcVNpSWdHSlFZcE1xbjI5bmFzWGJzV1AvMzBFem82T2t4ZHpxQWtsVXB4KysyM1krWEtsV3dlU2tUVXl4aWt5R1FhR2hxd2N1Vks1T1Rrd05MS0VsRTNKeUp5NWpSNGpmYUJzNmNiTEN6NExJUXg5SG85R21wUG9hYWlDbnQvMjRHTVRkdWg2OVJoOHVUSldMdDJMWnlkblUxZEloSFJvTUVnUlNiUjN0Nk9lKzY1QjhYRnhSZ1pNQmJMWG44VzdzTzlURjNXb0hUeWVBMys4NWNYY2JUNE1BSUNBdkR4eHgvenpoUVJVUy9oWC9uSkpOYXNXWVBpNG1JRWhJZmd5UTllWllqcVErN0R2ZkRrQjY4aUlEd0V4Y1hGV0xObWphbExJaUlhTkJpa3FOL3QyYk1IMzMzM0hSeGNuZkRBeTAvQjJ0YkcxQ1VOZXRhMk5uamc1YWZnNE9xRTc3NzdEbnYyN0RGMVNVUkVnd0tERlBVclFSRHczLy8rRndDdzZHOHI0T2pLOVRyOXhkSFZHWXYrdGdJQThONTc3NEd6K2tSRU40NUJpdnJWM3IxN2tadWJDNTl4WXpBbEljclU1UXc1VXhLaU1OeHZOSEp5Y3JCdjN6NVRsME5FTk9BeFNGRy8rdlhYWHdFQU0rNmF6YWFXSmlDUlNERGpydGtBTHZ3dWlJakllQXhTMUc4Nk9qcXdjK2RPV0ZoYVlQSzAvcjhiMWRiY2ltT2w1VmM5UnhBRWJQN3dHN1MxdEFJQWRuNi9CWWNQRmwzeGZMMU9od01wR2QyT3AyL2NodnFhazllc1NhL1Q0ZXYvdHc1dHphM1hQTGUzVEVtSWhzVENBanQzN21UdkxpS2lHOFFnUmYwbUt5c0xUVTFOOEE4TmdxMkRYYjljODFCT0FYU2RuUUNBd3IwSDhOMGJIMTcxZklsRWdqMWJkMEJtTFFjQTdObTZBODZlN2xjOHYyaGZMakkySjZPanZkM2crTFl2ZnV6UnoyaGhhWW5TN0R6SWJhM0ZZOGRLanVEczZUUFhmSyt4YkIzczRCOGFpTE5uenlJcks2dlBya05FTkJSd3J6M3FONFdGaFFDQWNWTW05ZGsxR3VycThkWWovNENqbXdza0Vna3FpOHB3OTNPUElpUXVFdm03c3pCcitWM1l1elVGa1RjbEdMenZRRW9HZ21JVXNKSkpJYk9XUXlLUm9MT2pFeTZlYm5EMXVoQ2tLb3ZLTUhMOFdFZ3N1cVlsTXpadHgxM1Byb0NnTjF5NGJXRnBLVDZOMkhqcU5JN2tsNktoOWlTeXR1K0NsVlJxY082cDR6VjQrOUYvaXErUEZwZGhaSUFmSHZuWGM3MzUxUmp3RHcxRVNlWkJGQllXWXVyVXFYMTJIU0tpd1k1Qml2cE5hV2twQUdDNDMrZyt1NGF6aHlzZWYzYzEwalp1d3gvdXZRT3ZMWGtLUWNwd1ZCUWV3b1NJRVBnR2pzZXVueld3dEpKQ29WYUs3OXV5L2x2NCtJK0JoNDgzemkvZE9uUWdIMGZ5U3ZENjBxZkY4eW9MeTNENzhzVklYSEFyRHVjV1lWSlVLT3ljSFBEKzMxNkQ5NWdSeUVuWkEydDdHOVFkUFNHK3I2TzFIUklMQ3l4Ny9Wa29aODFBWjNzN3JPMXN4Yzk4YWZIalltaHFiMjBUNzRiMXBlRmpSd0c0OERzaElpTGpNRWhSdnlrckt3TUFlSThaMGFmWE9YdTZFVzNOTFFDNnB1cjBPajFLcy9PaFhqZ0xBREJqOFJ4OHVPcDFaQ2Z2eHMzM3o4Y3czNUdReXFYdzhQRTIrSnlpdlRsWStQUXlCRWFIUWRBTGVISFJZM2dyOVZzQVFHZDdCdzdzeU1DY1IrNUIzYkVUcURwVWpqc2VXNEpibHk0RUFEeC81eVA0eTdwWExsdmY2MHVmaG9YRUFoWldYVFByMVVlT2lhSHJlRmtsbHI3eVYweUltTno3WDh4RnZIMUhBZ0FPSHo3Y3A5Y2hJaHJzR0tTbzN6UTJOZ0lBSEZ5Yyt2UTZaeHZPd05uVERRMjFwK0RzNllZc2JScjBPaDNXTG5zV0FGQ2VWNExIM25rQngwcVB3SHQwVjZpN3RLVlNaMGNuN0p3YzBON2FCZ0NvcjY0Vnd3Y0FGTzdMUWUzUkU5ais5Yy9ZOVlzVzk3LzRGSnpjRE9qcFJ3QUFDSVpKUkVGVVhTRUlRcmVuRVRWZmJrVEMzRC9DU3RZMXBXY2hzY0JUSDcwbWpyKzQ2REV4ZEQxLzV5TVlIeGJVdTEvSVpkZzdPd0lBenB6cHU3VllSRVJEQVlNVTladXpaODhDQUd6cytyYVQrWm02ZXJoNHVxTzYvQmhzN0d3eEtTb01lcDBPQ1hmY2pLYUdScmg2ZTZBMEt3OXhzMjhTMXpwZG5LUWtrT0RJd1NMRXova0RNalluQXdDcXlpb3dKdEJmUENkWUdZNWdaVGp5ZDJWaXhsMnpNY0ovREJycTZ2R2ZKMVpEYm1zRGUyZEhNYmdCZ0t1WE84SlVGNllTcjhiQzBySVh2b1dyTy84N2FHcHE2dk5yRVJFTlpneFMxRzlhVzdzZThlL3JOVUJGKzNKUldYUUlWbElwR3VwT3dkTEtDaE1pSnlNb1JvRk1UUnFTRnMzRzV5Ky9pOFdySG9IZjVJa0EwSzNMOTdqUVFFZ2tFdGc2MktHeXVBekYrdzhpNWxhVndUbk5aOCtocXF3QzRUUGlVWjVmQ3M5Und6SDNzZnZnZjlFZHBiYVdWcFRubHlBZ1BFUThKa0FRcC9JcUM4c2dDQUpXTDN5MGEyM1ZzUk9YdmF2VjI4Ny9EbHBhV3ZyME9rUkVneDJERlBVYmEydHJORGMzbzcyMURmSSszRjl2d1pOTElaWExJSkZJc09tRHIrRXhZaGhHQll6RjltOStRZEcrWENobnpZRDdNRStERUhXdXNRbGIxbjhMV3dkN0FCQ0RURWhjSkw1NCtSMjBOSjJEejdneEJ0ZDU0K0ZWYUc5dFEzdHJHNllrUk1QV3dRNGZybm9kN2lNTTExb2R6aTNDNnAvZWg2dTNCd0RBTDJRaTVqNTJIdzRkS01ER2R6OURlMnNiWW1mUGhQSTJOUTRkS095WFJxWG5weXh0YkxqUElSSFJqV0NRb243ajRPQ0E1dVptdEp4cjZiTWdkU1N2R05uSkdSam1Pd0tlSTRmamRNMUpCRVNFd0cyNEYvWnNUb1lnQUtWWmVZaWRQVk44ejVtNmVuajRlQ044Umh3OGZMeXg2eGVOT0NhM3RVWnJjd3RHVFJqWDdWcVB2Tm5WWnVHODl0WTJPSG00ZFZ0ay91eXNCOFFRQlFCekg3c1BKNDRjeFpiMTMrTGh0YXZ3eHNPckVCd2JnUzllZmhmelZqN1FtMS9IRmJXYzY3b1RaVzl2M3kvWEl5SWFyQmlrcU44NE9qcWlwcVlHWjArZmdiT0hhNTljWTVqdlNMZ1A5NExENzVzaC8vak9KM0R6OWdRQWhDZkZJU2cySEFXN3N6RGpyam5pZTV3OTNiRGl6WDljOXZPeXRPa1lyd2hHWHRwKy9QYko5NWh4MXh4SUxDUTRjYmdTZTdidVFOM1I0NEJFZ3ZGaFFRaWRIdDJqR2tzeTg3RDN0eDFZK3NwZkliZXhoaUIwdFcyWWRzY2Y4Y2JEcXpEMWp3bFFxR1A3ZEVQbnBvYXVoZjlPVG4yNzhKK0lhTEJqa0tKKzQrZm5oOUxTVWxTWEg4UEk4YjU5Y2cxck8xdlVIYXRHVGVWeDZIVjYxRlllaDVONzExMmpQeTZaRHdDb0tpMUhaZEZobE9VV1FuWG5iZDArUTYvWFF4QUU3Tm1TQWh0N082Z1h6c0swdVgvQXA4Ky9oWDh1V0k3YkgxNk1NWUhqY2F6a0NKTHVtbzBBUmJENDNzWlRwdzM2VGhsOHJrNkh2VnQzd05yT0Zvdit0dnpDd08vcnMwWUYrT0dSdDU3RHovLzlBdm03c2hCNVV6d3NyZnJtUDlIcUkwY0JBR1BIanUyVHp5Y2lHaW9ZcEtqZitQdjdZK3ZXclRoZVZnRWdycyt1NCtNL0JwdmUveHEvclBzU3M1WXR3bmYvV28veS9CTEliYXdOenBQS1pWRE9TaEk3a0FPQXJyTVRrK01qVWJqM0FJSmp3MkhuNk5CMXJreUdKYXYvZ2tNNUJmQUxtUWlKUkhMWnUxaDJUZzdkcHZaZVd2dzRBS0R1V0RVaVpocUdJNzFPaDJHL044Y0VBRHRIQjl6NTFFTTMvaVZjdy9IRGxRQzZmaWRFUkdROGlYRHA0MHBFZldUUG5qMTQrT0dIRVJBZWdpZmVlNmxQcjlYVzNJcnl3bEtEdTBYOTRjVGhTb05nWks1ZVgvb01TaklQNHQxMzMrVVdNVVJFTjRDYkZsTy9DUXNMZzcyOVBVcXo4OUI4OWx5ZlhrdHVhOTN2SVFyQWdBaFJ6V2ZQb1RRN0h3NE9EZ2dMQ3pOMU9VUkVBeHFERlBVYnFWU0srUGg0NkhWNjVPeklNSFU1UTlhQmxOMFE5SHJFeDhkRGVza0d5a1JFZEgwWXBLaGYzWExMTFFDQS8zMzJZN2NtbU5UM0JFSEEvejc3RWNDRjN3VVJFUm1QUVlyNlZXUmtKRUpDUWxCMXFCd0hVbmhYcXI4ZFNNbkE4YklLVEo0OEdSRVJFYVl1aDRob3dHT1FvbjRsa1VqdzBFTmRUNlY5L3RLLzBWamZZT0tLaG82ejlRMzQvS1YvQXdBZWZQREJmdW1nVGtRMDJERklVYitiT25VcTVzNmRpN1AxWi9EK002K2h0Wm43dmZXMTF1WVdySHZtTlp5dFA0TzVjK2Z5U1QwaW9sN0M5Z2RrRXUzdDdiam5ubnRRWEZ5TWtRRmpzZXoxWitFKzNNdlVaUTFLSjQvWDREOS9lUkZIaXc4aklDQUFIMy84TVdReW1hbkxJaUlhRkJpa3lHUWFHaHF3Y3VWSzVPVGt3TkxLRWxGL25JN0lteExnT1dvNFhMemNZV0hCRzZiRzBPdjFPRjF6RXJXVng3RjNhd295TmlkRDE2bkRsQ2xUc0hidFdtNExRMFRVaXhpa3lLVGEyOXZ4eGh0djRNY2ZmMFJIUjRlcHl4bVVwRklwWnMrZWpjY2ZmNXgzb29pSWVobURGSm1GdXJvNmZQUE5OOGpMeTBObFpTVnFhbXBNWGRLQTV1WGxoVkdqUmlFb0tBano1OCtIaDRlSHFVc2lJaHFVR0tTSWlJaUlqTVJGS0VSRVJFUkdZcEFpSWlJaU1oS0RGQkVSRVpHUkdLU0lpSWlJak1RZ1JVUkVSR1FrQmlraUlpSWlJekZJRVJFUkVSbUpRWXFJaUlqSVNBeFNSRVJFUkVaaWtDSWlJaUl5RW9NVUVSRVJrWkVZcElpSWlJaU14Q0JGUkVSRVpDUUdLU0lpSWlJak1VZ1JFUkVSR1lsQmlvaUlpTWhJREZKRVJFUkVSbUtRSWlJaUlqSVNneFFSRVJHUmtSaWtpSWlJaUl6RUlFVkVSRVJrSkFZcElpSWlJaU14U0JFUkVSRVppVUdLaUlpSXlFZ01Va1JFUkVSR1lwQWlJaUlpTWhLREZCRVJFWkdSR0tTSWlJaUlqTVFnUlVSRVJHUWtCaWtpSWlJaUl6RklFUkVSRVJtSlFZcUlpSWpJU0F4U1JFUkVSRVppa0NJaUlpSXlFb01VRVJFUmtaRVlwSWlJaUlpTXhDQkZSRVJFWkNRR0tTSWlJaUlqTVVnUkVSRVJHWWxCaW9pSWlNaElERkpFUkVSRVJtS1FJaUlpSWpJU2d4UVJFUkdSa1Jpa2lJaUlpSXpFSUVWRVJFUmtKQVlwSWlJaUlpTXhTQkVSRVJFWmlVR0tpSWlJeUVnTVVrUkVSRVJHWXBBaUlpSWlNaEtERkJFUkVaR1JHS1NJaUlpSWpNUWdSVVJFUkdRa0Jpa2lJaUlpSXpGSUVSRVJFUm1KUVlxSWlJaklTQXhTUkVSRVJFWmlrQ0lpSWlJeUVvTVVFUkVSa1pFWXBJaUlpSWlNOVA4QmpsQ25YOHpDTC9FQUFBQUFTVVZPUks1Q1lJST0iLAogICAiVHlwZSIgOiAiZmxvd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2316</Words>
  <Application>WPS 演示</Application>
  <PresentationFormat>宽屏</PresentationFormat>
  <Paragraphs>170</Paragraphs>
  <Slides>12</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微软雅黑 Light</vt:lpstr>
      <vt:lpstr>微软雅黑</vt:lpstr>
      <vt:lpstr>Calibri</vt:lpstr>
      <vt:lpstr>等线</vt:lpstr>
      <vt:lpstr>等线 Light</vt:lpstr>
      <vt:lpstr>Arial Unicode MS</vt:lpstr>
      <vt:lpstr>义启月亮体之上弦月</vt:lpstr>
      <vt:lpstr>Kozuka Mincho Pro 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Pang P</dc:creator>
  <cp:lastModifiedBy>汪汪</cp:lastModifiedBy>
  <cp:revision>1061</cp:revision>
  <dcterms:created xsi:type="dcterms:W3CDTF">2018-04-16T01:26:00Z</dcterms:created>
  <dcterms:modified xsi:type="dcterms:W3CDTF">2021-05-07T02:48:42Z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425768BF48EB4FCD83DA60D1692DDF36</vt:lpwstr>
  </property>
</Properties>
</file>