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0"/>
            <a:ext cx="8520600" cy="13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Tailored News Recommendations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Based on User Community Structure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5" y="1357200"/>
            <a:ext cx="3450924" cy="193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385" y="2584450"/>
            <a:ext cx="3158964" cy="236922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061900" y="1423300"/>
            <a:ext cx="36783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How personalized do you want your news recommendations to be?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965450" y="3640725"/>
            <a:ext cx="34509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Goal</a:t>
            </a:r>
            <a:r>
              <a:rPr b="1"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Recommendations based on users with similar interests, but still with diversity!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25" y="961575"/>
            <a:ext cx="431482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876500" y="93525"/>
            <a:ext cx="53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/>
              <a:t>Social Media Comes To </a:t>
            </a:r>
            <a:r>
              <a:rPr b="1" lang="en" sz="2400"/>
              <a:t>Rescue</a:t>
            </a:r>
            <a:r>
              <a:rPr b="1" lang="en" sz="2400"/>
              <a:t>!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098839" y="4068137"/>
            <a:ext cx="35706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Community structures in </a:t>
            </a:r>
            <a:r>
              <a:rPr b="1" lang="en">
                <a:solidFill>
                  <a:schemeClr val="dk1"/>
                </a:solidFill>
              </a:rPr>
              <a:t>New York Times</a:t>
            </a:r>
            <a:r>
              <a:rPr lang="en">
                <a:solidFill>
                  <a:schemeClr val="dk1"/>
                </a:solidFill>
              </a:rPr>
              <a:t> users on </a:t>
            </a:r>
            <a:r>
              <a:rPr b="1" lang="en">
                <a:solidFill>
                  <a:schemeClr val="dk1"/>
                </a:solidFill>
              </a:rPr>
              <a:t>Twitter</a:t>
            </a:r>
            <a:r>
              <a:rPr lang="en">
                <a:solidFill>
                  <a:schemeClr val="dk1"/>
                </a:solidFill>
              </a:rPr>
              <a:t> based on their retweeting behavior on NYT news posted on Twitter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5830374" y="611000"/>
            <a:ext cx="293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Shared Topics in The Community</a:t>
            </a:r>
          </a:p>
        </p:txBody>
      </p:sp>
      <p:sp>
        <p:nvSpPr>
          <p:cNvPr id="67" name="Shape 67"/>
          <p:cNvSpPr/>
          <p:nvPr/>
        </p:nvSpPr>
        <p:spPr>
          <a:xfrm>
            <a:off x="3502299" y="860650"/>
            <a:ext cx="2422800" cy="416100"/>
          </a:xfrm>
          <a:prstGeom prst="bentArrow">
            <a:avLst>
              <a:gd fmla="val 25000" name="adj1"/>
              <a:gd fmla="val 33169" name="adj2"/>
              <a:gd fmla="val 24044" name="adj3"/>
              <a:gd fmla="val 87500" name="adj4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  <a:highlight>
                <a:srgbClr val="00FFFF"/>
              </a:highlight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48" y="961574"/>
            <a:ext cx="2828224" cy="16691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6205175" y="2883175"/>
            <a:ext cx="2517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News Recommendations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5">
            <a:alphaModFix/>
          </a:blip>
          <a:srcRect b="5854" l="2707" r="7655" t="28802"/>
          <a:stretch/>
        </p:blipFill>
        <p:spPr>
          <a:xfrm>
            <a:off x="5771700" y="3200825"/>
            <a:ext cx="3156425" cy="17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400" y="166087"/>
            <a:ext cx="1814899" cy="137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7196275" y="2630725"/>
            <a:ext cx="207300" cy="35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62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/>
              <a:t>Data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74" y="1162400"/>
            <a:ext cx="2883492" cy="385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25" y="86275"/>
            <a:ext cx="1784800" cy="102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9375" y="1989525"/>
            <a:ext cx="2708575" cy="19304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3930900" y="2296625"/>
            <a:ext cx="898500" cy="21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API </a:t>
            </a:r>
            <a:r>
              <a:rPr lang="en" sz="1000"/>
              <a:t>Request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0400" y="1108062"/>
            <a:ext cx="3322750" cy="24920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6560925" y="3653000"/>
            <a:ext cx="20217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Distribution of retweet numbers among the most recent 100 NYT news on Twitter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350475" y="1572350"/>
            <a:ext cx="2396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Data Processing Pipeline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822900" y="711300"/>
            <a:ext cx="2994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6556150" y="776950"/>
            <a:ext cx="2883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Preliminary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31350" y="1064350"/>
            <a:ext cx="4124700" cy="45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Community Detection in Network Data</a:t>
            </a:r>
          </a:p>
        </p:txBody>
      </p:sp>
      <p:cxnSp>
        <p:nvCxnSpPr>
          <p:cNvPr id="92" name="Shape 92"/>
          <p:cNvCxnSpPr/>
          <p:nvPr/>
        </p:nvCxnSpPr>
        <p:spPr>
          <a:xfrm flipH="1">
            <a:off x="4562625" y="933000"/>
            <a:ext cx="14700" cy="40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 txBox="1"/>
          <p:nvPr/>
        </p:nvSpPr>
        <p:spPr>
          <a:xfrm>
            <a:off x="286100" y="1880575"/>
            <a:ext cx="40152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Graph Clustering Algorithms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Hierarchical Clustering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Greedy algorithm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Can not scale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Monte Carlo Clustering based on statistical models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Nondeterministic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Problematic for sparse graph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858750" y="1064350"/>
            <a:ext cx="4124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Topic Summarization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783900" y="1447375"/>
            <a:ext cx="41649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4894475" y="1976850"/>
            <a:ext cx="41649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New York Times API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en">
                <a:solidFill>
                  <a:schemeClr val="dk1"/>
                </a:solidFill>
              </a:rPr>
              <a:t>Sections, subsections of articles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Natural language Processing on news titles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en"/>
              <a:t>Wordnet model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262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Approaches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