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lvl1pPr defTabSz="457200">
      <a:defRPr>
        <a:latin typeface="+mn-lt"/>
        <a:ea typeface="+mn-ea"/>
        <a:cs typeface="+mn-cs"/>
        <a:sym typeface="Helvetica Neue"/>
      </a:defRPr>
    </a:lvl1pPr>
    <a:lvl2pPr defTabSz="457200">
      <a:defRPr>
        <a:latin typeface="+mn-lt"/>
        <a:ea typeface="+mn-ea"/>
        <a:cs typeface="+mn-cs"/>
        <a:sym typeface="Helvetica Neue"/>
      </a:defRPr>
    </a:lvl2pPr>
    <a:lvl3pPr defTabSz="457200">
      <a:defRPr>
        <a:latin typeface="+mn-lt"/>
        <a:ea typeface="+mn-ea"/>
        <a:cs typeface="+mn-cs"/>
        <a:sym typeface="Helvetica Neue"/>
      </a:defRPr>
    </a:lvl3pPr>
    <a:lvl4pPr defTabSz="457200">
      <a:defRPr>
        <a:latin typeface="+mn-lt"/>
        <a:ea typeface="+mn-ea"/>
        <a:cs typeface="+mn-cs"/>
        <a:sym typeface="Helvetica Neue"/>
      </a:defRPr>
    </a:lvl4pPr>
    <a:lvl5pPr defTabSz="457200">
      <a:defRPr>
        <a:latin typeface="+mn-lt"/>
        <a:ea typeface="+mn-ea"/>
        <a:cs typeface="+mn-cs"/>
        <a:sym typeface="Helvetica Neue"/>
      </a:defRPr>
    </a:lvl5pPr>
    <a:lvl6pPr defTabSz="457200">
      <a:defRPr>
        <a:latin typeface="+mn-lt"/>
        <a:ea typeface="+mn-ea"/>
        <a:cs typeface="+mn-cs"/>
        <a:sym typeface="Helvetica Neue"/>
      </a:defRPr>
    </a:lvl6pPr>
    <a:lvl7pPr defTabSz="457200">
      <a:defRPr>
        <a:latin typeface="+mn-lt"/>
        <a:ea typeface="+mn-ea"/>
        <a:cs typeface="+mn-cs"/>
        <a:sym typeface="Helvetica Neue"/>
      </a:defRPr>
    </a:lvl7pPr>
    <a:lvl8pPr defTabSz="457200">
      <a:defRPr>
        <a:latin typeface="+mn-lt"/>
        <a:ea typeface="+mn-ea"/>
        <a:cs typeface="+mn-cs"/>
        <a:sym typeface="Helvetica Neue"/>
      </a:defRPr>
    </a:lvl8pPr>
    <a:lvl9pPr defTabSz="457200"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208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26495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048482" y="6219825"/>
            <a:ext cx="1645740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0844121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00.85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00.85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85800" y="987905"/>
            <a:ext cx="7772400" cy="26125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Developing Microservices</a:t>
            </a:r>
            <a:br>
              <a:rPr sz="4400"/>
            </a:br>
            <a:r>
              <a:rPr sz="4400"/>
              <a:t/>
            </a:r>
            <a:br>
              <a:rPr sz="4400"/>
            </a:br>
            <a:r>
              <a:rPr sz="4400"/>
              <a:t>Full Stack 2015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888888"/>
                </a:solidFill>
              </a:rPr>
              <a:t>@pelger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888888"/>
                </a:solidFill>
              </a:rPr>
              <a:t>@</a:t>
            </a:r>
            <a:r>
              <a:rPr sz="3200" dirty="0" smtClean="0">
                <a:solidFill>
                  <a:srgbClr val="888888"/>
                </a:solidFill>
              </a:rPr>
              <a:t>mcollina</a:t>
            </a:r>
            <a:endParaRPr sz="3200" dirty="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888888"/>
                </a:solidFill>
              </a:rPr>
              <a:t>@</a:t>
            </a:r>
            <a:r>
              <a:rPr sz="3200" dirty="0" smtClean="0">
                <a:solidFill>
                  <a:srgbClr val="888888"/>
                </a:solidFill>
              </a:rPr>
              <a:t>mcdonnelldea</a:t>
            </a:r>
            <a:r>
              <a:rPr lang="en-GB" sz="3200" dirty="0" smtClean="0">
                <a:solidFill>
                  <a:srgbClr val="888888"/>
                </a:solidFill>
              </a:rPr>
              <a:t>n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GB" sz="3000" dirty="0" smtClean="0"/>
              <a:t>@</a:t>
            </a:r>
            <a:r>
              <a:rPr lang="en-GB" sz="3000" dirty="0" err="1" smtClean="0"/>
              <a:t>wpreul</a:t>
            </a:r>
            <a:endParaRPr sz="30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You should now have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dirty="0"/>
          </a:p>
          <a:p>
            <a:pPr>
              <a:defRPr sz="1800"/>
            </a:pPr>
            <a:r>
              <a:rPr sz="3200" dirty="0"/>
              <a:t>Run ‘docker </a:t>
            </a:r>
            <a:r>
              <a:rPr sz="3200" dirty="0" smtClean="0"/>
              <a:t>ps’</a:t>
            </a:r>
            <a:endParaRPr lang="en-GB" sz="3200" dirty="0" smtClean="0"/>
          </a:p>
          <a:p>
            <a:pPr lvl="1">
              <a:defRPr sz="1800"/>
            </a:pPr>
            <a:r>
              <a:rPr sz="2800" dirty="0" smtClean="0"/>
              <a:t>Should </a:t>
            </a:r>
            <a:r>
              <a:rPr sz="2800" dirty="0"/>
              <a:t>execute and show no processes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endParaRPr sz="2800" dirty="0"/>
          </a:p>
          <a:p>
            <a:pPr>
              <a:defRPr sz="1800"/>
            </a:pPr>
            <a:r>
              <a:rPr sz="3200" dirty="0"/>
              <a:t>Run ‘docker </a:t>
            </a:r>
            <a:r>
              <a:rPr sz="3200" dirty="0" smtClean="0"/>
              <a:t>images’</a:t>
            </a:r>
            <a:endParaRPr lang="en-GB" sz="3200" dirty="0" smtClean="0"/>
          </a:p>
          <a:p>
            <a:pPr lvl="1">
              <a:defRPr sz="1800"/>
            </a:pPr>
            <a:r>
              <a:rPr sz="2800" dirty="0" smtClean="0"/>
              <a:t>Should </a:t>
            </a:r>
            <a:r>
              <a:rPr sz="2800" dirty="0"/>
              <a:t>show two images </a:t>
            </a:r>
            <a:r>
              <a:rPr sz="2800" dirty="0" smtClean="0"/>
              <a:t>loaded</a:t>
            </a:r>
            <a:endParaRPr lang="en-GB" sz="2800" dirty="0" smtClean="0"/>
          </a:p>
          <a:p>
            <a:pPr lvl="1">
              <a:defRPr sz="1800"/>
            </a:pPr>
            <a:r>
              <a:rPr lang="en-GB" sz="2800" dirty="0" smtClean="0"/>
              <a:t>N</a:t>
            </a:r>
            <a:r>
              <a:rPr sz="2800" dirty="0" smtClean="0"/>
              <a:t>ode</a:t>
            </a:r>
            <a:endParaRPr lang="en-GB" sz="2800" dirty="0"/>
          </a:p>
          <a:p>
            <a:pPr lvl="1">
              <a:defRPr sz="1800"/>
            </a:pPr>
            <a:r>
              <a:rPr sz="2800" dirty="0" smtClean="0"/>
              <a:t>tutum</a:t>
            </a:r>
            <a:r>
              <a:rPr sz="2800" dirty="0"/>
              <a:t>/influxdb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 the workshop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sz="3200" dirty="0"/>
              <a:t>Clone the following repo</a:t>
            </a:r>
          </a:p>
          <a:p>
            <a:pPr marL="0" lvl="0" indent="0" algn="ctr">
              <a:buSzTx/>
              <a:buNone/>
              <a:defRPr sz="1800"/>
            </a:pPr>
            <a:endParaRPr sz="3200" dirty="0"/>
          </a:p>
          <a:p>
            <a:pPr marL="0" lvl="0" indent="0" algn="ctr">
              <a:buSzTx/>
              <a:buNone/>
              <a:defRPr sz="1800"/>
            </a:pPr>
            <a:r>
              <a:rPr sz="3700" dirty="0">
                <a:latin typeface="PT Mono"/>
                <a:ea typeface="PT Mono"/>
                <a:cs typeface="PT Mono"/>
                <a:sym typeface="PT Mono"/>
              </a:rPr>
              <a:t>https://github.com/nearform/developing-microservices</a:t>
            </a:r>
            <a:endParaRPr sz="4500" dirty="0">
              <a:latin typeface="PT Mono"/>
              <a:ea typeface="PT Mono"/>
              <a:cs typeface="PT Mono"/>
              <a:sym typeface="PT Mono"/>
            </a:endParaRPr>
          </a:p>
          <a:p>
            <a:pPr marL="0" lvl="1" indent="457200">
              <a:spcBef>
                <a:spcPts val="600"/>
              </a:spcBef>
              <a:buSzTx/>
              <a:buNone/>
              <a:defRPr sz="1800"/>
            </a:pPr>
            <a:endParaRPr sz="2800" dirty="0"/>
          </a:p>
          <a:p>
            <a:pPr>
              <a:defRPr sz="1800"/>
            </a:pPr>
            <a:r>
              <a:rPr sz="3200" dirty="0" smtClean="0"/>
              <a:t>Or </a:t>
            </a:r>
            <a:r>
              <a:rPr sz="3200" dirty="0"/>
              <a:t>grab the </a:t>
            </a:r>
            <a:r>
              <a:rPr sz="3200" dirty="0" smtClean="0"/>
              <a:t>tarball</a:t>
            </a:r>
            <a:endParaRPr lang="en-GB" sz="32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0 – Build the frontend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Step0/README.md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Build and run the front end as a container</a:t>
            </a:r>
          </a:p>
          <a:p>
            <a:pPr lvl="0">
              <a:defRPr sz="1800"/>
            </a:pPr>
            <a:endParaRPr sz="3200"/>
          </a:p>
          <a:p>
            <a:pPr marL="0" lvl="0" indent="0">
              <a:buSzTx/>
              <a:buNone/>
              <a:defRPr sz="1800"/>
            </a:pPr>
            <a:r>
              <a:rPr sz="3200" b="1" i="1"/>
              <a:t>Hint</a:t>
            </a:r>
            <a:r>
              <a:rPr sz="3200"/>
              <a:t> </a:t>
            </a:r>
          </a:p>
          <a:p>
            <a:pPr marL="1532779" lvl="1" indent="-1075579">
              <a:spcBef>
                <a:spcPts val="600"/>
              </a:spcBef>
              <a:defRPr sz="1800"/>
            </a:pPr>
            <a:r>
              <a:rPr sz="2800"/>
              <a:t>Docker build –t frontend 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1 – Add websockets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Step1/README.md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Move the data generation function to the back 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Step2 – The data writer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Step2/README.md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The `step2` folder has a skeleton for the serializer service, your challenge is to write a Seneca (http://senecajs.org) handler to write points to influxdb.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3 – Docker compose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Step3/README.md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Running multiple containers individually is error prone, your challenge is to use docker-compose. In this step you will create a docker compose .yml file to launch all our containers with a single command.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00"/>
            </a:lvl1pPr>
          </a:lstStyle>
          <a:p>
            <a:pPr lvl="0">
              <a:defRPr sz="1800"/>
            </a:pPr>
            <a:r>
              <a:rPr sz="4200"/>
              <a:t>Step 4 – Wire up the MQTT Broker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Step4/README.md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You are provided with a dummy sensor and a MQTT broker service, your challenge is to wire these into the docker compose .yml.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5 – The read handler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Step5/README.md</a:t>
            </a:r>
          </a:p>
          <a:p>
            <a:pPr marL="742950" lvl="1" indent="-285750">
              <a:spcBef>
                <a:spcPts val="600"/>
              </a:spcBef>
              <a:defRPr sz="1800"/>
            </a:pPr>
            <a:endParaRPr sz="2800"/>
          </a:p>
          <a:p>
            <a:pPr marL="1926636" lvl="0" indent="-1926636">
              <a:defRPr sz="1800"/>
            </a:pPr>
            <a:r>
              <a:rPr sz="320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4340">
              <a:defRPr sz="4100"/>
            </a:lvl1pPr>
          </a:lstStyle>
          <a:p>
            <a:pPr lvl="0">
              <a:defRPr sz="1800"/>
            </a:pPr>
            <a:r>
              <a:rPr sz="4100"/>
              <a:t>Step 6 – Connect the read handler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Step6/README.md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Your challenge is to wire the data reader up to the front end. To do this you will need to replace the random value generator in the frontend/api/index.js with a call to read data from the serializer service.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7 – Wire up the actuator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926636" lvl="0" indent="-1926636">
              <a:defRPr sz="1800"/>
            </a:pPr>
            <a:r>
              <a:rPr sz="3200"/>
              <a:t>Step7/README.md</a:t>
            </a:r>
          </a:p>
          <a:p>
            <a:pPr lvl="0">
              <a:defRPr sz="1800"/>
            </a:pPr>
            <a:endParaRPr sz="3200"/>
          </a:p>
          <a:p>
            <a:pPr marL="1926636" lvl="0" indent="-1926636">
              <a:defRPr sz="1800"/>
            </a:pPr>
            <a:r>
              <a:rPr sz="3200"/>
              <a:t>Your challenge is to wire up the actuator micro-service. The actuator service is provided for you in services/actuator. The actuator service will send a new offset message to the sensor via the MQTT broker.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Microservices are…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Not a new concept; see unix</a:t>
            </a:r>
            <a:endParaRPr sz="2500"/>
          </a:p>
          <a:p>
            <a:pPr marL="0" lvl="1" indent="457200"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Small, focused, decoupled components</a:t>
            </a:r>
          </a:p>
          <a:p>
            <a:pPr marL="0" lvl="0" indent="0">
              <a:spcBef>
                <a:spcPts val="600"/>
              </a:spcBef>
              <a:buSzTx/>
              <a:buNone/>
              <a:defRPr sz="1800"/>
            </a:pPr>
            <a:endParaRPr sz="2900"/>
          </a:p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Independently deployable</a:t>
            </a:r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marL="1433982" lvl="0" indent="-1433982">
              <a:spcBef>
                <a:spcPts val="600"/>
              </a:spcBef>
              <a:defRPr sz="1800"/>
            </a:pPr>
            <a:r>
              <a:rPr sz="2900"/>
              <a:t>Particularly suited to node.js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8 – To the bar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6636" lvl="0" indent="-1926636">
              <a:defRPr sz="1800"/>
            </a:pPr>
            <a:r>
              <a:rPr sz="3200"/>
              <a:t>Close your laptop</a:t>
            </a:r>
          </a:p>
          <a:p>
            <a:pPr marL="1926636" lvl="0" indent="-1926636">
              <a:defRPr sz="1800"/>
            </a:pPr>
            <a:r>
              <a:rPr sz="3200"/>
              <a:t>Make your way to the bar</a:t>
            </a:r>
          </a:p>
          <a:p>
            <a:pPr marL="1926636" lvl="0" indent="-1926636">
              <a:defRPr sz="1800"/>
            </a:pPr>
            <a:r>
              <a:rPr sz="3200"/>
              <a:t>Order a beer or a coke</a:t>
            </a:r>
          </a:p>
          <a:p>
            <a:pPr marL="1926636" lvl="0" indent="-1926636">
              <a:defRPr sz="1800"/>
            </a:pPr>
            <a:r>
              <a:rPr sz="3200"/>
              <a:t>Repeat…</a:t>
            </a:r>
          </a:p>
          <a:p>
            <a:pPr lvl="0">
              <a:defRPr sz="1800"/>
            </a:pPr>
            <a:endParaRPr sz="3200"/>
          </a:p>
          <a:p>
            <a:pPr marL="0" lvl="0" indent="0" algn="ctr">
              <a:buSzTx/>
              <a:buNone/>
              <a:defRPr sz="1800"/>
            </a:pPr>
            <a:r>
              <a:rPr sz="3200"/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Some Benefits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157287" lvl="0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Accelerated development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Small components – easily grokked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Independently deployable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Easily replaceable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endParaRPr sz="2300"/>
          </a:p>
          <a:p>
            <a:pPr marL="1157287" lvl="0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Inherently scale-able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Distributed by nature</a:t>
            </a:r>
          </a:p>
          <a:p>
            <a:pPr marL="0" lvl="1" indent="4572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2300"/>
          </a:p>
          <a:p>
            <a:pPr marL="1157287" lvl="0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Optimised for delete</a:t>
            </a:r>
          </a:p>
          <a:p>
            <a:pPr marL="1053344" lvl="1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Greg Young - </a:t>
            </a:r>
            <a:r>
              <a:rPr sz="2300">
                <a:hlinkClick r:id="rId2"/>
              </a:rPr>
              <a:t>https://vimeo.com/108441214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But Enough Theory!</a:t>
            </a:r>
          </a:p>
        </p:txBody>
      </p:sp>
      <p:sp>
        <p:nvSpPr>
          <p:cNvPr id="60" name="Shape 60"/>
          <p:cNvSpPr/>
          <p:nvPr/>
        </p:nvSpPr>
        <p:spPr>
          <a:xfrm>
            <a:off x="2374972" y="3103877"/>
            <a:ext cx="439404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800"/>
              <a:t>This is a workshop…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4400" dirty="0" smtClean="0"/>
              <a:t>Prerequisites</a:t>
            </a:r>
            <a:endParaRPr sz="4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smtClean="0"/>
              <a:t>Connect to this access point: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err="1" smtClean="0"/>
              <a:t>Keynoteworkshop</a:t>
            </a:r>
            <a:endParaRPr lang="en-GB" sz="2700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smtClean="0"/>
              <a:t>Password: </a:t>
            </a:r>
            <a:r>
              <a:rPr lang="en-GB" sz="2700" dirty="0" err="1" smtClean="0"/>
              <a:t>keynoteworkshop</a:t>
            </a:r>
            <a:endParaRPr lang="en-GB" sz="2700" dirty="0" smtClean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endParaRPr lang="en-GB" sz="2700" dirty="0" smtClean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/>
              <a:t>Open </a:t>
            </a:r>
            <a:r>
              <a:rPr lang="en-GB" sz="2700" dirty="0" smtClean="0">
                <a:hlinkClick r:id="rId2"/>
              </a:rPr>
              <a:t>http</a:t>
            </a:r>
            <a:r>
              <a:rPr lang="en-GB" sz="2700" dirty="0">
                <a:hlinkClick r:id="rId2"/>
              </a:rPr>
              <a:t>://192.168.100.85</a:t>
            </a:r>
            <a:r>
              <a:rPr lang="en-GB" sz="2700" dirty="0" smtClean="0">
                <a:hlinkClick r:id="rId2"/>
              </a:rPr>
              <a:t>/</a:t>
            </a:r>
            <a:endParaRPr lang="en-GB" sz="2700" dirty="0" smtClean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endParaRPr lang="en-GB" sz="27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smtClean="0"/>
              <a:t>Download and install </a:t>
            </a:r>
            <a:r>
              <a:rPr lang="en-GB" sz="2700" dirty="0" err="1" smtClean="0"/>
              <a:t>docker</a:t>
            </a:r>
            <a:r>
              <a:rPr lang="en-GB" sz="2700" dirty="0" smtClean="0"/>
              <a:t>-machine for your platform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endParaRPr lang="en-GB" sz="27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GB" sz="2700" dirty="0" smtClean="0"/>
              <a:t>Follow the instructions to load the base images</a:t>
            </a:r>
          </a:p>
        </p:txBody>
      </p:sp>
    </p:spTree>
    <p:extLst>
      <p:ext uri="{BB962C8B-B14F-4D97-AF65-F5344CB8AC3E}">
        <p14:creationId xmlns:p14="http://schemas.microsoft.com/office/powerpoint/2010/main" val="17744136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4400" dirty="0" smtClean="0"/>
              <a:t>Prerequisites</a:t>
            </a:r>
            <a:endParaRPr sz="44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3600" dirty="0" smtClean="0">
              <a:hlinkClick r:id="rId2"/>
            </a:endParaRPr>
          </a:p>
          <a:p>
            <a:pPr marL="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3600" dirty="0" smtClean="0"/>
          </a:p>
          <a:p>
            <a:pPr marL="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GB" sz="3600" dirty="0" err="1" smtClean="0"/>
              <a:t>Keynoteworkshop</a:t>
            </a:r>
            <a:endParaRPr lang="en-GB" sz="3600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3600" dirty="0">
              <a:hlinkClick r:id="rId2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3600" dirty="0" smtClean="0">
              <a:hlinkClick r:id="rId2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GB" sz="3600" dirty="0" smtClean="0">
                <a:hlinkClick r:id="rId2"/>
              </a:rPr>
              <a:t>http</a:t>
            </a:r>
            <a:r>
              <a:rPr lang="en-GB" sz="3600" dirty="0">
                <a:hlinkClick r:id="rId2"/>
              </a:rPr>
              <a:t>://192.168.100.85/</a:t>
            </a:r>
            <a:endParaRPr lang="en-GB" sz="3600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GB" sz="2700" dirty="0" smtClean="0"/>
          </a:p>
        </p:txBody>
      </p:sp>
    </p:spTree>
    <p:extLst>
      <p:ext uri="{BB962C8B-B14F-4D97-AF65-F5344CB8AC3E}">
        <p14:creationId xmlns:p14="http://schemas.microsoft.com/office/powerpoint/2010/main" val="34745232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1950" y="-21931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build a system…</a:t>
            </a:r>
          </a:p>
        </p:txBody>
      </p:sp>
      <p:pic>
        <p:nvPicPr>
          <p:cNvPr id="63" name="image2.png" descr="tar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664" y="717529"/>
            <a:ext cx="5510768" cy="615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21950" y="25922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It looks like this..</a:t>
            </a:r>
          </a:p>
        </p:txBody>
      </p:sp>
      <p:pic>
        <p:nvPicPr>
          <p:cNvPr id="66" name="image3.png" descr="Screen Shot 2015-08-31 at 23.04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81" y="1813866"/>
            <a:ext cx="7583955" cy="3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We will be using…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Rickshaw charts + socket.io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Node.js + express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Seneca (Microservices framework)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Mosca (MQTT broker)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InfluxDB (Time series database)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marL="812800" lvl="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553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</vt:lpstr>
      <vt:lpstr>Developing Microservices  Full Stack 2015</vt:lpstr>
      <vt:lpstr>Microservices are…</vt:lpstr>
      <vt:lpstr>Some Benefits</vt:lpstr>
      <vt:lpstr>But Enough Theory!</vt:lpstr>
      <vt:lpstr>Prerequisites</vt:lpstr>
      <vt:lpstr>Prerequisites</vt:lpstr>
      <vt:lpstr>Let’s build a system…</vt:lpstr>
      <vt:lpstr>It looks like this..</vt:lpstr>
      <vt:lpstr>We will be using…</vt:lpstr>
      <vt:lpstr>You should now have</vt:lpstr>
      <vt:lpstr>Get the workshop</vt:lpstr>
      <vt:lpstr>Step 0 – Build the frontend</vt:lpstr>
      <vt:lpstr>Step 1 – Add websockets</vt:lpstr>
      <vt:lpstr>Step2 – The data writer</vt:lpstr>
      <vt:lpstr>Step 3 – Docker compose</vt:lpstr>
      <vt:lpstr>Step 4 – Wire up the MQTT Broker</vt:lpstr>
      <vt:lpstr>Step 5 – The read handler</vt:lpstr>
      <vt:lpstr>Step 6 – Connect the read handler</vt:lpstr>
      <vt:lpstr>Step 7 – Wire up the actuator</vt:lpstr>
      <vt:lpstr>Step 8 – To the bar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Microservices  Full Stack 2015</dc:title>
  <cp:lastModifiedBy>Peter Elger</cp:lastModifiedBy>
  <cp:revision>9</cp:revision>
  <dcterms:modified xsi:type="dcterms:W3CDTF">2016-02-03T21:13:00Z</dcterms:modified>
</cp:coreProperties>
</file>