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29"/>
  </p:notesMasterIdLst>
  <p:handoutMasterIdLst>
    <p:handoutMasterId r:id="rId30"/>
  </p:handoutMasterIdLst>
  <p:sldIdLst>
    <p:sldId id="535" r:id="rId2"/>
    <p:sldId id="495" r:id="rId3"/>
    <p:sldId id="514" r:id="rId4"/>
    <p:sldId id="515" r:id="rId5"/>
    <p:sldId id="536" r:id="rId6"/>
    <p:sldId id="547" r:id="rId7"/>
    <p:sldId id="548" r:id="rId8"/>
    <p:sldId id="549" r:id="rId9"/>
    <p:sldId id="520" r:id="rId10"/>
    <p:sldId id="530" r:id="rId11"/>
    <p:sldId id="553" r:id="rId12"/>
    <p:sldId id="552" r:id="rId13"/>
    <p:sldId id="551" r:id="rId14"/>
    <p:sldId id="550" r:id="rId15"/>
    <p:sldId id="562" r:id="rId16"/>
    <p:sldId id="554" r:id="rId17"/>
    <p:sldId id="555" r:id="rId18"/>
    <p:sldId id="563" r:id="rId19"/>
    <p:sldId id="556" r:id="rId20"/>
    <p:sldId id="557" r:id="rId21"/>
    <p:sldId id="564" r:id="rId22"/>
    <p:sldId id="558" r:id="rId23"/>
    <p:sldId id="559" r:id="rId24"/>
    <p:sldId id="560" r:id="rId25"/>
    <p:sldId id="537" r:id="rId26"/>
    <p:sldId id="561" r:id="rId27"/>
    <p:sldId id="528" r:id="rId28"/>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81400" autoAdjust="0"/>
  </p:normalViewPr>
  <p:slideViewPr>
    <p:cSldViewPr>
      <p:cViewPr varScale="1">
        <p:scale>
          <a:sx n="78" d="100"/>
          <a:sy n="78" d="100"/>
        </p:scale>
        <p:origin x="1104" y="7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5/29/2025</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5/29/2025</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2</a:t>
            </a:fld>
            <a:endParaRPr lang="en-US" altLang="en-US"/>
          </a:p>
        </p:txBody>
      </p:sp>
    </p:spTree>
    <p:extLst>
      <p:ext uri="{BB962C8B-B14F-4D97-AF65-F5344CB8AC3E}">
        <p14:creationId xmlns:p14="http://schemas.microsoft.com/office/powerpoint/2010/main" val="2288006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14</a:t>
            </a:fld>
            <a:endParaRPr lang="en-US" altLang="en-US"/>
          </a:p>
        </p:txBody>
      </p:sp>
    </p:spTree>
    <p:extLst>
      <p:ext uri="{BB962C8B-B14F-4D97-AF65-F5344CB8AC3E}">
        <p14:creationId xmlns:p14="http://schemas.microsoft.com/office/powerpoint/2010/main" val="2270014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15</a:t>
            </a:fld>
            <a:endParaRPr lang="en-US" altLang="en-US"/>
          </a:p>
        </p:txBody>
      </p:sp>
    </p:spTree>
    <p:extLst>
      <p:ext uri="{BB962C8B-B14F-4D97-AF65-F5344CB8AC3E}">
        <p14:creationId xmlns:p14="http://schemas.microsoft.com/office/powerpoint/2010/main" val="1536641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16</a:t>
            </a:fld>
            <a:endParaRPr lang="en-US" altLang="en-US"/>
          </a:p>
        </p:txBody>
      </p:sp>
    </p:spTree>
    <p:extLst>
      <p:ext uri="{BB962C8B-B14F-4D97-AF65-F5344CB8AC3E}">
        <p14:creationId xmlns:p14="http://schemas.microsoft.com/office/powerpoint/2010/main" val="1101201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17</a:t>
            </a:fld>
            <a:endParaRPr lang="en-US" altLang="en-US"/>
          </a:p>
        </p:txBody>
      </p:sp>
    </p:spTree>
    <p:extLst>
      <p:ext uri="{BB962C8B-B14F-4D97-AF65-F5344CB8AC3E}">
        <p14:creationId xmlns:p14="http://schemas.microsoft.com/office/powerpoint/2010/main" val="3587450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18</a:t>
            </a:fld>
            <a:endParaRPr lang="en-US" altLang="en-US"/>
          </a:p>
        </p:txBody>
      </p:sp>
    </p:spTree>
    <p:extLst>
      <p:ext uri="{BB962C8B-B14F-4D97-AF65-F5344CB8AC3E}">
        <p14:creationId xmlns:p14="http://schemas.microsoft.com/office/powerpoint/2010/main" val="2900761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19</a:t>
            </a:fld>
            <a:endParaRPr lang="en-US" altLang="en-US"/>
          </a:p>
        </p:txBody>
      </p:sp>
    </p:spTree>
    <p:extLst>
      <p:ext uri="{BB962C8B-B14F-4D97-AF65-F5344CB8AC3E}">
        <p14:creationId xmlns:p14="http://schemas.microsoft.com/office/powerpoint/2010/main" val="2515996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20</a:t>
            </a:fld>
            <a:endParaRPr lang="en-US" altLang="en-US"/>
          </a:p>
        </p:txBody>
      </p:sp>
    </p:spTree>
    <p:extLst>
      <p:ext uri="{BB962C8B-B14F-4D97-AF65-F5344CB8AC3E}">
        <p14:creationId xmlns:p14="http://schemas.microsoft.com/office/powerpoint/2010/main" val="124976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21</a:t>
            </a:fld>
            <a:endParaRPr lang="en-US" altLang="en-US"/>
          </a:p>
        </p:txBody>
      </p:sp>
    </p:spTree>
    <p:extLst>
      <p:ext uri="{BB962C8B-B14F-4D97-AF65-F5344CB8AC3E}">
        <p14:creationId xmlns:p14="http://schemas.microsoft.com/office/powerpoint/2010/main" val="821769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22</a:t>
            </a:fld>
            <a:endParaRPr lang="en-US" altLang="en-US"/>
          </a:p>
        </p:txBody>
      </p:sp>
    </p:spTree>
    <p:extLst>
      <p:ext uri="{BB962C8B-B14F-4D97-AF65-F5344CB8AC3E}">
        <p14:creationId xmlns:p14="http://schemas.microsoft.com/office/powerpoint/2010/main" val="2800111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23</a:t>
            </a:fld>
            <a:endParaRPr lang="en-US" altLang="en-US"/>
          </a:p>
        </p:txBody>
      </p:sp>
    </p:spTree>
    <p:extLst>
      <p:ext uri="{BB962C8B-B14F-4D97-AF65-F5344CB8AC3E}">
        <p14:creationId xmlns:p14="http://schemas.microsoft.com/office/powerpoint/2010/main" val="83289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5</a:t>
            </a:fld>
            <a:endParaRPr lang="en-US" altLang="en-US"/>
          </a:p>
        </p:txBody>
      </p:sp>
    </p:spTree>
    <p:extLst>
      <p:ext uri="{BB962C8B-B14F-4D97-AF65-F5344CB8AC3E}">
        <p14:creationId xmlns:p14="http://schemas.microsoft.com/office/powerpoint/2010/main" val="3030802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24</a:t>
            </a:fld>
            <a:endParaRPr lang="en-US" altLang="en-US"/>
          </a:p>
        </p:txBody>
      </p:sp>
    </p:spTree>
    <p:extLst>
      <p:ext uri="{BB962C8B-B14F-4D97-AF65-F5344CB8AC3E}">
        <p14:creationId xmlns:p14="http://schemas.microsoft.com/office/powerpoint/2010/main" val="3655873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6</a:t>
            </a:fld>
            <a:endParaRPr lang="en-US" altLang="en-US"/>
          </a:p>
        </p:txBody>
      </p:sp>
    </p:spTree>
    <p:extLst>
      <p:ext uri="{BB962C8B-B14F-4D97-AF65-F5344CB8AC3E}">
        <p14:creationId xmlns:p14="http://schemas.microsoft.com/office/powerpoint/2010/main" val="13713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7</a:t>
            </a:fld>
            <a:endParaRPr lang="en-US" altLang="en-US"/>
          </a:p>
        </p:txBody>
      </p:sp>
    </p:spTree>
    <p:extLst>
      <p:ext uri="{BB962C8B-B14F-4D97-AF65-F5344CB8AC3E}">
        <p14:creationId xmlns:p14="http://schemas.microsoft.com/office/powerpoint/2010/main" val="4005603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8</a:t>
            </a:fld>
            <a:endParaRPr lang="en-US" altLang="en-US"/>
          </a:p>
        </p:txBody>
      </p:sp>
    </p:spTree>
    <p:extLst>
      <p:ext uri="{BB962C8B-B14F-4D97-AF65-F5344CB8AC3E}">
        <p14:creationId xmlns:p14="http://schemas.microsoft.com/office/powerpoint/2010/main" val="890379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10</a:t>
            </a:fld>
            <a:endParaRPr lang="en-US" altLang="en-US"/>
          </a:p>
        </p:txBody>
      </p:sp>
    </p:spTree>
    <p:extLst>
      <p:ext uri="{BB962C8B-B14F-4D97-AF65-F5344CB8AC3E}">
        <p14:creationId xmlns:p14="http://schemas.microsoft.com/office/powerpoint/2010/main" val="3241980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11</a:t>
            </a:fld>
            <a:endParaRPr lang="en-US" altLang="en-US"/>
          </a:p>
        </p:txBody>
      </p:sp>
    </p:spTree>
    <p:extLst>
      <p:ext uri="{BB962C8B-B14F-4D97-AF65-F5344CB8AC3E}">
        <p14:creationId xmlns:p14="http://schemas.microsoft.com/office/powerpoint/2010/main" val="2321563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12</a:t>
            </a:fld>
            <a:endParaRPr lang="en-US" altLang="en-US"/>
          </a:p>
        </p:txBody>
      </p:sp>
    </p:spTree>
    <p:extLst>
      <p:ext uri="{BB962C8B-B14F-4D97-AF65-F5344CB8AC3E}">
        <p14:creationId xmlns:p14="http://schemas.microsoft.com/office/powerpoint/2010/main" val="2865963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13</a:t>
            </a:fld>
            <a:endParaRPr lang="en-US" altLang="en-US"/>
          </a:p>
        </p:txBody>
      </p:sp>
    </p:spTree>
    <p:extLst>
      <p:ext uri="{BB962C8B-B14F-4D97-AF65-F5344CB8AC3E}">
        <p14:creationId xmlns:p14="http://schemas.microsoft.com/office/powerpoint/2010/main" val="961127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pPr>
                <a:defRPr/>
              </a:pPr>
              <a:t>29 May 2025</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pPr>
                <a:defRPr/>
              </a:pPr>
              <a:t>29 May 2025</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pPr>
                <a:defRPr/>
              </a:pPr>
              <a:t>29 May 2025</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pPr>
                <a:defRPr/>
              </a:pPr>
              <a:t>29 May 2025</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pPr>
                <a:defRPr/>
              </a:pPr>
              <a:t>29 May 2025</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pPr>
                <a:defRPr/>
              </a:pPr>
              <a:t>29 May 2025</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pPr>
                <a:defRPr/>
              </a:pPr>
              <a:t>29 May 2025</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pPr>
                <a:defRPr/>
              </a:pPr>
              <a:t>29 May 2025</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pPr>
                <a:defRPr/>
              </a:pPr>
              <a:t>29 May 2025</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pPr>
                <a:defRPr/>
              </a:pPr>
              <a:t>29 May 2025</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pPr>
                <a:defRPr/>
              </a:pPr>
              <a:t>29 May 2025</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pPr>
                <a:defRPr/>
              </a:pPr>
              <a:t>29 May 2025</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03598"/>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CGB1221 – DATABASE MANAGEMENT SYSTEMS</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685800" y="990363"/>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Artificial Intelligence and Data Science</a:t>
            </a:r>
          </a:p>
          <a:p>
            <a:pPr algn="ctr">
              <a:defRPr/>
            </a:pPr>
            <a:r>
              <a:rPr lang="en-US" sz="2500" b="1" dirty="0">
                <a:solidFill>
                  <a:schemeClr val="tx1"/>
                </a:solidFill>
                <a:latin typeface="Times New Roman" pitchFamily="18" charset="0"/>
                <a:cs typeface="Times New Roman" pitchFamily="18" charset="0"/>
              </a:rPr>
              <a:t>Academic Year: 2024 – 2025 (Even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  2303811724322085</a:t>
            </a:r>
          </a:p>
          <a:p>
            <a:pPr>
              <a:defRPr/>
            </a:pPr>
            <a:r>
              <a:rPr lang="en-US" sz="2500" b="1" dirty="0">
                <a:solidFill>
                  <a:schemeClr val="tx1"/>
                </a:solidFill>
                <a:latin typeface="Times New Roman" pitchFamily="18" charset="0"/>
                <a:cs typeface="Times New Roman" pitchFamily="18" charset="0"/>
              </a:rPr>
              <a:t>Name					:  </a:t>
            </a:r>
            <a:r>
              <a:rPr lang="en-US" sz="2500" b="1" dirty="0" err="1">
                <a:solidFill>
                  <a:schemeClr val="tx1"/>
                </a:solidFill>
                <a:latin typeface="Times New Roman" pitchFamily="18" charset="0"/>
                <a:cs typeface="Times New Roman" pitchFamily="18" charset="0"/>
              </a:rPr>
              <a:t>Priyadharshini</a:t>
            </a:r>
            <a:r>
              <a:rPr lang="en-US" sz="2500" b="1" dirty="0">
                <a:solidFill>
                  <a:schemeClr val="tx1"/>
                </a:solidFill>
                <a:latin typeface="Times New Roman" pitchFamily="18" charset="0"/>
                <a:cs typeface="Times New Roman" pitchFamily="18" charset="0"/>
              </a:rPr>
              <a:t> J</a:t>
            </a:r>
          </a:p>
          <a:p>
            <a:pPr>
              <a:defRPr/>
            </a:pPr>
            <a:r>
              <a:rPr lang="en-US" sz="2500" b="1" dirty="0">
                <a:solidFill>
                  <a:schemeClr val="tx1"/>
                </a:solidFill>
                <a:latin typeface="Times New Roman" pitchFamily="18" charset="0"/>
                <a:cs typeface="Times New Roman" pitchFamily="18" charset="0"/>
              </a:rPr>
              <a:t>Year					:  II-Year</a:t>
            </a:r>
          </a:p>
          <a:p>
            <a:pPr>
              <a:defRPr/>
            </a:pPr>
            <a:r>
              <a:rPr lang="en-US" sz="2500" b="1" dirty="0">
                <a:solidFill>
                  <a:schemeClr val="tx1"/>
                </a:solidFill>
                <a:latin typeface="Times New Roman" pitchFamily="18" charset="0"/>
                <a:cs typeface="Times New Roman" pitchFamily="18" charset="0"/>
              </a:rPr>
              <a:t>Semester				:  IV-Semester</a:t>
            </a:r>
          </a:p>
          <a:p>
            <a:pPr>
              <a:defRPr/>
            </a:pPr>
            <a:r>
              <a:rPr lang="en-US" sz="2500" b="1" dirty="0">
                <a:solidFill>
                  <a:schemeClr val="tx1"/>
                </a:solidFill>
                <a:latin typeface="Times New Roman" pitchFamily="18" charset="0"/>
                <a:cs typeface="Times New Roman" pitchFamily="18" charset="0"/>
              </a:rPr>
              <a:t>Section				:  B</a:t>
            </a:r>
          </a:p>
          <a:p>
            <a:pPr>
              <a:defRPr/>
            </a:pPr>
            <a:r>
              <a:rPr lang="en-US" sz="2500" b="1" dirty="0">
                <a:solidFill>
                  <a:schemeClr val="tx1"/>
                </a:solidFill>
                <a:latin typeface="Times New Roman" pitchFamily="18" charset="0"/>
                <a:cs typeface="Times New Roman" pitchFamily="18" charset="0"/>
              </a:rPr>
              <a:t>Date					:  04/06/2025</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8" name="Footer Placeholder 4">
            <a:extLst>
              <a:ext uri="{FF2B5EF4-FFF2-40B4-BE49-F238E27FC236}">
                <a16:creationId xmlns:a16="http://schemas.microsoft.com/office/drawing/2014/main" id="{7FB2F0A9-7D97-4792-B386-379B3CAC1211}"/>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315166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7" name="Rectangle 6">
            <a:extLst>
              <a:ext uri="{FF2B5EF4-FFF2-40B4-BE49-F238E27FC236}">
                <a16:creationId xmlns:a16="http://schemas.microsoft.com/office/drawing/2014/main" id="{DA4DF8FF-108B-453F-A316-E3F2781B15A7}"/>
              </a:ext>
            </a:extLst>
          </p:cNvPr>
          <p:cNvSpPr/>
          <p:nvPr/>
        </p:nvSpPr>
        <p:spPr>
          <a:xfrm>
            <a:off x="457200" y="1042231"/>
            <a:ext cx="8909124" cy="579967"/>
          </a:xfrm>
          <a:prstGeom prst="rect">
            <a:avLst/>
          </a:prstGeom>
        </p:spPr>
        <p:txBody>
          <a:bodyPr wrap="square">
            <a:spAutoFit/>
          </a:bodyPr>
          <a:lstStyle/>
          <a:p>
            <a:pPr>
              <a:lnSpc>
                <a:spcPct val="150000"/>
              </a:lnSpc>
              <a:spcAft>
                <a:spcPts val="800"/>
              </a:spcAft>
            </a:pPr>
            <a:r>
              <a:rPr lang="en-IN" sz="2400" b="1" kern="100" dirty="0">
                <a:effectLst/>
                <a:latin typeface="Times New Roman" panose="02020603050405020304" pitchFamily="18" charset="0"/>
                <a:ea typeface="Aptos"/>
                <a:cs typeface="Times New Roman" panose="02020603050405020304" pitchFamily="18" charset="0"/>
              </a:rPr>
              <a:t>Module 1: Database and Utility Setup</a:t>
            </a:r>
            <a:endParaRPr lang="en-AE" sz="2400" b="1" kern="100" dirty="0">
              <a:latin typeface="Times New Roman" panose="02020603050405020304" pitchFamily="18" charset="0"/>
              <a:ea typeface="Aptos"/>
              <a:cs typeface="Times New Roman" panose="02020603050405020304" pitchFamily="18" charset="0"/>
            </a:endParaRPr>
          </a:p>
        </p:txBody>
      </p:sp>
      <p:sp>
        <p:nvSpPr>
          <p:cNvPr id="8" name="Rectangle 4">
            <a:extLst>
              <a:ext uri="{FF2B5EF4-FFF2-40B4-BE49-F238E27FC236}">
                <a16:creationId xmlns:a16="http://schemas.microsoft.com/office/drawing/2014/main" id="{48B1F77C-CB83-4ADD-A529-631DCA48C4FC}"/>
              </a:ext>
            </a:extLst>
          </p:cNvPr>
          <p:cNvSpPr>
            <a:spLocks noChangeArrowheads="1"/>
          </p:cNvSpPr>
          <p:nvPr/>
        </p:nvSpPr>
        <p:spPr bwMode="auto">
          <a:xfrm>
            <a:off x="472128" y="1653466"/>
            <a:ext cx="8023242" cy="188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Module involves initializing the core database structure necessary to operate the system. It includes creating relational tables such as users, orders,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menu_items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payments, and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order_details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support customer and admin operations. </a:t>
            </a:r>
          </a:p>
        </p:txBody>
      </p:sp>
      <p:sp>
        <p:nvSpPr>
          <p:cNvPr id="9" name="Footer Placeholder 4">
            <a:extLst>
              <a:ext uri="{FF2B5EF4-FFF2-40B4-BE49-F238E27FC236}">
                <a16:creationId xmlns:a16="http://schemas.microsoft.com/office/drawing/2014/main" id="{E6D8F7F8-0629-433E-BE2A-79DC9A66FDA5}"/>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Implementation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pic>
        <p:nvPicPr>
          <p:cNvPr id="5" name="Picture 4">
            <a:extLst>
              <a:ext uri="{FF2B5EF4-FFF2-40B4-BE49-F238E27FC236}">
                <a16:creationId xmlns:a16="http://schemas.microsoft.com/office/drawing/2014/main" id="{D5DD0E69-2055-4AAF-BC67-7883963F0130}"/>
              </a:ext>
            </a:extLst>
          </p:cNvPr>
          <p:cNvPicPr>
            <a:picLocks noChangeAspect="1"/>
          </p:cNvPicPr>
          <p:nvPr/>
        </p:nvPicPr>
        <p:blipFill>
          <a:blip r:embed="rId3"/>
          <a:stretch>
            <a:fillRect/>
          </a:stretch>
        </p:blipFill>
        <p:spPr>
          <a:xfrm>
            <a:off x="719572" y="998851"/>
            <a:ext cx="7704856" cy="3626810"/>
          </a:xfrm>
          <a:prstGeom prst="rect">
            <a:avLst/>
          </a:prstGeom>
        </p:spPr>
      </p:pic>
      <p:sp>
        <p:nvSpPr>
          <p:cNvPr id="7" name="Footer Placeholder 4">
            <a:extLst>
              <a:ext uri="{FF2B5EF4-FFF2-40B4-BE49-F238E27FC236}">
                <a16:creationId xmlns:a16="http://schemas.microsoft.com/office/drawing/2014/main" id="{C8821A25-C084-4EF8-AC57-2B282DE23F7B}"/>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233492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3" name="Rectangle 2">
            <a:extLst>
              <a:ext uri="{FF2B5EF4-FFF2-40B4-BE49-F238E27FC236}">
                <a16:creationId xmlns:a16="http://schemas.microsoft.com/office/drawing/2014/main" id="{0DE4E375-7509-4FD4-8C0E-63FFDF432916}"/>
              </a:ext>
            </a:extLst>
          </p:cNvPr>
          <p:cNvSpPr/>
          <p:nvPr/>
        </p:nvSpPr>
        <p:spPr>
          <a:xfrm>
            <a:off x="457200" y="1131590"/>
            <a:ext cx="4016677" cy="579967"/>
          </a:xfrm>
          <a:prstGeom prst="rect">
            <a:avLst/>
          </a:prstGeom>
        </p:spPr>
        <p:txBody>
          <a:bodyPr wrap="none">
            <a:spAutoFit/>
          </a:bodyPr>
          <a:lstStyle/>
          <a:p>
            <a:pPr>
              <a:lnSpc>
                <a:spcPct val="150000"/>
              </a:lnSpc>
              <a:spcAft>
                <a:spcPts val="800"/>
              </a:spcAft>
            </a:pPr>
            <a:r>
              <a:rPr lang="en-IN" sz="2400" b="1" kern="100" dirty="0">
                <a:latin typeface="Times New Roman" panose="02020603050405020304" pitchFamily="18" charset="0"/>
                <a:ea typeface="Aptos"/>
                <a:cs typeface="Times New Roman" panose="02020603050405020304" pitchFamily="18" charset="0"/>
              </a:rPr>
              <a:t>Module 2: User Management</a:t>
            </a:r>
          </a:p>
        </p:txBody>
      </p:sp>
      <p:sp>
        <p:nvSpPr>
          <p:cNvPr id="7" name="Rectangle 6">
            <a:extLst>
              <a:ext uri="{FF2B5EF4-FFF2-40B4-BE49-F238E27FC236}">
                <a16:creationId xmlns:a16="http://schemas.microsoft.com/office/drawing/2014/main" id="{2CB57D79-2546-4206-93EA-0D54A3A41581}"/>
              </a:ext>
            </a:extLst>
          </p:cNvPr>
          <p:cNvSpPr/>
          <p:nvPr/>
        </p:nvSpPr>
        <p:spPr>
          <a:xfrm>
            <a:off x="457200" y="1851670"/>
            <a:ext cx="8229600" cy="1883657"/>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module handles the authentication system for both customers and admins. It provides secure login and registration functionalities using password hashing and role-based redirection, ensuring only authorized users can access specific features of the system.</a:t>
            </a:r>
            <a:endParaRPr lang="en-AE" sz="2000" dirty="0">
              <a:latin typeface="Times New Roman" panose="02020603050405020304" pitchFamily="18" charset="0"/>
              <a:cs typeface="Times New Roman" panose="02020603050405020304" pitchFamily="18" charset="0"/>
            </a:endParaRPr>
          </a:p>
        </p:txBody>
      </p:sp>
      <p:sp>
        <p:nvSpPr>
          <p:cNvPr id="8" name="Footer Placeholder 4">
            <a:extLst>
              <a:ext uri="{FF2B5EF4-FFF2-40B4-BE49-F238E27FC236}">
                <a16:creationId xmlns:a16="http://schemas.microsoft.com/office/drawing/2014/main" id="{665BDCF6-A31A-4300-ACB2-2D05F8635F29}"/>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920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Implementation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pic>
        <p:nvPicPr>
          <p:cNvPr id="6" name="Picture 5">
            <a:extLst>
              <a:ext uri="{FF2B5EF4-FFF2-40B4-BE49-F238E27FC236}">
                <a16:creationId xmlns:a16="http://schemas.microsoft.com/office/drawing/2014/main" id="{54E243D9-2225-4404-A78F-D34A0881AEF9}"/>
              </a:ext>
            </a:extLst>
          </p:cNvPr>
          <p:cNvPicPr>
            <a:picLocks noChangeAspect="1"/>
          </p:cNvPicPr>
          <p:nvPr/>
        </p:nvPicPr>
        <p:blipFill>
          <a:blip r:embed="rId3"/>
          <a:stretch>
            <a:fillRect/>
          </a:stretch>
        </p:blipFill>
        <p:spPr>
          <a:xfrm>
            <a:off x="1043608" y="1087264"/>
            <a:ext cx="6849825" cy="3449985"/>
          </a:xfrm>
          <a:prstGeom prst="rect">
            <a:avLst/>
          </a:prstGeom>
        </p:spPr>
      </p:pic>
      <p:sp>
        <p:nvSpPr>
          <p:cNvPr id="9" name="Footer Placeholder 4">
            <a:extLst>
              <a:ext uri="{FF2B5EF4-FFF2-40B4-BE49-F238E27FC236}">
                <a16:creationId xmlns:a16="http://schemas.microsoft.com/office/drawing/2014/main" id="{5D5A7E32-B0D2-4EC9-A729-BECEC2713ADF}"/>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148677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Implementation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pic>
        <p:nvPicPr>
          <p:cNvPr id="6" name="Picture 5">
            <a:extLst>
              <a:ext uri="{FF2B5EF4-FFF2-40B4-BE49-F238E27FC236}">
                <a16:creationId xmlns:a16="http://schemas.microsoft.com/office/drawing/2014/main" id="{133AA379-677A-4F10-9CC2-319A51228315}"/>
              </a:ext>
            </a:extLst>
          </p:cNvPr>
          <p:cNvPicPr>
            <a:picLocks noChangeAspect="1"/>
          </p:cNvPicPr>
          <p:nvPr/>
        </p:nvPicPr>
        <p:blipFill>
          <a:blip r:embed="rId3"/>
          <a:stretch>
            <a:fillRect/>
          </a:stretch>
        </p:blipFill>
        <p:spPr>
          <a:xfrm>
            <a:off x="1043880" y="987574"/>
            <a:ext cx="7056240" cy="3569446"/>
          </a:xfrm>
          <a:prstGeom prst="rect">
            <a:avLst/>
          </a:prstGeom>
        </p:spPr>
      </p:pic>
      <p:sp>
        <p:nvSpPr>
          <p:cNvPr id="9" name="Footer Placeholder 4">
            <a:extLst>
              <a:ext uri="{FF2B5EF4-FFF2-40B4-BE49-F238E27FC236}">
                <a16:creationId xmlns:a16="http://schemas.microsoft.com/office/drawing/2014/main" id="{7A31DCC4-821D-4E7C-A6A6-6CCB5E23341E}"/>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231954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3" name="Rectangle 2">
            <a:extLst>
              <a:ext uri="{FF2B5EF4-FFF2-40B4-BE49-F238E27FC236}">
                <a16:creationId xmlns:a16="http://schemas.microsoft.com/office/drawing/2014/main" id="{0DE4E375-7509-4FD4-8C0E-63FFDF432916}"/>
              </a:ext>
            </a:extLst>
          </p:cNvPr>
          <p:cNvSpPr/>
          <p:nvPr/>
        </p:nvSpPr>
        <p:spPr>
          <a:xfrm>
            <a:off x="457200" y="1131590"/>
            <a:ext cx="4580100" cy="579967"/>
          </a:xfrm>
          <a:prstGeom prst="rect">
            <a:avLst/>
          </a:prstGeom>
        </p:spPr>
        <p:txBody>
          <a:bodyPr wrap="none">
            <a:spAutoFit/>
          </a:bodyPr>
          <a:lstStyle/>
          <a:p>
            <a:pPr>
              <a:lnSpc>
                <a:spcPct val="150000"/>
              </a:lnSpc>
              <a:spcAft>
                <a:spcPts val="800"/>
              </a:spcAft>
            </a:pPr>
            <a:r>
              <a:rPr lang="en-IN" sz="2400" b="1" kern="100" dirty="0">
                <a:latin typeface="Times New Roman" panose="02020603050405020304" pitchFamily="18" charset="0"/>
                <a:ea typeface="Aptos"/>
                <a:cs typeface="Times New Roman" panose="02020603050405020304" pitchFamily="18" charset="0"/>
              </a:rPr>
              <a:t>Module 3: Menus and Navigation</a:t>
            </a:r>
          </a:p>
        </p:txBody>
      </p:sp>
      <p:sp>
        <p:nvSpPr>
          <p:cNvPr id="7" name="Rectangle 6">
            <a:extLst>
              <a:ext uri="{FF2B5EF4-FFF2-40B4-BE49-F238E27FC236}">
                <a16:creationId xmlns:a16="http://schemas.microsoft.com/office/drawing/2014/main" id="{2CB57D79-2546-4206-93EA-0D54A3A41581}"/>
              </a:ext>
            </a:extLst>
          </p:cNvPr>
          <p:cNvSpPr/>
          <p:nvPr/>
        </p:nvSpPr>
        <p:spPr>
          <a:xfrm>
            <a:off x="457200" y="1851670"/>
            <a:ext cx="8229600" cy="1883657"/>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menu module provides a categorized and searchable list of food items sourced from different restaurants. Customers can browse, filter, and select meals based on cuisine, price, or name, enhancing usability and the ordering experience.</a:t>
            </a:r>
            <a:endParaRPr lang="en-AE" sz="2000" dirty="0">
              <a:latin typeface="Times New Roman" panose="02020603050405020304" pitchFamily="18" charset="0"/>
              <a:cs typeface="Times New Roman" panose="02020603050405020304" pitchFamily="18" charset="0"/>
            </a:endParaRPr>
          </a:p>
        </p:txBody>
      </p:sp>
      <p:sp>
        <p:nvSpPr>
          <p:cNvPr id="8" name="Footer Placeholder 4">
            <a:extLst>
              <a:ext uri="{FF2B5EF4-FFF2-40B4-BE49-F238E27FC236}">
                <a16:creationId xmlns:a16="http://schemas.microsoft.com/office/drawing/2014/main" id="{665BDCF6-A31A-4300-ACB2-2D05F8635F29}"/>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3610535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Implementation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pic>
        <p:nvPicPr>
          <p:cNvPr id="5" name="Picture 4">
            <a:extLst>
              <a:ext uri="{FF2B5EF4-FFF2-40B4-BE49-F238E27FC236}">
                <a16:creationId xmlns:a16="http://schemas.microsoft.com/office/drawing/2014/main" id="{572B9532-38BE-40B9-93BF-B0ECECDA1730}"/>
              </a:ext>
            </a:extLst>
          </p:cNvPr>
          <p:cNvPicPr>
            <a:picLocks noChangeAspect="1"/>
          </p:cNvPicPr>
          <p:nvPr/>
        </p:nvPicPr>
        <p:blipFill>
          <a:blip r:embed="rId3"/>
          <a:stretch>
            <a:fillRect/>
          </a:stretch>
        </p:blipFill>
        <p:spPr>
          <a:xfrm>
            <a:off x="1009208" y="1015211"/>
            <a:ext cx="7125584" cy="3594090"/>
          </a:xfrm>
          <a:prstGeom prst="rect">
            <a:avLst/>
          </a:prstGeom>
        </p:spPr>
      </p:pic>
      <p:sp>
        <p:nvSpPr>
          <p:cNvPr id="7" name="Footer Placeholder 4">
            <a:extLst>
              <a:ext uri="{FF2B5EF4-FFF2-40B4-BE49-F238E27FC236}">
                <a16:creationId xmlns:a16="http://schemas.microsoft.com/office/drawing/2014/main" id="{F7A90195-931A-4694-8ECF-6EC766541DF4}"/>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1335854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Implementation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17</a:t>
            </a:fld>
            <a:endParaRPr lang="en-US" altLang="en-US"/>
          </a:p>
        </p:txBody>
      </p:sp>
      <p:pic>
        <p:nvPicPr>
          <p:cNvPr id="5" name="Picture 4">
            <a:extLst>
              <a:ext uri="{FF2B5EF4-FFF2-40B4-BE49-F238E27FC236}">
                <a16:creationId xmlns:a16="http://schemas.microsoft.com/office/drawing/2014/main" id="{9AF301BB-96A1-4EFA-B605-1D2F2F62E457}"/>
              </a:ext>
            </a:extLst>
          </p:cNvPr>
          <p:cNvPicPr>
            <a:picLocks noChangeAspect="1"/>
          </p:cNvPicPr>
          <p:nvPr/>
        </p:nvPicPr>
        <p:blipFill>
          <a:blip r:embed="rId3"/>
          <a:stretch>
            <a:fillRect/>
          </a:stretch>
        </p:blipFill>
        <p:spPr>
          <a:xfrm>
            <a:off x="999328" y="978529"/>
            <a:ext cx="7145343" cy="3604057"/>
          </a:xfrm>
          <a:prstGeom prst="rect">
            <a:avLst/>
          </a:prstGeom>
        </p:spPr>
      </p:pic>
      <p:sp>
        <p:nvSpPr>
          <p:cNvPr id="7" name="Footer Placeholder 4">
            <a:extLst>
              <a:ext uri="{FF2B5EF4-FFF2-40B4-BE49-F238E27FC236}">
                <a16:creationId xmlns:a16="http://schemas.microsoft.com/office/drawing/2014/main" id="{82EB5CF9-84C4-4499-9F42-C86A97DA45E3}"/>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2247430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18</a:t>
            </a:fld>
            <a:endParaRPr lang="en-US" altLang="en-US"/>
          </a:p>
        </p:txBody>
      </p:sp>
      <p:sp>
        <p:nvSpPr>
          <p:cNvPr id="3" name="Rectangle 2">
            <a:extLst>
              <a:ext uri="{FF2B5EF4-FFF2-40B4-BE49-F238E27FC236}">
                <a16:creationId xmlns:a16="http://schemas.microsoft.com/office/drawing/2014/main" id="{0DE4E375-7509-4FD4-8C0E-63FFDF432916}"/>
              </a:ext>
            </a:extLst>
          </p:cNvPr>
          <p:cNvSpPr/>
          <p:nvPr/>
        </p:nvSpPr>
        <p:spPr>
          <a:xfrm>
            <a:off x="457200" y="1131590"/>
            <a:ext cx="4444678" cy="579967"/>
          </a:xfrm>
          <a:prstGeom prst="rect">
            <a:avLst/>
          </a:prstGeom>
        </p:spPr>
        <p:txBody>
          <a:bodyPr wrap="none">
            <a:spAutoFit/>
          </a:bodyPr>
          <a:lstStyle/>
          <a:p>
            <a:pPr>
              <a:lnSpc>
                <a:spcPct val="150000"/>
              </a:lnSpc>
              <a:spcAft>
                <a:spcPts val="800"/>
              </a:spcAft>
            </a:pPr>
            <a:r>
              <a:rPr lang="en-IN" sz="2400" b="1" kern="100" dirty="0">
                <a:latin typeface="Times New Roman" panose="02020603050405020304" pitchFamily="18" charset="0"/>
                <a:ea typeface="Aptos"/>
                <a:cs typeface="Times New Roman" panose="02020603050405020304" pitchFamily="18" charset="0"/>
              </a:rPr>
              <a:t>Module 4: Customer Operations</a:t>
            </a:r>
          </a:p>
        </p:txBody>
      </p:sp>
      <p:sp>
        <p:nvSpPr>
          <p:cNvPr id="7" name="Rectangle 6">
            <a:extLst>
              <a:ext uri="{FF2B5EF4-FFF2-40B4-BE49-F238E27FC236}">
                <a16:creationId xmlns:a16="http://schemas.microsoft.com/office/drawing/2014/main" id="{2CB57D79-2546-4206-93EA-0D54A3A41581}"/>
              </a:ext>
            </a:extLst>
          </p:cNvPr>
          <p:cNvSpPr/>
          <p:nvPr/>
        </p:nvSpPr>
        <p:spPr>
          <a:xfrm>
            <a:off x="457200" y="1851670"/>
            <a:ext cx="8229600" cy="1883657"/>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Customers can place new orders, track their status, and view previous order histories. The system also allows customers to complete payments online, check delivery updates, and receive order confirmation, providing a smooth end-to-end ordering process.</a:t>
            </a:r>
            <a:endParaRPr lang="en-AE" sz="2000" dirty="0">
              <a:latin typeface="Times New Roman" panose="02020603050405020304" pitchFamily="18" charset="0"/>
              <a:cs typeface="Times New Roman" panose="02020603050405020304" pitchFamily="18" charset="0"/>
            </a:endParaRPr>
          </a:p>
        </p:txBody>
      </p:sp>
      <p:sp>
        <p:nvSpPr>
          <p:cNvPr id="8" name="Footer Placeholder 4">
            <a:extLst>
              <a:ext uri="{FF2B5EF4-FFF2-40B4-BE49-F238E27FC236}">
                <a16:creationId xmlns:a16="http://schemas.microsoft.com/office/drawing/2014/main" id="{665BDCF6-A31A-4300-ACB2-2D05F8635F29}"/>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864752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Implementation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19</a:t>
            </a:fld>
            <a:endParaRPr lang="en-US" altLang="en-US"/>
          </a:p>
        </p:txBody>
      </p:sp>
      <p:pic>
        <p:nvPicPr>
          <p:cNvPr id="5" name="Picture 4">
            <a:extLst>
              <a:ext uri="{FF2B5EF4-FFF2-40B4-BE49-F238E27FC236}">
                <a16:creationId xmlns:a16="http://schemas.microsoft.com/office/drawing/2014/main" id="{A608700F-152D-4843-AA07-4A9883722018}"/>
              </a:ext>
            </a:extLst>
          </p:cNvPr>
          <p:cNvPicPr>
            <a:picLocks noChangeAspect="1"/>
          </p:cNvPicPr>
          <p:nvPr/>
        </p:nvPicPr>
        <p:blipFill>
          <a:blip r:embed="rId3"/>
          <a:stretch>
            <a:fillRect/>
          </a:stretch>
        </p:blipFill>
        <p:spPr>
          <a:xfrm>
            <a:off x="714400" y="1059582"/>
            <a:ext cx="7715200" cy="3462239"/>
          </a:xfrm>
          <a:prstGeom prst="rect">
            <a:avLst/>
          </a:prstGeom>
        </p:spPr>
      </p:pic>
      <p:sp>
        <p:nvSpPr>
          <p:cNvPr id="7" name="Footer Placeholder 4">
            <a:extLst>
              <a:ext uri="{FF2B5EF4-FFF2-40B4-BE49-F238E27FC236}">
                <a16:creationId xmlns:a16="http://schemas.microsoft.com/office/drawing/2014/main" id="{075AA804-E749-4CC2-89B2-FDD5296A9A21}"/>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497223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400"/>
            <a:ext cx="8229600" cy="3703320"/>
          </a:xfrm>
        </p:spPr>
        <p:txBody>
          <a:bodyPr/>
          <a:lstStyle/>
          <a:p>
            <a:pPr>
              <a:buNone/>
            </a:pPr>
            <a:r>
              <a:rPr lang="en-IN" dirty="0">
                <a:latin typeface="Times New Roman" pitchFamily="18" charset="0"/>
                <a:cs typeface="Times New Roman" pitchFamily="18" charset="0"/>
              </a:rPr>
              <a:t>             </a:t>
            </a:r>
          </a:p>
          <a:p>
            <a:pPr>
              <a:buNone/>
            </a:pPr>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                       FOOD  ORDERING  SYSTEM</a:t>
            </a:r>
          </a:p>
        </p:txBody>
      </p:sp>
      <p:sp>
        <p:nvSpPr>
          <p:cNvPr id="8" name="Footer Placeholder 4">
            <a:extLst>
              <a:ext uri="{FF2B5EF4-FFF2-40B4-BE49-F238E27FC236}">
                <a16:creationId xmlns:a16="http://schemas.microsoft.com/office/drawing/2014/main" id="{8365FF6C-FEC9-48A4-893D-DA93A9E1A82D}"/>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425515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Implementation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20</a:t>
            </a:fld>
            <a:endParaRPr lang="en-US" altLang="en-US"/>
          </a:p>
        </p:txBody>
      </p:sp>
      <p:pic>
        <p:nvPicPr>
          <p:cNvPr id="5" name="Picture 4">
            <a:extLst>
              <a:ext uri="{FF2B5EF4-FFF2-40B4-BE49-F238E27FC236}">
                <a16:creationId xmlns:a16="http://schemas.microsoft.com/office/drawing/2014/main" id="{F1D567FD-F2FC-44A5-B0CA-C95BE3844773}"/>
              </a:ext>
            </a:extLst>
          </p:cNvPr>
          <p:cNvPicPr>
            <a:picLocks noChangeAspect="1"/>
          </p:cNvPicPr>
          <p:nvPr/>
        </p:nvPicPr>
        <p:blipFill>
          <a:blip r:embed="rId3"/>
          <a:stretch>
            <a:fillRect/>
          </a:stretch>
        </p:blipFill>
        <p:spPr>
          <a:xfrm>
            <a:off x="708701" y="1131590"/>
            <a:ext cx="7726598" cy="3371195"/>
          </a:xfrm>
          <a:prstGeom prst="rect">
            <a:avLst/>
          </a:prstGeom>
        </p:spPr>
      </p:pic>
      <p:sp>
        <p:nvSpPr>
          <p:cNvPr id="7" name="Footer Placeholder 4">
            <a:extLst>
              <a:ext uri="{FF2B5EF4-FFF2-40B4-BE49-F238E27FC236}">
                <a16:creationId xmlns:a16="http://schemas.microsoft.com/office/drawing/2014/main" id="{1D18EC05-41D6-44D0-9C53-112015A1FF80}"/>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3646610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21</a:t>
            </a:fld>
            <a:endParaRPr lang="en-US" altLang="en-US"/>
          </a:p>
        </p:txBody>
      </p:sp>
      <p:sp>
        <p:nvSpPr>
          <p:cNvPr id="3" name="Rectangle 2">
            <a:extLst>
              <a:ext uri="{FF2B5EF4-FFF2-40B4-BE49-F238E27FC236}">
                <a16:creationId xmlns:a16="http://schemas.microsoft.com/office/drawing/2014/main" id="{0DE4E375-7509-4FD4-8C0E-63FFDF432916}"/>
              </a:ext>
            </a:extLst>
          </p:cNvPr>
          <p:cNvSpPr/>
          <p:nvPr/>
        </p:nvSpPr>
        <p:spPr>
          <a:xfrm>
            <a:off x="457200" y="1131590"/>
            <a:ext cx="4040530" cy="579967"/>
          </a:xfrm>
          <a:prstGeom prst="rect">
            <a:avLst/>
          </a:prstGeom>
        </p:spPr>
        <p:txBody>
          <a:bodyPr wrap="none">
            <a:spAutoFit/>
          </a:bodyPr>
          <a:lstStyle/>
          <a:p>
            <a:pPr>
              <a:lnSpc>
                <a:spcPct val="150000"/>
              </a:lnSpc>
              <a:spcAft>
                <a:spcPts val="800"/>
              </a:spcAft>
            </a:pPr>
            <a:r>
              <a:rPr lang="en-IN" sz="2400" b="1" kern="100" dirty="0">
                <a:latin typeface="Times New Roman" panose="02020603050405020304" pitchFamily="18" charset="0"/>
                <a:ea typeface="Aptos"/>
                <a:cs typeface="Times New Roman" panose="02020603050405020304" pitchFamily="18" charset="0"/>
              </a:rPr>
              <a:t>Module 5: Admin Operations</a:t>
            </a:r>
          </a:p>
        </p:txBody>
      </p:sp>
      <p:sp>
        <p:nvSpPr>
          <p:cNvPr id="7" name="Rectangle 6">
            <a:extLst>
              <a:ext uri="{FF2B5EF4-FFF2-40B4-BE49-F238E27FC236}">
                <a16:creationId xmlns:a16="http://schemas.microsoft.com/office/drawing/2014/main" id="{2CB57D79-2546-4206-93EA-0D54A3A41581}"/>
              </a:ext>
            </a:extLst>
          </p:cNvPr>
          <p:cNvSpPr/>
          <p:nvPr/>
        </p:nvSpPr>
        <p:spPr>
          <a:xfrm>
            <a:off x="457200" y="1851670"/>
            <a:ext cx="8229600" cy="1883657"/>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Admins have access to manage food items, view all customer orders, and maintain the overall user base. They can also generate reports, approve orders, and update the status of payments and deliveries, allowing them to monitor and control the system effectively.</a:t>
            </a:r>
            <a:endParaRPr lang="en-AE" sz="2000" dirty="0">
              <a:latin typeface="Times New Roman" panose="02020603050405020304" pitchFamily="18" charset="0"/>
              <a:cs typeface="Times New Roman" panose="02020603050405020304" pitchFamily="18" charset="0"/>
            </a:endParaRPr>
          </a:p>
        </p:txBody>
      </p:sp>
      <p:sp>
        <p:nvSpPr>
          <p:cNvPr id="8" name="Footer Placeholder 4">
            <a:extLst>
              <a:ext uri="{FF2B5EF4-FFF2-40B4-BE49-F238E27FC236}">
                <a16:creationId xmlns:a16="http://schemas.microsoft.com/office/drawing/2014/main" id="{665BDCF6-A31A-4300-ACB2-2D05F8635F29}"/>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322389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Implementation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22</a:t>
            </a:fld>
            <a:endParaRPr lang="en-US" altLang="en-US"/>
          </a:p>
        </p:txBody>
      </p:sp>
      <p:pic>
        <p:nvPicPr>
          <p:cNvPr id="5" name="Picture 4">
            <a:extLst>
              <a:ext uri="{FF2B5EF4-FFF2-40B4-BE49-F238E27FC236}">
                <a16:creationId xmlns:a16="http://schemas.microsoft.com/office/drawing/2014/main" id="{E694C55B-9C47-46CB-9ECE-D7F784AA5196}"/>
              </a:ext>
            </a:extLst>
          </p:cNvPr>
          <p:cNvPicPr>
            <a:picLocks noChangeAspect="1"/>
          </p:cNvPicPr>
          <p:nvPr/>
        </p:nvPicPr>
        <p:blipFill>
          <a:blip r:embed="rId3"/>
          <a:stretch>
            <a:fillRect/>
          </a:stretch>
        </p:blipFill>
        <p:spPr>
          <a:xfrm>
            <a:off x="858373" y="1059582"/>
            <a:ext cx="7427253" cy="3496138"/>
          </a:xfrm>
          <a:prstGeom prst="rect">
            <a:avLst/>
          </a:prstGeom>
        </p:spPr>
      </p:pic>
      <p:sp>
        <p:nvSpPr>
          <p:cNvPr id="7" name="Footer Placeholder 4">
            <a:extLst>
              <a:ext uri="{FF2B5EF4-FFF2-40B4-BE49-F238E27FC236}">
                <a16:creationId xmlns:a16="http://schemas.microsoft.com/office/drawing/2014/main" id="{C89C55FC-4E3E-4F57-9574-CC20D50129C1}"/>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3256568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Implementation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23</a:t>
            </a:fld>
            <a:endParaRPr lang="en-US" altLang="en-US"/>
          </a:p>
        </p:txBody>
      </p:sp>
      <p:pic>
        <p:nvPicPr>
          <p:cNvPr id="5" name="Picture 4">
            <a:extLst>
              <a:ext uri="{FF2B5EF4-FFF2-40B4-BE49-F238E27FC236}">
                <a16:creationId xmlns:a16="http://schemas.microsoft.com/office/drawing/2014/main" id="{6057CAC2-4ACC-494D-8CD5-62BFC84814E6}"/>
              </a:ext>
            </a:extLst>
          </p:cNvPr>
          <p:cNvPicPr>
            <a:picLocks noChangeAspect="1"/>
          </p:cNvPicPr>
          <p:nvPr/>
        </p:nvPicPr>
        <p:blipFill>
          <a:blip r:embed="rId3"/>
          <a:stretch>
            <a:fillRect/>
          </a:stretch>
        </p:blipFill>
        <p:spPr>
          <a:xfrm>
            <a:off x="807649" y="1059582"/>
            <a:ext cx="7528701" cy="3538380"/>
          </a:xfrm>
          <a:prstGeom prst="rect">
            <a:avLst/>
          </a:prstGeom>
        </p:spPr>
      </p:pic>
      <p:sp>
        <p:nvSpPr>
          <p:cNvPr id="7" name="Footer Placeholder 4">
            <a:extLst>
              <a:ext uri="{FF2B5EF4-FFF2-40B4-BE49-F238E27FC236}">
                <a16:creationId xmlns:a16="http://schemas.microsoft.com/office/drawing/2014/main" id="{5BBAA05F-E2DE-4ACB-B32A-C208ECEC22AD}"/>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1605455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Implementation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24</a:t>
            </a:fld>
            <a:endParaRPr lang="en-US" altLang="en-US"/>
          </a:p>
        </p:txBody>
      </p:sp>
      <p:pic>
        <p:nvPicPr>
          <p:cNvPr id="5" name="Picture 4">
            <a:extLst>
              <a:ext uri="{FF2B5EF4-FFF2-40B4-BE49-F238E27FC236}">
                <a16:creationId xmlns:a16="http://schemas.microsoft.com/office/drawing/2014/main" id="{CBB857B9-6D95-4EF4-B0B5-7090A9782B54}"/>
              </a:ext>
            </a:extLst>
          </p:cNvPr>
          <p:cNvPicPr>
            <a:picLocks noChangeAspect="1"/>
          </p:cNvPicPr>
          <p:nvPr/>
        </p:nvPicPr>
        <p:blipFill>
          <a:blip r:embed="rId3"/>
          <a:stretch>
            <a:fillRect/>
          </a:stretch>
        </p:blipFill>
        <p:spPr>
          <a:xfrm>
            <a:off x="669212" y="978003"/>
            <a:ext cx="7805576" cy="3668507"/>
          </a:xfrm>
          <a:prstGeom prst="rect">
            <a:avLst/>
          </a:prstGeom>
        </p:spPr>
      </p:pic>
      <p:sp>
        <p:nvSpPr>
          <p:cNvPr id="7" name="Footer Placeholder 4">
            <a:extLst>
              <a:ext uri="{FF2B5EF4-FFF2-40B4-BE49-F238E27FC236}">
                <a16:creationId xmlns:a16="http://schemas.microsoft.com/office/drawing/2014/main" id="{586DF090-DE3F-47E7-9456-BCADDFE07AF3}"/>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2459371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Advantages of the system</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25</a:t>
            </a:fld>
            <a:endParaRPr lang="en-US" altLang="en-US"/>
          </a:p>
        </p:txBody>
      </p:sp>
      <p:sp>
        <p:nvSpPr>
          <p:cNvPr id="5" name="Content Placeholder 4"/>
          <p:cNvSpPr>
            <a:spLocks noGrp="1"/>
          </p:cNvSpPr>
          <p:nvPr>
            <p:ph sz="quarter" idx="1"/>
          </p:nvPr>
        </p:nvSpPr>
        <p:spPr/>
        <p:txBody>
          <a:bodyPr>
            <a:normAutofit/>
          </a:bodyPr>
          <a:lstStyle/>
          <a:p>
            <a:pPr marL="457200" lvl="0" indent="-457200" eaLnBrk="0" fontAlgn="base" hangingPunct="0">
              <a:lnSpc>
                <a:spcPct val="150000"/>
              </a:lnSpc>
              <a:spcBef>
                <a:spcPct val="0"/>
              </a:spcBef>
              <a:spcAft>
                <a:spcPct val="0"/>
              </a:spcAft>
              <a:buClrTx/>
              <a:buSzTx/>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Efficient relational schema ensures data consistency and scalability.</a:t>
            </a:r>
          </a:p>
          <a:p>
            <a:pPr marL="457200" lvl="0" indent="-457200" eaLnBrk="0" fontAlgn="base" hangingPunct="0">
              <a:lnSpc>
                <a:spcPct val="150000"/>
              </a:lnSpc>
              <a:spcBef>
                <a:spcPct val="0"/>
              </a:spcBef>
              <a:spcAft>
                <a:spcPct val="0"/>
              </a:spcAft>
              <a:buClrTx/>
              <a:buSzTx/>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Role-based login with password hashing for customer and admin safety.</a:t>
            </a:r>
          </a:p>
          <a:p>
            <a:pPr marL="457200" lvl="0" indent="-457200" eaLnBrk="0" fontAlgn="base" hangingPunct="0">
              <a:lnSpc>
                <a:spcPct val="150000"/>
              </a:lnSpc>
              <a:spcBef>
                <a:spcPct val="0"/>
              </a:spcBef>
              <a:spcAft>
                <a:spcPct val="0"/>
              </a:spcAft>
              <a:buClrTx/>
              <a:buSzTx/>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Simple navigation, searchable menus, and smooth ordering experience.</a:t>
            </a:r>
          </a:p>
          <a:p>
            <a:pPr marL="457200" lvl="0" indent="-457200" eaLnBrk="0" fontAlgn="base" hangingPunct="0">
              <a:lnSpc>
                <a:spcPct val="150000"/>
              </a:lnSpc>
              <a:spcBef>
                <a:spcPct val="0"/>
              </a:spcBef>
              <a:spcAft>
                <a:spcPct val="0"/>
              </a:spcAft>
              <a:buClrTx/>
              <a:buSzTx/>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Admins can manage users, orders, payments, and menu items effectively</a:t>
            </a:r>
            <a:r>
              <a:rPr lang="en-US" altLang="en-US" sz="2200" dirty="0">
                <a:latin typeface="Arial" panose="020B0604020202020204" pitchFamily="34" charset="0"/>
              </a:rPr>
              <a:t>.</a:t>
            </a:r>
          </a:p>
          <a:p>
            <a:endParaRPr lang="en-US" dirty="0">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D96C8DE8-3A3F-46DA-AAF1-3E33925861E3}"/>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191847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26</a:t>
            </a:fld>
            <a:endParaRPr lang="en-US" altLang="en-US"/>
          </a:p>
        </p:txBody>
      </p:sp>
      <p:sp>
        <p:nvSpPr>
          <p:cNvPr id="5" name="Content Placeholder 4"/>
          <p:cNvSpPr>
            <a:spLocks noGrp="1"/>
          </p:cNvSpPr>
          <p:nvPr>
            <p:ph sz="quarter"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This Online Food Ordering System offers a complete digital solution for food delivery services. Customers enjoy a smooth ordering experience while admins maintain full control of operations. Its modular code, secure login system, and well-structured database make it both practical and expandable for real-world use.</a:t>
            </a:r>
            <a:endParaRPr lang="en-AE" sz="2000"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F5A6AD10-3C19-4406-8219-7F7BB2547E4B}"/>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903000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27</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428113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Problem Identification</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p:txBody>
          <a:bodyPr>
            <a:normAutofit fontScale="85000" lnSpcReduction="10000"/>
          </a:bodyPr>
          <a:lstStyle/>
          <a:p>
            <a:pPr marL="0" lvl="0" indent="0" eaLnBrk="0" fontAlgn="base" hangingPunct="0">
              <a:lnSpc>
                <a:spcPct val="150000"/>
              </a:lnSpc>
              <a:spcBef>
                <a:spcPct val="0"/>
              </a:spcBef>
              <a:spcAft>
                <a:spcPct val="0"/>
              </a:spcAft>
              <a:buClrTx/>
              <a:buSzTx/>
              <a:buFontTx/>
              <a:buChar char="•"/>
            </a:pPr>
            <a:r>
              <a:rPr lang="en-US" altLang="en-US" sz="2400" dirty="0">
                <a:latin typeface="Times New Roman" panose="02020603050405020304" pitchFamily="18" charset="0"/>
                <a:cs typeface="Times New Roman" panose="02020603050405020304" pitchFamily="18" charset="0"/>
              </a:rPr>
              <a:t> Traditional food ordering systems require physical presence or phone calls.</a:t>
            </a:r>
          </a:p>
          <a:p>
            <a:pPr marL="0" lvl="0" indent="0" eaLnBrk="0" fontAlgn="base" hangingPunct="0">
              <a:lnSpc>
                <a:spcPct val="150000"/>
              </a:lnSpc>
              <a:spcBef>
                <a:spcPct val="0"/>
              </a:spcBef>
              <a:spcAft>
                <a:spcPct val="0"/>
              </a:spcAft>
              <a:buClrTx/>
              <a:buSzTx/>
              <a:buFontTx/>
              <a:buChar char="•"/>
            </a:pPr>
            <a:r>
              <a:rPr lang="en-US" altLang="en-US" sz="2400" dirty="0">
                <a:latin typeface="Times New Roman" panose="02020603050405020304" pitchFamily="18" charset="0"/>
                <a:cs typeface="Times New Roman" panose="02020603050405020304" pitchFamily="18" charset="0"/>
              </a:rPr>
              <a:t> Manual order taking can lead to errors, delays, and inefficiency.</a:t>
            </a:r>
          </a:p>
          <a:p>
            <a:pPr marL="0" lvl="0" indent="0" eaLnBrk="0" fontAlgn="base" hangingPunct="0">
              <a:lnSpc>
                <a:spcPct val="150000"/>
              </a:lnSpc>
              <a:spcBef>
                <a:spcPct val="0"/>
              </a:spcBef>
              <a:spcAft>
                <a:spcPct val="0"/>
              </a:spcAft>
              <a:buClrTx/>
              <a:buSzTx/>
              <a:buFontTx/>
              <a:buChar char="•"/>
            </a:pPr>
            <a:r>
              <a:rPr lang="en-US" altLang="en-US" sz="2400" dirty="0">
                <a:latin typeface="Times New Roman" panose="02020603050405020304" pitchFamily="18" charset="0"/>
                <a:cs typeface="Times New Roman" panose="02020603050405020304" pitchFamily="18" charset="0"/>
              </a:rPr>
              <a:t> Lack of centralized order and user management causes confusion in busy restaurants.</a:t>
            </a:r>
          </a:p>
          <a:p>
            <a:pPr marL="0" lvl="0" indent="0" eaLnBrk="0" fontAlgn="base" hangingPunct="0">
              <a:lnSpc>
                <a:spcPct val="150000"/>
              </a:lnSpc>
              <a:spcBef>
                <a:spcPct val="0"/>
              </a:spcBef>
              <a:spcAft>
                <a:spcPct val="0"/>
              </a:spcAft>
              <a:buClrTx/>
              <a:buSzTx/>
              <a:buFontTx/>
              <a:buChar char="•"/>
            </a:pPr>
            <a:r>
              <a:rPr lang="en-US" altLang="en-US" sz="2400" dirty="0">
                <a:latin typeface="Times New Roman" panose="02020603050405020304" pitchFamily="18" charset="0"/>
                <a:cs typeface="Times New Roman" panose="02020603050405020304" pitchFamily="18" charset="0"/>
              </a:rPr>
              <a:t> No easy way for customers to browse menus, make payments, or track their orders online.</a:t>
            </a:r>
          </a:p>
          <a:p>
            <a:pPr marL="0" lvl="0" indent="0" eaLnBrk="0" fontAlgn="base" hangingPunct="0">
              <a:lnSpc>
                <a:spcPct val="150000"/>
              </a:lnSpc>
              <a:spcBef>
                <a:spcPct val="0"/>
              </a:spcBef>
              <a:spcAft>
                <a:spcPct val="0"/>
              </a:spcAft>
              <a:buClrTx/>
              <a:buSzTx/>
              <a:buFontTx/>
              <a:buChar char="•"/>
            </a:pPr>
            <a:r>
              <a:rPr lang="en-US" altLang="en-US" sz="2400" dirty="0">
                <a:latin typeface="Times New Roman" panose="02020603050405020304" pitchFamily="18" charset="0"/>
                <a:cs typeface="Times New Roman" panose="02020603050405020304" pitchFamily="18" charset="0"/>
              </a:rPr>
              <a:t> No admin dashboard for restaurant managers to view reports or manage items/users.</a:t>
            </a:r>
          </a:p>
          <a:p>
            <a:endParaRPr lang="en-IN" dirty="0">
              <a:latin typeface="Times New Roman" pitchFamily="18" charset="0"/>
              <a:cs typeface="Times New Roman" pitchFamily="18" charset="0"/>
            </a:endParaRPr>
          </a:p>
        </p:txBody>
      </p:sp>
      <p:sp>
        <p:nvSpPr>
          <p:cNvPr id="7" name="Footer Placeholder 4">
            <a:extLst>
              <a:ext uri="{FF2B5EF4-FFF2-40B4-BE49-F238E27FC236}">
                <a16:creationId xmlns:a16="http://schemas.microsoft.com/office/drawing/2014/main" id="{91FF81FD-4A4D-4948-8FE8-CD2C37C91F7B}"/>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Objective</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The objective is to build an online food ordering system that allows customers to browse menus, place orders, and make payments easily, while enabling admins to manage users, food items, and orders efficiently using a MySQL database.</a:t>
            </a:r>
          </a:p>
          <a:p>
            <a:endParaRPr lang="en-IN" dirty="0">
              <a:latin typeface="Times New Roman" pitchFamily="18" charset="0"/>
              <a:cs typeface="Times New Roman" pitchFamily="18" charset="0"/>
            </a:endParaRPr>
          </a:p>
        </p:txBody>
      </p:sp>
      <p:sp>
        <p:nvSpPr>
          <p:cNvPr id="7" name="Footer Placeholder 4">
            <a:extLst>
              <a:ext uri="{FF2B5EF4-FFF2-40B4-BE49-F238E27FC236}">
                <a16:creationId xmlns:a16="http://schemas.microsoft.com/office/drawing/2014/main" id="{4D57EE53-3524-41BA-8762-9E44071EECCC}"/>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457200" y="40958"/>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8" name="Footer Placeholder 4">
            <a:extLst>
              <a:ext uri="{FF2B5EF4-FFF2-40B4-BE49-F238E27FC236}">
                <a16:creationId xmlns:a16="http://schemas.microsoft.com/office/drawing/2014/main" id="{0AB10D29-27EA-4F15-8DFB-1CA7F240D0A6}"/>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pic>
        <p:nvPicPr>
          <p:cNvPr id="3" name="Picture 2">
            <a:extLst>
              <a:ext uri="{FF2B5EF4-FFF2-40B4-BE49-F238E27FC236}">
                <a16:creationId xmlns:a16="http://schemas.microsoft.com/office/drawing/2014/main" id="{75584E03-0CD2-4FF3-9CB9-EA4217D8B705}"/>
              </a:ext>
            </a:extLst>
          </p:cNvPr>
          <p:cNvPicPr>
            <a:picLocks noChangeAspect="1"/>
          </p:cNvPicPr>
          <p:nvPr/>
        </p:nvPicPr>
        <p:blipFill>
          <a:blip r:embed="rId3"/>
          <a:stretch>
            <a:fillRect/>
          </a:stretch>
        </p:blipFill>
        <p:spPr>
          <a:xfrm>
            <a:off x="1331640" y="1052924"/>
            <a:ext cx="6284301" cy="3481172"/>
          </a:xfrm>
          <a:prstGeom prst="rect">
            <a:avLst/>
          </a:prstGeom>
        </p:spPr>
      </p:pic>
    </p:spTree>
    <p:extLst>
      <p:ext uri="{BB962C8B-B14F-4D97-AF65-F5344CB8AC3E}">
        <p14:creationId xmlns:p14="http://schemas.microsoft.com/office/powerpoint/2010/main" val="393194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457200" y="40958"/>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Requirement Analysis</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Rectangle 2">
            <a:extLst>
              <a:ext uri="{FF2B5EF4-FFF2-40B4-BE49-F238E27FC236}">
                <a16:creationId xmlns:a16="http://schemas.microsoft.com/office/drawing/2014/main" id="{1AF01256-9E0E-4A45-932C-5116975828D5}"/>
              </a:ext>
            </a:extLst>
          </p:cNvPr>
          <p:cNvSpPr/>
          <p:nvPr/>
        </p:nvSpPr>
        <p:spPr>
          <a:xfrm>
            <a:off x="596903" y="907328"/>
            <a:ext cx="5903568" cy="3730317"/>
          </a:xfrm>
          <a:prstGeom prst="rect">
            <a:avLst/>
          </a:prstGeom>
        </p:spPr>
        <p:txBody>
          <a:bodyPr wrap="square">
            <a:spAutoFit/>
          </a:bodyPr>
          <a:lstStyle/>
          <a:p>
            <a:pPr>
              <a:lnSpc>
                <a:spcPct val="150000"/>
              </a:lnSpc>
              <a:buNone/>
            </a:pPr>
            <a:r>
              <a:rPr lang="en-IN" sz="2000" b="1" dirty="0">
                <a:solidFill>
                  <a:schemeClr val="accent2">
                    <a:lumMod val="75000"/>
                  </a:schemeClr>
                </a:solidFill>
                <a:latin typeface="Times New Roman" panose="02020603050405020304" pitchFamily="18" charset="0"/>
                <a:cs typeface="Times New Roman" panose="02020603050405020304" pitchFamily="18" charset="0"/>
              </a:rPr>
              <a:t>Hardware Requirements:</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Processor: Intel i3 or higher</a:t>
            </a:r>
          </a:p>
          <a:p>
            <a:pPr>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RAM: 4GB minimum</a:t>
            </a:r>
          </a:p>
          <a:p>
            <a:pPr>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Storage: 1GB disk space</a:t>
            </a:r>
          </a:p>
          <a:p>
            <a:pPr>
              <a:lnSpc>
                <a:spcPct val="150000"/>
              </a:lnSpc>
              <a:buNone/>
            </a:pPr>
            <a:r>
              <a:rPr lang="en-IN" sz="2000" b="1" dirty="0">
                <a:solidFill>
                  <a:schemeClr val="accent2">
                    <a:lumMod val="75000"/>
                  </a:schemeClr>
                </a:solidFill>
                <a:latin typeface="Times New Roman" panose="02020603050405020304" pitchFamily="18" charset="0"/>
                <a:cs typeface="Times New Roman" panose="02020603050405020304" pitchFamily="18" charset="0"/>
              </a:rPr>
              <a:t>Software Requirements:</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OS: Windows/Linux/Mac</a:t>
            </a:r>
          </a:p>
          <a:p>
            <a:pPr>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XAMPP/WAMP (Apache, MySQL, PHP)</a:t>
            </a:r>
          </a:p>
          <a:p>
            <a:pPr>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Browser (Chrome, Firefox)</a:t>
            </a:r>
          </a:p>
        </p:txBody>
      </p:sp>
      <p:sp>
        <p:nvSpPr>
          <p:cNvPr id="8" name="Footer Placeholder 4">
            <a:extLst>
              <a:ext uri="{FF2B5EF4-FFF2-40B4-BE49-F238E27FC236}">
                <a16:creationId xmlns:a16="http://schemas.microsoft.com/office/drawing/2014/main" id="{842A7AD4-CA31-4E1C-82CB-77DC3E6278A8}"/>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293423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457200" y="40958"/>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Requirement Analysis</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4" name="Rectangle 3">
            <a:extLst>
              <a:ext uri="{FF2B5EF4-FFF2-40B4-BE49-F238E27FC236}">
                <a16:creationId xmlns:a16="http://schemas.microsoft.com/office/drawing/2014/main" id="{B10C2BB0-AAF3-42CC-8D86-A58F44FBF80F}"/>
              </a:ext>
            </a:extLst>
          </p:cNvPr>
          <p:cNvSpPr/>
          <p:nvPr/>
        </p:nvSpPr>
        <p:spPr>
          <a:xfrm>
            <a:off x="604118" y="1195905"/>
            <a:ext cx="7927234" cy="3360985"/>
          </a:xfrm>
          <a:prstGeom prst="rect">
            <a:avLst/>
          </a:prstGeom>
        </p:spPr>
        <p:txBody>
          <a:bodyPr wrap="square">
            <a:spAutoFit/>
          </a:bodyPr>
          <a:lstStyle/>
          <a:p>
            <a:pPr>
              <a:lnSpc>
                <a:spcPct val="150000"/>
              </a:lnSpc>
            </a:pPr>
            <a:r>
              <a:rPr lang="en-US" sz="2400" b="1" dirty="0">
                <a:solidFill>
                  <a:schemeClr val="accent2">
                    <a:lumMod val="75000"/>
                  </a:schemeClr>
                </a:solidFill>
                <a:latin typeface="Times New Roman" panose="02020603050405020304" pitchFamily="18" charset="0"/>
                <a:cs typeface="Times New Roman" panose="02020603050405020304" pitchFamily="18" charset="0"/>
              </a:rPr>
              <a:t>Functional  Requirements</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registration and login/logout (Admin &amp; Customer)</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Browse menu and view food items</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Place, confirm, and track orders</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Online payment processing</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Admin can manage menu items, users, and orders</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View order history and payment status</a:t>
            </a:r>
          </a:p>
        </p:txBody>
      </p:sp>
      <p:sp>
        <p:nvSpPr>
          <p:cNvPr id="7" name="Footer Placeholder 4">
            <a:extLst>
              <a:ext uri="{FF2B5EF4-FFF2-40B4-BE49-F238E27FC236}">
                <a16:creationId xmlns:a16="http://schemas.microsoft.com/office/drawing/2014/main" id="{8528EE26-658F-435F-BFFF-231E3182252F}"/>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424623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457200" y="40958"/>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Requirement Analysis</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Rectangle 2">
            <a:extLst>
              <a:ext uri="{FF2B5EF4-FFF2-40B4-BE49-F238E27FC236}">
                <a16:creationId xmlns:a16="http://schemas.microsoft.com/office/drawing/2014/main" id="{046A5464-5B13-417E-9ADD-0B6D09840B5A}"/>
              </a:ext>
            </a:extLst>
          </p:cNvPr>
          <p:cNvSpPr/>
          <p:nvPr/>
        </p:nvSpPr>
        <p:spPr>
          <a:xfrm>
            <a:off x="612648" y="1073134"/>
            <a:ext cx="5956318" cy="3360985"/>
          </a:xfrm>
          <a:prstGeom prst="rect">
            <a:avLst/>
          </a:prstGeom>
        </p:spPr>
        <p:txBody>
          <a:bodyPr wrap="square">
            <a:spAutoFit/>
          </a:bodyPr>
          <a:lstStyle/>
          <a:p>
            <a:pPr>
              <a:lnSpc>
                <a:spcPct val="150000"/>
              </a:lnSpc>
            </a:pPr>
            <a:r>
              <a:rPr lang="en-US" sz="2400" b="1" dirty="0">
                <a:solidFill>
                  <a:schemeClr val="accent2">
                    <a:lumMod val="75000"/>
                  </a:schemeClr>
                </a:solidFill>
                <a:latin typeface="Times New Roman" panose="02020603050405020304" pitchFamily="18" charset="0"/>
                <a:cs typeface="Times New Roman" panose="02020603050405020304" pitchFamily="18" charset="0"/>
              </a:rPr>
              <a:t>Non - Functional  Requirements</a:t>
            </a:r>
          </a:p>
          <a:p>
            <a:pPr marL="457200" indent="-4572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User-friendly and responsive interface</a:t>
            </a:r>
          </a:p>
          <a:p>
            <a:pPr marL="457200" indent="-4572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Secure authentication and session management</a:t>
            </a:r>
          </a:p>
          <a:p>
            <a:pPr marL="457200" indent="-4572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Efficient and optimized database performance</a:t>
            </a:r>
          </a:p>
          <a:p>
            <a:pPr marL="457200" indent="-4572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Role-based access control (Admin &amp; Customer)</a:t>
            </a:r>
          </a:p>
          <a:p>
            <a:pPr marL="457200" indent="-4572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Scalability to handle multiple users simultaneously</a:t>
            </a:r>
          </a:p>
          <a:p>
            <a:pPr marL="457200" indent="-4572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validation and error handling</a:t>
            </a:r>
          </a:p>
        </p:txBody>
      </p:sp>
      <p:sp>
        <p:nvSpPr>
          <p:cNvPr id="5" name="Footer Placeholder 4">
            <a:extLst>
              <a:ext uri="{FF2B5EF4-FFF2-40B4-BE49-F238E27FC236}">
                <a16:creationId xmlns:a16="http://schemas.microsoft.com/office/drawing/2014/main" id="{6BB649FF-77BF-49B3-81F3-82EEACD1FF0F}"/>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312062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a:xfrm>
            <a:off x="445850" y="1201103"/>
            <a:ext cx="8229600" cy="3703320"/>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Database and Utility Setup</a:t>
            </a:r>
            <a:endParaRPr lang="en-AE"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User Management</a:t>
            </a:r>
            <a:endParaRPr lang="en-AE"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Menus and Navigation</a:t>
            </a:r>
            <a:endParaRPr lang="en-AE"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Customer Operations</a:t>
            </a:r>
            <a:endParaRPr lang="en-AE"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Admin Operations</a:t>
            </a:r>
            <a:endParaRPr lang="en-AE" sz="2400" dirty="0">
              <a:latin typeface="Times New Roman" panose="02020603050405020304" pitchFamily="18" charset="0"/>
              <a:cs typeface="Times New Roman" panose="02020603050405020304" pitchFamily="18" charset="0"/>
            </a:endParaRPr>
          </a:p>
          <a:p>
            <a:endParaRPr lang="en-IN" sz="2400" dirty="0">
              <a:latin typeface="Times New Roman" pitchFamily="18" charset="0"/>
              <a:cs typeface="Times New Roman" pitchFamily="18" charset="0"/>
            </a:endParaRPr>
          </a:p>
        </p:txBody>
      </p:sp>
      <p:sp>
        <p:nvSpPr>
          <p:cNvPr id="7" name="Footer Placeholder 4">
            <a:extLst>
              <a:ext uri="{FF2B5EF4-FFF2-40B4-BE49-F238E27FC236}">
                <a16:creationId xmlns:a16="http://schemas.microsoft.com/office/drawing/2014/main" id="{AF05A3D5-3A56-4182-967D-989C6A71E340}"/>
              </a:ext>
            </a:extLst>
          </p:cNvPr>
          <p:cNvSpPr>
            <a:spLocks noGrp="1"/>
          </p:cNvSpPr>
          <p:nvPr>
            <p:ph type="ftr" sz="quarter" idx="11"/>
          </p:nvPr>
        </p:nvSpPr>
        <p:spPr>
          <a:xfrm>
            <a:off x="2541350" y="4783931"/>
            <a:ext cx="4038600" cy="376237"/>
          </a:xfrm>
        </p:spPr>
        <p:txBody>
          <a:bodyPr/>
          <a:lstStyle/>
          <a:p>
            <a:pPr algn="ctr">
              <a:defRPr/>
            </a:pPr>
            <a:r>
              <a:rPr lang="en-US" sz="1200" dirty="0">
                <a:latin typeface="Times New Roman" pitchFamily="18" charset="0"/>
                <a:cs typeface="Times New Roman" pitchFamily="18" charset="0"/>
              </a:rPr>
              <a:t>CGB1221 – DATABASE MANAGEMENT SYSTEMS  </a:t>
            </a:r>
          </a:p>
        </p:txBody>
      </p:sp>
    </p:spTree>
    <p:extLst>
      <p:ext uri="{BB962C8B-B14F-4D97-AF65-F5344CB8AC3E}">
        <p14:creationId xmlns:p14="http://schemas.microsoft.com/office/powerpoint/2010/main" val="3538875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910</Words>
  <Application>Microsoft Office PowerPoint</Application>
  <PresentationFormat>On-screen Show (16:9)</PresentationFormat>
  <Paragraphs>166</Paragraphs>
  <Slides>27</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Aptos</vt:lpstr>
      <vt:lpstr>Arial</vt:lpstr>
      <vt:lpstr>Bookman Old Style</vt:lpstr>
      <vt:lpstr>Calibri</vt:lpstr>
      <vt:lpstr>Gill Sans MT</vt:lpstr>
      <vt:lpstr>Times New Roman</vt:lpstr>
      <vt:lpstr>Wingdings</vt:lpstr>
      <vt:lpstr>Wingdings 3</vt:lpstr>
      <vt:lpstr>Origin</vt:lpstr>
      <vt:lpstr>CGB1221 – DATABASE MANAGEMENT SYSTEMS </vt:lpstr>
      <vt:lpstr>Title of the Project</vt:lpstr>
      <vt:lpstr>Problem Identification </vt:lpstr>
      <vt:lpstr>Objective</vt:lpstr>
      <vt:lpstr>Proposed Architecture</vt:lpstr>
      <vt:lpstr>Requirement Analysis</vt:lpstr>
      <vt:lpstr>Requirement Analysis</vt:lpstr>
      <vt:lpstr>Requirement Analysis</vt:lpstr>
      <vt:lpstr>List of Modules</vt:lpstr>
      <vt:lpstr>Module Description</vt:lpstr>
      <vt:lpstr>Module Implementation</vt:lpstr>
      <vt:lpstr>Module Description</vt:lpstr>
      <vt:lpstr>Module Implementation</vt:lpstr>
      <vt:lpstr>Module Implementation</vt:lpstr>
      <vt:lpstr>Module Description</vt:lpstr>
      <vt:lpstr>Module Implementation</vt:lpstr>
      <vt:lpstr>Module Implementation</vt:lpstr>
      <vt:lpstr>Module Description</vt:lpstr>
      <vt:lpstr>Module Implementation</vt:lpstr>
      <vt:lpstr>Module Implementation</vt:lpstr>
      <vt:lpstr>Module Description</vt:lpstr>
      <vt:lpstr>Module Implementation</vt:lpstr>
      <vt:lpstr>Module Implementation</vt:lpstr>
      <vt:lpstr>Module Implementation</vt:lpstr>
      <vt:lpstr>Advantages of the system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2025-05-29T09:01:45Z</dcterms:modified>
</cp:coreProperties>
</file>