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78" r:id="rId4"/>
    <p:sldId id="258" r:id="rId5"/>
    <p:sldId id="259" r:id="rId6"/>
    <p:sldId id="260" r:id="rId7"/>
    <p:sldId id="291" r:id="rId8"/>
    <p:sldId id="292" r:id="rId9"/>
    <p:sldId id="290" r:id="rId10"/>
    <p:sldId id="274" r:id="rId11"/>
    <p:sldId id="277" r:id="rId12"/>
    <p:sldId id="275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72" r:id="rId2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24" autoAdjust="0"/>
    <p:restoredTop sz="94660"/>
  </p:normalViewPr>
  <p:slideViewPr>
    <p:cSldViewPr>
      <p:cViewPr varScale="1">
        <p:scale>
          <a:sx n="68" d="100"/>
          <a:sy n="68" d="100"/>
        </p:scale>
        <p:origin x="30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87557-40E3-4E8B-8994-B7DA86F8FC10}" type="datetimeFigureOut">
              <a:rPr lang="en-AE" smtClean="0"/>
              <a:t>28/05/2025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30081-E0F4-400B-ADEF-29508530677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79660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30081-E0F4-400B-ADEF-295085306772}" type="slidenum">
              <a:rPr lang="en-AE" smtClean="0"/>
              <a:t>2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385087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30081-E0F4-400B-ADEF-295085306772}" type="slidenum">
              <a:rPr lang="en-AE" smtClean="0"/>
              <a:t>3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032358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00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53233" y="237871"/>
            <a:ext cx="7685532" cy="10811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00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7204" y="1479444"/>
            <a:ext cx="10424795" cy="4634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8050" y="5486400"/>
            <a:ext cx="5295900" cy="6097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5"/>
              </a:spcBef>
            </a:pPr>
            <a:r>
              <a:rPr sz="1900" b="1" dirty="0">
                <a:solidFill>
                  <a:srgbClr val="00AFEF"/>
                </a:solidFill>
                <a:latin typeface="Arial"/>
                <a:cs typeface="Arial"/>
              </a:rPr>
              <a:t>PRESENTED</a:t>
            </a:r>
            <a:r>
              <a:rPr sz="1900" b="1" spc="-8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900" b="1" spc="-25" dirty="0">
                <a:solidFill>
                  <a:srgbClr val="00AFEF"/>
                </a:solidFill>
                <a:latin typeface="Arial"/>
                <a:cs typeface="Arial"/>
              </a:rPr>
              <a:t>BY</a:t>
            </a:r>
            <a:endParaRPr lang="en-US" sz="1900" b="1" spc="-25" dirty="0">
              <a:solidFill>
                <a:srgbClr val="00AFEF"/>
              </a:solidFill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  <a:spcBef>
                <a:spcPts val="95"/>
              </a:spcBef>
            </a:pPr>
            <a:r>
              <a:rPr lang="en-IN" sz="1900" b="1" spc="-25" dirty="0">
                <a:solidFill>
                  <a:srgbClr val="00AFEF"/>
                </a:solidFill>
                <a:latin typeface="Arial"/>
                <a:cs typeface="Arial"/>
              </a:rPr>
              <a:t>PRIYADHARSHINI J – 2303811724322085</a:t>
            </a:r>
            <a:endParaRPr sz="19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53234" y="497219"/>
            <a:ext cx="7685532" cy="6270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306320" marR="5080" indent="-1417955" algn="l">
              <a:lnSpc>
                <a:spcPct val="100000"/>
              </a:lnSpc>
              <a:spcBef>
                <a:spcPts val="90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K.RAMAKRISHNAN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sz="2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(AUTONOMOUS),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TRICHY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16632" y="1698193"/>
            <a:ext cx="987056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11350" marR="5080" indent="-1899285" algn="just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        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376CB27-6084-1003-8A54-C0ACDFB54BB0}"/>
              </a:ext>
            </a:extLst>
          </p:cNvPr>
          <p:cNvSpPr/>
          <p:nvPr/>
        </p:nvSpPr>
        <p:spPr>
          <a:xfrm>
            <a:off x="1406079" y="2600753"/>
            <a:ext cx="950728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EXTRACTING USEFUL INFORMATION FROM A DATASET OF MOVIES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12D58-0BBA-894B-5F30-3D6693519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B1C5835-A9F8-5FF1-B0F7-6EB4516154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51278" y="0"/>
            <a:ext cx="7685532" cy="1009712"/>
          </a:xfrm>
          <a:prstGeom prst="rect">
            <a:avLst/>
          </a:prstGeom>
        </p:spPr>
        <p:txBody>
          <a:bodyPr vert="horz" wrap="square" lIns="0" tIns="51226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 OF  THE  SYSTEM</a:t>
            </a: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E5CCAEA2-E2F1-E67F-4594-07EE3A7A73F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6C2E9474-D9B2-AB4B-1171-9363FC9768A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3EFD9CFC-2556-4BCB-9604-427DA25A9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50" y="1482569"/>
            <a:ext cx="10479610" cy="3892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Upload &amp; Preprocessing Module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Editing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Summary &amp; EDA Module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Visualization Module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Report &amp; Export Module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UI &amp; Dashboard Module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545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12D58-0BBA-894B-5F30-3D6693519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B1C5835-A9F8-5FF1-B0F7-6EB4516154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81400" y="42203"/>
            <a:ext cx="7685532" cy="1009712"/>
          </a:xfrm>
          <a:prstGeom prst="rect">
            <a:avLst/>
          </a:prstGeom>
        </p:spPr>
        <p:txBody>
          <a:bodyPr vert="horz" wrap="square" lIns="0" tIns="51226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 DESCRIPTION</a:t>
            </a: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E5CCAEA2-E2F1-E67F-4594-07EE3A7A73F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6C2E9474-D9B2-AB4B-1171-9363FC9768A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3EFD9CFC-2556-4BCB-9604-427DA25A9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50" y="1650842"/>
            <a:ext cx="10479610" cy="3892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Upload &amp; Preprocessing Module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Uploads CSV files, cleans data, and handles missing values.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Editing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Allows users to add, delete, and modify records dynamically.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Summary &amp; EDA Module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Computes key statistics and detects trends/outliers. </a:t>
            </a:r>
          </a:p>
        </p:txBody>
      </p:sp>
    </p:spTree>
    <p:extLst>
      <p:ext uri="{BB962C8B-B14F-4D97-AF65-F5344CB8AC3E}">
        <p14:creationId xmlns:p14="http://schemas.microsoft.com/office/powerpoint/2010/main" val="3039780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B5FE3-98BB-56F9-699F-A3C6F9A1F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C3AB02D-A148-87AD-BDA1-143A7D76F4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64754" y="36155"/>
            <a:ext cx="7685532" cy="1009712"/>
          </a:xfrm>
          <a:prstGeom prst="rect">
            <a:avLst/>
          </a:prstGeom>
        </p:spPr>
        <p:txBody>
          <a:bodyPr vert="horz" wrap="square" lIns="0" tIns="51226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 DESCRIPTION</a:t>
            </a:r>
            <a:endParaRPr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98E52794-F4CA-9A2B-5556-5428366D948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E47AAEE8-331F-CDEA-4234-7CC1EFB9B07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20C0A35E-D099-4B2F-9028-83845F3948F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071226" y="5011606"/>
            <a:ext cx="858278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74F5874-28B9-4D52-914A-F5AD33EB2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126" y="1585379"/>
            <a:ext cx="9933238" cy="3892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Visualization Module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Generates interactive bar charts, line graphs, pie charts, and heatmaps.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Report &amp; Export Module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Enables downloading processed data as CSV or PDF reports.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UI &amp; Dashboard Module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Creates a user-friendly, interactive layout for easy navigation. </a:t>
            </a:r>
          </a:p>
        </p:txBody>
      </p:sp>
    </p:spTree>
    <p:extLst>
      <p:ext uri="{BB962C8B-B14F-4D97-AF65-F5344CB8AC3E}">
        <p14:creationId xmlns:p14="http://schemas.microsoft.com/office/powerpoint/2010/main" val="3109194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B5FE3-98BB-56F9-699F-A3C6F9A1F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C3AB02D-A148-87AD-BDA1-143A7D76F4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7832" y="-68786"/>
            <a:ext cx="7685532" cy="1009712"/>
          </a:xfrm>
          <a:prstGeom prst="rect">
            <a:avLst/>
          </a:prstGeom>
        </p:spPr>
        <p:txBody>
          <a:bodyPr vert="horz" wrap="square" lIns="0" tIns="51226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 IMPLEMENTATION</a:t>
            </a:r>
            <a:endParaRPr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98E52794-F4CA-9A2B-5556-5428366D948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E47AAEE8-331F-CDEA-4234-7CC1EFB9B07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20C0A35E-D099-4B2F-9028-83845F3948F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071226" y="5011606"/>
            <a:ext cx="858278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74F5874-28B9-4D52-914A-F5AD33EB2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126" y="1362455"/>
            <a:ext cx="9933238" cy="661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Upload &amp; Preprocessing Module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CC5E65-99B6-4A5E-BC20-708782EC1320}"/>
              </a:ext>
            </a:extLst>
          </p:cNvPr>
          <p:cNvSpPr/>
          <p:nvPr/>
        </p:nvSpPr>
        <p:spPr>
          <a:xfrm>
            <a:off x="1370308" y="2197422"/>
            <a:ext cx="7773692" cy="402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E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observeEvent</a:t>
            </a:r>
            <a:r>
              <a:rPr lang="en-AE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E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input$file</a:t>
            </a:r>
            <a:r>
              <a:rPr lang="en-AE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{</a:t>
            </a:r>
            <a:endParaRPr lang="en-AE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E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AE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</a:t>
            </a:r>
            <a:r>
              <a:rPr lang="en-AE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&lt;- tools::</a:t>
            </a:r>
            <a:r>
              <a:rPr lang="en-AE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file_ext</a:t>
            </a:r>
            <a:r>
              <a:rPr lang="en-AE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E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input$file$name</a:t>
            </a:r>
            <a:r>
              <a:rPr lang="en-AE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AE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E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df &lt;- if (</a:t>
            </a:r>
            <a:r>
              <a:rPr lang="en-AE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</a:t>
            </a:r>
            <a:r>
              <a:rPr lang="en-AE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"csv") {</a:t>
            </a:r>
            <a:endParaRPr lang="en-AE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E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read.csv(</a:t>
            </a:r>
            <a:r>
              <a:rPr lang="en-AE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input$file$datapath</a:t>
            </a:r>
            <a:r>
              <a:rPr lang="en-AE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E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stringsAsFactors</a:t>
            </a:r>
            <a:r>
              <a:rPr lang="en-AE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FALSE)</a:t>
            </a:r>
            <a:endParaRPr lang="en-AE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E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 else if (</a:t>
            </a:r>
            <a:r>
              <a:rPr lang="en-AE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</a:t>
            </a:r>
            <a:r>
              <a:rPr lang="en-AE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"xlsx") {</a:t>
            </a:r>
            <a:endParaRPr lang="en-AE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E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E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readxl</a:t>
            </a:r>
            <a:r>
              <a:rPr lang="en-AE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AE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read_excel</a:t>
            </a:r>
            <a:r>
              <a:rPr lang="en-AE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E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input$file$datapath</a:t>
            </a:r>
            <a:r>
              <a:rPr lang="en-AE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AE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E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AE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E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AE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r>
              <a:rPr lang="en-AE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(all(c("Title", "Genre", "Year", "Revenue") %in% names(df)))</a:t>
            </a:r>
            <a:endParaRPr lang="en-AE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E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AE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movie_data</a:t>
            </a:r>
            <a:r>
              <a:rPr lang="en-AE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(df)</a:t>
            </a:r>
            <a:endParaRPr lang="en-AE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E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AE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updatePickerInput</a:t>
            </a:r>
            <a:r>
              <a:rPr lang="en-AE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(session, "</a:t>
            </a:r>
            <a:r>
              <a:rPr lang="en-AE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selectedGenre</a:t>
            </a:r>
            <a:r>
              <a:rPr lang="en-AE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choices = unique(</a:t>
            </a:r>
            <a:r>
              <a:rPr lang="en-AE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df$Genre</a:t>
            </a:r>
            <a:r>
              <a:rPr lang="en-AE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selected = unique(</a:t>
            </a:r>
            <a:r>
              <a:rPr lang="en-AE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df$Genre</a:t>
            </a:r>
            <a:r>
              <a:rPr lang="en-AE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AE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E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</a:t>
            </a:r>
            <a:endParaRPr lang="en-AE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222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B5FE3-98BB-56F9-699F-A3C6F9A1F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C3AB02D-A148-87AD-BDA1-143A7D76F4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7832" y="-68786"/>
            <a:ext cx="7685532" cy="1009712"/>
          </a:xfrm>
          <a:prstGeom prst="rect">
            <a:avLst/>
          </a:prstGeom>
        </p:spPr>
        <p:txBody>
          <a:bodyPr vert="horz" wrap="square" lIns="0" tIns="51226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 IMPLEMENTATION</a:t>
            </a:r>
            <a:endParaRPr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98E52794-F4CA-9A2B-5556-5428366D948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E47AAEE8-331F-CDEA-4234-7CC1EFB9B07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20C0A35E-D099-4B2F-9028-83845F3948F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071226" y="5011606"/>
            <a:ext cx="858278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74F5874-28B9-4D52-914A-F5AD33EB2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126" y="1362455"/>
            <a:ext cx="9933238" cy="661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Editing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CC5E65-99B6-4A5E-BC20-708782EC1320}"/>
              </a:ext>
            </a:extLst>
          </p:cNvPr>
          <p:cNvSpPr/>
          <p:nvPr/>
        </p:nvSpPr>
        <p:spPr>
          <a:xfrm>
            <a:off x="1219200" y="2172301"/>
            <a:ext cx="8001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output$editableTable</a:t>
            </a:r>
            <a:r>
              <a:rPr lang="en-A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A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renderDT</a:t>
            </a:r>
            <a:r>
              <a:rPr lang="en-A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</a:t>
            </a:r>
          </a:p>
          <a:p>
            <a:r>
              <a:rPr lang="en-A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A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datatable</a:t>
            </a:r>
            <a:r>
              <a:rPr lang="en-A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movie_data</a:t>
            </a:r>
            <a:r>
              <a:rPr lang="en-A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editable = TRUE, options= list(</a:t>
            </a:r>
            <a:r>
              <a:rPr lang="en-A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pageLength</a:t>
            </a:r>
            <a:r>
              <a:rPr lang="en-A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10))</a:t>
            </a:r>
          </a:p>
          <a:p>
            <a:r>
              <a:rPr lang="en-A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</a:t>
            </a:r>
            <a:endParaRPr lang="en-AE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5B803786-4CFE-4BCD-81B3-8D0BBA612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021" y="3278430"/>
            <a:ext cx="9933238" cy="661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Summary &amp; EDA Module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255B6A-5B6B-4806-B87E-01BAA327F04C}"/>
              </a:ext>
            </a:extLst>
          </p:cNvPr>
          <p:cNvSpPr/>
          <p:nvPr/>
        </p:nvSpPr>
        <p:spPr>
          <a:xfrm>
            <a:off x="1219200" y="4136358"/>
            <a:ext cx="6597748" cy="1058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E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output$summaryOutput</a:t>
            </a:r>
            <a:r>
              <a:rPr lang="en-AE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AE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renderPrint</a:t>
            </a:r>
            <a:r>
              <a:rPr lang="en-AE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endParaRPr lang="en-AE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E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summary(</a:t>
            </a:r>
            <a:r>
              <a:rPr lang="en-AE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movie_data</a:t>
            </a:r>
            <a:r>
              <a:rPr lang="en-AE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endParaRPr lang="en-AE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E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</a:t>
            </a:r>
            <a:endParaRPr lang="en-AE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500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B5FE3-98BB-56F9-699F-A3C6F9A1F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C3AB02D-A148-87AD-BDA1-143A7D76F4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7832" y="-68786"/>
            <a:ext cx="7685532" cy="1009712"/>
          </a:xfrm>
          <a:prstGeom prst="rect">
            <a:avLst/>
          </a:prstGeom>
        </p:spPr>
        <p:txBody>
          <a:bodyPr vert="horz" wrap="square" lIns="0" tIns="51226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 IMPLEMENTATION</a:t>
            </a:r>
            <a:endParaRPr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98E52794-F4CA-9A2B-5556-5428366D948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E47AAEE8-331F-CDEA-4234-7CC1EFB9B07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20C0A35E-D099-4B2F-9028-83845F3948F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071226" y="5011606"/>
            <a:ext cx="858278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74F5874-28B9-4D52-914A-F5AD33EB2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126" y="1233153"/>
            <a:ext cx="9933238" cy="661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Visualization Module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3D07D2-5447-4979-BA0B-6469C2104BEB}"/>
              </a:ext>
            </a:extLst>
          </p:cNvPr>
          <p:cNvSpPr/>
          <p:nvPr/>
        </p:nvSpPr>
        <p:spPr>
          <a:xfrm>
            <a:off x="980126" y="1898225"/>
            <a:ext cx="5115874" cy="4979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E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output$chartOutput</a:t>
            </a:r>
            <a:r>
              <a:rPr lang="en-AE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AE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renderPlot</a:t>
            </a:r>
            <a:r>
              <a:rPr lang="en-AE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endParaRPr lang="en-AE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E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df &lt;- </a:t>
            </a:r>
            <a:r>
              <a:rPr lang="en-AE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movie_data</a:t>
            </a:r>
            <a:r>
              <a:rPr lang="en-AE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AE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E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if (!</a:t>
            </a:r>
            <a:r>
              <a:rPr lang="en-AE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is.null</a:t>
            </a:r>
            <a:r>
              <a:rPr lang="en-AE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E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input$selectedGenre</a:t>
            </a:r>
            <a:r>
              <a:rPr lang="en-AE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 {</a:t>
            </a:r>
            <a:endParaRPr lang="en-AE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E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df &lt;- df[</a:t>
            </a:r>
            <a:r>
              <a:rPr lang="en-AE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df$Genre</a:t>
            </a:r>
            <a:r>
              <a:rPr lang="en-AE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%in% </a:t>
            </a:r>
            <a:r>
              <a:rPr lang="en-AE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input$selectedGenre</a:t>
            </a:r>
            <a:r>
              <a:rPr lang="en-AE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]</a:t>
            </a:r>
            <a:endParaRPr lang="en-AE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E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AE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E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if (</a:t>
            </a:r>
            <a:r>
              <a:rPr lang="en-AE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input$chartType</a:t>
            </a:r>
            <a:r>
              <a:rPr lang="en-AE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"Bar Chart") {</a:t>
            </a:r>
            <a:endParaRPr lang="en-AE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E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E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ggplot</a:t>
            </a:r>
            <a:r>
              <a:rPr lang="en-AE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(df, </a:t>
            </a:r>
            <a:r>
              <a:rPr lang="en-AE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aes</a:t>
            </a:r>
            <a:r>
              <a:rPr lang="en-AE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 = Genre, fill = Genre)) +</a:t>
            </a:r>
            <a:endParaRPr lang="en-AE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E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AE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geom_bar</a:t>
            </a:r>
            <a:r>
              <a:rPr lang="en-AE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+ </a:t>
            </a:r>
            <a:r>
              <a:rPr lang="en-AE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theme_minimal</a:t>
            </a:r>
            <a:r>
              <a:rPr lang="en-AE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AE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AE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E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 else if (</a:t>
            </a:r>
            <a:r>
              <a:rPr lang="en-AE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input$chartType</a:t>
            </a:r>
            <a:r>
              <a:rPr lang="en-AE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"Line Chart") {</a:t>
            </a:r>
            <a:endParaRPr lang="en-AE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E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E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ggplot</a:t>
            </a:r>
            <a:r>
              <a:rPr lang="en-AE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(df, </a:t>
            </a:r>
            <a:r>
              <a:rPr lang="en-AE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aes</a:t>
            </a:r>
            <a:r>
              <a:rPr lang="en-AE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 = Year, y = Revenue, </a:t>
            </a:r>
            <a:r>
              <a:rPr lang="en-AE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AE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Genre)) +</a:t>
            </a:r>
            <a:endParaRPr lang="en-AE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E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AE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geom_line</a:t>
            </a:r>
            <a:r>
              <a:rPr lang="en-AE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+ </a:t>
            </a:r>
            <a:r>
              <a:rPr lang="en-AE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theme_minimal</a:t>
            </a:r>
            <a:r>
              <a:rPr lang="en-AE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AE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AE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952538-9316-46D7-93E9-FA61F68177C4}"/>
              </a:ext>
            </a:extLst>
          </p:cNvPr>
          <p:cNvSpPr/>
          <p:nvPr/>
        </p:nvSpPr>
        <p:spPr>
          <a:xfrm>
            <a:off x="6355352" y="1863284"/>
            <a:ext cx="5649112" cy="3362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E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 else if (</a:t>
            </a:r>
            <a:r>
              <a:rPr lang="en-AE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input$chartType</a:t>
            </a:r>
            <a:r>
              <a:rPr lang="en-AE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"Pie Chart") {</a:t>
            </a:r>
            <a:endParaRPr lang="en-AE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E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pie(table(</a:t>
            </a:r>
            <a:r>
              <a:rPr lang="en-AE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df$Genre</a:t>
            </a:r>
            <a:r>
              <a:rPr lang="en-AE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col = rainbow(length(unique(</a:t>
            </a:r>
            <a:r>
              <a:rPr lang="en-AE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df$Genre</a:t>
            </a:r>
            <a:r>
              <a:rPr lang="en-AE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))))</a:t>
            </a:r>
            <a:endParaRPr lang="en-AE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E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AE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E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 else if (</a:t>
            </a:r>
            <a:r>
              <a:rPr lang="en-AE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input$chartType</a:t>
            </a:r>
            <a:r>
              <a:rPr lang="en-AE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"Heatmap") {</a:t>
            </a:r>
            <a:endParaRPr lang="en-AE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E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E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ggplot</a:t>
            </a:r>
            <a:r>
              <a:rPr lang="en-AE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(df, </a:t>
            </a:r>
            <a:r>
              <a:rPr lang="en-AE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aes</a:t>
            </a:r>
            <a:r>
              <a:rPr lang="en-AE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 = Genre, y = Year, fill = Revenue)) +</a:t>
            </a:r>
            <a:endParaRPr lang="en-AE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E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AE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geom_tile</a:t>
            </a:r>
            <a:r>
              <a:rPr lang="en-AE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E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AE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"white") + </a:t>
            </a:r>
            <a:r>
              <a:rPr lang="en-AE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theme_minimal</a:t>
            </a:r>
            <a:r>
              <a:rPr lang="en-AE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AE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E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AE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E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</a:t>
            </a:r>
            <a:endParaRPr lang="en-AE" sz="2000" dirty="0"/>
          </a:p>
        </p:txBody>
      </p:sp>
    </p:spTree>
    <p:extLst>
      <p:ext uri="{BB962C8B-B14F-4D97-AF65-F5344CB8AC3E}">
        <p14:creationId xmlns:p14="http://schemas.microsoft.com/office/powerpoint/2010/main" val="3978056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B5FE3-98BB-56F9-699F-A3C6F9A1F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C3AB02D-A148-87AD-BDA1-143A7D76F4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7832" y="-68786"/>
            <a:ext cx="7685532" cy="1009712"/>
          </a:xfrm>
          <a:prstGeom prst="rect">
            <a:avLst/>
          </a:prstGeom>
        </p:spPr>
        <p:txBody>
          <a:bodyPr vert="horz" wrap="square" lIns="0" tIns="51226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 IMPLEMENTATION</a:t>
            </a:r>
            <a:endParaRPr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98E52794-F4CA-9A2B-5556-5428366D948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E47AAEE8-331F-CDEA-4234-7CC1EFB9B07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20C0A35E-D099-4B2F-9028-83845F3948F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071226" y="5011606"/>
            <a:ext cx="858278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74F5874-28B9-4D52-914A-F5AD33EB2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886" y="1362455"/>
            <a:ext cx="9933238" cy="661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Report &amp; Export Module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9B431F-7CFD-4FEA-93B6-836E80711CD8}"/>
              </a:ext>
            </a:extLst>
          </p:cNvPr>
          <p:cNvSpPr/>
          <p:nvPr/>
        </p:nvSpPr>
        <p:spPr>
          <a:xfrm>
            <a:off x="1143000" y="2275222"/>
            <a:ext cx="9040368" cy="2307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output$downloadCSV</a:t>
            </a:r>
            <a:r>
              <a:rPr lang="en-A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A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downloadHandler</a:t>
            </a:r>
            <a:r>
              <a:rPr lang="en-A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r>
              <a:rPr lang="en-A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filename = function() { "movie_data_export.csv" },</a:t>
            </a:r>
          </a:p>
          <a:p>
            <a:r>
              <a:rPr lang="en-A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content = function(file) {</a:t>
            </a:r>
          </a:p>
          <a:p>
            <a:r>
              <a:rPr lang="en-A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write.csv(</a:t>
            </a:r>
            <a:r>
              <a:rPr lang="en-A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movie_data</a:t>
            </a:r>
            <a:r>
              <a:rPr lang="en-A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file, </a:t>
            </a:r>
            <a:r>
              <a:rPr lang="en-A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row.names</a:t>
            </a:r>
            <a:r>
              <a:rPr lang="en-A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FALSE)</a:t>
            </a:r>
          </a:p>
          <a:p>
            <a:r>
              <a:rPr lang="en-A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r>
              <a:rPr lang="en-A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AE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982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B5FE3-98BB-56F9-699F-A3C6F9A1F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C3AB02D-A148-87AD-BDA1-143A7D76F4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7832" y="-68786"/>
            <a:ext cx="7685532" cy="1009712"/>
          </a:xfrm>
          <a:prstGeom prst="rect">
            <a:avLst/>
          </a:prstGeom>
        </p:spPr>
        <p:txBody>
          <a:bodyPr vert="horz" wrap="square" lIns="0" tIns="51226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 IMPLEMENTATION</a:t>
            </a:r>
            <a:endParaRPr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98E52794-F4CA-9A2B-5556-5428366D948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E47AAEE8-331F-CDEA-4234-7CC1EFB9B07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20C0A35E-D099-4B2F-9028-83845F3948F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071226" y="5011606"/>
            <a:ext cx="858278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74F5874-28B9-4D52-914A-F5AD33EB2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897" y="1200616"/>
            <a:ext cx="9933238" cy="661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UI &amp; Dashboard Module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9B431F-7CFD-4FEA-93B6-836E80711CD8}"/>
              </a:ext>
            </a:extLst>
          </p:cNvPr>
          <p:cNvSpPr/>
          <p:nvPr/>
        </p:nvSpPr>
        <p:spPr>
          <a:xfrm>
            <a:off x="841714" y="1820603"/>
            <a:ext cx="4909628" cy="5189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A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A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dashboardPage</a:t>
            </a:r>
            <a:r>
              <a:rPr lang="en-A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r>
              <a:rPr lang="en-A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A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dashboardHeader</a:t>
            </a:r>
            <a:r>
              <a:rPr lang="en-A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(title = span("🎬 Amazing Movie Data App", style = "</a:t>
            </a:r>
            <a:r>
              <a:rPr lang="en-A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color:white</a:t>
            </a:r>
            <a:r>
              <a:rPr lang="en-AE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")),</a:t>
            </a:r>
          </a:p>
          <a:p>
            <a:r>
              <a:rPr lang="en-A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dashboardSidebar</a:t>
            </a:r>
            <a:r>
              <a:rPr lang="en-A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r>
              <a:rPr lang="en-A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sidebarMenu</a:t>
            </a:r>
            <a:r>
              <a:rPr lang="en-A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r>
              <a:rPr lang="en-A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A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menuItem</a:t>
            </a:r>
            <a:r>
              <a:rPr lang="en-A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("Upload &amp; Edit", </a:t>
            </a:r>
            <a:r>
              <a:rPr lang="en-A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tabName</a:t>
            </a:r>
            <a:r>
              <a:rPr lang="en-A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"upload", icon = icon("upload")),</a:t>
            </a:r>
          </a:p>
          <a:p>
            <a:r>
              <a:rPr lang="en-A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A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menuItem</a:t>
            </a:r>
            <a:r>
              <a:rPr lang="en-A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("Summary &amp; Stats", </a:t>
            </a:r>
            <a:r>
              <a:rPr lang="en-A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tabName</a:t>
            </a:r>
            <a:r>
              <a:rPr lang="en-A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"summary", icon = icon("chart-line")),</a:t>
            </a:r>
          </a:p>
          <a:p>
            <a:r>
              <a:rPr lang="en-A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A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menuItem</a:t>
            </a:r>
            <a:r>
              <a:rPr lang="en-A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("Charts", </a:t>
            </a:r>
            <a:r>
              <a:rPr lang="en-A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tabName</a:t>
            </a:r>
            <a:r>
              <a:rPr lang="en-A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"charts", icon = icon("chart-pie")),</a:t>
            </a:r>
          </a:p>
          <a:p>
            <a:r>
              <a:rPr lang="en-A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A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menuItem</a:t>
            </a:r>
            <a:r>
              <a:rPr lang="en-A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("Export", </a:t>
            </a:r>
            <a:r>
              <a:rPr lang="en-A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tabName</a:t>
            </a:r>
            <a:r>
              <a:rPr lang="en-A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"export", icon = icon("file-export"))</a:t>
            </a:r>
          </a:p>
          <a:p>
            <a:r>
              <a:rPr lang="en-A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)</a:t>
            </a:r>
          </a:p>
          <a:p>
            <a:r>
              <a:rPr lang="en-A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),</a:t>
            </a:r>
          </a:p>
          <a:p>
            <a:r>
              <a:rPr lang="en-A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dashboardBody</a:t>
            </a:r>
            <a:r>
              <a:rPr lang="en-A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AE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72DB67-4718-4AAB-BE8E-279804446531}"/>
              </a:ext>
            </a:extLst>
          </p:cNvPr>
          <p:cNvSpPr/>
          <p:nvPr/>
        </p:nvSpPr>
        <p:spPr>
          <a:xfrm>
            <a:off x="5751342" y="1337018"/>
            <a:ext cx="640591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useShinyjs</a:t>
            </a:r>
            <a:r>
              <a:rPr lang="en-A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</a:t>
            </a:r>
          </a:p>
          <a:p>
            <a:r>
              <a:rPr lang="en-A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theme = </a:t>
            </a:r>
            <a:r>
              <a:rPr lang="en-A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bs_theme</a:t>
            </a:r>
            <a:r>
              <a:rPr lang="en-A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bootswatch</a:t>
            </a:r>
            <a:r>
              <a:rPr lang="en-A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A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cosmo</a:t>
            </a:r>
            <a:r>
              <a:rPr lang="en-AE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"),</a:t>
            </a:r>
          </a:p>
          <a:p>
            <a:r>
              <a:rPr lang="en-A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tabItems</a:t>
            </a:r>
            <a:r>
              <a:rPr lang="en-A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r>
              <a:rPr lang="en-A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A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tabItem</a:t>
            </a:r>
            <a:r>
              <a:rPr lang="en-A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tabName</a:t>
            </a:r>
            <a:r>
              <a:rPr lang="en-A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"upload",</a:t>
            </a:r>
          </a:p>
          <a:p>
            <a:r>
              <a:rPr lang="en-A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A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fileInput</a:t>
            </a:r>
            <a:r>
              <a:rPr lang="en-A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("file", "Upload CSV/Excel"), </a:t>
            </a:r>
            <a:r>
              <a:rPr lang="en-A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DTOutput</a:t>
            </a:r>
            <a:r>
              <a:rPr lang="en-A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A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editableTable</a:t>
            </a:r>
            <a:r>
              <a:rPr lang="en-AE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")),</a:t>
            </a:r>
          </a:p>
          <a:p>
            <a:r>
              <a:rPr lang="en-A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A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tabItem</a:t>
            </a:r>
            <a:r>
              <a:rPr lang="en-A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tabName</a:t>
            </a:r>
            <a:r>
              <a:rPr lang="en-A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"summary",</a:t>
            </a:r>
          </a:p>
          <a:p>
            <a:r>
              <a:rPr lang="en-A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A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verbatimTextOutput</a:t>
            </a:r>
            <a:r>
              <a:rPr lang="en-A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A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summaryOutput</a:t>
            </a:r>
            <a:r>
              <a:rPr lang="en-AE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")),</a:t>
            </a:r>
          </a:p>
          <a:p>
            <a:r>
              <a:rPr lang="en-A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A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tabItem</a:t>
            </a:r>
            <a:r>
              <a:rPr lang="en-A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tabName</a:t>
            </a:r>
            <a:r>
              <a:rPr lang="en-A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"charts",</a:t>
            </a:r>
          </a:p>
          <a:p>
            <a:r>
              <a:rPr lang="en-A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A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selectInput</a:t>
            </a:r>
            <a:r>
              <a:rPr lang="en-A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A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chartType</a:t>
            </a:r>
            <a:r>
              <a:rPr lang="en-AE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"Chart Type", choices = c("Bar Chart", "Line Chart", "Pie Chart", "Heatmap")),</a:t>
            </a:r>
          </a:p>
          <a:p>
            <a:r>
              <a:rPr lang="en-A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A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pickerInput</a:t>
            </a:r>
            <a:r>
              <a:rPr lang="en-A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A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selectedGenre</a:t>
            </a:r>
            <a:r>
              <a:rPr lang="en-AE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"Filter by Genre", choices = NULL, multiple = TRUE),</a:t>
            </a:r>
          </a:p>
          <a:p>
            <a:r>
              <a:rPr lang="en-A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A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plotOutput</a:t>
            </a:r>
            <a:r>
              <a:rPr lang="en-A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A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chartOutput</a:t>
            </a:r>
            <a:r>
              <a:rPr lang="en-AE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")),</a:t>
            </a:r>
          </a:p>
          <a:p>
            <a:r>
              <a:rPr lang="en-A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A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tabItem</a:t>
            </a:r>
            <a:r>
              <a:rPr lang="en-A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tabName</a:t>
            </a:r>
            <a:r>
              <a:rPr lang="en-A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"export",</a:t>
            </a:r>
          </a:p>
          <a:p>
            <a:r>
              <a:rPr lang="en-A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A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downloadButton</a:t>
            </a:r>
            <a:r>
              <a:rPr lang="en-A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A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downloadCSV</a:t>
            </a:r>
            <a:r>
              <a:rPr lang="en-AE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"📥 Download CSV"))</a:t>
            </a:r>
          </a:p>
          <a:p>
            <a:r>
              <a:rPr lang="en-A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)</a:t>
            </a:r>
          </a:p>
          <a:p>
            <a:r>
              <a:rPr lang="en-A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)</a:t>
            </a:r>
          </a:p>
        </p:txBody>
      </p:sp>
    </p:spTree>
    <p:extLst>
      <p:ext uri="{BB962C8B-B14F-4D97-AF65-F5344CB8AC3E}">
        <p14:creationId xmlns:p14="http://schemas.microsoft.com/office/powerpoint/2010/main" val="120961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B5FE3-98BB-56F9-699F-A3C6F9A1F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C3AB02D-A148-87AD-BDA1-143A7D76F4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55315" y="-87656"/>
            <a:ext cx="7685532" cy="1009712"/>
          </a:xfrm>
          <a:prstGeom prst="rect">
            <a:avLst/>
          </a:prstGeom>
        </p:spPr>
        <p:txBody>
          <a:bodyPr vert="horz" wrap="square" lIns="0" tIns="51226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  <a:endParaRPr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98E52794-F4CA-9A2B-5556-5428366D948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E47AAEE8-331F-CDEA-4234-7CC1EFB9B07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20C0A35E-D099-4B2F-9028-83845F3948F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071226" y="5011606"/>
            <a:ext cx="858278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3DAEDF-B007-4B69-A144-D49F1981A27F}"/>
              </a:ext>
            </a:extLst>
          </p:cNvPr>
          <p:cNvSpPr/>
          <p:nvPr/>
        </p:nvSpPr>
        <p:spPr>
          <a:xfrm>
            <a:off x="533400" y="1395513"/>
            <a:ext cx="5791200" cy="5382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library(shiny)</a:t>
            </a:r>
            <a:endParaRPr lang="en-A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library(</a:t>
            </a:r>
            <a:r>
              <a:rPr lang="en-AE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shinydashboard</a:t>
            </a:r>
            <a:r>
              <a:rPr lang="en-AE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A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library(DT)</a:t>
            </a:r>
            <a:endParaRPr lang="en-A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library(</a:t>
            </a:r>
            <a:r>
              <a:rPr lang="en-AE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dplyr</a:t>
            </a:r>
            <a:r>
              <a:rPr lang="en-AE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A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library(ggplot2)</a:t>
            </a:r>
            <a:endParaRPr lang="en-A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library(</a:t>
            </a:r>
            <a:r>
              <a:rPr lang="en-AE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bslib</a:t>
            </a:r>
            <a:r>
              <a:rPr lang="en-AE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A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library(</a:t>
            </a:r>
            <a:r>
              <a:rPr lang="en-AE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shinyWidgets</a:t>
            </a:r>
            <a:r>
              <a:rPr lang="en-AE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A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library(</a:t>
            </a:r>
            <a:r>
              <a:rPr lang="en-AE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shinyjs</a:t>
            </a:r>
            <a:r>
              <a:rPr lang="en-AE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A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A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 UI Definition</a:t>
            </a:r>
            <a:endParaRPr lang="en-A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ui</a:t>
            </a:r>
            <a:r>
              <a:rPr lang="en-AE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&lt;- </a:t>
            </a:r>
            <a:r>
              <a:rPr lang="en-AE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dashboardPage</a:t>
            </a:r>
            <a:r>
              <a:rPr lang="en-AE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endParaRPr lang="en-A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AE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dashboardHeader</a:t>
            </a:r>
            <a:r>
              <a:rPr lang="en-AE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(title = span("</a:t>
            </a:r>
            <a:r>
              <a:rPr lang="en-AE" sz="14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🎬</a:t>
            </a:r>
            <a:r>
              <a:rPr lang="en-AE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Movie Dataset Analysis App", style = "</a:t>
            </a:r>
            <a:r>
              <a:rPr lang="en-AE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color:white</a:t>
            </a:r>
            <a:r>
              <a:rPr lang="en-AE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")),</a:t>
            </a:r>
            <a:endParaRPr lang="en-A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AE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dashboardSidebar</a:t>
            </a:r>
            <a:r>
              <a:rPr lang="en-AE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endParaRPr lang="en-A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AE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sidebarMenu</a:t>
            </a:r>
            <a:r>
              <a:rPr lang="en-AE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endParaRPr lang="en-A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AE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menuItem</a:t>
            </a:r>
            <a:r>
              <a:rPr lang="en-AE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("Upload &amp; Edit", </a:t>
            </a:r>
            <a:r>
              <a:rPr lang="en-AE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tabName</a:t>
            </a:r>
            <a:r>
              <a:rPr lang="en-AE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"upload", icon = icon("upload")),</a:t>
            </a:r>
            <a:endParaRPr lang="en-A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AE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menuItem</a:t>
            </a:r>
            <a:r>
              <a:rPr lang="en-AE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("Summary &amp; Stats", </a:t>
            </a:r>
            <a:r>
              <a:rPr lang="en-AE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tabName</a:t>
            </a:r>
            <a:r>
              <a:rPr lang="en-AE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"summary", icon = icon("chart-line")),</a:t>
            </a:r>
            <a:endParaRPr lang="en-A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AE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menuItem</a:t>
            </a:r>
            <a:r>
              <a:rPr lang="en-AE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("Charts", </a:t>
            </a:r>
            <a:r>
              <a:rPr lang="en-AE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tabName</a:t>
            </a:r>
            <a:r>
              <a:rPr lang="en-AE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"charts", icon = icon("chart-pie")),</a:t>
            </a:r>
            <a:endParaRPr lang="en-A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AE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menuItem</a:t>
            </a:r>
            <a:r>
              <a:rPr lang="en-AE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("Export", </a:t>
            </a:r>
            <a:r>
              <a:rPr lang="en-AE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tabName</a:t>
            </a:r>
            <a:r>
              <a:rPr lang="en-AE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"export", icon = icon("file-export"))</a:t>
            </a:r>
            <a:endParaRPr lang="en-A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)</a:t>
            </a:r>
            <a:endParaRPr lang="en-A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),</a:t>
            </a:r>
            <a:endParaRPr lang="en-A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4B0234-5D42-4FD4-93B8-D679A838E5B1}"/>
              </a:ext>
            </a:extLst>
          </p:cNvPr>
          <p:cNvSpPr/>
          <p:nvPr/>
        </p:nvSpPr>
        <p:spPr>
          <a:xfrm>
            <a:off x="6324600" y="1135699"/>
            <a:ext cx="5105400" cy="5642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E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dashboardBody</a:t>
            </a: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AE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useShinyjs</a:t>
            </a: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(),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theme = </a:t>
            </a:r>
            <a:r>
              <a:rPr lang="en-AE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bs_theme</a:t>
            </a: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AE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bootswatch</a:t>
            </a: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"</a:t>
            </a:r>
            <a:r>
              <a:rPr lang="en-AE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cosmo</a:t>
            </a: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"),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AE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tabItems</a:t>
            </a: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# Upload &amp; Edit Tab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AE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tabItem</a:t>
            </a: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AE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tabName</a:t>
            </a: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"upload",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en-AE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fluidRow</a:t>
            </a: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box(width = 6, status = "primary", </a:t>
            </a:r>
            <a:r>
              <a:rPr lang="en-AE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solidHeader</a:t>
            </a: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TRUE, title = "Upload Dataset",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</a:t>
            </a:r>
            <a:r>
              <a:rPr lang="en-AE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fileInput</a:t>
            </a: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("file", "Choose a Movie CSV/Excel File", accept = c(".csv", ".xlsx"))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),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box(width = 12, status = "warning", </a:t>
            </a:r>
            <a:r>
              <a:rPr lang="en-AE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solidHeader</a:t>
            </a: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TRUE, title = "Editable Data Table",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</a:t>
            </a:r>
            <a:r>
              <a:rPr lang="en-AE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DTOutput</a:t>
            </a: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AE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editableTable</a:t>
            </a: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"))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),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# Summary Tab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AE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tabItem</a:t>
            </a: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AE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tabName</a:t>
            </a: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"summary",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en-AE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fluidRow</a:t>
            </a: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box(width = 12, status = "info", </a:t>
            </a:r>
            <a:r>
              <a:rPr lang="en-AE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solidHeader</a:t>
            </a: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TRUE, title = "Summary Statistics",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</a:t>
            </a:r>
            <a:r>
              <a:rPr lang="en-AE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verbatimTextOutput</a:t>
            </a: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AE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summaryOutput</a:t>
            </a: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"))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),</a:t>
            </a:r>
            <a:endParaRPr lang="en-AE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868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B5FE3-98BB-56F9-699F-A3C6F9A1F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C3AB02D-A148-87AD-BDA1-143A7D76F4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55315" y="-87656"/>
            <a:ext cx="7685532" cy="1009712"/>
          </a:xfrm>
          <a:prstGeom prst="rect">
            <a:avLst/>
          </a:prstGeom>
        </p:spPr>
        <p:txBody>
          <a:bodyPr vert="horz" wrap="square" lIns="0" tIns="51226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  <a:endParaRPr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98E52794-F4CA-9A2B-5556-5428366D948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E47AAEE8-331F-CDEA-4234-7CC1EFB9B07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20C0A35E-D099-4B2F-9028-83845F3948F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071226" y="5011606"/>
            <a:ext cx="858278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15668E-DB8F-45CE-862A-B4B85082E191}"/>
              </a:ext>
            </a:extLst>
          </p:cNvPr>
          <p:cNvSpPr/>
          <p:nvPr/>
        </p:nvSpPr>
        <p:spPr>
          <a:xfrm>
            <a:off x="457200" y="1362455"/>
            <a:ext cx="5486400" cy="5642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tabItem</a:t>
            </a: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AE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tabName</a:t>
            </a: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"charts", </a:t>
            </a:r>
            <a:r>
              <a:rPr lang="en-AE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fluidRow</a:t>
            </a: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box(width = 4, status = "primary", </a:t>
            </a:r>
            <a:r>
              <a:rPr lang="en-AE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solidHeader</a:t>
            </a: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TRUE, title = "Chart Settings",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</a:t>
            </a:r>
            <a:r>
              <a:rPr lang="en-AE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selectInput</a:t>
            </a: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AE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chartType</a:t>
            </a: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", "Select Chart Type",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choices = c("Bar Chart", "Line Chart", "Pie Chart", "Heatmap")),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</a:t>
            </a:r>
            <a:r>
              <a:rPr lang="en-AE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pickerInput</a:t>
            </a: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AE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selectedGenre</a:t>
            </a: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", "Filter by Genre",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choices = NULL, multiple = TRUE, options = list(`actions-box` = TRUE))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),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box(width = 8, status = "success", </a:t>
            </a:r>
            <a:r>
              <a:rPr lang="en-AE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solidHeader</a:t>
            </a: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TRUE, title = "Visualization",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</a:t>
            </a:r>
            <a:r>
              <a:rPr lang="en-AE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plotOutput</a:t>
            </a: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AE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chartOutput</a:t>
            </a: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", height = "400px"))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),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E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tabItem</a:t>
            </a: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AE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tabName</a:t>
            </a: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"export", </a:t>
            </a:r>
            <a:r>
              <a:rPr lang="en-AE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fluidRow</a:t>
            </a: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box(width = 6, status = "success", </a:t>
            </a:r>
            <a:r>
              <a:rPr lang="en-AE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solidHeader</a:t>
            </a: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TRUE, title = "Download Your Data",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</a:t>
            </a:r>
            <a:r>
              <a:rPr lang="en-AE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downloadButton</a:t>
            </a: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AE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downloadCSV</a:t>
            </a: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", "📥 Download as CSV")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AE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302013-124C-4DFC-9EC0-2DC142894997}"/>
              </a:ext>
            </a:extLst>
          </p:cNvPr>
          <p:cNvSpPr/>
          <p:nvPr/>
        </p:nvSpPr>
        <p:spPr>
          <a:xfrm>
            <a:off x="6362619" y="1367144"/>
            <a:ext cx="5372181" cy="4362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 Server Logic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 &lt;- function(input, output, session) {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# Reactive Data Store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AE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movie_data</a:t>
            </a: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&lt;- </a:t>
            </a:r>
            <a:r>
              <a:rPr lang="en-AE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reactiveVal</a:t>
            </a: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AE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data.frame</a:t>
            </a: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# Load CSV or Excel File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AE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observeEvent</a:t>
            </a: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AE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input$file</a:t>
            </a: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{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AE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ext</a:t>
            </a: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&lt;- tools::</a:t>
            </a:r>
            <a:r>
              <a:rPr lang="en-AE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file_ext</a:t>
            </a: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AE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input$file$name</a:t>
            </a: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df &lt;- if (</a:t>
            </a:r>
            <a:r>
              <a:rPr lang="en-AE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ext</a:t>
            </a: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"csv") {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read.csv(</a:t>
            </a:r>
            <a:r>
              <a:rPr lang="en-AE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input$file$datapath</a:t>
            </a: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} else if (</a:t>
            </a:r>
            <a:r>
              <a:rPr lang="en-AE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ext</a:t>
            </a: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"xlsx") {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AE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readxl</a:t>
            </a: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AE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read_excel</a:t>
            </a: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AE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input$file$datapath</a:t>
            </a: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AE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</a:t>
            </a: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(all(c("Title", "Genre", "Year", "Revenue") %in% </a:t>
            </a:r>
            <a:r>
              <a:rPr lang="en-AE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colnames</a:t>
            </a: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(df)))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AE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movie_data</a:t>
            </a: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(df)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AE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updatePickerInput</a:t>
            </a: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(session, "</a:t>
            </a:r>
            <a:r>
              <a:rPr lang="en-AE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selectedGenre</a:t>
            </a: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", choices = unique(</a:t>
            </a:r>
            <a:r>
              <a:rPr lang="en-AE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df$Genre</a:t>
            </a: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selected = unique(</a:t>
            </a:r>
            <a:r>
              <a:rPr lang="en-AE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df$Genre</a:t>
            </a: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})</a:t>
            </a:r>
          </a:p>
        </p:txBody>
      </p:sp>
    </p:spTree>
    <p:extLst>
      <p:ext uri="{BB962C8B-B14F-4D97-AF65-F5344CB8AC3E}">
        <p14:creationId xmlns:p14="http://schemas.microsoft.com/office/powerpoint/2010/main" val="4242742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6163" y="222888"/>
            <a:ext cx="7685532" cy="813299"/>
          </a:xfrm>
          <a:prstGeom prst="rect">
            <a:avLst/>
          </a:prstGeom>
        </p:spPr>
        <p:txBody>
          <a:bodyPr vert="horz" wrap="square" lIns="0" tIns="348233" rIns="0" bIns="0" rtlCol="0">
            <a:spAutoFit/>
          </a:bodyPr>
          <a:lstStyle/>
          <a:p>
            <a:pPr marL="1304925">
              <a:lnSpc>
                <a:spcPct val="100000"/>
              </a:lnSpc>
              <a:spcBef>
                <a:spcPts val="100"/>
              </a:spcBef>
            </a:pPr>
            <a:r>
              <a:rPr sz="3000" spc="-3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en-US" sz="3000" spc="-3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000" spc="-3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ENTATION</a:t>
            </a:r>
            <a:r>
              <a:rPr sz="3000" spc="-14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-14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1676400"/>
            <a:ext cx="5489956" cy="452559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356870" algn="l"/>
              </a:tabLst>
            </a:pP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Problem</a:t>
            </a:r>
            <a:r>
              <a:rPr sz="2000" b="1" spc="-7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Arial"/>
                <a:cs typeface="Arial"/>
              </a:rPr>
              <a:t>Identification</a:t>
            </a:r>
            <a:endParaRPr sz="2000" dirty="0">
              <a:solidFill>
                <a:srgbClr val="C00000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9"/>
              </a:spcBef>
              <a:buFont typeface="Wingdings"/>
              <a:buChar char=""/>
            </a:pPr>
            <a:endParaRPr sz="2000" dirty="0">
              <a:solidFill>
                <a:srgbClr val="C00000"/>
              </a:solidFill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356870" algn="l"/>
              </a:tabLst>
            </a:pPr>
            <a:r>
              <a:rPr sz="2000" b="1" spc="-10" dirty="0">
                <a:solidFill>
                  <a:srgbClr val="C00000"/>
                </a:solidFill>
                <a:latin typeface="Arial"/>
                <a:cs typeface="Arial"/>
              </a:rPr>
              <a:t>Objective</a:t>
            </a:r>
            <a:endParaRPr sz="2000" dirty="0">
              <a:solidFill>
                <a:srgbClr val="C00000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90"/>
              </a:spcBef>
              <a:buFont typeface="Wingdings"/>
              <a:buChar char=""/>
            </a:pPr>
            <a:endParaRPr sz="2000" dirty="0">
              <a:solidFill>
                <a:srgbClr val="C00000"/>
              </a:solidFill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356870" algn="l"/>
              </a:tabLst>
            </a:pP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Proposed</a:t>
            </a:r>
            <a:r>
              <a:rPr sz="2000" b="1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Arial"/>
                <a:cs typeface="Arial"/>
              </a:rPr>
              <a:t>system</a:t>
            </a:r>
            <a:endParaRPr sz="2000" dirty="0">
              <a:solidFill>
                <a:srgbClr val="C00000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9"/>
              </a:spcBef>
              <a:buFont typeface="Wingdings"/>
              <a:buChar char=""/>
            </a:pPr>
            <a:endParaRPr sz="2000" dirty="0">
              <a:solidFill>
                <a:srgbClr val="C00000"/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Wingdings"/>
              <a:buChar char=""/>
              <a:tabLst>
                <a:tab pos="755650" algn="l"/>
              </a:tabLst>
            </a:pPr>
            <a:r>
              <a:rPr lang="en-US" sz="2000" b="1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Block</a:t>
            </a:r>
            <a:r>
              <a:rPr sz="2000" b="1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diagram</a:t>
            </a:r>
            <a:r>
              <a:rPr sz="2000" b="1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of</a:t>
            </a:r>
            <a:r>
              <a:rPr sz="2000" b="1" spc="-7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proposed</a:t>
            </a:r>
            <a:r>
              <a:rPr sz="2000" b="1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Arial"/>
                <a:cs typeface="Arial"/>
              </a:rPr>
              <a:t>system</a:t>
            </a:r>
            <a:endParaRPr sz="2000" dirty="0">
              <a:solidFill>
                <a:srgbClr val="C00000"/>
              </a:solidFill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85"/>
              </a:spcBef>
              <a:buFont typeface="Wingdings"/>
              <a:buChar char=""/>
            </a:pPr>
            <a:endParaRPr sz="2000" dirty="0">
              <a:solidFill>
                <a:srgbClr val="C00000"/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Wingdings"/>
              <a:buChar char=""/>
              <a:tabLst>
                <a:tab pos="755650" algn="l"/>
              </a:tabLst>
            </a:pPr>
            <a:r>
              <a:rPr lang="en-US" sz="2000" b="1" spc="-2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 Data structures </a:t>
            </a:r>
            <a:r>
              <a:rPr sz="2000" b="1" spc="-2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endParaRPr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lvl="1">
              <a:lnSpc>
                <a:spcPct val="100000"/>
              </a:lnSpc>
              <a:buClr>
                <a:srgbClr val="000000"/>
              </a:buClr>
              <a:tabLst>
                <a:tab pos="755650" algn="l"/>
              </a:tabLst>
            </a:pPr>
            <a:endParaRPr lang="en-US" sz="2000" b="1" spc="-10" dirty="0">
              <a:solidFill>
                <a:srgbClr val="C00000"/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755650" algn="l"/>
              </a:tabLst>
            </a:pPr>
            <a:r>
              <a:rPr lang="en-US" sz="2000" b="1" spc="-10" dirty="0">
                <a:solidFill>
                  <a:srgbClr val="C00000"/>
                </a:solidFill>
                <a:latin typeface="Arial"/>
                <a:cs typeface="Arial"/>
              </a:rPr>
              <a:t> Advantages of Proposed system</a:t>
            </a:r>
          </a:p>
          <a:p>
            <a:pPr marL="469900" lvl="1">
              <a:lnSpc>
                <a:spcPct val="100000"/>
              </a:lnSpc>
              <a:buClr>
                <a:srgbClr val="000000"/>
              </a:buClr>
              <a:tabLst>
                <a:tab pos="755650" algn="l"/>
              </a:tabLst>
            </a:pPr>
            <a:endParaRPr lang="en-US" sz="2000" b="1" spc="-10" dirty="0">
              <a:solidFill>
                <a:srgbClr val="C00000"/>
              </a:solidFill>
              <a:latin typeface="Arial"/>
              <a:cs typeface="Arial"/>
            </a:endParaRPr>
          </a:p>
          <a:p>
            <a:pPr marL="812800" lvl="1" indent="-342900">
              <a:buClr>
                <a:srgbClr val="000000"/>
              </a:buClr>
              <a:buFont typeface="Wingdings" panose="05000000000000000000" pitchFamily="2" charset="2"/>
              <a:buChar char="Ø"/>
              <a:tabLst>
                <a:tab pos="755650" algn="l"/>
              </a:tabLst>
            </a:pPr>
            <a:r>
              <a:rPr lang="en-US" sz="2000" b="1" spc="-10" dirty="0">
                <a:solidFill>
                  <a:srgbClr val="C00000"/>
                </a:solidFill>
                <a:latin typeface="Arial"/>
                <a:cs typeface="Arial"/>
              </a:rPr>
              <a:t>Modules of the system</a:t>
            </a:r>
          </a:p>
          <a:p>
            <a:pPr marL="469900" lvl="1">
              <a:lnSpc>
                <a:spcPct val="100000"/>
              </a:lnSpc>
              <a:buClr>
                <a:srgbClr val="000000"/>
              </a:buClr>
              <a:tabLst>
                <a:tab pos="755650" algn="l"/>
              </a:tabLst>
            </a:pPr>
            <a:endParaRPr lang="en-US" sz="2000" b="1" spc="-1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B5FE3-98BB-56F9-699F-A3C6F9A1F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C3AB02D-A148-87AD-BDA1-143A7D76F4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55315" y="-87656"/>
            <a:ext cx="7685532" cy="1009712"/>
          </a:xfrm>
          <a:prstGeom prst="rect">
            <a:avLst/>
          </a:prstGeom>
        </p:spPr>
        <p:txBody>
          <a:bodyPr vert="horz" wrap="square" lIns="0" tIns="51226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  <a:endParaRPr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98E52794-F4CA-9A2B-5556-5428366D948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E47AAEE8-331F-CDEA-4234-7CC1EFB9B07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20C0A35E-D099-4B2F-9028-83845F3948F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071226" y="5011606"/>
            <a:ext cx="858278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7EE5BA-385B-4CED-B9EB-AEEE6BCFB0D3}"/>
              </a:ext>
            </a:extLst>
          </p:cNvPr>
          <p:cNvSpPr/>
          <p:nvPr/>
        </p:nvSpPr>
        <p:spPr>
          <a:xfrm>
            <a:off x="609600" y="1461826"/>
            <a:ext cx="5029200" cy="5172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 Editable Table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AE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output$editableTable</a:t>
            </a: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&lt;- </a:t>
            </a:r>
            <a:r>
              <a:rPr lang="en-AE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renderDT</a:t>
            </a: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({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AE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datatable</a:t>
            </a: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AE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movie_data</a:t>
            </a: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(), editable = TRUE, options = list(</a:t>
            </a:r>
            <a:r>
              <a:rPr lang="en-AE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pageLength</a:t>
            </a: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10))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})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# Summary Statistics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AE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output$summaryOutput</a:t>
            </a: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&lt;- </a:t>
            </a:r>
            <a:r>
              <a:rPr lang="en-AE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renderPrint</a:t>
            </a: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({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summary(</a:t>
            </a:r>
            <a:r>
              <a:rPr lang="en-AE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movie_data</a:t>
            </a: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})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# Chart Rendering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AE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output$chartOutput</a:t>
            </a: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&lt;- </a:t>
            </a:r>
            <a:r>
              <a:rPr lang="en-AE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renderPlot</a:t>
            </a: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({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df &lt;- </a:t>
            </a:r>
            <a:r>
              <a:rPr lang="en-AE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movie_data</a:t>
            </a: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if (!</a:t>
            </a:r>
            <a:r>
              <a:rPr lang="en-AE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is.null</a:t>
            </a: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AE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input$selectedGenre</a:t>
            </a: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)) {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df &lt;- df[</a:t>
            </a:r>
            <a:r>
              <a:rPr lang="en-AE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df$Genre</a:t>
            </a: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%in% </a:t>
            </a:r>
            <a:r>
              <a:rPr lang="en-AE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input$selectedGenre</a:t>
            </a: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]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if (</a:t>
            </a:r>
            <a:r>
              <a:rPr lang="en-AE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input$chartType</a:t>
            </a: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"Bar Chart") {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AE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ggplot</a:t>
            </a: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(df, </a:t>
            </a:r>
            <a:r>
              <a:rPr lang="en-AE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aes</a:t>
            </a: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(x = Genre, fill = Genre)) + </a:t>
            </a:r>
            <a:r>
              <a:rPr lang="en-AE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geom_bar</a:t>
            </a: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 + </a:t>
            </a:r>
            <a:r>
              <a:rPr lang="en-AE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theme_minimal</a:t>
            </a: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r>
              <a:rPr lang="en-AE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 else if (</a:t>
            </a:r>
            <a:r>
              <a:rPr lang="en-AE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input$chartType</a:t>
            </a:r>
            <a:r>
              <a:rPr lang="en-AE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"Line Chart") {</a:t>
            </a:r>
          </a:p>
          <a:p>
            <a:r>
              <a:rPr lang="en-AE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AE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ggplot</a:t>
            </a:r>
            <a:r>
              <a:rPr lang="en-AE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(df, </a:t>
            </a:r>
            <a:r>
              <a:rPr lang="en-AE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aes</a:t>
            </a:r>
            <a:r>
              <a:rPr lang="en-AE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 = Year, y = Revenue, </a:t>
            </a:r>
            <a:r>
              <a:rPr lang="en-AE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AE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Genre)) + </a:t>
            </a:r>
            <a:r>
              <a:rPr lang="en-AE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geom_line</a:t>
            </a:r>
            <a:r>
              <a:rPr lang="en-AE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+  </a:t>
            </a:r>
            <a:r>
              <a:rPr lang="en-AE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theme_minimal</a:t>
            </a:r>
            <a:r>
              <a:rPr lang="en-AE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AE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C14A10-C032-4129-A6AA-677B86056AD9}"/>
              </a:ext>
            </a:extLst>
          </p:cNvPr>
          <p:cNvSpPr/>
          <p:nvPr/>
        </p:nvSpPr>
        <p:spPr>
          <a:xfrm>
            <a:off x="6021983" y="1553266"/>
            <a:ext cx="6096000" cy="414434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} else if (</a:t>
            </a:r>
            <a:r>
              <a:rPr lang="en-AE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input$chartType</a:t>
            </a: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"Pie Chart") {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pie(table(</a:t>
            </a:r>
            <a:r>
              <a:rPr lang="en-AE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df$Genre</a:t>
            </a: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col = rainbow(length(unique(</a:t>
            </a:r>
            <a:r>
              <a:rPr lang="en-AE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df$Genre</a:t>
            </a: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))))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} else if (</a:t>
            </a:r>
            <a:r>
              <a:rPr lang="en-AE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input$chartType</a:t>
            </a: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"Heatmap") {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AE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ggplot</a:t>
            </a: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(df, </a:t>
            </a:r>
            <a:r>
              <a:rPr lang="en-AE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aes</a:t>
            </a: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(x = Genre, y = Year, fill = Revenue)) +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AE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geom_tile</a:t>
            </a: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AE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"white") + </a:t>
            </a:r>
            <a:r>
              <a:rPr lang="en-AE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theme_minimal</a:t>
            </a: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})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# Download as CSV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AE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output$downloadCSV</a:t>
            </a: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&lt;- </a:t>
            </a:r>
            <a:r>
              <a:rPr lang="en-AE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downloadHandler</a:t>
            </a: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filename = function() {"movie_data_export.csv"},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content = function(file) {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write.csv(</a:t>
            </a:r>
            <a:r>
              <a:rPr lang="en-AE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movie_data</a:t>
            </a: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(), file, </a:t>
            </a:r>
            <a:r>
              <a:rPr lang="en-AE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row.names</a:t>
            </a: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FALSE)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 Run the App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E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shinyApp</a:t>
            </a: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AE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ui</a:t>
            </a:r>
            <a:r>
              <a:rPr lang="en-AE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server)</a:t>
            </a:r>
            <a:endParaRPr lang="en-AE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303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B5FE3-98BB-56F9-699F-A3C6F9A1F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C3AB02D-A148-87AD-BDA1-143A7D76F4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76800" y="-25791"/>
            <a:ext cx="7685532" cy="1009712"/>
          </a:xfrm>
          <a:prstGeom prst="rect">
            <a:avLst/>
          </a:prstGeom>
        </p:spPr>
        <p:txBody>
          <a:bodyPr vert="horz" wrap="square" lIns="0" tIns="51226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98E52794-F4CA-9A2B-5556-5428366D948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E47AAEE8-331F-CDEA-4234-7CC1EFB9B07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20C0A35E-D099-4B2F-9028-83845F3948F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071226" y="5011606"/>
            <a:ext cx="858278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91C098-C016-4B70-AD45-1ABF7C6F1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176" y="1362455"/>
            <a:ext cx="9982320" cy="515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714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B5FE3-98BB-56F9-699F-A3C6F9A1F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C3AB02D-A148-87AD-BDA1-143A7D76F4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76800" y="-25791"/>
            <a:ext cx="7685532" cy="1009712"/>
          </a:xfrm>
          <a:prstGeom prst="rect">
            <a:avLst/>
          </a:prstGeom>
        </p:spPr>
        <p:txBody>
          <a:bodyPr vert="horz" wrap="square" lIns="0" tIns="51226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98E52794-F4CA-9A2B-5556-5428366D948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E47AAEE8-331F-CDEA-4234-7CC1EFB9B07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20C0A35E-D099-4B2F-9028-83845F3948F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071226" y="5011606"/>
            <a:ext cx="858278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390CEB-C443-44F8-8A26-B9C895CE5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297" y="1362455"/>
            <a:ext cx="9853406" cy="507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86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B5FE3-98BB-56F9-699F-A3C6F9A1F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C3AB02D-A148-87AD-BDA1-143A7D76F4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48200" y="42203"/>
            <a:ext cx="7685532" cy="1009712"/>
          </a:xfrm>
          <a:prstGeom prst="rect">
            <a:avLst/>
          </a:prstGeom>
        </p:spPr>
        <p:txBody>
          <a:bodyPr vert="horz" wrap="square" lIns="0" tIns="51226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98E52794-F4CA-9A2B-5556-5428366D948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E47AAEE8-331F-CDEA-4234-7CC1EFB9B07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20C0A35E-D099-4B2F-9028-83845F3948F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071226" y="5011606"/>
            <a:ext cx="858278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D9C754-5C75-40D1-BF51-7C6F14623A88}"/>
              </a:ext>
            </a:extLst>
          </p:cNvPr>
          <p:cNvSpPr/>
          <p:nvPr/>
        </p:nvSpPr>
        <p:spPr>
          <a:xfrm>
            <a:off x="533400" y="1676400"/>
            <a:ext cx="10796954" cy="390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Movie Dataset Analysis Shiny App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a comprehensive and interactive solution for analyzing, editing, and visualizing movie data. With a clean dashboard interface, users can upload CSV/Excel files, perform exploratory data analysis, visualize trends across genres and years, and download processed datasets - all in real time.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 enhances understanding of trends in movie genres, revenues, and release years - making it ideal for both academic and business insights.</a:t>
            </a:r>
            <a:endParaRPr lang="en-A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373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>
            <a:extLst>
              <a:ext uri="{FF2B5EF4-FFF2-40B4-BE49-F238E27FC236}">
                <a16:creationId xmlns:a16="http://schemas.microsoft.com/office/drawing/2014/main" id="{D53778C0-1159-4211-CA5F-535E768BCB0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0" y="1447800"/>
            <a:ext cx="3696292" cy="35527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6163" y="222888"/>
            <a:ext cx="7685532" cy="813299"/>
          </a:xfrm>
          <a:prstGeom prst="rect">
            <a:avLst/>
          </a:prstGeom>
        </p:spPr>
        <p:txBody>
          <a:bodyPr vert="horz" wrap="square" lIns="0" tIns="348233" rIns="0" bIns="0" rtlCol="0">
            <a:spAutoFit/>
          </a:bodyPr>
          <a:lstStyle/>
          <a:p>
            <a:pPr marL="1304925">
              <a:lnSpc>
                <a:spcPct val="100000"/>
              </a:lnSpc>
              <a:spcBef>
                <a:spcPts val="100"/>
              </a:spcBef>
            </a:pPr>
            <a:r>
              <a:rPr sz="3000" spc="-3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en-US" sz="3000" spc="-3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000" spc="-3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ENTATION</a:t>
            </a:r>
            <a:r>
              <a:rPr sz="3000" spc="-14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-14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1524000"/>
            <a:ext cx="5489956" cy="299383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42900" indent="-342900">
              <a:lnSpc>
                <a:spcPct val="200000"/>
              </a:lnSpc>
              <a:spcBef>
                <a:spcPts val="409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C00000"/>
                </a:solidFill>
                <a:latin typeface="Arial"/>
                <a:cs typeface="Arial"/>
              </a:rPr>
              <a:t>Modules Description</a:t>
            </a:r>
            <a:endParaRPr sz="2000" b="1" dirty="0">
              <a:solidFill>
                <a:srgbClr val="C00000"/>
              </a:solidFill>
              <a:latin typeface="Arial"/>
              <a:cs typeface="Arial"/>
            </a:endParaRPr>
          </a:p>
          <a:p>
            <a:pPr marL="356870" indent="-344170">
              <a:lnSpc>
                <a:spcPct val="200000"/>
              </a:lnSpc>
              <a:buClr>
                <a:srgbClr val="000000"/>
              </a:buClr>
              <a:buFont typeface="Wingdings"/>
              <a:buChar char=""/>
              <a:tabLst>
                <a:tab pos="356870" algn="l"/>
              </a:tabLst>
            </a:pPr>
            <a:r>
              <a:rPr lang="en-US" sz="2000" b="1" spc="-10" dirty="0">
                <a:solidFill>
                  <a:srgbClr val="C00000"/>
                </a:solidFill>
                <a:latin typeface="Arial"/>
                <a:cs typeface="Arial"/>
              </a:rPr>
              <a:t>Modules Implementation</a:t>
            </a:r>
            <a:endParaRPr sz="2000" dirty="0">
              <a:solidFill>
                <a:srgbClr val="C00000"/>
              </a:solidFill>
              <a:latin typeface="Arial"/>
              <a:cs typeface="Arial"/>
            </a:endParaRPr>
          </a:p>
          <a:p>
            <a:pPr marL="356870" indent="-344170">
              <a:lnSpc>
                <a:spcPct val="200000"/>
              </a:lnSpc>
              <a:buClr>
                <a:srgbClr val="000000"/>
              </a:buClr>
              <a:buFont typeface="Wingdings"/>
              <a:buChar char=""/>
              <a:tabLst>
                <a:tab pos="356870" algn="l"/>
              </a:tabLst>
            </a:pPr>
            <a:r>
              <a:rPr lang="en-US" sz="2000" b="1" dirty="0">
                <a:solidFill>
                  <a:srgbClr val="C00000"/>
                </a:solidFill>
                <a:latin typeface="Arial"/>
                <a:cs typeface="Arial"/>
              </a:rPr>
              <a:t>Source Code</a:t>
            </a:r>
          </a:p>
          <a:p>
            <a:pPr marL="356870" indent="-344170">
              <a:lnSpc>
                <a:spcPct val="200000"/>
              </a:lnSpc>
              <a:buClr>
                <a:srgbClr val="000000"/>
              </a:buClr>
              <a:buFont typeface="Wingdings"/>
              <a:buChar char=""/>
              <a:tabLst>
                <a:tab pos="356870" algn="l"/>
              </a:tabLst>
            </a:pPr>
            <a:r>
              <a:rPr lang="en-US" sz="2000" b="1" dirty="0">
                <a:solidFill>
                  <a:srgbClr val="C00000"/>
                </a:solidFill>
                <a:latin typeface="Arial"/>
                <a:cs typeface="Arial"/>
              </a:rPr>
              <a:t>Results</a:t>
            </a:r>
          </a:p>
          <a:p>
            <a:pPr marL="356870" indent="-344170">
              <a:lnSpc>
                <a:spcPct val="200000"/>
              </a:lnSpc>
              <a:buClr>
                <a:srgbClr val="000000"/>
              </a:buClr>
              <a:buFont typeface="Wingdings"/>
              <a:buChar char=""/>
              <a:tabLst>
                <a:tab pos="356870" algn="l"/>
              </a:tabLst>
            </a:pPr>
            <a:r>
              <a:rPr lang="en-US" sz="2000" b="1" dirty="0">
                <a:solidFill>
                  <a:srgbClr val="C00000"/>
                </a:solidFill>
                <a:latin typeface="Arial"/>
                <a:cs typeface="Arial"/>
              </a:rPr>
              <a:t>Conclusion</a:t>
            </a:r>
            <a:endParaRPr sz="2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915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3212" y="242103"/>
            <a:ext cx="7685532" cy="856387"/>
          </a:xfrm>
          <a:prstGeom prst="rect">
            <a:avLst/>
          </a:prstGeom>
        </p:spPr>
        <p:txBody>
          <a:bodyPr vert="horz" wrap="square" lIns="0" tIns="360425" rIns="0" bIns="0" rtlCol="0">
            <a:spAutoFit/>
          </a:bodyPr>
          <a:lstStyle/>
          <a:p>
            <a:pPr marL="1034415">
              <a:lnSpc>
                <a:spcPct val="100000"/>
              </a:lnSpc>
              <a:spcBef>
                <a:spcPts val="90"/>
              </a:spcBef>
            </a:pPr>
            <a:r>
              <a:rPr lang="en-US" dirty="0"/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E2A7F5FA-FFF9-4972-8045-1D4FF88CF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117704"/>
            <a:ext cx="9598356" cy="4970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Movie datasets contain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values, duplicates, and inconsistent formats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Trend analysis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(genre popularity, revenue patterns) is difficult    without structured tools.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Manual analysis is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time-consuming and error-prone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Need an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automated approach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process, visualize, and analyze movie data.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3233" y="237871"/>
            <a:ext cx="7685532" cy="825866"/>
          </a:xfrm>
          <a:prstGeom prst="rect">
            <a:avLst/>
          </a:prstGeom>
        </p:spPr>
        <p:txBody>
          <a:bodyPr vert="horz" wrap="square" lIns="0" tIns="330199" rIns="0" bIns="0" rtlCol="0">
            <a:spAutoFit/>
          </a:bodyPr>
          <a:lstStyle/>
          <a:p>
            <a:pPr marL="2694940">
              <a:lnSpc>
                <a:spcPct val="100000"/>
              </a:lnSpc>
              <a:spcBef>
                <a:spcPts val="90"/>
              </a:spcBef>
            </a:pP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CB239319-2242-499F-BFDF-CC8809828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715" y="1524000"/>
            <a:ext cx="10359686" cy="4539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Analyze Movie Datasets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identify patterns in audience preferences and revenue trends.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Predict Box Office Success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data structures and libraries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Develop an Automated System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process and analyze movie data efficiently.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Visualize Key Insights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using charts and graphs to improve decision-making in movie production and marketing.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8396" y="286892"/>
            <a:ext cx="4530469" cy="104775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0"/>
              </a:spcBef>
            </a:pPr>
            <a:r>
              <a:rPr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spc="-14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4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pPr marL="113664" algn="ctr">
              <a:lnSpc>
                <a:spcPct val="100000"/>
              </a:lnSpc>
              <a:spcBef>
                <a:spcPts val="400"/>
              </a:spcBef>
              <a:tabLst>
                <a:tab pos="1675764" algn="l"/>
              </a:tabLst>
            </a:pPr>
            <a:r>
              <a:rPr sz="28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en-US" sz="28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96DCFF3-02F8-BCF6-EA19-92235E7BE7BC}"/>
              </a:ext>
            </a:extLst>
          </p:cNvPr>
          <p:cNvSpPr/>
          <p:nvPr/>
        </p:nvSpPr>
        <p:spPr>
          <a:xfrm>
            <a:off x="6003631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BD03D4-088D-43EF-8020-BFE7FE341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1456927"/>
            <a:ext cx="3803724" cy="48674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685532" cy="1779154"/>
          </a:xfrm>
          <a:prstGeom prst="rect">
            <a:avLst/>
          </a:prstGeom>
        </p:spPr>
        <p:txBody>
          <a:bodyPr vert="horz" wrap="square" lIns="0" tIns="512267" rIns="0" bIns="0" rtlCol="0">
            <a:spAutoFit/>
          </a:bodyPr>
          <a:lstStyle/>
          <a:p>
            <a:pPr marL="755650" lvl="1" indent="-285750">
              <a:lnSpc>
                <a:spcPct val="100000"/>
              </a:lnSpc>
              <a:spcBef>
                <a:spcPts val="5"/>
              </a:spcBef>
              <a:tabLst>
                <a:tab pos="755650" algn="l"/>
              </a:tabLst>
            </a:pPr>
            <a:r>
              <a:rPr lang="en-IN" sz="3200" b="1" spc="-6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DATA STRUCTURES </a:t>
            </a:r>
            <a:r>
              <a:rPr lang="en-IN" sz="3200" b="1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3200" dirty="0">
                <a:latin typeface="Arial"/>
                <a:cs typeface="Arial"/>
              </a:rPr>
            </a:br>
            <a:endParaRPr lang="en-IN" spc="-2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3558E15E-835B-464A-812E-C5928B7C33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25385" y="1224228"/>
            <a:ext cx="898355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Data Frame 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data.frame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Stores movie dataset (Title, Genre, Year, Revenue).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in data manipulation, visualization, and exporting.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A97CADF-7AEC-407A-A9A4-78E274EFA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108" y="3193219"/>
            <a:ext cx="9054082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Reactive Values (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reactiveVal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lvl="7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Enables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data updates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users edit the dataset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8F2CFA7-6A30-4FEA-ABCB-E5B53A1B7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108" y="4239584"/>
            <a:ext cx="9910085" cy="2395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Character &amp; Numeric Vectors (character(), numeric())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 Vectors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Store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genres, column names, chart types.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 Vectors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Store Revenue &amp; Year data for analysis.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628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685532" cy="1779154"/>
          </a:xfrm>
          <a:prstGeom prst="rect">
            <a:avLst/>
          </a:prstGeom>
        </p:spPr>
        <p:txBody>
          <a:bodyPr vert="horz" wrap="square" lIns="0" tIns="512267" rIns="0" bIns="0" rtlCol="0">
            <a:spAutoFit/>
          </a:bodyPr>
          <a:lstStyle/>
          <a:p>
            <a:pPr marL="755650" lvl="1" indent="-285750">
              <a:lnSpc>
                <a:spcPct val="100000"/>
              </a:lnSpc>
              <a:spcBef>
                <a:spcPts val="5"/>
              </a:spcBef>
              <a:tabLst>
                <a:tab pos="755650" algn="l"/>
              </a:tabLst>
            </a:pPr>
            <a:r>
              <a:rPr lang="en-IN" sz="3200" b="1" spc="-6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DATA STRUCTURES </a:t>
            </a:r>
            <a:r>
              <a:rPr lang="en-IN" sz="3200" b="1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3200" dirty="0">
                <a:latin typeface="Arial"/>
                <a:cs typeface="Arial"/>
              </a:rPr>
            </a:br>
            <a:endParaRPr lang="en-IN" spc="-2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BE9DCE86-3E40-4718-9F77-8BAF3193A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299" y="1469777"/>
            <a:ext cx="8087470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Lists (list())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Used for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export functions (CSV/PDF downloads)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A00E9D3C-E735-4E84-B187-DAF4ABAE6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714" y="2770100"/>
            <a:ext cx="9746579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Tables (table())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Aggregates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categorical data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(e.g., Genre counts for pie charts).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704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14068"/>
            <a:ext cx="9935308" cy="1779154"/>
          </a:xfrm>
          <a:prstGeom prst="rect">
            <a:avLst/>
          </a:prstGeom>
        </p:spPr>
        <p:txBody>
          <a:bodyPr vert="horz" wrap="square" lIns="0" tIns="512267" rIns="0" bIns="0" rtlCol="0">
            <a:spAutoFit/>
          </a:bodyPr>
          <a:lstStyle/>
          <a:p>
            <a:pPr marL="755650" lvl="1" indent="-285750">
              <a:lnSpc>
                <a:spcPct val="100000"/>
              </a:lnSpc>
              <a:spcBef>
                <a:spcPts val="5"/>
              </a:spcBef>
              <a:tabLst>
                <a:tab pos="755650" algn="l"/>
              </a:tabLst>
            </a:pPr>
            <a:r>
              <a:rPr lang="en-IN" sz="3200" b="1" spc="-6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PROPOSED SYSTEM</a:t>
            </a:r>
            <a:br>
              <a:rPr lang="en-IN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3200" dirty="0">
                <a:solidFill>
                  <a:srgbClr val="FF0000"/>
                </a:solidFill>
                <a:latin typeface="Arial"/>
                <a:cs typeface="Arial"/>
              </a:rPr>
            </a:br>
            <a:endParaRPr lang="en-IN" spc="-20" dirty="0">
              <a:solidFill>
                <a:srgbClr val="FF0000"/>
              </a:solidFill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642DAB5-51C2-41BA-BF28-ABD3AB67062D}"/>
              </a:ext>
            </a:extLst>
          </p:cNvPr>
          <p:cNvSpPr/>
          <p:nvPr/>
        </p:nvSpPr>
        <p:spPr>
          <a:xfrm>
            <a:off x="876300" y="1607466"/>
            <a:ext cx="10439400" cy="4457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indent="-4572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Data Processing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Reduces manual effort.</a:t>
            </a:r>
          </a:p>
          <a:p>
            <a:pPr marL="457200" lvl="1" indent="-4572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&amp; Customizable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Users can edit and explore data easily.</a:t>
            </a:r>
          </a:p>
          <a:p>
            <a:pPr marL="457200" lvl="1" indent="-4572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Insights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Generates instant reports and visualizations.</a:t>
            </a:r>
          </a:p>
          <a:p>
            <a:pPr marL="457200" lvl="1" indent="-4572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 &amp; Share Data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Allows saving results in CSV format &amp; Enabled publishing of the insights.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095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678</TotalTime>
  <Words>2296</Words>
  <Application>Microsoft Office PowerPoint</Application>
  <PresentationFormat>Widescreen</PresentationFormat>
  <Paragraphs>284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Segoe UI Emoji</vt:lpstr>
      <vt:lpstr>Times New Roman</vt:lpstr>
      <vt:lpstr>Wingdings</vt:lpstr>
      <vt:lpstr>Office Theme</vt:lpstr>
      <vt:lpstr>K.RAMAKRISHNAN COLLEGE OF TECHNOLOGY (AUTONOMOUS), TRICHY</vt:lpstr>
      <vt:lpstr>PRESENTATION  OVERVIEW</vt:lpstr>
      <vt:lpstr>PRESENTATION  OVERVIEW</vt:lpstr>
      <vt:lpstr> PROBLEM  IDENTIFICATION</vt:lpstr>
      <vt:lpstr>OBJECTIVE</vt:lpstr>
      <vt:lpstr>PROPOSED  SYSTEM BLOCK  DIAGRAM</vt:lpstr>
      <vt:lpstr>R DATA STRUCTURES USED  </vt:lpstr>
      <vt:lpstr>R DATA STRUCTURES USED  </vt:lpstr>
      <vt:lpstr>ADVANTAGES OF PROPOSED SYSTEM  </vt:lpstr>
      <vt:lpstr>MODULES  OF  THE  SYSTEM</vt:lpstr>
      <vt:lpstr>MODULES  DESCRIPTION</vt:lpstr>
      <vt:lpstr>MODULES  DESCRIPTION</vt:lpstr>
      <vt:lpstr>MODULES  IMPLEMENTATION</vt:lpstr>
      <vt:lpstr>MODULES  IMPLEMENTATION</vt:lpstr>
      <vt:lpstr>MODULES  IMPLEMENTATION</vt:lpstr>
      <vt:lpstr>MODULES  IMPLEMENTATION</vt:lpstr>
      <vt:lpstr>MODULES  IMPLEMENTATION</vt:lpstr>
      <vt:lpstr>SOURCE CODE</vt:lpstr>
      <vt:lpstr>SOURCE CODE</vt:lpstr>
      <vt:lpstr>SOURCE CODE</vt:lpstr>
      <vt:lpstr>RESULTS</vt:lpstr>
      <vt:lpstr>RESULTS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K.RAMAKRISHNAN COLLEGE OF TECHNOLOGY (AUTONOMOUS), TRICHY</dc:title>
  <dc:creator>AJMAL AHAMED</dc:creator>
  <cp:lastModifiedBy>Admin</cp:lastModifiedBy>
  <cp:revision>50</cp:revision>
  <dcterms:created xsi:type="dcterms:W3CDTF">2024-06-16T11:32:42Z</dcterms:created>
  <dcterms:modified xsi:type="dcterms:W3CDTF">2025-05-28T03:48:33Z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2024-06-16T00:00:00Z</vt:filetime>
  </property>
  <property fmtid="{D5CDD505-2E9C-101B-9397-08002B2CF9AE}" pid="3" name="Producer">
    <vt:lpwstr>iLovePDF</vt:lpwstr>
  </property>
</Properties>
</file>