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  <p:sldId id="261" r:id="rId8"/>
    <p:sldId id="275" r:id="rId9"/>
    <p:sldId id="262" r:id="rId10"/>
    <p:sldId id="264" r:id="rId11"/>
    <p:sldId id="263" r:id="rId12"/>
    <p:sldId id="274" r:id="rId13"/>
    <p:sldId id="271" r:id="rId14"/>
    <p:sldId id="273" r:id="rId15"/>
    <p:sldId id="281" r:id="rId16"/>
    <p:sldId id="276" r:id="rId17"/>
    <p:sldId id="277" r:id="rId18"/>
    <p:sldId id="266" r:id="rId19"/>
    <p:sldId id="267" r:id="rId20"/>
    <p:sldId id="268" r:id="rId21"/>
    <p:sldId id="269" r:id="rId22"/>
    <p:sldId id="270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54100"/>
            <a:ext cx="9144000" cy="1208405"/>
          </a:xfrm>
        </p:spPr>
        <p:txBody>
          <a:bodyPr/>
          <a:p>
            <a:r>
              <a:rPr lang="zh-CN" altLang="en-US" sz="4800"/>
              <a:t>中国执行信息公开网爬虫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93105" y="3314700"/>
            <a:ext cx="5920740" cy="2214245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lang="zh-CN" altLang="en-US"/>
              <a:t>第五组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组长：蔡敏波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组员：</a:t>
            </a:r>
            <a:r>
              <a:rPr lang="zh-CN" altLang="en-US" dirty="0">
                <a:sym typeface="+mn-ea"/>
              </a:rPr>
              <a:t>陈啟航 邓崇虎 黄兆彬 吴月文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6300"/>
            <a:ext cx="8496300" cy="4969510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2</a:t>
            </a:r>
            <a:r>
              <a:rPr lang="zh-CN" altLang="en-US" sz="2400"/>
              <a:t>.获取页面验证码图片</a:t>
            </a:r>
            <a:r>
              <a:rPr lang="zh-CN" altLang="en-US" sz="2400"/>
              <a:t>和验证码</a:t>
            </a:r>
            <a:r>
              <a:rPr lang="en-US" altLang="zh-CN" sz="2400"/>
              <a:t>ID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web = requests.get(url, headers = headers).content.decode('utf-8')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soup = BeautifulSoup(web, 'lxml')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imgSrc = soup.find('img', attrs = {'id' : 'captchaImg'})['src']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imgUrl = url + imgSrc + '/captcha.jpg'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urllib.request.urlretrieve(imgUrl, 'captcha.jpg')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captchaId = imgSrc.split('?')[1].split('&amp;')[0].split('=')[1]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6300"/>
            <a:ext cx="9896475" cy="751840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3</a:t>
            </a:r>
            <a:r>
              <a:rPr lang="zh-CN" altLang="en-US" sz="2400"/>
              <a:t>.手动输入验证码并获取列表信息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27225"/>
            <a:ext cx="9885045" cy="4243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6300"/>
            <a:ext cx="9141460" cy="95567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3</a:t>
            </a:r>
            <a:r>
              <a:rPr lang="zh-CN" altLang="en-US" sz="2400">
                <a:sym typeface="+mn-ea"/>
              </a:rPr>
              <a:t>获取列表信息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898015"/>
            <a:ext cx="10888980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944245" y="909955"/>
            <a:ext cx="9998710" cy="708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3.</a:t>
            </a:r>
            <a:r>
              <a:rPr lang="zh-CN" altLang="en-US" sz="2400"/>
              <a:t>获取个人</a:t>
            </a:r>
            <a:r>
              <a:rPr lang="zh-CN" altLang="en-US" sz="2400"/>
              <a:t>信息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2032000"/>
            <a:ext cx="10599420" cy="39223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944245" y="909955"/>
            <a:ext cx="9998710" cy="708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3.</a:t>
            </a:r>
            <a:r>
              <a:rPr lang="zh-CN" altLang="en-US" sz="2400"/>
              <a:t>获取个人</a:t>
            </a:r>
            <a:r>
              <a:rPr lang="zh-CN" altLang="en-US" sz="2400"/>
              <a:t>信息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935" y="438150"/>
            <a:ext cx="7361555" cy="59378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944245" y="909955"/>
            <a:ext cx="8946515" cy="5248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3.</a:t>
            </a:r>
            <a:r>
              <a:rPr lang="zh-CN" altLang="en-US" sz="2400"/>
              <a:t>获取个人</a:t>
            </a:r>
            <a:r>
              <a:rPr lang="zh-CN" altLang="en-US" sz="2400"/>
              <a:t>信息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</a:t>
            </a:r>
            <a:r>
              <a:rPr lang="zh-CN" altLang="en-US" sz="2400"/>
              <a:t>总共</a:t>
            </a:r>
            <a:r>
              <a:rPr lang="zh-CN" altLang="en-US" sz="2400"/>
              <a:t>需要获取</a:t>
            </a:r>
            <a:r>
              <a:rPr lang="en-US" altLang="zh-CN" sz="2400"/>
              <a:t>1130</a:t>
            </a:r>
            <a:r>
              <a:rPr lang="zh-CN" altLang="en-US" sz="2400"/>
              <a:t>个人左右的信息，但程序执行了</a:t>
            </a:r>
            <a:r>
              <a:rPr lang="en-US" altLang="zh-CN" sz="2400"/>
              <a:t>40 - 50</a:t>
            </a:r>
            <a:r>
              <a:rPr lang="zh-CN" altLang="en-US" sz="2400"/>
              <a:t>秒后验证码就是失效了，只获取到</a:t>
            </a:r>
            <a:r>
              <a:rPr lang="en-US" altLang="zh-CN" sz="2400"/>
              <a:t>650</a:t>
            </a:r>
            <a:r>
              <a:rPr lang="zh-CN" altLang="en-US" sz="2400"/>
              <a:t>个人的信息。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3141980"/>
            <a:ext cx="8465185" cy="283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0845" y="2385695"/>
            <a:ext cx="3750310" cy="1682115"/>
          </a:xfrm>
        </p:spPr>
        <p:txBody>
          <a:bodyPr>
            <a:noAutofit/>
          </a:bodyPr>
          <a:p>
            <a:r>
              <a:rPr lang="zh-CN" altLang="en-US" sz="6000"/>
              <a:t>第二阶段</a:t>
            </a:r>
            <a:endParaRPr lang="zh-CN" altLang="en-US"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0900"/>
            <a:ext cx="8657590" cy="523240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1</a:t>
            </a:r>
            <a:r>
              <a:rPr lang="zh-CN" altLang="en-US" sz="2400"/>
              <a:t>.识别验证码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使用图像处理函数</a:t>
            </a:r>
            <a:r>
              <a:rPr lang="zh-CN" altLang="en-US" sz="2000"/>
              <a:t>fall、ganraoxian、two对验证码图片进行去除噪点、去除干扰线（如果存在干扰线）、二值化（生成灰度图）的操作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2658110"/>
            <a:ext cx="7011670" cy="29349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0900"/>
            <a:ext cx="8657590" cy="523240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zh-CN" altLang="en-US" sz="2000"/>
              <a:t>使用</a:t>
            </a:r>
            <a:r>
              <a:rPr lang="en-US" altLang="zh-CN" sz="2000"/>
              <a:t>pytesseract</a:t>
            </a:r>
            <a:r>
              <a:rPr lang="zh-CN" altLang="en-US" sz="2000"/>
              <a:t>模块的</a:t>
            </a:r>
            <a:r>
              <a:rPr lang="en-US" altLang="zh-CN" sz="2000"/>
              <a:t>image_to_string</a:t>
            </a:r>
            <a:r>
              <a:rPr lang="zh-CN" altLang="en-US" sz="2000"/>
              <a:t>函数识别验证码中的字符串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info = Image.open('captcha3.png')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imageInfo = pytesseract.image_to_string(info)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发现识别正确率为</a:t>
            </a:r>
            <a:r>
              <a:rPr lang="en-US" altLang="zh-CN" sz="2000"/>
              <a:t>0</a:t>
            </a:r>
            <a:r>
              <a:rPr lang="zh-CN" altLang="en-US" sz="2000"/>
              <a:t>，因此决定使用外部开源框架。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255" y="341630"/>
            <a:ext cx="8657590" cy="523240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zh-CN" altLang="en-US" sz="2000"/>
              <a:t>使用Github上的验证码开源识别框架cnn_captcha： https://github.com/nickliqian/cnn_captcha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08860"/>
            <a:ext cx="7983220" cy="3952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490" y="492760"/>
            <a:ext cx="2818130" cy="1316990"/>
          </a:xfrm>
        </p:spPr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490" y="1809750"/>
            <a:ext cx="4040505" cy="4359275"/>
          </a:xfrm>
        </p:spPr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项目简介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项目分工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第一阶段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第二阶段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0900"/>
            <a:ext cx="8657590" cy="523240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zh-CN" altLang="en-US" sz="2000"/>
              <a:t>该项目针对字符型图片验证码，使用tensorflow实现卷积神经网络，进行验证码识别，项目封装了比较通用的校验、训练、验证、识别、API模块，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涉及的技术：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zh-CN" altLang="en-US" sz="2000"/>
              <a:t>图像处理：前处理（灰度化、二值化）、图像分割、裁剪（去边框）、图像滤波、降噪、去背景、颜色分离、旋转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2）机器学习：</a:t>
            </a:r>
            <a:r>
              <a:rPr lang="zh-CN" altLang="en-US" sz="2000"/>
              <a:t>KNN、SVM、卷积神经网络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0900"/>
            <a:ext cx="8657590" cy="523240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）使用收费的验证码识别API：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聚合数据验证码识别API：https://www.juhe.cn/docs/api/id/60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414270"/>
            <a:ext cx="11256645" cy="35388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0900"/>
            <a:ext cx="9064625" cy="1108075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200"/>
              <a:t>2</a:t>
            </a:r>
            <a:r>
              <a:rPr lang="zh-CN" altLang="en-US" sz="2200"/>
              <a:t>.使用多线程的机制，将扒取个人页面信息的那部分代码封装成一个函数，并把函数实例化为一个线程对象，加入线程池。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53920"/>
            <a:ext cx="9759315" cy="255016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5221605"/>
            <a:ext cx="9064625" cy="1108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/>
              <a:t>可以很快抓取</a:t>
            </a:r>
            <a:r>
              <a:rPr lang="en-US" altLang="zh-CN" sz="2200"/>
              <a:t>113</a:t>
            </a:r>
            <a:r>
              <a:rPr lang="zh-CN" altLang="en-US" sz="2200"/>
              <a:t>个列表页面的信息！</a:t>
            </a:r>
            <a:endParaRPr lang="zh-CN" altLang="en-US"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0900"/>
            <a:ext cx="10099040" cy="5079365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3200"/>
              <a:t>3.</a:t>
            </a:r>
            <a:r>
              <a:rPr lang="zh-CN" altLang="en-US" sz="3200"/>
              <a:t>变了天！</a:t>
            </a:r>
            <a:endParaRPr lang="zh-CN" altLang="en-US" sz="22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/>
              <a:t>从</a:t>
            </a:r>
            <a:r>
              <a:rPr lang="en-US" altLang="zh-CN" sz="2200"/>
              <a:t>6</a:t>
            </a:r>
            <a:r>
              <a:rPr lang="zh-CN" altLang="en-US" sz="2200"/>
              <a:t>月</a:t>
            </a:r>
            <a:r>
              <a:rPr lang="en-US" altLang="zh-CN" sz="2200"/>
              <a:t>7</a:t>
            </a:r>
            <a:r>
              <a:rPr lang="zh-CN" altLang="en-US" sz="2200"/>
              <a:t>日开始，中国执行信息公开网全站进行重新部署！</a:t>
            </a:r>
            <a:endParaRPr lang="zh-CN" altLang="en-US" sz="22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）网站协议</a:t>
            </a:r>
            <a:r>
              <a:rPr lang="en-US" altLang="zh-CN" sz="2200"/>
              <a:t>: </a:t>
            </a:r>
            <a:r>
              <a:rPr lang="en-US" altLang="zh-CN" sz="2200"/>
              <a:t>http -&gt; https</a:t>
            </a:r>
            <a:endParaRPr lang="en-US" altLang="zh-CN" sz="22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）网站目前还处于试运行状态，</a:t>
            </a:r>
            <a:r>
              <a:rPr lang="zh-CN" altLang="en-US" sz="2200"/>
              <a:t>很多页面的请求方式也发生了变化</a:t>
            </a:r>
            <a:endParaRPr lang="zh-CN" altLang="en-US" sz="22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/>
              <a:t>（</a:t>
            </a:r>
            <a:r>
              <a:rPr lang="en-US" altLang="zh-CN" sz="2200"/>
              <a:t>3</a:t>
            </a:r>
            <a:r>
              <a:rPr lang="zh-CN" altLang="en-US" sz="2200"/>
              <a:t>）新部署的网站很容易</a:t>
            </a:r>
            <a:r>
              <a:rPr lang="zh-CN" altLang="en-US" sz="2200"/>
              <a:t>出现访问量较大的情况，并且需要输入验证码</a:t>
            </a:r>
            <a:endParaRPr lang="zh-CN" altLang="en-US" sz="22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/>
              <a:t>（</a:t>
            </a:r>
            <a:r>
              <a:rPr lang="en-US" altLang="zh-CN" sz="2200"/>
              <a:t>4</a:t>
            </a:r>
            <a:r>
              <a:rPr lang="zh-CN" altLang="en-US" sz="2200"/>
              <a:t>）网站每次请求都必须要有</a:t>
            </a:r>
            <a:r>
              <a:rPr lang="en-US" altLang="zh-CN" sz="2200"/>
              <a:t>Cookie, </a:t>
            </a:r>
            <a:r>
              <a:rPr lang="zh-CN" altLang="en-US" sz="2200"/>
              <a:t>无法通过请求获取</a:t>
            </a:r>
            <a:r>
              <a:rPr lang="en-US" altLang="zh-CN" sz="2200"/>
              <a:t>Cookie</a:t>
            </a:r>
            <a:r>
              <a:rPr lang="zh-CN" altLang="en-US" sz="2200"/>
              <a:t>，</a:t>
            </a:r>
            <a:r>
              <a:rPr lang="zh-CN" altLang="en-US" sz="2200"/>
              <a:t>而且</a:t>
            </a:r>
            <a:r>
              <a:rPr lang="en-US" altLang="zh-CN" sz="2200"/>
              <a:t>Cookie</a:t>
            </a:r>
            <a:r>
              <a:rPr lang="zh-CN" altLang="en-US" sz="2200"/>
              <a:t>几秒后就会失效，失效后只能获取到验证界面</a:t>
            </a:r>
            <a:endParaRPr lang="zh-CN" altLang="en-US" sz="22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/>
              <a:t>（</a:t>
            </a:r>
            <a:r>
              <a:rPr lang="en-US" altLang="zh-CN" sz="2200"/>
              <a:t>5</a:t>
            </a:r>
            <a:r>
              <a:rPr lang="zh-CN" altLang="en-US" sz="2200"/>
              <a:t>）总的来说，网站目前还很不稳定</a:t>
            </a:r>
            <a:endParaRPr lang="zh-CN" altLang="en-US"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4275" y="2571750"/>
            <a:ext cx="4617085" cy="1343025"/>
          </a:xfrm>
        </p:spPr>
        <p:txBody>
          <a:bodyPr/>
          <a:p>
            <a:r>
              <a:rPr lang="en-US" altLang="zh-CN" sz="7200"/>
              <a:t>Thank you!</a:t>
            </a:r>
            <a:endParaRPr lang="en-US" altLang="zh-CN"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网站介绍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480"/>
            <a:ext cx="10974070" cy="1100455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中国执行信息公开网提供了查询失信被执行人、限制消费人员和被执行人信息的功能，并且可以查询个人的司法案件和财产处置等情况。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54935"/>
            <a:ext cx="7884795" cy="3909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660"/>
            <a:ext cx="6390640" cy="134747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任务：爬取被执行人姓名/名称、身份证号码（不全）/组织机构代码、执行法院、立案时间、案号、执行标等。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2504440"/>
            <a:ext cx="8267700" cy="4259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页面抓取：蔡敏波、</a:t>
            </a:r>
            <a:r>
              <a:rPr lang="zh-CN" altLang="en-US" dirty="0">
                <a:sym typeface="+mn-ea"/>
              </a:rPr>
              <a:t>陈啟航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验证码识别：吴月文、邓崇虎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3.PPT</a:t>
            </a:r>
            <a:r>
              <a:rPr lang="zh-CN" altLang="en-US"/>
              <a:t>、报告：蔡敏波、黄兆彬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400"/>
              <a:t>1.操作系统：Windows 10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2.开发语言：Python 3.6、JSON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3.开发工具：Visual Studio Code、Python 3.6 IDLE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4.依赖库或函数：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random, time, requests, urllib, BeautifulSoup, re, Image, path, pytesseract, webbrowser, jso</a:t>
            </a:r>
            <a:r>
              <a:rPr lang="en-US" altLang="zh-CN" sz="2400"/>
              <a:t>n, </a:t>
            </a:r>
            <a:r>
              <a:rPr lang="zh-CN" altLang="en-US" sz="2400"/>
              <a:t>threading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9255" y="2232025"/>
            <a:ext cx="4090670" cy="1576705"/>
          </a:xfrm>
        </p:spPr>
        <p:txBody>
          <a:bodyPr/>
          <a:p>
            <a:r>
              <a:rPr lang="zh-CN" altLang="en-US" sz="6000"/>
              <a:t>第一阶段</a:t>
            </a:r>
            <a:endParaRPr lang="zh-CN" altLang="en-US"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97776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1.获取页面验证码图片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2161540"/>
            <a:ext cx="10573385" cy="4250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8810"/>
            <a:ext cx="10515600" cy="5707380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1.请求并获取页面信息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url = "http://zxgk.court.gov.cn/zhzxgk/"</a:t>
            </a:r>
            <a:endParaRPr lang="zh-CN" altLang="en-US" sz="1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headers = {</a:t>
            </a:r>
            <a:endParaRPr lang="zh-CN" altLang="en-US" sz="1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	'Accept': 'text/html,application/xhtml+xml,application/xml;q=0.9,image/webp,image/apng,*/*;q=0.8,application/signed-exchange;v=b3',</a:t>
            </a:r>
            <a:endParaRPr lang="zh-CN" altLang="en-US" sz="1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	...</a:t>
            </a:r>
            <a:endParaRPr lang="zh-CN" altLang="en-US" sz="1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}</a:t>
            </a:r>
            <a:endParaRPr lang="zh-CN" altLang="en-US" sz="1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web = requests.get(url, headers = headers).content.decode('utf-8')</a:t>
            </a:r>
            <a:endParaRPr lang="zh-CN" altLang="en-US"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1950</Words>
  <Application>WPS 演示</Application>
  <PresentationFormat>宽屏</PresentationFormat>
  <Paragraphs>113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中国执行信息公开网爬虫</vt:lpstr>
      <vt:lpstr>Content</vt:lpstr>
      <vt:lpstr>网站介绍</vt:lpstr>
      <vt:lpstr>项目任务</vt:lpstr>
      <vt:lpstr>项目分工</vt:lpstr>
      <vt:lpstr>开发环境</vt:lpstr>
      <vt:lpstr>第一阶段</vt:lpstr>
      <vt:lpstr>第一阶段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第二阶段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蔡敏波</dc:creator>
  <cp:lastModifiedBy>FOREVERBOBO</cp:lastModifiedBy>
  <cp:revision>37</cp:revision>
  <dcterms:created xsi:type="dcterms:W3CDTF">2019-06-09T06:30:00Z</dcterms:created>
  <dcterms:modified xsi:type="dcterms:W3CDTF">2019-06-11T02:23:00Z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