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55" r:id="rId2"/>
    <p:sldId id="856" r:id="rId3"/>
    <p:sldId id="857" r:id="rId4"/>
    <p:sldId id="894" r:id="rId5"/>
    <p:sldId id="860" r:id="rId6"/>
    <p:sldId id="861" r:id="rId7"/>
    <p:sldId id="859" r:id="rId8"/>
    <p:sldId id="864" r:id="rId9"/>
    <p:sldId id="887" r:id="rId10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9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orient="horz" pos="550">
          <p15:clr>
            <a:srgbClr val="A4A3A4"/>
          </p15:clr>
        </p15:guide>
        <p15:guide id="4" pos="3120">
          <p15:clr>
            <a:srgbClr val="A4A3A4"/>
          </p15:clr>
        </p15:guide>
        <p15:guide id="5" pos="172">
          <p15:clr>
            <a:srgbClr val="A4A3A4"/>
          </p15:clr>
        </p15:guide>
        <p15:guide id="6" pos="6068">
          <p15:clr>
            <a:srgbClr val="A4A3A4"/>
          </p15:clr>
        </p15:guide>
        <p15:guide id="7" pos="178">
          <p15:clr>
            <a:srgbClr val="A4A3A4"/>
          </p15:clr>
        </p15:guide>
        <p15:guide id="8" pos="3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CCFF"/>
    <a:srgbClr val="CCFFCC"/>
    <a:srgbClr val="FFFFCC"/>
    <a:srgbClr val="66CCFF"/>
    <a:srgbClr val="66FF66"/>
    <a:srgbClr val="CCECFF"/>
    <a:srgbClr val="FF99FF"/>
    <a:srgbClr val="00FF00"/>
    <a:srgbClr val="66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8" autoAdjust="0"/>
    <p:restoredTop sz="88745" autoAdjust="0"/>
  </p:normalViewPr>
  <p:slideViewPr>
    <p:cSldViewPr snapToGrid="0">
      <p:cViewPr>
        <p:scale>
          <a:sx n="75" d="100"/>
          <a:sy n="75" d="100"/>
        </p:scale>
        <p:origin x="-2562" y="-642"/>
      </p:cViewPr>
      <p:guideLst>
        <p:guide orient="horz" pos="2149"/>
        <p:guide orient="horz" pos="4156"/>
        <p:guide orient="horz" pos="550"/>
        <p:guide pos="3120"/>
        <p:guide pos="172"/>
        <p:guide pos="6068"/>
        <p:guide pos="178"/>
        <p:guide pos="39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48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1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6.32.244\Public\&#29983;&#29987;&#20250;&#35696;\2019&#24180;\10&#26376;\&#29983;&#29987;&#20250;&#35696;&#36039;&#26009;P3_&#20998;&#26512;&#12304;&#36554;&#36617;&#35069;&#21697;&#37096;167&#12305;201910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6.32.244\Public\&#29983;&#29987;&#20250;&#35696;\2019&#24180;\10&#26376;\&#29983;&#29987;&#20250;&#35696;&#36039;&#26009;P3_&#20998;&#26512;&#12304;&#36554;&#36617;&#35069;&#21697;&#37096;167&#12305;2019102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10rev1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10rev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10rev1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10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23&#65308;&#20154;&#21729;&#12539;&#21172;&#21209;&#36027;&#35211;&#30452;&#12375;&#65310;.xlsx" TargetMode="External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6.32.244\Public\&#29983;&#29987;&#20250;&#35696;\2019&#24180;\10&#26376;\&#29983;&#29987;&#20250;&#35696;&#36039;&#26009;Data&#12304;&#36554;&#36617;&#35069;&#21697;&#37096;167&#12305;20191023&#65308;&#20154;&#21729;&#12539;&#21172;&#21209;&#36027;&#35211;&#30452;&#12375;&#65310;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plotArea>
      <c:layout>
        <c:manualLayout>
          <c:layoutTarget val="inner"/>
          <c:xMode val="edge"/>
          <c:yMode val="edge"/>
          <c:x val="0.10437514856114814"/>
          <c:y val="0.11124458172225028"/>
          <c:w val="0.88246062464235109"/>
          <c:h val="0.76023372235640463"/>
        </c:manualLayout>
      </c:layout>
      <c:barChart>
        <c:barDir val="col"/>
        <c:grouping val="clustered"/>
        <c:ser>
          <c:idx val="1"/>
          <c:order val="1"/>
          <c:tx>
            <c:strRef>
              <c:f>GraphData!$B$6:$D$6</c:f>
              <c:strCache>
                <c:ptCount val="1"/>
                <c:pt idx="0">
                  <c:v>売上（百万円） 見込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 w="19050">
              <a:solidFill>
                <a:sysClr val="windowText" lastClr="000000"/>
              </a:solidFill>
              <a:prstDash val="sysDash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22"/>
              <c:layout>
                <c:manualLayout>
                  <c:x val="0"/>
                  <c:y val="-6.400682739492256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70-4337-8EDB-E70D8649D380}"/>
                </c:ext>
              </c:extLst>
            </c:dLbl>
            <c:numFmt formatCode="#,##0_ " sourceLinked="0"/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sz="1000" b="1">
                    <a:solidFill>
                      <a:schemeClr val="tx1"/>
                    </a:solidFill>
                    <a:latin typeface="+mj-ea"/>
                    <a:ea typeface="+mj-ea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GraphData!$E$6:$AB$6</c:f>
              <c:numCache>
                <c:formatCode>General</c:formatCode>
                <c:ptCount val="24"/>
                <c:pt idx="18" formatCode="_ * #,##0_ ;_ * \-#,##0_ ;_ * &quot;-&quot;??_ ;_ @_ ">
                  <c:v>449.14000000000038</c:v>
                </c:pt>
                <c:pt idx="19" formatCode="_ * #,##0_ ;_ * \-#,##0_ ;_ * &quot;-&quot;??_ ;_ @_ ">
                  <c:v>557.71100000000001</c:v>
                </c:pt>
                <c:pt idx="20" formatCode="_ * #,##0_ ;_ * \-#,##0_ ;_ * &quot;-&quot;??_ ;_ @_ ">
                  <c:v>584.76300000000003</c:v>
                </c:pt>
                <c:pt idx="21" formatCode="_ * #,##0_ ;_ * \-#,##0_ ;_ * &quot;-&quot;??_ ;_ @_ ">
                  <c:v>503.78699999999867</c:v>
                </c:pt>
                <c:pt idx="22" formatCode="_ * #,##0_ ;_ * \-#,##0_ ;_ * &quot;-&quot;??_ ;_ @_ ">
                  <c:v>481.54599999999999</c:v>
                </c:pt>
                <c:pt idx="23" formatCode="_ * #,##0_ ;_ * \-#,##0_ ;_ * &quot;-&quot;??_ ;_ @_ ">
                  <c:v>472.63099999999969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C2-46D5-821A-022F1F8E6EAE}"/>
            </c:ext>
          </c:extLst>
        </c:ser>
        <c:ser>
          <c:idx val="4"/>
          <c:order val="2"/>
          <c:tx>
            <c:strRef>
              <c:f>GraphData!$B$7:$D$7</c:f>
              <c:strCache>
                <c:ptCount val="1"/>
                <c:pt idx="0">
                  <c:v>売上（百万円） 実績</c:v>
                </c:pt>
              </c:strCache>
            </c:strRef>
          </c:tx>
          <c:spPr>
            <a:solidFill>
              <a:srgbClr val="4F81BD"/>
            </a:solidFill>
            <a:ln w="12700" cmpd="sng"/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1"/>
              <c:layout>
                <c:manualLayout>
                  <c:x val="0"/>
                  <c:y val="1.270182963755819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689-4CD0-8C3D-799D5F2592ED}"/>
                </c:ext>
              </c:extLst>
            </c:dLbl>
            <c:dLbl>
              <c:idx val="18"/>
              <c:layout>
                <c:manualLayout>
                  <c:x val="1.3704686452421055E-3"/>
                  <c:y val="6.3179343770582647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C2-46D5-821A-022F1F8E6EAE}"/>
                </c:ext>
              </c:extLst>
            </c:dLbl>
            <c:numFmt formatCode="#,##0_ " sourceLinked="0"/>
            <c:spPr>
              <a:solidFill>
                <a:srgbClr val="1F497D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sz="1000">
                    <a:latin typeface="+mj-ea"/>
                    <a:ea typeface="+mj-ea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GraphData!$E$7:$AB$7</c:f>
              <c:numCache>
                <c:formatCode>_ * #,##0_ ;_ * \-#,##0_ ;_ * "-"??_ ;_ @_ </c:formatCode>
                <c:ptCount val="24"/>
                <c:pt idx="0">
                  <c:v>827.74699999999996</c:v>
                </c:pt>
                <c:pt idx="1">
                  <c:v>857.68799999999999</c:v>
                </c:pt>
                <c:pt idx="2">
                  <c:v>701.28000000000054</c:v>
                </c:pt>
                <c:pt idx="3">
                  <c:v>805.56499999999949</c:v>
                </c:pt>
                <c:pt idx="4">
                  <c:v>601.61199999999997</c:v>
                </c:pt>
                <c:pt idx="5">
                  <c:v>786.23</c:v>
                </c:pt>
                <c:pt idx="6">
                  <c:v>653.03899999999999</c:v>
                </c:pt>
                <c:pt idx="7">
                  <c:v>681.83199999999806</c:v>
                </c:pt>
                <c:pt idx="8">
                  <c:v>654.57600000000002</c:v>
                </c:pt>
                <c:pt idx="9">
                  <c:v>612.45899999999949</c:v>
                </c:pt>
                <c:pt idx="10">
                  <c:v>468.91999999999922</c:v>
                </c:pt>
                <c:pt idx="11">
                  <c:v>598.01300000000003</c:v>
                </c:pt>
                <c:pt idx="12">
                  <c:v>547.66509920650003</c:v>
                </c:pt>
                <c:pt idx="13">
                  <c:v>555.58014781199938</c:v>
                </c:pt>
                <c:pt idx="14">
                  <c:v>550.00836431040011</c:v>
                </c:pt>
                <c:pt idx="15">
                  <c:v>596.96599999999819</c:v>
                </c:pt>
                <c:pt idx="16">
                  <c:v>545.13099999999997</c:v>
                </c:pt>
                <c:pt idx="17">
                  <c:v>520.23199999999997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2C2-46D5-821A-022F1F8E6EAE}"/>
            </c:ext>
          </c:extLst>
        </c:ser>
        <c:ser>
          <c:idx val="0"/>
          <c:order val="4"/>
          <c:tx>
            <c:strRef>
              <c:f>GraphData!$B$9:$D$9</c:f>
              <c:strCache>
                <c:ptCount val="1"/>
                <c:pt idx="0">
                  <c:v>営業利益（百万円） 見込</c:v>
                </c:pt>
              </c:strCache>
            </c:strRef>
          </c:tx>
          <c:spPr>
            <a:solidFill>
              <a:srgbClr val="FFFF00"/>
            </a:solidFill>
            <a:ln w="25400">
              <a:solidFill>
                <a:srgbClr val="FFFF00"/>
              </a:solidFill>
              <a:prstDash val="sysDash"/>
            </a:ln>
          </c:spPr>
          <c:dLbls>
            <c:dLbl>
              <c:idx val="14"/>
              <c:layout>
                <c:manualLayout>
                  <c:x val="0"/>
                  <c:y val="3.8259346427280377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89-4CD0-8C3D-799D5F2592ED}"/>
                </c:ext>
              </c:extLst>
            </c:dLbl>
            <c:dLbl>
              <c:idx val="15"/>
              <c:layout>
                <c:manualLayout>
                  <c:x val="-1.4112334180073358E-3"/>
                  <c:y val="5.042675873891512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89-4CD0-8C3D-799D5F2592ED}"/>
                </c:ext>
              </c:extLst>
            </c:dLbl>
            <c:dLbl>
              <c:idx val="16"/>
              <c:layout>
                <c:manualLayout>
                  <c:x val="0"/>
                  <c:y val="3.6650760277823907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89-4CD0-8C3D-799D5F2592ED}"/>
                </c:ext>
              </c:extLst>
            </c:dLbl>
            <c:dLbl>
              <c:idx val="17"/>
              <c:layout>
                <c:manualLayout>
                  <c:x val="0"/>
                  <c:y val="4.3789715616971224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89-4CD0-8C3D-799D5F2592ED}"/>
                </c:ext>
              </c:extLst>
            </c:dLbl>
            <c:dLbl>
              <c:idx val="18"/>
              <c:layout>
                <c:manualLayout>
                  <c:x val="1.4112334180073358E-3"/>
                  <c:y val="4.315378233612387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89-4CD0-8C3D-799D5F2592ED}"/>
                </c:ext>
              </c:extLst>
            </c:dLbl>
            <c:dLbl>
              <c:idx val="19"/>
              <c:layout>
                <c:manualLayout>
                  <c:x val="-1.1112074147189342E-7"/>
                  <c:y val="3.588347301917640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C4-4CFC-8191-EC2441E4921D}"/>
                </c:ext>
              </c:extLst>
            </c:dLbl>
            <c:dLbl>
              <c:idx val="20"/>
              <c:layout>
                <c:manualLayout>
                  <c:x val="0"/>
                  <c:y val="6.2225052037046785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4-4CFC-8191-EC2441E4921D}"/>
                </c:ext>
              </c:extLst>
            </c:dLbl>
            <c:dLbl>
              <c:idx val="22"/>
              <c:layout>
                <c:manualLayout>
                  <c:x val="0"/>
                  <c:y val="3.131109838067772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70-4337-8EDB-E70D8649D380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1">
                    <a:solidFill>
                      <a:schemeClr val="tx1"/>
                    </a:solidFill>
                    <a:latin typeface="+mj-ea"/>
                    <a:ea typeface="+mj-ea"/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GraphData!$E$9:$AB$9</c:f>
              <c:numCache>
                <c:formatCode>General</c:formatCode>
                <c:ptCount val="24"/>
                <c:pt idx="18" formatCode="_ * #,##0_ ;_ * \-#,##0_ ;_ * &quot;-&quot;??_ ;_ @_ ">
                  <c:v>5.242</c:v>
                </c:pt>
                <c:pt idx="19" formatCode="_ * #,##0_ ;_ * \-#,##0_ ;_ * &quot;-&quot;??_ ;_ @_ ">
                  <c:v>34.249000000000002</c:v>
                </c:pt>
                <c:pt idx="20" formatCode="_ * #,##0_ ;_ * \-#,##0_ ;_ * &quot;-&quot;??_ ;_ @_ ">
                  <c:v>40.744</c:v>
                </c:pt>
                <c:pt idx="21" formatCode="_ * #,##0_ ;_ * \-#,##0_ ;_ * &quot;-&quot;??_ ;_ @_ ">
                  <c:v>21.111999999999998</c:v>
                </c:pt>
                <c:pt idx="22" formatCode="_ * #,##0_ ;_ * \-#,##0_ ;_ * &quot;-&quot;??_ ;_ @_ ">
                  <c:v>30.643999999999988</c:v>
                </c:pt>
                <c:pt idx="23" formatCode="_ * #,##0_ ;_ * \-#,##0_ ;_ * &quot;-&quot;??_ ;_ @_ ">
                  <c:v>17.071999999999999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2C2-46D5-821A-022F1F8E6EAE}"/>
            </c:ext>
          </c:extLst>
        </c:ser>
        <c:ser>
          <c:idx val="2"/>
          <c:order val="5"/>
          <c:tx>
            <c:strRef>
              <c:f>GraphData!$B$10:$D$10</c:f>
              <c:strCache>
                <c:ptCount val="1"/>
                <c:pt idx="0">
                  <c:v>営業利益（百万円） 実績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dLbls>
            <c:dLbl>
              <c:idx val="15"/>
              <c:layout>
                <c:manualLayout>
                  <c:x val="0"/>
                  <c:y val="9.1773358712068567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70-4337-8EDB-E70D8649D380}"/>
                </c:ext>
              </c:extLst>
            </c:dLbl>
            <c:dLbl>
              <c:idx val="17"/>
              <c:layout>
                <c:manualLayout>
                  <c:x val="-9.2478501869074688E-3"/>
                  <c:y val="-2.367324024318943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70-4337-8EDB-E70D8649D380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1">
                    <a:solidFill>
                      <a:schemeClr val="tx1"/>
                    </a:solidFill>
                    <a:latin typeface="+mj-ea"/>
                    <a:ea typeface="+mj-ea"/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GraphData!$E$10:$AB$10</c:f>
              <c:numCache>
                <c:formatCode>_ * #,##0_ ;_ * \-#,##0_ ;_ * "-"??_ ;_ @_ </c:formatCode>
                <c:ptCount val="24"/>
                <c:pt idx="0">
                  <c:v>38.392000000000003</c:v>
                </c:pt>
                <c:pt idx="1">
                  <c:v>49.535000000000011</c:v>
                </c:pt>
                <c:pt idx="2">
                  <c:v>18.706</c:v>
                </c:pt>
                <c:pt idx="3">
                  <c:v>20.43</c:v>
                </c:pt>
                <c:pt idx="4">
                  <c:v>-0.69100000000000061</c:v>
                </c:pt>
                <c:pt idx="5">
                  <c:v>1.0609999999999968</c:v>
                </c:pt>
                <c:pt idx="6">
                  <c:v>16.587</c:v>
                </c:pt>
                <c:pt idx="7">
                  <c:v>22.964999999999989</c:v>
                </c:pt>
                <c:pt idx="8">
                  <c:v>16.968999999999934</c:v>
                </c:pt>
                <c:pt idx="9">
                  <c:v>28.821999999999999</c:v>
                </c:pt>
                <c:pt idx="10">
                  <c:v>-9.3150000000000048</c:v>
                </c:pt>
                <c:pt idx="11">
                  <c:v>6.1509999999999945</c:v>
                </c:pt>
                <c:pt idx="12">
                  <c:v>-0.13621321219988791</c:v>
                </c:pt>
                <c:pt idx="13">
                  <c:v>15.770763181999991</c:v>
                </c:pt>
                <c:pt idx="14">
                  <c:v>11.80699776880002</c:v>
                </c:pt>
                <c:pt idx="15">
                  <c:v>33.495000000000019</c:v>
                </c:pt>
                <c:pt idx="16">
                  <c:v>35.335000000000001</c:v>
                </c:pt>
                <c:pt idx="17">
                  <c:v>20.658999999999999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2C2-46D5-821A-022F1F8E6EAE}"/>
            </c:ext>
          </c:extLst>
        </c:ser>
        <c:gapWidth val="5"/>
        <c:overlap val="75"/>
        <c:axId val="61036416"/>
        <c:axId val="61037952"/>
      </c:barChart>
      <c:lineChart>
        <c:grouping val="standard"/>
        <c:ser>
          <c:idx val="3"/>
          <c:order val="0"/>
          <c:tx>
            <c:strRef>
              <c:f>GraphData!$B$5:$D$5</c:f>
              <c:strCache>
                <c:ptCount val="1"/>
                <c:pt idx="0">
                  <c:v>売上（百万円） 計画</c:v>
                </c:pt>
              </c:strCache>
            </c:strRef>
          </c:tx>
          <c:spPr>
            <a:ln w="34925">
              <a:solidFill>
                <a:srgbClr val="3333FF"/>
              </a:solidFill>
            </a:ln>
          </c:spPr>
          <c:marker>
            <c:symbol val="circle"/>
            <c:size val="6"/>
            <c:spPr>
              <a:solidFill>
                <a:srgbClr val="3333FF"/>
              </a:solidFill>
              <a:ln>
                <a:solidFill>
                  <a:srgbClr val="3333FF"/>
                </a:solidFill>
              </a:ln>
            </c:spPr>
          </c:marker>
          <c:dLbls>
            <c:dLbl>
              <c:idx val="2"/>
              <c:layout>
                <c:manualLayout>
                  <c:x val="-3.4804421035007837E-3"/>
                  <c:y val="-4.2943909843488389E-3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DC4-4CFC-8191-EC2441E4921D}"/>
                </c:ext>
              </c:extLst>
            </c:dLbl>
            <c:dLbl>
              <c:idx val="14"/>
              <c:layout>
                <c:manualLayout>
                  <c:x val="-2.3718611168523494E-2"/>
                  <c:y val="-3.006072454387418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2C2-46D5-821A-022F1F8E6EAE}"/>
                </c:ext>
              </c:extLst>
            </c:dLbl>
            <c:dLbl>
              <c:idx val="16"/>
              <c:layout>
                <c:manualLayout>
                  <c:x val="-2.5882020886254735E-2"/>
                  <c:y val="-2.169924373113983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89-4CD0-8C3D-799D5F2592ED}"/>
                </c:ext>
              </c:extLst>
            </c:dLbl>
            <c:dLbl>
              <c:idx val="18"/>
              <c:layout>
                <c:manualLayout>
                  <c:x val="-2.4080531423834432E-2"/>
                  <c:y val="-2.794372515547045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2C2-46D5-821A-022F1F8E6EAE}"/>
                </c:ext>
              </c:extLst>
            </c:dLbl>
            <c:dLbl>
              <c:idx val="21"/>
              <c:layout>
                <c:manualLayout>
                  <c:x val="-1.9088049661386976E-2"/>
                  <c:y val="-1.503036844522090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2C2-46D5-821A-022F1F8E6EAE}"/>
                </c:ext>
              </c:extLst>
            </c:dLbl>
            <c:dLbl>
              <c:idx val="22"/>
              <c:layout>
                <c:manualLayout>
                  <c:x val="-2.1910565582350522E-2"/>
                  <c:y val="-5.10495232834093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C4-4CFC-8191-EC2441E4921D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sz="1000" b="1">
                    <a:solidFill>
                      <a:srgbClr val="3333FF"/>
                    </a:solidFill>
                    <a:latin typeface="+mj-ea"/>
                    <a:ea typeface="+mj-ea"/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GraphData!$E$5:$AB$5</c:f>
              <c:numCache>
                <c:formatCode>_ * #,##0_ ;_ * \-#,##0_ ;_ * "-"??_ ;_ @_ </c:formatCode>
                <c:ptCount val="24"/>
                <c:pt idx="0">
                  <c:v>739.01699999999948</c:v>
                </c:pt>
                <c:pt idx="1">
                  <c:v>716.41599999999949</c:v>
                </c:pt>
                <c:pt idx="2">
                  <c:v>706.59699999999998</c:v>
                </c:pt>
                <c:pt idx="3">
                  <c:v>715.10599999999999</c:v>
                </c:pt>
                <c:pt idx="4">
                  <c:v>703.87</c:v>
                </c:pt>
                <c:pt idx="5">
                  <c:v>718.84199999999805</c:v>
                </c:pt>
                <c:pt idx="6">
                  <c:v>727.57400000000052</c:v>
                </c:pt>
                <c:pt idx="7">
                  <c:v>730.85999999999831</c:v>
                </c:pt>
                <c:pt idx="8">
                  <c:v>653.82299999999782</c:v>
                </c:pt>
                <c:pt idx="9">
                  <c:v>707.99900000000002</c:v>
                </c:pt>
                <c:pt idx="10">
                  <c:v>706.98299999999949</c:v>
                </c:pt>
                <c:pt idx="11">
                  <c:v>717.50099999999998</c:v>
                </c:pt>
                <c:pt idx="12">
                  <c:v>574.97501380000006</c:v>
                </c:pt>
                <c:pt idx="13">
                  <c:v>560.60250619999806</c:v>
                </c:pt>
                <c:pt idx="14">
                  <c:v>601.82008479999831</c:v>
                </c:pt>
                <c:pt idx="15">
                  <c:v>569.97664679999946</c:v>
                </c:pt>
                <c:pt idx="16">
                  <c:v>545.36363530000006</c:v>
                </c:pt>
                <c:pt idx="17">
                  <c:v>562.95388600000001</c:v>
                </c:pt>
                <c:pt idx="18">
                  <c:v>565.19634827280208</c:v>
                </c:pt>
                <c:pt idx="19">
                  <c:v>564.8629906947973</c:v>
                </c:pt>
                <c:pt idx="20">
                  <c:v>529.61941126380054</c:v>
                </c:pt>
                <c:pt idx="21">
                  <c:v>530.49773650580005</c:v>
                </c:pt>
                <c:pt idx="22">
                  <c:v>542.1211085257994</c:v>
                </c:pt>
                <c:pt idx="23">
                  <c:v>537.02243728179997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82C2-46D5-821A-022F1F8E6EAE}"/>
            </c:ext>
          </c:extLst>
        </c:ser>
        <c:ser>
          <c:idx val="7"/>
          <c:order val="3"/>
          <c:tx>
            <c:strRef>
              <c:f>GraphData!$B$8:$D$8</c:f>
              <c:strCache>
                <c:ptCount val="1"/>
                <c:pt idx="0">
                  <c:v>営業利益（百万円） 計画</c:v>
                </c:pt>
              </c:strCache>
            </c:strRef>
          </c:tx>
          <c:spPr>
            <a:ln w="34925">
              <a:solidFill>
                <a:srgbClr val="CC00FF"/>
              </a:solidFill>
            </a:ln>
          </c:spPr>
          <c:marker>
            <c:symbol val="circle"/>
            <c:size val="6"/>
            <c:spPr>
              <a:solidFill>
                <a:srgbClr val="CC00FF"/>
              </a:solidFill>
              <a:ln>
                <a:solidFill>
                  <a:srgbClr val="CC00FF"/>
                </a:solidFill>
              </a:ln>
            </c:spPr>
          </c:marker>
          <c:dLbls>
            <c:dLbl>
              <c:idx val="0"/>
              <c:layout>
                <c:manualLayout>
                  <c:x val="-2.6592752947060518E-2"/>
                  <c:y val="-2.576634590609282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DC4-4CFC-8191-EC2441E4921D}"/>
                </c:ext>
              </c:extLst>
            </c:dLbl>
            <c:dLbl>
              <c:idx val="1"/>
              <c:layout>
                <c:manualLayout>
                  <c:x val="-2.5233205250380669E-2"/>
                  <c:y val="-1.93247594295698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DC4-4CFC-8191-EC2441E4921D}"/>
                </c:ext>
              </c:extLst>
            </c:dLbl>
            <c:dLbl>
              <c:idx val="13"/>
              <c:layout>
                <c:manualLayout>
                  <c:x val="-2.2897317767540185E-2"/>
                  <c:y val="-2.169924373113983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89-4CD0-8C3D-799D5F2592ED}"/>
                </c:ext>
              </c:extLst>
            </c:dLbl>
            <c:dLbl>
              <c:idx val="14"/>
              <c:layout>
                <c:manualLayout>
                  <c:x val="-1.897408886547948E-2"/>
                  <c:y val="-1.74652449543319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89-4CD0-8C3D-799D5F2592ED}"/>
                </c:ext>
              </c:extLst>
            </c:dLbl>
            <c:dLbl>
              <c:idx val="15"/>
              <c:layout>
                <c:manualLayout>
                  <c:x val="-2.2639739938808402E-2"/>
                  <c:y val="1.493492639214849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70-4337-8EDB-E70D8649D380}"/>
                </c:ext>
              </c:extLst>
            </c:dLbl>
            <c:dLbl>
              <c:idx val="16"/>
              <c:layout>
                <c:manualLayout>
                  <c:x val="-2.0547558566186848E-2"/>
                  <c:y val="2.487474281374572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89-4CD0-8C3D-799D5F2592ED}"/>
                </c:ext>
              </c:extLst>
            </c:dLbl>
            <c:dLbl>
              <c:idx val="17"/>
              <c:layout>
                <c:manualLayout>
                  <c:x val="-1.9008980778334121E-2"/>
                  <c:y val="1.864759744739884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3C-4676-94DF-ADE098A5124B}"/>
                </c:ext>
              </c:extLst>
            </c:dLbl>
            <c:dLbl>
              <c:idx val="18"/>
              <c:layout>
                <c:manualLayout>
                  <c:x val="-2.0547558566186848E-2"/>
                  <c:y val="2.487474281374572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89-4CD0-8C3D-799D5F2592ED}"/>
                </c:ext>
              </c:extLst>
            </c:dLbl>
            <c:dLbl>
              <c:idx val="19"/>
              <c:layout>
                <c:manualLayout>
                  <c:x val="-1.989572429610582E-2"/>
                  <c:y val="2.492091673741391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C4-4CFC-8191-EC2441E4921D}"/>
                </c:ext>
              </c:extLst>
            </c:dLbl>
            <c:dLbl>
              <c:idx val="20"/>
              <c:layout>
                <c:manualLayout>
                  <c:x val="-2.1858783316776372E-2"/>
                  <c:y val="-1.533240974373147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4-4CFC-8191-EC2441E4921D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1">
                    <a:solidFill>
                      <a:srgbClr val="CC00FF"/>
                    </a:solidFill>
                    <a:latin typeface="+mj-ea"/>
                    <a:ea typeface="+mj-ea"/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GraphData!$E$4:$AB$4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GraphData!$E$8:$AB$8</c:f>
              <c:numCache>
                <c:formatCode>_ * #,##0_ ;_ * \-#,##0_ ;_ * "-"??_ ;_ @_ </c:formatCode>
                <c:ptCount val="24"/>
                <c:pt idx="0">
                  <c:v>50.017000000000003</c:v>
                </c:pt>
                <c:pt idx="1">
                  <c:v>44.077000000000005</c:v>
                </c:pt>
                <c:pt idx="2">
                  <c:v>44.931000000000004</c:v>
                </c:pt>
                <c:pt idx="3">
                  <c:v>40.854999999999997</c:v>
                </c:pt>
                <c:pt idx="4">
                  <c:v>40.039000000000001</c:v>
                </c:pt>
                <c:pt idx="5">
                  <c:v>40.752000000000002</c:v>
                </c:pt>
                <c:pt idx="6">
                  <c:v>40.270000000000003</c:v>
                </c:pt>
                <c:pt idx="7">
                  <c:v>39.979000000000006</c:v>
                </c:pt>
                <c:pt idx="8">
                  <c:v>32.18</c:v>
                </c:pt>
                <c:pt idx="9">
                  <c:v>34.067</c:v>
                </c:pt>
                <c:pt idx="10">
                  <c:v>33.284000000000006</c:v>
                </c:pt>
                <c:pt idx="11">
                  <c:v>36.380999999999993</c:v>
                </c:pt>
                <c:pt idx="12">
                  <c:v>21.523656946770302</c:v>
                </c:pt>
                <c:pt idx="13">
                  <c:v>26.792286216668177</c:v>
                </c:pt>
                <c:pt idx="14">
                  <c:v>33.904804255025198</c:v>
                </c:pt>
                <c:pt idx="15">
                  <c:v>33.662681170005406</c:v>
                </c:pt>
                <c:pt idx="16">
                  <c:v>31.495814693349427</c:v>
                </c:pt>
                <c:pt idx="17">
                  <c:v>44.467619340689851</c:v>
                </c:pt>
                <c:pt idx="18">
                  <c:v>26.272545975400963</c:v>
                </c:pt>
                <c:pt idx="19">
                  <c:v>21.357285180920531</c:v>
                </c:pt>
                <c:pt idx="20">
                  <c:v>14.81152085873655</c:v>
                </c:pt>
                <c:pt idx="21">
                  <c:v>22.034472232729538</c:v>
                </c:pt>
                <c:pt idx="22">
                  <c:v>27.219825464627768</c:v>
                </c:pt>
                <c:pt idx="23">
                  <c:v>32.075552952410639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82C2-46D5-821A-022F1F8E6EAE}"/>
            </c:ext>
          </c:extLst>
        </c:ser>
        <c:marker val="1"/>
        <c:axId val="61036416"/>
        <c:axId val="61037952"/>
      </c:lineChart>
      <c:dateAx>
        <c:axId val="61036416"/>
        <c:scaling>
          <c:orientation val="minMax"/>
        </c:scaling>
        <c:axPos val="b"/>
        <c:numFmt formatCode="[$-409]mmm\-yy;@" sourceLinked="1"/>
        <c:majorTickMark val="in"/>
        <c:tickLblPos val="low"/>
        <c:spPr>
          <a:ln w="19050"/>
        </c:spPr>
        <c:txPr>
          <a:bodyPr rot="-5400000" vert="horz"/>
          <a:lstStyle/>
          <a:p>
            <a:pPr>
              <a:defRPr lang="ja-JP" sz="1000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61037952"/>
        <c:crosses val="autoZero"/>
        <c:auto val="1"/>
        <c:lblOffset val="100"/>
        <c:baseTimeUnit val="months"/>
        <c:majorUnit val="1"/>
        <c:minorUnit val="1"/>
      </c:dateAx>
      <c:valAx>
        <c:axId val="61037952"/>
        <c:scaling>
          <c:orientation val="minMax"/>
        </c:scaling>
        <c:axPos val="l"/>
        <c:majorGridlines/>
        <c:numFmt formatCode="#,##0_);[Red]\(#,##0\)" sourceLinked="0"/>
        <c:majorTickMark val="in"/>
        <c:tickLblPos val="nextTo"/>
        <c:txPr>
          <a:bodyPr rot="0" vert="horz"/>
          <a:lstStyle/>
          <a:p>
            <a:pPr>
              <a:defRPr lang="ja-JP" sz="1000" baseline="0"/>
            </a:pPr>
            <a:endParaRPr lang="zh-CN"/>
          </a:p>
        </c:txPr>
        <c:crossAx val="61036416"/>
        <c:crosses val="autoZero"/>
        <c:crossBetween val="between"/>
      </c:valAx>
      <c:spPr>
        <a:ln cmpd="sng"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14639928584927775"/>
          <c:y val="7.9575983920291901E-3"/>
          <c:w val="0.68975057400165429"/>
          <c:h val="9.4892392873805798E-2"/>
        </c:manualLayout>
      </c:layout>
      <c:txPr>
        <a:bodyPr/>
        <a:lstStyle/>
        <a:p>
          <a:pPr>
            <a:defRPr lang="ja-JP" sz="10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 w="12700">
      <a:solidFill>
        <a:sysClr val="windowText" lastClr="000000"/>
      </a:solidFill>
    </a:ln>
  </c:spPr>
  <c:txPr>
    <a:bodyPr/>
    <a:lstStyle/>
    <a:p>
      <a:pPr>
        <a:defRPr sz="1400">
          <a:latin typeface="HGP創英角ｺﾞｼｯｸUB" panose="020B0900000000000000" pitchFamily="50" charset="-128"/>
          <a:ea typeface="HGP創英角ｺﾞｼｯｸUB" panose="020B0900000000000000" pitchFamily="50" charset="-128"/>
        </a:defRPr>
      </a:pPr>
      <a:endParaRPr lang="zh-CN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0.13435487823214567"/>
          <c:y val="0.18744567031847698"/>
          <c:w val="0.89887698707472852"/>
          <c:h val="0.79146072195437944"/>
        </c:manualLayout>
      </c:layout>
      <c:barChart>
        <c:barDir val="col"/>
        <c:grouping val="stacked"/>
        <c:ser>
          <c:idx val="2"/>
          <c:order val="0"/>
          <c:tx>
            <c:strRef>
              <c:f>予測比!$F$3</c:f>
              <c:strCache>
                <c:ptCount val="1"/>
                <c:pt idx="0">
                  <c:v>緑</c:v>
                </c:pt>
              </c:strCache>
            </c:strRef>
          </c:tx>
          <c:spPr>
            <a:solidFill>
              <a:srgbClr val="92D050"/>
            </a:solidFill>
            <a:ln w="28575">
              <a:noFill/>
            </a:ln>
          </c:spPr>
          <c:val>
            <c:numRef>
              <c:f>予測比!$F$4:$F$16</c:f>
              <c:numCache>
                <c:formatCode>General</c:formatCode>
                <c:ptCount val="7"/>
                <c:pt idx="0" formatCode="#,###;[Red]\-#,###">
                  <c:v>13.683938137791923</c:v>
                </c:pt>
                <c:pt idx="6" formatCode="#,###;[Red]\-#,###">
                  <c:v>20.65899629220009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38-45D6-AB4C-E8502808EE88}"/>
            </c:ext>
          </c:extLst>
        </c:ser>
        <c:ser>
          <c:idx val="3"/>
          <c:order val="1"/>
          <c:tx>
            <c:strRef>
              <c:f>予測比!$G$3</c:f>
              <c:strCache>
                <c:ptCount val="1"/>
                <c:pt idx="0">
                  <c:v>赤</c:v>
                </c:pt>
              </c:strCache>
            </c:strRef>
          </c:tx>
          <c:spPr>
            <a:solidFill>
              <a:srgbClr val="FF7C80"/>
            </a:solidFill>
            <a:ln w="28575">
              <a:noFill/>
            </a:ln>
          </c:spPr>
          <c:val>
            <c:numRef>
              <c:f>予測比!$G$4:$G$16</c:f>
              <c:numCache>
                <c:formatCode>General</c:formatCode>
                <c:ptCount val="7"/>
                <c:pt idx="0" formatCode="#,###;[Red]\-#,###">
                  <c:v>0</c:v>
                </c:pt>
                <c:pt idx="6" formatCode="#,###;[Red]\-#,###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38-45D6-AB4C-E8502808EE88}"/>
            </c:ext>
          </c:extLst>
        </c:ser>
        <c:ser>
          <c:idx val="0"/>
          <c:order val="2"/>
          <c:tx>
            <c:strRef>
              <c:f>予測比!$L$3</c:f>
              <c:strCache>
                <c:ptCount val="1"/>
                <c:pt idx="0">
                  <c:v>無</c:v>
                </c:pt>
              </c:strCache>
            </c:strRef>
          </c:tx>
          <c:spPr>
            <a:noFill/>
          </c:spPr>
          <c:cat>
            <c:multiLvlStrRef>
              <c:f>予測比!$D$4:$E$16</c:f>
              <c:multiLvlStrCache>
                <c:ptCount val="7"/>
                <c:lvl>
                  <c:pt idx="0">
                    <c:v>+13.7</c:v>
                  </c:pt>
                  <c:pt idx="1">
                    <c:v>△7.4</c:v>
                  </c:pt>
                  <c:pt idx="2">
                    <c:v>+0.0</c:v>
                  </c:pt>
                  <c:pt idx="3">
                    <c:v>+1.0</c:v>
                  </c:pt>
                  <c:pt idx="4">
                    <c:v>+2.0</c:v>
                  </c:pt>
                  <c:pt idx="5">
                    <c:v>+11.4</c:v>
                  </c:pt>
                  <c:pt idx="6">
                    <c:v>+20.7</c:v>
                  </c:pt>
                </c:lvl>
                <c:lvl>
                  <c:pt idx="0">
                    <c:v>月初見込
営業利益</c:v>
                  </c:pt>
                  <c:pt idx="1">
                    <c:v>生産高
減少</c:v>
                  </c:pt>
                  <c:pt idx="2">
                    <c:v>販管費
営業外</c:v>
                  </c:pt>
                  <c:pt idx="3">
                    <c:v>労務費
増加</c:v>
                  </c:pt>
                  <c:pt idx="4">
                    <c:v>固定経費
減少</c:v>
                  </c:pt>
                  <c:pt idx="5">
                    <c:v>限界利益
増加</c:v>
                  </c:pt>
                  <c:pt idx="6">
                    <c:v>実績
営業利益</c:v>
                  </c:pt>
                </c:lvl>
              </c:multiLvlStrCache>
            </c:multiLvlStrRef>
          </c:cat>
          <c:val>
            <c:numRef>
              <c:f>予測比!$L$4:$L$16</c:f>
              <c:numCache>
                <c:formatCode>#,###;[Red]\-#,###</c:formatCode>
                <c:ptCount val="7"/>
                <c:pt idx="1">
                  <c:v>6.2581230872652016</c:v>
                </c:pt>
                <c:pt idx="2">
                  <c:v>6.2581230872652016</c:v>
                </c:pt>
                <c:pt idx="3">
                  <c:v>6.2676526437940794</c:v>
                </c:pt>
                <c:pt idx="4">
                  <c:v>7.2237926264414485</c:v>
                </c:pt>
                <c:pt idx="5">
                  <c:v>9.2448236609604439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8338-45D6-AB4C-E8502808EE88}"/>
            </c:ext>
          </c:extLst>
        </c:ser>
        <c:ser>
          <c:idx val="5"/>
          <c:order val="3"/>
          <c:tx>
            <c:strRef>
              <c:f>予測比!$H$3</c:f>
              <c:strCache>
                <c:ptCount val="1"/>
                <c:pt idx="0">
                  <c:v>黄</c:v>
                </c:pt>
              </c:strCache>
            </c:strRef>
          </c:tx>
          <c:spPr>
            <a:solidFill>
              <a:srgbClr val="FFC000"/>
            </a:solidFill>
            <a:ln w="28575">
              <a:noFill/>
            </a:ln>
          </c:spPr>
          <c:val>
            <c:numRef>
              <c:f>予測比!$H$4:$H$16</c:f>
              <c:numCache>
                <c:formatCode>#,###;[Red]\-#,###</c:formatCode>
                <c:ptCount val="7"/>
                <c:pt idx="1">
                  <c:v>7.4258150505267091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8338-45D6-AB4C-E8502808EE88}"/>
            </c:ext>
          </c:extLst>
        </c:ser>
        <c:ser>
          <c:idx val="6"/>
          <c:order val="4"/>
          <c:tx>
            <c:strRef>
              <c:f>予測比!$I$3</c:f>
              <c:strCache>
                <c:ptCount val="1"/>
                <c:pt idx="0">
                  <c:v>黄+</c:v>
                </c:pt>
              </c:strCache>
            </c:strRef>
          </c:tx>
          <c:spPr>
            <a:solidFill>
              <a:srgbClr val="FFC000"/>
            </a:solidFill>
            <a:ln w="28575">
              <a:noFill/>
            </a:ln>
          </c:spPr>
          <c:val>
            <c:numRef>
              <c:f>予測比!$I$4:$I$16</c:f>
              <c:numCache>
                <c:formatCode>#,###;[Red]\-#,###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338-45D6-AB4C-E8502808EE88}"/>
            </c:ext>
          </c:extLst>
        </c:ser>
        <c:ser>
          <c:idx val="1"/>
          <c:order val="5"/>
          <c:tx>
            <c:strRef>
              <c:f>予測比!$K$3</c:f>
              <c:strCache>
                <c:ptCount val="1"/>
                <c:pt idx="0">
                  <c:v>青</c:v>
                </c:pt>
              </c:strCache>
            </c:strRef>
          </c:tx>
          <c:spPr>
            <a:solidFill>
              <a:srgbClr val="00B0F0"/>
            </a:solidFill>
          </c:spPr>
          <c:cat>
            <c:multiLvlStrRef>
              <c:f>予測比!$D$4:$E$16</c:f>
              <c:multiLvlStrCache>
                <c:ptCount val="7"/>
                <c:lvl>
                  <c:pt idx="0">
                    <c:v>+13.7</c:v>
                  </c:pt>
                  <c:pt idx="1">
                    <c:v>△7.4</c:v>
                  </c:pt>
                  <c:pt idx="2">
                    <c:v>+0.0</c:v>
                  </c:pt>
                  <c:pt idx="3">
                    <c:v>+1.0</c:v>
                  </c:pt>
                  <c:pt idx="4">
                    <c:v>+2.0</c:v>
                  </c:pt>
                  <c:pt idx="5">
                    <c:v>+11.4</c:v>
                  </c:pt>
                  <c:pt idx="6">
                    <c:v>+20.7</c:v>
                  </c:pt>
                </c:lvl>
                <c:lvl>
                  <c:pt idx="0">
                    <c:v>月初見込
営業利益</c:v>
                  </c:pt>
                  <c:pt idx="1">
                    <c:v>生産高
減少</c:v>
                  </c:pt>
                  <c:pt idx="2">
                    <c:v>販管費
営業外</c:v>
                  </c:pt>
                  <c:pt idx="3">
                    <c:v>労務費
増加</c:v>
                  </c:pt>
                  <c:pt idx="4">
                    <c:v>固定経費
減少</c:v>
                  </c:pt>
                  <c:pt idx="5">
                    <c:v>限界利益
増加</c:v>
                  </c:pt>
                  <c:pt idx="6">
                    <c:v>実績
営業利益</c:v>
                  </c:pt>
                </c:lvl>
              </c:multiLvlStrCache>
            </c:multiLvlStrRef>
          </c:cat>
          <c:val>
            <c:numRef>
              <c:f>予測比!$K$4:$K$16</c:f>
              <c:numCache>
                <c:formatCode>#,###;[Red]\-#,###</c:formatCode>
                <c:ptCount val="7"/>
                <c:pt idx="1">
                  <c:v>0</c:v>
                </c:pt>
                <c:pt idx="2">
                  <c:v>9.5295565288769056E-3</c:v>
                </c:pt>
                <c:pt idx="3">
                  <c:v>0.95613998264737265</c:v>
                </c:pt>
                <c:pt idx="4">
                  <c:v>2.0210310345190265</c:v>
                </c:pt>
                <c:pt idx="5">
                  <c:v>11.414172631239605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8338-45D6-AB4C-E8502808EE88}"/>
            </c:ext>
          </c:extLst>
        </c:ser>
        <c:ser>
          <c:idx val="7"/>
          <c:order val="6"/>
          <c:tx>
            <c:strRef>
              <c:f>予測比!$J$3</c:f>
              <c:strCache>
                <c:ptCount val="1"/>
                <c:pt idx="0">
                  <c:v>青+</c:v>
                </c:pt>
              </c:strCache>
            </c:strRef>
          </c:tx>
          <c:spPr>
            <a:solidFill>
              <a:srgbClr val="00B0F0"/>
            </a:solidFill>
            <a:ln w="28575">
              <a:noFill/>
            </a:ln>
          </c:spPr>
          <c:val>
            <c:numRef>
              <c:f>予測比!$J$4:$J$16</c:f>
              <c:numCache>
                <c:formatCode>#,###;[Red]\-#,###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8338-45D6-AB4C-E8502808EE88}"/>
            </c:ext>
          </c:extLst>
        </c:ser>
        <c:gapWidth val="0"/>
        <c:overlap val="100"/>
        <c:axId val="124966400"/>
        <c:axId val="124967936"/>
      </c:barChart>
      <c:lineChart>
        <c:grouping val="standard"/>
        <c:ser>
          <c:idx val="4"/>
          <c:order val="7"/>
          <c:tx>
            <c:strRef>
              <c:f>予測比!$E$3</c:f>
              <c:strCache>
                <c:ptCount val="1"/>
                <c:pt idx="0">
                  <c:v>数値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1"/>
              <c:layout>
                <c:manualLayout>
                  <c:x val="-4.8226483796541139E-2"/>
                  <c:y val="-6.8883093484333524E-2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4.2400923901457513E-2"/>
                  <c:y val="-4.656379403014466E-3"/>
                </c:manualLayout>
              </c:layout>
              <c:dLblPos val="r"/>
              <c:showVal val="1"/>
            </c:dLbl>
            <c:dLbl>
              <c:idx val="3"/>
              <c:layout>
                <c:manualLayout>
                  <c:x val="-4.4280146368698467E-2"/>
                  <c:y val="1.6293661097526706E-2"/>
                </c:manualLayout>
              </c:layout>
              <c:dLblPos val="r"/>
              <c:showVal val="1"/>
            </c:dLbl>
            <c:dLbl>
              <c:idx val="4"/>
              <c:layout>
                <c:manualLayout>
                  <c:x val="-3.8632511590051009E-2"/>
                  <c:y val="1.4333690394180041E-3"/>
                </c:manualLayout>
              </c:layout>
              <c:dLblPos val="r"/>
              <c:showVal val="1"/>
            </c:dLbl>
            <c:dLbl>
              <c:idx val="5"/>
              <c:layout>
                <c:manualLayout>
                  <c:x val="-4.4292791548378674E-2"/>
                  <c:y val="5.3156487278287923E-2"/>
                </c:manualLayout>
              </c:layout>
              <c:dLblPos val="r"/>
              <c:showVal val="1"/>
            </c:dLbl>
            <c:dLbl>
              <c:idx val="6"/>
              <c:layout>
                <c:manualLayout>
                  <c:x val="-4.2400923901457513E-2"/>
                  <c:y val="-4.8507914638485423E-2"/>
                </c:manualLayout>
              </c:layout>
              <c:dLblPos val="r"/>
              <c:showVal val="1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予測比!$D$4:$E$16</c:f>
              <c:multiLvlStrCache>
                <c:ptCount val="7"/>
                <c:lvl>
                  <c:pt idx="0">
                    <c:v>+13.7</c:v>
                  </c:pt>
                  <c:pt idx="1">
                    <c:v>△7.4</c:v>
                  </c:pt>
                  <c:pt idx="2">
                    <c:v>+0.0</c:v>
                  </c:pt>
                  <c:pt idx="3">
                    <c:v>+1.0</c:v>
                  </c:pt>
                  <c:pt idx="4">
                    <c:v>+2.0</c:v>
                  </c:pt>
                  <c:pt idx="5">
                    <c:v>+11.4</c:v>
                  </c:pt>
                  <c:pt idx="6">
                    <c:v>+20.7</c:v>
                  </c:pt>
                </c:lvl>
                <c:lvl>
                  <c:pt idx="0">
                    <c:v>月初見込
営業利益</c:v>
                  </c:pt>
                  <c:pt idx="1">
                    <c:v>生産高
減少</c:v>
                  </c:pt>
                  <c:pt idx="2">
                    <c:v>販管費
営業外</c:v>
                  </c:pt>
                  <c:pt idx="3">
                    <c:v>労務費
増加</c:v>
                  </c:pt>
                  <c:pt idx="4">
                    <c:v>固定経費
減少</c:v>
                  </c:pt>
                  <c:pt idx="5">
                    <c:v>限界利益
増加</c:v>
                  </c:pt>
                  <c:pt idx="6">
                    <c:v>実績
営業利益</c:v>
                  </c:pt>
                </c:lvl>
              </c:multiLvlStrCache>
            </c:multiLvlStrRef>
          </c:cat>
          <c:val>
            <c:numRef>
              <c:f>予測比!$E$4:$E$16</c:f>
              <c:numCache>
                <c:formatCode>"+"#,##0.0;"△"#,##0.0</c:formatCode>
                <c:ptCount val="7"/>
                <c:pt idx="0">
                  <c:v>13.683938137791923</c:v>
                </c:pt>
                <c:pt idx="1">
                  <c:v>-7.4258150505267091</c:v>
                </c:pt>
                <c:pt idx="2">
                  <c:v>9.5295565288769056E-3</c:v>
                </c:pt>
                <c:pt idx="3">
                  <c:v>0.95613998264737265</c:v>
                </c:pt>
                <c:pt idx="4">
                  <c:v>2.0210310345190265</c:v>
                </c:pt>
                <c:pt idx="5">
                  <c:v>11.414172631239605</c:v>
                </c:pt>
                <c:pt idx="6">
                  <c:v>20.65899629220009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8338-45D6-AB4C-E8502808EE88}"/>
            </c:ext>
          </c:extLst>
        </c:ser>
        <c:marker val="1"/>
        <c:axId val="124966400"/>
        <c:axId val="124967936"/>
      </c:lineChart>
      <c:catAx>
        <c:axId val="124966400"/>
        <c:scaling>
          <c:orientation val="minMax"/>
        </c:scaling>
        <c:axPos val="b"/>
        <c:majorTickMark val="none"/>
        <c:tickLblPos val="high"/>
        <c:spPr>
          <a:ln w="12700">
            <a:solidFill>
              <a:schemeClr val="tx1"/>
            </a:solidFill>
          </a:ln>
        </c:spPr>
        <c:txPr>
          <a:bodyPr rot="0" vert="horz"/>
          <a:lstStyle/>
          <a:p>
            <a:pPr>
              <a:defRPr lang="ja-JP" sz="900"/>
            </a:pPr>
            <a:endParaRPr lang="zh-CN"/>
          </a:p>
        </c:txPr>
        <c:crossAx val="124967936"/>
        <c:crosses val="autoZero"/>
        <c:auto val="1"/>
        <c:lblAlgn val="ctr"/>
        <c:lblOffset val="100"/>
        <c:tickLblSkip val="1"/>
        <c:tickMarkSkip val="1"/>
      </c:catAx>
      <c:valAx>
        <c:axId val="124967936"/>
        <c:scaling>
          <c:orientation val="minMax"/>
          <c:max val="100"/>
        </c:scaling>
        <c:axPos val="l"/>
        <c:majorGridlines/>
        <c:numFmt formatCode="&quot;+&quot;#,##0.0;&quot;△&quot;#,##0.0" sourceLinked="0"/>
        <c:tickLblPos val="nextTo"/>
        <c:txPr>
          <a:bodyPr/>
          <a:lstStyle/>
          <a:p>
            <a:pPr>
              <a:defRPr lang="ja-JP" sz="900"/>
            </a:pPr>
            <a:endParaRPr lang="zh-CN"/>
          </a:p>
        </c:txPr>
        <c:crossAx val="124966400"/>
        <c:crosses val="autoZero"/>
        <c:crossBetween val="between"/>
        <c:majorUnit val="20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>
          <a:latin typeface="Meiryo UI" pitchFamily="50" charset="-128"/>
          <a:ea typeface="Meiryo UI" pitchFamily="50" charset="-128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8.972842681092566E-2"/>
          <c:y val="0.18959524308007558"/>
          <c:w val="0.91019767747365865"/>
          <c:h val="0.78560349780673489"/>
        </c:manualLayout>
      </c:layout>
      <c:barChart>
        <c:barDir val="col"/>
        <c:grouping val="stacked"/>
        <c:ser>
          <c:idx val="2"/>
          <c:order val="0"/>
          <c:tx>
            <c:strRef>
              <c:f>計画比!$F$3</c:f>
              <c:strCache>
                <c:ptCount val="1"/>
                <c:pt idx="0">
                  <c:v>緑</c:v>
                </c:pt>
              </c:strCache>
            </c:strRef>
          </c:tx>
          <c:spPr>
            <a:solidFill>
              <a:srgbClr val="92D050"/>
            </a:solidFill>
            <a:ln w="28575">
              <a:noFill/>
            </a:ln>
          </c:spPr>
          <c:val>
            <c:numRef>
              <c:f>計画比!$F$4:$F$16</c:f>
              <c:numCache>
                <c:formatCode>General</c:formatCode>
                <c:ptCount val="8"/>
                <c:pt idx="0" formatCode="#,###;[Red]\-#,###">
                  <c:v>44.399073737762194</c:v>
                </c:pt>
                <c:pt idx="7" formatCode="#,###;[Red]\-#,###">
                  <c:v>20.64958301515243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38-45D6-AB4C-E8502808EE88}"/>
            </c:ext>
          </c:extLst>
        </c:ser>
        <c:ser>
          <c:idx val="3"/>
          <c:order val="1"/>
          <c:tx>
            <c:strRef>
              <c:f>計画比!$G$3</c:f>
              <c:strCache>
                <c:ptCount val="1"/>
                <c:pt idx="0">
                  <c:v>赤</c:v>
                </c:pt>
              </c:strCache>
            </c:strRef>
          </c:tx>
          <c:spPr>
            <a:solidFill>
              <a:srgbClr val="FF7C80"/>
            </a:solidFill>
            <a:ln w="28575">
              <a:noFill/>
            </a:ln>
          </c:spPr>
          <c:val>
            <c:numRef>
              <c:f>計画比!$G$4:$G$16</c:f>
              <c:numCache>
                <c:formatCode>General</c:formatCode>
                <c:ptCount val="8"/>
                <c:pt idx="0" formatCode="#,###;[Red]\-#,###">
                  <c:v>0</c:v>
                </c:pt>
                <c:pt idx="7" formatCode="#,###;[Red]\-#,###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38-45D6-AB4C-E8502808EE88}"/>
            </c:ext>
          </c:extLst>
        </c:ser>
        <c:ser>
          <c:idx val="0"/>
          <c:order val="2"/>
          <c:tx>
            <c:strRef>
              <c:f>計画比!$L$3</c:f>
              <c:strCache>
                <c:ptCount val="1"/>
                <c:pt idx="0">
                  <c:v>無</c:v>
                </c:pt>
              </c:strCache>
            </c:strRef>
          </c:tx>
          <c:spPr>
            <a:noFill/>
          </c:spPr>
          <c:cat>
            <c:multiLvlStrRef>
              <c:f>計画比!$D$4:$E$16</c:f>
              <c:multiLvlStrCache>
                <c:ptCount val="8"/>
                <c:lvl>
                  <c:pt idx="0">
                    <c:v>+44.4</c:v>
                  </c:pt>
                  <c:pt idx="1">
                    <c:v>△22.7</c:v>
                  </c:pt>
                  <c:pt idx="2">
                    <c:v>△12.3</c:v>
                  </c:pt>
                  <c:pt idx="3">
                    <c:v>+0.9</c:v>
                  </c:pt>
                  <c:pt idx="4">
                    <c:v>+1.4</c:v>
                  </c:pt>
                  <c:pt idx="5">
                    <c:v>+1.4</c:v>
                  </c:pt>
                  <c:pt idx="6">
                    <c:v>+7.6</c:v>
                  </c:pt>
                  <c:pt idx="7">
                    <c:v>+20.6</c:v>
                  </c:pt>
                </c:lvl>
                <c:lvl>
                  <c:pt idx="0">
                    <c:v>計画
営業利益</c:v>
                  </c:pt>
                  <c:pt idx="1">
                    <c:v>生産高
減少</c:v>
                  </c:pt>
                  <c:pt idx="2">
                    <c:v>労務費
悪化</c:v>
                  </c:pt>
                  <c:pt idx="3">
                    <c:v>固定経費
減少
(償却除)</c:v>
                  </c:pt>
                  <c:pt idx="4">
                    <c:v>販管費
減少</c:v>
                  </c:pt>
                  <c:pt idx="5">
                    <c:v>償却費
減少</c:v>
                  </c:pt>
                  <c:pt idx="6">
                    <c:v>生産高
良化</c:v>
                  </c:pt>
                  <c:pt idx="7">
                    <c:v>実績
営業利益</c:v>
                  </c:pt>
                </c:lvl>
              </c:multiLvlStrCache>
            </c:multiLvlStrRef>
          </c:cat>
          <c:val>
            <c:numRef>
              <c:f>計画比!$L$4:$L$16</c:f>
              <c:numCache>
                <c:formatCode>#,###;[Red]\-#,###</c:formatCode>
                <c:ptCount val="8"/>
                <c:pt idx="1">
                  <c:v>21.691194109715745</c:v>
                </c:pt>
                <c:pt idx="2">
                  <c:v>9.3481941097157453</c:v>
                </c:pt>
                <c:pt idx="3">
                  <c:v>9.3481941097157453</c:v>
                </c:pt>
                <c:pt idx="4">
                  <c:v>10.293194109715746</c:v>
                </c:pt>
                <c:pt idx="5">
                  <c:v>11.675194109715752</c:v>
                </c:pt>
                <c:pt idx="6">
                  <c:v>13.046736374024977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8338-45D6-AB4C-E8502808EE88}"/>
            </c:ext>
          </c:extLst>
        </c:ser>
        <c:ser>
          <c:idx val="5"/>
          <c:order val="3"/>
          <c:tx>
            <c:strRef>
              <c:f>計画比!$H$3</c:f>
              <c:strCache>
                <c:ptCount val="1"/>
                <c:pt idx="0">
                  <c:v>黄</c:v>
                </c:pt>
              </c:strCache>
            </c:strRef>
          </c:tx>
          <c:spPr>
            <a:solidFill>
              <a:srgbClr val="FFC000"/>
            </a:solidFill>
            <a:ln w="28575">
              <a:noFill/>
            </a:ln>
          </c:spPr>
          <c:dLbls>
            <c:dLbl>
              <c:idx val="1"/>
              <c:layout>
                <c:manualLayout>
                  <c:x val="1.8791944322576301E-3"/>
                  <c:y val="0.1261856518823167"/>
                </c:manualLayout>
              </c:layout>
              <c:numFmt formatCode="&quot;△&quot;\ #,##0;&quot;▲&quot;\ #,##0" sourceLinked="0"/>
              <c:spPr/>
              <c:txPr>
                <a:bodyPr/>
                <a:lstStyle/>
                <a:p>
                  <a:pPr>
                    <a:defRPr lang="ja-JP"/>
                  </a:pPr>
                  <a:endParaRPr lang="zh-CN"/>
                </a:p>
              </c:txPr>
              <c:showVal val="1"/>
            </c:dLbl>
            <c:delete val="1"/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</c:dLbls>
          <c:val>
            <c:numRef>
              <c:f>計画比!$H$4:$H$16</c:f>
              <c:numCache>
                <c:formatCode>#,###;[Red]\-#,###</c:formatCode>
                <c:ptCount val="8"/>
                <c:pt idx="1">
                  <c:v>22.707879628046506</c:v>
                </c:pt>
                <c:pt idx="2">
                  <c:v>12.343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8338-45D6-AB4C-E8502808EE88}"/>
            </c:ext>
          </c:extLst>
        </c:ser>
        <c:ser>
          <c:idx val="6"/>
          <c:order val="4"/>
          <c:tx>
            <c:strRef>
              <c:f>計画比!$I$3</c:f>
              <c:strCache>
                <c:ptCount val="1"/>
                <c:pt idx="0">
                  <c:v>黄+</c:v>
                </c:pt>
              </c:strCache>
            </c:strRef>
          </c:tx>
          <c:spPr>
            <a:solidFill>
              <a:srgbClr val="FFC000"/>
            </a:solidFill>
            <a:ln w="28575">
              <a:noFill/>
            </a:ln>
          </c:spPr>
          <c:val>
            <c:numRef>
              <c:f>計画比!$I$4:$I$16</c:f>
              <c:numCache>
                <c:formatCode>#,###;[Red]\-#,###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338-45D6-AB4C-E8502808EE88}"/>
            </c:ext>
          </c:extLst>
        </c:ser>
        <c:ser>
          <c:idx val="1"/>
          <c:order val="5"/>
          <c:tx>
            <c:strRef>
              <c:f>計画比!$K$3</c:f>
              <c:strCache>
                <c:ptCount val="1"/>
                <c:pt idx="0">
                  <c:v>青</c:v>
                </c:pt>
              </c:strCache>
            </c:strRef>
          </c:tx>
          <c:spPr>
            <a:solidFill>
              <a:srgbClr val="00B0F0"/>
            </a:solidFill>
          </c:spPr>
          <c:cat>
            <c:multiLvlStrRef>
              <c:f>計画比!$D$4:$E$16</c:f>
              <c:multiLvlStrCache>
                <c:ptCount val="8"/>
                <c:lvl>
                  <c:pt idx="0">
                    <c:v>+44.4</c:v>
                  </c:pt>
                  <c:pt idx="1">
                    <c:v>△22.7</c:v>
                  </c:pt>
                  <c:pt idx="2">
                    <c:v>△12.3</c:v>
                  </c:pt>
                  <c:pt idx="3">
                    <c:v>+0.9</c:v>
                  </c:pt>
                  <c:pt idx="4">
                    <c:v>+1.4</c:v>
                  </c:pt>
                  <c:pt idx="5">
                    <c:v>+1.4</c:v>
                  </c:pt>
                  <c:pt idx="6">
                    <c:v>+7.6</c:v>
                  </c:pt>
                  <c:pt idx="7">
                    <c:v>+20.6</c:v>
                  </c:pt>
                </c:lvl>
                <c:lvl>
                  <c:pt idx="0">
                    <c:v>計画
営業利益</c:v>
                  </c:pt>
                  <c:pt idx="1">
                    <c:v>生産高
減少</c:v>
                  </c:pt>
                  <c:pt idx="2">
                    <c:v>労務費
悪化</c:v>
                  </c:pt>
                  <c:pt idx="3">
                    <c:v>固定経費
減少
(償却除)</c:v>
                  </c:pt>
                  <c:pt idx="4">
                    <c:v>販管費
減少</c:v>
                  </c:pt>
                  <c:pt idx="5">
                    <c:v>償却費
減少</c:v>
                  </c:pt>
                  <c:pt idx="6">
                    <c:v>生産高
良化</c:v>
                  </c:pt>
                  <c:pt idx="7">
                    <c:v>実績
営業利益</c:v>
                  </c:pt>
                </c:lvl>
              </c:multiLvlStrCache>
            </c:multiLvlStrRef>
          </c:cat>
          <c:val>
            <c:numRef>
              <c:f>計画比!$K$4:$K$16</c:f>
              <c:numCache>
                <c:formatCode>#,###;[Red]\-#,###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0.94499999999999995</c:v>
                </c:pt>
                <c:pt idx="4">
                  <c:v>1.3819999999999979</c:v>
                </c:pt>
                <c:pt idx="5">
                  <c:v>1.3715422643092101</c:v>
                </c:pt>
                <c:pt idx="6">
                  <c:v>7.6028466411274573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8338-45D6-AB4C-E8502808EE88}"/>
            </c:ext>
          </c:extLst>
        </c:ser>
        <c:ser>
          <c:idx val="7"/>
          <c:order val="6"/>
          <c:tx>
            <c:strRef>
              <c:f>計画比!$J$3</c:f>
              <c:strCache>
                <c:ptCount val="1"/>
                <c:pt idx="0">
                  <c:v>青+</c:v>
                </c:pt>
              </c:strCache>
            </c:strRef>
          </c:tx>
          <c:spPr>
            <a:solidFill>
              <a:srgbClr val="00B0F0"/>
            </a:solidFill>
            <a:ln w="28575">
              <a:noFill/>
            </a:ln>
          </c:spPr>
          <c:val>
            <c:numRef>
              <c:f>計画比!$J$4:$J$16</c:f>
              <c:numCache>
                <c:formatCode>#,###;[Red]\-#,###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8338-45D6-AB4C-E8502808EE88}"/>
            </c:ext>
          </c:extLst>
        </c:ser>
        <c:gapWidth val="0"/>
        <c:overlap val="100"/>
        <c:axId val="129734144"/>
        <c:axId val="129735680"/>
      </c:barChart>
      <c:lineChart>
        <c:grouping val="standard"/>
        <c:ser>
          <c:idx val="4"/>
          <c:order val="7"/>
          <c:tx>
            <c:strRef>
              <c:f>計画比!$E$3</c:f>
              <c:strCache>
                <c:ptCount val="1"/>
                <c:pt idx="0">
                  <c:v>数値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2"/>
              <c:layout>
                <c:manualLayout>
                  <c:x val="-4.4273820823989792E-2"/>
                  <c:y val="-9.0898617375248542E-2"/>
                </c:manualLayout>
              </c:layout>
              <c:dLblPos val="r"/>
              <c:showVal val="1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計画比!$D$4:$E$16</c:f>
              <c:multiLvlStrCache>
                <c:ptCount val="8"/>
                <c:lvl>
                  <c:pt idx="0">
                    <c:v>+44.4</c:v>
                  </c:pt>
                  <c:pt idx="1">
                    <c:v>△22.7</c:v>
                  </c:pt>
                  <c:pt idx="2">
                    <c:v>△12.3</c:v>
                  </c:pt>
                  <c:pt idx="3">
                    <c:v>+0.9</c:v>
                  </c:pt>
                  <c:pt idx="4">
                    <c:v>+1.4</c:v>
                  </c:pt>
                  <c:pt idx="5">
                    <c:v>+1.4</c:v>
                  </c:pt>
                  <c:pt idx="6">
                    <c:v>+7.6</c:v>
                  </c:pt>
                  <c:pt idx="7">
                    <c:v>+20.6</c:v>
                  </c:pt>
                </c:lvl>
                <c:lvl>
                  <c:pt idx="0">
                    <c:v>計画
営業利益</c:v>
                  </c:pt>
                  <c:pt idx="1">
                    <c:v>生産高
減少</c:v>
                  </c:pt>
                  <c:pt idx="2">
                    <c:v>労務費
悪化</c:v>
                  </c:pt>
                  <c:pt idx="3">
                    <c:v>固定経費
減少
(償却除)</c:v>
                  </c:pt>
                  <c:pt idx="4">
                    <c:v>販管費
減少</c:v>
                  </c:pt>
                  <c:pt idx="5">
                    <c:v>償却費
減少</c:v>
                  </c:pt>
                  <c:pt idx="6">
                    <c:v>生産高
良化</c:v>
                  </c:pt>
                  <c:pt idx="7">
                    <c:v>実績
営業利益</c:v>
                  </c:pt>
                </c:lvl>
              </c:multiLvlStrCache>
            </c:multiLvlStrRef>
          </c:cat>
          <c:val>
            <c:numRef>
              <c:f>計画比!$E$4:$E$16</c:f>
              <c:numCache>
                <c:formatCode>"+"#,##0.0;"△"#,##0.0</c:formatCode>
                <c:ptCount val="8"/>
                <c:pt idx="0">
                  <c:v>44.399073737762194</c:v>
                </c:pt>
                <c:pt idx="1">
                  <c:v>-22.707879628046506</c:v>
                </c:pt>
                <c:pt idx="2">
                  <c:v>-12.343</c:v>
                </c:pt>
                <c:pt idx="3">
                  <c:v>0.94499999999999995</c:v>
                </c:pt>
                <c:pt idx="4">
                  <c:v>1.3819999999999979</c:v>
                </c:pt>
                <c:pt idx="5">
                  <c:v>1.3715422643092101</c:v>
                </c:pt>
                <c:pt idx="6">
                  <c:v>7.6028466411274573</c:v>
                </c:pt>
                <c:pt idx="7">
                  <c:v>20.64958301515243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8338-45D6-AB4C-E8502808EE88}"/>
            </c:ext>
          </c:extLst>
        </c:ser>
        <c:marker val="1"/>
        <c:axId val="129734144"/>
        <c:axId val="129735680"/>
      </c:lineChart>
      <c:catAx>
        <c:axId val="129734144"/>
        <c:scaling>
          <c:orientation val="minMax"/>
        </c:scaling>
        <c:axPos val="b"/>
        <c:majorTickMark val="none"/>
        <c:tickLblPos val="high"/>
        <c:spPr>
          <a:ln w="12700">
            <a:solidFill>
              <a:schemeClr val="tx1"/>
            </a:solidFill>
          </a:ln>
        </c:spPr>
        <c:txPr>
          <a:bodyPr rot="0" vert="horz"/>
          <a:lstStyle/>
          <a:p>
            <a:pPr>
              <a:defRPr lang="ja-JP" sz="900"/>
            </a:pPr>
            <a:endParaRPr lang="zh-CN"/>
          </a:p>
        </c:txPr>
        <c:crossAx val="129735680"/>
        <c:crosses val="autoZero"/>
        <c:auto val="1"/>
        <c:lblAlgn val="ctr"/>
        <c:lblOffset val="100"/>
        <c:tickLblSkip val="1"/>
        <c:tickMarkSkip val="1"/>
      </c:catAx>
      <c:valAx>
        <c:axId val="129735680"/>
        <c:scaling>
          <c:orientation val="minMax"/>
          <c:max val="100"/>
          <c:min val="-20"/>
        </c:scaling>
        <c:axPos val="l"/>
        <c:majorGridlines/>
        <c:numFmt formatCode="&quot;+&quot;#,##0.0;&quot;△&quot;#,##0.0" sourceLinked="0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29734144"/>
        <c:crosses val="autoZero"/>
        <c:crossBetween val="between"/>
        <c:majorUnit val="20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000">
          <a:latin typeface="Meiryo UI" pitchFamily="50" charset="-128"/>
          <a:ea typeface="Meiryo UI" pitchFamily="50" charset="-128"/>
        </a:defRPr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7.7216449378253962E-2"/>
          <c:y val="0.10422363522551402"/>
          <c:w val="0.84535551396239461"/>
          <c:h val="0.76598134992662348"/>
        </c:manualLayout>
      </c:layout>
      <c:barChart>
        <c:barDir val="col"/>
        <c:grouping val="clustered"/>
        <c:ser>
          <c:idx val="3"/>
          <c:order val="3"/>
          <c:tx>
            <c:strRef>
              <c:f>GraphData!$B$15:$D$15</c:f>
              <c:strCache>
                <c:ptCount val="1"/>
                <c:pt idx="0">
                  <c:v>在庫金額（百万円） 計画</c:v>
                </c:pt>
              </c:strCache>
            </c:strRef>
          </c:tx>
          <c:spPr>
            <a:solidFill>
              <a:srgbClr val="CC66FF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21"/>
              <c:layout>
                <c:manualLayout>
                  <c:x val="0"/>
                  <c:y val="6.7306842612010184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68-43F4-A152-974543DDAB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GraphData!$E$15:$AB$15</c:f>
              <c:numCache>
                <c:formatCode>_ * #,##0_ ;_ * \-#,##0_ ;_ * "-"??_ ;_ @_ </c:formatCode>
                <c:ptCount val="24"/>
                <c:pt idx="0">
                  <c:v>921.55767968305247</c:v>
                </c:pt>
                <c:pt idx="1">
                  <c:v>921.55767968305247</c:v>
                </c:pt>
                <c:pt idx="2">
                  <c:v>864.81995158874042</c:v>
                </c:pt>
                <c:pt idx="3">
                  <c:v>854.10393091166384</c:v>
                </c:pt>
                <c:pt idx="4">
                  <c:v>827.75862800028438</c:v>
                </c:pt>
                <c:pt idx="5">
                  <c:v>827.08934918178659</c:v>
                </c:pt>
                <c:pt idx="6">
                  <c:v>829.03451414430447</c:v>
                </c:pt>
                <c:pt idx="7">
                  <c:v>825.32281389470313</c:v>
                </c:pt>
                <c:pt idx="8">
                  <c:v>742.82685831650326</c:v>
                </c:pt>
                <c:pt idx="9">
                  <c:v>828.49539032210305</c:v>
                </c:pt>
                <c:pt idx="10">
                  <c:v>831.46050817255946</c:v>
                </c:pt>
                <c:pt idx="11">
                  <c:v>790.10348557723944</c:v>
                </c:pt>
                <c:pt idx="12">
                  <c:v>1030.875</c:v>
                </c:pt>
                <c:pt idx="13">
                  <c:v>1006.145</c:v>
                </c:pt>
                <c:pt idx="14">
                  <c:v>991.68500000000051</c:v>
                </c:pt>
                <c:pt idx="15">
                  <c:v>977.60500000000002</c:v>
                </c:pt>
                <c:pt idx="16">
                  <c:v>947.89499999999998</c:v>
                </c:pt>
                <c:pt idx="17">
                  <c:v>931.19299999999998</c:v>
                </c:pt>
                <c:pt idx="18">
                  <c:v>896.89499999999998</c:v>
                </c:pt>
                <c:pt idx="19">
                  <c:v>874.6450000000001</c:v>
                </c:pt>
                <c:pt idx="20">
                  <c:v>838.04500000000007</c:v>
                </c:pt>
                <c:pt idx="21">
                  <c:v>804.005</c:v>
                </c:pt>
                <c:pt idx="22">
                  <c:v>767.57500000000005</c:v>
                </c:pt>
                <c:pt idx="23">
                  <c:v>749.005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EE-4985-B436-6A427F57C1A4}"/>
            </c:ext>
          </c:extLst>
        </c:ser>
        <c:ser>
          <c:idx val="4"/>
          <c:order val="4"/>
          <c:tx>
            <c:strRef>
              <c:f>GraphData!$B$16:$D$16</c:f>
              <c:strCache>
                <c:ptCount val="1"/>
                <c:pt idx="0">
                  <c:v>在庫金額（百万円） 見込</c:v>
                </c:pt>
              </c:strCache>
            </c:strRef>
          </c:tx>
          <c:spPr>
            <a:solidFill>
              <a:srgbClr val="CCECFF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GraphData!$E$16:$AB$16</c:f>
              <c:numCache>
                <c:formatCode>General</c:formatCode>
                <c:ptCount val="24"/>
                <c:pt idx="18" formatCode="_ * #,##0_ ;_ * \-#,##0_ ;_ * &quot;-&quot;??_ ;_ @_ ">
                  <c:v>1015.5369999999994</c:v>
                </c:pt>
                <c:pt idx="19" formatCode="_ * #,##0_ ;_ * \-#,##0_ ;_ * &quot;-&quot;??_ ;_ @_ ">
                  <c:v>992.52099999999996</c:v>
                </c:pt>
                <c:pt idx="20" formatCode="_ * #,##0_ ;_ * \-#,##0_ ;_ * &quot;-&quot;??_ ;_ @_ ">
                  <c:v>932.44599999999946</c:v>
                </c:pt>
                <c:pt idx="21" formatCode="_ * #,##0_ ;_ * \-#,##0_ ;_ * &quot;-&quot;??_ ;_ @_ ">
                  <c:v>#N/A</c:v>
                </c:pt>
                <c:pt idx="22" formatCode="_ * #,##0_ ;_ * \-#,##0_ ;_ * &quot;-&quot;??_ ;_ @_ ">
                  <c:v>#N/A</c:v>
                </c:pt>
                <c:pt idx="23" formatCode="_ * #,##0_ ;_ * \-#,##0_ ;_ * &quot;-&quot;??_ ;_ @_ 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EEE-4985-B436-6A427F57C1A4}"/>
            </c:ext>
          </c:extLst>
        </c:ser>
        <c:ser>
          <c:idx val="5"/>
          <c:order val="5"/>
          <c:tx>
            <c:strRef>
              <c:f>GraphData!$B$17:$D$17</c:f>
              <c:strCache>
                <c:ptCount val="1"/>
                <c:pt idx="0">
                  <c:v>在庫金額（百万円） 実績</c:v>
                </c:pt>
              </c:strCache>
            </c:strRef>
          </c:tx>
          <c:spPr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/>
                </a:pPr>
                <a:endParaRPr lang="zh-CN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GraphData!$E$17:$AB$17</c:f>
              <c:numCache>
                <c:formatCode>_ * #,##0_ ;_ * \-#,##0_ ;_ * "-"??_ ;_ @_ </c:formatCode>
                <c:ptCount val="24"/>
                <c:pt idx="0">
                  <c:v>1191.2901979999999</c:v>
                </c:pt>
                <c:pt idx="1">
                  <c:v>1270.461008</c:v>
                </c:pt>
                <c:pt idx="2">
                  <c:v>1362.570749</c:v>
                </c:pt>
                <c:pt idx="3">
                  <c:v>1266.5504620000002</c:v>
                </c:pt>
                <c:pt idx="4">
                  <c:v>1368.579878</c:v>
                </c:pt>
                <c:pt idx="5">
                  <c:v>1288.0333439999984</c:v>
                </c:pt>
                <c:pt idx="6">
                  <c:v>1247.2570640000001</c:v>
                </c:pt>
                <c:pt idx="7">
                  <c:v>1250.8083349999984</c:v>
                </c:pt>
                <c:pt idx="8">
                  <c:v>1208.059802</c:v>
                </c:pt>
                <c:pt idx="9">
                  <c:v>1201.682677</c:v>
                </c:pt>
                <c:pt idx="10">
                  <c:v>1242.3429769999998</c:v>
                </c:pt>
                <c:pt idx="11">
                  <c:v>1134.8165490000001</c:v>
                </c:pt>
                <c:pt idx="12">
                  <c:v>1146.2584789999999</c:v>
                </c:pt>
                <c:pt idx="13">
                  <c:v>1081.1292679999999</c:v>
                </c:pt>
                <c:pt idx="14">
                  <c:v>1076.337522</c:v>
                </c:pt>
                <c:pt idx="15">
                  <c:v>1080.482092383</c:v>
                </c:pt>
                <c:pt idx="16">
                  <c:v>1054.7719999999999</c:v>
                </c:pt>
                <c:pt idx="17" formatCode="_ * #,##0.0_ ;_ * \-#,##0.0_ ;_ * &quot;-&quot;??_ ;_ @_ ">
                  <c:v>1058.9470000000001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EEE-4985-B436-6A427F57C1A4}"/>
            </c:ext>
          </c:extLst>
        </c:ser>
        <c:gapWidth val="5"/>
        <c:overlap val="75"/>
        <c:axId val="129777024"/>
        <c:axId val="129891328"/>
      </c:barChart>
      <c:lineChart>
        <c:grouping val="standard"/>
        <c:ser>
          <c:idx val="0"/>
          <c:order val="0"/>
          <c:tx>
            <c:strRef>
              <c:f>GraphData!$B$18:$D$18</c:f>
              <c:strCache>
                <c:ptCount val="1"/>
                <c:pt idx="0">
                  <c:v>保有月数（百万円） 計画</c:v>
                </c:pt>
              </c:strCache>
            </c:strRef>
          </c:tx>
          <c:spPr>
            <a:ln w="44450">
              <a:solidFill>
                <a:srgbClr val="CC00FF"/>
              </a:solidFill>
            </a:ln>
          </c:spPr>
          <c:marker>
            <c:symbol val="circle"/>
            <c:size val="5"/>
            <c:spPr>
              <a:solidFill>
                <a:srgbClr val="CC00FF"/>
              </a:solidFill>
              <a:ln>
                <a:solidFill>
                  <a:srgbClr val="CC00FF"/>
                </a:solidFill>
              </a:ln>
            </c:spPr>
          </c:marker>
          <c:dLbls>
            <c:dLbl>
              <c:idx val="2"/>
              <c:layout>
                <c:manualLayout>
                  <c:x val="-2.581745581056203E-2"/>
                  <c:y val="-2.11249981065184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64D-4936-86DE-0EDA2E3249D1}"/>
                </c:ext>
              </c:extLst>
            </c:dLbl>
            <c:dLbl>
              <c:idx val="6"/>
              <c:layout>
                <c:manualLayout>
                  <c:x val="-2.036207564218407E-2"/>
                  <c:y val="-1.067472737455935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580-44F0-B2A6-BC8FA3E2016B}"/>
                </c:ext>
              </c:extLst>
            </c:dLbl>
            <c:dLbl>
              <c:idx val="9"/>
              <c:layout>
                <c:manualLayout>
                  <c:x val="-2.1720539326258368E-2"/>
                  <c:y val="-1.903393580076508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64D-4936-86DE-0EDA2E3249D1}"/>
                </c:ext>
              </c:extLst>
            </c:dLbl>
            <c:dLbl>
              <c:idx val="10"/>
              <c:layout>
                <c:manualLayout>
                  <c:x val="-2.0362075642184122E-2"/>
                  <c:y val="-2.113497842058468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580-44F0-B2A6-BC8FA3E2016B}"/>
                </c:ext>
              </c:extLst>
            </c:dLbl>
            <c:dLbl>
              <c:idx val="11"/>
              <c:layout>
                <c:manualLayout>
                  <c:x val="-2.036207564218407E-2"/>
                  <c:y val="-1.067472737455935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580-44F0-B2A6-BC8FA3E2016B}"/>
                </c:ext>
              </c:extLst>
            </c:dLbl>
            <c:dLbl>
              <c:idx val="12"/>
              <c:layout>
                <c:manualLayout>
                  <c:x val="-2.1728195860763352E-2"/>
                  <c:y val="-1.90429282113795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80-44F0-B2A6-BC8FA3E2016B}"/>
                </c:ext>
              </c:extLst>
            </c:dLbl>
            <c:dLbl>
              <c:idx val="17"/>
              <c:layout>
                <c:manualLayout>
                  <c:x val="-1.3537638744546884E-2"/>
                  <c:y val="-1.696862761264801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52-4ED0-8235-5A1C04479674}"/>
                </c:ext>
              </c:extLst>
            </c:dLbl>
            <c:dLbl>
              <c:idx val="21"/>
              <c:layout>
                <c:manualLayout>
                  <c:x val="-2.0362075642184271E-2"/>
                  <c:y val="8.1537245082857774E-3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80-44F0-B2A6-BC8FA3E2016B}"/>
                </c:ext>
              </c:extLst>
            </c:dLbl>
            <c:dLbl>
              <c:idx val="22"/>
              <c:layout>
                <c:manualLayout>
                  <c:x val="-1.9011538652008143E-2"/>
                  <c:y val="4.166139094422242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90-4E59-8FE6-34C470C01949}"/>
                </c:ext>
              </c:extLst>
            </c:dLbl>
            <c:dLbl>
              <c:idx val="23"/>
              <c:layout>
                <c:manualLayout>
                  <c:x val="-1.7627718602442846E-2"/>
                  <c:y val="-8.5598596657830706E-3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80-44F0-B2A6-BC8FA3E2016B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CC00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GraphData!$E$18:$AB$18</c:f>
              <c:numCache>
                <c:formatCode>_ * #,##0.0_ ;_ * \-#,##0.0_ ;_ * "-"??_ ;_ @_ </c:formatCode>
                <c:ptCount val="24"/>
                <c:pt idx="0">
                  <c:v>1.2470045460935557</c:v>
                </c:pt>
                <c:pt idx="1">
                  <c:v>1.2470045460935557</c:v>
                </c:pt>
                <c:pt idx="2">
                  <c:v>1.2239231648119702</c:v>
                </c:pt>
                <c:pt idx="3">
                  <c:v>1.1943730866601621</c:v>
                </c:pt>
                <c:pt idx="4">
                  <c:v>1.1760109551613775</c:v>
                </c:pt>
                <c:pt idx="5">
                  <c:v>1.1505532369551581</c:v>
                </c:pt>
                <c:pt idx="6">
                  <c:v>1.1394515435820451</c:v>
                </c:pt>
                <c:pt idx="7">
                  <c:v>1.121525532348973</c:v>
                </c:pt>
                <c:pt idx="8">
                  <c:v>1.1361282999301479</c:v>
                </c:pt>
                <c:pt idx="9">
                  <c:v>1.1701918091638139</c:v>
                </c:pt>
                <c:pt idx="10">
                  <c:v>1.1656789776594718</c:v>
                </c:pt>
                <c:pt idx="11">
                  <c:v>1.1054963305733219</c:v>
                </c:pt>
                <c:pt idx="12">
                  <c:v>1.7929051756831746</c:v>
                </c:pt>
                <c:pt idx="13">
                  <c:v>1.7947566336703702</c:v>
                </c:pt>
                <c:pt idx="14">
                  <c:v>1.6478096818735051</c:v>
                </c:pt>
                <c:pt idx="15">
                  <c:v>1.7151667607562859</c:v>
                </c:pt>
                <c:pt idx="16">
                  <c:v>1.738097187267782</c:v>
                </c:pt>
                <c:pt idx="17">
                  <c:v>1.65236447230126</c:v>
                </c:pt>
                <c:pt idx="18">
                  <c:v>1.5868733100290666</c:v>
                </c:pt>
                <c:pt idx="19">
                  <c:v>1.5484197308167758</c:v>
                </c:pt>
                <c:pt idx="20">
                  <c:v>1.5823532562755245</c:v>
                </c:pt>
                <c:pt idx="21">
                  <c:v>1.5155672582048956</c:v>
                </c:pt>
                <c:pt idx="22">
                  <c:v>1.4158736635200944</c:v>
                </c:pt>
                <c:pt idx="23">
                  <c:v>1.3947368824870219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EEE-4985-B436-6A427F57C1A4}"/>
            </c:ext>
          </c:extLst>
        </c:ser>
        <c:ser>
          <c:idx val="1"/>
          <c:order val="1"/>
          <c:tx>
            <c:strRef>
              <c:f>GraphData!$B$19:$D$19</c:f>
              <c:strCache>
                <c:ptCount val="1"/>
                <c:pt idx="0">
                  <c:v>保有月数（百万円） 見込</c:v>
                </c:pt>
              </c:strCache>
            </c:strRef>
          </c:tx>
          <c:spPr>
            <a:ln w="44450">
              <a:solidFill>
                <a:srgbClr val="3333FF"/>
              </a:solidFill>
            </a:ln>
          </c:spPr>
          <c:marker>
            <c:symbol val="circle"/>
            <c:size val="5"/>
            <c:spPr>
              <a:solidFill>
                <a:srgbClr val="3333FF"/>
              </a:solidFill>
              <a:ln>
                <a:solidFill>
                  <a:srgbClr val="3333FF"/>
                </a:solidFill>
              </a:ln>
            </c:spPr>
          </c:marker>
          <c:dLbls>
            <c:dLbl>
              <c:idx val="17"/>
              <c:layout>
                <c:manualLayout>
                  <c:x val="-1.764429774416016E-2"/>
                  <c:y val="2.324648175259496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90-4E59-8FE6-34C470C01949}"/>
                </c:ext>
              </c:extLst>
            </c:dLbl>
            <c:dLbl>
              <c:idx val="18"/>
              <c:layout>
                <c:manualLayout>
                  <c:x val="-1.9011538652008244E-2"/>
                  <c:y val="1.905887706247785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90-4E59-8FE6-34C470C019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GraphData!$E$19:$AB$19</c:f>
              <c:numCache>
                <c:formatCode>General</c:formatCode>
                <c:ptCount val="24"/>
                <c:pt idx="18" formatCode="_ * #,##0.0_ ;_ * \-#,##0.0_ ;_ * &quot;-&quot;??_ ;_ @_ ">
                  <c:v>2.2610700449748409</c:v>
                </c:pt>
                <c:pt idx="19" formatCode="_ * #,##0.0_ ;_ * \-#,##0.0_ ;_ * &quot;-&quot;??_ ;_ @_ ">
                  <c:v>1.7796331791913731</c:v>
                </c:pt>
                <c:pt idx="20" formatCode="_ * #,##0.0_ ;_ * \-#,##0.0_ ;_ * &quot;-&quot;??_ ;_ @_ ">
                  <c:v>1.5945707919276697</c:v>
                </c:pt>
                <c:pt idx="21" formatCode="_ * #,##0.0_ ;_ * \-#,##0.0_ ;_ * &quot;-&quot;??_ ;_ @_ ">
                  <c:v>#N/A</c:v>
                </c:pt>
                <c:pt idx="22" formatCode="_ * #,##0.0_ ;_ * \-#,##0.0_ ;_ * &quot;-&quot;??_ ;_ @_ ">
                  <c:v>#N/A</c:v>
                </c:pt>
                <c:pt idx="23" formatCode="_ * #,##0.00_ ;_ * \-#,##0.00_ ;_ * &quot;-&quot;??_ ;_ @_ 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DEEE-4985-B436-6A427F57C1A4}"/>
            </c:ext>
          </c:extLst>
        </c:ser>
        <c:ser>
          <c:idx val="2"/>
          <c:order val="2"/>
          <c:tx>
            <c:strRef>
              <c:f>GraphData!$B$20:$D$20</c:f>
              <c:strCache>
                <c:ptCount val="1"/>
                <c:pt idx="0">
                  <c:v>保有月数（百万円） 実績</c:v>
                </c:pt>
              </c:strCache>
            </c:strRef>
          </c:tx>
          <c:spPr>
            <a:ln w="44450">
              <a:solidFill>
                <a:sysClr val="windowText" lastClr="000000"/>
              </a:solidFill>
            </a:ln>
          </c:spPr>
          <c:marker>
            <c:symbol val="circle"/>
            <c:size val="5"/>
            <c:spPr>
              <a:solidFill>
                <a:srgbClr val="FFFF0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6"/>
              <c:layout>
                <c:manualLayout>
                  <c:x val="-2.036207564218407E-2"/>
                  <c:y val="-2.279807597272101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80-44F0-B2A6-BC8FA3E2016B}"/>
                </c:ext>
              </c:extLst>
            </c:dLbl>
            <c:dLbl>
              <c:idx val="9"/>
              <c:layout>
                <c:manualLayout>
                  <c:x val="-2.0354900498157091E-2"/>
                  <c:y val="1.694287349501159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4D-4936-86DE-0EDA2E3249D1}"/>
                </c:ext>
              </c:extLst>
            </c:dLbl>
            <c:dLbl>
              <c:idx val="10"/>
              <c:layout>
                <c:manualLayout>
                  <c:x val="-1.6263714986446416E-2"/>
                  <c:y val="4.623958093104472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80-44F0-B2A6-BC8FA3E2016B}"/>
                </c:ext>
              </c:extLst>
            </c:dLbl>
            <c:dLbl>
              <c:idx val="11"/>
              <c:layout>
                <c:manualLayout>
                  <c:x val="-1.2165354330708663E-2"/>
                  <c:y val="2.741112904819949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80-44F0-B2A6-BC8FA3E2016B}"/>
                </c:ext>
              </c:extLst>
            </c:dLbl>
            <c:dLbl>
              <c:idx val="13"/>
              <c:layout>
                <c:manualLayout>
                  <c:x val="-2.036207564218407E-2"/>
                  <c:y val="-1.233782492669587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80-44F0-B2A6-BC8FA3E2016B}"/>
                </c:ext>
              </c:extLst>
            </c:dLbl>
            <c:dLbl>
              <c:idx val="14"/>
              <c:layout>
                <c:manualLayout>
                  <c:x val="-9.4297792693946655E-3"/>
                  <c:y val="-1.443300497479652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4D-4936-86DE-0EDA2E3249D1}"/>
                </c:ext>
              </c:extLst>
            </c:dLbl>
            <c:dLbl>
              <c:idx val="15"/>
              <c:layout>
                <c:manualLayout>
                  <c:x val="-2.4460274945140047E-2"/>
                  <c:y val="3.264125457121230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2.5696721311475407E-2"/>
                      <c:h val="3.3901756004348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580-44F0-B2A6-BC8FA3E2016B}"/>
                </c:ext>
              </c:extLst>
            </c:dLbl>
            <c:dLbl>
              <c:idx val="17"/>
              <c:layout>
                <c:manualLayout>
                  <c:x val="-1.3537638744546884E-2"/>
                  <c:y val="-1.653922579049346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52-4ED0-8235-5A1C044796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GraphData!$E$20:$AB$20</c:f>
              <c:numCache>
                <c:formatCode>_ * #,##0.0_ ;_ * \-#,##0.0_ ;_ * "-"??_ ;_ @_ </c:formatCode>
                <c:ptCount val="24"/>
                <c:pt idx="0">
                  <c:v>1.4395751180303318</c:v>
                </c:pt>
                <c:pt idx="1">
                  <c:v>1.5352464568373239</c:v>
                </c:pt>
                <c:pt idx="2">
                  <c:v>1.9429769845157181</c:v>
                </c:pt>
                <c:pt idx="3">
                  <c:v>1.5722495843797621</c:v>
                </c:pt>
                <c:pt idx="4">
                  <c:v>2.2748516039629312</c:v>
                </c:pt>
                <c:pt idx="5">
                  <c:v>1.6382393579965326</c:v>
                </c:pt>
                <c:pt idx="6">
                  <c:v>1.9099259003478934</c:v>
                </c:pt>
                <c:pt idx="7">
                  <c:v>1.8344838195048081</c:v>
                </c:pt>
                <c:pt idx="8">
                  <c:v>1.8455602343091198</c:v>
                </c:pt>
                <c:pt idx="9">
                  <c:v>1.9620613357626251</c:v>
                </c:pt>
                <c:pt idx="10">
                  <c:v>2.6493696263626454</c:v>
                </c:pt>
                <c:pt idx="11">
                  <c:v>2.0146766843441792</c:v>
                </c:pt>
                <c:pt idx="12">
                  <c:v>2.092991648839392</c:v>
                </c:pt>
                <c:pt idx="13">
                  <c:v>1.9459465430104568</c:v>
                </c:pt>
                <c:pt idx="14">
                  <c:v>1.9569488480167576</c:v>
                </c:pt>
                <c:pt idx="15">
                  <c:v>1.8099943368819638</c:v>
                </c:pt>
                <c:pt idx="16">
                  <c:v>1.9000000000000001</c:v>
                </c:pt>
                <c:pt idx="17">
                  <c:v>2.0355283796460037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DEEE-4985-B436-6A427F57C1A4}"/>
            </c:ext>
          </c:extLst>
        </c:ser>
        <c:ser>
          <c:idx val="6"/>
          <c:order val="6"/>
          <c:cat>
            <c:numRef>
              <c:f>GraphData!$E$14:$AB$14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([2]原紙!$G$32,[2]原紙!$I$32,[2]原紙!$K$32,[2]原紙!$M$32)</c:f>
              <c:numCache>
                <c:formatCode>General</c:formatCode>
                <c:ptCount val="4"/>
                <c:pt idx="0">
                  <c:v>61.300000000000004</c:v>
                </c:pt>
                <c:pt idx="1">
                  <c:v>31</c:v>
                </c:pt>
                <c:pt idx="2">
                  <c:v>28</c:v>
                </c:pt>
                <c:pt idx="3">
                  <c:v>27</c:v>
                </c:pt>
              </c:numCache>
            </c:numRef>
          </c:val>
        </c:ser>
        <c:marker val="1"/>
        <c:axId val="129814528"/>
        <c:axId val="129796352"/>
      </c:lineChart>
      <c:dateAx>
        <c:axId val="129777024"/>
        <c:scaling>
          <c:orientation val="minMax"/>
        </c:scaling>
        <c:axPos val="b"/>
        <c:numFmt formatCode="[$-409]mmm\-yy;@" sourceLinked="0"/>
        <c:tickLblPos val="nextTo"/>
        <c:txPr>
          <a:bodyPr rot="-5400000" vert="horz"/>
          <a:lstStyle/>
          <a:p>
            <a:pPr>
              <a:defRPr lang="ja-JP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29891328"/>
        <c:crosses val="autoZero"/>
        <c:auto val="1"/>
        <c:lblOffset val="100"/>
        <c:baseTimeUnit val="months"/>
      </c:dateAx>
      <c:valAx>
        <c:axId val="129891328"/>
        <c:scaling>
          <c:orientation val="minMax"/>
        </c:scaling>
        <c:axPos val="l"/>
        <c:majorGridlines/>
        <c:numFmt formatCode="_ * #,##0_ ;_ * \-#,##0_ ;_ * &quot;-&quot;??_ ;_ @_ " sourceLinked="1"/>
        <c:tickLblPos val="nextTo"/>
        <c:txPr>
          <a:bodyPr/>
          <a:lstStyle/>
          <a:p>
            <a:pPr>
              <a:defRPr 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pPr>
            <a:endParaRPr lang="zh-CN"/>
          </a:p>
        </c:txPr>
        <c:crossAx val="129777024"/>
        <c:crosses val="autoZero"/>
        <c:crossBetween val="between"/>
      </c:valAx>
      <c:valAx>
        <c:axId val="129796352"/>
        <c:scaling>
          <c:orientation val="minMax"/>
          <c:max val="5"/>
          <c:min val="0"/>
        </c:scaling>
        <c:axPos val="r"/>
        <c:numFmt formatCode="#,##0.0_ " sourceLinked="0"/>
        <c:tickLblPos val="nextTo"/>
        <c:txPr>
          <a:bodyPr/>
          <a:lstStyle/>
          <a:p>
            <a:pPr>
              <a:defRPr 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pPr>
            <a:endParaRPr lang="zh-CN"/>
          </a:p>
        </c:txPr>
        <c:crossAx val="129814528"/>
        <c:crosses val="max"/>
        <c:crossBetween val="between"/>
        <c:majorUnit val="1"/>
        <c:minorUnit val="1"/>
      </c:valAx>
      <c:dateAx>
        <c:axId val="129814528"/>
        <c:scaling>
          <c:orientation val="minMax"/>
        </c:scaling>
        <c:delete val="1"/>
        <c:axPos val="b"/>
        <c:numFmt formatCode="[$-409]mmm\-yy;@" sourceLinked="1"/>
        <c:tickLblPos val="none"/>
        <c:crossAx val="129796352"/>
        <c:crosses val="autoZero"/>
        <c:auto val="1"/>
        <c:lblOffset val="100"/>
        <c:baseTimeUnit val="months"/>
      </c:date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0521108061555347E-2"/>
          <c:y val="9.3042987743761161E-3"/>
          <c:w val="0.7730380092972382"/>
          <c:h val="9.2150219601946651E-2"/>
        </c:manualLayout>
      </c:layout>
      <c:txPr>
        <a:bodyPr/>
        <a:lstStyle/>
        <a:p>
          <a:pPr>
            <a:defRPr lang="ja-JP" sz="10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>
      <a:solidFill>
        <a:sysClr val="windowText" lastClr="000000"/>
      </a:solidFill>
    </a:ln>
  </c:spPr>
  <c:externalData r:id="rId2"/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7.5944188866801363E-2"/>
          <c:y val="7.1014995024081734E-2"/>
          <c:w val="0.8426669594930658"/>
          <c:h val="0.8054641783337495"/>
        </c:manualLayout>
      </c:layout>
      <c:barChart>
        <c:barDir val="col"/>
        <c:grouping val="clustered"/>
        <c:ser>
          <c:idx val="3"/>
          <c:order val="3"/>
          <c:tx>
            <c:strRef>
              <c:f>GraphData!$B$27:$D$27</c:f>
              <c:strCache>
                <c:ptCount val="1"/>
                <c:pt idx="0">
                  <c:v>廃棄金額(千円) 計画</c:v>
                </c:pt>
              </c:strCache>
            </c:strRef>
          </c:tx>
          <c:spPr>
            <a:solidFill>
              <a:srgbClr val="CC66FF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20"/>
              <c:layout>
                <c:manualLayout>
                  <c:x val="1.3721984013517399E-3"/>
                  <c:y val="7.7599860361463199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BA-449F-944E-68315FF409D9}"/>
                </c:ext>
              </c:extLst>
            </c:dLbl>
            <c:dLbl>
              <c:idx val="21"/>
              <c:layout>
                <c:manualLayout>
                  <c:x val="1.3709066165540284E-3"/>
                  <c:y val="3.84250145676782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BA-449F-944E-68315FF409D9}"/>
                </c:ext>
              </c:extLst>
            </c:dLbl>
            <c:dLbl>
              <c:idx val="22"/>
              <c:layout>
                <c:manualLayout>
                  <c:x val="1.3714448602197401E-3"/>
                  <c:y val="2.160239840405582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BA-449F-944E-68315FF409D9}"/>
                </c:ext>
              </c:extLst>
            </c:dLbl>
            <c:dLbl>
              <c:idx val="23"/>
              <c:layout>
                <c:manualLayout>
                  <c:x val="-1.361864122970062E-3"/>
                  <c:y val="3.56784380545369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BA-449F-944E-68315FF409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GraphData!$E$27:$AB$27</c:f>
              <c:numCache>
                <c:formatCode>_ * #,##0.0_ ;_ * \-#,##0.0_ ;_ * "-"??_ ;_ @_ </c:formatCode>
                <c:ptCount val="24"/>
                <c:pt idx="0">
                  <c:v>4.4639999999999995</c:v>
                </c:pt>
                <c:pt idx="1">
                  <c:v>4.33</c:v>
                </c:pt>
                <c:pt idx="2">
                  <c:v>4.2309999999999999</c:v>
                </c:pt>
                <c:pt idx="3">
                  <c:v>4.2510000000000003</c:v>
                </c:pt>
                <c:pt idx="4">
                  <c:v>4.1669999999999945</c:v>
                </c:pt>
                <c:pt idx="5">
                  <c:v>4.2239999999999975</c:v>
                </c:pt>
                <c:pt idx="6">
                  <c:v>4.2910000000000004</c:v>
                </c:pt>
                <c:pt idx="7">
                  <c:v>4.3139999999999965</c:v>
                </c:pt>
                <c:pt idx="8">
                  <c:v>3.7800000000000002</c:v>
                </c:pt>
                <c:pt idx="9">
                  <c:v>4.2519999999999998</c:v>
                </c:pt>
                <c:pt idx="10">
                  <c:v>4.2290000000000001</c:v>
                </c:pt>
                <c:pt idx="11">
                  <c:v>4.234</c:v>
                </c:pt>
                <c:pt idx="12">
                  <c:v>1.66742754002</c:v>
                </c:pt>
                <c:pt idx="13">
                  <c:v>1.6257472679799998</c:v>
                </c:pt>
                <c:pt idx="14">
                  <c:v>1.7452782459199976</c:v>
                </c:pt>
                <c:pt idx="15">
                  <c:v>1.65293227572</c:v>
                </c:pt>
                <c:pt idx="16">
                  <c:v>1.5270181788400001</c:v>
                </c:pt>
                <c:pt idx="17">
                  <c:v>1.5762708808000001</c:v>
                </c:pt>
                <c:pt idx="18">
                  <c:v>1.5260301403365601</c:v>
                </c:pt>
                <c:pt idx="19">
                  <c:v>1.5251300748759602</c:v>
                </c:pt>
                <c:pt idx="20">
                  <c:v>1.4299724104122598</c:v>
                </c:pt>
                <c:pt idx="21">
                  <c:v>1.4323438885656599</c:v>
                </c:pt>
                <c:pt idx="22">
                  <c:v>1.4637269930196561</c:v>
                </c:pt>
                <c:pt idx="23">
                  <c:v>1.4499605806608598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60-4C9D-B213-CDA99E7A577E}"/>
            </c:ext>
          </c:extLst>
        </c:ser>
        <c:ser>
          <c:idx val="4"/>
          <c:order val="4"/>
          <c:tx>
            <c:strRef>
              <c:f>GraphData!$B$28:$D$28</c:f>
              <c:strCache>
                <c:ptCount val="1"/>
                <c:pt idx="0">
                  <c:v>廃棄金額(千円) 見込</c:v>
                </c:pt>
              </c:strCache>
            </c:strRef>
          </c:tx>
          <c:spPr>
            <a:solidFill>
              <a:srgbClr val="CCECFF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c:spPr>
          <c:dLbls>
            <c:dLbl>
              <c:idx val="11"/>
              <c:layout>
                <c:manualLayout>
                  <c:x val="6.8356945544704234E-3"/>
                  <c:y val="3.959273853211919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8BA-449F-944E-68315FF409D9}"/>
                </c:ext>
              </c:extLst>
            </c:dLbl>
            <c:dLbl>
              <c:idx val="12"/>
              <c:layout>
                <c:manualLayout>
                  <c:x val="5.4685556435763363E-3"/>
                  <c:y val="6.880002586876485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BA-449F-944E-68315FF409D9}"/>
                </c:ext>
              </c:extLst>
            </c:dLbl>
            <c:dLbl>
              <c:idx val="13"/>
              <c:layout>
                <c:manualLayout>
                  <c:x val="5.4685556435763363E-3"/>
                  <c:y val="7.089526383830452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BA-449F-944E-68315FF409D9}"/>
                </c:ext>
              </c:extLst>
            </c:dLbl>
            <c:dLbl>
              <c:idx val="14"/>
              <c:layout>
                <c:manualLayout>
                  <c:x val="5.4685556435763363E-3"/>
                  <c:y val="6.152971509383036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BA-449F-944E-68315FF409D9}"/>
                </c:ext>
              </c:extLst>
            </c:dLbl>
            <c:dLbl>
              <c:idx val="15"/>
              <c:layout>
                <c:manualLayout>
                  <c:x val="5.4685556435763363E-3"/>
                  <c:y val="6.0422208598592674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BA-449F-944E-68315FF409D9}"/>
                </c:ext>
              </c:extLst>
            </c:dLbl>
            <c:dLbl>
              <c:idx val="16"/>
              <c:layout>
                <c:manualLayout>
                  <c:x val="5.4685556435763363E-3"/>
                  <c:y val="5.8173539817110514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BA-449F-944E-68315FF409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GraphData!$E$28:$AB$28</c:f>
              <c:numCache>
                <c:formatCode>General</c:formatCode>
                <c:ptCount val="24"/>
                <c:pt idx="18" formatCode="_ * #,##0.0_ ;_ * \-#,##0.0_ ;_ * &quot;-&quot;??_ ;_ @_ ">
                  <c:v>1.207268562815506</c:v>
                </c:pt>
                <c:pt idx="19" formatCode="_ * #,##0.0_ ;_ * \-#,##0.0_ ;_ * &quot;-&quot;??_ ;_ @_ ">
                  <c:v>1.5012602641219115</c:v>
                </c:pt>
                <c:pt idx="20" formatCode="_ * #,##0.0_ ;_ * \-#,##0.0_ ;_ * &quot;-&quot;??_ ;_ @_ ">
                  <c:v>1.5736903881385038</c:v>
                </c:pt>
                <c:pt idx="21" formatCode="_ * #,##0.0_ ;_ * \-#,##0.0_ ;_ * &quot;-&quot;??_ ;_ @_ ">
                  <c:v>1.3577476315705781</c:v>
                </c:pt>
                <c:pt idx="22" formatCode="_ * #,##0.0_ ;_ * \-#,##0.0_ ;_ * &quot;-&quot;??_ ;_ @_ ">
                  <c:v>1.2920309491376221</c:v>
                </c:pt>
                <c:pt idx="23" formatCode="_ * #,##0.0_ ;_ * \-#,##0.0_ ;_ * &quot;-&quot;??_ ;_ @_ ">
                  <c:v>1.2718887152239498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060-4C9D-B213-CDA99E7A577E}"/>
            </c:ext>
          </c:extLst>
        </c:ser>
        <c:ser>
          <c:idx val="5"/>
          <c:order val="5"/>
          <c:tx>
            <c:strRef>
              <c:f>GraphData!$B$29:$D$29</c:f>
              <c:strCache>
                <c:ptCount val="1"/>
                <c:pt idx="0">
                  <c:v>廃棄金額(千円) 実績</c:v>
                </c:pt>
              </c:strCache>
            </c:strRef>
          </c:tx>
          <c:spPr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"/>
              <c:layout>
                <c:manualLayout>
                  <c:x val="6.8356945544704234E-3"/>
                  <c:y val="7.071890089425417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9AC7-4D1B-B900-FC4D2685F798}"/>
                </c:ext>
              </c:extLst>
            </c:dLbl>
            <c:dLbl>
              <c:idx val="3"/>
              <c:layout>
                <c:manualLayout>
                  <c:x val="-4.1002276433473334E-3"/>
                  <c:y val="0.14403133116214045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9AC7-4D1B-B900-FC4D2685F798}"/>
                </c:ext>
              </c:extLst>
            </c:dLbl>
            <c:dLbl>
              <c:idx val="9"/>
              <c:layout>
                <c:manualLayout>
                  <c:x val="4.1014167326822526E-3"/>
                  <c:y val="6.8531934396284397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99-4D70-BD01-14CC423A9B31}"/>
                </c:ext>
              </c:extLst>
            </c:dLbl>
            <c:dLbl>
              <c:idx val="10"/>
              <c:layout>
                <c:manualLayout>
                  <c:x val="5.469524482174669E-3"/>
                  <c:y val="3.289061669947577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99-4D70-BD01-14CC423A9B31}"/>
                </c:ext>
              </c:extLst>
            </c:dLbl>
            <c:dLbl>
              <c:idx val="12"/>
              <c:layout>
                <c:manualLayout>
                  <c:x val="4.1002276433472484E-3"/>
                  <c:y val="6.7122067856701828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C7-4D1B-B900-FC4D2685F798}"/>
                </c:ext>
              </c:extLst>
            </c:dLbl>
            <c:dLbl>
              <c:idx val="13"/>
              <c:layout>
                <c:manualLayout>
                  <c:x val="5.4669701911298435E-3"/>
                  <c:y val="5.6984293193717117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C7-4D1B-B900-FC4D2685F798}"/>
                </c:ext>
              </c:extLst>
            </c:dLbl>
            <c:dLbl>
              <c:idx val="15"/>
              <c:layout>
                <c:manualLayout>
                  <c:x val="0"/>
                  <c:y val="0.10633499608360476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C7-4D1B-B900-FC4D2685F798}"/>
                </c:ext>
              </c:extLst>
            </c:dLbl>
            <c:dLbl>
              <c:idx val="16"/>
              <c:layout>
                <c:manualLayout>
                  <c:x val="-1.0022662901081025E-16"/>
                  <c:y val="8.738013769221245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99-4D70-BD01-14CC423A9B31}"/>
                </c:ext>
              </c:extLst>
            </c:dLbl>
            <c:dLbl>
              <c:idx val="17"/>
              <c:layout>
                <c:manualLayout>
                  <c:x val="-1.0022662901081025E-16"/>
                  <c:y val="0.14821981283753269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C7-4D1B-B900-FC4D2685F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/>
                </a:pPr>
                <a:endParaRPr lang="zh-CN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GraphData!$E$29:$AB$29</c:f>
              <c:numCache>
                <c:formatCode>_ * #,##0.0_ ;_ * \-#,##0.0_ ;_ * "-"??_ ;_ @_ </c:formatCode>
                <c:ptCount val="24"/>
                <c:pt idx="0">
                  <c:v>2.6629999999999998</c:v>
                </c:pt>
                <c:pt idx="1">
                  <c:v>3.0819999999999999</c:v>
                </c:pt>
                <c:pt idx="2">
                  <c:v>2.5739999999999998</c:v>
                </c:pt>
                <c:pt idx="3">
                  <c:v>2.8749999999999987</c:v>
                </c:pt>
                <c:pt idx="4">
                  <c:v>2.3609999999999998</c:v>
                </c:pt>
                <c:pt idx="5">
                  <c:v>2.4039999999999999</c:v>
                </c:pt>
                <c:pt idx="6">
                  <c:v>2.3719999999999977</c:v>
                </c:pt>
                <c:pt idx="7">
                  <c:v>2.605</c:v>
                </c:pt>
                <c:pt idx="8">
                  <c:v>3.1259999999999999</c:v>
                </c:pt>
                <c:pt idx="9">
                  <c:v>6.1429999999999945</c:v>
                </c:pt>
                <c:pt idx="10">
                  <c:v>1.7289999999999981</c:v>
                </c:pt>
                <c:pt idx="11">
                  <c:v>1.849</c:v>
                </c:pt>
                <c:pt idx="12">
                  <c:v>1.5489999999999982</c:v>
                </c:pt>
                <c:pt idx="13">
                  <c:v>1.7989999999999982</c:v>
                </c:pt>
                <c:pt idx="14">
                  <c:v>1.5640000000000001</c:v>
                </c:pt>
                <c:pt idx="15">
                  <c:v>1.6433132699923005</c:v>
                </c:pt>
                <c:pt idx="16">
                  <c:v>1.5209999999999981</c:v>
                </c:pt>
                <c:pt idx="17">
                  <c:v>1.7549999999999979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B060-4C9D-B213-CDA99E7A577E}"/>
            </c:ext>
          </c:extLst>
        </c:ser>
        <c:gapWidth val="5"/>
        <c:overlap val="82"/>
        <c:axId val="136663424"/>
        <c:axId val="136664960"/>
      </c:barChart>
      <c:lineChart>
        <c:grouping val="standard"/>
        <c:ser>
          <c:idx val="0"/>
          <c:order val="0"/>
          <c:tx>
            <c:strRef>
              <c:f>GraphData!$B$24:$D$24</c:f>
              <c:strCache>
                <c:ptCount val="1"/>
                <c:pt idx="0">
                  <c:v>スクラップ率(%) 計画</c:v>
                </c:pt>
              </c:strCache>
            </c:strRef>
          </c:tx>
          <c:spPr>
            <a:ln w="44450">
              <a:solidFill>
                <a:srgbClr val="CC00FF"/>
              </a:solidFill>
            </a:ln>
          </c:spPr>
          <c:marker>
            <c:symbol val="circle"/>
            <c:size val="5"/>
            <c:spPr>
              <a:solidFill>
                <a:srgbClr val="CC00FF"/>
              </a:solidFill>
              <a:ln>
                <a:solidFill>
                  <a:srgbClr val="CC00FF"/>
                </a:solidFill>
              </a:ln>
            </c:spPr>
          </c:marker>
          <c:dLbls>
            <c:dLbl>
              <c:idx val="12"/>
              <c:layout>
                <c:manualLayout>
                  <c:x val="-2.5325625940768329E-2"/>
                  <c:y val="-1.90018919376499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60-4C9D-B213-CDA99E7A577E}"/>
                </c:ext>
              </c:extLst>
            </c:dLbl>
            <c:dLbl>
              <c:idx val="13"/>
              <c:layout>
                <c:manualLayout>
                  <c:x val="-1.7134048817069612E-2"/>
                  <c:y val="6.0486117845855039E-3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60-4C9D-B213-CDA99E7A577E}"/>
                </c:ext>
              </c:extLst>
            </c:dLbl>
            <c:dLbl>
              <c:idx val="14"/>
              <c:layout>
                <c:manualLayout>
                  <c:x val="-2.1229837378919269E-2"/>
                  <c:y val="-2.108943391450283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60-4C9D-B213-CDA99E7A577E}"/>
                </c:ext>
              </c:extLst>
            </c:dLbl>
            <c:dLbl>
              <c:idx val="15"/>
              <c:layout>
                <c:manualLayout>
                  <c:x val="-1.9864574524969317E-2"/>
                  <c:y val="-1.900189193764990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60-4C9D-B213-CDA99E7A577E}"/>
                </c:ext>
              </c:extLst>
            </c:dLbl>
            <c:dLbl>
              <c:idx val="16"/>
              <c:layout>
                <c:manualLayout>
                  <c:x val="-1.7134048817069612E-2"/>
                  <c:y val="-2.943960182191477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60-4C9D-B213-CDA99E7A5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CC00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GraphData!$E$24:$AB$24</c:f>
              <c:numCache>
                <c:formatCode>0.0%</c:formatCode>
                <c:ptCount val="24"/>
                <c:pt idx="0">
                  <c:v>6.0404564441684022E-3</c:v>
                </c:pt>
                <c:pt idx="1">
                  <c:v>6.0439744505985373E-3</c:v>
                </c:pt>
                <c:pt idx="2">
                  <c:v>5.9878544630107434E-3</c:v>
                </c:pt>
                <c:pt idx="3">
                  <c:v>5.9445732520773164E-3</c:v>
                </c:pt>
                <c:pt idx="4">
                  <c:v>5.9201272962336902E-3</c:v>
                </c:pt>
                <c:pt idx="5">
                  <c:v>5.8761174221873599E-3</c:v>
                </c:pt>
                <c:pt idx="6">
                  <c:v>5.8976818852790316E-3</c:v>
                </c:pt>
                <c:pt idx="7">
                  <c:v>5.9026352516213824E-3</c:v>
                </c:pt>
                <c:pt idx="8">
                  <c:v>5.7813811994989594E-3</c:v>
                </c:pt>
                <c:pt idx="9">
                  <c:v>6.0056582000822117E-3</c:v>
                </c:pt>
                <c:pt idx="10">
                  <c:v>5.9817562798539798E-3</c:v>
                </c:pt>
                <c:pt idx="11">
                  <c:v>5.9010370717253431E-3</c:v>
                </c:pt>
                <c:pt idx="12">
                  <c:v>2.8999999999999998E-3</c:v>
                </c:pt>
                <c:pt idx="13">
                  <c:v>2.8999999999999998E-3</c:v>
                </c:pt>
                <c:pt idx="14">
                  <c:v>2.8999999999999998E-3</c:v>
                </c:pt>
                <c:pt idx="15">
                  <c:v>2.8999999999999998E-3</c:v>
                </c:pt>
                <c:pt idx="16">
                  <c:v>2.8000000000000034E-3</c:v>
                </c:pt>
                <c:pt idx="17">
                  <c:v>2.8000000000000034E-3</c:v>
                </c:pt>
                <c:pt idx="18">
                  <c:v>2.700000000000004E-3</c:v>
                </c:pt>
                <c:pt idx="19">
                  <c:v>2.700000000000004E-3</c:v>
                </c:pt>
                <c:pt idx="20">
                  <c:v>2.700000000000004E-3</c:v>
                </c:pt>
                <c:pt idx="21">
                  <c:v>2.700000000000004E-3</c:v>
                </c:pt>
                <c:pt idx="22">
                  <c:v>2.700000000000004E-3</c:v>
                </c:pt>
                <c:pt idx="23">
                  <c:v>2.700000000000004E-3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B060-4C9D-B213-CDA99E7A577E}"/>
            </c:ext>
          </c:extLst>
        </c:ser>
        <c:ser>
          <c:idx val="1"/>
          <c:order val="1"/>
          <c:tx>
            <c:strRef>
              <c:f>GraphData!$B$25:$D$25</c:f>
              <c:strCache>
                <c:ptCount val="1"/>
                <c:pt idx="0">
                  <c:v>スクラップ率(%) 見込</c:v>
                </c:pt>
              </c:strCache>
            </c:strRef>
          </c:tx>
          <c:spPr>
            <a:ln w="44450">
              <a:solidFill>
                <a:srgbClr val="3333FF"/>
              </a:solidFill>
            </a:ln>
          </c:spPr>
          <c:marker>
            <c:symbol val="circle"/>
            <c:size val="5"/>
            <c:spPr>
              <a:solidFill>
                <a:srgbClr val="3333FF"/>
              </a:solidFill>
              <a:ln>
                <a:solidFill>
                  <a:srgbClr val="3333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GraphData!$E$25:$AB$25</c:f>
              <c:numCache>
                <c:formatCode>General</c:formatCode>
                <c:ptCount val="24"/>
                <c:pt idx="18" formatCode="0.0%">
                  <c:v>3.000000000000004E-3</c:v>
                </c:pt>
                <c:pt idx="19" formatCode="0.0%">
                  <c:v>3.000000000000004E-3</c:v>
                </c:pt>
                <c:pt idx="20" formatCode="0.0%">
                  <c:v>3.000000000000004E-3</c:v>
                </c:pt>
                <c:pt idx="21" formatCode="0.0%">
                  <c:v>3.000000000000004E-3</c:v>
                </c:pt>
                <c:pt idx="22" formatCode="0.0%">
                  <c:v>3.000000000000004E-3</c:v>
                </c:pt>
                <c:pt idx="23" formatCode="0.0%">
                  <c:v>3.000000000000004E-3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B060-4C9D-B213-CDA99E7A577E}"/>
            </c:ext>
          </c:extLst>
        </c:ser>
        <c:ser>
          <c:idx val="2"/>
          <c:order val="2"/>
          <c:tx>
            <c:strRef>
              <c:f>GraphData!$B$26:$D$26</c:f>
              <c:strCache>
                <c:ptCount val="1"/>
                <c:pt idx="0">
                  <c:v>スクラップ率(%) 実績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rgbClr val="FFFF0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2.535307426136444E-2"/>
                  <c:y val="-3.791103598961159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9AC7-4D1B-B900-FC4D2685F798}"/>
                </c:ext>
              </c:extLst>
            </c:dLbl>
            <c:dLbl>
              <c:idx val="5"/>
              <c:layout>
                <c:manualLayout>
                  <c:x val="-1.7152618974669739E-2"/>
                  <c:y val="1.44449849527971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AC7-4D1B-B900-FC4D2685F798}"/>
                </c:ext>
              </c:extLst>
            </c:dLbl>
            <c:dLbl>
              <c:idx val="9"/>
              <c:layout>
                <c:manualLayout>
                  <c:x val="-2.5353074261364489E-2"/>
                  <c:y val="-2.534559096343324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C7-4D1B-B900-FC4D2685F798}"/>
                </c:ext>
              </c:extLst>
            </c:dLbl>
            <c:dLbl>
              <c:idx val="12"/>
              <c:layout>
                <c:manualLayout>
                  <c:x val="-2.6719816809146885E-2"/>
                  <c:y val="1.025650327740445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AC7-4D1B-B900-FC4D2685F798}"/>
                </c:ext>
              </c:extLst>
            </c:dLbl>
            <c:dLbl>
              <c:idx val="13"/>
              <c:layout>
                <c:manualLayout>
                  <c:x val="-2.6719816809146885E-2"/>
                  <c:y val="-2.115710928804059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C7-4D1B-B900-FC4D2685F798}"/>
                </c:ext>
              </c:extLst>
            </c:dLbl>
            <c:dLbl>
              <c:idx val="14"/>
              <c:layout>
                <c:manualLayout>
                  <c:x val="-2.3986331713581988E-2"/>
                  <c:y val="1.8633466628189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C7-4D1B-B900-FC4D2685F798}"/>
                </c:ext>
              </c:extLst>
            </c:dLbl>
            <c:dLbl>
              <c:idx val="16"/>
              <c:layout>
                <c:manualLayout>
                  <c:x val="-1.85084921525841E-2"/>
                  <c:y val="-1.693779115306937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299-4D70-BD01-14CC423A9B31}"/>
                </c:ext>
              </c:extLst>
            </c:dLbl>
            <c:dLbl>
              <c:idx val="17"/>
              <c:layout>
                <c:manualLayout>
                  <c:x val="-2.2609289617486452E-2"/>
                  <c:y val="-2.741112904819965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299-4D70-BD01-14CC423A9B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GraphData!$E$23:$AB$23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GraphData!$E$26:$AB$26</c:f>
              <c:numCache>
                <c:formatCode>0.0%</c:formatCode>
                <c:ptCount val="24"/>
                <c:pt idx="0">
                  <c:v>3.2171665980064048E-3</c:v>
                </c:pt>
                <c:pt idx="1">
                  <c:v>3.5933812761750291E-3</c:v>
                </c:pt>
                <c:pt idx="2">
                  <c:v>3.6704312114989824E-3</c:v>
                </c:pt>
                <c:pt idx="3">
                  <c:v>3.5689236746879621E-3</c:v>
                </c:pt>
                <c:pt idx="4">
                  <c:v>3.924456294089879E-3</c:v>
                </c:pt>
                <c:pt idx="5">
                  <c:v>3.0576294468539805E-3</c:v>
                </c:pt>
                <c:pt idx="6">
                  <c:v>3.6322486099605077E-3</c:v>
                </c:pt>
                <c:pt idx="7">
                  <c:v>3.8205892360581532E-3</c:v>
                </c:pt>
                <c:pt idx="8">
                  <c:v>4.7756104715113408E-3</c:v>
                </c:pt>
                <c:pt idx="9">
                  <c:v>1.0030059154980181E-2</c:v>
                </c:pt>
                <c:pt idx="10">
                  <c:v>3.6871961102107054E-3</c:v>
                </c:pt>
                <c:pt idx="11">
                  <c:v>3.0919060287987049E-3</c:v>
                </c:pt>
                <c:pt idx="12">
                  <c:v>2.8283713584034125E-3</c:v>
                </c:pt>
                <c:pt idx="13">
                  <c:v>3.2380566639842478E-3</c:v>
                </c:pt>
                <c:pt idx="14">
                  <c:v>2.8435931187354669E-3</c:v>
                </c:pt>
                <c:pt idx="15">
                  <c:v>2.7528338816324577E-3</c:v>
                </c:pt>
                <c:pt idx="16">
                  <c:v>3.000000000000004E-3</c:v>
                </c:pt>
                <c:pt idx="17">
                  <c:v>3.000000000000004E-3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7-B060-4C9D-B213-CDA99E7A577E}"/>
            </c:ext>
          </c:extLst>
        </c:ser>
        <c:marker val="1"/>
        <c:axId val="136701056"/>
        <c:axId val="136666496"/>
      </c:lineChart>
      <c:dateAx>
        <c:axId val="136663424"/>
        <c:scaling>
          <c:orientation val="minMax"/>
        </c:scaling>
        <c:axPos val="b"/>
        <c:numFmt formatCode="[$-409]mmm\-yy;@" sourceLinked="1"/>
        <c:tickLblPos val="nextTo"/>
        <c:txPr>
          <a:bodyPr rot="-5400000" vert="horz"/>
          <a:lstStyle/>
          <a:p>
            <a:pPr>
              <a:defRPr lang="ja-JP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36664960"/>
        <c:crosses val="autoZero"/>
        <c:auto val="1"/>
        <c:lblOffset val="100"/>
        <c:baseTimeUnit val="months"/>
      </c:dateAx>
      <c:valAx>
        <c:axId val="136664960"/>
        <c:scaling>
          <c:orientation val="minMax"/>
        </c:scaling>
        <c:axPos val="l"/>
        <c:majorGridlines/>
        <c:numFmt formatCode="_ * #,##0.0_ ;_ * \-#,##0.0_ ;_ * &quot;-&quot;??_ ;_ @_ " sourceLinked="1"/>
        <c:tickLblPos val="nextTo"/>
        <c:txPr>
          <a:bodyPr/>
          <a:lstStyle/>
          <a:p>
            <a:pPr>
              <a:defRPr 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pPr>
            <a:endParaRPr lang="zh-CN"/>
          </a:p>
        </c:txPr>
        <c:crossAx val="136663424"/>
        <c:crosses val="autoZero"/>
        <c:crossBetween val="between"/>
      </c:valAx>
      <c:valAx>
        <c:axId val="136666496"/>
        <c:scaling>
          <c:orientation val="minMax"/>
        </c:scaling>
        <c:axPos val="r"/>
        <c:numFmt formatCode="0.0%" sourceLinked="1"/>
        <c:tickLblPos val="nextTo"/>
        <c:txPr>
          <a:bodyPr/>
          <a:lstStyle/>
          <a:p>
            <a:pPr>
              <a:defRPr 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pPr>
            <a:endParaRPr lang="zh-CN"/>
          </a:p>
        </c:txPr>
        <c:crossAx val="136701056"/>
        <c:crosses val="max"/>
        <c:crossBetween val="between"/>
      </c:valAx>
      <c:dateAx>
        <c:axId val="136701056"/>
        <c:scaling>
          <c:orientation val="minMax"/>
        </c:scaling>
        <c:delete val="1"/>
        <c:axPos val="b"/>
        <c:numFmt formatCode="[$-409]mmm\-yy;@" sourceLinked="1"/>
        <c:tickLblPos val="none"/>
        <c:crossAx val="136666496"/>
        <c:crosses val="autoZero"/>
        <c:auto val="1"/>
        <c:lblOffset val="100"/>
        <c:baseTimeUnit val="months"/>
      </c:dateAx>
    </c:plotArea>
    <c:legend>
      <c:legendPos val="r"/>
      <c:layout>
        <c:manualLayout>
          <c:xMode val="edge"/>
          <c:yMode val="edge"/>
          <c:x val="0.19031395945209575"/>
          <c:y val="9.3042987743761161E-3"/>
          <c:w val="0.63311930915644477"/>
          <c:h val="6.2809377957418644E-2"/>
        </c:manualLayout>
      </c:layout>
      <c:txPr>
        <a:bodyPr/>
        <a:lstStyle/>
        <a:p>
          <a:pPr>
            <a:defRPr lang="ja-JP" sz="1000"/>
          </a:pPr>
          <a:endParaRPr lang="zh-CN"/>
        </a:p>
      </c:txPr>
    </c:legend>
    <c:plotVisOnly val="1"/>
    <c:dispBlanksAs val="gap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5.6340869413708985E-2"/>
          <c:y val="0.1412332823486129"/>
          <c:w val="0.94365913058629491"/>
          <c:h val="0.75317128651823584"/>
        </c:manualLayout>
      </c:layout>
      <c:barChart>
        <c:barDir val="col"/>
        <c:grouping val="stacked"/>
        <c:ser>
          <c:idx val="1"/>
          <c:order val="1"/>
          <c:tx>
            <c:strRef>
              <c:f>GraphData!$B$41:$D$41</c:f>
              <c:strCache>
                <c:ptCount val="1"/>
                <c:pt idx="0">
                  <c:v>製造人員(人) 実績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 w="44450">
              <a:noFill/>
            </a:ln>
            <a:scene3d>
              <a:camera prst="orthographicFront"/>
              <a:lightRig rig="threePt" dir="t"/>
            </a:scene3d>
          </c:spPr>
          <c:dLbls>
            <c:dLbl>
              <c:idx val="11"/>
              <c:layout>
                <c:manualLayout>
                  <c:x val="0"/>
                  <c:y val="4.2763402034529698E-2"/>
                </c:manualLayout>
              </c:layout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887-41C7-97C4-93091764689B}"/>
                </c:ext>
              </c:extLst>
            </c:dLbl>
            <c:dLbl>
              <c:idx val="12"/>
              <c:layout>
                <c:manualLayout>
                  <c:x val="0"/>
                  <c:y val="5.9310298110962903E-2"/>
                </c:manualLayout>
              </c:layout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87-41C7-97C4-93091764689B}"/>
                </c:ext>
              </c:extLst>
            </c:dLbl>
            <c:dLbl>
              <c:idx val="13"/>
              <c:layout>
                <c:manualLayout>
                  <c:x val="1.9526625399374179E-3"/>
                  <c:y val="5.3181676277765669E-2"/>
                </c:manualLayout>
              </c:layout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87-41C7-97C4-93091764689B}"/>
                </c:ext>
              </c:extLst>
            </c:dLbl>
            <c:dLbl>
              <c:idx val="14"/>
              <c:layout>
                <c:manualLayout>
                  <c:x val="0"/>
                  <c:y val="5.1586273112287882E-2"/>
                </c:manualLayout>
              </c:layout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sz="900" b="1">
                    <a:solidFill>
                      <a:sysClr val="windowText" lastClr="000000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GraphData!$E$41:$AB$41</c:f>
              <c:numCache>
                <c:formatCode>_ * #,##0_ ;_ * \-#,##0_ ;_ * "-"??_ ;_ @_ </c:formatCode>
                <c:ptCount val="24"/>
                <c:pt idx="0">
                  <c:v>1086</c:v>
                </c:pt>
                <c:pt idx="1">
                  <c:v>1203</c:v>
                </c:pt>
                <c:pt idx="2">
                  <c:v>1117</c:v>
                </c:pt>
                <c:pt idx="3">
                  <c:v>1012</c:v>
                </c:pt>
                <c:pt idx="4">
                  <c:v>928.68000000000052</c:v>
                </c:pt>
                <c:pt idx="5">
                  <c:v>886</c:v>
                </c:pt>
                <c:pt idx="6">
                  <c:v>825.83999999999946</c:v>
                </c:pt>
                <c:pt idx="7">
                  <c:v>840.64</c:v>
                </c:pt>
                <c:pt idx="8">
                  <c:v>829.10999999999979</c:v>
                </c:pt>
                <c:pt idx="9">
                  <c:v>849.39999999999941</c:v>
                </c:pt>
                <c:pt idx="10">
                  <c:v>833.09000000000015</c:v>
                </c:pt>
                <c:pt idx="11">
                  <c:v>840.88000000000011</c:v>
                </c:pt>
                <c:pt idx="12">
                  <c:v>831.46000000000026</c:v>
                </c:pt>
                <c:pt idx="13">
                  <c:v>823.83999999999946</c:v>
                </c:pt>
                <c:pt idx="14">
                  <c:v>812.41000000000042</c:v>
                </c:pt>
                <c:pt idx="15">
                  <c:v>985.5299999999994</c:v>
                </c:pt>
                <c:pt idx="16">
                  <c:v>919.20999999999981</c:v>
                </c:pt>
                <c:pt idx="17">
                  <c:v>841.01749999999947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8-426F-BF66-84C3C0AD4725}"/>
            </c:ext>
          </c:extLst>
        </c:ser>
        <c:ser>
          <c:idx val="2"/>
          <c:order val="2"/>
          <c:tx>
            <c:strRef>
              <c:f>GraphData!$B$44:$D$44</c:f>
              <c:strCache>
                <c:ptCount val="1"/>
                <c:pt idx="0">
                  <c:v>配賦人員(人) 実績</c:v>
                </c:pt>
              </c:strCache>
            </c:strRef>
          </c:tx>
          <c:spPr>
            <a:solidFill>
              <a:srgbClr val="F79646">
                <a:lumMod val="75000"/>
              </a:srgbClr>
            </a:solidFill>
            <a:ln w="44450">
              <a:noFill/>
            </a:ln>
            <a:scene3d>
              <a:camera prst="orthographicFront"/>
              <a:lightRig rig="threePt" dir="t"/>
            </a:scene3d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b="1">
                    <a:solidFill>
                      <a:sysClr val="windowText" lastClr="000000"/>
                    </a:solidFill>
                  </a:defRPr>
                </a:pPr>
                <a:endParaRPr lang="zh-CN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GraphData!$E$44:$AB$44</c:f>
              <c:numCache>
                <c:formatCode>_ * #,##0_ ;_ * \-#,##0_ ;_ * "-"??_ ;_ @_ </c:formatCode>
                <c:ptCount val="24"/>
                <c:pt idx="0">
                  <c:v>99.9</c:v>
                </c:pt>
                <c:pt idx="1">
                  <c:v>99</c:v>
                </c:pt>
                <c:pt idx="2">
                  <c:v>95.910000000000025</c:v>
                </c:pt>
                <c:pt idx="3">
                  <c:v>96.602742771422328</c:v>
                </c:pt>
                <c:pt idx="4">
                  <c:v>97.721842120874058</c:v>
                </c:pt>
                <c:pt idx="5">
                  <c:v>98.160456667908363</c:v>
                </c:pt>
                <c:pt idx="6">
                  <c:v>96.210789346413279</c:v>
                </c:pt>
                <c:pt idx="7">
                  <c:v>93.691088757067689</c:v>
                </c:pt>
                <c:pt idx="8">
                  <c:v>93.411122024918427</c:v>
                </c:pt>
                <c:pt idx="9">
                  <c:v>95.961122024918382</c:v>
                </c:pt>
                <c:pt idx="10">
                  <c:v>93.775846355858846</c:v>
                </c:pt>
                <c:pt idx="11">
                  <c:v>87.018507857941088</c:v>
                </c:pt>
                <c:pt idx="12">
                  <c:v>87.018507857941088</c:v>
                </c:pt>
                <c:pt idx="13">
                  <c:v>90.048420325867127</c:v>
                </c:pt>
                <c:pt idx="14">
                  <c:v>87.985254086020916</c:v>
                </c:pt>
                <c:pt idx="15">
                  <c:v>81.431541649129414</c:v>
                </c:pt>
                <c:pt idx="16">
                  <c:v>77.115785980839519</c:v>
                </c:pt>
                <c:pt idx="17">
                  <c:v>74.480058848815844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8-426F-BF66-84C3C0AD4725}"/>
            </c:ext>
          </c:extLst>
        </c:ser>
        <c:ser>
          <c:idx val="6"/>
          <c:order val="3"/>
          <c:tx>
            <c:strRef>
              <c:f>GraphData!$B$47:$D$47</c:f>
              <c:strCache>
                <c:ptCount val="1"/>
                <c:pt idx="0">
                  <c:v>人員残業換算(人) 実績</c:v>
                </c:pt>
              </c:strCache>
            </c:strRef>
          </c:tx>
          <c:spPr>
            <a:solidFill>
              <a:srgbClr val="FBD843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800"/>
                </a:pPr>
                <a:endParaRPr lang="zh-CN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GraphData!$E$47:$AB$47</c:f>
              <c:numCache>
                <c:formatCode>_ * #,##0_ ;_ * \-#,##0_ ;_ * "-"??_ ;_ @_ </c:formatCode>
                <c:ptCount val="24"/>
                <c:pt idx="0">
                  <c:v>232.65</c:v>
                </c:pt>
                <c:pt idx="1">
                  <c:v>178.05397727272728</c:v>
                </c:pt>
                <c:pt idx="2">
                  <c:v>157.71874999999997</c:v>
                </c:pt>
                <c:pt idx="3">
                  <c:v>103.62233167994545</c:v>
                </c:pt>
                <c:pt idx="4">
                  <c:v>111.44494108219186</c:v>
                </c:pt>
                <c:pt idx="5">
                  <c:v>158.23094718667187</c:v>
                </c:pt>
                <c:pt idx="6">
                  <c:v>186.99444544966403</c:v>
                </c:pt>
                <c:pt idx="7">
                  <c:v>172.55117068765591</c:v>
                </c:pt>
                <c:pt idx="8">
                  <c:v>174.91850787144278</c:v>
                </c:pt>
                <c:pt idx="9">
                  <c:v>130.39742328538347</c:v>
                </c:pt>
                <c:pt idx="10">
                  <c:v>138.04130751499221</c:v>
                </c:pt>
                <c:pt idx="11">
                  <c:v>147.60242906255004</c:v>
                </c:pt>
                <c:pt idx="12">
                  <c:v>138.98615323773564</c:v>
                </c:pt>
                <c:pt idx="13">
                  <c:v>85.158117564164542</c:v>
                </c:pt>
                <c:pt idx="14">
                  <c:v>118.93235790655839</c:v>
                </c:pt>
                <c:pt idx="15">
                  <c:v>137.9938776885038</c:v>
                </c:pt>
                <c:pt idx="16">
                  <c:v>132.6240777107358</c:v>
                </c:pt>
                <c:pt idx="17">
                  <c:v>148.73750000000001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87-41C7-97C4-93091764689B}"/>
            </c:ext>
          </c:extLst>
        </c:ser>
        <c:ser>
          <c:idx val="7"/>
          <c:order val="6"/>
          <c:tx>
            <c:strRef>
              <c:f>GraphData!$B$40:$D$40</c:f>
              <c:strCache>
                <c:ptCount val="1"/>
                <c:pt idx="0">
                  <c:v>製造人員(人) 見込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GraphData!$E$40:$AB$40</c:f>
              <c:numCache>
                <c:formatCode>General</c:formatCode>
                <c:ptCount val="24"/>
                <c:pt idx="18" formatCode="_ * #,##0_ ;_ * \-#,##0_ ;_ * &quot;-&quot;??_ ;_ @_ ">
                  <c:v>799.30263157894751</c:v>
                </c:pt>
                <c:pt idx="19" formatCode="_ * #,##0_ ;_ * \-#,##0_ ;_ * &quot;-&quot;??_ ;_ @_ ">
                  <c:v>835.39130434782714</c:v>
                </c:pt>
                <c:pt idx="20" formatCode="_ * #,##0_ ;_ * \-#,##0_ ;_ * &quot;-&quot;??_ ;_ @_ ">
                  <c:v>836.85714285714289</c:v>
                </c:pt>
                <c:pt idx="21" formatCode="_ * #,##0_ ;_ * \-#,##0_ ;_ * &quot;-&quot;??_ ;_ @_ ">
                  <c:v>808.55</c:v>
                </c:pt>
                <c:pt idx="22" formatCode="_ * #,##0_ ;_ * \-#,##0_ ;_ * &quot;-&quot;??_ ;_ @_ ">
                  <c:v>808.55</c:v>
                </c:pt>
                <c:pt idx="23" formatCode="_ * #,##0_ ;_ * \-#,##0_ ;_ * &quot;-&quot;??_ ;_ @_ ">
                  <c:v>808.55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887-41C7-97C4-93091764689B}"/>
            </c:ext>
          </c:extLst>
        </c:ser>
        <c:ser>
          <c:idx val="8"/>
          <c:order val="7"/>
          <c:tx>
            <c:strRef>
              <c:f>GraphData!$B$43:$D$43</c:f>
              <c:strCache>
                <c:ptCount val="1"/>
                <c:pt idx="0">
                  <c:v>配賦人員(人) 見込</c:v>
                </c:pt>
              </c:strCache>
            </c:strRef>
          </c:tx>
          <c:dLbls>
            <c:dLbl>
              <c:idx val="20"/>
              <c:layout>
                <c:manualLayout>
                  <c:x val="1.44644630793027E-2"/>
                  <c:y val="5.1278501964433995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GraphData!$E$43:$AB$43</c:f>
              <c:numCache>
                <c:formatCode>General</c:formatCode>
                <c:ptCount val="24"/>
                <c:pt idx="18" formatCode="_ * #,##0_ ;_ * \-#,##0_ ;_ * &quot;-&quot;??_ ;_ @_ ">
                  <c:v>73.090316722659196</c:v>
                </c:pt>
                <c:pt idx="19" formatCode="_ * #,##0_ ;_ * \-#,##0_ ;_ * &quot;-&quot;??_ ;_ @_ ">
                  <c:v>73.357990131010709</c:v>
                </c:pt>
                <c:pt idx="20" formatCode="_ * #,##0_ ;_ * \-#,##0_ ;_ * &quot;-&quot;??_ ;_ @_ ">
                  <c:v>73.465324818198951</c:v>
                </c:pt>
                <c:pt idx="21" formatCode="_ * #,##0_ ;_ * \-#,##0_ ;_ * &quot;-&quot;??_ ;_ @_ ">
                  <c:v>75.760485215075192</c:v>
                </c:pt>
                <c:pt idx="22" formatCode="_ * #,##0_ ;_ * \-#,##0_ ;_ * &quot;-&quot;??_ ;_ @_ ">
                  <c:v>75.760485215075192</c:v>
                </c:pt>
                <c:pt idx="23" formatCode="_ * #,##0_ ;_ * \-#,##0_ ;_ * &quot;-&quot;??_ ;_ @_ ">
                  <c:v>75.760485215075192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887-41C7-97C4-93091764689B}"/>
            </c:ext>
          </c:extLst>
        </c:ser>
        <c:ser>
          <c:idx val="10"/>
          <c:order val="8"/>
          <c:tx>
            <c:strRef>
              <c:f>GraphData!$B$46:$D$46</c:f>
              <c:strCache>
                <c:ptCount val="1"/>
                <c:pt idx="0">
                  <c:v>人員残業換算(人) 見込</c:v>
                </c:pt>
              </c:strCache>
            </c:strRef>
          </c:tx>
          <c:dLbls>
            <c:dLbl>
              <c:idx val="20"/>
              <c:layout>
                <c:manualLayout>
                  <c:x val="-3.8561241339864802E-4"/>
                  <c:y val="0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GraphData!$E$46:$AB$46</c:f>
              <c:numCache>
                <c:formatCode>General</c:formatCode>
                <c:ptCount val="24"/>
                <c:pt idx="18" formatCode="_ * #,##0_ ;_ * \-#,##0_ ;_ * &quot;-&quot;??_ ;_ @_ ">
                  <c:v>99.251536703773752</c:v>
                </c:pt>
                <c:pt idx="19" formatCode="_ * #,##0_ ;_ * \-#,##0_ ;_ * &quot;-&quot;??_ ;_ @_ ">
                  <c:v>104.63108626244453</c:v>
                </c:pt>
                <c:pt idx="20" formatCode="_ * #,##0_ ;_ * \-#,##0_ ;_ * &quot;-&quot;??_ ;_ @_ ">
                  <c:v>101.45469453099552</c:v>
                </c:pt>
                <c:pt idx="21" formatCode="_ * #,##0_ ;_ * \-#,##0_ ;_ * &quot;-&quot;??_ ;_ @_ ">
                  <c:v>100.00701744160126</c:v>
                </c:pt>
                <c:pt idx="22" formatCode="_ * #,##0_ ;_ * \-#,##0_ ;_ * &quot;-&quot;??_ ;_ @_ ">
                  <c:v>118.80632872974167</c:v>
                </c:pt>
                <c:pt idx="23" formatCode="_ * #,##0_ ;_ * \-#,##0_ ;_ * &quot;-&quot;??_ ;_ @_ ">
                  <c:v>104.26122993612442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887-41C7-97C4-93091764689B}"/>
            </c:ext>
          </c:extLst>
        </c:ser>
        <c:gapWidth val="20"/>
        <c:overlap val="100"/>
        <c:axId val="136967296"/>
        <c:axId val="136968832"/>
      </c:barChart>
      <c:lineChart>
        <c:grouping val="standard"/>
        <c:ser>
          <c:idx val="0"/>
          <c:order val="0"/>
          <c:tx>
            <c:strRef>
              <c:f>GraphData!$B$36:$D$36</c:f>
              <c:strCache>
                <c:ptCount val="1"/>
                <c:pt idx="0">
                  <c:v>人員(人) 計画</c:v>
                </c:pt>
              </c:strCache>
            </c:strRef>
          </c:tx>
          <c:spPr>
            <a:ln w="31750">
              <a:solidFill>
                <a:srgbClr val="3333FF"/>
              </a:solidFill>
            </a:ln>
          </c:spPr>
          <c:marker>
            <c:symbol val="circle"/>
            <c:size val="5"/>
            <c:spPr>
              <a:solidFill>
                <a:srgbClr val="3333FF"/>
              </a:solidFill>
              <a:ln>
                <a:solidFill>
                  <a:srgbClr val="CC66FF"/>
                </a:solidFill>
              </a:ln>
            </c:spPr>
          </c:marker>
          <c:dLbls>
            <c:dLbl>
              <c:idx val="3"/>
              <c:layout>
                <c:manualLayout>
                  <c:x val="-4.1149955454866265E-2"/>
                  <c:y val="-2.698202026238983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887-41C7-97C4-93091764689B}"/>
                </c:ext>
              </c:extLst>
            </c:dLbl>
            <c:dLbl>
              <c:idx val="4"/>
              <c:layout>
                <c:manualLayout>
                  <c:x val="-2.5640104934021381E-2"/>
                  <c:y val="-1.938414754709860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887-41C7-97C4-93091764689B}"/>
                </c:ext>
              </c:extLst>
            </c:dLbl>
            <c:dLbl>
              <c:idx val="11"/>
              <c:layout>
                <c:manualLayout>
                  <c:x val="-2.4162094929258377E-2"/>
                  <c:y val="3.298612043922961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7887-41C7-97C4-93091764689B}"/>
                </c:ext>
              </c:extLst>
            </c:dLbl>
            <c:dLbl>
              <c:idx val="13"/>
              <c:layout>
                <c:manualLayout>
                  <c:x val="-2.8088853351496867E-2"/>
                  <c:y val="-3.217702132579237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887-41C7-97C4-93091764689B}"/>
                </c:ext>
              </c:extLst>
            </c:dLbl>
            <c:dLbl>
              <c:idx val="14"/>
              <c:layout>
                <c:manualLayout>
                  <c:x val="-2.8372340458245486E-2"/>
                  <c:y val="1.791669857276651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887-41C7-97C4-93091764689B}"/>
                </c:ext>
              </c:extLst>
            </c:dLbl>
            <c:dLbl>
              <c:idx val="15"/>
              <c:layout>
                <c:manualLayout>
                  <c:x val="-2.9373579707070028E-2"/>
                  <c:y val="2.57446883706683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887-41C7-97C4-93091764689B}"/>
                </c:ext>
              </c:extLst>
            </c:dLbl>
            <c:dLbl>
              <c:idx val="16"/>
              <c:layout>
                <c:manualLayout>
                  <c:x val="-3.3221134049688683E-2"/>
                  <c:y val="-4.532212649656945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887-41C7-97C4-93091764689B}"/>
                </c:ext>
              </c:extLst>
            </c:dLbl>
            <c:dLbl>
              <c:idx val="19"/>
              <c:layout>
                <c:manualLayout>
                  <c:x val="-4.5796855444545934E-3"/>
                  <c:y val="-3.29388757664826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887-41C7-97C4-93091764689B}"/>
                </c:ext>
              </c:extLst>
            </c:dLbl>
            <c:dLbl>
              <c:idx val="20"/>
              <c:layout>
                <c:manualLayout>
                  <c:x val="-4.9515831941869419E-2"/>
                  <c:y val="1.514204595656450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GraphData!$E$36:$AB$36</c:f>
              <c:numCache>
                <c:formatCode>_ * #,##0_ ;_ * \-#,##0_ ;_ * "-"??_ ;_ @_ </c:formatCode>
                <c:ptCount val="24"/>
                <c:pt idx="0">
                  <c:v>1192.6981148505179</c:v>
                </c:pt>
                <c:pt idx="1">
                  <c:v>1156.3450570334201</c:v>
                </c:pt>
                <c:pt idx="2">
                  <c:v>1138.8009025625099</c:v>
                </c:pt>
                <c:pt idx="3">
                  <c:v>1142.56935528757</c:v>
                </c:pt>
                <c:pt idx="4">
                  <c:v>1115.2742987715098</c:v>
                </c:pt>
                <c:pt idx="5">
                  <c:v>1135.13692945095</c:v>
                </c:pt>
                <c:pt idx="6">
                  <c:v>1145.5040888868598</c:v>
                </c:pt>
                <c:pt idx="7">
                  <c:v>1143.6464035788779</c:v>
                </c:pt>
                <c:pt idx="8">
                  <c:v>1028.9589203042951</c:v>
                </c:pt>
                <c:pt idx="9">
                  <c:v>1107.2226276818101</c:v>
                </c:pt>
                <c:pt idx="10">
                  <c:v>1114.5367633569401</c:v>
                </c:pt>
                <c:pt idx="11">
                  <c:v>1106.2893255860499</c:v>
                </c:pt>
                <c:pt idx="12">
                  <c:v>878.50816887753251</c:v>
                </c:pt>
                <c:pt idx="13">
                  <c:v>767.63160668700448</c:v>
                </c:pt>
                <c:pt idx="14">
                  <c:v>861.44355157787504</c:v>
                </c:pt>
                <c:pt idx="15">
                  <c:v>695.02476091540041</c:v>
                </c:pt>
                <c:pt idx="16">
                  <c:v>603.13198679325296</c:v>
                </c:pt>
                <c:pt idx="17">
                  <c:v>658.61342944689352</c:v>
                </c:pt>
                <c:pt idx="18">
                  <c:v>641.86312706962133</c:v>
                </c:pt>
                <c:pt idx="19">
                  <c:v>626.01955414382928</c:v>
                </c:pt>
                <c:pt idx="20">
                  <c:v>549.22262212240196</c:v>
                </c:pt>
                <c:pt idx="21">
                  <c:v>627.6751789534585</c:v>
                </c:pt>
                <c:pt idx="22">
                  <c:v>704.12849803583185</c:v>
                </c:pt>
                <c:pt idx="23">
                  <c:v>589.48340488298436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5B8-426F-BF66-84C3C0AD4725}"/>
            </c:ext>
          </c:extLst>
        </c:ser>
        <c:marker val="1"/>
        <c:axId val="136967296"/>
        <c:axId val="136968832"/>
      </c:lineChart>
      <c:lineChart>
        <c:grouping val="standard"/>
        <c:ser>
          <c:idx val="3"/>
          <c:order val="4"/>
          <c:tx>
            <c:strRef>
              <c:f>GraphData!$B$50:$D$50</c:f>
              <c:strCache>
                <c:ptCount val="1"/>
                <c:pt idx="0">
                  <c:v>間接率(％) 実績</c:v>
                </c:pt>
              </c:strCache>
            </c:strRef>
          </c:tx>
          <c:spPr>
            <a:ln>
              <a:solidFill>
                <a:srgbClr val="CC66FF"/>
              </a:solidFill>
            </a:ln>
          </c:spPr>
          <c:marker>
            <c:symbol val="circle"/>
            <c:size val="5"/>
            <c:spPr>
              <a:ln w="15875" cap="rnd">
                <a:solidFill>
                  <a:srgbClr val="CC66FF"/>
                </a:solidFill>
              </a:ln>
            </c:spPr>
          </c:marker>
          <c:dLbls>
            <c:dLbl>
              <c:idx val="0"/>
              <c:layout>
                <c:manualLayout>
                  <c:x val="-6.6684194503639329E-3"/>
                  <c:y val="-4.070472229912411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7887-41C7-97C4-93091764689B}"/>
                </c:ext>
              </c:extLst>
            </c:dLbl>
            <c:dLbl>
              <c:idx val="9"/>
              <c:layout>
                <c:manualLayout>
                  <c:x val="-2.530089559163588E-2"/>
                  <c:y val="2.328878872471195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887-41C7-97C4-93091764689B}"/>
                </c:ext>
              </c:extLst>
            </c:dLbl>
            <c:dLbl>
              <c:idx val="10"/>
              <c:layout>
                <c:manualLayout>
                  <c:x val="-3.0002196408255716E-2"/>
                  <c:y val="1.858278517964612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887-41C7-97C4-93091764689B}"/>
                </c:ext>
              </c:extLst>
            </c:dLbl>
            <c:dLbl>
              <c:idx val="11"/>
              <c:layout>
                <c:manualLayout>
                  <c:x val="-3.0002196408255636E-2"/>
                  <c:y val="1.622978340711326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887-41C7-97C4-93091764689B}"/>
                </c:ext>
              </c:extLst>
            </c:dLbl>
            <c:dLbl>
              <c:idx val="12"/>
              <c:layout>
                <c:manualLayout>
                  <c:x val="-2.2895334976937801E-2"/>
                  <c:y val="1.622978340711326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887-41C7-97C4-93091764689B}"/>
                </c:ext>
              </c:extLst>
            </c:dLbl>
            <c:dLbl>
              <c:idx val="13"/>
              <c:layout>
                <c:manualLayout>
                  <c:x val="-2.4462435249144265E-2"/>
                  <c:y val="2.328878872471195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887-41C7-97C4-93091764689B}"/>
                </c:ext>
              </c:extLst>
            </c:dLbl>
            <c:dLbl>
              <c:idx val="14"/>
              <c:layout>
                <c:manualLayout>
                  <c:x val="-2.4462435249144265E-2"/>
                  <c:y val="2.093578695217904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GraphData!$E$50:$AB$50</c:f>
              <c:numCache>
                <c:formatCode>0%</c:formatCode>
                <c:ptCount val="24"/>
                <c:pt idx="0">
                  <c:v>8.4239817859853294E-2</c:v>
                </c:pt>
                <c:pt idx="1">
                  <c:v>7.6036866359447022E-2</c:v>
                </c:pt>
                <c:pt idx="2">
                  <c:v>7.9074292404217983E-2</c:v>
                </c:pt>
                <c:pt idx="3">
                  <c:v>8.7139187956474851E-2</c:v>
                </c:pt>
                <c:pt idx="4">
                  <c:v>9.5208171020961491E-2</c:v>
                </c:pt>
                <c:pt idx="5">
                  <c:v>9.9740297431022751E-2</c:v>
                </c:pt>
                <c:pt idx="6">
                  <c:v>0.10434434898603739</c:v>
                </c:pt>
                <c:pt idx="7">
                  <c:v>0.10027611184564576</c:v>
                </c:pt>
                <c:pt idx="8">
                  <c:v>0.10125635044526959</c:v>
                </c:pt>
                <c:pt idx="9">
                  <c:v>0.10150737087577086</c:v>
                </c:pt>
                <c:pt idx="10">
                  <c:v>0.10117520968601439</c:v>
                </c:pt>
                <c:pt idx="11">
                  <c:v>9.3780200227742361E-2</c:v>
                </c:pt>
                <c:pt idx="12">
                  <c:v>9.4742018581234086E-2</c:v>
                </c:pt>
                <c:pt idx="13">
                  <c:v>9.8533276407811662E-2</c:v>
                </c:pt>
                <c:pt idx="14">
                  <c:v>9.7718478286887067E-2</c:v>
                </c:pt>
                <c:pt idx="15">
                  <c:v>7.6320971722435432E-2</c:v>
                </c:pt>
                <c:pt idx="16">
                  <c:v>7.7400170773380503E-2</c:v>
                </c:pt>
                <c:pt idx="17">
                  <c:v>8.3014967397144923E-2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7887-41C7-97C4-93091764689B}"/>
            </c:ext>
          </c:extLst>
        </c:ser>
        <c:ser>
          <c:idx val="4"/>
          <c:order val="5"/>
          <c:tx>
            <c:strRef>
              <c:f>GraphData!$B$49:$D$49</c:f>
              <c:strCache>
                <c:ptCount val="1"/>
                <c:pt idx="0">
                  <c:v>間接率(％) 見込</c:v>
                </c:pt>
              </c:strCache>
            </c:strRef>
          </c:tx>
          <c:marker>
            <c:symbol val="circle"/>
            <c:size val="5"/>
          </c:marker>
          <c:dLbls>
            <c:dLbl>
              <c:idx val="15"/>
              <c:layout>
                <c:manualLayout>
                  <c:x val="-2.2236059988253447E-2"/>
                  <c:y val="-3.32239690402841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887-41C7-97C4-93091764689B}"/>
                </c:ext>
              </c:extLst>
            </c:dLbl>
            <c:dLbl>
              <c:idx val="16"/>
              <c:layout>
                <c:manualLayout>
                  <c:x val="-2.61413850681281E-2"/>
                  <c:y val="-3.32239690402841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887-41C7-97C4-93091764689B}"/>
                </c:ext>
              </c:extLst>
            </c:dLbl>
            <c:dLbl>
              <c:idx val="17"/>
              <c:layout>
                <c:manualLayout>
                  <c:x val="-2.61413850681281E-2"/>
                  <c:y val="-3.696434566970437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887-41C7-97C4-93091764689B}"/>
                </c:ext>
              </c:extLst>
            </c:dLbl>
            <c:dLbl>
              <c:idx val="18"/>
              <c:layout>
                <c:manualLayout>
                  <c:x val="-2.61413850681281E-2"/>
                  <c:y val="-3.696434566970437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887-41C7-97C4-93091764689B}"/>
                </c:ext>
              </c:extLst>
            </c:dLbl>
            <c:dLbl>
              <c:idx val="19"/>
              <c:layout>
                <c:manualLayout>
                  <c:x val="-3.0046710148002601E-2"/>
                  <c:y val="-3.32239690402841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887-41C7-97C4-93091764689B}"/>
                </c:ext>
              </c:extLst>
            </c:dLbl>
            <c:dLbl>
              <c:idx val="20"/>
              <c:layout>
                <c:manualLayout>
                  <c:x val="-2.6575429662635271E-2"/>
                  <c:y val="5.3083896353280317E-3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887-41C7-97C4-9309176468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800"/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GraphData!$E$49:$AB$49</c:f>
              <c:numCache>
                <c:formatCode>General</c:formatCode>
                <c:ptCount val="24"/>
                <c:pt idx="18" formatCode="0%">
                  <c:v>9.2848068244582541E-2</c:v>
                </c:pt>
                <c:pt idx="19" formatCode="0%">
                  <c:v>9.1334321252595968E-2</c:v>
                </c:pt>
                <c:pt idx="20" formatCode="0%">
                  <c:v>9.0077970072957245E-2</c:v>
                </c:pt>
                <c:pt idx="21" formatCode="0%">
                  <c:v>8.9335138868998284E-2</c:v>
                </c:pt>
                <c:pt idx="22" formatCode="0%">
                  <c:v>8.9335138868998284E-2</c:v>
                </c:pt>
                <c:pt idx="23" formatCode="0%">
                  <c:v>8.9335138868998284E-2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7887-41C7-97C4-93091764689B}"/>
            </c:ext>
          </c:extLst>
        </c:ser>
        <c:marker val="1"/>
        <c:axId val="136882048"/>
        <c:axId val="136880512"/>
      </c:lineChart>
      <c:dateAx>
        <c:axId val="136967296"/>
        <c:scaling>
          <c:orientation val="minMax"/>
        </c:scaling>
        <c:axPos val="b"/>
        <c:numFmt formatCode="[$-409]mmm\-yy;@" sourceLinked="1"/>
        <c:tickLblPos val="nextTo"/>
        <c:txPr>
          <a:bodyPr rot="-5400000" vert="horz"/>
          <a:lstStyle/>
          <a:p>
            <a:pPr>
              <a:defRPr lang="ja-JP" sz="900">
                <a:latin typeface="Meiryo UI" pitchFamily="50" charset="-128"/>
                <a:ea typeface="Meiryo UI" pitchFamily="50" charset="-128"/>
              </a:defRPr>
            </a:pPr>
            <a:endParaRPr lang="zh-CN"/>
          </a:p>
        </c:txPr>
        <c:crossAx val="136968832"/>
        <c:crosses val="autoZero"/>
        <c:auto val="1"/>
        <c:lblOffset val="100"/>
        <c:baseTimeUnit val="months"/>
      </c:dateAx>
      <c:valAx>
        <c:axId val="136968832"/>
        <c:scaling>
          <c:orientation val="minMax"/>
          <c:max val="2400"/>
          <c:min val="0"/>
        </c:scaling>
        <c:axPos val="l"/>
        <c:majorGridlines/>
        <c:numFmt formatCode="_ * #,##0_ ;_ * \-#,##0_ ;_ * &quot;-&quot;??_ ;_ @_ " sourceLinked="1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36967296"/>
        <c:crosses val="autoZero"/>
        <c:crossBetween val="between"/>
        <c:majorUnit val="240"/>
      </c:valAx>
      <c:valAx>
        <c:axId val="136880512"/>
        <c:scaling>
          <c:orientation val="minMax"/>
          <c:max val="1"/>
          <c:min val="0"/>
        </c:scaling>
        <c:axPos val="r"/>
        <c:numFmt formatCode="0%" sourceLinked="0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36882048"/>
        <c:crosses val="max"/>
        <c:crossBetween val="between"/>
      </c:valAx>
      <c:dateAx>
        <c:axId val="136882048"/>
        <c:scaling>
          <c:orientation val="minMax"/>
        </c:scaling>
        <c:delete val="1"/>
        <c:axPos val="b"/>
        <c:numFmt formatCode="[$-409]mmm\-yy;@" sourceLinked="1"/>
        <c:tickLblPos val="none"/>
        <c:crossAx val="136880512"/>
        <c:crosses val="autoZero"/>
        <c:auto val="1"/>
        <c:lblOffset val="100"/>
        <c:baseTimeUnit val="months"/>
      </c:dateAx>
    </c:plotArea>
    <c:legend>
      <c:legendPos val="r"/>
      <c:layout>
        <c:manualLayout>
          <c:xMode val="edge"/>
          <c:yMode val="edge"/>
          <c:x val="6.3764232552738817E-2"/>
          <c:y val="9.3042987743761161E-3"/>
          <c:w val="0.85395285707878665"/>
          <c:h val="0.11796483246579825"/>
        </c:manualLayout>
      </c:layout>
      <c:txPr>
        <a:bodyPr/>
        <a:lstStyle/>
        <a:p>
          <a:pPr>
            <a:defRPr lang="ja-JP" sz="9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 w="12700">
      <a:solidFill>
        <a:sysClr val="windowText" lastClr="000000"/>
      </a:solidFill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4.5982101270015424E-2"/>
          <c:y val="0.1580704076606389"/>
          <c:w val="0.94919593291448612"/>
          <c:h val="0.62656123300562883"/>
        </c:manualLayout>
      </c:layout>
      <c:barChart>
        <c:barDir val="col"/>
        <c:grouping val="clustered"/>
        <c:ser>
          <c:idx val="4"/>
          <c:order val="1"/>
          <c:tx>
            <c:strRef>
              <c:f>GraphData!$B$34:$D$34</c:f>
              <c:strCache>
                <c:ptCount val="1"/>
                <c:pt idx="0">
                  <c:v>生産数(Kpcs) 見込</c:v>
                </c:pt>
              </c:strCache>
            </c:strRef>
          </c:tx>
          <c:spPr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0"/>
              <c:layout>
                <c:manualLayout>
                  <c:x val="0"/>
                  <c:y val="8.518336236138776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02F-4AFB-892E-87E7AA2F09B8}"/>
                </c:ext>
              </c:extLst>
            </c:dLbl>
            <c:dLbl>
              <c:idx val="11"/>
              <c:layout>
                <c:manualLayout>
                  <c:x val="0"/>
                  <c:y val="0.12656013594566309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02F-4AFB-892E-87E7AA2F09B8}"/>
                </c:ext>
              </c:extLst>
            </c:dLbl>
            <c:dLbl>
              <c:idx val="14"/>
              <c:layout>
                <c:manualLayout>
                  <c:x val="1.9799522815910089E-3"/>
                  <c:y val="0.121212161739703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2F-4AFB-892E-87E7AA2F09B8}"/>
                </c:ext>
              </c:extLst>
            </c:dLbl>
            <c:dLbl>
              <c:idx val="15"/>
              <c:layout>
                <c:manualLayout>
                  <c:x val="0"/>
                  <c:y val="0.1478410019877268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2F-4AFB-892E-87E7AA2F09B8}"/>
                </c:ext>
              </c:extLst>
            </c:dLbl>
            <c:dLbl>
              <c:idx val="20"/>
              <c:layout>
                <c:manualLayout>
                  <c:x val="1.9518678606975049E-3"/>
                  <c:y val="8.8842067555020748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EE3-467E-9268-B47970C78166}"/>
                </c:ext>
              </c:extLst>
            </c:dLbl>
            <c:dLbl>
              <c:idx val="21"/>
              <c:layout>
                <c:manualLayout>
                  <c:x val="-2.0375639937451084E-3"/>
                  <c:y val="0.11351662623862945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2F-4AFB-892E-87E7AA2F09B8}"/>
                </c:ext>
              </c:extLst>
            </c:dLbl>
            <c:dLbl>
              <c:idx val="22"/>
              <c:layout>
                <c:manualLayout>
                  <c:x val="1.9246546975463881E-3"/>
                  <c:y val="0.10797919623573236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EE3-467E-9268-B47970C78166}"/>
                </c:ext>
              </c:extLst>
            </c:dLbl>
            <c:dLbl>
              <c:idx val="23"/>
              <c:layout>
                <c:manualLayout>
                  <c:x val="-2.0375639937451084E-3"/>
                  <c:y val="0.1060019362751260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EE3-467E-9268-B47970C78166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GraphData!$E$34:$AB$34</c:f>
              <c:numCache>
                <c:formatCode>General</c:formatCode>
                <c:ptCount val="24"/>
                <c:pt idx="18" formatCode="_ * #,##0_ ;_ * \-#,##0_ ;_ * &quot;-&quot;??_ ;_ @_ ">
                  <c:v>1045.7909999999999</c:v>
                </c:pt>
                <c:pt idx="19" formatCode="_ * #,##0_ ;_ * \-#,##0_ ;_ * &quot;-&quot;??_ ;_ @_ ">
                  <c:v>1360.5260000000001</c:v>
                </c:pt>
                <c:pt idx="20" formatCode="_ * #,##0_ ;_ * \-#,##0_ ;_ * &quot;-&quot;??_ ;_ @_ ">
                  <c:v>1339.356</c:v>
                </c:pt>
                <c:pt idx="21" formatCode="_ * #,##0_ ;_ * \-#,##0_ ;_ * &quot;-&quot;??_ ;_ @_ ">
                  <c:v>1190.048</c:v>
                </c:pt>
                <c:pt idx="22" formatCode="_ * #,##0_ ;_ * \-#,##0_ ;_ * &quot;-&quot;??_ ;_ @_ ">
                  <c:v>1120.3419999999999</c:v>
                </c:pt>
                <c:pt idx="23" formatCode="_ * #,##0_ ;_ * \-#,##0_ ;_ * &quot;-&quot;??_ ;_ @_ ">
                  <c:v>1109.056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8B-46DF-A5E0-3BF9BB3A1020}"/>
            </c:ext>
          </c:extLst>
        </c:ser>
        <c:ser>
          <c:idx val="5"/>
          <c:order val="2"/>
          <c:tx>
            <c:strRef>
              <c:f>GraphData!$B$35:$D$35</c:f>
              <c:strCache>
                <c:ptCount val="1"/>
                <c:pt idx="0">
                  <c:v>生産数(Kpcs) 実績</c:v>
                </c:pt>
              </c:strCache>
            </c:strRef>
          </c:tx>
          <c:spPr>
            <a:solidFill>
              <a:srgbClr val="F79646">
                <a:lumMod val="60000"/>
                <a:lumOff val="40000"/>
              </a:srgb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0"/>
              <c:layout>
                <c:manualLayout>
                  <c:x val="-2.1129943324887444E-3"/>
                  <c:y val="5.678844902709238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EE3-467E-9268-B47970C78166}"/>
                </c:ext>
              </c:extLst>
            </c:dLbl>
            <c:dLbl>
              <c:idx val="1"/>
              <c:layout>
                <c:manualLayout>
                  <c:x val="-2.0375639937451084E-3"/>
                  <c:y val="9.2981846473564958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EE3-467E-9268-B47970C78166}"/>
                </c:ext>
              </c:extLst>
            </c:dLbl>
            <c:dLbl>
              <c:idx val="2"/>
              <c:layout>
                <c:manualLayout>
                  <c:x val="-1.8149352918377536E-17"/>
                  <c:y val="0.20971394467468341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02F-4AFB-892E-87E7AA2F09B8}"/>
                </c:ext>
              </c:extLst>
            </c:dLbl>
            <c:dLbl>
              <c:idx val="3"/>
              <c:layout>
                <c:manualLayout>
                  <c:x val="0"/>
                  <c:y val="0.36316036718597455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02F-4AFB-892E-87E7AA2F09B8}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2F-4AFB-892E-87E7AA2F09B8}"/>
                </c:ext>
              </c:extLst>
            </c:dLbl>
            <c:dLbl>
              <c:idx val="5"/>
              <c:layout>
                <c:manualLayout>
                  <c:x val="0"/>
                  <c:y val="0.48265997515760811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02F-4AFB-892E-87E7AA2F09B8}"/>
                </c:ext>
              </c:extLst>
            </c:dLbl>
            <c:dLbl>
              <c:idx val="6"/>
              <c:layout>
                <c:manualLayout>
                  <c:x val="0"/>
                  <c:y val="0.3862059511410618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E3-467E-9268-B47970C78166}"/>
                </c:ext>
              </c:extLst>
            </c:dLbl>
            <c:dLbl>
              <c:idx val="7"/>
              <c:layout>
                <c:manualLayout>
                  <c:x val="-1.5075699655893646E-4"/>
                  <c:y val="0.37944233337958788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E3-467E-9268-B47970C78166}"/>
                </c:ext>
              </c:extLst>
            </c:dLbl>
            <c:dLbl>
              <c:idx val="8"/>
              <c:layout>
                <c:manualLayout>
                  <c:x val="-1.130667708098773E-4"/>
                  <c:y val="0.2203630567522859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E3-467E-9268-B47970C78166}"/>
                </c:ext>
              </c:extLst>
            </c:dLbl>
            <c:dLbl>
              <c:idx val="9"/>
              <c:layout>
                <c:manualLayout>
                  <c:x val="-7.5272864132480653E-5"/>
                  <c:y val="9.7549761271948809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EE3-467E-9268-B47970C78166}"/>
                </c:ext>
              </c:extLst>
            </c:dLbl>
            <c:dLbl>
              <c:idx val="10"/>
              <c:layout>
                <c:manualLayout>
                  <c:x val="-8.8396294776543654E-5"/>
                  <c:y val="7.850497600184583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EE3-467E-9268-B47970C78166}"/>
                </c:ext>
              </c:extLst>
            </c:dLbl>
            <c:dLbl>
              <c:idx val="11"/>
              <c:layout>
                <c:manualLayout>
                  <c:x val="-5.3006596515034945E-5"/>
                  <c:y val="0.1039956801650368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EE3-467E-9268-B47970C78166}"/>
                </c:ext>
              </c:extLst>
            </c:dLbl>
            <c:dLbl>
              <c:idx val="12"/>
              <c:layout>
                <c:manualLayout>
                  <c:x val="0"/>
                  <c:y val="0.12522305494582661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2F-4AFB-892E-87E7AA2F09B8}"/>
                </c:ext>
              </c:extLst>
            </c:dLbl>
            <c:dLbl>
              <c:idx val="13"/>
              <c:layout>
                <c:manualLayout>
                  <c:x val="3.9599045631820012E-3"/>
                  <c:y val="0.13936382740052589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2F-4AFB-892E-87E7AA2F09B8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/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GraphData!$E$35:$AB$35</c:f>
              <c:numCache>
                <c:formatCode>_ * #,##0_ ;_ * \-#,##0_ ;_ * "-"??_ ;_ @_ </c:formatCode>
                <c:ptCount val="24"/>
                <c:pt idx="0">
                  <c:v>1702.6109999999999</c:v>
                </c:pt>
                <c:pt idx="1">
                  <c:v>1914.345</c:v>
                </c:pt>
                <c:pt idx="2">
                  <c:v>1485.492</c:v>
                </c:pt>
                <c:pt idx="3">
                  <c:v>1528.0039999999999</c:v>
                </c:pt>
                <c:pt idx="4">
                  <c:v>1397.5919999999999</c:v>
                </c:pt>
                <c:pt idx="5">
                  <c:v>1177.0739999999998</c:v>
                </c:pt>
                <c:pt idx="6">
                  <c:v>1294.712</c:v>
                </c:pt>
                <c:pt idx="7">
                  <c:v>1452.6669999999999</c:v>
                </c:pt>
                <c:pt idx="8">
                  <c:v>1358.1689999999999</c:v>
                </c:pt>
                <c:pt idx="9">
                  <c:v>1459.509</c:v>
                </c:pt>
                <c:pt idx="10">
                  <c:v>846.78099999999995</c:v>
                </c:pt>
                <c:pt idx="11">
                  <c:v>1053.616</c:v>
                </c:pt>
                <c:pt idx="12">
                  <c:v>1220.9929999999999</c:v>
                </c:pt>
                <c:pt idx="13">
                  <c:v>1347.71</c:v>
                </c:pt>
                <c:pt idx="14">
                  <c:v>1101.29</c:v>
                </c:pt>
                <c:pt idx="15">
                  <c:v>1471.989</c:v>
                </c:pt>
                <c:pt idx="16">
                  <c:v>1258.2329999999999</c:v>
                </c:pt>
                <c:pt idx="17">
                  <c:v>1015.201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8B-46DF-A5E0-3BF9BB3A1020}"/>
            </c:ext>
          </c:extLst>
        </c:ser>
        <c:gapWidth val="55"/>
        <c:overlap val="100"/>
        <c:axId val="137094272"/>
        <c:axId val="137095808"/>
      </c:barChart>
      <c:lineChart>
        <c:grouping val="standard"/>
        <c:ser>
          <c:idx val="3"/>
          <c:order val="0"/>
          <c:tx>
            <c:strRef>
              <c:f>GraphData!$B$33:$D$33</c:f>
              <c:strCache>
                <c:ptCount val="1"/>
                <c:pt idx="0">
                  <c:v>生産数(Kpcs) 計画</c:v>
                </c:pt>
              </c:strCache>
            </c:strRef>
          </c:tx>
          <c:spPr>
            <a:ln w="31750">
              <a:solidFill>
                <a:srgbClr val="3333FF"/>
              </a:solidFill>
            </a:ln>
          </c:spPr>
          <c:marker>
            <c:symbol val="circle"/>
            <c:size val="7"/>
            <c:spPr>
              <a:solidFill>
                <a:srgbClr val="3333FF"/>
              </a:solidFill>
            </c:spPr>
          </c:marker>
          <c:dLbls>
            <c:dLbl>
              <c:idx val="3"/>
              <c:layout>
                <c:manualLayout>
                  <c:x val="-4.8660065767188447E-2"/>
                  <c:y val="-4.783216508036878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02F-4AFB-892E-87E7AA2F09B8}"/>
                </c:ext>
              </c:extLst>
            </c:dLbl>
            <c:dLbl>
              <c:idx val="4"/>
              <c:layout>
                <c:manualLayout>
                  <c:x val="-1.9382047856726137E-2"/>
                  <c:y val="-3.05992606812628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E02F-4AFB-892E-87E7AA2F09B8}"/>
                </c:ext>
              </c:extLst>
            </c:dLbl>
            <c:dLbl>
              <c:idx val="12"/>
              <c:layout>
                <c:manualLayout>
                  <c:x val="-2.8848060644535271E-2"/>
                  <c:y val="-0.13631620389487356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2F-4AFB-892E-87E7AA2F09B8}"/>
                </c:ext>
              </c:extLst>
            </c:dLbl>
            <c:dLbl>
              <c:idx val="13"/>
              <c:layout>
                <c:manualLayout>
                  <c:x val="-3.7489136086117411E-2"/>
                  <c:y val="-7.19277341169394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2F-4AFB-892E-87E7AA2F09B8}"/>
                </c:ext>
              </c:extLst>
            </c:dLbl>
            <c:dLbl>
              <c:idx val="14"/>
              <c:layout>
                <c:manualLayout>
                  <c:x val="-4.8919248190120217E-2"/>
                  <c:y val="-7.19277341169394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2F-4AFB-892E-87E7AA2F09B8}"/>
                </c:ext>
              </c:extLst>
            </c:dLbl>
            <c:dLbl>
              <c:idx val="15"/>
              <c:layout>
                <c:manualLayout>
                  <c:x val="-4.4994719655012533E-2"/>
                  <c:y val="-5.662669521254193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EE3-467E-9268-B47970C78166}"/>
                </c:ext>
              </c:extLst>
            </c:dLbl>
            <c:dLbl>
              <c:idx val="16"/>
              <c:layout>
                <c:manualLayout>
                  <c:x val="-2.537207697947285E-2"/>
                  <c:y val="-5.662669521254193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EE3-467E-9268-B47970C78166}"/>
                </c:ext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GraphData!$E$32:$AB$32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GraphData!$E$33:$AB$33</c:f>
              <c:numCache>
                <c:formatCode>_ * #,##0_ ;_ * \-#,##0_ ;_ * "-"??_ ;_ @_ </c:formatCode>
                <c:ptCount val="24"/>
                <c:pt idx="0">
                  <c:v>1488.9870000000001</c:v>
                </c:pt>
                <c:pt idx="1">
                  <c:v>1458.047</c:v>
                </c:pt>
                <c:pt idx="2">
                  <c:v>1423.3319999999999</c:v>
                </c:pt>
                <c:pt idx="3">
                  <c:v>1435.3819999999998</c:v>
                </c:pt>
                <c:pt idx="4">
                  <c:v>1371.7619999999999</c:v>
                </c:pt>
                <c:pt idx="5">
                  <c:v>1385.067</c:v>
                </c:pt>
                <c:pt idx="6">
                  <c:v>1386.7860000000001</c:v>
                </c:pt>
                <c:pt idx="7">
                  <c:v>1407.7260000000001</c:v>
                </c:pt>
                <c:pt idx="8">
                  <c:v>1335.5260000000001</c:v>
                </c:pt>
                <c:pt idx="9">
                  <c:v>1328.33</c:v>
                </c:pt>
                <c:pt idx="10">
                  <c:v>1322.6179999999999</c:v>
                </c:pt>
                <c:pt idx="11">
                  <c:v>1358.931</c:v>
                </c:pt>
                <c:pt idx="12">
                  <c:v>1198.5809999999999</c:v>
                </c:pt>
                <c:pt idx="13">
                  <c:v>1211.1209999999999</c:v>
                </c:pt>
                <c:pt idx="14">
                  <c:v>1275.336</c:v>
                </c:pt>
                <c:pt idx="15">
                  <c:v>1244.518</c:v>
                </c:pt>
                <c:pt idx="16">
                  <c:v>1166.0060000000001</c:v>
                </c:pt>
                <c:pt idx="17">
                  <c:v>1170.348</c:v>
                </c:pt>
                <c:pt idx="18">
                  <c:v>1197.076</c:v>
                </c:pt>
                <c:pt idx="19">
                  <c:v>1201.4660000000001</c:v>
                </c:pt>
                <c:pt idx="20">
                  <c:v>1131.1179999999999</c:v>
                </c:pt>
                <c:pt idx="21">
                  <c:v>1151.6729999999998</c:v>
                </c:pt>
                <c:pt idx="22">
                  <c:v>1178.723</c:v>
                </c:pt>
                <c:pt idx="23">
                  <c:v>1178.865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D8B-46DF-A5E0-3BF9BB3A1020}"/>
            </c:ext>
          </c:extLst>
        </c:ser>
        <c:marker val="1"/>
        <c:axId val="137094272"/>
        <c:axId val="137095808"/>
      </c:lineChart>
      <c:dateAx>
        <c:axId val="137094272"/>
        <c:scaling>
          <c:orientation val="minMax"/>
        </c:scaling>
        <c:axPos val="b"/>
        <c:numFmt formatCode="[$-409]mmm\-yy;@" sourceLinked="1"/>
        <c:tickLblPos val="nextTo"/>
        <c:txPr>
          <a:bodyPr rot="-5400000" vert="horz"/>
          <a:lstStyle/>
          <a:p>
            <a:pPr>
              <a:defRPr lang="ja-JP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37095808"/>
        <c:crosses val="autoZero"/>
        <c:auto val="1"/>
        <c:lblOffset val="100"/>
        <c:baseTimeUnit val="months"/>
      </c:dateAx>
      <c:valAx>
        <c:axId val="137095808"/>
        <c:scaling>
          <c:orientation val="minMax"/>
          <c:max val="1600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ja-JP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37094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643653004446949"/>
          <c:y val="1.8871776533978465E-2"/>
          <c:w val="0.74946480621115064"/>
          <c:h val="7.8428709557757839E-2"/>
        </c:manualLayout>
      </c:layout>
      <c:txPr>
        <a:bodyPr/>
        <a:lstStyle/>
        <a:p>
          <a:pPr>
            <a:defRPr lang="ja-JP" sz="10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 w="12700">
      <a:solidFill>
        <a:sysClr val="windowText" lastClr="000000"/>
      </a:solidFill>
    </a:ln>
  </c:sp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5.9548900424028522E-2"/>
          <c:y val="0.10837661919869357"/>
          <c:w val="0.93413369146319558"/>
          <c:h val="0.70572261332926778"/>
        </c:manualLayout>
      </c:layout>
      <c:barChart>
        <c:barDir val="col"/>
        <c:grouping val="clustered"/>
        <c:ser>
          <c:idx val="4"/>
          <c:order val="1"/>
          <c:tx>
            <c:strRef>
              <c:f>GraphData!$B$56:$D$56</c:f>
              <c:strCache>
                <c:ptCount val="1"/>
                <c:pt idx="0">
                  <c:v>生産数/人/8h(Pcs) 見込</c:v>
                </c:pt>
              </c:strCache>
            </c:strRef>
          </c:tx>
          <c:spPr>
            <a:solidFill>
              <a:srgbClr val="92D050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GraphData!$E$56:$AB$56</c:f>
              <c:numCache>
                <c:formatCode>General</c:formatCode>
                <c:ptCount val="24"/>
                <c:pt idx="18" formatCode="_ * #,##0_ ;_ * \-#,##0_ ;_ * &quot;-&quot;??_ ;_ @_ ">
                  <c:v>970.12945391965684</c:v>
                </c:pt>
                <c:pt idx="19" formatCode="_ * #,##0_ ;_ * \-#,##0_ ;_ * &quot;-&quot;??_ ;_ @_ ">
                  <c:v>1184.6766104102533</c:v>
                </c:pt>
                <c:pt idx="20" formatCode="_ * #,##0_ ;_ * \-#,##0_ ;_ * &quot;-&quot;??_ ;_ @_ ">
                  <c:v>1104.2564051588108</c:v>
                </c:pt>
                <c:pt idx="21" formatCode="_ * #,##0_ ;_ * \-#,##0_ ;_ * &quot;-&quot;??_ ;_ @_ ">
                  <c:v>1095.1649798224357</c:v>
                </c:pt>
                <c:pt idx="22" formatCode="_ * #,##0_ ;_ * \-#,##0_ ;_ * &quot;-&quot;??_ ;_ @_ ">
                  <c:v>1013.5281838052786</c:v>
                </c:pt>
                <c:pt idx="23" formatCode="_ * #,##0_ ;_ * \-#,##0_ ;_ * &quot;-&quot;??_ ;_ @_ ">
                  <c:v>1200.09768256146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A4-488B-A859-CDFE97FCC5B4}"/>
            </c:ext>
          </c:extLst>
        </c:ser>
        <c:ser>
          <c:idx val="5"/>
          <c:order val="2"/>
          <c:tx>
            <c:strRef>
              <c:f>GraphData!$B$57:$D$57</c:f>
              <c:strCache>
                <c:ptCount val="1"/>
                <c:pt idx="0">
                  <c:v>生産数/人/8h(Pcs) 実績</c:v>
                </c:pt>
              </c:strCache>
            </c:strRef>
          </c:tx>
          <c:spPr>
            <a:solidFill>
              <a:srgbClr val="F79646">
                <a:lumMod val="60000"/>
                <a:lumOff val="40000"/>
              </a:srgbClr>
            </a:solidFill>
            <a:ln w="127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8"/>
              <c:layout>
                <c:manualLayout>
                  <c:x val="1.9841340524954483E-3"/>
                  <c:y val="0.65397555735410029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A4-488B-A859-CDFE97FCC5B4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/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GraphData!$E$57:$AB$57</c:f>
              <c:numCache>
                <c:formatCode>_ * #,##0_ ;_ * \-#,##0_ ;_ * "-"??_ ;_ @_ </c:formatCode>
                <c:ptCount val="24"/>
                <c:pt idx="0">
                  <c:v>1254.225414364641</c:v>
                </c:pt>
                <c:pt idx="1">
                  <c:v>1273.0473815461351</c:v>
                </c:pt>
                <c:pt idx="2">
                  <c:v>1063.915487914056</c:v>
                </c:pt>
                <c:pt idx="3">
                  <c:v>1207.9083003952569</c:v>
                </c:pt>
                <c:pt idx="4">
                  <c:v>1203.938493345393</c:v>
                </c:pt>
                <c:pt idx="5">
                  <c:v>1062.8207674943567</c:v>
                </c:pt>
                <c:pt idx="6">
                  <c:v>1254.2012980722657</c:v>
                </c:pt>
                <c:pt idx="7">
                  <c:v>1382.4390940236012</c:v>
                </c:pt>
                <c:pt idx="8">
                  <c:v>1310.4837717552564</c:v>
                </c:pt>
                <c:pt idx="9">
                  <c:v>1374.6258535436793</c:v>
                </c:pt>
                <c:pt idx="10">
                  <c:v>813.1471989821024</c:v>
                </c:pt>
                <c:pt idx="11">
                  <c:v>1002.3936828084863</c:v>
                </c:pt>
                <c:pt idx="12">
                  <c:v>1174.7942174007164</c:v>
                </c:pt>
                <c:pt idx="13">
                  <c:v>1308.7104292095548</c:v>
                </c:pt>
                <c:pt idx="14">
                  <c:v>1084.467202520894</c:v>
                </c:pt>
                <c:pt idx="15">
                  <c:v>1194.8811299503818</c:v>
                </c:pt>
                <c:pt idx="16">
                  <c:v>1095.0559719759362</c:v>
                </c:pt>
                <c:pt idx="17">
                  <c:v>965.68834774544018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A4-488B-A859-CDFE97FCC5B4}"/>
            </c:ext>
          </c:extLst>
        </c:ser>
        <c:gapWidth val="55"/>
        <c:overlap val="100"/>
        <c:axId val="137464448"/>
        <c:axId val="137482624"/>
      </c:barChart>
      <c:lineChart>
        <c:grouping val="standard"/>
        <c:ser>
          <c:idx val="3"/>
          <c:order val="0"/>
          <c:tx>
            <c:strRef>
              <c:f>GraphData!$B$55:$D$55</c:f>
              <c:strCache>
                <c:ptCount val="1"/>
                <c:pt idx="0">
                  <c:v>生産数/人/8h(Pcs) 計画</c:v>
                </c:pt>
              </c:strCache>
            </c:strRef>
          </c:tx>
          <c:spPr>
            <a:ln w="25400">
              <a:solidFill>
                <a:srgbClr val="3333FF"/>
              </a:solidFill>
            </a:ln>
          </c:spPr>
          <c:marker>
            <c:symbol val="circle"/>
            <c:size val="7"/>
            <c:spPr>
              <a:solidFill>
                <a:srgbClr val="3333FF"/>
              </a:solidFill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GraphData!$E$55:$AB$55</c:f>
              <c:numCache>
                <c:formatCode>_ * #,##0_ ;_ * \-#,##0_ ;_ * "-"??_ ;_ @_ </c:formatCode>
                <c:ptCount val="24"/>
                <c:pt idx="0">
                  <c:v>1089.1393007135284</c:v>
                </c:pt>
                <c:pt idx="1">
                  <c:v>1103.175914277841</c:v>
                </c:pt>
                <c:pt idx="2">
                  <c:v>1096.1345886311265</c:v>
                </c:pt>
                <c:pt idx="3">
                  <c:v>1098.2586608845031</c:v>
                </c:pt>
                <c:pt idx="4">
                  <c:v>1077.7151120517947</c:v>
                </c:pt>
                <c:pt idx="5">
                  <c:v>1068.3773458790945</c:v>
                </c:pt>
                <c:pt idx="6">
                  <c:v>1056.0918436553422</c:v>
                </c:pt>
                <c:pt idx="7">
                  <c:v>1073.9375981803846</c:v>
                </c:pt>
                <c:pt idx="8">
                  <c:v>1145.1959746003849</c:v>
                </c:pt>
                <c:pt idx="9">
                  <c:v>1050.8704719514806</c:v>
                </c:pt>
                <c:pt idx="10">
                  <c:v>1038.8377111815626</c:v>
                </c:pt>
                <c:pt idx="11">
                  <c:v>1076.0727372521408</c:v>
                </c:pt>
                <c:pt idx="12">
                  <c:v>1215.2912547528513</c:v>
                </c:pt>
                <c:pt idx="13">
                  <c:v>1429.0513274336279</c:v>
                </c:pt>
                <c:pt idx="14">
                  <c:v>1321.5917098445595</c:v>
                </c:pt>
                <c:pt idx="15">
                  <c:v>1634.8348111658456</c:v>
                </c:pt>
                <c:pt idx="16">
                  <c:v>1800.7814671814676</c:v>
                </c:pt>
                <c:pt idx="17">
                  <c:v>1631.1470383275257</c:v>
                </c:pt>
                <c:pt idx="18">
                  <c:v>1716.2379928315409</c:v>
                </c:pt>
                <c:pt idx="19">
                  <c:v>1773.3815498154975</c:v>
                </c:pt>
                <c:pt idx="20">
                  <c:v>1946.0094623655914</c:v>
                </c:pt>
                <c:pt idx="21">
                  <c:v>1684.3480804387568</c:v>
                </c:pt>
                <c:pt idx="22">
                  <c:v>1513.6089887640451</c:v>
                </c:pt>
                <c:pt idx="23">
                  <c:v>1852.8330058939096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A4-488B-A859-CDFE97FCC5B4}"/>
            </c:ext>
          </c:extLst>
        </c:ser>
        <c:marker val="1"/>
        <c:axId val="137464448"/>
        <c:axId val="137482624"/>
      </c:lineChart>
      <c:dateAx>
        <c:axId val="137464448"/>
        <c:scaling>
          <c:orientation val="minMax"/>
        </c:scaling>
        <c:axPos val="b"/>
        <c:numFmt formatCode="[$-409]mmm\-yy;@" sourceLinked="1"/>
        <c:tickLblPos val="nextTo"/>
        <c:txPr>
          <a:bodyPr rot="-5400000" vert="horz"/>
          <a:lstStyle/>
          <a:p>
            <a:pPr>
              <a:defRPr lang="ja-JP" sz="900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37482624"/>
        <c:crosses val="autoZero"/>
        <c:auto val="1"/>
        <c:lblOffset val="100"/>
        <c:baseTimeUnit val="months"/>
      </c:dateAx>
      <c:valAx>
        <c:axId val="137482624"/>
        <c:scaling>
          <c:orientation val="minMax"/>
        </c:scaling>
        <c:axPos val="l"/>
        <c:majorGridlines/>
        <c:numFmt formatCode="#,##0_);[Red]\(#,##0\)" sourceLinked="0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37464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643649624961219"/>
          <c:y val="9.3042987743761161E-3"/>
          <c:w val="0.74946480621115064"/>
          <c:h val="8.7472713488142423E-2"/>
        </c:manualLayout>
      </c:layout>
      <c:txPr>
        <a:bodyPr/>
        <a:lstStyle/>
        <a:p>
          <a:pPr>
            <a:defRPr lang="ja-JP" sz="8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 w="12700">
      <a:solidFill>
        <a:sysClr val="windowText" lastClr="000000"/>
      </a:solidFill>
    </a:ln>
  </c:sp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4.8830234198986751E-2"/>
          <c:y val="0.10450901247958062"/>
          <c:w val="0.95116976580101009"/>
          <c:h val="0.71385876880820498"/>
        </c:manualLayout>
      </c:layout>
      <c:barChart>
        <c:barDir val="col"/>
        <c:grouping val="clustered"/>
        <c:ser>
          <c:idx val="1"/>
          <c:order val="1"/>
          <c:tx>
            <c:strRef>
              <c:f>GraphData!$B$59:$D$59</c:f>
              <c:strCache>
                <c:ptCount val="1"/>
                <c:pt idx="0">
                  <c:v>生産高比労務費率(%) 見込</c:v>
                </c:pt>
              </c:strCache>
            </c:strRef>
          </c:tx>
          <c:spPr>
            <a:solidFill>
              <a:srgbClr val="92D050"/>
            </a:solidFill>
            <a:ln w="444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8"/>
              <c:layout>
                <c:manualLayout>
                  <c:x val="0"/>
                  <c:y val="0.16107284244844569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48-4B44-8E79-496E50A725D9}"/>
                </c:ext>
              </c:extLst>
            </c:dLbl>
            <c:dLbl>
              <c:idx val="19"/>
              <c:layout>
                <c:manualLayout>
                  <c:x val="0"/>
                  <c:y val="0.16289588556479434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48-4B44-8E79-496E50A72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GraphData!$E$59:$AB$59</c:f>
              <c:numCache>
                <c:formatCode>General</c:formatCode>
                <c:ptCount val="24"/>
                <c:pt idx="18" formatCode="0.0%">
                  <c:v>0.21513261659753041</c:v>
                </c:pt>
                <c:pt idx="19" formatCode="0.0%">
                  <c:v>0.19456851308294087</c:v>
                </c:pt>
                <c:pt idx="20" formatCode="0.0%">
                  <c:v>0.18808645553839773</c:v>
                </c:pt>
                <c:pt idx="21" formatCode="0.0%">
                  <c:v>0.20152167483480118</c:v>
                </c:pt>
                <c:pt idx="22" formatCode="0.0%">
                  <c:v>0.18049573664821228</c:v>
                </c:pt>
                <c:pt idx="23" formatCode="0.0%">
                  <c:v>0.18274721717365139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8A8-43B9-8E05-61CEE061711F}"/>
            </c:ext>
          </c:extLst>
        </c:ser>
        <c:ser>
          <c:idx val="2"/>
          <c:order val="2"/>
          <c:tx>
            <c:strRef>
              <c:f>GraphData!$B$60:$D$60</c:f>
              <c:strCache>
                <c:ptCount val="1"/>
                <c:pt idx="0">
                  <c:v>生産高比労務費率(%) 実績</c:v>
                </c:pt>
              </c:strCache>
            </c:strRef>
          </c:tx>
          <c:spPr>
            <a:solidFill>
              <a:srgbClr val="F79646">
                <a:lumMod val="60000"/>
                <a:lumOff val="40000"/>
              </a:srgbClr>
            </a:solidFill>
            <a:ln w="444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17"/>
              <c:layout>
                <c:manualLayout>
                  <c:x val="-1.9670962112952523E-3"/>
                  <c:y val="0.15069292360746467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48-4B44-8E79-496E50A72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ja-JP" b="1">
                    <a:solidFill>
                      <a:sysClr val="windowText" lastClr="000000"/>
                    </a:solidFill>
                  </a:defRPr>
                </a:pPr>
                <a:endParaRPr lang="zh-CN"/>
              </a:p>
            </c:txPr>
            <c:dLblPos val="inBase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GraphData!$E$60:$AB$60</c:f>
              <c:numCache>
                <c:formatCode>0.0%</c:formatCode>
                <c:ptCount val="24"/>
                <c:pt idx="0">
                  <c:v>0.15101994049004419</c:v>
                </c:pt>
                <c:pt idx="1">
                  <c:v>0.14773908921711357</c:v>
                </c:pt>
                <c:pt idx="2">
                  <c:v>0.17396675192512517</c:v>
                </c:pt>
                <c:pt idx="3">
                  <c:v>0.15180682846027269</c:v>
                </c:pt>
                <c:pt idx="4">
                  <c:v>0.15264903620647302</c:v>
                </c:pt>
                <c:pt idx="5">
                  <c:v>0.19666724589831591</c:v>
                </c:pt>
                <c:pt idx="6">
                  <c:v>0.15324446271709338</c:v>
                </c:pt>
                <c:pt idx="7">
                  <c:v>0.15015555491342997</c:v>
                </c:pt>
                <c:pt idx="8">
                  <c:v>0.15933640895220227</c:v>
                </c:pt>
                <c:pt idx="9">
                  <c:v>0.15194571449306923</c:v>
                </c:pt>
                <c:pt idx="10">
                  <c:v>0.22894383984533362</c:v>
                </c:pt>
                <c:pt idx="11">
                  <c:v>0.19121851909076867</c:v>
                </c:pt>
                <c:pt idx="12">
                  <c:v>0.18894052218054236</c:v>
                </c:pt>
                <c:pt idx="13">
                  <c:v>0.17197811041364877</c:v>
                </c:pt>
                <c:pt idx="14">
                  <c:v>0.19007627276694988</c:v>
                </c:pt>
                <c:pt idx="15">
                  <c:v>0.17365541658797062</c:v>
                </c:pt>
                <c:pt idx="16">
                  <c:v>0.17615812312624499</c:v>
                </c:pt>
                <c:pt idx="17">
                  <c:v>0.22118579840261177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8A8-43B9-8E05-61CEE061711F}"/>
            </c:ext>
          </c:extLst>
        </c:ser>
        <c:gapWidth val="55"/>
        <c:overlap val="100"/>
        <c:axId val="137546368"/>
        <c:axId val="137560448"/>
      </c:barChart>
      <c:lineChart>
        <c:grouping val="standard"/>
        <c:ser>
          <c:idx val="0"/>
          <c:order val="0"/>
          <c:tx>
            <c:strRef>
              <c:f>GraphData!$B$58:$D$58</c:f>
              <c:strCache>
                <c:ptCount val="1"/>
                <c:pt idx="0">
                  <c:v>生産高比労務費率(%) 計画</c:v>
                </c:pt>
              </c:strCache>
            </c:strRef>
          </c:tx>
          <c:spPr>
            <a:ln w="34925">
              <a:solidFill>
                <a:srgbClr val="3333FF"/>
              </a:solidFill>
            </a:ln>
          </c:spPr>
          <c:marker>
            <c:symbol val="circle"/>
            <c:size val="5"/>
            <c:spPr>
              <a:solidFill>
                <a:srgbClr val="3333FF"/>
              </a:solidFill>
              <a:ln>
                <a:solidFill>
                  <a:srgbClr val="CC66FF"/>
                </a:solidFill>
              </a:ln>
            </c:spPr>
          </c:marker>
          <c:dLbls>
            <c:dLbl>
              <c:idx val="0"/>
              <c:layout>
                <c:manualLayout>
                  <c:x val="0.40397650885308323"/>
                  <c:y val="0.19245614845318901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9D1-490C-9889-D026EA25AEB5}"/>
                </c:ext>
              </c:extLst>
            </c:dLbl>
            <c:dLbl>
              <c:idx val="1"/>
              <c:layout>
                <c:manualLayout>
                  <c:x val="-2.6718591593495069E-2"/>
                  <c:y val="-3.976743515680428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9D1-490C-9889-D026EA25AEB5}"/>
                </c:ext>
              </c:extLst>
            </c:dLbl>
            <c:dLbl>
              <c:idx val="2"/>
              <c:layout>
                <c:manualLayout>
                  <c:x val="-2.7160182012757991E-2"/>
                  <c:y val="-4.370757308022891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9D0-4BB9-BF49-98D71CC5F1B9}"/>
                </c:ext>
              </c:extLst>
            </c:dLbl>
            <c:dLbl>
              <c:idx val="3"/>
              <c:layout>
                <c:manualLayout>
                  <c:x val="-3.4522538508231677E-2"/>
                  <c:y val="-6.332868411403920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9D1-490C-9889-D026EA25AEB5}"/>
                </c:ext>
              </c:extLst>
            </c:dLbl>
            <c:dLbl>
              <c:idx val="6"/>
              <c:layout>
                <c:manualLayout>
                  <c:x val="-3.4096902257157675E-2"/>
                  <c:y val="-8.308270490422449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D0-4BB9-BF49-98D71CC5F1B9}"/>
                </c:ext>
              </c:extLst>
            </c:dLbl>
            <c:dLbl>
              <c:idx val="7"/>
              <c:layout>
                <c:manualLayout>
                  <c:x val="-4.284490437666516E-2"/>
                  <c:y val="-4.767565873574267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9D0-4BB9-BF49-98D71CC5F1B9}"/>
                </c:ext>
              </c:extLst>
            </c:dLbl>
            <c:dLbl>
              <c:idx val="8"/>
              <c:layout>
                <c:manualLayout>
                  <c:x val="-3.9048435653406141E-2"/>
                  <c:y val="-2.009061201388721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9D0-4BB9-BF49-98D71CC5F1B9}"/>
                </c:ext>
              </c:extLst>
            </c:dLbl>
            <c:dLbl>
              <c:idx val="9"/>
              <c:layout>
                <c:manualLayout>
                  <c:x val="-5.2795003637579094E-2"/>
                  <c:y val="-4.372609326845897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9D0-4BB9-BF49-98D71CC5F1B9}"/>
                </c:ext>
              </c:extLst>
            </c:dLbl>
            <c:dLbl>
              <c:idx val="10"/>
              <c:layout>
                <c:manualLayout>
                  <c:x val="-5.0713289221846876E-2"/>
                  <c:y val="-3.192756384212143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9D0-4BB9-BF49-98D71CC5F1B9}"/>
                </c:ext>
              </c:extLst>
            </c:dLbl>
            <c:dLbl>
              <c:idx val="11"/>
              <c:layout>
                <c:manualLayout>
                  <c:x val="-2.9673723792121652E-2"/>
                  <c:y val="-5.939584097192667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9D1-490C-9889-D026EA25AEB5}"/>
                </c:ext>
              </c:extLst>
            </c:dLbl>
            <c:dLbl>
              <c:idx val="12"/>
              <c:layout>
                <c:manualLayout>
                  <c:x val="-2.9258774914164152E-2"/>
                  <c:y val="-7.914955208942356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D0-4BB9-BF49-98D71CC5F1B9}"/>
                </c:ext>
              </c:extLst>
            </c:dLbl>
            <c:dLbl>
              <c:idx val="13"/>
              <c:layout>
                <c:manualLayout>
                  <c:x val="-3.5091137735922012E-2"/>
                  <c:y val="-8.700966426525819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D0-4BB9-BF49-98D71CC5F1B9}"/>
                </c:ext>
              </c:extLst>
            </c:dLbl>
            <c:dLbl>
              <c:idx val="14"/>
              <c:layout>
                <c:manualLayout>
                  <c:x val="-3.5137294796627812E-2"/>
                  <c:y val="-4.372609326845897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D0-4BB9-BF49-98D71CC5F1B9}"/>
                </c:ext>
              </c:extLst>
            </c:dLbl>
            <c:dLbl>
              <c:idx val="15"/>
              <c:layout>
                <c:manualLayout>
                  <c:x val="-3.6063998468453297E-2"/>
                  <c:y val="-7.521670894731158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D0-4BB9-BF49-98D71CC5F1B9}"/>
                </c:ext>
              </c:extLst>
            </c:dLbl>
            <c:dLbl>
              <c:idx val="16"/>
              <c:layout>
                <c:manualLayout>
                  <c:x val="-3.6489634719527146E-2"/>
                  <c:y val="-6.332868411403928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D1-490C-9889-D026EA25AEB5}"/>
                </c:ext>
              </c:extLst>
            </c:dLbl>
            <c:dLbl>
              <c:idx val="18"/>
              <c:layout>
                <c:manualLayout>
                  <c:x val="-3.6489634719527146E-2"/>
                  <c:y val="-6.72615272561513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D1-490C-9889-D026EA25AEB5}"/>
                </c:ext>
              </c:extLst>
            </c:dLbl>
            <c:dLbl>
              <c:idx val="19"/>
              <c:layout>
                <c:manualLayout>
                  <c:x val="-3.2555442296936424E-2"/>
                  <c:y val="-3.579878211925123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D1-490C-9889-D026EA25AEB5}"/>
                </c:ext>
              </c:extLst>
            </c:dLbl>
            <c:dLbl>
              <c:idx val="20"/>
              <c:layout>
                <c:manualLayout>
                  <c:x val="-3.9868238629525862E-2"/>
                  <c:y val="-7.852029718668548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A8-43B9-8E05-61CEE061711F}"/>
                </c:ext>
              </c:extLst>
            </c:dLbl>
            <c:dLbl>
              <c:idx val="21"/>
              <c:layout>
                <c:manualLayout>
                  <c:x val="-4.0992426369807593E-2"/>
                  <c:y val="-7.914955208942356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D0-4BB9-BF49-98D71CC5F1B9}"/>
                </c:ext>
              </c:extLst>
            </c:dLbl>
            <c:dLbl>
              <c:idx val="22"/>
              <c:layout>
                <c:manualLayout>
                  <c:x val="-2.5491553335335537E-2"/>
                  <c:y val="-8.692574296671426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D1-490C-9889-D026EA25AEB5}"/>
                </c:ext>
              </c:extLst>
            </c:dLbl>
            <c:dLbl>
              <c:idx val="23"/>
              <c:layout>
                <c:manualLayout>
                  <c:x val="0"/>
                  <c:y val="-0.11845568707698759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D0-4BB9-BF49-98D71CC5F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b="1">
                    <a:solidFill>
                      <a:srgbClr val="3333FF"/>
                    </a:solidFill>
                  </a:defRPr>
                </a:pPr>
                <a:endParaRPr lang="zh-CN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GraphData!$E$54:$AB$54</c:f>
              <c:numCache>
                <c:formatCode>[$-409]mmm\-yy;@</c:formatCode>
                <c:ptCount val="24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</c:numCache>
            </c:numRef>
          </c:cat>
          <c:val>
            <c:numRef>
              <c:f>GraphData!$E$58:$AB$58</c:f>
              <c:numCache>
                <c:formatCode>0.0%</c:formatCode>
                <c:ptCount val="24"/>
                <c:pt idx="0">
                  <c:v>0.16410583247746677</c:v>
                </c:pt>
                <c:pt idx="1">
                  <c:v>0.1642662922101126</c:v>
                </c:pt>
                <c:pt idx="2">
                  <c:v>0.16373548146963551</c:v>
                </c:pt>
                <c:pt idx="3">
                  <c:v>0.16339116159003006</c:v>
                </c:pt>
                <c:pt idx="4">
                  <c:v>0.16217341270405042</c:v>
                </c:pt>
                <c:pt idx="5">
                  <c:v>0.16127466119119366</c:v>
                </c:pt>
                <c:pt idx="6">
                  <c:v>0.16082487829416658</c:v>
                </c:pt>
                <c:pt idx="7">
                  <c:v>0.15982404290835453</c:v>
                </c:pt>
                <c:pt idx="8">
                  <c:v>0.16033085406906764</c:v>
                </c:pt>
                <c:pt idx="9">
                  <c:v>0.15981237261634557</c:v>
                </c:pt>
                <c:pt idx="10">
                  <c:v>0.15982138184369368</c:v>
                </c:pt>
                <c:pt idx="11">
                  <c:v>0.15972939410537423</c:v>
                </c:pt>
                <c:pt idx="12">
                  <c:v>0.17451638492149435</c:v>
                </c:pt>
                <c:pt idx="13">
                  <c:v>0.16748704804051809</c:v>
                </c:pt>
                <c:pt idx="14">
                  <c:v>0.16564807374707224</c:v>
                </c:pt>
                <c:pt idx="15">
                  <c:v>0.15233080850528771</c:v>
                </c:pt>
                <c:pt idx="16">
                  <c:v>0.15091579542521866</c:v>
                </c:pt>
                <c:pt idx="17">
                  <c:v>0.14656068024200544</c:v>
                </c:pt>
                <c:pt idx="18">
                  <c:v>0.13953221919618214</c:v>
                </c:pt>
                <c:pt idx="19">
                  <c:v>0.14738143509110421</c:v>
                </c:pt>
                <c:pt idx="20">
                  <c:v>0.14131415620669149</c:v>
                </c:pt>
                <c:pt idx="21">
                  <c:v>0.1494625109839107</c:v>
                </c:pt>
                <c:pt idx="22">
                  <c:v>0.14619806359409823</c:v>
                </c:pt>
                <c:pt idx="23">
                  <c:v>0.14062999902878018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8A8-43B9-8E05-61CEE061711F}"/>
            </c:ext>
          </c:extLst>
        </c:ser>
        <c:marker val="1"/>
        <c:axId val="137546368"/>
        <c:axId val="137560448"/>
      </c:lineChart>
      <c:dateAx>
        <c:axId val="137546368"/>
        <c:scaling>
          <c:orientation val="minMax"/>
        </c:scaling>
        <c:axPos val="b"/>
        <c:numFmt formatCode="[$-409]mmm\-yy;@" sourceLinked="1"/>
        <c:tickLblPos val="nextTo"/>
        <c:txPr>
          <a:bodyPr rot="-5400000" vert="horz"/>
          <a:lstStyle/>
          <a:p>
            <a:pPr>
              <a:defRPr lang="ja-JP" sz="900">
                <a:latin typeface="Meiryo UI" pitchFamily="50" charset="-128"/>
                <a:ea typeface="Meiryo UI" pitchFamily="50" charset="-128"/>
              </a:defRPr>
            </a:pPr>
            <a:endParaRPr lang="zh-CN"/>
          </a:p>
        </c:txPr>
        <c:crossAx val="137560448"/>
        <c:crosses val="autoZero"/>
        <c:auto val="1"/>
        <c:lblOffset val="100"/>
        <c:baseTimeUnit val="months"/>
      </c:dateAx>
      <c:valAx>
        <c:axId val="1375604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ja-JP">
                <a:latin typeface="Meiryo UI" pitchFamily="34" charset="-128"/>
                <a:ea typeface="Meiryo UI" pitchFamily="34" charset="-128"/>
              </a:defRPr>
            </a:pPr>
            <a:endParaRPr lang="zh-CN"/>
          </a:p>
        </c:txPr>
        <c:crossAx val="137546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1537254462409467E-2"/>
          <c:y val="9.3042987743761161E-3"/>
          <c:w val="0.97485031897703178"/>
          <c:h val="7.9417258147912201E-2"/>
        </c:manualLayout>
      </c:layout>
      <c:txPr>
        <a:bodyPr/>
        <a:lstStyle/>
        <a:p>
          <a:pPr>
            <a:defRPr lang="ja-JP" sz="800">
              <a:latin typeface="Meiryo UI" pitchFamily="34" charset="-128"/>
              <a:ea typeface="Meiryo UI" pitchFamily="34" charset="-128"/>
            </a:defRPr>
          </a:pPr>
          <a:endParaRPr lang="zh-CN"/>
        </a:p>
      </c:txPr>
    </c:legend>
    <c:plotVisOnly val="1"/>
    <c:dispBlanksAs val="gap"/>
  </c:chart>
  <c:spPr>
    <a:ln w="12700">
      <a:solidFill>
        <a:sysClr val="windowText" lastClr="000000"/>
      </a:solidFill>
    </a:ln>
  </c:spPr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0.26309</cdr:y>
    </cdr:from>
    <cdr:to>
      <cdr:x>0.03064</cdr:x>
      <cdr:y>0.60968</cdr:y>
    </cdr:to>
    <cdr:sp macro="" textlink="">
      <cdr:nvSpPr>
        <cdr:cNvPr id="4" name="テキスト ボックス 1"/>
        <cdr:cNvSpPr txBox="1"/>
      </cdr:nvSpPr>
      <cdr:spPr>
        <a:xfrm xmlns:a="http://schemas.openxmlformats.org/drawingml/2006/main">
          <a:off x="0" y="1571490"/>
          <a:ext cx="304365" cy="2070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zh-CN" sz="1100" dirty="0">
              <a:latin typeface="+mn-lt"/>
              <a:ea typeface="+mn-ea"/>
              <a:cs typeface="+mn-cs"/>
            </a:rPr>
            <a:t>売上金額</a:t>
          </a:r>
          <a:r>
            <a:rPr lang="ja-JP" altLang="en-US" sz="1100" dirty="0">
              <a:latin typeface="+mn-lt"/>
              <a:ea typeface="+mn-ea"/>
              <a:cs typeface="+mn-cs"/>
            </a:rPr>
            <a:t>・営業利益</a:t>
          </a:r>
          <a:r>
            <a:rPr lang="en-US" altLang="zh-CN" sz="1100" dirty="0">
              <a:latin typeface="+mn-lt"/>
              <a:ea typeface="+mn-ea"/>
              <a:cs typeface="+mn-cs"/>
            </a:rPr>
            <a:t>(</a:t>
          </a:r>
          <a:r>
            <a:rPr lang="ja-JP" altLang="zh-CN" sz="1100" dirty="0">
              <a:latin typeface="+mn-lt"/>
              <a:ea typeface="+mn-ea"/>
              <a:cs typeface="+mn-cs"/>
            </a:rPr>
            <a:t>百万円</a:t>
          </a:r>
          <a:r>
            <a:rPr lang="en-US" altLang="zh-CN" sz="1100" dirty="0">
              <a:latin typeface="+mn-lt"/>
              <a:ea typeface="+mn-ea"/>
              <a:cs typeface="+mn-cs"/>
            </a:rPr>
            <a:t>)</a:t>
          </a:r>
          <a:endParaRPr lang="ja-JP" altLang="zh-CN" sz="1100" dirty="0">
            <a:latin typeface="+mn-lt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0.0019</cdr:x>
      <cdr:y>0.34534</cdr:y>
    </cdr:from>
    <cdr:to>
      <cdr:x>0.02493</cdr:x>
      <cdr:y>0.65247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17670" y="2096604"/>
          <a:ext cx="214243" cy="1864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在庫金額</a:t>
          </a:r>
          <a:r>
            <a:rPr lang="en-US" altLang="ja-JP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(</a:t>
          </a:r>
          <a:r>
            <a:rPr lang="ja-JP" altLang="en-US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百万円</a:t>
          </a:r>
          <a:r>
            <a:rPr lang="en-US" altLang="ja-JP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)</a:t>
          </a:r>
          <a:endParaRPr lang="ja-JP" altLang="en-US" sz="1100">
            <a:solidFill>
              <a:sysClr val="windowText" lastClr="000000"/>
            </a:solidFill>
            <a:latin typeface="Meiryo UI" pitchFamily="34" charset="-128"/>
            <a:ea typeface="Meiryo UI" pitchFamily="34" charset="-128"/>
          </a:endParaRPr>
        </a:p>
      </cdr:txBody>
    </cdr:sp>
  </cdr:relSizeAnchor>
  <cdr:relSizeAnchor xmlns:cdr="http://schemas.openxmlformats.org/drawingml/2006/chartDrawing">
    <cdr:from>
      <cdr:x>0.9734</cdr:x>
      <cdr:y>0.34534</cdr:y>
    </cdr:from>
    <cdr:to>
      <cdr:x>0.99644</cdr:x>
      <cdr:y>0.65247</cdr:y>
    </cdr:to>
    <cdr:sp macro="" textlink="">
      <cdr:nvSpPr>
        <cdr:cNvPr id="3" name="テキスト ボックス 1"/>
        <cdr:cNvSpPr txBox="1"/>
      </cdr:nvSpPr>
      <cdr:spPr>
        <a:xfrm xmlns:a="http://schemas.openxmlformats.org/drawingml/2006/main">
          <a:off x="9053997" y="2096604"/>
          <a:ext cx="214243" cy="1864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110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保有月数</a:t>
          </a:r>
          <a:r>
            <a:rPr lang="en-US" altLang="ja-JP" sz="110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(</a:t>
          </a:r>
          <a:r>
            <a:rPr lang="ja-JP" altLang="en-US" sz="110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ヶ月</a:t>
          </a:r>
          <a:r>
            <a:rPr lang="en-US" altLang="ja-JP" sz="110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)</a:t>
          </a:r>
          <a:endParaRPr lang="ja-JP" altLang="en-US" sz="1100">
            <a:solidFill>
              <a:sysClr val="windowText" lastClr="000000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0.00101</cdr:x>
      <cdr:y>0.35216</cdr:y>
    </cdr:from>
    <cdr:to>
      <cdr:x>0.02404</cdr:x>
      <cdr:y>0.6593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9387" y="2138017"/>
          <a:ext cx="214243" cy="1864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廃棄金額</a:t>
          </a:r>
          <a:r>
            <a:rPr lang="en-US" altLang="ja-JP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(</a:t>
          </a:r>
          <a:r>
            <a:rPr lang="ja-JP" altLang="en-US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百万円</a:t>
          </a:r>
          <a:r>
            <a:rPr lang="en-US" altLang="ja-JP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)</a:t>
          </a:r>
          <a:endParaRPr lang="ja-JP" altLang="en-US" sz="1100">
            <a:solidFill>
              <a:sysClr val="windowText" lastClr="000000"/>
            </a:solidFill>
            <a:latin typeface="Meiryo UI" pitchFamily="34" charset="-128"/>
            <a:ea typeface="Meiryo UI" pitchFamily="34" charset="-128"/>
          </a:endParaRPr>
        </a:p>
      </cdr:txBody>
    </cdr:sp>
  </cdr:relSizeAnchor>
  <cdr:relSizeAnchor xmlns:cdr="http://schemas.openxmlformats.org/drawingml/2006/chartDrawing">
    <cdr:from>
      <cdr:x>0.97251</cdr:x>
      <cdr:y>0.35216</cdr:y>
    </cdr:from>
    <cdr:to>
      <cdr:x>0.99555</cdr:x>
      <cdr:y>0.6593</cdr:y>
    </cdr:to>
    <cdr:sp macro="" textlink="">
      <cdr:nvSpPr>
        <cdr:cNvPr id="3" name="テキスト ボックス 1"/>
        <cdr:cNvSpPr txBox="1"/>
      </cdr:nvSpPr>
      <cdr:spPr>
        <a:xfrm xmlns:a="http://schemas.openxmlformats.org/drawingml/2006/main">
          <a:off x="9045714" y="2138017"/>
          <a:ext cx="214243" cy="1864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スクラップ率</a:t>
          </a:r>
          <a:r>
            <a:rPr lang="en-US" altLang="ja-JP" sz="1100">
              <a:solidFill>
                <a:sysClr val="windowText" lastClr="000000"/>
              </a:solidFill>
              <a:latin typeface="Meiryo UI" pitchFamily="34" charset="-128"/>
              <a:ea typeface="Meiryo UI" pitchFamily="34" charset="-128"/>
            </a:rPr>
            <a:t>(%)</a:t>
          </a:r>
          <a:endParaRPr lang="ja-JP" altLang="en-US" sz="1100">
            <a:solidFill>
              <a:sysClr val="windowText" lastClr="000000"/>
            </a:solidFill>
            <a:latin typeface="Meiryo UI" pitchFamily="34" charset="-128"/>
            <a:ea typeface="Meiryo UI" pitchFamily="34" charset="-128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52E6-B319-43ED-A40C-D3C0FE201FEA}" type="datetimeFigureOut">
              <a:rPr kumimoji="1" lang="ja-JP" altLang="en-US" smtClean="0"/>
              <a:pPr/>
              <a:t>2019/10/30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4071-B30F-4D25-9825-E8394A2DE3D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3F43-2D21-431E-95B3-42F36FD03FEF}" type="datetimeFigureOut">
              <a:rPr kumimoji="1" lang="ja-JP" altLang="en-US" smtClean="0"/>
              <a:pPr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2864-B81F-4545-B5A0-4D1FF5EBF85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023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2864-B81F-4545-B5A0-4D1FF5EBF85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19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592796"/>
            <a:ext cx="8420100" cy="200765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10" name="Shape 11"/>
          <p:cNvSpPr txBox="1">
            <a:spLocks noGrp="1"/>
          </p:cNvSpPr>
          <p:nvPr>
            <p:ph type="ftr" idx="3"/>
          </p:nvPr>
        </p:nvSpPr>
        <p:spPr>
          <a:xfrm>
            <a:off x="3048000" y="6597352"/>
            <a:ext cx="3810000" cy="26064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MinebeaMitsumi Confidential</a:t>
            </a:r>
            <a:endParaRPr lang="ja-JP" altLang="ja-JP" dirty="0"/>
          </a:p>
        </p:txBody>
      </p:sp>
      <p:sp>
        <p:nvSpPr>
          <p:cNvPr id="11" name="Shape 12"/>
          <p:cNvSpPr txBox="1"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‹#›</a:t>
            </a:fld>
            <a:r>
              <a:rPr lang="en-US" altLang="ja-JP" dirty="0" smtClean="0"/>
              <a:t>/XX</a:t>
            </a:r>
            <a:endParaRPr lang="en-US" altLang="ja-JP" dirty="0"/>
          </a:p>
        </p:txBody>
      </p:sp>
    </p:spTree>
  </p:cSld>
  <p:clrMapOvr>
    <a:masterClrMapping/>
  </p:clrMapOvr>
  <p:transition advClick="0" advTm="6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3050" y="0"/>
            <a:ext cx="6841331" cy="45428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2" name="Shape 11"/>
          <p:cNvSpPr txBox="1">
            <a:spLocks noGrp="1"/>
          </p:cNvSpPr>
          <p:nvPr>
            <p:ph type="ftr" idx="3"/>
          </p:nvPr>
        </p:nvSpPr>
        <p:spPr>
          <a:xfrm>
            <a:off x="3048000" y="6597352"/>
            <a:ext cx="3810000" cy="26064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MinebeaMitsumi Confidential</a:t>
            </a:r>
            <a:endParaRPr lang="ja-JP" altLang="ja-JP" dirty="0"/>
          </a:p>
        </p:txBody>
      </p:sp>
      <p:sp>
        <p:nvSpPr>
          <p:cNvPr id="13" name="Shape 12"/>
          <p:cNvSpPr txBox="1"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‹#›</a:t>
            </a:fld>
            <a:r>
              <a:rPr lang="en-US" altLang="ja-JP" dirty="0" smtClean="0"/>
              <a:t>/XX</a:t>
            </a:r>
            <a:endParaRPr lang="en-US" altLang="ja-JP" dirty="0"/>
          </a:p>
        </p:txBody>
      </p:sp>
    </p:spTree>
  </p:cSld>
  <p:clrMapOvr>
    <a:masterClrMapping/>
  </p:clrMapOvr>
  <p:transition advClick="0" advTm="6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"/>
          <p:cNvSpPr txBox="1">
            <a:spLocks noGrp="1"/>
          </p:cNvSpPr>
          <p:nvPr>
            <p:ph type="ftr" idx="3"/>
          </p:nvPr>
        </p:nvSpPr>
        <p:spPr>
          <a:xfrm>
            <a:off x="3048000" y="6597352"/>
            <a:ext cx="3810000" cy="26064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MinebeaMitsumi Confidential</a:t>
            </a:r>
            <a:endParaRPr lang="ja-JP" altLang="ja-JP" dirty="0"/>
          </a:p>
        </p:txBody>
      </p:sp>
      <p:sp>
        <p:nvSpPr>
          <p:cNvPr id="9" name="Shape 12"/>
          <p:cNvSpPr txBox="1"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‹#›</a:t>
            </a:fld>
            <a:r>
              <a:rPr lang="en-US" altLang="ja-JP" dirty="0" smtClean="0"/>
              <a:t>/XX</a:t>
            </a:r>
            <a:endParaRPr lang="en-US" altLang="ja-JP" dirty="0"/>
          </a:p>
        </p:txBody>
      </p:sp>
    </p:spTree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20"/>
          <p:cNvCxnSpPr>
            <a:cxnSpLocks noChangeShapeType="1"/>
          </p:cNvCxnSpPr>
          <p:nvPr/>
        </p:nvCxnSpPr>
        <p:spPr bwMode="auto">
          <a:xfrm>
            <a:off x="273050" y="446528"/>
            <a:ext cx="9351393" cy="0"/>
          </a:xfrm>
          <a:prstGeom prst="straightConnector1">
            <a:avLst/>
          </a:prstGeom>
          <a:noFill/>
          <a:ln w="28575">
            <a:solidFill>
              <a:srgbClr val="4A7DBA"/>
            </a:solidFill>
            <a:round/>
            <a:headEnd/>
            <a:tailEnd/>
          </a:ln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7511" y="14289"/>
            <a:ext cx="1924202" cy="38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hape 11"/>
          <p:cNvSpPr txBox="1">
            <a:spLocks noGrp="1"/>
          </p:cNvSpPr>
          <p:nvPr>
            <p:ph type="ftr" idx="3"/>
          </p:nvPr>
        </p:nvSpPr>
        <p:spPr>
          <a:xfrm>
            <a:off x="3048000" y="6597352"/>
            <a:ext cx="3810000" cy="26064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MinebeaMitsumi Confidential</a:t>
            </a:r>
            <a:endParaRPr lang="ja-JP" altLang="ja-JP" dirty="0"/>
          </a:p>
        </p:txBody>
      </p:sp>
      <p:sp>
        <p:nvSpPr>
          <p:cNvPr id="14" name="Shape 12"/>
          <p:cNvSpPr txBox="1"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‹#›</a:t>
            </a:fld>
            <a:r>
              <a:rPr lang="en-US" altLang="ja-JP" dirty="0" smtClean="0"/>
              <a:t>/XX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transition advClick="0" advTm="6000"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0</a:t>
            </a:fld>
            <a:endParaRPr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261269" y="1074052"/>
          <a:ext cx="9347186" cy="4412346"/>
        </p:xfrm>
        <a:graphic>
          <a:graphicData uri="http://schemas.openxmlformats.org/drawingml/2006/table">
            <a:tbl>
              <a:tblPr/>
              <a:tblGrid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25714"/>
                <a:gridCol w="345210"/>
                <a:gridCol w="278822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212436"/>
                <a:gridCol w="185264"/>
                <a:gridCol w="239608"/>
                <a:gridCol w="212436"/>
                <a:gridCol w="212436"/>
              </a:tblGrid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84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206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4">
                  <a:txBody>
                    <a:bodyPr/>
                    <a:lstStyle/>
                    <a:p>
                      <a:pPr algn="l" fontAlgn="b"/>
                      <a:r>
                        <a:rPr lang="ja-JP" alt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車載</a:t>
                      </a:r>
                      <a:r>
                        <a:rPr lang="zh-TW" alt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製造部</a:t>
                      </a:r>
                      <a:r>
                        <a:rPr lang="zh-TW" alt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経営状況報</a:t>
                      </a:r>
                      <a:r>
                        <a:rPr lang="zh-TW" alt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告</a:t>
                      </a:r>
                      <a:r>
                        <a:rPr lang="ja-JP" alt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（</a:t>
                      </a:r>
                      <a:r>
                        <a:rPr lang="en-US" altLang="ja-JP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167</a:t>
                      </a:r>
                      <a:r>
                        <a:rPr lang="ja-JP" alt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</a:rPr>
                        <a:t>）</a:t>
                      </a:r>
                      <a:endParaRPr lang="zh-TW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93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/>
                        </a:rPr>
                        <a:t>The Presentation of </a:t>
                      </a:r>
                      <a:r>
                        <a:rPr lang="en-US" altLang="ja-JP" sz="9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/>
                        </a:rPr>
                        <a:t>Automotive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/>
                        </a:rPr>
                        <a:t>Manufacturing Dept.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847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454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700" b="1" i="0" u="sng" strike="noStrike" dirty="0" smtClean="0">
                          <a:solidFill>
                            <a:srgbClr val="000000"/>
                          </a:solidFill>
                          <a:latin typeface="Meiryo UI"/>
                        </a:rPr>
                        <a:t>9</a:t>
                      </a:r>
                      <a:endParaRPr lang="en-US" altLang="ja-JP" sz="2700" b="1" i="0" u="sng" strike="noStrike" dirty="0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ja-JP" altLang="en-US" sz="270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月度</a:t>
                      </a:r>
                    </a:p>
                  </a:txBody>
                  <a:tcPr marL="7036" marR="7036" marT="7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021"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7036" marR="7036" marT="7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1</a:t>
            </a:fld>
            <a:endParaRPr lang="en-US" altLang="ja-JP" dirty="0" smtClean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00473" y="97199"/>
            <a:ext cx="7482831" cy="380473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月度サマリ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0200" y="618141"/>
          <a:ext cx="9372600" cy="5866071"/>
        </p:xfrm>
        <a:graphic>
          <a:graphicData uri="http://schemas.openxmlformats.org/drawingml/2006/table">
            <a:tbl>
              <a:tblPr/>
              <a:tblGrid>
                <a:gridCol w="1360153"/>
                <a:gridCol w="622605"/>
                <a:gridCol w="593870"/>
                <a:gridCol w="651340"/>
                <a:gridCol w="603448"/>
                <a:gridCol w="567528"/>
                <a:gridCol w="2203064"/>
                <a:gridCol w="567528"/>
                <a:gridCol w="2203064"/>
              </a:tblGrid>
              <a:tr h="1991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50" b="1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車載製造部</a:t>
                      </a:r>
                      <a:r>
                        <a:rPr lang="en-US" altLang="zh-CN" sz="850" b="1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_167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単位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計画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Budget)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月初見込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Estimate)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実績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Result)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判定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Judge)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コメント</a:t>
                      </a:r>
                      <a:r>
                        <a:rPr lang="en-US" altLang="ja-JP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…</a:t>
                      </a:r>
                      <a: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事業計画・実績対比</a:t>
                      </a:r>
                      <a:b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ja-JP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(Comment)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判定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Judge)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コメント</a:t>
                      </a:r>
                      <a:r>
                        <a:rPr lang="en-US" altLang="ja-JP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…</a:t>
                      </a:r>
                      <a: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月初見込・実績対比</a:t>
                      </a:r>
                      <a:br>
                        <a:rPr lang="ja-JP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altLang="ja-JP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(Comment)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1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工場売上高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Sales Amount）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562.954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539.606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520.232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売上高▲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42.7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  <a:b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XMT(M90）▲76.2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  <a:b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endParaRPr lang="zh-CN" altLang="en-US" sz="85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売上高▲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19.4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  <a:b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GAA▲30.14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生産高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Production Amount）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562.954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427.421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428.825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6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生産数量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CN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Q'ty</a:t>
                      </a: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Kpcs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1170.348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1159.157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1015.201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 dirty="0" smtClean="0">
                          <a:solidFill>
                            <a:srgbClr val="000000"/>
                          </a:solidFill>
                          <a:latin typeface="Meiryo UI"/>
                        </a:rPr>
                        <a:t>                                                      ▲</a:t>
                      </a:r>
                      <a:r>
                        <a:rPr lang="en-US" altLang="ja-JP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155.1</a:t>
                      </a: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千台</a:t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人員不足原因で生産計画未達成</a:t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/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/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endParaRPr lang="ja-JP" altLang="en-US" sz="850" b="0" i="0" u="none" strike="noStrike" dirty="0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850" b="0" i="0" u="none" strike="noStrike" dirty="0" smtClean="0">
                          <a:solidFill>
                            <a:srgbClr val="000000"/>
                          </a:solidFill>
                          <a:latin typeface="Meiryo UI"/>
                        </a:rPr>
                        <a:t>                                                                       生</a:t>
                      </a: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産数量　▲</a:t>
                      </a:r>
                      <a:r>
                        <a:rPr lang="en-US" altLang="ja-JP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144.0</a:t>
                      </a: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千台　　　　　　　　　　　　　　　　　　　　　　　　　　　　人員不足原因で生産計画未達成                                                                                                </a:t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/>
                      </a:r>
                      <a:b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　　　　　　　　　　　　　　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営業利益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Profit）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44.399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13.684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20.659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営業利益▲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23.74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人員不足による生産計画未達成で製品在庫減少（△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79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百万円）、材料費率悪化しました。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営業利益＋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6.97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売上高営業利益率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Profit　Ratio）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7.9%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労務費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Labor Cost）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82.507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95.806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94.85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労務費＋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12.4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百万円（＋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4.0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％）：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労務費率の高い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GPS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アンテナ機種の生産増、労務費改善遅れで労務費率悪化    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endParaRPr lang="ja-JP" altLang="en-US" sz="85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労務費▲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0.96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生産高労務費率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Labor Cost　Ratio）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Man　power）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659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人員のかかる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TCU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、フィーダーケーブルのライン増加と、自働化を含む改善遅れにより人員増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　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生産性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Productivity）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pcs/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1777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1274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1109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▲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668pcs/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人員不足で生産計画未達成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/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endParaRPr lang="ja-JP" altLang="en-US" sz="850" b="0" i="0" u="none" strike="noStrike">
                        <a:solidFill>
                          <a:srgbClr val="000000"/>
                        </a:solidFill>
                        <a:latin typeface="Meiryo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▲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165pcs/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</a:t>
                      </a:r>
                      <a:b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人員不足で生産計画未達成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廃棄金額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Scrap Amount）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3.055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1.575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1.755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廃棄金額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0.18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百万円増　　　　　　　　　　　　　　　　　　　　　　　　　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CMI/BD009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製品用コネクタ部品</a:t>
                      </a:r>
                      <a:r>
                        <a:rPr lang="en-US" altLang="ja-JP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DIP</a:t>
                      </a:r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後内部溶け不良突然発生　　　　　　　　　　　　　　　　　　　　　　　　　　　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廃棄率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Scrap Ratio）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0.54%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0.29%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0.34%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在庫金額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Stock Amount）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931.2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1053.2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1058.9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在庫金額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127.8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百万円増加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部品　　　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95.6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632.8 ⇒ 728.3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…XMT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受注延期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仕掛品　 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14.0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70.1 ⇒ 84.1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製品　　  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17.2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178.4 ⇒ 195.5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貯蔵品 　　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50.0 ⇒ 51.0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在庫金額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5.7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百万円増加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部品　　　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21.0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707.3 ⇒ 728.3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…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生産延期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仕掛品　　 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9.9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74.2 ⇒ 84.1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製品　　　△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26.2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221.7 ⇒ 195.5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  <a:b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貯蔵品 　　＋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altLang="zh-TW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50.0 ⇒ 51.0</a:t>
                      </a:r>
                      <a:r>
                        <a:rPr lang="zh-TW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在庫保有月数</a:t>
                      </a:r>
                      <a:b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</a:br>
                      <a:r>
                        <a:rPr lang="zh-CN" alt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（</a:t>
                      </a:r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Stock Ratio）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ケ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Meiryo UI"/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1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/>
          <p:nvPr/>
        </p:nvGraphicFramePr>
        <p:xfrm>
          <a:off x="174036" y="571500"/>
          <a:ext cx="7107828" cy="59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2</a:t>
            </a:fld>
            <a:endParaRPr lang="en-US" altLang="ja-JP" dirty="0" smtClean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00473" y="97199"/>
            <a:ext cx="7482831" cy="476672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月度売上・損益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40008" y="1900238"/>
            <a:ext cx="254342" cy="45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6"/>
          <p:cNvSpPr/>
          <p:nvPr/>
        </p:nvSpPr>
        <p:spPr>
          <a:xfrm>
            <a:off x="7327900" y="573206"/>
            <a:ext cx="2413001" cy="597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売上実績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2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・月初見込比▲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-19.37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月初見込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539.61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実績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520.23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売上減少要因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 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XM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チューナーの所要減少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人員調達困難な状況より、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実績と乖離しないように在籍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同等の人員で生産計画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…</a:t>
            </a:r>
            <a:r>
              <a:rPr lang="ja-JP" altLang="en-US" sz="1200" b="1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。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計画に対するアクション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月の生産遅れの挽回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①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AIR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輸送となった製品出荷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の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BOAT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輸送化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②受注に対応した稼働計画・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必要人員を人員募集計画に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反映させ、生産計画を達成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させる。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③製造生産性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UP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改善実施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※GPS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アンテナ新生産方式改善実施　　　　　　　　　　　　　　　　　　　　　　　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月度改善金額：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0.07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　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※TCU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ネジ締めロボット導入　　　　　　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月度改善金額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:0.14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　　　　　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cs typeface="Meiryo UI" pitchFamily="50" charset="-128"/>
              <a:sym typeface="Arial"/>
            </a:endParaRPr>
          </a:p>
          <a:p>
            <a:pPr>
              <a:defRPr/>
            </a:pPr>
            <a:endParaRPr lang="en-US" altLang="ja-JP" sz="6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defRPr/>
            </a:pPr>
            <a:endParaRPr lang="en-US" altLang="ja-JP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3</a:t>
            </a:fld>
            <a:endParaRPr lang="en-US" altLang="ja-JP" dirty="0" smtClean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07302" y="36364"/>
            <a:ext cx="7473950" cy="503237"/>
          </a:xfrm>
        </p:spPr>
        <p:txBody>
          <a:bodyPr/>
          <a:lstStyle/>
          <a:p>
            <a:pPr>
              <a:defRPr/>
            </a:pP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9</a:t>
            </a:r>
            <a:r>
              <a:rPr lang="ja-JP" altLang="en-US" b="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月度</a:t>
            </a:r>
            <a:r>
              <a:rPr lang="ja-JP" altLang="en-US" b="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工場損益</a:t>
            </a:r>
            <a:r>
              <a:rPr lang="ja-JP" altLang="en-US" b="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分析</a:t>
            </a:r>
            <a:r>
              <a:rPr lang="en-US" altLang="ja-JP" b="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【</a:t>
            </a:r>
            <a:r>
              <a:rPr lang="ja-JP" altLang="en-US" b="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車載製品部</a:t>
            </a:r>
            <a:r>
              <a:rPr lang="en-US" altLang="ja-JP" b="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メイリオ" pitchFamily="50" charset="-128"/>
              </a:rPr>
              <a:t>167】</a:t>
            </a:r>
            <a:endParaRPr lang="en-US" sz="18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メイリオ" pitchFamily="50" charset="-128"/>
            </a:endParaRPr>
          </a:p>
        </p:txBody>
      </p:sp>
      <p:sp>
        <p:nvSpPr>
          <p:cNvPr id="29" name="Rectangle 51"/>
          <p:cNvSpPr txBox="1">
            <a:spLocks noChangeArrowheads="1"/>
          </p:cNvSpPr>
          <p:nvPr/>
        </p:nvSpPr>
        <p:spPr bwMode="auto">
          <a:xfrm>
            <a:off x="929277" y="706122"/>
            <a:ext cx="1904004" cy="32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実績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Vs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事業計画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Rectangle 51"/>
          <p:cNvSpPr txBox="1">
            <a:spLocks noChangeArrowheads="1"/>
          </p:cNvSpPr>
          <p:nvPr/>
        </p:nvSpPr>
        <p:spPr bwMode="auto">
          <a:xfrm>
            <a:off x="5843291" y="680722"/>
            <a:ext cx="1904004" cy="32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実績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Vs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月初見込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5" name="グラフ 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5161935" y="1187766"/>
          <a:ext cx="4380271" cy="516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線吹き出し 1 (枠付き) 3"/>
          <p:cNvSpPr/>
          <p:nvPr/>
        </p:nvSpPr>
        <p:spPr>
          <a:xfrm>
            <a:off x="7763934" y="2853267"/>
            <a:ext cx="1727200" cy="422111"/>
          </a:xfrm>
          <a:prstGeom prst="borderCallout1">
            <a:avLst>
              <a:gd name="adj1" fmla="val 103825"/>
              <a:gd name="adj2" fmla="val 50288"/>
              <a:gd name="adj3" fmla="val 457871"/>
              <a:gd name="adj4" fmla="val 47424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月初材料費算定ミス影響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による限界利益良化（</a:t>
            </a:r>
            <a:r>
              <a:rPr lang="en-US" altLang="ja-JP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GAA</a:t>
            </a:r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）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線吹き出し 1 (枠付き) 4"/>
          <p:cNvSpPr/>
          <p:nvPr/>
        </p:nvSpPr>
        <p:spPr>
          <a:xfrm>
            <a:off x="6881901" y="4063550"/>
            <a:ext cx="1584766" cy="432249"/>
          </a:xfrm>
          <a:prstGeom prst="borderCallout1">
            <a:avLst>
              <a:gd name="adj1" fmla="val 102277"/>
              <a:gd name="adj2" fmla="val 50472"/>
              <a:gd name="adj3" fmla="val 265590"/>
              <a:gd name="adj4" fmla="val 75984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増値税付帯税の見込</a:t>
            </a:r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差異</a:t>
            </a:r>
            <a:endParaRPr lang="en-US" altLang="ja-JP" sz="900" dirty="0" smtClean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に</a:t>
            </a:r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よる固定経費減少</a:t>
            </a:r>
            <a:endParaRPr lang="ja-JP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graphicFrame>
        <p:nvGraphicFramePr>
          <p:cNvPr id="28" name="グラフ 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03667" y="1244925"/>
          <a:ext cx="4639808" cy="515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線吹き出し 1 (枠付き) 7"/>
          <p:cNvSpPr/>
          <p:nvPr/>
        </p:nvSpPr>
        <p:spPr>
          <a:xfrm>
            <a:off x="2844799" y="2336802"/>
            <a:ext cx="1566334" cy="431800"/>
          </a:xfrm>
          <a:prstGeom prst="borderCallout1">
            <a:avLst>
              <a:gd name="adj1" fmla="val 103825"/>
              <a:gd name="adj2" fmla="val 51080"/>
              <a:gd name="adj3" fmla="val 644378"/>
              <a:gd name="adj4" fmla="val 53674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設備投資計画見直しによる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減価償却費減少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線吹き出し 1 (枠付き) 8"/>
          <p:cNvSpPr/>
          <p:nvPr/>
        </p:nvSpPr>
        <p:spPr>
          <a:xfrm>
            <a:off x="968502" y="2514600"/>
            <a:ext cx="1060323" cy="430178"/>
          </a:xfrm>
          <a:prstGeom prst="borderCallout1">
            <a:avLst>
              <a:gd name="adj1" fmla="val 103825"/>
              <a:gd name="adj2" fmla="val 50288"/>
              <a:gd name="adj3" fmla="val 365387"/>
              <a:gd name="adj4" fmla="val 6178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生産高減少</a:t>
            </a:r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伴う</a:t>
            </a:r>
            <a:endParaRPr lang="en-US" altLang="ja-JP" sz="900" dirty="0" smtClean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限界</a:t>
            </a:r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利益減少</a:t>
            </a:r>
            <a:endParaRPr lang="ja-JP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4" name="線吹き出し 1 (枠付き) 10"/>
          <p:cNvSpPr/>
          <p:nvPr/>
        </p:nvSpPr>
        <p:spPr>
          <a:xfrm>
            <a:off x="1185335" y="3191932"/>
            <a:ext cx="1312334" cy="440267"/>
          </a:xfrm>
          <a:prstGeom prst="borderCallout1">
            <a:avLst>
              <a:gd name="adj1" fmla="val 98275"/>
              <a:gd name="adj2" fmla="val 51080"/>
              <a:gd name="adj3" fmla="val 376121"/>
              <a:gd name="adj4" fmla="val 6934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生産性改善遅れによる</a:t>
            </a:r>
            <a:endParaRPr lang="en-US" altLang="ja-JP" sz="90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労務費悪化</a:t>
            </a:r>
            <a:endParaRPr lang="ja-JP" altLang="ja-JP" sz="90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5" name="線吹き出し 1 (枠付き) 11"/>
          <p:cNvSpPr/>
          <p:nvPr/>
        </p:nvSpPr>
        <p:spPr>
          <a:xfrm>
            <a:off x="2607732" y="3657600"/>
            <a:ext cx="1405467" cy="440266"/>
          </a:xfrm>
          <a:prstGeom prst="borderCallout1">
            <a:avLst>
              <a:gd name="adj1" fmla="val 103825"/>
              <a:gd name="adj2" fmla="val 51080"/>
              <a:gd name="adj3" fmla="val 352243"/>
              <a:gd name="adj4" fmla="val 38371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社員退職も不補充で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販管労務費減（</a:t>
            </a:r>
            <a:r>
              <a:rPr lang="en-US" altLang="ja-JP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+1.0</a:t>
            </a:r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）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6" name="線吹き出し 1 (枠付き) 12"/>
          <p:cNvSpPr/>
          <p:nvPr/>
        </p:nvSpPr>
        <p:spPr>
          <a:xfrm>
            <a:off x="3564467" y="3011143"/>
            <a:ext cx="1388533" cy="494057"/>
          </a:xfrm>
          <a:prstGeom prst="borderCallout1">
            <a:avLst>
              <a:gd name="adj1" fmla="val 103825"/>
              <a:gd name="adj2" fmla="val 51080"/>
              <a:gd name="adj3" fmla="val 380044"/>
              <a:gd name="adj4" fmla="val 46654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生産機種構成影響による影響による限界利益増加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3" name="線吹き出し 1 (枠付き) 9"/>
          <p:cNvSpPr/>
          <p:nvPr/>
        </p:nvSpPr>
        <p:spPr>
          <a:xfrm>
            <a:off x="2015066" y="4241800"/>
            <a:ext cx="1540933" cy="431800"/>
          </a:xfrm>
          <a:prstGeom prst="borderCallout1">
            <a:avLst>
              <a:gd name="adj1" fmla="val 102277"/>
              <a:gd name="adj2" fmla="val 50472"/>
              <a:gd name="adj3" fmla="val 221199"/>
              <a:gd name="adj4" fmla="val 3986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経費節減活動による</a:t>
            </a:r>
            <a:endParaRPr lang="en-US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水光熱費・旅費光熱費・他</a:t>
            </a:r>
            <a:endParaRPr lang="ja-JP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8" name="線吹き出し 1 (枠付き) 8"/>
          <p:cNvSpPr/>
          <p:nvPr/>
        </p:nvSpPr>
        <p:spPr>
          <a:xfrm>
            <a:off x="5862235" y="3479800"/>
            <a:ext cx="1060323" cy="430178"/>
          </a:xfrm>
          <a:prstGeom prst="borderCallout1">
            <a:avLst>
              <a:gd name="adj1" fmla="val 103825"/>
              <a:gd name="adj2" fmla="val 50288"/>
              <a:gd name="adj3" fmla="val 365387"/>
              <a:gd name="adj4" fmla="val 6178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C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生産高減少</a:t>
            </a:r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伴う</a:t>
            </a:r>
            <a:endParaRPr lang="en-US" altLang="ja-JP" sz="900" dirty="0" smtClean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900" dirty="0" smtClean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限界</a:t>
            </a:r>
            <a:r>
              <a:rPr lang="ja-JP" altLang="en-US" sz="900" dirty="0">
                <a:solidFill>
                  <a:sysClr val="windowText" lastClr="000000"/>
                </a:solidFill>
                <a:effectLst/>
                <a:latin typeface="Meiryo UI" pitchFamily="50" charset="-128"/>
                <a:ea typeface="Meiryo UI" pitchFamily="50" charset="-128"/>
              </a:rPr>
              <a:t>利益減少</a:t>
            </a:r>
            <a:endParaRPr lang="ja-JP" altLang="ja-JP" sz="900" dirty="0">
              <a:solidFill>
                <a:sysClr val="windowText" lastClr="000000"/>
              </a:solidFill>
              <a:effectLst/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400-000002000000}"/>
              </a:ext>
            </a:extLst>
          </p:cNvPr>
          <p:cNvGraphicFramePr>
            <a:graphicFrameLocks noGrp="1"/>
          </p:cNvGraphicFramePr>
          <p:nvPr/>
        </p:nvGraphicFramePr>
        <p:xfrm>
          <a:off x="308610" y="571500"/>
          <a:ext cx="7108190" cy="589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4</a:t>
            </a:fld>
            <a:endParaRPr lang="en-US" altLang="ja-JP" dirty="0" smtClean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00473" y="97199"/>
            <a:ext cx="7482831" cy="476672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月度在庫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02498" y="1665786"/>
            <a:ext cx="245661" cy="4612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00938" y="573207"/>
            <a:ext cx="2128837" cy="589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0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0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在庫金額実績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0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・月初見込比　＋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5.7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百万円増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月初見込　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1053.2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　　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1.95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ヶ月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実績　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1058.9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2.0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ヶ月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</a:t>
            </a:r>
            <a:r>
              <a:rPr lang="en-US" altLang="ja-JP" sz="1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部品＋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21.0</a:t>
            </a:r>
            <a:r>
              <a:rPr lang="ja-JP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　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（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707.3 ⇒ 728.3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）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…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生産延期</a:t>
            </a:r>
            <a:r>
              <a:rPr lang="ja-JP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　　　　　　　　　　</a:t>
            </a:r>
            <a:r>
              <a:rPr lang="en-US" altLang="ja-JP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仕掛品＋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9.9</a:t>
            </a:r>
            <a:r>
              <a:rPr lang="ja-JP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　　　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（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74.2 ⇒ 84.1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）</a:t>
            </a:r>
            <a:b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</a:br>
            <a:r>
              <a:rPr lang="en-US" altLang="ja-JP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製品　△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26.2</a:t>
            </a:r>
            <a:r>
              <a:rPr lang="ja-JP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（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221.7 ⇒ 195.5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）</a:t>
            </a:r>
            <a:b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</a:br>
            <a:r>
              <a:rPr lang="en-US" altLang="ja-JP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貯蔵品 ＋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1.0</a:t>
            </a:r>
            <a:r>
              <a:rPr lang="ja-JP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　　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（</a:t>
            </a:r>
            <a:r>
              <a:rPr lang="en-US" altLang="zh-TW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50.0 ⇒ 51.0</a:t>
            </a:r>
            <a:r>
              <a:rPr lang="zh-TW" altLang="en-US" sz="10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）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在庫増の要因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生産計画未達成による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部品在庫増加</a:t>
            </a:r>
            <a:endParaRPr lang="en-US" altLang="ja-JP" sz="10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ja-JP" sz="1000" b="1" kern="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0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0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計画に対するアクション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 10</a:t>
            </a:r>
            <a:r>
              <a:rPr lang="ja-JP" altLang="en-US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:</a:t>
            </a:r>
            <a:r>
              <a:rPr lang="ja-JP" altLang="en-US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△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43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購入済部品の計画引当△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29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部品納期調整△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不良在庫処置△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23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11</a:t>
            </a:r>
            <a:r>
              <a:rPr lang="ja-JP" altLang="en-US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△22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購入済部品の計画引当△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長期滞留部品処置△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不良在庫処置△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12</a:t>
            </a:r>
            <a:r>
              <a:rPr lang="ja-JP" altLang="en-US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:</a:t>
            </a:r>
            <a:r>
              <a:rPr lang="ja-JP" altLang="en-US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△</a:t>
            </a:r>
            <a:r>
              <a:rPr lang="en-US" altLang="ja-JP" sz="1000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46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長期滞留部品処置△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購入済部品の計画引当△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30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不良在庫処置△</a:t>
            </a:r>
            <a:r>
              <a:rPr lang="en-US" altLang="ja-JP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</a:t>
            </a:r>
            <a:endParaRPr lang="en-US" altLang="ja-JP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defRPr/>
            </a:pPr>
            <a:endParaRPr lang="en-US" altLang="ja-JP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700-000002000000}"/>
              </a:ext>
            </a:extLst>
          </p:cNvPr>
          <p:cNvGraphicFramePr>
            <a:graphicFrameLocks noGrp="1"/>
          </p:cNvGraphicFramePr>
          <p:nvPr/>
        </p:nvGraphicFramePr>
        <p:xfrm>
          <a:off x="155865" y="571500"/>
          <a:ext cx="7180117" cy="5888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5</a:t>
            </a:fld>
            <a:endParaRPr lang="en-US" altLang="ja-JP" dirty="0" smtClean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00473" y="97199"/>
            <a:ext cx="7482831" cy="476672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月度スクラップ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16500" y="1532811"/>
            <a:ext cx="254000" cy="474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377546" y="573206"/>
            <a:ext cx="2358736" cy="5941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廃棄金額実績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2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・月初見込比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0.18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百万円増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月初見込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1.575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0.29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％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1.755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　　　　　　　　　　　　　　　　　　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0.34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％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廃棄金額増要因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※CMI/BD009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用コネクタ部品が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DIP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槽はんだ後、内部溶け不良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発生、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0.1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百万円廃棄金額発生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物流運送ダメージ、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0.02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百万円</a:t>
            </a:r>
            <a:endParaRPr lang="en-US" altLang="ja-JP" sz="1100" b="1" dirty="0" smtClean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廃棄金額発生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　　　　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計画に対するアクション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コネクタ業者にクレーム交渉、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DIP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　　はんだプロファイルを変更</a:t>
            </a:r>
            <a:endParaRPr lang="en-US" altLang="ja-JP" sz="1100" b="1" dirty="0" smtClean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物流運送ダメージ、保険会社より、</a:t>
            </a:r>
            <a:endParaRPr lang="en-US" altLang="ja-JP" sz="1100" b="1" dirty="0" smtClean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賠償請求、賠償費用を貰いました。</a:t>
            </a:r>
            <a:endParaRPr lang="en-US" altLang="ja-JP" sz="11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cs typeface="Meiryo UI" pitchFamily="50" charset="-128"/>
              <a:sym typeface="Arial"/>
            </a:endParaRPr>
          </a:p>
          <a:p>
            <a:pPr>
              <a:defRPr/>
            </a:pPr>
            <a:endParaRPr lang="en-US" altLang="ja-JP" sz="6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defRPr/>
            </a:pPr>
            <a:endParaRPr lang="en-US" altLang="ja-JP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800-000003000000}"/>
              </a:ext>
            </a:extLst>
          </p:cNvPr>
          <p:cNvGraphicFramePr/>
          <p:nvPr/>
        </p:nvGraphicFramePr>
        <p:xfrm>
          <a:off x="150831" y="3356179"/>
          <a:ext cx="7189769" cy="323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グラフ 1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800-000002000000}"/>
              </a:ext>
            </a:extLst>
          </p:cNvPr>
          <p:cNvGraphicFramePr/>
          <p:nvPr/>
        </p:nvGraphicFramePr>
        <p:xfrm>
          <a:off x="152400" y="573206"/>
          <a:ext cx="7191367" cy="2766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7400926" y="573206"/>
            <a:ext cx="2314574" cy="599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生産数実績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2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・月初見込比　▲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144Kpcs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月初見込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1159Kpcs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実績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1015Kpcs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人員実績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・月初見込比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人増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月初見込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910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実績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915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　　　　　　　　　　　　　　　　　　　　　　　　　　　　　　　　　　　　　　　　　　　　　　　　　　　　　　</a:t>
            </a:r>
            <a:endParaRPr lang="en-US" altLang="ja-JP" sz="1200" b="1" kern="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生産数未達成の要因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200" b="1" kern="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rgbClr val="000000"/>
                </a:solidFill>
                <a:latin typeface="Meiryo UI"/>
              </a:rPr>
              <a:t>人員不足で生産計画未達成                                                                                       </a:t>
            </a:r>
            <a:endParaRPr lang="en-US" altLang="ja-JP" sz="12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rgbClr val="000000"/>
                </a:solidFill>
                <a:latin typeface="Meiryo UI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※CSP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生産数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▲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98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ｋ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/18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人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/14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日分影響が有る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※CMI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生産数　　　　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▲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20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ｋ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/16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人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/10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日分影響が有る　　　　　　　　　　　　　　　　　　　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※GAA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生産数　　　　　　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▲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21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ｋ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/5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人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/14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日分影響がある　　　　　　　　　　　　　　　　　　　　　　　　　　　　　　　　　　　　　　　　　　　　　　　　　　　　　　　　　　　　　　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　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※CAD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生産数　　　　　　　　　　　　　　　　　</a:t>
            </a:r>
            <a:endParaRPr lang="en-US" altLang="ja-JP" sz="1100" b="1" dirty="0" smtClean="0">
              <a:solidFill>
                <a:srgbClr val="000000"/>
              </a:solidFill>
              <a:latin typeface="Meiryo UI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▲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28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ｋ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/6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人</a:t>
            </a:r>
            <a:r>
              <a:rPr lang="en-US" altLang="ja-JP" sz="1100" b="1" dirty="0" smtClean="0">
                <a:solidFill>
                  <a:srgbClr val="000000"/>
                </a:solidFill>
                <a:latin typeface="Meiryo UI"/>
              </a:rPr>
              <a:t>/13</a:t>
            </a:r>
            <a: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  <a:t>日分影響がある</a:t>
            </a:r>
            <a:br>
              <a:rPr lang="ja-JP" altLang="en-US" sz="1100" b="1" dirty="0" smtClean="0">
                <a:solidFill>
                  <a:srgbClr val="000000"/>
                </a:solidFill>
                <a:latin typeface="Meiryo UI"/>
              </a:rPr>
            </a:br>
            <a:endParaRPr lang="en-US" altLang="ja-JP" sz="1100" b="1" kern="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1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1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未達成に対するアクション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　　　　　　　　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人事課に対して生産必要人員を要求する　　　　　　　　　　　　　　　　　　　　　　　　　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　　　　　　　　　　　　　　　　　　　　　　　　　　　　　　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月必要人員：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872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　　　　　　　　　　　　　　　　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11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月必要人員：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909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　　　　　　　　　　　　　　　　　　　　　　　　　　　　　　　　　　　　　　　　　　　　　　　　　　</a:t>
            </a: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ja-JP" sz="11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cs typeface="Meiryo UI" pitchFamily="50" charset="-128"/>
              <a:sym typeface="Arial"/>
            </a:endParaRPr>
          </a:p>
          <a:p>
            <a:pPr>
              <a:defRPr/>
            </a:pPr>
            <a:endParaRPr lang="en-US" altLang="ja-JP" sz="6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defRPr/>
            </a:pPr>
            <a:endParaRPr lang="en-US" altLang="ja-JP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</p:txBody>
      </p:sp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6</a:t>
            </a:fld>
            <a:endParaRPr lang="en-US" altLang="ja-JP" dirty="0" smtClean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200473" y="97199"/>
            <a:ext cx="7482831" cy="476672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月度生産数・人員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95439" y="943615"/>
            <a:ext cx="245660" cy="234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45105" y="3866156"/>
            <a:ext cx="338914" cy="266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7</a:t>
            </a:fld>
            <a:endParaRPr lang="en-US" altLang="ja-JP" dirty="0" smtClean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00473" y="97199"/>
            <a:ext cx="7482831" cy="476672"/>
          </a:xfrm>
          <a:prstGeom prst="rect">
            <a:avLst/>
          </a:prstGeom>
          <a:noFill/>
        </p:spPr>
        <p:txBody>
          <a:bodyPr lIns="95782" tIns="47892" rIns="95782" bIns="47892"/>
          <a:lstStyle/>
          <a:p>
            <a:pPr defTabSz="957820">
              <a:defRPr/>
            </a:pP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月度生産性・労務費率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車載製品部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167】</a:t>
            </a:r>
            <a:endParaRPr kumimoji="1" lang="en-US" altLang="ja-JP" sz="2000" kern="0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48300" y="807113"/>
            <a:ext cx="279400" cy="2579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48300" y="3766781"/>
            <a:ext cx="279400" cy="2756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93001" y="522406"/>
            <a:ext cx="2159000" cy="599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生産性･労務比率実績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  <a:endParaRPr lang="en-US" altLang="ja-JP" sz="12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・計画比▲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665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個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人・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8h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計画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1631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個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人・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8h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実績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966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個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人・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8h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従来機種よりも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倍の人員がかかる、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TCU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・フィーダーケーブルの生産数増により、一人当たりの生産数が減少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生産高労務費率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・計画比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7.4%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悪化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計画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14.7%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実績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22.1%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TCU</a:t>
            </a:r>
            <a:r>
              <a:rPr lang="ja-JP" altLang="en-US" sz="1200" b="1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フィーダケーブル増産影響と、改善遅れ（はんだロボット導入による改善）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【</a:t>
            </a:r>
            <a:r>
              <a:rPr lang="ja-JP" altLang="en-US" sz="1200" b="1" kern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Arial"/>
              </a:rPr>
              <a:t>計画に対するアクション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】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①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TCU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ラインの生産数を、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50sec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→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25sec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ﾀｸﾄ、生産数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1440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台まであげる。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（後工程優先）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②ネジ締めロボットの導入による省人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9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台導入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名省人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1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台導入　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名省人</a:t>
            </a:r>
            <a:endParaRPr lang="en-US" altLang="ja-JP" sz="1200" b="1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ja-JP" sz="1200" b="1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endParaRPr lang="en-US" altLang="ja-JP" sz="1200" b="1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sym typeface="Arial"/>
            </a:endParaRPr>
          </a:p>
          <a:p>
            <a:pPr>
              <a:defRPr/>
            </a:pPr>
            <a:endParaRPr lang="en-US" altLang="ja-JP" sz="1200" b="1" kern="0" dirty="0">
              <a:solidFill>
                <a:schemeClr val="tx1"/>
              </a:solidFill>
              <a:latin typeface="+mj-lt"/>
              <a:ea typeface="+mj-ea"/>
              <a:cs typeface="Meiryo UI" pitchFamily="50" charset="-128"/>
              <a:sym typeface="Arial"/>
            </a:endParaRPr>
          </a:p>
          <a:p>
            <a:pPr>
              <a:defRPr/>
            </a:pPr>
            <a:endParaRPr lang="en-US" altLang="ja-JP" sz="6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defRPr/>
            </a:pPr>
            <a:endParaRPr lang="en-US" altLang="ja-JP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ja-JP" sz="1400" kern="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Arial"/>
            </a:endParaRPr>
          </a:p>
        </p:txBody>
      </p:sp>
      <p:grpSp>
        <p:nvGrpSpPr>
          <p:cNvPr id="16" name="グループ化 1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A00-000002000000}"/>
              </a:ext>
            </a:extLst>
          </p:cNvPr>
          <p:cNvGrpSpPr/>
          <p:nvPr/>
        </p:nvGrpSpPr>
        <p:grpSpPr>
          <a:xfrm>
            <a:off x="232414" y="507341"/>
            <a:ext cx="7171686" cy="6020459"/>
            <a:chOff x="-978476" y="250643"/>
            <a:chExt cx="6442365" cy="5449332"/>
          </a:xfrm>
        </p:grpSpPr>
        <p:graphicFrame>
          <p:nvGraphicFramePr>
            <p:cNvPr id="17" name="グラフ 1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A00-000007000000}"/>
                </a:ext>
              </a:extLst>
            </p:cNvPr>
            <p:cNvGraphicFramePr/>
            <p:nvPr/>
          </p:nvGraphicFramePr>
          <p:xfrm>
            <a:off x="-978475" y="250643"/>
            <a:ext cx="6442364" cy="26271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8" name="グラフ 1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A00-000008000000}"/>
                </a:ext>
              </a:extLst>
            </p:cNvPr>
            <p:cNvGraphicFramePr/>
            <p:nvPr/>
          </p:nvGraphicFramePr>
          <p:xfrm>
            <a:off x="-978476" y="2876700"/>
            <a:ext cx="6442364" cy="2823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MinebeaMitsumi</a:t>
            </a:r>
            <a:r>
              <a:rPr kumimoji="1" lang="en-US" altLang="ja-JP" dirty="0" smtClean="0"/>
              <a:t> Confidential</a:t>
            </a:r>
            <a:endParaRPr kumimoji="1" lang="ja-JP" altLang="en-US" dirty="0"/>
          </a:p>
        </p:txBody>
      </p:sp>
      <p:sp>
        <p:nvSpPr>
          <p:cNvPr id="6" name="タイトル 5"/>
          <p:cNvSpPr txBox="1">
            <a:spLocks/>
          </p:cNvSpPr>
          <p:nvPr/>
        </p:nvSpPr>
        <p:spPr>
          <a:xfrm>
            <a:off x="0" y="2188650"/>
            <a:ext cx="9743539" cy="1755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71675" algn="l"/>
              </a:tabLst>
              <a:defRPr/>
            </a:pPr>
            <a:r>
              <a:rPr kumimoji="1" lang="en-US" altLang="ja-JP" sz="36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E.O.F</a:t>
            </a:r>
            <a:endParaRPr lang="en-US" altLang="ja-JP" noProof="0" dirty="0" smtClean="0">
              <a:effectLst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idx="4"/>
          </p:nvPr>
        </p:nvSpPr>
        <p:spPr>
          <a:xfrm>
            <a:off x="8953500" y="6597352"/>
            <a:ext cx="952500" cy="260648"/>
          </a:xfrm>
        </p:spPr>
        <p:txBody>
          <a:bodyPr/>
          <a:lstStyle/>
          <a:p>
            <a:pPr>
              <a:defRPr/>
            </a:pPr>
            <a:fld id="{A8F5005A-13A5-4844-9C0D-639F56235C60}" type="slidenum">
              <a:rPr lang="en-US" altLang="ja-JP" smtClean="0"/>
              <a:pPr>
                <a:defRPr/>
              </a:pPr>
              <a:t>8</a:t>
            </a:fld>
            <a:r>
              <a:rPr lang="en-US" altLang="ja-JP" dirty="0" smtClean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xmlns="" val="215537695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9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17994</TotalTime>
  <Words>908</Words>
  <Application>Microsoft Office PowerPoint</Application>
  <PresentationFormat>A4 纸张(210x297 毫米)</PresentationFormat>
  <Paragraphs>541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テーマ</vt:lpstr>
      <vt:lpstr>幻灯片 0</vt:lpstr>
      <vt:lpstr>幻灯片 1</vt:lpstr>
      <vt:lpstr>幻灯片 2</vt:lpstr>
      <vt:lpstr>9月度工場損益分析【車載製品部167】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710132</dc:creator>
  <cp:lastModifiedBy>sun baolu/孙宝禄</cp:lastModifiedBy>
  <cp:revision>1049</cp:revision>
  <dcterms:created xsi:type="dcterms:W3CDTF">2017-04-25T11:55:13Z</dcterms:created>
  <dcterms:modified xsi:type="dcterms:W3CDTF">2019-10-30T14:36:49Z</dcterms:modified>
</cp:coreProperties>
</file>