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302" r:id="rId3"/>
    <p:sldId id="310" r:id="rId4"/>
    <p:sldId id="299" r:id="rId5"/>
    <p:sldId id="273" r:id="rId6"/>
    <p:sldId id="303" r:id="rId7"/>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38" userDrawn="1">
          <p15:clr>
            <a:srgbClr val="A4A3A4"/>
          </p15:clr>
        </p15:guide>
        <p15:guide id="4"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CCF"/>
    <a:srgbClr val="C96A78"/>
    <a:srgbClr val="69131A"/>
    <a:srgbClr val="DE828D"/>
    <a:srgbClr val="C9E0CE"/>
    <a:srgbClr val="B2F3B1"/>
    <a:srgbClr val="86E3D8"/>
    <a:srgbClr val="D62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79" autoAdjust="0"/>
    <p:restoredTop sz="94660"/>
  </p:normalViewPr>
  <p:slideViewPr>
    <p:cSldViewPr snapToGrid="0" showGuides="1">
      <p:cViewPr varScale="1">
        <p:scale>
          <a:sx n="103" d="100"/>
          <a:sy n="103" d="100"/>
        </p:scale>
        <p:origin x="90" y="240"/>
      </p:cViewPr>
      <p:guideLst>
        <p:guide orient="horz" pos="2160"/>
        <p:guide pos="3840"/>
        <p:guide pos="438"/>
        <p:guide pos="724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32D67-456A-45DB-9044-9C5805F7D9E6}" type="datetimeFigureOut">
              <a:rPr lang="zh-CN" altLang="en-US" smtClean="0"/>
              <a:t>2019/7/13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2452B-B1ED-49CF-A996-816F3BAADEC2}" type="slidenum">
              <a:rPr lang="zh-CN" altLang="en-US" smtClean="0"/>
              <a:t>‹#›</a:t>
            </a:fld>
            <a:endParaRPr lang="zh-CN" altLang="en-US"/>
          </a:p>
        </p:txBody>
      </p:sp>
    </p:spTree>
    <p:extLst>
      <p:ext uri="{BB962C8B-B14F-4D97-AF65-F5344CB8AC3E}">
        <p14:creationId xmlns:p14="http://schemas.microsoft.com/office/powerpoint/2010/main" val="92784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B2452B-B1ED-49CF-A996-816F3BAADEC2}" type="slidenum">
              <a:rPr lang="zh-CN" altLang="en-US" smtClean="0"/>
              <a:t>1</a:t>
            </a:fld>
            <a:endParaRPr lang="zh-CN" altLang="en-US"/>
          </a:p>
        </p:txBody>
      </p:sp>
    </p:spTree>
    <p:extLst>
      <p:ext uri="{BB962C8B-B14F-4D97-AF65-F5344CB8AC3E}">
        <p14:creationId xmlns:p14="http://schemas.microsoft.com/office/powerpoint/2010/main" val="380536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2</a:t>
            </a:fld>
            <a:endParaRPr lang="zh-CN" altLang="en-US"/>
          </a:p>
        </p:txBody>
      </p:sp>
    </p:spTree>
    <p:extLst>
      <p:ext uri="{BB962C8B-B14F-4D97-AF65-F5344CB8AC3E}">
        <p14:creationId xmlns:p14="http://schemas.microsoft.com/office/powerpoint/2010/main" val="284638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3</a:t>
            </a:fld>
            <a:endParaRPr lang="zh-CN" altLang="en-US"/>
          </a:p>
        </p:txBody>
      </p:sp>
    </p:spTree>
    <p:extLst>
      <p:ext uri="{BB962C8B-B14F-4D97-AF65-F5344CB8AC3E}">
        <p14:creationId xmlns:p14="http://schemas.microsoft.com/office/powerpoint/2010/main" val="2784789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65465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49AD01-01B7-4615-A653-0232DE05EDE0}" type="slidenum">
              <a:rPr lang="zh-CN" altLang="en-US" smtClean="0"/>
              <a:t>5</a:t>
            </a:fld>
            <a:endParaRPr lang="zh-CN" altLang="en-US"/>
          </a:p>
        </p:txBody>
      </p:sp>
    </p:spTree>
    <p:extLst>
      <p:ext uri="{BB962C8B-B14F-4D97-AF65-F5344CB8AC3E}">
        <p14:creationId xmlns:p14="http://schemas.microsoft.com/office/powerpoint/2010/main" val="132200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6</a:t>
            </a:fld>
            <a:endParaRPr lang="zh-CN" altLang="en-US"/>
          </a:p>
        </p:txBody>
      </p:sp>
    </p:spTree>
    <p:extLst>
      <p:ext uri="{BB962C8B-B14F-4D97-AF65-F5344CB8AC3E}">
        <p14:creationId xmlns:p14="http://schemas.microsoft.com/office/powerpoint/2010/main" val="319964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196026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308026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292410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5416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277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246535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48306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310538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38F823-41EC-4C3D-BE51-866454DB79A4}" type="slidenum">
              <a:rPr lang="zh-CN" altLang="en-US" smtClean="0"/>
              <a:t>‹#›</a:t>
            </a:fld>
            <a:endParaRPr lang="zh-CN" altLang="en-US"/>
          </a:p>
        </p:txBody>
      </p:sp>
      <p:sp>
        <p:nvSpPr>
          <p:cNvPr id="11" name="矩形 10"/>
          <p:cNvSpPr/>
          <p:nvPr userDrawn="1"/>
        </p:nvSpPr>
        <p:spPr>
          <a:xfrm>
            <a:off x="473315" y="6068347"/>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模板下载：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www.1ppt.com/moban/     </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行业</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模板：</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节日</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模板：</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www.1ppt.com/jieri/           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素材下载：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背景图片：</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www.1ppt.com/beijing/      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图表下载：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优秀</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www.1ppt.com/xiazai/        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教程： </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tx1">
                    <a:lumMod val="85000"/>
                    <a:lumOff val="15000"/>
                  </a:schemeClr>
                </a:solidFill>
                <a:effectLst/>
                <a:uLnTx/>
                <a:uFillTx/>
              </a:rPr>
              <a:t>Word</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教程： </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www.1ppt.com/word/              Excel</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教程：</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资料下载：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www.1ppt.com/ziliao/                PPT</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课件下载：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范文下载：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www.1ppt.com/fanwen/             </a:t>
            </a:r>
            <a:r>
              <a:rPr kumimoji="0" lang="zh-CN" altLang="en-US" sz="100" b="0" i="0" u="none" strike="noStrike" kern="0" cap="none" spc="0" normalizeH="0" baseline="0" noProof="0" dirty="0" smtClean="0">
                <a:ln>
                  <a:noFill/>
                </a:ln>
                <a:solidFill>
                  <a:schemeClr val="tx1">
                    <a:lumMod val="85000"/>
                    <a:lumOff val="15000"/>
                  </a:schemeClr>
                </a:solidFill>
                <a:effectLst/>
                <a:uLnTx/>
                <a:uFillTx/>
              </a:rPr>
              <a:t>试卷下载：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教案下载：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tx1">
                    <a:lumMod val="85000"/>
                    <a:lumOff val="15000"/>
                  </a:schemeClr>
                </a:solidFill>
                <a:effectLst/>
                <a:uLnTx/>
                <a:uFillTx/>
              </a:rPr>
              <a:t>字体下载：</a:t>
            </a:r>
            <a:r>
              <a:rPr kumimoji="0" lang="en-US" altLang="zh-CN" sz="100" b="0" i="0" u="none" strike="noStrike" kern="0" cap="none" spc="0" normalizeH="0" baseline="0" noProof="0" dirty="0" smtClean="0">
                <a:ln>
                  <a:noFill/>
                </a:ln>
                <a:solidFill>
                  <a:schemeClr val="tx1">
                    <a:lumMod val="85000"/>
                    <a:lumOff val="1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tx1">
                    <a:lumMod val="85000"/>
                    <a:lumOff val="15000"/>
                  </a:schemeClr>
                </a:solidFill>
                <a:effectLst/>
                <a:uLnTx/>
                <a:uFillTx/>
              </a:rPr>
              <a:t> </a:t>
            </a:r>
            <a:endParaRPr kumimoji="0" lang="zh-CN" altLang="en-US" sz="100" b="0" i="0" u="none" strike="noStrike" kern="0" cap="none" spc="0" normalizeH="0" baseline="0" noProof="0" dirty="0" smtClean="0">
              <a:ln>
                <a:noFill/>
              </a:ln>
              <a:solidFill>
                <a:schemeClr val="tx1">
                  <a:lumMod val="85000"/>
                  <a:lumOff val="15000"/>
                </a:schemeClr>
              </a:solidFill>
              <a:effectLst/>
              <a:uLnTx/>
              <a:uFillTx/>
            </a:endParaRPr>
          </a:p>
        </p:txBody>
      </p:sp>
    </p:spTree>
    <p:extLst>
      <p:ext uri="{BB962C8B-B14F-4D97-AF65-F5344CB8AC3E}">
        <p14:creationId xmlns:p14="http://schemas.microsoft.com/office/powerpoint/2010/main" val="47310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172748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3691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336194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E84B3B-D8AE-47AC-99D4-CE6AC120E745}" type="datetimeFigureOut">
              <a:rPr lang="zh-CN" altLang="en-US" smtClean="0"/>
              <a:t>2019/7/13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124038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84B3B-D8AE-47AC-99D4-CE6AC120E745}" type="datetimeFigureOut">
              <a:rPr lang="zh-CN" altLang="en-US" smtClean="0"/>
              <a:t>2019/7/13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8F823-41EC-4C3D-BE51-866454DB79A4}" type="slidenum">
              <a:rPr lang="zh-CN" altLang="en-US" smtClean="0"/>
              <a:t>‹#›</a:t>
            </a:fld>
            <a:endParaRPr lang="zh-CN" altLang="en-US"/>
          </a:p>
        </p:txBody>
      </p:sp>
    </p:spTree>
    <p:extLst>
      <p:ext uri="{BB962C8B-B14F-4D97-AF65-F5344CB8AC3E}">
        <p14:creationId xmlns:p14="http://schemas.microsoft.com/office/powerpoint/2010/main" val="146000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p:cNvSpPr txBox="1"/>
          <p:nvPr/>
        </p:nvSpPr>
        <p:spPr>
          <a:xfrm>
            <a:off x="2067395" y="2198053"/>
            <a:ext cx="8057212" cy="923330"/>
          </a:xfrm>
          <a:prstGeom prst="rect">
            <a:avLst/>
          </a:prstGeom>
          <a:noFill/>
        </p:spPr>
        <p:txBody>
          <a:bodyPr wrap="square" rtlCol="0">
            <a:spAutoFit/>
          </a:bodyPr>
          <a:lstStyle/>
          <a:p>
            <a:pPr algn="dist"/>
            <a:r>
              <a:rPr lang="zh-CN" altLang="en-US" sz="5400" dirty="0" smtClean="0">
                <a:solidFill>
                  <a:schemeClr val="bg1"/>
                </a:solidFill>
                <a:latin typeface="时尚中黑简体" panose="01010104010101010101" pitchFamily="2" charset="-122"/>
                <a:ea typeface="时尚中黑简体" panose="01010104010101010101" pitchFamily="2" charset="-122"/>
              </a:rPr>
              <a:t>前端面试题</a:t>
            </a:r>
            <a:endParaRPr lang="zh-CN" altLang="en-US" sz="5400" dirty="0">
              <a:solidFill>
                <a:schemeClr val="bg1"/>
              </a:solidFill>
              <a:latin typeface="时尚中黑简体" panose="01010104010101010101" pitchFamily="2" charset="-122"/>
              <a:ea typeface="时尚中黑简体" panose="01010104010101010101" pitchFamily="2" charset="-122"/>
            </a:endParaRPr>
          </a:p>
        </p:txBody>
      </p:sp>
      <p:sp>
        <p:nvSpPr>
          <p:cNvPr id="13" name="文本框 12"/>
          <p:cNvSpPr txBox="1"/>
          <p:nvPr/>
        </p:nvSpPr>
        <p:spPr>
          <a:xfrm>
            <a:off x="326564" y="5879307"/>
            <a:ext cx="2396217" cy="369332"/>
          </a:xfrm>
          <a:prstGeom prst="rect">
            <a:avLst/>
          </a:prstGeom>
          <a:noFill/>
        </p:spPr>
        <p:txBody>
          <a:bodyPr wrap="square" rtlCol="0">
            <a:spAutoFit/>
          </a:bodyPr>
          <a:lstStyle/>
          <a:p>
            <a:pPr algn="ctr"/>
            <a:r>
              <a:rPr lang="zh-CN" altLang="en-US" dirty="0">
                <a:blipFill dpi="0" rotWithShape="1">
                  <a:blip r:embed="rId3"/>
                  <a:srcRect/>
                  <a:tile tx="0" ty="0" sx="100000" sy="100000" flip="none" algn="tl"/>
                </a:blipFill>
                <a:latin typeface="时尚中黑简体" panose="01010104010101010101" pitchFamily="2" charset="-122"/>
                <a:ea typeface="时尚中黑简体" panose="01010104010101010101" pitchFamily="2" charset="-122"/>
              </a:rPr>
              <a:t>制作</a:t>
            </a:r>
            <a:r>
              <a:rPr lang="zh-CN" altLang="en-US" dirty="0" smtClean="0">
                <a:blipFill dpi="0" rotWithShape="1">
                  <a:blip r:embed="rId3"/>
                  <a:srcRect/>
                  <a:tile tx="0" ty="0" sx="100000" sy="100000" flip="none" algn="tl"/>
                </a:blipFill>
                <a:latin typeface="时尚中黑简体" panose="01010104010101010101" pitchFamily="2" charset="-122"/>
                <a:ea typeface="时尚中黑简体" panose="01010104010101010101" pitchFamily="2" charset="-122"/>
              </a:rPr>
              <a:t>人：汪新宇</a:t>
            </a:r>
            <a:endParaRPr lang="zh-CN" altLang="en-US" dirty="0">
              <a:blipFill dpi="0" rotWithShape="1">
                <a:blip r:embed="rId3"/>
                <a:srcRect/>
                <a:tile tx="0" ty="0" sx="100000" sy="100000" flip="none" algn="tl"/>
              </a:blip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74126550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6000">
                                      <p:stCondLst>
                                        <p:cond delay="3000"/>
                                      </p:stCondLst>
                                      <p:childTnLst>
                                        <p:set>
                                          <p:cBhvr>
                                            <p:cTn id="6" dur="1" fill="hold">
                                              <p:stCondLst>
                                                <p:cond delay="0"/>
                                              </p:stCondLst>
                                            </p:cTn>
                                            <p:tgtEl>
                                              <p:spTgt spid="12"/>
                                            </p:tgtEl>
                                            <p:attrNameLst>
                                              <p:attrName>style.visibility</p:attrName>
                                            </p:attrNameLst>
                                          </p:cBhvr>
                                          <p:to>
                                            <p:strVal val="visible"/>
                                          </p:to>
                                        </p:set>
                                        <p:anim calcmode="lin" valueType="num" p14:bounceEnd="66000">
                                          <p:cBhvr additive="base">
                                            <p:cTn id="7" dur="1000" fill="hold"/>
                                            <p:tgtEl>
                                              <p:spTgt spid="12"/>
                                            </p:tgtEl>
                                            <p:attrNameLst>
                                              <p:attrName>ppt_x</p:attrName>
                                            </p:attrNameLst>
                                          </p:cBhvr>
                                          <p:tavLst>
                                            <p:tav tm="0">
                                              <p:val>
                                                <p:strVal val="1+#ppt_w/2"/>
                                              </p:val>
                                            </p:tav>
                                            <p:tav tm="100000">
                                              <p:val>
                                                <p:strVal val="#ppt_x"/>
                                              </p:val>
                                            </p:tav>
                                          </p:tavLst>
                                        </p:anim>
                                        <p:anim calcmode="lin" valueType="num" p14:bounceEnd="66000">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4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30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4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01999" y="1514624"/>
            <a:ext cx="4475308"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chemeClr val="bg1"/>
                </a:solidFill>
              </a:rPr>
              <a:t>渐进增强</a:t>
            </a:r>
            <a:r>
              <a:rPr lang="zh-CN" altLang="en-US" sz="1600" dirty="0">
                <a:solidFill>
                  <a:schemeClr val="bg1"/>
                </a:solidFill>
              </a:rPr>
              <a:t>：针对低版本浏览器进行构建页面，保证最基本的功能，然后再针对高级浏览器进行效果、交互等改进和追加功能达到更好的用户体验</a:t>
            </a:r>
            <a:r>
              <a:rPr lang="zh-CN" altLang="en-US" sz="1600" dirty="0" smtClean="0">
                <a:solidFill>
                  <a:schemeClr val="bg1"/>
                </a:solidFill>
              </a:rPr>
              <a:t>。</a:t>
            </a:r>
            <a:endParaRPr lang="en-US" altLang="zh-CN" sz="1600" dirty="0" smtClean="0">
              <a:solidFill>
                <a:schemeClr val="bg1"/>
              </a:solidFill>
            </a:endParaRPr>
          </a:p>
          <a:p>
            <a:endParaRPr lang="zh-CN" altLang="en-US" sz="1600" dirty="0">
              <a:solidFill>
                <a:schemeClr val="bg1"/>
              </a:solidFill>
            </a:endParaRPr>
          </a:p>
          <a:p>
            <a:r>
              <a:rPr lang="zh-CN" altLang="en-US" sz="1600" b="1" dirty="0">
                <a:solidFill>
                  <a:schemeClr val="bg1"/>
                </a:solidFill>
              </a:rPr>
              <a:t>优雅降级</a:t>
            </a:r>
            <a:r>
              <a:rPr lang="zh-CN" altLang="en-US" sz="1600" dirty="0">
                <a:solidFill>
                  <a:schemeClr val="bg1"/>
                </a:solidFill>
              </a:rPr>
              <a:t>：一开始就构建完整的功能，然后再针对低版本浏览器进行兼容</a:t>
            </a:r>
            <a:r>
              <a:rPr lang="zh-CN" altLang="en-US" sz="1600" dirty="0" smtClean="0">
                <a:solidFill>
                  <a:schemeClr val="bg1"/>
                </a:solidFill>
              </a:rPr>
              <a:t>。</a:t>
            </a:r>
            <a:endParaRPr lang="en-US" altLang="zh-CN" sz="1600" dirty="0" smtClean="0">
              <a:solidFill>
                <a:schemeClr val="bg1"/>
              </a:solidFill>
            </a:endParaRPr>
          </a:p>
          <a:p>
            <a:endParaRPr lang="zh-CN" altLang="en-US" sz="1600" dirty="0">
              <a:solidFill>
                <a:schemeClr val="bg1"/>
              </a:solidFill>
            </a:endParaRPr>
          </a:p>
          <a:p>
            <a:r>
              <a:rPr lang="zh-CN" altLang="en-US" sz="1600" b="1" dirty="0">
                <a:solidFill>
                  <a:schemeClr val="bg1"/>
                </a:solidFill>
              </a:rPr>
              <a:t>区别</a:t>
            </a:r>
            <a:r>
              <a:rPr lang="zh-CN" altLang="en-US" sz="1600" dirty="0">
                <a:solidFill>
                  <a:schemeClr val="bg1"/>
                </a:solidFill>
              </a:rPr>
              <a:t>：优雅降级是从复杂的现状开始，并试图减少用户体验的供给，而渐进增强则是从一个非常基础的，能够起作用的版本开始，并不断扩充，以适应未来环境的需要。降级（功能衰减）意味着往回看；而渐进增强则意味着朝前看，同时保证其根基处于安全地带</a:t>
            </a:r>
            <a:r>
              <a:rPr lang="zh-CN" altLang="en-US" sz="1600" dirty="0" smtClean="0">
                <a:solidFill>
                  <a:schemeClr val="bg1"/>
                </a:solidFill>
              </a:rPr>
              <a:t>。</a:t>
            </a:r>
            <a:endParaRPr lang="en-US" altLang="zh-CN" sz="1600" dirty="0" smtClean="0">
              <a:solidFill>
                <a:schemeClr val="bg1"/>
              </a:solidFill>
            </a:endParaRPr>
          </a:p>
          <a:p>
            <a:r>
              <a:rPr lang="zh-CN" altLang="en-US" sz="1600" dirty="0" smtClean="0">
                <a:solidFill>
                  <a:schemeClr val="bg1"/>
                </a:solidFill>
              </a:rPr>
              <a:t>渐进</a:t>
            </a:r>
            <a:r>
              <a:rPr lang="zh-CN" altLang="en-US" sz="1600" dirty="0">
                <a:solidFill>
                  <a:schemeClr val="bg1"/>
                </a:solidFill>
              </a:rPr>
              <a:t>增强和优雅降级的概念本质上是软件开发过程中低版本软件与高版本软件面对新功能的兼容抉择问题</a:t>
            </a:r>
            <a:endParaRPr lang="zh-CN" altLang="en-US" sz="1600" dirty="0">
              <a:solidFill>
                <a:schemeClr val="bg1"/>
              </a:solidFill>
            </a:endParaRPr>
          </a:p>
        </p:txBody>
      </p:sp>
      <p:sp>
        <p:nvSpPr>
          <p:cNvPr id="13359" name="Line 47"/>
          <p:cNvSpPr>
            <a:spLocks noChangeShapeType="1"/>
          </p:cNvSpPr>
          <p:nvPr/>
        </p:nvSpPr>
        <p:spPr bwMode="auto">
          <a:xfrm>
            <a:off x="5461537" y="1514624"/>
            <a:ext cx="0" cy="3456518"/>
          </a:xfrm>
          <a:prstGeom prst="line">
            <a:avLst/>
          </a:prstGeom>
          <a:noFill/>
          <a:ln w="9525" cmpd="sng">
            <a:solidFill>
              <a:schemeClr val="tx1">
                <a:lumMod val="65000"/>
                <a:lumOff val="35000"/>
              </a:schemeClr>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07">
              <a:solidFill>
                <a:schemeClr val="bg1"/>
              </a:solidFill>
            </a:endParaRPr>
          </a:p>
        </p:txBody>
      </p:sp>
      <p:grpSp>
        <p:nvGrpSpPr>
          <p:cNvPr id="46" name="组合 45"/>
          <p:cNvGrpSpPr/>
          <p:nvPr/>
        </p:nvGrpSpPr>
        <p:grpSpPr>
          <a:xfrm>
            <a:off x="523880" y="500105"/>
            <a:ext cx="649860" cy="356238"/>
            <a:chOff x="779509" y="484063"/>
            <a:chExt cx="631151" cy="345982"/>
          </a:xfrm>
        </p:grpSpPr>
        <p:sp>
          <p:nvSpPr>
            <p:cNvPr id="47" name="矩形 46"/>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48" name="矩形 47"/>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49" name="文本框 48"/>
          <p:cNvSpPr txBox="1"/>
          <p:nvPr/>
        </p:nvSpPr>
        <p:spPr>
          <a:xfrm>
            <a:off x="1381359" y="661709"/>
            <a:ext cx="8809814" cy="523220"/>
          </a:xfrm>
          <a:prstGeom prst="rect">
            <a:avLst/>
          </a:prstGeom>
          <a:noFill/>
        </p:spPr>
        <p:txBody>
          <a:bodyPr wrap="square" rtlCol="0">
            <a:spAutoFit/>
          </a:bodyPr>
          <a:lstStyle/>
          <a:p>
            <a:r>
              <a:rPr lang="zh-CN" altLang="en-US" sz="2800" dirty="0">
                <a:solidFill>
                  <a:schemeClr val="bg1"/>
                </a:solidFill>
                <a:latin typeface="时尚中黑简体" panose="01010104010101010101" pitchFamily="2" charset="-122"/>
                <a:ea typeface="时尚中黑简体" panose="01010104010101010101" pitchFamily="2" charset="-122"/>
              </a:rPr>
              <a:t>你</a:t>
            </a:r>
            <a:r>
              <a:rPr lang="zh-CN" altLang="en-US" sz="2800" dirty="0" smtClean="0">
                <a:solidFill>
                  <a:schemeClr val="bg1"/>
                </a:solidFill>
                <a:latin typeface="时尚中黑简体" panose="01010104010101010101" pitchFamily="2" charset="-122"/>
                <a:ea typeface="时尚中黑简体" panose="01010104010101010101" pitchFamily="2" charset="-122"/>
              </a:rPr>
              <a:t>能描述一下渐进增强和优雅降级之间的不同吗</a:t>
            </a:r>
            <a:r>
              <a:rPr lang="en-US" altLang="zh-CN" sz="2800" dirty="0" smtClean="0">
                <a:solidFill>
                  <a:schemeClr val="bg1"/>
                </a:solidFill>
                <a:latin typeface="时尚中黑简体" panose="01010104010101010101" pitchFamily="2" charset="-122"/>
                <a:ea typeface="时尚中黑简体" panose="01010104010101010101" pitchFamily="2" charset="-122"/>
              </a:rPr>
              <a:t>?</a:t>
            </a:r>
            <a:endParaRPr lang="zh-CN" altLang="en-US" sz="2800" dirty="0">
              <a:solidFill>
                <a:schemeClr val="bg1"/>
              </a:solidFill>
              <a:latin typeface="时尚中黑简体" panose="01010104010101010101" pitchFamily="2" charset="-122"/>
              <a:ea typeface="时尚中黑简体" panose="01010104010101010101" pitchFamily="2" charset="-122"/>
            </a:endParaRPr>
          </a:p>
        </p:txBody>
      </p:sp>
      <p:pic>
        <p:nvPicPr>
          <p:cNvPr id="2" name="图片 1"/>
          <p:cNvPicPr>
            <a:picLocks noChangeAspect="1"/>
          </p:cNvPicPr>
          <p:nvPr/>
        </p:nvPicPr>
        <p:blipFill>
          <a:blip r:embed="rId3"/>
          <a:stretch>
            <a:fillRect/>
          </a:stretch>
        </p:blipFill>
        <p:spPr>
          <a:xfrm>
            <a:off x="6169601" y="1269925"/>
            <a:ext cx="3798646" cy="4632860"/>
          </a:xfrm>
          <a:prstGeom prst="rect">
            <a:avLst/>
          </a:prstGeom>
        </p:spPr>
      </p:pic>
    </p:spTree>
    <p:extLst>
      <p:ext uri="{BB962C8B-B14F-4D97-AF65-F5344CB8AC3E}">
        <p14:creationId xmlns:p14="http://schemas.microsoft.com/office/powerpoint/2010/main" val="1851714521"/>
      </p:ext>
    </p:extLst>
  </p:cSld>
  <p:clrMapOvr>
    <a:masterClrMapping/>
  </p:clrMapOvr>
  <mc:AlternateContent xmlns:mc="http://schemas.openxmlformats.org/markup-compatibility/2006" xmlns:p14="http://schemas.microsoft.com/office/powerpoint/2010/main">
    <mc:Choice Requires="p14">
      <p:transition spd="slow" p14:dur="1600" advTm="5000">
        <p14:prism isInverted="1"/>
      </p:transition>
    </mc:Choice>
    <mc:Fallback xmlns="">
      <p:transition spd="slow"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14:bounceEnd="60000">
                                          <p:cBhvr additive="base">
                                            <p:cTn id="7" dur="750" fill="hold"/>
                                            <p:tgtEl>
                                              <p:spTgt spid="13314"/>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3314"/>
                                            </p:tgtEl>
                                            <p:attrNameLst>
                                              <p:attrName>ppt_y</p:attrName>
                                            </p:attrNameLst>
                                          </p:cBhvr>
                                          <p:tavLst>
                                            <p:tav tm="0">
                                              <p:val>
                                                <p:strVal val="#ppt_y"/>
                                              </p:val>
                                            </p:tav>
                                            <p:tav tm="100000">
                                              <p:val>
                                                <p:strVal val="#ppt_y"/>
                                              </p:val>
                                            </p:tav>
                                          </p:tavLst>
                                        </p:anim>
                                      </p:childTnLst>
                                    </p:cTn>
                                  </p:par>
                                  <p:par>
                                    <p:cTn id="9" presetID="16" presetClass="entr" presetSubtype="42" fill="hold" grpId="0" nodeType="withEffect">
                                      <p:stCondLst>
                                        <p:cond delay="600"/>
                                      </p:stCondLst>
                                      <p:childTnLst>
                                        <p:set>
                                          <p:cBhvr>
                                            <p:cTn id="10" dur="1" fill="hold">
                                              <p:stCondLst>
                                                <p:cond delay="0"/>
                                              </p:stCondLst>
                                            </p:cTn>
                                            <p:tgtEl>
                                              <p:spTgt spid="13359"/>
                                            </p:tgtEl>
                                            <p:attrNameLst>
                                              <p:attrName>style.visibility</p:attrName>
                                            </p:attrNameLst>
                                          </p:cBhvr>
                                          <p:to>
                                            <p:strVal val="visible"/>
                                          </p:to>
                                        </p:set>
                                        <p:animEffect transition="in" filter="barn(outHorizontal)">
                                          <p:cBhvr>
                                            <p:cTn id="11" dur="500"/>
                                            <p:tgtEl>
                                              <p:spTgt spid="1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5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750" fill="hold"/>
                                            <p:tgtEl>
                                              <p:spTgt spid="13314"/>
                                            </p:tgtEl>
                                            <p:attrNameLst>
                                              <p:attrName>ppt_x</p:attrName>
                                            </p:attrNameLst>
                                          </p:cBhvr>
                                          <p:tavLst>
                                            <p:tav tm="0">
                                              <p:val>
                                                <p:strVal val="1+#ppt_w/2"/>
                                              </p:val>
                                            </p:tav>
                                            <p:tav tm="100000">
                                              <p:val>
                                                <p:strVal val="#ppt_x"/>
                                              </p:val>
                                            </p:tav>
                                          </p:tavLst>
                                        </p:anim>
                                        <p:anim calcmode="lin" valueType="num">
                                          <p:cBhvr additive="base">
                                            <p:cTn id="8" dur="750" fill="hold"/>
                                            <p:tgtEl>
                                              <p:spTgt spid="13314"/>
                                            </p:tgtEl>
                                            <p:attrNameLst>
                                              <p:attrName>ppt_y</p:attrName>
                                            </p:attrNameLst>
                                          </p:cBhvr>
                                          <p:tavLst>
                                            <p:tav tm="0">
                                              <p:val>
                                                <p:strVal val="#ppt_y"/>
                                              </p:val>
                                            </p:tav>
                                            <p:tav tm="100000">
                                              <p:val>
                                                <p:strVal val="#ppt_y"/>
                                              </p:val>
                                            </p:tav>
                                          </p:tavLst>
                                        </p:anim>
                                      </p:childTnLst>
                                    </p:cTn>
                                  </p:par>
                                  <p:par>
                                    <p:cTn id="9" presetID="16" presetClass="entr" presetSubtype="42" fill="hold" grpId="0" nodeType="withEffect">
                                      <p:stCondLst>
                                        <p:cond delay="600"/>
                                      </p:stCondLst>
                                      <p:childTnLst>
                                        <p:set>
                                          <p:cBhvr>
                                            <p:cTn id="10" dur="1" fill="hold">
                                              <p:stCondLst>
                                                <p:cond delay="0"/>
                                              </p:stCondLst>
                                            </p:cTn>
                                            <p:tgtEl>
                                              <p:spTgt spid="13359"/>
                                            </p:tgtEl>
                                            <p:attrNameLst>
                                              <p:attrName>style.visibility</p:attrName>
                                            </p:attrNameLst>
                                          </p:cBhvr>
                                          <p:to>
                                            <p:strVal val="visible"/>
                                          </p:to>
                                        </p:set>
                                        <p:animEffect transition="in" filter="barn(outHorizontal)">
                                          <p:cBhvr>
                                            <p:cTn id="11" dur="500"/>
                                            <p:tgtEl>
                                              <p:spTgt spid="1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59"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9" name="Line 47"/>
          <p:cNvSpPr>
            <a:spLocks noChangeShapeType="1"/>
          </p:cNvSpPr>
          <p:nvPr/>
        </p:nvSpPr>
        <p:spPr bwMode="auto">
          <a:xfrm>
            <a:off x="5422900" y="2181225"/>
            <a:ext cx="0" cy="3456518"/>
          </a:xfrm>
          <a:prstGeom prst="line">
            <a:avLst/>
          </a:prstGeom>
          <a:noFill/>
          <a:ln w="9525" cmpd="sng">
            <a:solidFill>
              <a:schemeClr val="tx1">
                <a:lumMod val="65000"/>
                <a:lumOff val="35000"/>
              </a:schemeClr>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07">
              <a:solidFill>
                <a:schemeClr val="bg1"/>
              </a:solidFill>
            </a:endParaRPr>
          </a:p>
        </p:txBody>
      </p:sp>
      <p:grpSp>
        <p:nvGrpSpPr>
          <p:cNvPr id="46" name="组合 45"/>
          <p:cNvGrpSpPr/>
          <p:nvPr/>
        </p:nvGrpSpPr>
        <p:grpSpPr>
          <a:xfrm>
            <a:off x="523880" y="500105"/>
            <a:ext cx="649860" cy="356238"/>
            <a:chOff x="779509" y="484063"/>
            <a:chExt cx="631151" cy="345982"/>
          </a:xfrm>
        </p:grpSpPr>
        <p:sp>
          <p:nvSpPr>
            <p:cNvPr id="47" name="矩形 46"/>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48" name="矩形 47"/>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49" name="文本框 48"/>
          <p:cNvSpPr txBox="1"/>
          <p:nvPr/>
        </p:nvSpPr>
        <p:spPr>
          <a:xfrm>
            <a:off x="1464487" y="610809"/>
            <a:ext cx="8809814" cy="523220"/>
          </a:xfrm>
          <a:prstGeom prst="rect">
            <a:avLst/>
          </a:prstGeom>
          <a:noFill/>
        </p:spPr>
        <p:txBody>
          <a:bodyPr wrap="square" rtlCol="0">
            <a:spAutoFit/>
          </a:bodyPr>
          <a:lstStyle/>
          <a:p>
            <a:r>
              <a:rPr lang="zh-CN" altLang="en-US" sz="2800" b="1" spc="50" dirty="0">
                <a:ln w="0"/>
                <a:solidFill>
                  <a:schemeClr val="bg2"/>
                </a:solidFill>
                <a:effectLst>
                  <a:innerShdw blurRad="63500" dist="50800" dir="13500000">
                    <a:srgbClr val="000000">
                      <a:alpha val="50000"/>
                    </a:srgbClr>
                  </a:innerShdw>
                </a:effectLst>
              </a:rPr>
              <a:t>需警惕</a:t>
            </a:r>
            <a:r>
              <a:rPr lang="en-US" altLang="zh-CN" sz="2800" b="1" spc="50" dirty="0">
                <a:ln w="0"/>
                <a:solidFill>
                  <a:schemeClr val="bg2"/>
                </a:solidFill>
                <a:effectLst>
                  <a:innerShdw blurRad="63500" dist="50800" dir="13500000">
                    <a:srgbClr val="000000">
                      <a:alpha val="50000"/>
                    </a:srgbClr>
                  </a:innerShdw>
                </a:effectLst>
              </a:rPr>
              <a:t>CSS3</a:t>
            </a:r>
            <a:r>
              <a:rPr lang="zh-CN" altLang="en-US" sz="2800" b="1" spc="50" dirty="0">
                <a:ln w="0"/>
                <a:solidFill>
                  <a:schemeClr val="bg2"/>
                </a:solidFill>
                <a:effectLst>
                  <a:innerShdw blurRad="63500" dist="50800" dir="13500000">
                    <a:srgbClr val="000000">
                      <a:alpha val="50000"/>
                    </a:srgbClr>
                  </a:innerShdw>
                </a:effectLst>
              </a:rPr>
              <a:t>属性的书写顺序</a:t>
            </a:r>
          </a:p>
        </p:txBody>
      </p:sp>
      <p:pic>
        <p:nvPicPr>
          <p:cNvPr id="4" name="图片 3"/>
          <p:cNvPicPr>
            <a:picLocks noChangeAspect="1"/>
          </p:cNvPicPr>
          <p:nvPr/>
        </p:nvPicPr>
        <p:blipFill>
          <a:blip r:embed="rId3"/>
          <a:stretch>
            <a:fillRect/>
          </a:stretch>
        </p:blipFill>
        <p:spPr>
          <a:xfrm>
            <a:off x="6586709" y="2433293"/>
            <a:ext cx="3809524" cy="2952381"/>
          </a:xfrm>
          <a:prstGeom prst="rect">
            <a:avLst/>
          </a:prstGeom>
        </p:spPr>
      </p:pic>
      <p:pic>
        <p:nvPicPr>
          <p:cNvPr id="5" name="图片 4"/>
          <p:cNvPicPr>
            <a:picLocks noChangeAspect="1"/>
          </p:cNvPicPr>
          <p:nvPr/>
        </p:nvPicPr>
        <p:blipFill>
          <a:blip r:embed="rId4"/>
          <a:stretch>
            <a:fillRect/>
          </a:stretch>
        </p:blipFill>
        <p:spPr>
          <a:xfrm>
            <a:off x="604646" y="2217168"/>
            <a:ext cx="4616356" cy="2725849"/>
          </a:xfrm>
          <a:prstGeom prst="rect">
            <a:avLst/>
          </a:prstGeom>
        </p:spPr>
      </p:pic>
      <p:sp>
        <p:nvSpPr>
          <p:cNvPr id="6" name="矩形 5"/>
          <p:cNvSpPr/>
          <p:nvPr/>
        </p:nvSpPr>
        <p:spPr>
          <a:xfrm>
            <a:off x="755342" y="1352433"/>
            <a:ext cx="6096000" cy="646331"/>
          </a:xfrm>
          <a:prstGeom prst="rect">
            <a:avLst/>
          </a:prstGeom>
        </p:spPr>
        <p:txBody>
          <a:bodyPr>
            <a:spAutoFit/>
          </a:bodyPr>
          <a:lstStyle/>
          <a:p>
            <a:r>
              <a:rPr lang="zh-CN" altLang="en-US" b="1" dirty="0">
                <a:solidFill>
                  <a:schemeClr val="bg1"/>
                </a:solidFill>
                <a:latin typeface="Arial" panose="020B0604020202020204" pitchFamily="34" charset="0"/>
              </a:rPr>
              <a:t>当属性超过一个参数值的时候，不同的属性产生的作用是不一样的。</a:t>
            </a:r>
            <a:endParaRPr lang="zh-CN" altLang="en-US" dirty="0">
              <a:solidFill>
                <a:schemeClr val="bg1"/>
              </a:solidFill>
            </a:endParaRPr>
          </a:p>
        </p:txBody>
      </p:sp>
    </p:spTree>
    <p:extLst>
      <p:ext uri="{BB962C8B-B14F-4D97-AF65-F5344CB8AC3E}">
        <p14:creationId xmlns:p14="http://schemas.microsoft.com/office/powerpoint/2010/main" val="3774041486"/>
      </p:ext>
    </p:extLst>
  </p:cSld>
  <p:clrMapOvr>
    <a:masterClrMapping/>
  </p:clrMapOvr>
  <mc:AlternateContent xmlns:mc="http://schemas.openxmlformats.org/markup-compatibility/2006">
    <mc:Choice xmlns:p14="http://schemas.microsoft.com/office/powerpoint/2010/main" Requires="p14">
      <p:transition spd="slow" p14:dur="1600" advTm="5000">
        <p14:prism isInverted="1"/>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600"/>
                                  </p:stCondLst>
                                  <p:childTnLst>
                                    <p:set>
                                      <p:cBhvr>
                                        <p:cTn id="6" dur="1" fill="hold">
                                          <p:stCondLst>
                                            <p:cond delay="0"/>
                                          </p:stCondLst>
                                        </p:cTn>
                                        <p:tgtEl>
                                          <p:spTgt spid="13359"/>
                                        </p:tgtEl>
                                        <p:attrNameLst>
                                          <p:attrName>style.visibility</p:attrName>
                                        </p:attrNameLst>
                                      </p:cBhvr>
                                      <p:to>
                                        <p:strVal val="visible"/>
                                      </p:to>
                                    </p:set>
                                    <p:animEffect transition="in" filter="barn(outHorizontal)">
                                      <p:cBhvr>
                                        <p:cTn id="7" dur="500"/>
                                        <p:tgtEl>
                                          <p:spTgt spid="1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755342" y="782619"/>
            <a:ext cx="6980349" cy="2308324"/>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对</a:t>
            </a:r>
            <a:r>
              <a:rPr lang="en-US" altLang="zh-CN" b="1" dirty="0">
                <a:solidFill>
                  <a:schemeClr val="bg1"/>
                </a:solidFill>
                <a:latin typeface="微软雅黑" panose="020B0503020204020204" pitchFamily="34" charset="-122"/>
                <a:ea typeface="微软雅黑" panose="020B0503020204020204" pitchFamily="34" charset="-122"/>
              </a:rPr>
              <a:t>BFC</a:t>
            </a:r>
            <a:r>
              <a:rPr lang="zh-CN" altLang="en-US" b="1" dirty="0">
                <a:solidFill>
                  <a:schemeClr val="bg1"/>
                </a:solidFill>
                <a:latin typeface="微软雅黑" panose="020B0503020204020204" pitchFamily="34" charset="-122"/>
                <a:ea typeface="微软雅黑" panose="020B0503020204020204" pitchFamily="34" charset="-122"/>
              </a:rPr>
              <a:t>规范的理解？</a:t>
            </a:r>
            <a:endParaRPr lang="zh-CN" altLang="en-US"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BFC</a:t>
            </a:r>
            <a:r>
              <a:rPr lang="zh-CN" altLang="en-US" dirty="0">
                <a:solidFill>
                  <a:schemeClr val="bg1"/>
                </a:solidFill>
                <a:latin typeface="微软雅黑" panose="020B0503020204020204" pitchFamily="34" charset="-122"/>
                <a:ea typeface="微软雅黑" panose="020B0503020204020204" pitchFamily="34" charset="-122"/>
              </a:rPr>
              <a:t>，块级格式化上下文，一个创建了新的</a:t>
            </a:r>
            <a:r>
              <a:rPr lang="en-US" altLang="zh-CN" dirty="0">
                <a:solidFill>
                  <a:schemeClr val="bg1"/>
                </a:solidFill>
                <a:latin typeface="微软雅黑" panose="020B0503020204020204" pitchFamily="34" charset="-122"/>
                <a:ea typeface="微软雅黑" panose="020B0503020204020204" pitchFamily="34" charset="-122"/>
              </a:rPr>
              <a:t>BFC</a:t>
            </a:r>
            <a:r>
              <a:rPr lang="zh-CN" altLang="en-US" dirty="0">
                <a:solidFill>
                  <a:schemeClr val="bg1"/>
                </a:solidFill>
                <a:latin typeface="微软雅黑" panose="020B0503020204020204" pitchFamily="34" charset="-122"/>
                <a:ea typeface="微软雅黑" panose="020B0503020204020204" pitchFamily="34" charset="-122"/>
              </a:rPr>
              <a:t>的盒子是独立布局的，盒子里面的子元素的样式不会影响到外面的元素。在同一个</a:t>
            </a:r>
            <a:r>
              <a:rPr lang="en-US" altLang="zh-CN" dirty="0">
                <a:solidFill>
                  <a:schemeClr val="bg1"/>
                </a:solidFill>
                <a:latin typeface="微软雅黑" panose="020B0503020204020204" pitchFamily="34" charset="-122"/>
                <a:ea typeface="微软雅黑" panose="020B0503020204020204" pitchFamily="34" charset="-122"/>
              </a:rPr>
              <a:t>BFC</a:t>
            </a:r>
            <a:r>
              <a:rPr lang="zh-CN" altLang="en-US" dirty="0">
                <a:solidFill>
                  <a:schemeClr val="bg1"/>
                </a:solidFill>
                <a:latin typeface="微软雅黑" panose="020B0503020204020204" pitchFamily="34" charset="-122"/>
                <a:ea typeface="微软雅黑" panose="020B0503020204020204" pitchFamily="34" charset="-122"/>
              </a:rPr>
              <a:t>中的两个毗邻的块级盒在垂直方向（和布局方向有关系）的</a:t>
            </a:r>
            <a:r>
              <a:rPr lang="en-US" altLang="zh-CN" dirty="0">
                <a:solidFill>
                  <a:schemeClr val="bg1"/>
                </a:solidFill>
                <a:latin typeface="微软雅黑" panose="020B0503020204020204" pitchFamily="34" charset="-122"/>
                <a:ea typeface="微软雅黑" panose="020B0503020204020204" pitchFamily="34" charset="-122"/>
              </a:rPr>
              <a:t>margin</a:t>
            </a:r>
            <a:r>
              <a:rPr lang="zh-CN" altLang="en-US" dirty="0">
                <a:solidFill>
                  <a:schemeClr val="bg1"/>
                </a:solidFill>
                <a:latin typeface="微软雅黑" panose="020B0503020204020204" pitchFamily="34" charset="-122"/>
                <a:ea typeface="微软雅黑" panose="020B0503020204020204" pitchFamily="34" charset="-122"/>
              </a:rPr>
              <a:t>会发生折叠</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它是块级盒布局出现的区域，也是浮动层元素进行交互的区域。</a:t>
            </a:r>
            <a:endParaRPr lang="zh-CN" altLang="en-US"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它</a:t>
            </a:r>
            <a:r>
              <a:rPr lang="zh-CN" altLang="en-US" dirty="0">
                <a:solidFill>
                  <a:schemeClr val="bg1"/>
                </a:solidFill>
                <a:latin typeface="微软雅黑" panose="020B0503020204020204" pitchFamily="34" charset="-122"/>
                <a:ea typeface="微软雅黑" panose="020B0503020204020204" pitchFamily="34" charset="-122"/>
              </a:rPr>
              <a:t>决定了元素如何对其内容进行布局，以及与其他元素的关系和</a:t>
            </a:r>
            <a:r>
              <a:rPr lang="zh-CN" altLang="en-US" dirty="0" smtClean="0">
                <a:solidFill>
                  <a:schemeClr val="bg1"/>
                </a:solidFill>
                <a:latin typeface="微软雅黑" panose="020B0503020204020204" pitchFamily="34" charset="-122"/>
                <a:ea typeface="微软雅黑" panose="020B0503020204020204" pitchFamily="34" charset="-122"/>
              </a:rPr>
              <a:t>相互作用</a:t>
            </a:r>
            <a:r>
              <a:rPr lang="en-US" altLang="zh-CN" dirty="0" smtClean="0">
                <a:solidFill>
                  <a:schemeClr val="bg1"/>
                </a:solidFill>
                <a:latin typeface="微软雅黑" panose="020B0503020204020204" pitchFamily="34" charset="-122"/>
                <a:ea typeface="微软雅黑" panose="020B0503020204020204" pitchFamily="34" charset="-122"/>
              </a:rPr>
              <a:t>.</a:t>
            </a:r>
          </a:p>
        </p:txBody>
      </p:sp>
      <p:sp>
        <p:nvSpPr>
          <p:cNvPr id="58" name="矩形 57"/>
          <p:cNvSpPr/>
          <p:nvPr/>
        </p:nvSpPr>
        <p:spPr>
          <a:xfrm>
            <a:off x="755342" y="3368313"/>
            <a:ext cx="4938548" cy="286232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一个块格式化上下文由以下之一创建</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a:p>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浮动</a:t>
            </a:r>
            <a:r>
              <a:rPr lang="zh-CN" altLang="en-US" dirty="0">
                <a:solidFill>
                  <a:schemeClr val="bg1"/>
                </a:solidFill>
                <a:latin typeface="微软雅黑" panose="020B0503020204020204" pitchFamily="34" charset="-122"/>
                <a:ea typeface="微软雅黑" panose="020B0503020204020204" pitchFamily="34" charset="-122"/>
              </a:rPr>
              <a:t>元素：float 除 none 以外的值</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绝对</a:t>
            </a:r>
            <a:r>
              <a:rPr lang="zh-CN" altLang="en-US" dirty="0">
                <a:solidFill>
                  <a:schemeClr val="bg1"/>
                </a:solidFill>
                <a:latin typeface="微软雅黑" panose="020B0503020204020204" pitchFamily="34" charset="-122"/>
                <a:ea typeface="微软雅黑" panose="020B0503020204020204" pitchFamily="34" charset="-122"/>
              </a:rPr>
              <a:t>定位元素：position (absolute、fixed)</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display </a:t>
            </a:r>
            <a:r>
              <a:rPr lang="zh-CN" altLang="en-US" dirty="0">
                <a:solidFill>
                  <a:schemeClr val="bg1"/>
                </a:solidFill>
                <a:latin typeface="微软雅黑" panose="020B0503020204020204" pitchFamily="34" charset="-122"/>
                <a:ea typeface="微软雅黑" panose="020B0503020204020204" pitchFamily="34" charset="-122"/>
              </a:rPr>
              <a:t>为 inline-block、table-cells、flex</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overflow </a:t>
            </a:r>
            <a:r>
              <a:rPr lang="zh-CN" altLang="en-US" dirty="0">
                <a:solidFill>
                  <a:schemeClr val="bg1"/>
                </a:solidFill>
                <a:latin typeface="微软雅黑" panose="020B0503020204020204" pitchFamily="34" charset="-122"/>
                <a:ea typeface="微软雅黑" panose="020B0503020204020204" pitchFamily="34" charset="-122"/>
              </a:rPr>
              <a:t>除了 visible 以外的值 (hidden、auto、scroll)</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7291964"/>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 name="组合 39"/>
          <p:cNvGrpSpPr/>
          <p:nvPr/>
        </p:nvGrpSpPr>
        <p:grpSpPr>
          <a:xfrm>
            <a:off x="523880" y="500105"/>
            <a:ext cx="649860" cy="356238"/>
            <a:chOff x="779509" y="484063"/>
            <a:chExt cx="631151" cy="345982"/>
          </a:xfrm>
        </p:grpSpPr>
        <p:sp>
          <p:nvSpPr>
            <p:cNvPr id="45" name="矩形 44"/>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46" name="矩形 45"/>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12" name="矩形 11"/>
          <p:cNvSpPr/>
          <p:nvPr/>
        </p:nvSpPr>
        <p:spPr>
          <a:xfrm>
            <a:off x="1148342" y="2743521"/>
            <a:ext cx="8281115" cy="1477328"/>
          </a:xfrm>
          <a:prstGeom prst="rect">
            <a:avLst/>
          </a:prstGeom>
        </p:spPr>
        <p:txBody>
          <a:bodyPr wrap="square">
            <a:spAutoFit/>
          </a:bodyPr>
          <a:lstStyle/>
          <a:p>
            <a:r>
              <a:rPr lang="zh-CN" altLang="en-US" dirty="0">
                <a:solidFill>
                  <a:schemeClr val="bg1"/>
                </a:solidFill>
                <a:latin typeface="Helvetica Neue"/>
              </a:rPr>
              <a:t/>
            </a:r>
            <a:br>
              <a:rPr lang="zh-CN" altLang="en-US" dirty="0">
                <a:solidFill>
                  <a:schemeClr val="bg1"/>
                </a:solidFill>
                <a:latin typeface="Helvetica Neue"/>
              </a:rPr>
            </a:br>
            <a:r>
              <a:rPr lang="zh-CN" altLang="en-US" dirty="0" smtClean="0">
                <a:solidFill>
                  <a:schemeClr val="bg1"/>
                </a:solidFill>
                <a:latin typeface="Helvetica Neue"/>
              </a:rPr>
              <a:t>除了</a:t>
            </a:r>
            <a:r>
              <a:rPr lang="zh-CN" altLang="en-US" dirty="0">
                <a:solidFill>
                  <a:schemeClr val="bg1"/>
                </a:solidFill>
                <a:latin typeface="Helvetica Neue"/>
              </a:rPr>
              <a:t>报错节省服务器带宽以及更快的下载速度这许多的好处之外</a:t>
            </a:r>
            <a:r>
              <a:rPr lang="en-US" altLang="zh-CN" dirty="0">
                <a:solidFill>
                  <a:schemeClr val="bg1"/>
                </a:solidFill>
                <a:latin typeface="Helvetica Neue"/>
              </a:rPr>
              <a:t>, </a:t>
            </a:r>
            <a:r>
              <a:rPr lang="zh-CN" altLang="en-US" dirty="0">
                <a:solidFill>
                  <a:schemeClr val="bg1"/>
                </a:solidFill>
                <a:latin typeface="Helvetica Neue"/>
              </a:rPr>
              <a:t>最重要的是，如果浏览器已经从同一个</a:t>
            </a:r>
            <a:r>
              <a:rPr lang="en-US" altLang="zh-CN" dirty="0">
                <a:solidFill>
                  <a:schemeClr val="bg1"/>
                </a:solidFill>
                <a:latin typeface="Helvetica Neue"/>
              </a:rPr>
              <a:t>CDN</a:t>
            </a:r>
            <a:r>
              <a:rPr lang="zh-CN" altLang="en-US" dirty="0">
                <a:solidFill>
                  <a:schemeClr val="bg1"/>
                </a:solidFill>
                <a:latin typeface="Helvetica Neue"/>
              </a:rPr>
              <a:t>下载类相同的 </a:t>
            </a:r>
            <a:r>
              <a:rPr lang="en-US" altLang="zh-CN" dirty="0" err="1">
                <a:solidFill>
                  <a:schemeClr val="bg1"/>
                </a:solidFill>
                <a:latin typeface="Helvetica Neue"/>
              </a:rPr>
              <a:t>jQuery</a:t>
            </a:r>
            <a:r>
              <a:rPr lang="en-US" altLang="zh-CN" dirty="0">
                <a:solidFill>
                  <a:schemeClr val="bg1"/>
                </a:solidFill>
                <a:latin typeface="Helvetica Neue"/>
              </a:rPr>
              <a:t> </a:t>
            </a:r>
            <a:r>
              <a:rPr lang="zh-CN" altLang="en-US" dirty="0">
                <a:solidFill>
                  <a:schemeClr val="bg1"/>
                </a:solidFill>
                <a:latin typeface="Helvetica Neue"/>
              </a:rPr>
              <a:t>版本</a:t>
            </a:r>
            <a:r>
              <a:rPr lang="en-US" altLang="zh-CN" dirty="0">
                <a:solidFill>
                  <a:schemeClr val="bg1"/>
                </a:solidFill>
                <a:latin typeface="Helvetica Neue"/>
              </a:rPr>
              <a:t>, </a:t>
            </a:r>
            <a:r>
              <a:rPr lang="zh-CN" altLang="en-US" dirty="0">
                <a:solidFill>
                  <a:schemeClr val="bg1"/>
                </a:solidFill>
                <a:latin typeface="Helvetica Neue"/>
              </a:rPr>
              <a:t>那么它就不会再去下载它一次</a:t>
            </a:r>
            <a:r>
              <a:rPr lang="en-US" altLang="zh-CN" dirty="0">
                <a:solidFill>
                  <a:schemeClr val="bg1"/>
                </a:solidFill>
                <a:latin typeface="Helvetica Neue"/>
              </a:rPr>
              <a:t>. </a:t>
            </a:r>
            <a:r>
              <a:rPr lang="zh-CN" altLang="en-US" dirty="0">
                <a:solidFill>
                  <a:schemeClr val="bg1"/>
                </a:solidFill>
                <a:latin typeface="Helvetica Neue"/>
              </a:rPr>
              <a:t>因此今时今日，许多公共的网站都将</a:t>
            </a:r>
            <a:r>
              <a:rPr lang="en-US" altLang="zh-CN" dirty="0" err="1">
                <a:solidFill>
                  <a:schemeClr val="bg1"/>
                </a:solidFill>
                <a:latin typeface="Helvetica Neue"/>
              </a:rPr>
              <a:t>jQuery</a:t>
            </a:r>
            <a:r>
              <a:rPr lang="zh-CN" altLang="en-US" dirty="0">
                <a:solidFill>
                  <a:schemeClr val="bg1"/>
                </a:solidFill>
                <a:latin typeface="Helvetica Neue"/>
              </a:rPr>
              <a:t>用于用户交互和动画</a:t>
            </a:r>
            <a:r>
              <a:rPr lang="en-US" altLang="zh-CN" dirty="0">
                <a:solidFill>
                  <a:schemeClr val="bg1"/>
                </a:solidFill>
                <a:latin typeface="Helvetica Neue"/>
              </a:rPr>
              <a:t>, </a:t>
            </a:r>
            <a:r>
              <a:rPr lang="zh-CN" altLang="en-US" dirty="0">
                <a:solidFill>
                  <a:schemeClr val="bg1"/>
                </a:solidFill>
                <a:latin typeface="Helvetica Neue"/>
              </a:rPr>
              <a:t>如果浏览器已经有了下载好的</a:t>
            </a:r>
            <a:r>
              <a:rPr lang="en-US" altLang="zh-CN" dirty="0" err="1">
                <a:solidFill>
                  <a:schemeClr val="bg1"/>
                </a:solidFill>
                <a:latin typeface="Helvetica Neue"/>
              </a:rPr>
              <a:t>jQuery</a:t>
            </a:r>
            <a:r>
              <a:rPr lang="zh-CN" altLang="en-US" dirty="0">
                <a:solidFill>
                  <a:schemeClr val="bg1"/>
                </a:solidFill>
                <a:latin typeface="Helvetica Neue"/>
              </a:rPr>
              <a:t>库，网站就能有非常好的展示机会。</a:t>
            </a:r>
            <a:endParaRPr lang="zh-CN" altLang="en-US" b="0" i="0" dirty="0">
              <a:solidFill>
                <a:schemeClr val="bg1"/>
              </a:solidFill>
              <a:effectLst/>
              <a:latin typeface="Helvetica Neue"/>
            </a:endParaRPr>
          </a:p>
        </p:txBody>
      </p:sp>
      <p:sp>
        <p:nvSpPr>
          <p:cNvPr id="13" name="矩形 12"/>
          <p:cNvSpPr/>
          <p:nvPr/>
        </p:nvSpPr>
        <p:spPr>
          <a:xfrm>
            <a:off x="1069378" y="1400371"/>
            <a:ext cx="9510460" cy="1200329"/>
          </a:xfrm>
          <a:prstGeom prst="rect">
            <a:avLst/>
          </a:prstGeom>
        </p:spPr>
        <p:txBody>
          <a:bodyPr wrap="square">
            <a:spAutoFit/>
          </a:bodyPr>
          <a:lstStyle/>
          <a:p>
            <a:r>
              <a:rPr lang="zh-CN" altLang="en-US" dirty="0"/>
              <a:t>.</a:t>
            </a:r>
            <a:r>
              <a:rPr lang="zh-CN" altLang="en-US" dirty="0">
                <a:solidFill>
                  <a:schemeClr val="bg1"/>
                </a:solidFill>
              </a:rPr>
              <a:t>CDN的全称是Content Delivery Network，即内容分发网络CDN的基本原理是：广泛采用各种缓存服务器，将这些缓存服务器分布到用户访问相对集中的地区或者网络中，在用户访问网站时，利用全局负载技术将用户的访问指向距离最近的工作正常的缓存服务器上，由缓存服务器直接响应用户的请求</a:t>
            </a:r>
            <a:r>
              <a:rPr lang="zh-CN" altLang="en-US" dirty="0" smtClean="0">
                <a:solidFill>
                  <a:schemeClr val="bg1"/>
                </a:solidFill>
              </a:rPr>
              <a:t>。</a:t>
            </a:r>
            <a:endParaRPr lang="zh-CN" altLang="en-US" dirty="0">
              <a:solidFill>
                <a:schemeClr val="bg1"/>
              </a:solidFill>
            </a:endParaRPr>
          </a:p>
        </p:txBody>
      </p:sp>
      <p:sp>
        <p:nvSpPr>
          <p:cNvPr id="37" name="文本框 36"/>
          <p:cNvSpPr txBox="1"/>
          <p:nvPr/>
        </p:nvSpPr>
        <p:spPr>
          <a:xfrm>
            <a:off x="1259140" y="583500"/>
            <a:ext cx="8809814" cy="523220"/>
          </a:xfrm>
          <a:prstGeom prst="rect">
            <a:avLst/>
          </a:prstGeom>
          <a:noFill/>
        </p:spPr>
        <p:txBody>
          <a:bodyPr wrap="square" rtlCol="0">
            <a:spAutoFit/>
          </a:bodyPr>
          <a:lstStyle/>
          <a:p>
            <a:r>
              <a:rPr lang="zh-CN" altLang="en-US" sz="2800" dirty="0">
                <a:solidFill>
                  <a:schemeClr val="bg1"/>
                </a:solidFill>
                <a:latin typeface="时尚中黑简体"/>
              </a:rPr>
              <a:t>使用 </a:t>
            </a:r>
            <a:r>
              <a:rPr lang="en-US" altLang="zh-CN" sz="2800" dirty="0">
                <a:solidFill>
                  <a:schemeClr val="bg1"/>
                </a:solidFill>
                <a:latin typeface="时尚中黑简体"/>
              </a:rPr>
              <a:t>CDN </a:t>
            </a:r>
            <a:r>
              <a:rPr lang="zh-CN" altLang="en-US" sz="2800" dirty="0">
                <a:solidFill>
                  <a:schemeClr val="bg1"/>
                </a:solidFill>
                <a:latin typeface="时尚中黑简体"/>
              </a:rPr>
              <a:t>加载 </a:t>
            </a:r>
            <a:r>
              <a:rPr lang="en-US" altLang="zh-CN" sz="2800" dirty="0" err="1">
                <a:solidFill>
                  <a:schemeClr val="bg1"/>
                </a:solidFill>
                <a:latin typeface="时尚中黑简体"/>
              </a:rPr>
              <a:t>jQuery</a:t>
            </a:r>
            <a:r>
              <a:rPr lang="en-US" altLang="zh-CN" sz="2800" dirty="0">
                <a:solidFill>
                  <a:schemeClr val="bg1"/>
                </a:solidFill>
                <a:latin typeface="时尚中黑简体"/>
              </a:rPr>
              <a:t> </a:t>
            </a:r>
            <a:r>
              <a:rPr lang="zh-CN" altLang="en-US" sz="2800" dirty="0">
                <a:solidFill>
                  <a:schemeClr val="bg1"/>
                </a:solidFill>
                <a:latin typeface="时尚中黑简体"/>
              </a:rPr>
              <a:t>库的主要优势是什么 </a:t>
            </a:r>
            <a:r>
              <a:rPr lang="en-US" altLang="zh-CN" sz="2800" dirty="0">
                <a:solidFill>
                  <a:schemeClr val="bg1"/>
                </a:solidFill>
                <a:latin typeface="时尚中黑简体"/>
              </a:rPr>
              <a:t>? </a:t>
            </a:r>
          </a:p>
        </p:txBody>
      </p:sp>
    </p:spTree>
    <p:extLst>
      <p:ext uri="{BB962C8B-B14F-4D97-AF65-F5344CB8AC3E}">
        <p14:creationId xmlns:p14="http://schemas.microsoft.com/office/powerpoint/2010/main" val="3860166288"/>
      </p:ext>
    </p:extLst>
  </p:cSld>
  <p:clrMapOvr>
    <a:masterClrMapping/>
  </p:clrMapOvr>
  <mc:AlternateContent xmlns:mc="http://schemas.openxmlformats.org/markup-compatibility/2006" xmlns:p14="http://schemas.microsoft.com/office/powerpoint/2010/main">
    <mc:Choice Requires="p14">
      <p:transition spd="slow" p14:dur="1300" advTm="0">
        <p14:pan/>
      </p:transition>
    </mc:Choice>
    <mc:Fallback xmlns="">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 name="组合 28"/>
          <p:cNvGrpSpPr/>
          <p:nvPr/>
        </p:nvGrpSpPr>
        <p:grpSpPr>
          <a:xfrm>
            <a:off x="523880" y="500105"/>
            <a:ext cx="649860" cy="356238"/>
            <a:chOff x="779509" y="484063"/>
            <a:chExt cx="631151" cy="345982"/>
          </a:xfrm>
        </p:grpSpPr>
        <p:sp>
          <p:nvSpPr>
            <p:cNvPr id="30" name="矩形 29"/>
            <p:cNvSpPr/>
            <p:nvPr/>
          </p:nvSpPr>
          <p:spPr>
            <a:xfrm rot="2700000">
              <a:off x="779509" y="484063"/>
              <a:ext cx="345982" cy="34598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sp>
          <p:nvSpPr>
            <p:cNvPr id="31" name="矩形 30"/>
            <p:cNvSpPr/>
            <p:nvPr/>
          </p:nvSpPr>
          <p:spPr>
            <a:xfrm rot="2700000">
              <a:off x="1074027" y="488740"/>
              <a:ext cx="336633" cy="336633"/>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时尚中黑简体" panose="01010104010101010101" pitchFamily="2" charset="-122"/>
                <a:ea typeface="时尚中黑简体" panose="01010104010101010101" pitchFamily="2" charset="-122"/>
              </a:endParaRPr>
            </a:p>
          </p:txBody>
        </p:sp>
      </p:grpSp>
      <p:sp>
        <p:nvSpPr>
          <p:cNvPr id="5" name="矩形 4"/>
          <p:cNvSpPr/>
          <p:nvPr/>
        </p:nvSpPr>
        <p:spPr>
          <a:xfrm>
            <a:off x="868254" y="1620424"/>
            <a:ext cx="6096000" cy="1200329"/>
          </a:xfrm>
          <a:prstGeom prst="rect">
            <a:avLst/>
          </a:prstGeom>
        </p:spPr>
        <p:txBody>
          <a:bodyPr>
            <a:spAutoFit/>
          </a:bodyPr>
          <a:lstStyle/>
          <a:p>
            <a:r>
              <a:rPr lang="zh-CN" altLang="en-US" dirty="0" smtClean="0">
                <a:solidFill>
                  <a:schemeClr val="bg1"/>
                </a:solidFill>
                <a:latin typeface="Source Han Sans SC"/>
              </a:rPr>
              <a:t>回答</a:t>
            </a:r>
            <a:r>
              <a:rPr lang="zh-CN" altLang="en-US" dirty="0">
                <a:solidFill>
                  <a:schemeClr val="bg1"/>
                </a:solidFill>
                <a:latin typeface="Source Han Sans SC"/>
              </a:rPr>
              <a:t>：为了节省带宽和脚本引用的稳定性，我们会使用</a:t>
            </a:r>
            <a:r>
              <a:rPr lang="en-US" altLang="zh-CN" dirty="0">
                <a:solidFill>
                  <a:schemeClr val="bg1"/>
                </a:solidFill>
                <a:latin typeface="Source Han Sans SC"/>
              </a:rPr>
              <a:t>CDN</a:t>
            </a:r>
            <a:r>
              <a:rPr lang="zh-CN" altLang="en-US" dirty="0">
                <a:solidFill>
                  <a:schemeClr val="bg1"/>
                </a:solidFill>
                <a:latin typeface="Source Han Sans SC"/>
              </a:rPr>
              <a:t>上的</a:t>
            </a:r>
            <a:r>
              <a:rPr lang="en-US" altLang="zh-CN" dirty="0" err="1">
                <a:solidFill>
                  <a:schemeClr val="bg1"/>
                </a:solidFill>
                <a:latin typeface="Source Han Sans SC"/>
              </a:rPr>
              <a:t>jQuery</a:t>
            </a:r>
            <a:r>
              <a:rPr lang="zh-CN" altLang="en-US" dirty="0">
                <a:solidFill>
                  <a:schemeClr val="bg1"/>
                </a:solidFill>
                <a:latin typeface="Source Han Sans SC"/>
              </a:rPr>
              <a:t>文件，例如</a:t>
            </a:r>
            <a:r>
              <a:rPr lang="en-US" altLang="zh-CN" dirty="0" err="1">
                <a:solidFill>
                  <a:schemeClr val="bg1"/>
                </a:solidFill>
                <a:latin typeface="Source Han Sans SC"/>
              </a:rPr>
              <a:t>google</a:t>
            </a:r>
            <a:r>
              <a:rPr lang="zh-CN" altLang="en-US" dirty="0">
                <a:solidFill>
                  <a:schemeClr val="bg1"/>
                </a:solidFill>
                <a:latin typeface="Source Han Sans SC"/>
              </a:rPr>
              <a:t>的</a:t>
            </a:r>
            <a:r>
              <a:rPr lang="en-US" altLang="zh-CN" dirty="0" err="1">
                <a:solidFill>
                  <a:schemeClr val="bg1"/>
                </a:solidFill>
                <a:latin typeface="Source Han Sans SC"/>
              </a:rPr>
              <a:t>jquery</a:t>
            </a:r>
            <a:r>
              <a:rPr lang="en-US" altLang="zh-CN" dirty="0">
                <a:solidFill>
                  <a:schemeClr val="bg1"/>
                </a:solidFill>
                <a:latin typeface="Source Han Sans SC"/>
              </a:rPr>
              <a:t> </a:t>
            </a:r>
            <a:r>
              <a:rPr lang="en-US" altLang="zh-CN" dirty="0" err="1">
                <a:solidFill>
                  <a:schemeClr val="bg1"/>
                </a:solidFill>
                <a:latin typeface="Source Han Sans SC"/>
              </a:rPr>
              <a:t>cdn</a:t>
            </a:r>
            <a:r>
              <a:rPr lang="zh-CN" altLang="en-US" dirty="0">
                <a:solidFill>
                  <a:schemeClr val="bg1"/>
                </a:solidFill>
                <a:latin typeface="Source Han Sans SC"/>
              </a:rPr>
              <a:t>服务。但是如果这些</a:t>
            </a:r>
            <a:r>
              <a:rPr lang="en-US" altLang="zh-CN" dirty="0">
                <a:solidFill>
                  <a:schemeClr val="bg1"/>
                </a:solidFill>
                <a:latin typeface="Source Han Sans SC"/>
              </a:rPr>
              <a:t>CDN</a:t>
            </a:r>
            <a:r>
              <a:rPr lang="zh-CN" altLang="en-US" dirty="0">
                <a:solidFill>
                  <a:schemeClr val="bg1"/>
                </a:solidFill>
                <a:latin typeface="Source Han Sans SC"/>
              </a:rPr>
              <a:t>上的</a:t>
            </a:r>
            <a:r>
              <a:rPr lang="en-US" altLang="zh-CN" dirty="0" err="1">
                <a:solidFill>
                  <a:schemeClr val="bg1"/>
                </a:solidFill>
                <a:latin typeface="Source Han Sans SC"/>
              </a:rPr>
              <a:t>jQuery</a:t>
            </a:r>
            <a:r>
              <a:rPr lang="zh-CN" altLang="en-US" dirty="0">
                <a:solidFill>
                  <a:schemeClr val="bg1"/>
                </a:solidFill>
                <a:latin typeface="Source Han Sans SC"/>
              </a:rPr>
              <a:t>服务不可用，我们还可以通过以下代码来切换到本地服务器的</a:t>
            </a:r>
            <a:r>
              <a:rPr lang="en-US" altLang="zh-CN" dirty="0" err="1">
                <a:solidFill>
                  <a:schemeClr val="bg1"/>
                </a:solidFill>
                <a:latin typeface="Source Han Sans SC"/>
              </a:rPr>
              <a:t>jQuery</a:t>
            </a:r>
            <a:r>
              <a:rPr lang="zh-CN" altLang="en-US" dirty="0">
                <a:solidFill>
                  <a:schemeClr val="bg1"/>
                </a:solidFill>
                <a:latin typeface="Source Han Sans SC"/>
              </a:rPr>
              <a:t>版本：</a:t>
            </a:r>
            <a:endParaRPr lang="zh-CN" altLang="en-US" b="0" i="0" dirty="0">
              <a:solidFill>
                <a:schemeClr val="bg1"/>
              </a:solidFill>
              <a:effectLst/>
              <a:latin typeface="Source Han Sans SC"/>
            </a:endParaRPr>
          </a:p>
        </p:txBody>
      </p:sp>
      <p:pic>
        <p:nvPicPr>
          <p:cNvPr id="6" name="图片 5"/>
          <p:cNvPicPr>
            <a:picLocks noChangeAspect="1"/>
          </p:cNvPicPr>
          <p:nvPr/>
        </p:nvPicPr>
        <p:blipFill>
          <a:blip r:embed="rId3"/>
          <a:stretch>
            <a:fillRect/>
          </a:stretch>
        </p:blipFill>
        <p:spPr>
          <a:xfrm>
            <a:off x="625982" y="3587740"/>
            <a:ext cx="10860405" cy="1205932"/>
          </a:xfrm>
          <a:prstGeom prst="rect">
            <a:avLst/>
          </a:prstGeom>
        </p:spPr>
      </p:pic>
      <p:sp>
        <p:nvSpPr>
          <p:cNvPr id="36" name="文本框 35"/>
          <p:cNvSpPr txBox="1"/>
          <p:nvPr/>
        </p:nvSpPr>
        <p:spPr>
          <a:xfrm>
            <a:off x="1245526" y="590600"/>
            <a:ext cx="8809814" cy="523220"/>
          </a:xfrm>
          <a:prstGeom prst="rect">
            <a:avLst/>
          </a:prstGeom>
          <a:noFill/>
        </p:spPr>
        <p:txBody>
          <a:bodyPr wrap="square" rtlCol="0">
            <a:spAutoFit/>
          </a:bodyPr>
          <a:lstStyle/>
          <a:p>
            <a:r>
              <a:rPr lang="zh-CN" altLang="en-US" sz="2800" b="1" dirty="0">
                <a:solidFill>
                  <a:schemeClr val="bg1"/>
                </a:solidFill>
                <a:latin typeface="时尚中黑简体"/>
              </a:rPr>
              <a:t>当</a:t>
            </a:r>
            <a:r>
              <a:rPr lang="en-US" altLang="zh-CN" sz="2800" b="1" dirty="0">
                <a:solidFill>
                  <a:schemeClr val="bg1"/>
                </a:solidFill>
                <a:latin typeface="时尚中黑简体"/>
              </a:rPr>
              <a:t>CDN</a:t>
            </a:r>
            <a:r>
              <a:rPr lang="zh-CN" altLang="en-US" sz="2800" b="1" dirty="0">
                <a:solidFill>
                  <a:schemeClr val="bg1"/>
                </a:solidFill>
                <a:latin typeface="时尚中黑简体"/>
              </a:rPr>
              <a:t>上的</a:t>
            </a:r>
            <a:r>
              <a:rPr lang="en-US" altLang="zh-CN" sz="2800" b="1" dirty="0" err="1">
                <a:solidFill>
                  <a:schemeClr val="bg1"/>
                </a:solidFill>
                <a:latin typeface="时尚中黑简体"/>
              </a:rPr>
              <a:t>jQuery</a:t>
            </a:r>
            <a:r>
              <a:rPr lang="zh-CN" altLang="en-US" sz="2800" b="1" dirty="0">
                <a:solidFill>
                  <a:schemeClr val="bg1"/>
                </a:solidFill>
                <a:latin typeface="时尚中黑简体"/>
              </a:rPr>
              <a:t>文件不可用时，该怎么办？</a:t>
            </a:r>
            <a:endParaRPr lang="zh-CN" altLang="en-US" sz="2800" dirty="0">
              <a:solidFill>
                <a:schemeClr val="bg1"/>
              </a:solidFill>
              <a:latin typeface="时尚中黑简体"/>
            </a:endParaRPr>
          </a:p>
        </p:txBody>
      </p:sp>
    </p:spTree>
    <p:extLst>
      <p:ext uri="{BB962C8B-B14F-4D97-AF65-F5344CB8AC3E}">
        <p14:creationId xmlns:p14="http://schemas.microsoft.com/office/powerpoint/2010/main" val="108589310"/>
      </p:ext>
    </p:extLst>
  </p:cSld>
  <p:clrMapOvr>
    <a:masterClrMapping/>
  </p:clrMapOvr>
  <mc:AlternateContent xmlns:mc="http://schemas.openxmlformats.org/markup-compatibility/2006" xmlns:p14="http://schemas.microsoft.com/office/powerpoint/2010/main">
    <mc:Choice Requires="p14">
      <p:transition spd="slow" p14:dur="1600" advTm="5000">
        <p14:prism isInverted="1"/>
      </p:transition>
    </mc:Choice>
    <mc:Fallback xmlns="">
      <p:transition spd="slow" advTm="500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426</Words>
  <Application>Microsoft Office PowerPoint</Application>
  <PresentationFormat>宽屏</PresentationFormat>
  <Paragraphs>35</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Helvetica Neue</vt:lpstr>
      <vt:lpstr>Source Han Sans SC</vt:lpstr>
      <vt:lpstr>时尚中黑简体</vt: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黑板</dc:title>
  <dc:creator>第一PPT</dc:creator>
  <cp:keywords>www.1ppt.com</cp:keywords>
  <cp:lastModifiedBy>Sky123.Org</cp:lastModifiedBy>
  <cp:revision>48</cp:revision>
  <dcterms:created xsi:type="dcterms:W3CDTF">2016-06-09T09:13:43Z</dcterms:created>
  <dcterms:modified xsi:type="dcterms:W3CDTF">2019-07-13T09:56:15Z</dcterms:modified>
</cp:coreProperties>
</file>