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1363345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509" y="1770320"/>
            <a:ext cx="11588433" cy="3765997"/>
          </a:xfrm>
        </p:spPr>
        <p:txBody>
          <a:bodyPr anchor="b"/>
          <a:lstStyle>
            <a:lvl1pPr algn="ctr">
              <a:defRPr sz="89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81" y="5681548"/>
            <a:ext cx="10225088" cy="2611658"/>
          </a:xfrm>
        </p:spPr>
        <p:txBody>
          <a:bodyPr/>
          <a:lstStyle>
            <a:lvl1pPr marL="0" indent="0" algn="ctr">
              <a:buNone/>
              <a:defRPr sz="3578"/>
            </a:lvl1pPr>
            <a:lvl2pPr marL="681685" indent="0" algn="ctr">
              <a:buNone/>
              <a:defRPr sz="2982"/>
            </a:lvl2pPr>
            <a:lvl3pPr marL="1363370" indent="0" algn="ctr">
              <a:buNone/>
              <a:defRPr sz="2684"/>
            </a:lvl3pPr>
            <a:lvl4pPr marL="2045056" indent="0" algn="ctr">
              <a:buNone/>
              <a:defRPr sz="2386"/>
            </a:lvl4pPr>
            <a:lvl5pPr marL="2726741" indent="0" algn="ctr">
              <a:buNone/>
              <a:defRPr sz="2386"/>
            </a:lvl5pPr>
            <a:lvl6pPr marL="3408426" indent="0" algn="ctr">
              <a:buNone/>
              <a:defRPr sz="2386"/>
            </a:lvl6pPr>
            <a:lvl7pPr marL="4090111" indent="0" algn="ctr">
              <a:buNone/>
              <a:defRPr sz="2386"/>
            </a:lvl7pPr>
            <a:lvl8pPr marL="4771796" indent="0" algn="ctr">
              <a:buNone/>
              <a:defRPr sz="2386"/>
            </a:lvl8pPr>
            <a:lvl9pPr marL="5453482" indent="0" algn="ctr">
              <a:buNone/>
              <a:defRPr sz="238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6438" y="575917"/>
            <a:ext cx="2939713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300" y="575917"/>
            <a:ext cx="8648720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99" y="2696798"/>
            <a:ext cx="11758851" cy="4499664"/>
          </a:xfrm>
        </p:spPr>
        <p:txBody>
          <a:bodyPr anchor="b"/>
          <a:lstStyle>
            <a:lvl1pPr>
              <a:defRPr sz="89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199" y="7239030"/>
            <a:ext cx="11758851" cy="2366267"/>
          </a:xfrm>
        </p:spPr>
        <p:txBody>
          <a:bodyPr/>
          <a:lstStyle>
            <a:lvl1pPr marL="0" indent="0">
              <a:buNone/>
              <a:defRPr sz="3578">
                <a:solidFill>
                  <a:schemeClr val="tx1"/>
                </a:solidFill>
              </a:defRPr>
            </a:lvl1pPr>
            <a:lvl2pPr marL="681685" indent="0">
              <a:buNone/>
              <a:defRPr sz="2982">
                <a:solidFill>
                  <a:schemeClr val="tx1">
                    <a:tint val="75000"/>
                  </a:schemeClr>
                </a:solidFill>
              </a:defRPr>
            </a:lvl2pPr>
            <a:lvl3pPr marL="1363370" indent="0">
              <a:buNone/>
              <a:defRPr sz="2684">
                <a:solidFill>
                  <a:schemeClr val="tx1">
                    <a:tint val="75000"/>
                  </a:schemeClr>
                </a:solidFill>
              </a:defRPr>
            </a:lvl3pPr>
            <a:lvl4pPr marL="2045056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4pPr>
            <a:lvl5pPr marL="2726741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5pPr>
            <a:lvl6pPr marL="3408426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6pPr>
            <a:lvl7pPr marL="4090111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7pPr>
            <a:lvl8pPr marL="4771796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8pPr>
            <a:lvl9pPr marL="5453482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0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300" y="2879585"/>
            <a:ext cx="5794216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934" y="2879585"/>
            <a:ext cx="5794216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6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5" y="575920"/>
            <a:ext cx="11758851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77" y="2651723"/>
            <a:ext cx="5767587" cy="1299569"/>
          </a:xfrm>
        </p:spPr>
        <p:txBody>
          <a:bodyPr anchor="b"/>
          <a:lstStyle>
            <a:lvl1pPr marL="0" indent="0">
              <a:buNone/>
              <a:defRPr sz="3578" b="1"/>
            </a:lvl1pPr>
            <a:lvl2pPr marL="681685" indent="0">
              <a:buNone/>
              <a:defRPr sz="2982" b="1"/>
            </a:lvl2pPr>
            <a:lvl3pPr marL="1363370" indent="0">
              <a:buNone/>
              <a:defRPr sz="2684" b="1"/>
            </a:lvl3pPr>
            <a:lvl4pPr marL="2045056" indent="0">
              <a:buNone/>
              <a:defRPr sz="2386" b="1"/>
            </a:lvl4pPr>
            <a:lvl5pPr marL="2726741" indent="0">
              <a:buNone/>
              <a:defRPr sz="2386" b="1"/>
            </a:lvl5pPr>
            <a:lvl6pPr marL="3408426" indent="0">
              <a:buNone/>
              <a:defRPr sz="2386" b="1"/>
            </a:lvl6pPr>
            <a:lvl7pPr marL="4090111" indent="0">
              <a:buNone/>
              <a:defRPr sz="2386" b="1"/>
            </a:lvl7pPr>
            <a:lvl8pPr marL="4771796" indent="0">
              <a:buNone/>
              <a:defRPr sz="2386" b="1"/>
            </a:lvl8pPr>
            <a:lvl9pPr marL="5453482" indent="0">
              <a:buNone/>
              <a:defRPr sz="23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077" y="3951292"/>
            <a:ext cx="5767587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1935" y="2651723"/>
            <a:ext cx="5795992" cy="1299569"/>
          </a:xfrm>
        </p:spPr>
        <p:txBody>
          <a:bodyPr anchor="b"/>
          <a:lstStyle>
            <a:lvl1pPr marL="0" indent="0">
              <a:buNone/>
              <a:defRPr sz="3578" b="1"/>
            </a:lvl1pPr>
            <a:lvl2pPr marL="681685" indent="0">
              <a:buNone/>
              <a:defRPr sz="2982" b="1"/>
            </a:lvl2pPr>
            <a:lvl3pPr marL="1363370" indent="0">
              <a:buNone/>
              <a:defRPr sz="2684" b="1"/>
            </a:lvl3pPr>
            <a:lvl4pPr marL="2045056" indent="0">
              <a:buNone/>
              <a:defRPr sz="2386" b="1"/>
            </a:lvl4pPr>
            <a:lvl5pPr marL="2726741" indent="0">
              <a:buNone/>
              <a:defRPr sz="2386" b="1"/>
            </a:lvl5pPr>
            <a:lvl6pPr marL="3408426" indent="0">
              <a:buNone/>
              <a:defRPr sz="2386" b="1"/>
            </a:lvl6pPr>
            <a:lvl7pPr marL="4090111" indent="0">
              <a:buNone/>
              <a:defRPr sz="2386" b="1"/>
            </a:lvl7pPr>
            <a:lvl8pPr marL="4771796" indent="0">
              <a:buNone/>
              <a:defRPr sz="2386" b="1"/>
            </a:lvl8pPr>
            <a:lvl9pPr marL="5453482" indent="0">
              <a:buNone/>
              <a:defRPr sz="23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1935" y="3951292"/>
            <a:ext cx="5795992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8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9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6" y="721148"/>
            <a:ext cx="4397142" cy="2524019"/>
          </a:xfrm>
        </p:spPr>
        <p:txBody>
          <a:bodyPr anchor="b"/>
          <a:lstStyle>
            <a:lvl1pPr>
              <a:defRPr sz="47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992" y="1557482"/>
            <a:ext cx="6901934" cy="7687241"/>
          </a:xfrm>
        </p:spPr>
        <p:txBody>
          <a:bodyPr/>
          <a:lstStyle>
            <a:lvl1pPr>
              <a:defRPr sz="4771"/>
            </a:lvl1pPr>
            <a:lvl2pPr>
              <a:defRPr sz="4175"/>
            </a:lvl2pPr>
            <a:lvl3pPr>
              <a:defRPr sz="3578"/>
            </a:lvl3pPr>
            <a:lvl4pPr>
              <a:defRPr sz="2982"/>
            </a:lvl4pPr>
            <a:lvl5pPr>
              <a:defRPr sz="2982"/>
            </a:lvl5pPr>
            <a:lvl6pPr>
              <a:defRPr sz="2982"/>
            </a:lvl6pPr>
            <a:lvl7pPr>
              <a:defRPr sz="2982"/>
            </a:lvl7pPr>
            <a:lvl8pPr>
              <a:defRPr sz="2982"/>
            </a:lvl8pPr>
            <a:lvl9pPr>
              <a:defRPr sz="298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76" y="3245168"/>
            <a:ext cx="4397142" cy="6012074"/>
          </a:xfrm>
        </p:spPr>
        <p:txBody>
          <a:bodyPr/>
          <a:lstStyle>
            <a:lvl1pPr marL="0" indent="0">
              <a:buNone/>
              <a:defRPr sz="2386"/>
            </a:lvl1pPr>
            <a:lvl2pPr marL="681685" indent="0">
              <a:buNone/>
              <a:defRPr sz="2087"/>
            </a:lvl2pPr>
            <a:lvl3pPr marL="1363370" indent="0">
              <a:buNone/>
              <a:defRPr sz="1789"/>
            </a:lvl3pPr>
            <a:lvl4pPr marL="2045056" indent="0">
              <a:buNone/>
              <a:defRPr sz="1491"/>
            </a:lvl4pPr>
            <a:lvl5pPr marL="2726741" indent="0">
              <a:buNone/>
              <a:defRPr sz="1491"/>
            </a:lvl5pPr>
            <a:lvl6pPr marL="3408426" indent="0">
              <a:buNone/>
              <a:defRPr sz="1491"/>
            </a:lvl6pPr>
            <a:lvl7pPr marL="4090111" indent="0">
              <a:buNone/>
              <a:defRPr sz="1491"/>
            </a:lvl7pPr>
            <a:lvl8pPr marL="4771796" indent="0">
              <a:buNone/>
              <a:defRPr sz="1491"/>
            </a:lvl8pPr>
            <a:lvl9pPr marL="5453482" indent="0">
              <a:buNone/>
              <a:defRPr sz="14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5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6" y="721148"/>
            <a:ext cx="4397142" cy="2524019"/>
          </a:xfrm>
        </p:spPr>
        <p:txBody>
          <a:bodyPr anchor="b"/>
          <a:lstStyle>
            <a:lvl1pPr>
              <a:defRPr sz="47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5992" y="1557482"/>
            <a:ext cx="6901934" cy="7687241"/>
          </a:xfrm>
        </p:spPr>
        <p:txBody>
          <a:bodyPr anchor="t"/>
          <a:lstStyle>
            <a:lvl1pPr marL="0" indent="0">
              <a:buNone/>
              <a:defRPr sz="4771"/>
            </a:lvl1pPr>
            <a:lvl2pPr marL="681685" indent="0">
              <a:buNone/>
              <a:defRPr sz="4175"/>
            </a:lvl2pPr>
            <a:lvl3pPr marL="1363370" indent="0">
              <a:buNone/>
              <a:defRPr sz="3578"/>
            </a:lvl3pPr>
            <a:lvl4pPr marL="2045056" indent="0">
              <a:buNone/>
              <a:defRPr sz="2982"/>
            </a:lvl4pPr>
            <a:lvl5pPr marL="2726741" indent="0">
              <a:buNone/>
              <a:defRPr sz="2982"/>
            </a:lvl5pPr>
            <a:lvl6pPr marL="3408426" indent="0">
              <a:buNone/>
              <a:defRPr sz="2982"/>
            </a:lvl6pPr>
            <a:lvl7pPr marL="4090111" indent="0">
              <a:buNone/>
              <a:defRPr sz="2982"/>
            </a:lvl7pPr>
            <a:lvl8pPr marL="4771796" indent="0">
              <a:buNone/>
              <a:defRPr sz="2982"/>
            </a:lvl8pPr>
            <a:lvl9pPr marL="5453482" indent="0">
              <a:buNone/>
              <a:defRPr sz="298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76" y="3245168"/>
            <a:ext cx="4397142" cy="6012074"/>
          </a:xfrm>
        </p:spPr>
        <p:txBody>
          <a:bodyPr/>
          <a:lstStyle>
            <a:lvl1pPr marL="0" indent="0">
              <a:buNone/>
              <a:defRPr sz="2386"/>
            </a:lvl1pPr>
            <a:lvl2pPr marL="681685" indent="0">
              <a:buNone/>
              <a:defRPr sz="2087"/>
            </a:lvl2pPr>
            <a:lvl3pPr marL="1363370" indent="0">
              <a:buNone/>
              <a:defRPr sz="1789"/>
            </a:lvl3pPr>
            <a:lvl4pPr marL="2045056" indent="0">
              <a:buNone/>
              <a:defRPr sz="1491"/>
            </a:lvl4pPr>
            <a:lvl5pPr marL="2726741" indent="0">
              <a:buNone/>
              <a:defRPr sz="1491"/>
            </a:lvl5pPr>
            <a:lvl6pPr marL="3408426" indent="0">
              <a:buNone/>
              <a:defRPr sz="1491"/>
            </a:lvl6pPr>
            <a:lvl7pPr marL="4090111" indent="0">
              <a:buNone/>
              <a:defRPr sz="1491"/>
            </a:lvl7pPr>
            <a:lvl8pPr marL="4771796" indent="0">
              <a:buNone/>
              <a:defRPr sz="1491"/>
            </a:lvl8pPr>
            <a:lvl9pPr marL="5453482" indent="0">
              <a:buNone/>
              <a:defRPr sz="14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1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300" y="575920"/>
            <a:ext cx="11758851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300" y="2879585"/>
            <a:ext cx="11758851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300" y="10025967"/>
            <a:ext cx="3067526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3661-49A3-4013-9149-830EF5B9E16D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6081" y="10025967"/>
            <a:ext cx="460128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8624" y="10025967"/>
            <a:ext cx="3067526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1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63370" rtl="0" eaLnBrk="1" latinLnBrk="0" hangingPunct="1">
        <a:lnSpc>
          <a:spcPct val="90000"/>
        </a:lnSpc>
        <a:spcBef>
          <a:spcPct val="0"/>
        </a:spcBef>
        <a:buNone/>
        <a:defRPr sz="6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843" indent="-340843" algn="l" defTabSz="1363370" rtl="0" eaLnBrk="1" latinLnBrk="0" hangingPunct="1">
        <a:lnSpc>
          <a:spcPct val="90000"/>
        </a:lnSpc>
        <a:spcBef>
          <a:spcPts val="1491"/>
        </a:spcBef>
        <a:buFont typeface="Arial" panose="020B0604020202020204" pitchFamily="34" charset="0"/>
        <a:buChar char="•"/>
        <a:defRPr sz="4175" kern="1200">
          <a:solidFill>
            <a:schemeClr val="tx1"/>
          </a:solidFill>
          <a:latin typeface="+mn-lt"/>
          <a:ea typeface="+mn-ea"/>
          <a:cs typeface="+mn-cs"/>
        </a:defRPr>
      </a:lvl1pPr>
      <a:lvl2pPr marL="1022528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3578" kern="1200">
          <a:solidFill>
            <a:schemeClr val="tx1"/>
          </a:solidFill>
          <a:latin typeface="+mn-lt"/>
          <a:ea typeface="+mn-ea"/>
          <a:cs typeface="+mn-cs"/>
        </a:defRPr>
      </a:lvl2pPr>
      <a:lvl3pPr marL="1704213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982" kern="1200">
          <a:solidFill>
            <a:schemeClr val="tx1"/>
          </a:solidFill>
          <a:latin typeface="+mn-lt"/>
          <a:ea typeface="+mn-ea"/>
          <a:cs typeface="+mn-cs"/>
        </a:defRPr>
      </a:lvl3pPr>
      <a:lvl4pPr marL="2385898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4pPr>
      <a:lvl5pPr marL="3067583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5pPr>
      <a:lvl6pPr marL="3749269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6pPr>
      <a:lvl7pPr marL="4430954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8pPr>
      <a:lvl9pPr marL="5794324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1pPr>
      <a:lvl2pPr marL="681685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2pPr>
      <a:lvl3pPr marL="1363370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3pPr>
      <a:lvl4pPr marL="2045056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4pPr>
      <a:lvl5pPr marL="2726741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5pPr>
      <a:lvl6pPr marL="3408426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6pPr>
      <a:lvl7pPr marL="4090111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7pPr>
      <a:lvl8pPr marL="4771796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8pPr>
      <a:lvl9pPr marL="5453482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116C07A-61DC-4385-AE46-A53EC26127A6}"/>
              </a:ext>
            </a:extLst>
          </p:cNvPr>
          <p:cNvSpPr/>
          <p:nvPr/>
        </p:nvSpPr>
        <p:spPr>
          <a:xfrm>
            <a:off x="3077891" y="1032697"/>
            <a:ext cx="5769520" cy="50491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784054F-F99C-47CE-852F-6F351A043080}"/>
              </a:ext>
            </a:extLst>
          </p:cNvPr>
          <p:cNvGrpSpPr/>
          <p:nvPr/>
        </p:nvGrpSpPr>
        <p:grpSpPr>
          <a:xfrm>
            <a:off x="4616203" y="6326434"/>
            <a:ext cx="2357415" cy="1357314"/>
            <a:chOff x="3859246" y="4695990"/>
            <a:chExt cx="2357410" cy="1357313"/>
          </a:xfrm>
        </p:grpSpPr>
        <p:pic>
          <p:nvPicPr>
            <p:cNvPr id="38" name="图形 37">
              <a:extLst>
                <a:ext uri="{FF2B5EF4-FFF2-40B4-BE49-F238E27FC236}">
                  <a16:creationId xmlns:a16="http://schemas.microsoft.com/office/drawing/2014/main" id="{9A3B86F7-7D72-4A54-9F17-0ECED0CB9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10025" y="4695990"/>
              <a:ext cx="1344169" cy="1344169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81E3BA0-F577-4652-AB31-4784C304E16D}"/>
                </a:ext>
              </a:extLst>
            </p:cNvPr>
            <p:cNvSpPr txBox="1"/>
            <p:nvPr/>
          </p:nvSpPr>
          <p:spPr>
            <a:xfrm>
              <a:off x="3859246" y="5683843"/>
              <a:ext cx="2357410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/>
                <a:t>Number of visitors</a:t>
              </a:r>
              <a:endParaRPr lang="zh-CN" altLang="en-US" sz="1801" b="1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3E4BF96-D2A7-4ECE-9341-645746D0967C}"/>
              </a:ext>
            </a:extLst>
          </p:cNvPr>
          <p:cNvGrpSpPr/>
          <p:nvPr/>
        </p:nvGrpSpPr>
        <p:grpSpPr>
          <a:xfrm>
            <a:off x="3389757" y="1164975"/>
            <a:ext cx="5362170" cy="4817638"/>
            <a:chOff x="2527283" y="236702"/>
            <a:chExt cx="5331016" cy="4454713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6E774F80-1F54-446C-89B3-16821560E490}"/>
                </a:ext>
              </a:extLst>
            </p:cNvPr>
            <p:cNvSpPr/>
            <p:nvPr/>
          </p:nvSpPr>
          <p:spPr>
            <a:xfrm>
              <a:off x="4305907" y="3262311"/>
              <a:ext cx="1630538" cy="5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Additional spending plans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0C277196-A0A9-4330-8058-BEF871E4DE12}"/>
                </a:ext>
              </a:extLst>
            </p:cNvPr>
            <p:cNvSpPr/>
            <p:nvPr/>
          </p:nvSpPr>
          <p:spPr>
            <a:xfrm>
              <a:off x="5377354" y="1344765"/>
              <a:ext cx="1771612" cy="5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b="1" dirty="0">
                  <a:solidFill>
                    <a:schemeClr val="tx1"/>
                  </a:solidFill>
                </a:rPr>
                <a:t>Infrastructure spending</a:t>
              </a:r>
              <a:endParaRPr lang="zh-CN" altLang="en-US" sz="1801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C16FFB6-09AD-4184-9621-0668FA60D6C6}"/>
                </a:ext>
              </a:extLst>
            </p:cNvPr>
            <p:cNvSpPr/>
            <p:nvPr/>
          </p:nvSpPr>
          <p:spPr>
            <a:xfrm>
              <a:off x="2527283" y="1319871"/>
              <a:ext cx="2015289" cy="7540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b="1" dirty="0">
                  <a:solidFill>
                    <a:schemeClr val="tx1"/>
                  </a:solidFill>
                </a:rPr>
                <a:t>Expenditure on environmental protection</a:t>
              </a:r>
              <a:endParaRPr lang="zh-CN" altLang="en-US" sz="1801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0363F05-22C0-43ED-BE38-E655F0F2FA20}"/>
                </a:ext>
              </a:extLst>
            </p:cNvPr>
            <p:cNvSpPr/>
            <p:nvPr/>
          </p:nvSpPr>
          <p:spPr>
            <a:xfrm>
              <a:off x="4362538" y="236702"/>
              <a:ext cx="1491520" cy="5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b="1" dirty="0">
                  <a:solidFill>
                    <a:schemeClr val="tx1"/>
                  </a:solidFill>
                </a:rPr>
                <a:t>Resident Satisfaction</a:t>
              </a:r>
              <a:endParaRPr lang="zh-CN" altLang="en-US" sz="1801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07F2FF1-E3B1-4399-A45B-DEFB4DAD8514}"/>
                </a:ext>
              </a:extLst>
            </p:cNvPr>
            <p:cNvSpPr txBox="1"/>
            <p:nvPr/>
          </p:nvSpPr>
          <p:spPr>
            <a:xfrm>
              <a:off x="2543734" y="2270490"/>
              <a:ext cx="1965205" cy="5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Carbon emission reduction</a:t>
              </a:r>
              <a:endParaRPr lang="zh-CN" altLang="en-US" sz="1600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C4F8BAD-6751-4528-9833-D3EA89AC3180}"/>
                </a:ext>
              </a:extLst>
            </p:cNvPr>
            <p:cNvSpPr txBox="1"/>
            <p:nvPr/>
          </p:nvSpPr>
          <p:spPr>
            <a:xfrm>
              <a:off x="4537685" y="2342066"/>
              <a:ext cx="1594927" cy="5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Transportation facilities</a:t>
              </a:r>
              <a:endParaRPr lang="zh-CN" altLang="en-US" sz="1600" b="1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824F44E-16A8-43A9-87FD-408A7B17821A}"/>
                </a:ext>
              </a:extLst>
            </p:cNvPr>
            <p:cNvSpPr txBox="1"/>
            <p:nvPr/>
          </p:nvSpPr>
          <p:spPr>
            <a:xfrm>
              <a:off x="5934341" y="2342066"/>
              <a:ext cx="1923958" cy="5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Sewage and waste treatment facilities</a:t>
              </a:r>
              <a:endParaRPr lang="zh-CN" altLang="en-US" sz="1600" b="1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6DFAE49-B80C-4863-A5E1-D00DD4A0529B}"/>
                </a:ext>
              </a:extLst>
            </p:cNvPr>
            <p:cNvCxnSpPr>
              <a:cxnSpLocks/>
              <a:stCxn id="48" idx="2"/>
              <a:endCxn id="56" idx="0"/>
            </p:cNvCxnSpPr>
            <p:nvPr/>
          </p:nvCxnSpPr>
          <p:spPr>
            <a:xfrm flipH="1">
              <a:off x="3526337" y="2073874"/>
              <a:ext cx="8591" cy="1966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1A74D715-0A1B-4D19-A65A-940280F1C00D}"/>
                </a:ext>
              </a:extLst>
            </p:cNvPr>
            <p:cNvSpPr/>
            <p:nvPr/>
          </p:nvSpPr>
          <p:spPr>
            <a:xfrm rot="16200000">
              <a:off x="5757025" y="1410241"/>
              <a:ext cx="295707" cy="1431343"/>
            </a:xfrm>
            <a:prstGeom prst="rightBrace">
              <a:avLst>
                <a:gd name="adj1" fmla="val 121094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6" name="右大括号 65">
              <a:extLst>
                <a:ext uri="{FF2B5EF4-FFF2-40B4-BE49-F238E27FC236}">
                  <a16:creationId xmlns:a16="http://schemas.microsoft.com/office/drawing/2014/main" id="{9F137A87-7AA6-44B6-9766-612896F99514}"/>
                </a:ext>
              </a:extLst>
            </p:cNvPr>
            <p:cNvSpPr/>
            <p:nvPr/>
          </p:nvSpPr>
          <p:spPr>
            <a:xfrm rot="16200000">
              <a:off x="4903576" y="-474188"/>
              <a:ext cx="435199" cy="2998748"/>
            </a:xfrm>
            <a:prstGeom prst="rightBrace">
              <a:avLst>
                <a:gd name="adj1" fmla="val 121094"/>
                <a:gd name="adj2" fmla="val 486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8" name="右大括号 67">
              <a:extLst>
                <a:ext uri="{FF2B5EF4-FFF2-40B4-BE49-F238E27FC236}">
                  <a16:creationId xmlns:a16="http://schemas.microsoft.com/office/drawing/2014/main" id="{6EB6C320-DEFF-4EB1-BABB-9B9019E17D98}"/>
                </a:ext>
              </a:extLst>
            </p:cNvPr>
            <p:cNvSpPr/>
            <p:nvPr/>
          </p:nvSpPr>
          <p:spPr>
            <a:xfrm rot="5400000">
              <a:off x="4812875" y="1726567"/>
              <a:ext cx="202610" cy="2758507"/>
            </a:xfrm>
            <a:prstGeom prst="rightBrace">
              <a:avLst>
                <a:gd name="adj1" fmla="val 121094"/>
                <a:gd name="adj2" fmla="val 486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CB90E335-0C63-42A8-9B87-8873683B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377" y="4109784"/>
              <a:ext cx="585955" cy="581631"/>
            </a:xfrm>
            <a:prstGeom prst="rect">
              <a:avLst/>
            </a:prstGeom>
          </p:spPr>
        </p:pic>
      </p:grp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8203EA3-5961-44DA-8AE4-426F1FF16D30}"/>
              </a:ext>
            </a:extLst>
          </p:cNvPr>
          <p:cNvCxnSpPr>
            <a:cxnSpLocks/>
          </p:cNvCxnSpPr>
          <p:nvPr/>
        </p:nvCxnSpPr>
        <p:spPr>
          <a:xfrm>
            <a:off x="6068136" y="5118480"/>
            <a:ext cx="0" cy="26603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59539BF8-93BD-4E21-A8A4-104FA3802957}"/>
              </a:ext>
            </a:extLst>
          </p:cNvPr>
          <p:cNvSpPr/>
          <p:nvPr/>
        </p:nvSpPr>
        <p:spPr>
          <a:xfrm>
            <a:off x="5362615" y="5420216"/>
            <a:ext cx="1259548" cy="529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Tax</a:t>
            </a:r>
            <a:r>
              <a:rPr lang="en-US" altLang="zh-CN" sz="1801" dirty="0">
                <a:solidFill>
                  <a:schemeClr val="tx1"/>
                </a:solidFill>
              </a:rPr>
              <a:t> </a:t>
            </a:r>
            <a:endParaRPr lang="zh-CN" altLang="en-US" sz="1801" dirty="0">
              <a:solidFill>
                <a:schemeClr val="tx1"/>
              </a:solidFill>
            </a:endParaRP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BEA7ED72-1035-4C77-825A-E28E79921B3C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5532043" y="6038188"/>
            <a:ext cx="395272" cy="18122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23EB33E-9F35-4927-BE40-A52A392DD9DF}"/>
              </a:ext>
            </a:extLst>
          </p:cNvPr>
          <p:cNvGrpSpPr/>
          <p:nvPr/>
        </p:nvGrpSpPr>
        <p:grpSpPr>
          <a:xfrm>
            <a:off x="7413792" y="6006765"/>
            <a:ext cx="6046375" cy="3653938"/>
            <a:chOff x="8786866" y="1626948"/>
            <a:chExt cx="6119117" cy="4009159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586D424-7B20-4E93-94F3-87C4E78822D3}"/>
                </a:ext>
              </a:extLst>
            </p:cNvPr>
            <p:cNvGrpSpPr/>
            <p:nvPr/>
          </p:nvGrpSpPr>
          <p:grpSpPr>
            <a:xfrm>
              <a:off x="8853080" y="1626948"/>
              <a:ext cx="6052903" cy="4009159"/>
              <a:chOff x="8693704" y="1582934"/>
              <a:chExt cx="6052903" cy="4009159"/>
            </a:xfrm>
          </p:grpSpPr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68EDE0C1-9DF7-42C4-A0A0-C153FB10D5DD}"/>
                  </a:ext>
                </a:extLst>
              </p:cNvPr>
              <p:cNvSpPr/>
              <p:nvPr/>
            </p:nvSpPr>
            <p:spPr>
              <a:xfrm>
                <a:off x="8693704" y="1582934"/>
                <a:ext cx="6052903" cy="400915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0E61429-1E41-4C1D-81BA-F96B30AD071C}"/>
                  </a:ext>
                </a:extLst>
              </p:cNvPr>
              <p:cNvGrpSpPr/>
              <p:nvPr/>
            </p:nvGrpSpPr>
            <p:grpSpPr>
              <a:xfrm rot="10800000">
                <a:off x="8839670" y="1781849"/>
                <a:ext cx="5691895" cy="3304505"/>
                <a:chOff x="3818312" y="5261596"/>
                <a:chExt cx="8212507" cy="1753414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23E4A94F-BA7B-44A0-99D4-99950A6BBD1E}"/>
                    </a:ext>
                  </a:extLst>
                </p:cNvPr>
                <p:cNvSpPr/>
                <p:nvPr/>
              </p:nvSpPr>
              <p:spPr>
                <a:xfrm rot="10800000">
                  <a:off x="5966039" y="6347537"/>
                  <a:ext cx="3455612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Condition of constraint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CBAB1B28-BF34-4744-B947-91F148A42E02}"/>
                    </a:ext>
                  </a:extLst>
                </p:cNvPr>
                <p:cNvSpPr/>
                <p:nvPr/>
              </p:nvSpPr>
              <p:spPr>
                <a:xfrm rot="10800000">
                  <a:off x="5747392" y="5268912"/>
                  <a:ext cx="1879093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Maximum tourist capacity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C5C3C041-FBC9-4D3B-ABCC-FB73C7EF8CAD}"/>
                    </a:ext>
                  </a:extLst>
                </p:cNvPr>
                <p:cNvSpPr/>
                <p:nvPr/>
              </p:nvSpPr>
              <p:spPr>
                <a:xfrm rot="10800000">
                  <a:off x="3818312" y="5261596"/>
                  <a:ext cx="1729893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Glacier melting threshold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238C7993-1542-40A7-928F-576238169571}"/>
                    </a:ext>
                  </a:extLst>
                </p:cNvPr>
                <p:cNvSpPr/>
                <p:nvPr/>
              </p:nvSpPr>
              <p:spPr>
                <a:xfrm rot="10800000">
                  <a:off x="10000720" y="5297453"/>
                  <a:ext cx="2030099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1" b="1" dirty="0">
                      <a:solidFill>
                        <a:schemeClr val="tx1"/>
                      </a:solidFill>
                    </a:rPr>
                    <a:t>Infrastructure overload rate</a:t>
                  </a:r>
                  <a:endParaRPr lang="zh-CN" altLang="en-US" sz="1401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DF1ED69D-7F88-4FE7-AB29-734B6E6ACEA6}"/>
                    </a:ext>
                  </a:extLst>
                </p:cNvPr>
                <p:cNvSpPr/>
                <p:nvPr/>
              </p:nvSpPr>
              <p:spPr>
                <a:xfrm rot="10800000">
                  <a:off x="7825672" y="5297454"/>
                  <a:ext cx="2009031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Satisfaction of residents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右大括号 24">
                  <a:extLst>
                    <a:ext uri="{FF2B5EF4-FFF2-40B4-BE49-F238E27FC236}">
                      <a16:creationId xmlns:a16="http://schemas.microsoft.com/office/drawing/2014/main" id="{68800AC8-F63C-40FA-A565-DB49B557CC7A}"/>
                    </a:ext>
                  </a:extLst>
                </p:cNvPr>
                <p:cNvSpPr/>
                <p:nvPr/>
              </p:nvSpPr>
              <p:spPr>
                <a:xfrm rot="5400000">
                  <a:off x="7590115" y="3765319"/>
                  <a:ext cx="295707" cy="4694922"/>
                </a:xfrm>
                <a:prstGeom prst="rightBrace">
                  <a:avLst>
                    <a:gd name="adj1" fmla="val 121094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dirty="0"/>
                </a:p>
              </p:txBody>
            </p:sp>
          </p:grpSp>
          <p:pic>
            <p:nvPicPr>
              <p:cNvPr id="122" name="图形 121">
                <a:extLst>
                  <a:ext uri="{FF2B5EF4-FFF2-40B4-BE49-F238E27FC236}">
                    <a16:creationId xmlns:a16="http://schemas.microsoft.com/office/drawing/2014/main" id="{0F494208-204D-4FBA-B223-CC56BFE0C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82582" y="4656956"/>
                <a:ext cx="490368" cy="478408"/>
              </a:xfrm>
              <a:prstGeom prst="rect">
                <a:avLst/>
              </a:prstGeom>
            </p:spPr>
          </p:pic>
        </p:grpSp>
        <p:pic>
          <p:nvPicPr>
            <p:cNvPr id="124" name="图形 123">
              <a:extLst>
                <a:ext uri="{FF2B5EF4-FFF2-40B4-BE49-F238E27FC236}">
                  <a16:creationId xmlns:a16="http://schemas.microsoft.com/office/drawing/2014/main" id="{693E5070-1320-484A-905D-482714F89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86866" y="4672363"/>
              <a:ext cx="574956" cy="574956"/>
            </a:xfrm>
            <a:prstGeom prst="rect">
              <a:avLst/>
            </a:prstGeom>
          </p:spPr>
        </p:pic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6AFA609-5E90-408D-99ED-121FBDF1CB4A}"/>
              </a:ext>
            </a:extLst>
          </p:cNvPr>
          <p:cNvGrpSpPr/>
          <p:nvPr/>
        </p:nvGrpSpPr>
        <p:grpSpPr>
          <a:xfrm>
            <a:off x="366359" y="6006765"/>
            <a:ext cx="4213755" cy="3728526"/>
            <a:chOff x="-873399" y="3093592"/>
            <a:chExt cx="4213755" cy="3728526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2EE05952-EBD4-4938-B1B1-04DFCBF3233F}"/>
                </a:ext>
              </a:extLst>
            </p:cNvPr>
            <p:cNvSpPr/>
            <p:nvPr/>
          </p:nvSpPr>
          <p:spPr>
            <a:xfrm>
              <a:off x="-873399" y="3093592"/>
              <a:ext cx="4213755" cy="3728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8085F0A-966D-4EE0-82CF-E41407C6DCD8}"/>
                </a:ext>
              </a:extLst>
            </p:cNvPr>
            <p:cNvGrpSpPr/>
            <p:nvPr/>
          </p:nvGrpSpPr>
          <p:grpSpPr>
            <a:xfrm>
              <a:off x="-373279" y="3617999"/>
              <a:ext cx="3706647" cy="3134270"/>
              <a:chOff x="-1533158" y="4110110"/>
              <a:chExt cx="4601434" cy="2953610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7BFB7BC7-D952-426D-A90A-2844DB729419}"/>
                  </a:ext>
                </a:extLst>
              </p:cNvPr>
              <p:cNvSpPr/>
              <p:nvPr/>
            </p:nvSpPr>
            <p:spPr>
              <a:xfrm>
                <a:off x="-236335" y="6287488"/>
                <a:ext cx="1803173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1" b="1" dirty="0">
                    <a:solidFill>
                      <a:schemeClr val="tx1"/>
                    </a:solidFill>
                  </a:rPr>
                  <a:t>Optimizing Objectives</a:t>
                </a:r>
                <a:endParaRPr lang="zh-CN" altLang="en-US" sz="1801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E8B7BD89-E3C8-4BD1-B40D-6CB967434690}"/>
                  </a:ext>
                </a:extLst>
              </p:cNvPr>
              <p:cNvSpPr/>
              <p:nvPr/>
            </p:nvSpPr>
            <p:spPr>
              <a:xfrm>
                <a:off x="-1533158" y="5191291"/>
                <a:ext cx="2190402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1" b="1" dirty="0">
                    <a:solidFill>
                      <a:schemeClr val="tx1"/>
                    </a:solidFill>
                  </a:rPr>
                  <a:t>Minimization of Tourism Side Effects</a:t>
                </a:r>
                <a:endParaRPr lang="zh-CN" altLang="en-US" sz="1801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6677556-FBD5-4E0A-ABAE-0BD3DD07FC48}"/>
                  </a:ext>
                </a:extLst>
              </p:cNvPr>
              <p:cNvSpPr/>
              <p:nvPr/>
            </p:nvSpPr>
            <p:spPr>
              <a:xfrm>
                <a:off x="1128200" y="5191291"/>
                <a:ext cx="1940076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Maximization of Economic Benefits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84B58C63-4CDE-4B8A-8353-F70532EE8B30}"/>
                  </a:ext>
                </a:extLst>
              </p:cNvPr>
              <p:cNvSpPr/>
              <p:nvPr/>
            </p:nvSpPr>
            <p:spPr>
              <a:xfrm>
                <a:off x="-1294792" y="4143124"/>
                <a:ext cx="1714133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1" b="1" dirty="0">
                    <a:solidFill>
                      <a:schemeClr val="tx1"/>
                    </a:solidFill>
                  </a:rPr>
                  <a:t>Carbon emissions</a:t>
                </a:r>
                <a:endParaRPr lang="zh-CN" altLang="en-US" sz="1801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73A18CA-2EDA-4918-A111-FFEFA14623F4}"/>
                  </a:ext>
                </a:extLst>
              </p:cNvPr>
              <p:cNvSpPr/>
              <p:nvPr/>
            </p:nvSpPr>
            <p:spPr>
              <a:xfrm>
                <a:off x="1128200" y="4110110"/>
                <a:ext cx="1477516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1" b="1" dirty="0">
                    <a:solidFill>
                      <a:schemeClr val="tx1"/>
                    </a:solidFill>
                  </a:rPr>
                  <a:t>Direct income</a:t>
                </a:r>
                <a:endParaRPr lang="zh-CN" altLang="en-US" sz="1801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FD1FF3F-A102-42D5-90E4-544AB253A7FC}"/>
                  </a:ext>
                </a:extLst>
              </p:cNvPr>
              <p:cNvCxnSpPr>
                <a:cxnSpLocks/>
                <a:stCxn id="5" idx="2"/>
                <a:endCxn id="3" idx="0"/>
              </p:cNvCxnSpPr>
              <p:nvPr/>
            </p:nvCxnSpPr>
            <p:spPr>
              <a:xfrm flipH="1">
                <a:off x="-437957" y="4919356"/>
                <a:ext cx="232" cy="271935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9C90926-1BFA-4E6F-AD26-EF0D485D2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958" y="4886343"/>
                <a:ext cx="0" cy="30494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67DC937-3C2C-4B1C-927E-B39B29028197}"/>
                  </a:ext>
                </a:extLst>
              </p:cNvPr>
              <p:cNvSpPr/>
              <p:nvPr/>
            </p:nvSpPr>
            <p:spPr>
              <a:xfrm rot="5400000">
                <a:off x="703312" y="5331554"/>
                <a:ext cx="295707" cy="1431343"/>
              </a:xfrm>
              <a:prstGeom prst="rightBrace">
                <a:avLst>
                  <a:gd name="adj1" fmla="val 121094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</p:grpSp>
        <p:pic>
          <p:nvPicPr>
            <p:cNvPr id="118" name="图形 117">
              <a:extLst>
                <a:ext uri="{FF2B5EF4-FFF2-40B4-BE49-F238E27FC236}">
                  <a16:creationId xmlns:a16="http://schemas.microsoft.com/office/drawing/2014/main" id="{5AB3E53F-87F8-4444-B204-212A8D6A6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454327" y="3244600"/>
              <a:ext cx="631179" cy="631179"/>
            </a:xfrm>
            <a:prstGeom prst="rect">
              <a:avLst/>
            </a:prstGeom>
          </p:spPr>
        </p:pic>
        <p:pic>
          <p:nvPicPr>
            <p:cNvPr id="120" name="图形 119">
              <a:extLst>
                <a:ext uri="{FF2B5EF4-FFF2-40B4-BE49-F238E27FC236}">
                  <a16:creationId xmlns:a16="http://schemas.microsoft.com/office/drawing/2014/main" id="{186E1805-0BD4-4EBD-9CA8-4113DD86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89168" y="5725704"/>
              <a:ext cx="614709" cy="614709"/>
            </a:xfrm>
            <a:prstGeom prst="rect">
              <a:avLst/>
            </a:prstGeom>
          </p:spPr>
        </p:pic>
        <p:pic>
          <p:nvPicPr>
            <p:cNvPr id="130" name="图形 129">
              <a:extLst>
                <a:ext uri="{FF2B5EF4-FFF2-40B4-BE49-F238E27FC236}">
                  <a16:creationId xmlns:a16="http://schemas.microsoft.com/office/drawing/2014/main" id="{31497E82-9303-4E5D-9975-540E455A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3769" y="3200615"/>
              <a:ext cx="852031" cy="852031"/>
            </a:xfrm>
            <a:prstGeom prst="rect">
              <a:avLst/>
            </a:prstGeom>
          </p:spPr>
        </p:pic>
      </p:grp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E1C69268-D825-46FB-A36D-C6FC2F33057E}"/>
              </a:ext>
            </a:extLst>
          </p:cNvPr>
          <p:cNvCxnSpPr>
            <a:cxnSpLocks/>
            <a:stCxn id="38" idx="3"/>
            <a:endCxn id="23" idx="1"/>
          </p:cNvCxnSpPr>
          <p:nvPr/>
        </p:nvCxnSpPr>
        <p:spPr>
          <a:xfrm>
            <a:off x="6311158" y="6998538"/>
            <a:ext cx="1312297" cy="1566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46886E01-9734-4246-9A2C-0EE40ACC3B56}"/>
              </a:ext>
            </a:extLst>
          </p:cNvPr>
          <p:cNvSpPr/>
          <p:nvPr/>
        </p:nvSpPr>
        <p:spPr>
          <a:xfrm>
            <a:off x="4892961" y="6344028"/>
            <a:ext cx="1598814" cy="1429468"/>
          </a:xfrm>
          <a:prstGeom prst="flowChartConnector">
            <a:avLst/>
          </a:prstGeom>
          <a:solidFill>
            <a:srgbClr val="D4237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07A5110-513B-45FF-B4B2-DCBA918160F6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H="1" flipV="1">
            <a:off x="4200515" y="6943028"/>
            <a:ext cx="766468" cy="554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E4390D0E-1144-4F01-B9D2-ADCA0ED0D4BD}"/>
              </a:ext>
            </a:extLst>
          </p:cNvPr>
          <p:cNvCxnSpPr>
            <a:cxnSpLocks/>
            <a:stCxn id="46" idx="1"/>
            <a:endCxn id="5" idx="0"/>
          </p:cNvCxnSpPr>
          <p:nvPr/>
        </p:nvCxnSpPr>
        <p:spPr>
          <a:xfrm rot="10800000" flipV="1">
            <a:off x="1748897" y="4723427"/>
            <a:ext cx="3429879" cy="1842778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0674463-72AA-4A91-AE58-57820C2C65F8}"/>
              </a:ext>
            </a:extLst>
          </p:cNvPr>
          <p:cNvCxnSpPr>
            <a:cxnSpLocks/>
            <a:stCxn id="46" idx="3"/>
            <a:endCxn id="23" idx="1"/>
          </p:cNvCxnSpPr>
          <p:nvPr/>
        </p:nvCxnSpPr>
        <p:spPr>
          <a:xfrm>
            <a:off x="6818842" y="4723427"/>
            <a:ext cx="804608" cy="38415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9E21D6C8-844D-4986-9080-8C9B697277C6}"/>
              </a:ext>
            </a:extLst>
          </p:cNvPr>
          <p:cNvCxnSpPr>
            <a:cxnSpLocks/>
            <a:stCxn id="46" idx="3"/>
            <a:endCxn id="24" idx="0"/>
          </p:cNvCxnSpPr>
          <p:nvPr/>
        </p:nvCxnSpPr>
        <p:spPr>
          <a:xfrm>
            <a:off x="6818842" y="4723427"/>
            <a:ext cx="2996520" cy="3268284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9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411</TotalTime>
  <Words>55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pei</dc:creator>
  <cp:lastModifiedBy>andy pei</cp:lastModifiedBy>
  <cp:revision>3</cp:revision>
  <dcterms:created xsi:type="dcterms:W3CDTF">2025-01-24T09:38:43Z</dcterms:created>
  <dcterms:modified xsi:type="dcterms:W3CDTF">2025-01-26T03:04:27Z</dcterms:modified>
</cp:coreProperties>
</file>