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3"/>
    <p:sldMasterId id="2147483662" r:id="rId4"/>
  </p:sldMasterIdLst>
  <p:notesMasterIdLst>
    <p:notesMasterId r:id="rId6"/>
  </p:notesMasterIdLst>
  <p:handoutMasterIdLst>
    <p:handoutMasterId r:id="rId36"/>
  </p:handoutMasterIdLst>
  <p:sldIdLst>
    <p:sldId id="285" r:id="rId5"/>
    <p:sldId id="349" r:id="rId7"/>
    <p:sldId id="287" r:id="rId8"/>
    <p:sldId id="259" r:id="rId9"/>
    <p:sldId id="260" r:id="rId10"/>
    <p:sldId id="310" r:id="rId11"/>
    <p:sldId id="327" r:id="rId12"/>
    <p:sldId id="378" r:id="rId13"/>
    <p:sldId id="325" r:id="rId14"/>
    <p:sldId id="328" r:id="rId15"/>
    <p:sldId id="329" r:id="rId16"/>
    <p:sldId id="312" r:id="rId17"/>
    <p:sldId id="379" r:id="rId18"/>
    <p:sldId id="380" r:id="rId19"/>
    <p:sldId id="301" r:id="rId20"/>
    <p:sldId id="324" r:id="rId21"/>
    <p:sldId id="326" r:id="rId22"/>
    <p:sldId id="376" r:id="rId23"/>
    <p:sldId id="291" r:id="rId24"/>
    <p:sldId id="316" r:id="rId25"/>
    <p:sldId id="317" r:id="rId26"/>
    <p:sldId id="377" r:id="rId27"/>
    <p:sldId id="296" r:id="rId28"/>
    <p:sldId id="321" r:id="rId29"/>
    <p:sldId id="323" r:id="rId30"/>
    <p:sldId id="322" r:id="rId31"/>
    <p:sldId id="304" r:id="rId32"/>
    <p:sldId id="350" r:id="rId33"/>
    <p:sldId id="348" r:id="rId34"/>
    <p:sldId id="283" r:id="rId35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85" d="100"/>
          <a:sy n="85" d="100"/>
        </p:scale>
        <p:origin x="10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0" Type="http://schemas.openxmlformats.org/officeDocument/2006/relationships/tags" Target="tags/tag1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68887" y="1432374"/>
            <a:ext cx="690285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</a:t>
            </a:r>
            <a:endParaRPr lang="zh-CN" altLang="en-US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  <a:endParaRPr lang="zh-CN" altLang="en-US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07030" y="3660741"/>
            <a:ext cx="402656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讲师：寒沙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096000" y="782928"/>
            <a:ext cx="1849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8833" y="1634655"/>
            <a:ext cx="4119792" cy="17580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184" y="1659259"/>
            <a:ext cx="4145003" cy="17534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377" y="3504657"/>
            <a:ext cx="4850703" cy="1758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185" y="3506032"/>
            <a:ext cx="4145003" cy="175918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66623" y="5472130"/>
            <a:ext cx="35782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注意！ 记得</a:t>
            </a:r>
            <a:r>
              <a:rPr lang="en-US" altLang="zh-CN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close</a:t>
            </a:r>
            <a:endParaRPr lang="zh-CN" alt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02176" y="926218"/>
            <a:ext cx="1849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3695" y="2062480"/>
            <a:ext cx="4708525" cy="16484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755" y="2062480"/>
            <a:ext cx="4208145" cy="246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895" y="3928745"/>
            <a:ext cx="4759325" cy="1750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786192" y="985372"/>
            <a:ext cx="683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文本模式（默认）与二进制模式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29"/>
          <p:cNvGrpSpPr/>
          <p:nvPr/>
        </p:nvGrpSpPr>
        <p:grpSpPr>
          <a:xfrm>
            <a:off x="3232795" y="2407432"/>
            <a:ext cx="864665" cy="865389"/>
            <a:chOff x="2779491" y="2517212"/>
            <a:chExt cx="648499" cy="649042"/>
          </a:xfrm>
        </p:grpSpPr>
        <p:sp>
          <p:nvSpPr>
            <p:cNvPr id="36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38" name="Group 130"/>
          <p:cNvGrpSpPr/>
          <p:nvPr/>
        </p:nvGrpSpPr>
        <p:grpSpPr>
          <a:xfrm>
            <a:off x="3232795" y="4093269"/>
            <a:ext cx="864665" cy="865389"/>
            <a:chOff x="3287425" y="3613920"/>
            <a:chExt cx="648499" cy="649042"/>
          </a:xfrm>
        </p:grpSpPr>
        <p:sp>
          <p:nvSpPr>
            <p:cNvPr id="39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4313631" y="2637650"/>
            <a:ext cx="121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文本模式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17865" y="4307749"/>
            <a:ext cx="1523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二进制模式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367315" y="2249054"/>
            <a:ext cx="2607449" cy="1410213"/>
            <a:chOff x="7367315" y="1975004"/>
            <a:chExt cx="2607449" cy="1410213"/>
          </a:xfrm>
        </p:grpSpPr>
        <p:sp>
          <p:nvSpPr>
            <p:cNvPr id="3" name="箭头: 下弧形 2"/>
            <p:cNvSpPr/>
            <p:nvPr/>
          </p:nvSpPr>
          <p:spPr>
            <a:xfrm>
              <a:off x="7697855" y="3015885"/>
              <a:ext cx="1719470" cy="36933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箭头: 左弧形 4"/>
            <p:cNvSpPr/>
            <p:nvPr/>
          </p:nvSpPr>
          <p:spPr>
            <a:xfrm rot="5400000">
              <a:off x="8333581" y="1339279"/>
              <a:ext cx="448020" cy="171947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367315" y="2396289"/>
              <a:ext cx="33054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f</a:t>
              </a:r>
              <a:endParaRPr lang="zh-CN" alt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287140" y="2382922"/>
              <a:ext cx="68762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 err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str</a:t>
              </a:r>
              <a:endParaRPr lang="zh-CN" alt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221247" y="2084002"/>
              <a:ext cx="672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write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255294" y="2934431"/>
              <a:ext cx="60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read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367315" y="4253551"/>
            <a:ext cx="3015781" cy="1410213"/>
            <a:chOff x="7367315" y="1975004"/>
            <a:chExt cx="3015781" cy="1410213"/>
          </a:xfrm>
        </p:grpSpPr>
        <p:sp>
          <p:nvSpPr>
            <p:cNvPr id="47" name="箭头: 下弧形 46"/>
            <p:cNvSpPr/>
            <p:nvPr/>
          </p:nvSpPr>
          <p:spPr>
            <a:xfrm>
              <a:off x="7697855" y="3015885"/>
              <a:ext cx="1719470" cy="36933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箭头: 左弧形 47"/>
            <p:cNvSpPr/>
            <p:nvPr/>
          </p:nvSpPr>
          <p:spPr>
            <a:xfrm rot="5400000">
              <a:off x="8333581" y="1339279"/>
              <a:ext cx="448020" cy="171947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367315" y="2396289"/>
              <a:ext cx="33054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f</a:t>
              </a:r>
              <a:endParaRPr lang="zh-CN" alt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160774" y="2423024"/>
              <a:ext cx="1222322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bytes</a:t>
              </a:r>
              <a:endParaRPr lang="zh-CN" alt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221247" y="2084002"/>
              <a:ext cx="672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write</a:t>
              </a:r>
              <a:endParaRPr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255294" y="2934431"/>
              <a:ext cx="60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read</a:t>
              </a:r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419882" y="3069981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str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形式写入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读取出来的也是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str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430816" y="4731279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bytes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形式写入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读取出来的也是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bytes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3245" y="594077"/>
            <a:ext cx="40265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en-US" sz="32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5093833" y="29056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49737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2929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/>
          <p:nvPr/>
        </p:nvSpPr>
        <p:spPr bwMode="auto">
          <a:xfrm>
            <a:off x="3324521" y="39968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/>
          <p:nvPr/>
        </p:nvSpPr>
        <p:spPr bwMode="auto">
          <a:xfrm>
            <a:off x="5119133" y="15231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/>
          <p:nvPr/>
        </p:nvSpPr>
        <p:spPr bwMode="auto">
          <a:xfrm>
            <a:off x="7460953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7006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710586" y="1998859"/>
            <a:ext cx="2807347" cy="265460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持久存储</a:t>
            </a:r>
            <a:endParaRPr lang="en-US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903258" y="4489069"/>
            <a:ext cx="2807347" cy="272065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sz="20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打开与关闭</a:t>
            </a:r>
            <a:endParaRPr lang="en-US" sz="20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709249" y="4451990"/>
            <a:ext cx="2807347" cy="272065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8965">
              <a:lnSpc>
                <a:spcPts val="1500"/>
              </a:lnSpc>
              <a:defRPr/>
            </a:pPr>
            <a:r>
              <a:rPr lang="en-US" altLang="en-US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写入与读取</a:t>
            </a:r>
            <a:endParaRPr lang="en-US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460500" y="3632835"/>
            <a:ext cx="2560320" cy="47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文件的写入和读取是必须要十分熟练的内容</a:t>
            </a:r>
            <a:endParaRPr lang="en-US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69580" y="5053965"/>
            <a:ext cx="3021965" cy="66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在python中文件的打开与关闭变得十分简单快捷，文件在关闭的时候就会自动保存</a:t>
            </a:r>
            <a:endParaRPr lang="en-US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99680" y="1605280"/>
            <a:ext cx="3995420" cy="66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保存内存中数据都是易丢失的，只有保存在硬盘中才能持久的存储，保存在硬盘中的基本方法就是把数据写入文件中</a:t>
            </a:r>
            <a:endParaRPr lang="en-US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2" y="2698306"/>
            <a:ext cx="1774837" cy="2049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82615" y="843632"/>
            <a:ext cx="40265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文件基本操作</a:t>
            </a:r>
            <a:r>
              <a:rPr lang="zh-CN" altLang="en-US" sz="32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93259" y="2976191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" name="Oval 91"/>
          <p:cNvSpPr/>
          <p:nvPr/>
        </p:nvSpPr>
        <p:spPr bwMode="auto">
          <a:xfrm>
            <a:off x="1788710" y="3980562"/>
            <a:ext cx="764860" cy="7650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13421" y="3184089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9" name="Freeform 21"/>
          <p:cNvSpPr>
            <a:spLocks noChangeArrowheads="1"/>
          </p:cNvSpPr>
          <p:nvPr/>
        </p:nvSpPr>
        <p:spPr bwMode="auto">
          <a:xfrm>
            <a:off x="1930876" y="4232410"/>
            <a:ext cx="493793" cy="275303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2927" y="2193904"/>
            <a:ext cx="2994620" cy="28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：文件的打开与关闭</a:t>
            </a:r>
            <a:endParaRPr lang="en-US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32927" y="3184089"/>
            <a:ext cx="2994620" cy="28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必须掌握：文件的写入与读取</a:t>
            </a:r>
            <a:endParaRPr lang="en-US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33040" y="4221480"/>
            <a:ext cx="3244850" cy="28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必须掌握：文件指针的查看与读取</a:t>
            </a:r>
            <a:endParaRPr lang="en-US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61142" y="2679811"/>
            <a:ext cx="3507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89974" y="3824700"/>
            <a:ext cx="4273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StringIO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lang="en-US" altLang="zh-CN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4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BytesIO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2"/>
          <p:cNvGrpSpPr/>
          <p:nvPr/>
        </p:nvGrpSpPr>
        <p:grpSpPr>
          <a:xfrm>
            <a:off x="8744905" y="217465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161890" y="269746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7656939" y="211538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9718573" y="366055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6873772" y="247098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198805" y="270593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6983839" y="316948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8895190" y="293610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7637331" y="347431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491839" y="274390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9942965" y="292951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444339" y="239901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368389" y="395265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323011" y="232208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8670823" y="380660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7771240" y="416220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386206" y="441818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468131" y="415827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5" name="文本框 64"/>
          <p:cNvSpPr txBox="1"/>
          <p:nvPr/>
        </p:nvSpPr>
        <p:spPr>
          <a:xfrm>
            <a:off x="4203164" y="816115"/>
            <a:ext cx="37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本节问题引入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Group 134"/>
          <p:cNvGrpSpPr/>
          <p:nvPr/>
        </p:nvGrpSpPr>
        <p:grpSpPr>
          <a:xfrm>
            <a:off x="1252546" y="2209598"/>
            <a:ext cx="864665" cy="865389"/>
            <a:chOff x="3287425" y="1417883"/>
            <a:chExt cx="648499" cy="649042"/>
          </a:xfrm>
        </p:grpSpPr>
        <p:sp>
          <p:nvSpPr>
            <p:cNvPr id="67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9" name="Group 129"/>
          <p:cNvGrpSpPr/>
          <p:nvPr/>
        </p:nvGrpSpPr>
        <p:grpSpPr>
          <a:xfrm>
            <a:off x="1251169" y="3456011"/>
            <a:ext cx="864665" cy="865389"/>
            <a:chOff x="2779491" y="2517212"/>
            <a:chExt cx="648499" cy="649042"/>
          </a:xfrm>
        </p:grpSpPr>
        <p:sp>
          <p:nvSpPr>
            <p:cNvPr id="70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2" name="Group 130"/>
          <p:cNvGrpSpPr/>
          <p:nvPr/>
        </p:nvGrpSpPr>
        <p:grpSpPr>
          <a:xfrm>
            <a:off x="1246936" y="4753447"/>
            <a:ext cx="864665" cy="865389"/>
            <a:chOff x="3287425" y="3613920"/>
            <a:chExt cx="648499" cy="649042"/>
          </a:xfrm>
        </p:grpSpPr>
        <p:sp>
          <p:nvSpPr>
            <p:cNvPr id="73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328293" y="2426018"/>
            <a:ext cx="4253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 如何在内存中模拟一个文件 ？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332852" y="3681202"/>
            <a:ext cx="4630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 它的操作和真的文件有差别嘛 ？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31234" y="4992476"/>
            <a:ext cx="3987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 它的应用场景是 ？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5" grpId="0"/>
      <p:bldP spid="75" grpId="0"/>
      <p:bldP spid="76" grpId="0"/>
      <p:bldP spid="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453697" y="1174199"/>
            <a:ext cx="3088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内存假文件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29"/>
          <p:cNvGrpSpPr/>
          <p:nvPr/>
        </p:nvGrpSpPr>
        <p:grpSpPr>
          <a:xfrm>
            <a:off x="2921611" y="2343014"/>
            <a:ext cx="864665" cy="865389"/>
            <a:chOff x="2779491" y="2517212"/>
            <a:chExt cx="648499" cy="649042"/>
          </a:xfrm>
        </p:grpSpPr>
        <p:sp>
          <p:nvSpPr>
            <p:cNvPr id="36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38" name="Group 130"/>
          <p:cNvGrpSpPr/>
          <p:nvPr/>
        </p:nvGrpSpPr>
        <p:grpSpPr>
          <a:xfrm>
            <a:off x="2921611" y="3637158"/>
            <a:ext cx="864665" cy="865389"/>
            <a:chOff x="3287425" y="3613920"/>
            <a:chExt cx="648499" cy="649042"/>
          </a:xfrm>
        </p:grpSpPr>
        <p:sp>
          <p:nvSpPr>
            <p:cNvPr id="39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4002447" y="2573232"/>
            <a:ext cx="342548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文本模式：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=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io.StringIO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06681" y="3851638"/>
            <a:ext cx="342125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二进制模式：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=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io.BytesIO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35179" y="3090680"/>
            <a:ext cx="31639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+ </a:t>
            </a:r>
            <a:r>
              <a:rPr lang="en-US" altLang="zh-CN" sz="36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f.getvalue</a:t>
            </a:r>
            <a:r>
              <a:rPr lang="en-US" altLang="zh-CN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()</a:t>
            </a:r>
            <a:endParaRPr lang="zh-CN" alt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78336" y="5050159"/>
            <a:ext cx="65297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注意！ 内存假文件一旦关闭，数据消失</a:t>
            </a:r>
            <a:endParaRPr lang="zh-CN" alt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82615" y="790927"/>
            <a:ext cx="40265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IO流</a:t>
            </a:r>
            <a:r>
              <a:rPr lang="zh-CN" altLang="en-US" sz="32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4"/>
          <p:cNvSpPr/>
          <p:nvPr/>
        </p:nvSpPr>
        <p:spPr bwMode="auto">
          <a:xfrm>
            <a:off x="1681085" y="2508578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1926964" y="2714037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63495" y="2750185"/>
            <a:ext cx="3850005" cy="28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了解：StringIO和BytesIO 的基本用法</a:t>
            </a:r>
            <a:endParaRPr lang="en-US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90843" y="2697251"/>
            <a:ext cx="402656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06368" y="3823172"/>
            <a:ext cx="402656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上下文管理</a:t>
            </a:r>
            <a:endParaRPr lang="en-US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70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1799401" y="1805267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1760666" y="2715068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1793686" y="3750707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2" name="Group 133"/>
          <p:cNvGrpSpPr/>
          <p:nvPr/>
        </p:nvGrpSpPr>
        <p:grpSpPr>
          <a:xfrm>
            <a:off x="1793051" y="4810818"/>
            <a:ext cx="864665" cy="865389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937388" y="214283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new__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方法的运行顺序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937388" y="2997356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必须掌握：装饰器的概念的用法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937811" y="4015987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必须掌握：三个内置装饰器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937629" y="5074485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了解：类中属性的访问过程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  <a:endParaRPr lang="zh-CN" altLang="en-US" sz="4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5" grpId="0"/>
      <p:bldP spid="76" grpId="0"/>
      <p:bldP spid="77" grpId="0"/>
      <p:bldP spid="78" grpId="0"/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2"/>
          <p:cNvGrpSpPr/>
          <p:nvPr/>
        </p:nvGrpSpPr>
        <p:grpSpPr>
          <a:xfrm>
            <a:off x="8744905" y="217465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161890" y="269746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7656939" y="211538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9718573" y="366055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6873772" y="247098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198805" y="270593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6983839" y="316948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8895190" y="293610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7637331" y="347431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491839" y="274390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9942965" y="292951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444339" y="239901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368389" y="395265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323011" y="232208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8670823" y="380660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7771240" y="416220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386206" y="441818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468131" y="415827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5" name="文本框 64"/>
          <p:cNvSpPr txBox="1"/>
          <p:nvPr/>
        </p:nvSpPr>
        <p:spPr>
          <a:xfrm>
            <a:off x="4203164" y="816115"/>
            <a:ext cx="37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本节问题引入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Group 134"/>
          <p:cNvGrpSpPr/>
          <p:nvPr/>
        </p:nvGrpSpPr>
        <p:grpSpPr>
          <a:xfrm>
            <a:off x="1213208" y="2850692"/>
            <a:ext cx="864665" cy="865389"/>
            <a:chOff x="3287425" y="1417883"/>
            <a:chExt cx="648499" cy="649042"/>
          </a:xfrm>
        </p:grpSpPr>
        <p:sp>
          <p:nvSpPr>
            <p:cNvPr id="67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9" name="Group 129"/>
          <p:cNvGrpSpPr/>
          <p:nvPr/>
        </p:nvGrpSpPr>
        <p:grpSpPr>
          <a:xfrm>
            <a:off x="1211831" y="4097105"/>
            <a:ext cx="864665" cy="865389"/>
            <a:chOff x="2779491" y="2517212"/>
            <a:chExt cx="648499" cy="649042"/>
          </a:xfrm>
        </p:grpSpPr>
        <p:sp>
          <p:nvSpPr>
            <p:cNvPr id="70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289008" y="3066077"/>
            <a:ext cx="46068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 既然文件一定要及时关闭，是否能够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自动执行这个关闭过程 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292668" y="4327323"/>
            <a:ext cx="3904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 能否同时管理多个文件的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自动关闭 ？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5" grpId="0"/>
      <p:bldP spid="75" grpId="0"/>
      <p:bldP spid="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283715" y="834520"/>
            <a:ext cx="356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… as …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22816" y="1966453"/>
            <a:ext cx="4720914" cy="1477328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open(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file_path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mode='r') </a:t>
            </a:r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#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进行一系列操作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#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也可以执行别的操作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语句快的时候自动执行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f.close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22816" y="4029567"/>
            <a:ext cx="4720914" cy="2031325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open(</a:t>
            </a:r>
            <a:r>
              <a:rPr lang="en-US" altLang="zh-CN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file_path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mode='r') </a:t>
            </a:r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,\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open(</a:t>
            </a:r>
            <a:r>
              <a:rPr lang="en-US" altLang="zh-CN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file_path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mode='r') </a:t>
            </a:r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,\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… :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#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进行一系列操作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#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也可以执行别的操作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语句快的时候自动执行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f.close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Group 129"/>
          <p:cNvGrpSpPr/>
          <p:nvPr/>
        </p:nvGrpSpPr>
        <p:grpSpPr>
          <a:xfrm>
            <a:off x="3502659" y="1966453"/>
            <a:ext cx="864665" cy="865389"/>
            <a:chOff x="2779491" y="2517212"/>
            <a:chExt cx="648499" cy="649042"/>
          </a:xfrm>
        </p:grpSpPr>
        <p:sp>
          <p:nvSpPr>
            <p:cNvPr id="33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35" name="Group 130"/>
          <p:cNvGrpSpPr/>
          <p:nvPr/>
        </p:nvGrpSpPr>
        <p:grpSpPr>
          <a:xfrm>
            <a:off x="3502658" y="4026159"/>
            <a:ext cx="864665" cy="865389"/>
            <a:chOff x="3287425" y="3613920"/>
            <a:chExt cx="648499" cy="649042"/>
          </a:xfrm>
        </p:grpSpPr>
        <p:sp>
          <p:nvSpPr>
            <p:cNvPr id="44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endParaRPr lang="en-US" sz="1600" b="1" dirty="0"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47970" y="856967"/>
            <a:ext cx="40265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上下文管理</a:t>
            </a:r>
            <a:r>
              <a:rPr lang="zh-CN" altLang="en-US" sz="32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4"/>
          <p:cNvSpPr/>
          <p:nvPr/>
        </p:nvSpPr>
        <p:spPr bwMode="auto">
          <a:xfrm>
            <a:off x="1693887" y="2775841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1942562" y="2980934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/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/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/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/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/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/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/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/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39635" y="3068292"/>
            <a:ext cx="3338195" cy="28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：with..as的用法和特点</a:t>
            </a:r>
            <a:endParaRPr lang="en-US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72395" y="2665997"/>
            <a:ext cx="3565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85907" y="3828321"/>
            <a:ext cx="4543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常见问题处理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2"/>
          <p:cNvGrpSpPr/>
          <p:nvPr/>
        </p:nvGrpSpPr>
        <p:grpSpPr>
          <a:xfrm>
            <a:off x="8744905" y="217465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161890" y="269746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7656939" y="211538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9718573" y="366055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6873772" y="247098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198805" y="270593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6983839" y="316948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8895190" y="293610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7637331" y="347431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491839" y="274390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9942965" y="292951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444339" y="239901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368389" y="395265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323011" y="232208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8670823" y="380660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7771240" y="416220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386206" y="441818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468131" y="415827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5" name="文本框 64"/>
          <p:cNvSpPr txBox="1"/>
          <p:nvPr/>
        </p:nvSpPr>
        <p:spPr>
          <a:xfrm>
            <a:off x="4203164" y="816115"/>
            <a:ext cx="37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本节问题引入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Group 134"/>
          <p:cNvGrpSpPr/>
          <p:nvPr/>
        </p:nvGrpSpPr>
        <p:grpSpPr>
          <a:xfrm>
            <a:off x="1309406" y="2578344"/>
            <a:ext cx="864665" cy="865389"/>
            <a:chOff x="3287425" y="1417883"/>
            <a:chExt cx="648499" cy="649042"/>
          </a:xfrm>
        </p:grpSpPr>
        <p:sp>
          <p:nvSpPr>
            <p:cNvPr id="67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9" name="Group 129"/>
          <p:cNvGrpSpPr/>
          <p:nvPr/>
        </p:nvGrpSpPr>
        <p:grpSpPr>
          <a:xfrm>
            <a:off x="1308029" y="3824757"/>
            <a:ext cx="864665" cy="865389"/>
            <a:chOff x="2779491" y="2517212"/>
            <a:chExt cx="648499" cy="649042"/>
          </a:xfrm>
        </p:grpSpPr>
        <p:sp>
          <p:nvSpPr>
            <p:cNvPr id="70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385199" y="2743048"/>
            <a:ext cx="4287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 如果我想指定编码来处理文件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该怎么办 ？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381757" y="3934285"/>
            <a:ext cx="3392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 能否能对文件或目录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做一些基本的操作？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5" grpId="0"/>
      <p:bldP spid="75" grpId="0"/>
      <p:bldP spid="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348319" y="834520"/>
            <a:ext cx="356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文件访问编码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72832" y="2346530"/>
            <a:ext cx="6869044" cy="369332"/>
          </a:xfrm>
          <a:prstGeom prst="rect">
            <a:avLst/>
          </a:prstGeom>
          <a:ln>
            <a:noFill/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open(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file_path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mode='r',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encoding=None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Group 129"/>
          <p:cNvGrpSpPr/>
          <p:nvPr/>
        </p:nvGrpSpPr>
        <p:grpSpPr>
          <a:xfrm>
            <a:off x="3144611" y="2111771"/>
            <a:ext cx="864665" cy="865389"/>
            <a:chOff x="2779491" y="2517212"/>
            <a:chExt cx="648499" cy="649042"/>
          </a:xfrm>
        </p:grpSpPr>
        <p:sp>
          <p:nvSpPr>
            <p:cNvPr id="33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35" name="Group 130"/>
          <p:cNvGrpSpPr/>
          <p:nvPr/>
        </p:nvGrpSpPr>
        <p:grpSpPr>
          <a:xfrm>
            <a:off x="3144611" y="3690704"/>
            <a:ext cx="864665" cy="865389"/>
            <a:chOff x="3287425" y="3613920"/>
            <a:chExt cx="648499" cy="649042"/>
          </a:xfrm>
        </p:grpSpPr>
        <p:sp>
          <p:nvSpPr>
            <p:cNvPr id="44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372832" y="3938732"/>
            <a:ext cx="6869044" cy="369332"/>
          </a:xfrm>
          <a:prstGeom prst="rect">
            <a:avLst/>
          </a:prstGeom>
          <a:ln>
            <a:noFill/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open(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file_path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mode='r',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encoding=None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errors=None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75474" y="643820"/>
            <a:ext cx="605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 的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936633" y="2140398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492816" y="2160185"/>
            <a:ext cx="3308719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显示当前路径：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os.getcwd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936633" y="278825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936633" y="3475475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2495920" y="2829233"/>
            <a:ext cx="4026569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展示当前目录内容：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os.listdir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(path)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478121" y="3494236"/>
            <a:ext cx="356889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改变当前路径：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os.chdir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(path)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Group 19"/>
          <p:cNvGrpSpPr/>
          <p:nvPr/>
        </p:nvGrpSpPr>
        <p:grpSpPr>
          <a:xfrm>
            <a:off x="1936633" y="4162699"/>
            <a:ext cx="374477" cy="281039"/>
            <a:chOff x="789999" y="2242985"/>
            <a:chExt cx="504229" cy="378415"/>
          </a:xfrm>
        </p:grpSpPr>
        <p:sp>
          <p:nvSpPr>
            <p:cNvPr id="56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7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2493010" y="4182745"/>
            <a:ext cx="3093085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创建目录：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os.mkdir(</a:t>
            </a:r>
            <a:r>
              <a:rPr lang="zh-CN" altLang="en-US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Group 23"/>
          <p:cNvGrpSpPr/>
          <p:nvPr/>
        </p:nvGrpSpPr>
        <p:grpSpPr>
          <a:xfrm>
            <a:off x="1936633" y="4810552"/>
            <a:ext cx="374477" cy="281039"/>
            <a:chOff x="789999" y="2242985"/>
            <a:chExt cx="504229" cy="378415"/>
          </a:xfrm>
        </p:grpSpPr>
        <p:sp>
          <p:nvSpPr>
            <p:cNvPr id="60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2484755" y="4836160"/>
            <a:ext cx="3100705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删除目录：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os.rmdir(</a:t>
            </a:r>
            <a:r>
              <a:rPr lang="zh-CN" altLang="en-US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Group 23"/>
          <p:cNvGrpSpPr/>
          <p:nvPr/>
        </p:nvGrpSpPr>
        <p:grpSpPr>
          <a:xfrm>
            <a:off x="7403662" y="2787285"/>
            <a:ext cx="374477" cy="281039"/>
            <a:chOff x="789999" y="2242985"/>
            <a:chExt cx="504229" cy="378415"/>
          </a:xfrm>
        </p:grpSpPr>
        <p:sp>
          <p:nvSpPr>
            <p:cNvPr id="7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7951470" y="2813050"/>
            <a:ext cx="308610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删除文件：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os.remove(</a:t>
            </a:r>
            <a:r>
              <a:rPr lang="zh-CN" altLang="en-US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b="1" dirty="0" err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Group 27"/>
          <p:cNvGrpSpPr/>
          <p:nvPr/>
        </p:nvGrpSpPr>
        <p:grpSpPr>
          <a:xfrm>
            <a:off x="7403662" y="3478549"/>
            <a:ext cx="374477" cy="281039"/>
            <a:chOff x="789999" y="2242985"/>
            <a:chExt cx="504229" cy="378415"/>
          </a:xfrm>
        </p:grpSpPr>
        <p:sp>
          <p:nvSpPr>
            <p:cNvPr id="76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7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8" name="矩形 77"/>
          <p:cNvSpPr>
            <a:spLocks noChangeArrowheads="1"/>
          </p:cNvSpPr>
          <p:nvPr/>
        </p:nvSpPr>
        <p:spPr bwMode="auto">
          <a:xfrm>
            <a:off x="7945150" y="3497310"/>
            <a:ext cx="2284138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重命名：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os.rename</a:t>
            </a:r>
            <a:r>
              <a:rPr lang="zh-CN" altLang="en-US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（"oldname","new"）</a:t>
            </a:r>
            <a:endParaRPr lang="zh-CN" altLang="en-US" sz="1600" b="1" dirty="0" err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19"/>
          <p:cNvGrpSpPr/>
          <p:nvPr/>
        </p:nvGrpSpPr>
        <p:grpSpPr>
          <a:xfrm>
            <a:off x="7403348" y="2140859"/>
            <a:ext cx="374477" cy="281039"/>
            <a:chOff x="789999" y="2242985"/>
            <a:chExt cx="504229" cy="378415"/>
          </a:xfrm>
        </p:grpSpPr>
        <p:sp>
          <p:nvSpPr>
            <p:cNvPr id="5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945120" y="2182495"/>
            <a:ext cx="3093085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使用系统命令：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os.system()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58" grpId="0"/>
      <p:bldP spid="65" grpId="0"/>
      <p:bldP spid="74" grpId="0"/>
      <p:bldP spid="78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5474" y="643820"/>
            <a:ext cx="605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os.path</a:t>
            </a:r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 的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529443" y="1817195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026922" y="1838437"/>
            <a:ext cx="4262667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路径拼接：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os.path.join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(path1,path2….)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529443" y="2465048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529443" y="315227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6996472" y="1838437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2077520" y="2490783"/>
            <a:ext cx="4026569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所在目录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父级目录：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os.path.dirname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070930" y="3171033"/>
            <a:ext cx="3404087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基本短路径：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os.path.basename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7544549" y="1838437"/>
            <a:ext cx="2878094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资源大小：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os.path.getsize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Group 19"/>
          <p:cNvGrpSpPr/>
          <p:nvPr/>
        </p:nvGrpSpPr>
        <p:grpSpPr>
          <a:xfrm>
            <a:off x="1529443" y="3839496"/>
            <a:ext cx="374477" cy="281039"/>
            <a:chOff x="789999" y="2242985"/>
            <a:chExt cx="504229" cy="378415"/>
          </a:xfrm>
        </p:grpSpPr>
        <p:sp>
          <p:nvSpPr>
            <p:cNvPr id="56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7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2085626" y="3859283"/>
            <a:ext cx="3002384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os.path.abspath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Group 23"/>
          <p:cNvGrpSpPr/>
          <p:nvPr/>
        </p:nvGrpSpPr>
        <p:grpSpPr>
          <a:xfrm>
            <a:off x="1529443" y="4487349"/>
            <a:ext cx="374477" cy="281039"/>
            <a:chOff x="789999" y="2242985"/>
            <a:chExt cx="504229" cy="378415"/>
          </a:xfrm>
        </p:grpSpPr>
        <p:sp>
          <p:nvSpPr>
            <p:cNvPr id="60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2077520" y="4513084"/>
            <a:ext cx="3397497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os.path.relpath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Group 23"/>
          <p:cNvGrpSpPr/>
          <p:nvPr/>
        </p:nvGrpSpPr>
        <p:grpSpPr>
          <a:xfrm>
            <a:off x="6996472" y="2464082"/>
            <a:ext cx="374477" cy="281039"/>
            <a:chOff x="789999" y="2242985"/>
            <a:chExt cx="504229" cy="378415"/>
          </a:xfrm>
        </p:grpSpPr>
        <p:sp>
          <p:nvSpPr>
            <p:cNvPr id="7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7544435" y="2489835"/>
            <a:ext cx="3665220" cy="6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资源时间：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os.path.getctime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getatime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getmtime </a:t>
            </a:r>
            <a:r>
              <a:rPr lang="zh-CN" altLang="en-US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zh-CN" altLang="en-US" sz="1600" b="1" dirty="0" err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Group 27"/>
          <p:cNvGrpSpPr/>
          <p:nvPr/>
        </p:nvGrpSpPr>
        <p:grpSpPr>
          <a:xfrm>
            <a:off x="6996472" y="3155346"/>
            <a:ext cx="374477" cy="281039"/>
            <a:chOff x="789999" y="2242985"/>
            <a:chExt cx="504229" cy="378415"/>
          </a:xfrm>
        </p:grpSpPr>
        <p:sp>
          <p:nvSpPr>
            <p:cNvPr id="76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7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8" name="矩形 77"/>
          <p:cNvSpPr>
            <a:spLocks noChangeArrowheads="1"/>
          </p:cNvSpPr>
          <p:nvPr/>
        </p:nvSpPr>
        <p:spPr bwMode="auto">
          <a:xfrm>
            <a:off x="7537959" y="3174107"/>
            <a:ext cx="3124597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路径是否存在：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os.path.exists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Group 19"/>
          <p:cNvGrpSpPr/>
          <p:nvPr/>
        </p:nvGrpSpPr>
        <p:grpSpPr>
          <a:xfrm>
            <a:off x="7003062" y="3805052"/>
            <a:ext cx="374477" cy="281039"/>
            <a:chOff x="789999" y="2242985"/>
            <a:chExt cx="504229" cy="378415"/>
          </a:xfrm>
        </p:grpSpPr>
        <p:sp>
          <p:nvSpPr>
            <p:cNvPr id="80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1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7559245" y="3824839"/>
            <a:ext cx="2863397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是否是目录：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os.path.isdir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Group 23"/>
          <p:cNvGrpSpPr/>
          <p:nvPr/>
        </p:nvGrpSpPr>
        <p:grpSpPr>
          <a:xfrm>
            <a:off x="7003062" y="4452905"/>
            <a:ext cx="374477" cy="281039"/>
            <a:chOff x="789999" y="2242985"/>
            <a:chExt cx="504229" cy="378415"/>
          </a:xfrm>
        </p:grpSpPr>
        <p:sp>
          <p:nvSpPr>
            <p:cNvPr id="84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5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oup 27"/>
          <p:cNvGrpSpPr/>
          <p:nvPr/>
        </p:nvGrpSpPr>
        <p:grpSpPr>
          <a:xfrm>
            <a:off x="7003062" y="5140129"/>
            <a:ext cx="374477" cy="281039"/>
            <a:chOff x="789999" y="2242985"/>
            <a:chExt cx="504229" cy="378415"/>
          </a:xfrm>
        </p:grpSpPr>
        <p:sp>
          <p:nvSpPr>
            <p:cNvPr id="87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8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7551139" y="4478640"/>
            <a:ext cx="2810796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是否是文件：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os.path.isfile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7544550" y="5158890"/>
            <a:ext cx="3276482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是否是绝对路径：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os.path.isabs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  <p:bldP spid="58" grpId="0"/>
      <p:bldP spid="65" grpId="0"/>
      <p:bldP spid="74" grpId="0"/>
      <p:bldP spid="78" grpId="0"/>
      <p:bldP spid="82" grpId="0"/>
      <p:bldP spid="89" grpId="0"/>
      <p:bldP spid="9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743271" y="2070082"/>
            <a:ext cx="457970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必须掌握：文件的打开与</a:t>
            </a:r>
            <a:r>
              <a:rPr lang="en-US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，写入与读取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94672" y="460661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742749" y="2917516"/>
            <a:ext cx="3299568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必须掌握：with...as...的用法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59" y="3786953"/>
            <a:ext cx="4586819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必须掌握：os.path.join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743384" y="4606926"/>
            <a:ext cx="3299568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en-US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了解：IO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流，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 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43"/>
          <p:cNvGrpSpPr/>
          <p:nvPr/>
        </p:nvGrpSpPr>
        <p:grpSpPr>
          <a:xfrm>
            <a:off x="4420468" y="2057392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24913" y="3487688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5770913" y="2404925"/>
            <a:ext cx="348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写一个简单的复制文件代码。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9"/>
          <p:cNvSpPr txBox="1"/>
          <p:nvPr/>
        </p:nvSpPr>
        <p:spPr>
          <a:xfrm>
            <a:off x="5758213" y="3812012"/>
            <a:ext cx="475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写一个用来遍历某目录所有内容的函数。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439670" y="0"/>
            <a:ext cx="14632305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7716648" y="1748218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623615" y="1949381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607740" y="2915062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623615" y="3952606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2" name="Group 133"/>
          <p:cNvGrpSpPr/>
          <p:nvPr/>
        </p:nvGrpSpPr>
        <p:grpSpPr>
          <a:xfrm>
            <a:off x="623615" y="4982872"/>
            <a:ext cx="864665" cy="865389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1959722" y="2239152"/>
            <a:ext cx="3186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熟练掌握：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959510" y="3142734"/>
            <a:ext cx="3788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熟练掌握：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上下文管理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959509" y="4256542"/>
            <a:ext cx="5381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能够处理：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文件的编码问题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常用文件与目录操作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973693" y="5231293"/>
            <a:ext cx="3514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只需了解： 内存临时文件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406583" y="902021"/>
            <a:ext cx="37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5" grpId="0"/>
      <p:bldP spid="76" grpId="0"/>
      <p:bldP spid="77" grpId="0"/>
      <p:bldP spid="78" grpId="0"/>
      <p:bldP spid="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97251" y="1563825"/>
            <a:ext cx="50382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r>
              <a:rPr lang="zh-CN" altLang="en-US" sz="9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9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20950" y="3409281"/>
            <a:ext cx="402656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讲师：寒沙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2028" y="2765578"/>
            <a:ext cx="346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35286" y="3912675"/>
            <a:ext cx="444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文件基本操作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2"/>
          <p:cNvGrpSpPr/>
          <p:nvPr/>
        </p:nvGrpSpPr>
        <p:grpSpPr>
          <a:xfrm>
            <a:off x="8744905" y="217465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161890" y="269746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7656939" y="211538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9718573" y="366055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6873772" y="247098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198805" y="270593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6983839" y="316948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8895190" y="293610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7637331" y="347431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491839" y="274390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9942965" y="292951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444339" y="239901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368389" y="395265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323011" y="232208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8670823" y="380660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7771240" y="416220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386206" y="441818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468131" y="415827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5" name="文本框 64"/>
          <p:cNvSpPr txBox="1"/>
          <p:nvPr/>
        </p:nvSpPr>
        <p:spPr>
          <a:xfrm>
            <a:off x="4203164" y="816115"/>
            <a:ext cx="37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本节问题引入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Group 134"/>
          <p:cNvGrpSpPr/>
          <p:nvPr/>
        </p:nvGrpSpPr>
        <p:grpSpPr>
          <a:xfrm>
            <a:off x="1252546" y="2209598"/>
            <a:ext cx="864665" cy="865389"/>
            <a:chOff x="3287425" y="1417883"/>
            <a:chExt cx="648499" cy="649042"/>
          </a:xfrm>
        </p:grpSpPr>
        <p:sp>
          <p:nvSpPr>
            <p:cNvPr id="67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9" name="Group 129"/>
          <p:cNvGrpSpPr/>
          <p:nvPr/>
        </p:nvGrpSpPr>
        <p:grpSpPr>
          <a:xfrm>
            <a:off x="1251169" y="3456011"/>
            <a:ext cx="864665" cy="865389"/>
            <a:chOff x="2779491" y="2517212"/>
            <a:chExt cx="648499" cy="649042"/>
          </a:xfrm>
        </p:grpSpPr>
        <p:sp>
          <p:nvSpPr>
            <p:cNvPr id="70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2" name="Group 130"/>
          <p:cNvGrpSpPr/>
          <p:nvPr/>
        </p:nvGrpSpPr>
        <p:grpSpPr>
          <a:xfrm>
            <a:off x="1246936" y="4753447"/>
            <a:ext cx="864665" cy="865389"/>
            <a:chOff x="3287425" y="3613920"/>
            <a:chExt cx="648499" cy="649042"/>
          </a:xfrm>
        </p:grpSpPr>
        <p:sp>
          <p:nvSpPr>
            <p:cNvPr id="73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328347" y="2424983"/>
            <a:ext cx="3908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 如何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一个文件 ？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332006" y="3686229"/>
            <a:ext cx="3904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 如何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文件内容 ？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28347" y="5027424"/>
            <a:ext cx="3987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 如何以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来处理文件 ？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5" grpId="0"/>
      <p:bldP spid="75" grpId="0"/>
      <p:bldP spid="76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090919" y="926218"/>
            <a:ext cx="356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 文件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29"/>
          <p:cNvGrpSpPr/>
          <p:nvPr/>
        </p:nvGrpSpPr>
        <p:grpSpPr>
          <a:xfrm>
            <a:off x="3360504" y="2194279"/>
            <a:ext cx="864665" cy="865389"/>
            <a:chOff x="2779491" y="2517212"/>
            <a:chExt cx="648499" cy="649042"/>
          </a:xfrm>
        </p:grpSpPr>
        <p:sp>
          <p:nvSpPr>
            <p:cNvPr id="36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38" name="Group 130"/>
          <p:cNvGrpSpPr/>
          <p:nvPr/>
        </p:nvGrpSpPr>
        <p:grpSpPr>
          <a:xfrm>
            <a:off x="3360504" y="4108231"/>
            <a:ext cx="864665" cy="865389"/>
            <a:chOff x="3287425" y="3613920"/>
            <a:chExt cx="648499" cy="649042"/>
          </a:xfrm>
        </p:grpSpPr>
        <p:sp>
          <p:nvSpPr>
            <p:cNvPr id="39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4441340" y="2424497"/>
            <a:ext cx="4906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打开文件：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=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file_path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mode='r')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45574" y="4322711"/>
            <a:ext cx="3990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关闭文件：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f.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89080" y="305966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传入表示文件路径的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，会返回一个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文件对象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89080" y="497362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调用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给定文件对象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close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786852" y="1175841"/>
            <a:ext cx="1849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022" y="2494129"/>
            <a:ext cx="7263265" cy="14552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022" y="4385623"/>
            <a:ext cx="5595124" cy="824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7330" y="1176020"/>
            <a:ext cx="8419465" cy="34201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7330" y="745490"/>
            <a:ext cx="24091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/>
              <a:t>文件打开的模式</a:t>
            </a:r>
            <a:r>
              <a:rPr lang="en-US" altLang="zh-CN" sz="2400" b="1"/>
              <a:t>: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2767330" y="4596130"/>
            <a:ext cx="60693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其他模式：</a:t>
            </a:r>
            <a:r>
              <a:rPr lang="en-US" altLang="zh-CN"/>
              <a:t>rb   rb+     wb     wb+    ab    ab+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加个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作用</a:t>
            </a:r>
            <a:r>
              <a:rPr lang="zh-CN" altLang="en-US"/>
              <a:t>：以</a:t>
            </a:r>
            <a:r>
              <a:rPr lang="zh-CN" altLang="en-US">
                <a:solidFill>
                  <a:srgbClr val="FF0000"/>
                </a:solidFill>
              </a:rPr>
              <a:t>二进制</a:t>
            </a:r>
            <a:r>
              <a:rPr lang="zh-CN" altLang="en-US"/>
              <a:t>的格式打开文件，进行上述操作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401589" y="236823"/>
            <a:ext cx="2460022" cy="5992938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47187" y="834520"/>
            <a:ext cx="378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 文件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034535" y="2190418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方法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读取指定大小的内容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f.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read</a:t>
                      </a:r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读取一行的内容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f.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readline</a:t>
                      </a:r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读取多行内容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f.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readlines</a:t>
                      </a:r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写入内容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f.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write</a:t>
                      </a:r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(data)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写入多行（需要自己加换行符）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f.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writelines</a:t>
                      </a:r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(lines)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立即刷新缓冲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f.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flush</a:t>
                      </a:r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获得游标位置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f.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tell</a:t>
                      </a:r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调整游标位置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f.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seek</a:t>
                      </a:r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(position)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2eabc253-9c52-4ffa-baf8-cfc9319fe665}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2498</Words>
  <Application>WPS 演示</Application>
  <PresentationFormat>宽屏</PresentationFormat>
  <Paragraphs>368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Arial</vt:lpstr>
      <vt:lpstr>Calibri Light</vt:lpstr>
      <vt:lpstr>Raleway Black</vt:lpstr>
      <vt:lpstr>楷体</vt:lpstr>
      <vt:lpstr>Calibri</vt:lpstr>
      <vt:lpstr>Arial Unicode MS</vt:lpstr>
      <vt:lpstr>Lato Regular</vt:lpstr>
      <vt:lpstr>Segoe Print</vt:lpstr>
      <vt:lpstr>方正姚体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清水白石下寒沙</cp:lastModifiedBy>
  <cp:revision>448</cp:revision>
  <dcterms:created xsi:type="dcterms:W3CDTF">2017-08-12T10:14:00Z</dcterms:created>
  <dcterms:modified xsi:type="dcterms:W3CDTF">2019-05-21T09:00:36Z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