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30"/>
  </p:notesMasterIdLst>
  <p:sldIdLst>
    <p:sldId id="256" r:id="rId15"/>
    <p:sldId id="297" r:id="rId16"/>
    <p:sldId id="308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9" r:id="rId27"/>
    <p:sldId id="310" r:id="rId28"/>
    <p:sldId id="286" r:id="rId29"/>
  </p:sldIdLst>
  <p:sldSz cx="12192000" cy="6858000"/>
  <p:notesSz cx="6858000" cy="9144000"/>
  <p:defaultTextStyle>
    <a:defPPr>
      <a:defRPr lang="en-GB"/>
    </a:defPPr>
    <a:lvl1pPr algn="l" defTabSz="598778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990204" indent="-380848" algn="l" defTabSz="598778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523390" indent="-304678" algn="l" defTabSz="598778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2132747" indent="-304678" algn="l" defTabSz="598778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742103" indent="-304678" algn="l" defTabSz="598778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3046781" algn="l" defTabSz="1218712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656137" algn="l" defTabSz="1218712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4265493" algn="l" defTabSz="1218712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874849" algn="l" defTabSz="1218712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91" autoAdjust="0"/>
  </p:normalViewPr>
  <p:slideViewPr>
    <p:cSldViewPr>
      <p:cViewPr varScale="1">
        <p:scale>
          <a:sx n="69" d="100"/>
          <a:sy n="69" d="100"/>
        </p:scale>
        <p:origin x="756" y="48"/>
      </p:cViewPr>
      <p:guideLst>
        <p:guide orient="horz" pos="2879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宋体" charset="-122"/>
              </a:defRPr>
            </a:lvl1pPr>
          </a:lstStyle>
          <a:p>
            <a:pPr>
              <a:defRPr/>
            </a:pPr>
            <a:fld id="{D7F4556C-644D-4D62-A051-7FCEC19B997D}" type="datetime1">
              <a:rPr lang="en-US"/>
              <a:pPr>
                <a:defRPr/>
              </a:pPr>
              <a:t>4/26/2016</a:t>
            </a:fld>
            <a:endParaRPr lang="en-US"/>
          </a:p>
        </p:txBody>
      </p:sp>
      <p:sp>
        <p:nvSpPr>
          <p:cNvPr id="1536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4413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zh-CN" sz="1200" smtClean="0">
                <a:solidFill>
                  <a:srgbClr val="000000"/>
                </a:solidFill>
              </a:rPr>
              <a:t>单击此处编辑母版文本样式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zh-CN" sz="1200" smtClean="0">
                <a:solidFill>
                  <a:srgbClr val="000000"/>
                </a:solidFill>
              </a:rPr>
              <a:t>二级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zh-CN" sz="1200" smtClean="0">
                <a:solidFill>
                  <a:srgbClr val="000000"/>
                </a:solidFill>
              </a:rPr>
              <a:t>三级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zh-CN" sz="1200" smtClean="0">
                <a:solidFill>
                  <a:srgbClr val="000000"/>
                </a:solidFill>
              </a:rPr>
              <a:t>四级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zh-CN" sz="1200" smtClean="0">
                <a:solidFill>
                  <a:srgbClr val="000000"/>
                </a:solidFill>
              </a:rPr>
              <a:t>五级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3025" y="8685213"/>
            <a:ext cx="2971800" cy="4556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6A3011F-CF95-4FAE-8EA6-F43DB85036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noProof="0" smtClean="0"/>
          </a:p>
        </p:txBody>
      </p:sp>
    </p:spTree>
    <p:extLst>
      <p:ext uri="{BB962C8B-B14F-4D97-AF65-F5344CB8AC3E}">
        <p14:creationId xmlns:p14="http://schemas.microsoft.com/office/powerpoint/2010/main" val="10176063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59877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599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990204" indent="-380848" algn="l" defTabSz="59877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599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523390" indent="-304678" algn="l" defTabSz="59877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599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2132747" indent="-304678" algn="l" defTabSz="59877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599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742103" indent="-304678" algn="l" defTabSz="59877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599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3046781" algn="l" defTabSz="1218712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6137" algn="l" defTabSz="1218712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493" algn="l" defTabSz="1218712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849" algn="l" defTabSz="1218712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257530C-A605-42BE-A21E-342AE914ECC5}" type="datetime1">
              <a:rPr lang="en-US" altLang="zh-CN" sz="2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4/26/2016</a:t>
            </a:fld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AC69DC3-44B3-47A1-BF9F-59C7D55D9317}" type="slidenum">
              <a:rPr lang="en-US" altLang="zh-CN" sz="2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zh-CN" sz="2400" smtClean="0"/>
          </a:p>
        </p:txBody>
      </p:sp>
      <p:sp>
        <p:nvSpPr>
          <p:cNvPr id="174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4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553D7D1-06D7-4B5A-96DC-F7A06A907EB0}" type="datetime1">
              <a:rPr lang="en-US" altLang="zh-CN" sz="2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4/26/2016</a:t>
            </a:fld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044CCC8-CFBD-481D-89CB-94084547949F}" type="slidenum">
              <a:rPr lang="en-US" altLang="zh-CN" sz="24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en-US" altLang="zh-CN" sz="2400" smtClean="0"/>
          </a:p>
        </p:txBody>
      </p:sp>
      <p:sp>
        <p:nvSpPr>
          <p:cNvPr id="3174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5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5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0873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C99BD-390B-4416-B52C-77F9978CF1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73335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93825-07D1-47A1-85D5-5132EB5E6C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5245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86C76-17D5-463E-BBA5-FEF42702FA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0031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44B9B-918F-4DE2-94A7-A3F8DBA528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99820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206D3-A5AE-4D9E-8ECF-01D0D5256B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28248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DF30-41D0-4B8F-AAE1-8E369045F4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9265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35FA9-75BC-47C7-9666-19EF6B70B4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38863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1E3DE-59A2-44A0-B523-B092B30A5F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23425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24E41-6CE1-4437-B3D5-12BEDD32C1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1850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CBB85-445C-4FD2-A7A5-586860FC50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7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51825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29DE0-CF1F-4662-84A8-15DCA50E7B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67800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A7A33-072A-40CC-854C-D6BD658605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22201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776D3-21D6-4A61-81E2-1EC0B952B0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58785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ADFDA-504F-49D2-A91A-45E820CA2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85660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37BE5-E151-48D3-AD1E-DB3FD04799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77817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90820-8DDE-49AD-A597-97651D2D7F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91740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90713-6440-43EB-8328-5E7DA2117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722176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103FA-2171-4AD5-BA53-42ACC69DEC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1281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191FD-0BDF-497A-BFC6-99F3C15F00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396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D818E-7B98-4E17-A287-4792E84BC6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00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F91DD-92AD-458E-876B-B6695F2A64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50070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91A86-0DB1-4714-B3EE-0524E72434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25388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9858D-BD6A-4893-90DF-5D955BD61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27273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19251-8A7C-46E3-8B07-C4F287DE32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85082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DF45F-9536-4957-BEC8-C80D0FBB2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17102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6B026-5F40-426F-89BD-725B4A93F2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36346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A070-2070-43F4-932D-DC4E710394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8909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9F9CD-1499-4DD3-BD16-9FDB673AE8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3727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64A06-AB4A-4EDC-ABB7-263F38F86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12311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2F80-13A0-4E07-83DA-8189A13AB4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00313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E3D3B-EA4A-4122-B2BF-DABBD4712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712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31E23-2272-4C10-AE7A-35ECDDE53D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12011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EA4C0-7CF5-4176-84B8-9851B2215B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61342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29EC-0B41-49C4-AF4E-DF72834E2A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87128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64DE9-9234-4242-8CFA-751BFED349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09859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7FD9A-4DE6-47E2-AB84-CD6A08B36E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69572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D77B4-06BE-4A36-8E68-77332E719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21422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6DF03-E00F-4BEE-B662-9AC1A0C0E4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83326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1D41C-5383-4099-AA1F-09A718ACA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73963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E9355-E566-46FC-9CCD-F9269FA62C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19222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1EE6B-923E-4B84-9367-91B7E18C33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04965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D2633-65CE-407C-8AD6-D1D290438A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5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A6414-EA6B-442A-9107-D352F1E901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30719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3EC19-EC53-4A87-BACD-71921B8096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86730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B49F3-265B-43AD-9B02-54E735C21F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33037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6720E-7DA9-455F-8A15-E1B03D83CA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65103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CB57-C329-4A67-8840-D08A76FB6A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8907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FCEA3-968B-4E6F-BC01-66971F38D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90525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7966A-3DCB-4964-87A4-F7A1D27D5C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79941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0369D-BB4D-478B-93C3-A1B012761E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58757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79D34-2B66-445E-8954-F67D5E6329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59517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5526E-C14E-48EA-92F6-CE3DD8B8D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32598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5213C-87DC-47C1-976C-2EF8911DB4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9453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3F4A6-00EF-4A7D-9929-311999815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30881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BCD46-9395-4F4C-9C68-F2A5EA65D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75932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F7312-7855-4F08-BD86-774A40F065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88812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3F0C8-3EFC-43C9-8755-8C7853624A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57541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6EDFF-052B-4B70-8188-BFDC42BADB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30549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C9640-3B14-409F-BDD6-B2B37D0B9C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67408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41F41-62F0-4225-81E3-1DD700A10B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13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69C17-CFBF-431F-A116-28DC8D40B0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92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32281-1E10-4958-A784-B4175750BE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509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C208-2BEE-4F0C-AFA7-CDE4D089BA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508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1BF09-8EE1-45DF-808A-AA3E7CB4D8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8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96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4FBE7-619B-45A2-ABB6-2ABFB021F3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105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F36D6-A5D4-4DD6-983D-9715B90A48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430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87728-4C60-466A-A592-B2D14B25E4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556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62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3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4741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6057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588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86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30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07015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49931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75804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76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114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"/>
            <a:ext cx="9512300" cy="844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458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AF2DE-05DF-4137-879D-43D0B1166E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224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6D8BD-706C-469F-97CD-69DB472F56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9593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A8734-EAE3-4A9A-AFA0-AA7781CFDF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3630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2565C-9D4F-4BC1-AC12-03A3DA5F1A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1777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0EA2E-B5F0-408C-8395-70D0FA0317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7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547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64C6F-EE7F-46CC-AB23-B1F238F689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5025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241A9-5FB5-48CD-95BF-8D5CD3BAEE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59333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C572C-D296-4F30-A4E0-5DED8BFE24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7968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8D00D-6C18-4A74-924D-B71CDF102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1833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F1AE-09A2-4974-8FD8-EAFA5C2730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7976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D5070-02EE-498B-8A5A-88F0001053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7659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08615-9E1B-4DDD-9246-8BE624487A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232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DE5F2-0F77-47B5-AA4E-2AB0C621DC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1212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E27E3-B068-45F1-AA71-71B7424FC9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20376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3EAFF-E6D7-4BA5-A496-74C5F41368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55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541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7FCA3-B91D-49D9-A96A-882F991615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8256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4A0B7-186C-4B8D-89BA-A1F8F71D4D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5474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1E4CF-C26B-4F7D-8955-F56A40A86D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7560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00BD8-EEA9-4802-B10D-26455F0DC5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58477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4046E-4AA7-4995-87CC-A8AB541D4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1701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CA425-7963-44CF-AB5D-85A539002F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8029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76BF6-68CA-4FC3-ADDD-E115860FBE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3257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5CF3F-2917-470E-B5BF-1E065FA0CE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7779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F0C48-02D0-4526-AE02-A344D35DB0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080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AED33-C4E1-4094-BBA9-CA7D103836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66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214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E0B8F-2E14-4854-8884-F8AA0165A0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6491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19D66-589E-43DD-A64E-5806280CBC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5057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24CA-F069-4DBD-9813-E74C40A80B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564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CEB50-ACED-423C-9A2A-4EB63C553F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2292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B87DD-AAFF-44C4-BF94-8FD3A29F3F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5391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240E2-AAB0-446F-85A3-FDCF45903C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3996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D25EE-E39B-430E-B365-C9B3CFC9C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3595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7C702-C47B-43E0-884F-224D55919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099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F7E35-16B4-451F-9214-A98D748D92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1265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2ACF5-402F-4153-94B8-D8CF5D2F9B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26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368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B50D4-6564-4347-B078-F8B48766A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9325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C4326-6F2C-44FF-80FE-DC5E41879D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6332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503E8-8201-400B-B31A-C764F9FFF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1193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2674C-0551-420F-9C42-9EF2B1DF01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8860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33F85-F1B3-45A2-BC51-FD2C377D34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4989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679CF-933B-4B8C-9FB9-30DC82A4E3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3601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09BBC-CDC0-447D-8602-55D5E26C58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5112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9B186-3C73-4F2E-9456-10A31E1D35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30390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3B197-8BC4-4CC2-9C09-A6AE9E0DA1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8612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BBCE0-A878-4B33-8BC6-41F6E3E20D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63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62211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7A404-1814-4110-9D9E-98B30C67FC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4764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C094B-FD86-416A-B309-3012B351DF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31733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AD870-42F8-443B-BF71-13B3A83F9B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79780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0E9F9-115D-403C-8B75-58FA88C87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5319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A504F-AF82-4A0B-8703-30E33E3B16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4145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2405A-168B-49E8-BE41-DBB73BD6A8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1571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EB90C-47EF-4A8E-BB8A-7303110B84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4204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9C40B-B2A1-4B8A-B911-A28D3D45C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63343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8D10A-CF74-4414-A317-61A3BF81B6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34349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0"/>
            <a:ext cx="2741084" cy="640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12A30-659A-484A-B6DE-53A1C04874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36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80472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826"/>
            <a:ext cx="10363200" cy="14706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7117"/>
            <a:ext cx="8534401" cy="1752059"/>
          </a:xfrm>
        </p:spPr>
        <p:txBody>
          <a:bodyPr/>
          <a:lstStyle>
            <a:lvl1pPr marL="0" indent="0" algn="ctr">
              <a:buNone/>
              <a:defRPr/>
            </a:lvl1pPr>
            <a:lvl2pPr marL="609402" indent="0" algn="ctr">
              <a:buNone/>
              <a:defRPr/>
            </a:lvl2pPr>
            <a:lvl3pPr marL="1218804" indent="0" algn="ctr">
              <a:buNone/>
              <a:defRPr/>
            </a:lvl3pPr>
            <a:lvl4pPr marL="1828206" indent="0" algn="ctr">
              <a:buNone/>
              <a:defRPr/>
            </a:lvl4pPr>
            <a:lvl5pPr marL="2437608" indent="0" algn="ctr">
              <a:buNone/>
              <a:defRPr/>
            </a:lvl5pPr>
            <a:lvl6pPr marL="3047009" indent="0" algn="ctr">
              <a:buNone/>
              <a:defRPr/>
            </a:lvl6pPr>
            <a:lvl7pPr marL="3656411" indent="0" algn="ctr">
              <a:buNone/>
              <a:defRPr/>
            </a:lvl7pPr>
            <a:lvl8pPr marL="4265813" indent="0" algn="ctr">
              <a:buNone/>
              <a:defRPr/>
            </a:lvl8pPr>
            <a:lvl9pPr marL="487521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C7929-A2DD-43C3-ABD2-535667B3B5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56141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F86AF-9786-46BF-88A4-9F951D7598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35101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7656"/>
            <a:ext cx="10363200" cy="1360596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7402"/>
            <a:ext cx="10363200" cy="1500254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02" indent="0">
              <a:buNone/>
              <a:defRPr sz="2399"/>
            </a:lvl2pPr>
            <a:lvl3pPr marL="1218804" indent="0">
              <a:buNone/>
              <a:defRPr sz="2133"/>
            </a:lvl3pPr>
            <a:lvl4pPr marL="1828206" indent="0">
              <a:buNone/>
              <a:defRPr sz="1866"/>
            </a:lvl4pPr>
            <a:lvl5pPr marL="2437608" indent="0">
              <a:buNone/>
              <a:defRPr sz="1866"/>
            </a:lvl5pPr>
            <a:lvl6pPr marL="3047009" indent="0">
              <a:buNone/>
              <a:defRPr sz="1866"/>
            </a:lvl6pPr>
            <a:lvl7pPr marL="3656411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A974E-73AF-41BA-A6EE-FC6F6E069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9698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026267"/>
            <a:ext cx="5382684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5" y="1026267"/>
            <a:ext cx="5384800" cy="538102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94C72-A85C-4F1E-877D-6F3EDEC303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94931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2"/>
            <a:ext cx="10972801" cy="11426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4111"/>
            <a:ext cx="5386918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5264"/>
            <a:ext cx="5386918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4111"/>
            <a:ext cx="5389033" cy="64115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264"/>
            <a:ext cx="5389033" cy="395059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81E7C-9724-43A0-AB97-2AFEC1E94E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9742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105DE-DE81-4552-A9B7-0FCF8423B6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95552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CB613-C8B1-4C9F-9121-88FF86EA44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5353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2968"/>
            <a:ext cx="4011085" cy="116169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2968"/>
            <a:ext cx="6815667" cy="585289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4657"/>
            <a:ext cx="4011085" cy="469120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C1BEE-1D56-481B-82B6-95171ABF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83358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1235"/>
            <a:ext cx="7315200" cy="567092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3644"/>
            <a:ext cx="7315200" cy="411353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8327"/>
            <a:ext cx="7315200" cy="804085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0C2C3-F282-4211-95C1-CB0F3EC079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0838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ED403-69E6-4691-AFC3-7374C82A3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65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609601" y="6504625"/>
            <a:ext cx="2844800" cy="36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9958" tIns="62378" rIns="119958" bIns="62378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fld id="{9815F3A4-A6D5-4FB9-A286-1C301F918288}" type="datetime1">
              <a:rPr lang="en-US" altLang="zh-CN" sz="1599" smtClean="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  <a:defRPr/>
              </a:pPr>
              <a:t>4/26/2016</a:t>
            </a:fld>
            <a:endParaRPr lang="en-US" altLang="zh-CN" sz="1599" smtClean="0">
              <a:solidFill>
                <a:srgbClr val="000000"/>
              </a:solidFill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8737600" y="6504625"/>
            <a:ext cx="2844800" cy="36607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19958" tIns="62378" rIns="119958" bIns="62378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  <a:defRPr/>
            </a:pPr>
            <a:fld id="{4C5B7D68-DCD2-4554-BEF3-B4EE10CCB357}" type="slidenum">
              <a:rPr lang="en-US" altLang="zh-CN" sz="1599" smtClean="0">
                <a:solidFill>
                  <a:srgbClr val="000000"/>
                </a:solidFill>
              </a:rPr>
              <a:pPr algn="r" eaLnBrk="1" hangingPunct="1">
                <a:buSzPct val="100000"/>
                <a:defRPr/>
              </a:pPr>
              <a:t>‹#›</a:t>
            </a:fld>
            <a:endParaRPr lang="en-US" altLang="zh-CN" sz="1599" smtClean="0">
              <a:solidFill>
                <a:srgbClr val="000000"/>
              </a:solidFill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3981452" y="6517322"/>
            <a:ext cx="4421715" cy="37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9958" tIns="62378" rIns="119958" bIns="62378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altLang="zh-CN" sz="1599" smtClean="0">
                <a:solidFill>
                  <a:srgbClr val="FFFFFF"/>
                </a:solidFill>
              </a:rPr>
              <a:t>www.transwarp.io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7562A433-A796-4EDC-98E0-D6A0C900B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E5CA8660-3273-4E85-98DF-8848239DB1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7D095F64-FDD6-47F0-9464-D971EF2E8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E922791B-B3DA-45C8-A8C7-4490207A75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023A843A-41BA-48F6-AC68-8425A6B31E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70E0A1AE-4EB6-453B-B5BE-F8F3294AAD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609601" y="6504625"/>
            <a:ext cx="2844800" cy="36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9958" tIns="62378" rIns="119958" bIns="62378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fld id="{D5D238DC-D88C-4DF7-A7EC-BCA562E26789}" type="datetime1">
              <a:rPr lang="en-US" altLang="zh-CN" sz="1599" smtClean="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  <a:defRPr/>
              </a:pPr>
              <a:t>4/26/2016</a:t>
            </a:fld>
            <a:endParaRPr lang="en-US" altLang="zh-CN" sz="1599" smtClean="0">
              <a:solidFill>
                <a:srgbClr val="000000"/>
              </a:solidFill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8737600" y="6504625"/>
            <a:ext cx="2844800" cy="36607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19958" tIns="62378" rIns="119958" bIns="62378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  <a:defRPr/>
            </a:pPr>
            <a:fld id="{521F55C1-8473-4591-8D62-942FB01DE940}" type="slidenum">
              <a:rPr lang="en-US" altLang="zh-CN" sz="1599" smtClean="0">
                <a:solidFill>
                  <a:srgbClr val="000000"/>
                </a:solidFill>
              </a:rPr>
              <a:pPr algn="r" eaLnBrk="1" hangingPunct="1">
                <a:buSzPct val="100000"/>
                <a:defRPr/>
              </a:pPr>
              <a:t>‹#›</a:t>
            </a:fld>
            <a:endParaRPr lang="en-US" altLang="zh-CN" sz="1599" smtClean="0">
              <a:solidFill>
                <a:srgbClr val="000000"/>
              </a:solidFill>
            </a:endParaRP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3981452" y="6517322"/>
            <a:ext cx="4421715" cy="37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9958" tIns="62378" rIns="119958" bIns="62378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altLang="zh-CN" sz="1599" smtClean="0">
                <a:solidFill>
                  <a:srgbClr val="FFFFFF"/>
                </a:solidFill>
              </a:rPr>
              <a:t>www.transwarp.io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DC0DFB65-4485-4110-8072-DCDEE4530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B0373068-EE7E-49FB-AC4B-F1CB167057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B66DD416-2995-4B34-BEFB-FF540C9FEC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CDF29C51-B7D2-412A-8606-88FE6281C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B5216EA4-9753-4568-A4C3-6314DCA18D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"/>
            <a:ext cx="9512300" cy="84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单击鼠标编辑标题文字格式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6267"/>
            <a:ext cx="10970684" cy="53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单击鼠标编辑大纲文字格式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第三大纲级别</a:t>
            </a:r>
          </a:p>
          <a:p>
            <a:pPr lvl="3"/>
            <a:r>
              <a:rPr lang="zh-CN" altLang="en-GB" smtClean="0"/>
              <a:t>第四大纲级别</a:t>
            </a:r>
          </a:p>
          <a:p>
            <a:pPr lvl="4"/>
            <a:r>
              <a:rPr lang="zh-CN" altLang="en-GB" smtClean="0"/>
              <a:t>第五大纲级别</a:t>
            </a:r>
          </a:p>
          <a:p>
            <a:pPr lvl="4"/>
            <a:r>
              <a:rPr lang="zh-CN" altLang="en-GB" smtClean="0"/>
              <a:t>第六大纲级别</a:t>
            </a:r>
          </a:p>
          <a:p>
            <a:pPr lvl="4"/>
            <a:r>
              <a:rPr lang="zh-CN" altLang="en-GB" smtClean="0"/>
              <a:t>第七大纲级别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609601" y="6354391"/>
            <a:ext cx="2844800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165601" y="6354391"/>
            <a:ext cx="3860799" cy="3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63051" y="6453841"/>
            <a:ext cx="2842682" cy="36395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3199">
                <a:solidFill>
                  <a:srgbClr val="000000"/>
                </a:solidFill>
                <a:latin typeface="Intel Clear" charset="0"/>
              </a:defRPr>
            </a:lvl1pPr>
          </a:lstStyle>
          <a:p>
            <a:pPr>
              <a:defRPr/>
            </a:pPr>
            <a:fld id="{3771818C-683A-4AB9-B174-3440588255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+mj-lt"/>
          <a:ea typeface="+mj-ea"/>
          <a:cs typeface="+mj-cs"/>
        </a:defRPr>
      </a:lvl1pPr>
      <a:lvl2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2pPr>
      <a:lvl3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3pPr>
      <a:lvl4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4pPr>
      <a:lvl5pPr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5pPr>
      <a:lvl6pPr marL="3351710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6pPr>
      <a:lvl7pPr marL="3961112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7pPr>
      <a:lvl8pPr marL="4570514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8pPr>
      <a:lvl9pPr marL="5179916" indent="-304701" algn="l" defTabSz="59882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65">
          <a:solidFill>
            <a:srgbClr val="FFFFFF"/>
          </a:solidFill>
          <a:latin typeface="微软雅黑" pitchFamily="32" charset="-122"/>
          <a:ea typeface="微软雅黑" pitchFamily="32" charset="-122"/>
        </a:defRPr>
      </a:lvl9pPr>
    </p:titleStyle>
    <p:bodyStyle>
      <a:lvl1pPr marL="457051" indent="-457051" algn="l" defTabSz="598823" rtl="0" eaLnBrk="0" fontAlgn="base" hangingPunct="0">
        <a:spcBef>
          <a:spcPts val="10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4265">
          <a:solidFill>
            <a:srgbClr val="000000"/>
          </a:solidFill>
          <a:latin typeface="+mn-lt"/>
          <a:ea typeface="+mn-ea"/>
          <a:cs typeface="+mn-cs"/>
        </a:defRPr>
      </a:lvl1pPr>
      <a:lvl2pPr marL="990278" indent="-380876" algn="l" defTabSz="598823" rtl="0" eaLnBrk="0" fontAlgn="base" hangingPunct="0">
        <a:spcBef>
          <a:spcPts val="9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732">
          <a:solidFill>
            <a:srgbClr val="000000"/>
          </a:solidFill>
          <a:latin typeface="+mn-lt"/>
          <a:ea typeface="+mn-ea"/>
          <a:cs typeface="+mn-cs"/>
        </a:defRPr>
      </a:lvl2pPr>
      <a:lvl3pPr marL="1523505" indent="-304701" algn="l" defTabSz="59882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199">
          <a:solidFill>
            <a:srgbClr val="000000"/>
          </a:solidFill>
          <a:latin typeface="+mn-lt"/>
          <a:ea typeface="+mn-ea"/>
          <a:cs typeface="+mn-cs"/>
        </a:defRPr>
      </a:lvl3pPr>
      <a:lvl4pPr marL="2132907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666">
          <a:solidFill>
            <a:srgbClr val="000000"/>
          </a:solidFill>
          <a:latin typeface="+mn-lt"/>
          <a:ea typeface="+mn-ea"/>
          <a:cs typeface="+mn-cs"/>
        </a:defRPr>
      </a:lvl4pPr>
      <a:lvl5pPr marL="2742308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666">
          <a:solidFill>
            <a:srgbClr val="000000"/>
          </a:solidFill>
          <a:latin typeface="+mn-lt"/>
          <a:ea typeface="+mn-ea"/>
          <a:cs typeface="+mn-cs"/>
        </a:defRPr>
      </a:lvl5pPr>
      <a:lvl6pPr marL="3351710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6pPr>
      <a:lvl7pPr marL="3961112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7pPr>
      <a:lvl8pPr marL="4570514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8pPr>
      <a:lvl9pPr marL="5179916" indent="-304701" algn="l" defTabSz="598823" rtl="0" eaLnBrk="0" fontAlgn="base" hangingPunct="0">
        <a:spcBef>
          <a:spcPts val="6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66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" y="10714"/>
            <a:ext cx="12187768" cy="683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2699" y="2047792"/>
            <a:ext cx="10266601" cy="767092"/>
          </a:xfrm>
        </p:spPr>
        <p:txBody>
          <a:bodyPr vert="horz" wrap="square" lIns="121878" tIns="60939" rIns="121878" bIns="60939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中国邮政速递物流数据平台迁移项目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7846171" y="4686923"/>
            <a:ext cx="2657023" cy="160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9958" tIns="62378" rIns="119958" bIns="62378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399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399">
                <a:solidFill>
                  <a:srgbClr val="FFFFFF"/>
                </a:solidFill>
                <a:latin typeface="Arial" panose="020B0604020202020204" pitchFamily="34" charset="0"/>
              </a:rPr>
              <a:t>星环科技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399">
                <a:solidFill>
                  <a:srgbClr val="FFFFFF"/>
                </a:solidFill>
                <a:latin typeface="Arial" panose="020B0604020202020204" pitchFamily="34" charset="0"/>
              </a:rPr>
              <a:t>www.transwarp.io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399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418" y="2431338"/>
            <a:ext cx="1500195" cy="14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29051" y="2983811"/>
            <a:ext cx="3960440" cy="767092"/>
          </a:xfrm>
        </p:spPr>
        <p:txBody>
          <a:bodyPr vert="horz" wrap="square" lIns="121878" tIns="60939" rIns="121878" bIns="60939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、报表开发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67408" y="1292929"/>
            <a:ext cx="9937104" cy="803275"/>
          </a:xfrm>
          <a:prstGeom prst="rect">
            <a:avLst/>
          </a:prstGeom>
        </p:spPr>
        <p:txBody>
          <a:bodyPr/>
          <a:lstStyle>
            <a:lvl1pPr marL="457051" indent="-457051" algn="l" defTabSz="598823" rtl="0" eaLnBrk="0" fontAlgn="base" hangingPunct="0">
              <a:spcBef>
                <a:spcPts val="10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4265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90278" indent="-380876" algn="l" defTabSz="598823" rtl="0" eaLnBrk="0" fontAlgn="base" hangingPunct="0">
              <a:spcBef>
                <a:spcPts val="93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3732">
                <a:solidFill>
                  <a:srgbClr val="000000"/>
                </a:solidFill>
                <a:latin typeface="+mn-lt"/>
                <a:ea typeface="+mn-ea"/>
              </a:defRPr>
            </a:lvl2pPr>
            <a:lvl3pPr marL="1523505" indent="-304701" algn="l" defTabSz="59882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199">
                <a:solidFill>
                  <a:srgbClr val="000000"/>
                </a:solidFill>
                <a:latin typeface="+mn-lt"/>
                <a:ea typeface="+mn-ea"/>
              </a:defRPr>
            </a:lvl3pPr>
            <a:lvl4pPr marL="2132907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666">
                <a:solidFill>
                  <a:srgbClr val="000000"/>
                </a:solidFill>
                <a:latin typeface="+mn-lt"/>
                <a:ea typeface="+mn-ea"/>
              </a:defRPr>
            </a:lvl4pPr>
            <a:lvl5pPr marL="2742308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666">
                <a:solidFill>
                  <a:srgbClr val="000000"/>
                </a:solidFill>
                <a:latin typeface="+mn-lt"/>
                <a:ea typeface="+mn-ea"/>
              </a:defRPr>
            </a:lvl5pPr>
            <a:lvl6pPr marL="3351710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6pPr>
            <a:lvl7pPr marL="3961112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7pPr>
            <a:lvl8pPr marL="4570514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8pPr>
            <a:lvl9pPr marL="5179916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>
                <a:solidFill>
                  <a:schemeClr val="tx1"/>
                </a:solidFill>
              </a:rPr>
              <a:t>暂不支持on后面复杂的逻辑组合</a:t>
            </a:r>
          </a:p>
          <a:p>
            <a:endParaRPr lang="zh-CN" altLang="en-US" kern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kern="0" dirty="0" smtClean="0">
              <a:solidFill>
                <a:schemeClr val="tx1"/>
              </a:solidFill>
            </a:endParaRPr>
          </a:p>
          <a:p>
            <a:r>
              <a:rPr lang="zh-CN" altLang="en-US" kern="0" dirty="0" smtClean="0">
                <a:solidFill>
                  <a:schemeClr val="tx1"/>
                </a:solidFill>
              </a:rPr>
              <a:t>inner join情况下可改为where</a:t>
            </a:r>
          </a:p>
          <a:p>
            <a:endParaRPr lang="zh-CN" altLang="en-US" kern="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103452"/>
            <a:ext cx="7389813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4581128"/>
            <a:ext cx="643731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732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条件的约定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85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1216" y="1124744"/>
            <a:ext cx="11399440" cy="4896544"/>
          </a:xfrm>
          <a:prstGeom prst="rect">
            <a:avLst/>
          </a:prstGeom>
        </p:spPr>
        <p:txBody>
          <a:bodyPr/>
          <a:lstStyle>
            <a:lvl1pPr marL="457051" indent="-457051" algn="l" defTabSz="598823" rtl="0" eaLnBrk="0" fontAlgn="base" hangingPunct="0">
              <a:spcBef>
                <a:spcPts val="10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4265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90278" indent="-380876" algn="l" defTabSz="598823" rtl="0" eaLnBrk="0" fontAlgn="base" hangingPunct="0">
              <a:spcBef>
                <a:spcPts val="93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3732">
                <a:solidFill>
                  <a:srgbClr val="000000"/>
                </a:solidFill>
                <a:latin typeface="+mn-lt"/>
                <a:ea typeface="+mn-ea"/>
              </a:defRPr>
            </a:lvl2pPr>
            <a:lvl3pPr marL="1523505" indent="-304701" algn="l" defTabSz="59882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199">
                <a:solidFill>
                  <a:srgbClr val="000000"/>
                </a:solidFill>
                <a:latin typeface="+mn-lt"/>
                <a:ea typeface="+mn-ea"/>
              </a:defRPr>
            </a:lvl3pPr>
            <a:lvl4pPr marL="2132907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666">
                <a:solidFill>
                  <a:srgbClr val="000000"/>
                </a:solidFill>
                <a:latin typeface="+mn-lt"/>
                <a:ea typeface="+mn-ea"/>
              </a:defRPr>
            </a:lvl4pPr>
            <a:lvl5pPr marL="2742308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666">
                <a:solidFill>
                  <a:srgbClr val="000000"/>
                </a:solidFill>
                <a:latin typeface="+mn-lt"/>
                <a:ea typeface="+mn-ea"/>
              </a:defRPr>
            </a:lvl5pPr>
            <a:lvl6pPr marL="3351710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6pPr>
            <a:lvl7pPr marL="3961112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7pPr>
            <a:lvl8pPr marL="4570514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8pPr>
            <a:lvl9pPr marL="5179916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 smtClean="0"/>
              <a:t>string的处理是否有空格</a:t>
            </a:r>
          </a:p>
          <a:p>
            <a:pPr lvl="1"/>
            <a:r>
              <a:rPr lang="zh-CN" altLang="en-US" sz="2400" kern="0" dirty="0" smtClean="0"/>
              <a:t>string的比较</a:t>
            </a:r>
          </a:p>
          <a:p>
            <a:pPr lvl="1"/>
            <a:r>
              <a:rPr lang="zh-CN" altLang="en-US" sz="2400" kern="0" dirty="0" smtClean="0"/>
              <a:t>trim(string) to int</a:t>
            </a:r>
          </a:p>
          <a:p>
            <a:r>
              <a:rPr lang="zh-CN" altLang="en-US" sz="2400" kern="0" dirty="0" smtClean="0"/>
              <a:t>string to date后做加减运算需要手动cast</a:t>
            </a:r>
          </a:p>
          <a:p>
            <a:pPr lvl="1"/>
            <a:r>
              <a:rPr lang="zh-CN" altLang="en-US" sz="2400" kern="0" dirty="0" smtClean="0"/>
              <a:t>cast(tdh_todate(string,format) as date) + 7</a:t>
            </a:r>
          </a:p>
          <a:p>
            <a:r>
              <a:rPr lang="zh-CN" altLang="en-US" sz="2400" kern="0" dirty="0" smtClean="0"/>
              <a:t>group by最好不用alias，一定要使用alias则必须确保源表中没有与alias相同的column</a:t>
            </a:r>
            <a:endParaRPr lang="en-US" altLang="zh-CN" sz="2400" kern="0" dirty="0" smtClean="0"/>
          </a:p>
          <a:p>
            <a:r>
              <a:rPr lang="zh-CN" altLang="en-US" sz="2400" kern="0" dirty="0"/>
              <a:t>移</a:t>
            </a:r>
            <a:r>
              <a:rPr lang="zh-CN" altLang="en-US" sz="2400" kern="0" dirty="0" smtClean="0"/>
              <a:t>除</a:t>
            </a:r>
            <a:r>
              <a:rPr lang="en-US" altLang="zh-CN" sz="2400" kern="0" dirty="0" smtClean="0"/>
              <a:t>TD</a:t>
            </a:r>
            <a:r>
              <a:rPr lang="zh-CN" altLang="en-US" sz="2400" kern="0" dirty="0" smtClean="0"/>
              <a:t>控制语句：</a:t>
            </a:r>
            <a:r>
              <a:rPr lang="zh-CN" altLang="en-US" sz="2400" dirty="0">
                <a:solidFill>
                  <a:schemeClr val="tx1"/>
                </a:solidFill>
              </a:rPr>
              <a:t>.IF ERRORCODE &lt;&gt; 0 THEN .QUIT 12</a:t>
            </a:r>
            <a:r>
              <a:rPr lang="zh-CN" altLang="en-US" sz="2400" dirty="0" smtClean="0">
                <a:solidFill>
                  <a:schemeClr val="tx1"/>
                </a:solidFill>
              </a:rPr>
              <a:t>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小数据量的临时表的类型请使用</a:t>
            </a:r>
            <a:r>
              <a:rPr lang="en-US" altLang="zh-CN" sz="2400" dirty="0" smtClean="0">
                <a:solidFill>
                  <a:schemeClr val="tx1"/>
                </a:solidFill>
              </a:rPr>
              <a:t>text</a:t>
            </a:r>
            <a:r>
              <a:rPr lang="zh-CN" altLang="en-US" sz="2400" dirty="0" smtClean="0">
                <a:solidFill>
                  <a:schemeClr val="tx1"/>
                </a:solidFill>
              </a:rPr>
              <a:t>代替</a:t>
            </a:r>
            <a:r>
              <a:rPr lang="en-US" altLang="zh-CN" sz="2400" dirty="0" smtClean="0">
                <a:solidFill>
                  <a:schemeClr val="tx1"/>
                </a:solidFill>
              </a:rPr>
              <a:t>orc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3200" kern="0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其他约定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02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79576" y="225920"/>
            <a:ext cx="501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TB_EVT_BAG_MAIL_RELA_SEA_MID_X.SQL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51385" y="-24831"/>
            <a:ext cx="2592288" cy="87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77188"/>
              </p:ext>
            </p:extLst>
          </p:nvPr>
        </p:nvGraphicFramePr>
        <p:xfrm>
          <a:off x="541513" y="1268760"/>
          <a:ext cx="11161240" cy="473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0"/>
                <a:gridCol w="5580620"/>
              </a:tblGrid>
              <a:tr h="3875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TDH</a:t>
                      </a:r>
                      <a:endParaRPr lang="zh-CN" altLang="en-US" dirty="0"/>
                    </a:p>
                  </a:txBody>
                  <a:tcPr/>
                </a:tc>
              </a:tr>
              <a:tr h="4027308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/***************************************************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脚本名称：封发中间表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  创建日期：20131126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  创建人：  songbl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  目标表：  EMS_PMART.TB_EVT_BAG_MAIL_RELA_SEA_MID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   源表   ： 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   码表   ：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  修改时间  修改人 修改内容</a:t>
                      </a:r>
                    </a:p>
                    <a:p>
                      <a:endParaRPr lang="zh-CN" alt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****************************************************/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DELETE FROM EMS_PMART.TB_EVT_BAG_MAIL_RELA_SEA_MID;</a:t>
                      </a:r>
                    </a:p>
                    <a:p>
                      <a:endParaRPr lang="zh-CN" alt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INSERT INTO EMS_PMART.TB_EVT_BAG_MAIL_RELA_SEA_MID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SELECT B.MAIL_NUM,           --邮件号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       B.LABEL_STRIP         --袋牌条码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  FROM EMS_PVIEW.VW_EVT_BAG_MAIL_RELA_SEA B 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 WHERE B.DEAL_DATE &lt;= CAST('$DATADATE' AS DATE FORMAT 'YYYYMMDD')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   AND B.DEAL_DATE &gt;= CAST('$DATADATE' AS DATE FORMAT 'YYYYMMDD') - 14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   AND B.REC_AVAIL_FLAG = '1'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   AND B.LABEL_STRIP is not null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   and (PKG_BUSI_Kind_Code not in('11','12') OR PKG_BUSI_Kind_Code IS NULL)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   GROUP BY 1,2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 ;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.IF ERRORCODE &lt;&gt; 0 THEN .QUIT 12;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drop table if exists ems_pmart.TB_EVT_BAG_MAIL_RELA_SEA_MID;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CREATE  TABLE ems_pmart.TB_EVT_BAG_MAIL_RELA_SEA_MID(  mail_num string,   label_strip string)CLUSTERED BY (  label_strip)INTO 23 BUCKETSSTORED AS ORC;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insert into ems_pmart.TB_EVT_BAG_MAIL_RELA_SEA_MID SELECTB.MAIL_NUM,B.LABEL_STRIPFROM ems_pdata.TB_EVT_BAG_MAIL_RELA_SEA BWHERE B.DEAL_DATE &lt;= 'qqyyrr'AND B.DEAL_DATE &gt;= 'qyrjq_14'AND B.REC_AVAIL_FLAG = '1'AND B.LABEL_STRIP &lt;&gt; ''and (PKG_BUSI_Kind_Code not in('11','12') or B.PKG_BUSI_Kind_Code='')GROUP BY B.MAIL_NUM,B.LABEL_STRIP;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33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08720"/>
            <a:ext cx="9739033" cy="5475533"/>
          </a:xfrm>
          <a:prstGeom prst="rect">
            <a:avLst/>
          </a:prstGeom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推荐客户端</a:t>
            </a:r>
            <a:r>
              <a:rPr lang="en-US" altLang="zh-CN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1.DbVisualizer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903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908720"/>
            <a:ext cx="9986814" cy="5614841"/>
          </a:xfrm>
          <a:prstGeom prst="rect">
            <a:avLst/>
          </a:prstGeom>
        </p:spPr>
      </p:pic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推荐客户端</a:t>
            </a:r>
            <a:r>
              <a:rPr lang="en-US" altLang="zh-CN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.SQuirrel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91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265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426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979876" y="2564904"/>
            <a:ext cx="2232248" cy="1235628"/>
          </a:xfrm>
          <a:prstGeom prst="rect">
            <a:avLst/>
          </a:prstGeom>
        </p:spPr>
        <p:txBody>
          <a:bodyPr/>
          <a:lstStyle>
            <a:lvl1pPr algn="l" defTabSz="5988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65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5988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65">
                <a:solidFill>
                  <a:srgbClr val="FFFFFF"/>
                </a:solidFill>
                <a:latin typeface="微软雅黑" pitchFamily="32" charset="-122"/>
                <a:ea typeface="微软雅黑" pitchFamily="32" charset="-122"/>
              </a:defRPr>
            </a:lvl2pPr>
            <a:lvl3pPr algn="l" defTabSz="5988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65">
                <a:solidFill>
                  <a:srgbClr val="FFFFFF"/>
                </a:solidFill>
                <a:latin typeface="微软雅黑" pitchFamily="32" charset="-122"/>
                <a:ea typeface="微软雅黑" pitchFamily="32" charset="-122"/>
              </a:defRPr>
            </a:lvl3pPr>
            <a:lvl4pPr algn="l" defTabSz="5988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65">
                <a:solidFill>
                  <a:srgbClr val="FFFFFF"/>
                </a:solidFill>
                <a:latin typeface="微软雅黑" pitchFamily="32" charset="-122"/>
                <a:ea typeface="微软雅黑" pitchFamily="32" charset="-122"/>
              </a:defRPr>
            </a:lvl4pPr>
            <a:lvl5pPr algn="l" defTabSz="5988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65">
                <a:solidFill>
                  <a:srgbClr val="FFFFFF"/>
                </a:solidFill>
                <a:latin typeface="微软雅黑" pitchFamily="32" charset="-122"/>
                <a:ea typeface="微软雅黑" pitchFamily="32" charset="-122"/>
              </a:defRPr>
            </a:lvl5pPr>
            <a:lvl6pPr marL="3351710" indent="-304701" algn="l" defTabSz="5988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65">
                <a:solidFill>
                  <a:srgbClr val="FFFFFF"/>
                </a:solidFill>
                <a:latin typeface="微软雅黑" pitchFamily="32" charset="-122"/>
                <a:ea typeface="微软雅黑" pitchFamily="32" charset="-122"/>
              </a:defRPr>
            </a:lvl6pPr>
            <a:lvl7pPr marL="3961112" indent="-304701" algn="l" defTabSz="5988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65">
                <a:solidFill>
                  <a:srgbClr val="FFFFFF"/>
                </a:solidFill>
                <a:latin typeface="微软雅黑" pitchFamily="32" charset="-122"/>
                <a:ea typeface="微软雅黑" pitchFamily="32" charset="-122"/>
              </a:defRPr>
            </a:lvl7pPr>
            <a:lvl8pPr marL="4570514" indent="-304701" algn="l" defTabSz="5988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65">
                <a:solidFill>
                  <a:srgbClr val="FFFFFF"/>
                </a:solidFill>
                <a:latin typeface="微软雅黑" pitchFamily="32" charset="-122"/>
                <a:ea typeface="微软雅黑" pitchFamily="32" charset="-122"/>
              </a:defRPr>
            </a:lvl8pPr>
            <a:lvl9pPr marL="5179916" indent="-304701" algn="l" defTabSz="59882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65">
                <a:solidFill>
                  <a:srgbClr val="FFFFFF"/>
                </a:solidFill>
                <a:latin typeface="微软雅黑" pitchFamily="32" charset="-122"/>
                <a:ea typeface="微软雅黑" pitchFamily="32" charset="-122"/>
              </a:defRPr>
            </a:lvl9pPr>
          </a:lstStyle>
          <a:p>
            <a:r>
              <a:rPr lang="zh-CN" altLang="en-US" sz="6600" kern="0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谢谢</a:t>
            </a:r>
            <a:endParaRPr lang="zh-CN" altLang="en-US" sz="6600" kern="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报表迭代次数的约定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3"/>
          <p:cNvSpPr/>
          <p:nvPr/>
        </p:nvSpPr>
        <p:spPr>
          <a:xfrm>
            <a:off x="2233141" y="1164213"/>
            <a:ext cx="8958023" cy="7832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Chevron 2"/>
          <p:cNvSpPr/>
          <p:nvPr/>
        </p:nvSpPr>
        <p:spPr>
          <a:xfrm>
            <a:off x="685800" y="1133571"/>
            <a:ext cx="2740442" cy="783261"/>
          </a:xfrm>
          <a:prstGeom prst="chevron">
            <a:avLst>
              <a:gd name="adj" fmla="val 28906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"/>
          <p:cNvSpPr/>
          <p:nvPr/>
        </p:nvSpPr>
        <p:spPr>
          <a:xfrm>
            <a:off x="2233141" y="2220895"/>
            <a:ext cx="8958023" cy="8210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Chevron 6"/>
          <p:cNvSpPr/>
          <p:nvPr/>
        </p:nvSpPr>
        <p:spPr>
          <a:xfrm>
            <a:off x="685800" y="2154057"/>
            <a:ext cx="2740442" cy="842895"/>
          </a:xfrm>
          <a:prstGeom prst="chevron">
            <a:avLst>
              <a:gd name="adj" fmla="val 28906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7"/>
          <p:cNvSpPr/>
          <p:nvPr/>
        </p:nvSpPr>
        <p:spPr>
          <a:xfrm>
            <a:off x="2233141" y="3227432"/>
            <a:ext cx="8958023" cy="7832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Chevron 8"/>
          <p:cNvSpPr/>
          <p:nvPr/>
        </p:nvSpPr>
        <p:spPr>
          <a:xfrm>
            <a:off x="685800" y="3221803"/>
            <a:ext cx="2740442" cy="783261"/>
          </a:xfrm>
          <a:prstGeom prst="chevron">
            <a:avLst>
              <a:gd name="adj" fmla="val 28906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9"/>
          <p:cNvSpPr/>
          <p:nvPr/>
        </p:nvSpPr>
        <p:spPr>
          <a:xfrm>
            <a:off x="1009934" y="1283188"/>
            <a:ext cx="2129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10"/>
          <p:cNvSpPr/>
          <p:nvPr/>
        </p:nvSpPr>
        <p:spPr>
          <a:xfrm>
            <a:off x="1009934" y="2256509"/>
            <a:ext cx="2129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11"/>
          <p:cNvSpPr/>
          <p:nvPr/>
        </p:nvSpPr>
        <p:spPr>
          <a:xfrm>
            <a:off x="1009934" y="3371635"/>
            <a:ext cx="2129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12"/>
          <p:cNvSpPr/>
          <p:nvPr/>
        </p:nvSpPr>
        <p:spPr>
          <a:xfrm>
            <a:off x="3520056" y="1352391"/>
            <a:ext cx="7575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*_X</a:t>
            </a:r>
            <a:endParaRPr 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13"/>
          <p:cNvSpPr/>
          <p:nvPr/>
        </p:nvSpPr>
        <p:spPr>
          <a:xfrm>
            <a:off x="3520057" y="2293956"/>
            <a:ext cx="683567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*_K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ectangle 14"/>
          <p:cNvSpPr/>
          <p:nvPr/>
        </p:nvSpPr>
        <p:spPr>
          <a:xfrm>
            <a:off x="3550059" y="3298293"/>
            <a:ext cx="1897869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*_D</a:t>
            </a:r>
          </a:p>
        </p:txBody>
      </p:sp>
      <p:sp>
        <p:nvSpPr>
          <p:cNvPr id="61" name="Rectangle 15"/>
          <p:cNvSpPr/>
          <p:nvPr/>
        </p:nvSpPr>
        <p:spPr>
          <a:xfrm>
            <a:off x="2233141" y="4229678"/>
            <a:ext cx="8958023" cy="7832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Chevron 16"/>
          <p:cNvSpPr/>
          <p:nvPr/>
        </p:nvSpPr>
        <p:spPr>
          <a:xfrm>
            <a:off x="685800" y="4229915"/>
            <a:ext cx="2740442" cy="783261"/>
          </a:xfrm>
          <a:prstGeom prst="chevron">
            <a:avLst>
              <a:gd name="adj" fmla="val 28906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18"/>
          <p:cNvSpPr/>
          <p:nvPr/>
        </p:nvSpPr>
        <p:spPr>
          <a:xfrm>
            <a:off x="3520057" y="4335634"/>
            <a:ext cx="6835678" cy="469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5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*_F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Rectangle 11"/>
          <p:cNvSpPr/>
          <p:nvPr/>
        </p:nvSpPr>
        <p:spPr>
          <a:xfrm>
            <a:off x="1009934" y="4428099"/>
            <a:ext cx="2129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Rectangle 15"/>
          <p:cNvSpPr/>
          <p:nvPr/>
        </p:nvSpPr>
        <p:spPr>
          <a:xfrm>
            <a:off x="2252221" y="5238027"/>
            <a:ext cx="8958023" cy="7832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Chevron 16"/>
          <p:cNvSpPr/>
          <p:nvPr/>
        </p:nvSpPr>
        <p:spPr>
          <a:xfrm>
            <a:off x="704880" y="5238027"/>
            <a:ext cx="2740442" cy="783261"/>
          </a:xfrm>
          <a:prstGeom prst="chevron">
            <a:avLst>
              <a:gd name="adj" fmla="val 28906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ectangle 11"/>
          <p:cNvSpPr/>
          <p:nvPr/>
        </p:nvSpPr>
        <p:spPr>
          <a:xfrm>
            <a:off x="1014621" y="5373216"/>
            <a:ext cx="2129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Rectangle 18"/>
          <p:cNvSpPr/>
          <p:nvPr/>
        </p:nvSpPr>
        <p:spPr>
          <a:xfrm>
            <a:off x="3503712" y="5407976"/>
            <a:ext cx="6835678" cy="469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5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*_U</a:t>
            </a:r>
          </a:p>
        </p:txBody>
      </p:sp>
    </p:spTree>
    <p:extLst>
      <p:ext uri="{BB962C8B-B14F-4D97-AF65-F5344CB8AC3E}">
        <p14:creationId xmlns:p14="http://schemas.microsoft.com/office/powerpoint/2010/main" val="20495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时间变量约定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3"/>
          <p:cNvSpPr/>
          <p:nvPr/>
        </p:nvSpPr>
        <p:spPr>
          <a:xfrm>
            <a:off x="2233141" y="1579177"/>
            <a:ext cx="8958023" cy="7832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Chevron 2"/>
          <p:cNvSpPr/>
          <p:nvPr/>
        </p:nvSpPr>
        <p:spPr>
          <a:xfrm>
            <a:off x="685800" y="1579177"/>
            <a:ext cx="2740442" cy="783261"/>
          </a:xfrm>
          <a:prstGeom prst="chevron">
            <a:avLst>
              <a:gd name="adj" fmla="val 28906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"/>
          <p:cNvSpPr/>
          <p:nvPr/>
        </p:nvSpPr>
        <p:spPr>
          <a:xfrm>
            <a:off x="2233141" y="2635859"/>
            <a:ext cx="8958023" cy="8210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Chevron 6"/>
          <p:cNvSpPr/>
          <p:nvPr/>
        </p:nvSpPr>
        <p:spPr>
          <a:xfrm>
            <a:off x="685800" y="2568739"/>
            <a:ext cx="2740442" cy="842895"/>
          </a:xfrm>
          <a:prstGeom prst="chevron">
            <a:avLst>
              <a:gd name="adj" fmla="val 28906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7"/>
          <p:cNvSpPr/>
          <p:nvPr/>
        </p:nvSpPr>
        <p:spPr>
          <a:xfrm>
            <a:off x="2233141" y="3642396"/>
            <a:ext cx="8958023" cy="7832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Chevron 8"/>
          <p:cNvSpPr/>
          <p:nvPr/>
        </p:nvSpPr>
        <p:spPr>
          <a:xfrm>
            <a:off x="685800" y="3642396"/>
            <a:ext cx="2740442" cy="783261"/>
          </a:xfrm>
          <a:prstGeom prst="chevron">
            <a:avLst>
              <a:gd name="adj" fmla="val 28906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9"/>
          <p:cNvSpPr/>
          <p:nvPr/>
        </p:nvSpPr>
        <p:spPr>
          <a:xfrm>
            <a:off x="1009934" y="1698152"/>
            <a:ext cx="2129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前一日减去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10"/>
          <p:cNvSpPr/>
          <p:nvPr/>
        </p:nvSpPr>
        <p:spPr>
          <a:xfrm>
            <a:off x="1009934" y="2671473"/>
            <a:ext cx="2129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前一日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11"/>
          <p:cNvSpPr/>
          <p:nvPr/>
        </p:nvSpPr>
        <p:spPr>
          <a:xfrm>
            <a:off x="1009934" y="3786599"/>
            <a:ext cx="2129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上月末加上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12"/>
          <p:cNvSpPr/>
          <p:nvPr/>
        </p:nvSpPr>
        <p:spPr>
          <a:xfrm>
            <a:off x="3520056" y="1767355"/>
            <a:ext cx="7575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qyrjq1, qyrjq_10, qyrjq__100</a:t>
            </a:r>
            <a:endParaRPr 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13"/>
          <p:cNvSpPr/>
          <p:nvPr/>
        </p:nvSpPr>
        <p:spPr>
          <a:xfrm>
            <a:off x="3520057" y="2708920"/>
            <a:ext cx="683567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qyrjs1,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qyrjs_10</a:t>
            </a:r>
          </a:p>
        </p:txBody>
      </p:sp>
      <p:sp>
        <p:nvSpPr>
          <p:cNvPr id="60" name="Rectangle 14"/>
          <p:cNvSpPr/>
          <p:nvPr/>
        </p:nvSpPr>
        <p:spPr>
          <a:xfrm>
            <a:off x="3550059" y="3713257"/>
            <a:ext cx="189786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symjs7</a:t>
            </a:r>
          </a:p>
        </p:txBody>
      </p:sp>
      <p:sp>
        <p:nvSpPr>
          <p:cNvPr id="61" name="Rectangle 15"/>
          <p:cNvSpPr/>
          <p:nvPr/>
        </p:nvSpPr>
        <p:spPr>
          <a:xfrm>
            <a:off x="2233141" y="4644642"/>
            <a:ext cx="8958023" cy="7832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Chevron 16"/>
          <p:cNvSpPr/>
          <p:nvPr/>
        </p:nvSpPr>
        <p:spPr>
          <a:xfrm>
            <a:off x="685800" y="4644642"/>
            <a:ext cx="2740442" cy="783261"/>
          </a:xfrm>
          <a:prstGeom prst="chevron">
            <a:avLst>
              <a:gd name="adj" fmla="val 28906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18"/>
          <p:cNvSpPr/>
          <p:nvPr/>
        </p:nvSpPr>
        <p:spPr>
          <a:xfrm>
            <a:off x="3520057" y="4750598"/>
            <a:ext cx="6835678" cy="521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5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sycjq1, sycjq3, sycjq7, sycjq_14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Rectangle 11"/>
          <p:cNvSpPr/>
          <p:nvPr/>
        </p:nvSpPr>
        <p:spPr>
          <a:xfrm>
            <a:off x="1009934" y="4843063"/>
            <a:ext cx="2129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上月初减去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27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457051" indent="-457051" algn="l" defTabSz="598823" rtl="0" eaLnBrk="0" fontAlgn="base" hangingPunct="0">
              <a:spcBef>
                <a:spcPts val="10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4265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90278" indent="-380876" algn="l" defTabSz="598823" rtl="0" eaLnBrk="0" fontAlgn="base" hangingPunct="0">
              <a:spcBef>
                <a:spcPts val="93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3732">
                <a:solidFill>
                  <a:srgbClr val="000000"/>
                </a:solidFill>
                <a:latin typeface="+mn-lt"/>
                <a:ea typeface="+mn-ea"/>
              </a:defRPr>
            </a:lvl2pPr>
            <a:lvl3pPr marL="1523505" indent="-304701" algn="l" defTabSz="59882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199">
                <a:solidFill>
                  <a:srgbClr val="000000"/>
                </a:solidFill>
                <a:latin typeface="+mn-lt"/>
                <a:ea typeface="+mn-ea"/>
              </a:defRPr>
            </a:lvl3pPr>
            <a:lvl4pPr marL="2132907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666">
                <a:solidFill>
                  <a:srgbClr val="000000"/>
                </a:solidFill>
                <a:latin typeface="+mn-lt"/>
                <a:ea typeface="+mn-ea"/>
              </a:defRPr>
            </a:lvl4pPr>
            <a:lvl5pPr marL="2742308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666">
                <a:solidFill>
                  <a:srgbClr val="000000"/>
                </a:solidFill>
                <a:latin typeface="+mn-lt"/>
                <a:ea typeface="+mn-ea"/>
              </a:defRPr>
            </a:lvl5pPr>
            <a:lvl6pPr marL="3351710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6pPr>
            <a:lvl7pPr marL="3961112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7pPr>
            <a:lvl8pPr marL="4570514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8pPr>
            <a:lvl9pPr marL="5179916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smtClean="0"/>
              <a:t>char/varchar =&gt; string</a:t>
            </a:r>
          </a:p>
          <a:p>
            <a:r>
              <a:rPr lang="zh-CN" altLang="en-US" kern="0" smtClean="0"/>
              <a:t>date =&gt; string (外表)</a:t>
            </a:r>
          </a:p>
          <a:p>
            <a:r>
              <a:rPr lang="zh-CN" altLang="en-US" kern="0" smtClean="0"/>
              <a:t>timestamp(n) =&gt; timestamp</a:t>
            </a:r>
          </a:p>
          <a:p>
            <a:r>
              <a:rPr lang="zh-CN" altLang="en-US" kern="0" smtClean="0"/>
              <a:t>integer =&gt; int</a:t>
            </a:r>
            <a:endParaRPr lang="zh-CN" altLang="en-US" kern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数据类型约定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28" y="1196752"/>
            <a:ext cx="744855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28" y="3356992"/>
            <a:ext cx="69246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732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732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number </a:t>
            </a: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过滤的约定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2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457051" indent="-457051" algn="l" defTabSz="598823" rtl="0" eaLnBrk="0" fontAlgn="base" hangingPunct="0">
              <a:spcBef>
                <a:spcPts val="10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4265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90278" indent="-380876" algn="l" defTabSz="598823" rtl="0" eaLnBrk="0" fontAlgn="base" hangingPunct="0">
              <a:spcBef>
                <a:spcPts val="93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3732">
                <a:solidFill>
                  <a:srgbClr val="000000"/>
                </a:solidFill>
                <a:latin typeface="+mn-lt"/>
                <a:ea typeface="+mn-ea"/>
              </a:defRPr>
            </a:lvl2pPr>
            <a:lvl3pPr marL="1523505" indent="-304701" algn="l" defTabSz="59882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199">
                <a:solidFill>
                  <a:srgbClr val="000000"/>
                </a:solidFill>
                <a:latin typeface="+mn-lt"/>
                <a:ea typeface="+mn-ea"/>
              </a:defRPr>
            </a:lvl3pPr>
            <a:lvl4pPr marL="2132907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666">
                <a:solidFill>
                  <a:srgbClr val="000000"/>
                </a:solidFill>
                <a:latin typeface="+mn-lt"/>
                <a:ea typeface="+mn-ea"/>
              </a:defRPr>
            </a:lvl4pPr>
            <a:lvl5pPr marL="2742308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666">
                <a:solidFill>
                  <a:srgbClr val="000000"/>
                </a:solidFill>
                <a:latin typeface="+mn-lt"/>
                <a:ea typeface="+mn-ea"/>
              </a:defRPr>
            </a:lvl5pPr>
            <a:lvl6pPr marL="3351710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6pPr>
            <a:lvl7pPr marL="3961112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7pPr>
            <a:lvl8pPr marL="4570514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8pPr>
            <a:lvl9pPr marL="5179916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 dirty="0" smtClean="0"/>
              <a:t>upper(mail_num) like any('LN%CN','LX%CN','AG%CN')</a:t>
            </a:r>
          </a:p>
          <a:p>
            <a:pPr lvl="1"/>
            <a:r>
              <a:rPr lang="zh-CN" altLang="en-US" kern="0" dirty="0" smtClean="0"/>
              <a:t>(upper(mail_num) like 'LN%CN' or upper(mail_num) like 'LX%CN' or upper(mail_num) like 'AG%CN')</a:t>
            </a:r>
            <a:endParaRPr lang="zh-CN" altLang="en-US" kern="0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732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后不支持</a:t>
            </a:r>
            <a:r>
              <a:rPr lang="en-US" altLang="zh-CN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的约定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73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79376" y="1124744"/>
            <a:ext cx="11377264" cy="4525963"/>
          </a:xfrm>
          <a:prstGeom prst="rect">
            <a:avLst/>
          </a:prstGeom>
        </p:spPr>
        <p:txBody>
          <a:bodyPr/>
          <a:lstStyle>
            <a:lvl1pPr marL="457051" indent="-457051" algn="l" defTabSz="598823" rtl="0" eaLnBrk="0" fontAlgn="base" hangingPunct="0">
              <a:spcBef>
                <a:spcPts val="10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4265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90278" indent="-380876" algn="l" defTabSz="598823" rtl="0" eaLnBrk="0" fontAlgn="base" hangingPunct="0">
              <a:spcBef>
                <a:spcPts val="93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3732">
                <a:solidFill>
                  <a:srgbClr val="000000"/>
                </a:solidFill>
                <a:latin typeface="+mn-lt"/>
                <a:ea typeface="+mn-ea"/>
              </a:defRPr>
            </a:lvl2pPr>
            <a:lvl3pPr marL="1523505" indent="-304701" algn="l" defTabSz="59882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199">
                <a:solidFill>
                  <a:srgbClr val="000000"/>
                </a:solidFill>
                <a:latin typeface="+mn-lt"/>
                <a:ea typeface="+mn-ea"/>
              </a:defRPr>
            </a:lvl3pPr>
            <a:lvl4pPr marL="2132907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666">
                <a:solidFill>
                  <a:srgbClr val="000000"/>
                </a:solidFill>
                <a:latin typeface="+mn-lt"/>
                <a:ea typeface="+mn-ea"/>
              </a:defRPr>
            </a:lvl4pPr>
            <a:lvl5pPr marL="2742308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666">
                <a:solidFill>
                  <a:srgbClr val="000000"/>
                </a:solidFill>
                <a:latin typeface="+mn-lt"/>
                <a:ea typeface="+mn-ea"/>
              </a:defRPr>
            </a:lvl5pPr>
            <a:lvl6pPr marL="3351710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6pPr>
            <a:lvl7pPr marL="3961112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7pPr>
            <a:lvl8pPr marL="4570514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8pPr>
            <a:lvl9pPr marL="5179916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 dirty="0" smtClean="0"/>
              <a:t>string to date</a:t>
            </a:r>
          </a:p>
          <a:p>
            <a:pPr lvl="2"/>
            <a:r>
              <a:rPr lang="en-US" altLang="zh-CN" sz="1800" kern="0" dirty="0" err="1"/>
              <a:t>tdh_todate</a:t>
            </a:r>
            <a:r>
              <a:rPr lang="en-US" altLang="zh-CN" sz="1800" kern="0" dirty="0"/>
              <a:t>(</a:t>
            </a:r>
            <a:r>
              <a:rPr lang="en-US" altLang="zh-CN" sz="1800" kern="0" dirty="0" err="1"/>
              <a:t>string,format</a:t>
            </a:r>
            <a:r>
              <a:rPr lang="en-US" altLang="zh-CN" sz="1800" kern="0" dirty="0"/>
              <a:t>) </a:t>
            </a:r>
            <a:r>
              <a:rPr lang="en-US" altLang="zh-CN" sz="1800" kern="0" dirty="0" smtClean="0"/>
              <a:t>, </a:t>
            </a:r>
            <a:r>
              <a:rPr lang="zh-CN" altLang="en-US" sz="1800" kern="0" dirty="0" smtClean="0"/>
              <a:t>tdh_todate(string,</a:t>
            </a:r>
            <a:r>
              <a:rPr lang="en-US" altLang="zh-CN" sz="1800" kern="0" dirty="0" err="1" smtClean="0"/>
              <a:t>srcF</a:t>
            </a:r>
            <a:r>
              <a:rPr lang="zh-CN" altLang="en-US" sz="1800" kern="0" dirty="0" smtClean="0"/>
              <a:t>ormat</a:t>
            </a:r>
            <a:r>
              <a:rPr lang="en-US" altLang="zh-CN" sz="1800" kern="0" dirty="0" smtClean="0"/>
              <a:t>,</a:t>
            </a:r>
            <a:r>
              <a:rPr lang="en-US" altLang="zh-CN" sz="1800" kern="0" dirty="0" err="1" smtClean="0"/>
              <a:t>targetFormat</a:t>
            </a:r>
            <a:r>
              <a:rPr lang="zh-CN" altLang="en-US" sz="1800" kern="0" dirty="0" smtClean="0"/>
              <a:t>)</a:t>
            </a:r>
            <a:endParaRPr lang="en-US" altLang="zh-CN" sz="1800" kern="0" dirty="0"/>
          </a:p>
          <a:p>
            <a:pPr lvl="2"/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tdh_todate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(arrive_date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,'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yyyy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-MM-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yyyyMMdd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r>
              <a:rPr lang="en-US" altLang="zh-CN" sz="1800" dirty="0"/>
              <a:t> </a:t>
            </a:r>
            <a:endParaRPr lang="zh-CN" altLang="en-US" sz="1800" kern="0" dirty="0" smtClean="0"/>
          </a:p>
          <a:p>
            <a:pPr lvl="1"/>
            <a:r>
              <a:rPr lang="zh-CN" altLang="en-US" kern="0" dirty="0" smtClean="0"/>
              <a:t>date to string</a:t>
            </a:r>
            <a:endParaRPr lang="en-US" altLang="zh-CN" kern="0" dirty="0" smtClean="0"/>
          </a:p>
          <a:p>
            <a:pPr lvl="2"/>
            <a:r>
              <a:rPr lang="zh-CN" altLang="en-US" sz="1600" kern="0" dirty="0"/>
              <a:t>to_char(date,format)</a:t>
            </a:r>
            <a:endParaRPr lang="en-US" altLang="zh-CN" sz="1600" kern="0" dirty="0"/>
          </a:p>
          <a:p>
            <a:pPr lvl="2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TO_CHAR(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tdh_todate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('20151015' ,'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yyyyMMdd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yyyy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-MM-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</a:p>
          <a:p>
            <a:pPr lvl="1"/>
            <a:r>
              <a:rPr lang="en-US" altLang="zh-CN" kern="0" dirty="0" err="1"/>
              <a:t>d</a:t>
            </a:r>
            <a:r>
              <a:rPr lang="en-US" altLang="zh-CN" kern="0" dirty="0" err="1" smtClean="0"/>
              <a:t>ate_format</a:t>
            </a:r>
            <a:endParaRPr lang="en-US" altLang="zh-CN" kern="0" dirty="0" smtClean="0"/>
          </a:p>
          <a:p>
            <a:pPr marL="1218804" lvl="2" indent="0">
              <a:buNone/>
            </a:pPr>
            <a:r>
              <a:rPr lang="zh-CN" altLang="en-US" sz="1600" dirty="0" smtClean="0"/>
              <a:t>遇到</a:t>
            </a:r>
            <a:r>
              <a:rPr lang="en-US" altLang="zh-CN" sz="1600" dirty="0" smtClean="0"/>
              <a:t>Teradata </a:t>
            </a:r>
            <a:r>
              <a:rPr lang="en-US" altLang="zh-CN" sz="1600" dirty="0" err="1" smtClean="0"/>
              <a:t>to_char</a:t>
            </a:r>
            <a:r>
              <a:rPr lang="en-US" altLang="zh-CN" sz="1600" dirty="0"/>
              <a:t>( ,'99:99:99')</a:t>
            </a:r>
            <a:r>
              <a:rPr lang="zh-CN" altLang="en-US" sz="1600" dirty="0"/>
              <a:t>的都需要用</a:t>
            </a:r>
            <a:r>
              <a:rPr lang="en-US" altLang="zh-CN" sz="1600" dirty="0" err="1"/>
              <a:t>date_format</a:t>
            </a:r>
            <a:r>
              <a:rPr lang="en-US" altLang="zh-CN" sz="1600" dirty="0"/>
              <a:t>(A.DEAL_TIME,'</a:t>
            </a:r>
            <a:r>
              <a:rPr lang="en-US" altLang="zh-CN" sz="1600" dirty="0" err="1"/>
              <a:t>HH:mm:ss</a:t>
            </a:r>
            <a:r>
              <a:rPr lang="en-US" altLang="zh-CN" sz="1600" dirty="0"/>
              <a:t>', '</a:t>
            </a:r>
            <a:r>
              <a:rPr lang="en-US" altLang="zh-CN" sz="1600" dirty="0" err="1"/>
              <a:t>HHmmss</a:t>
            </a:r>
            <a:r>
              <a:rPr lang="en-US" altLang="zh-CN" sz="1600" dirty="0"/>
              <a:t>')</a:t>
            </a:r>
            <a:r>
              <a:rPr lang="zh-CN" altLang="en-US" sz="1600" dirty="0"/>
              <a:t>转一下 </a:t>
            </a:r>
            <a:r>
              <a:rPr lang="en-US" altLang="zh-CN" sz="1600" dirty="0" smtClean="0"/>
              <a:t> </a:t>
            </a:r>
            <a:endParaRPr lang="zh-CN" altLang="en-US" sz="1600" dirty="0"/>
          </a:p>
          <a:p>
            <a:pPr lvl="2"/>
            <a:endParaRPr lang="zh-CN" altLang="en-US" kern="0" dirty="0" smtClean="0"/>
          </a:p>
          <a:p>
            <a:endParaRPr lang="zh-CN" altLang="en-US" kern="0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732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3732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转换的约定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48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7408" y="1196753"/>
            <a:ext cx="11233248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dirty="0">
                <a:solidFill>
                  <a:schemeClr val="tx1"/>
                </a:solidFill>
              </a:rPr>
              <a:t>select xxx union select xxx时两个select的列名必须完全</a:t>
            </a:r>
            <a:r>
              <a:rPr lang="zh-CN" altLang="en-US" sz="3600" dirty="0" smtClean="0">
                <a:solidFill>
                  <a:schemeClr val="tx1"/>
                </a:solidFill>
              </a:rPr>
              <a:t>一致</a:t>
            </a:r>
            <a:r>
              <a:rPr lang="en-US" altLang="zh-CN" sz="3600" dirty="0" smtClean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zh-CN" altLang="en-US" sz="3600" dirty="0" smtClean="0">
                <a:solidFill>
                  <a:schemeClr val="tx1"/>
                </a:solidFill>
              </a:rPr>
              <a:t>select  </a:t>
            </a:r>
            <a:r>
              <a:rPr lang="zh-CN" altLang="en-US" sz="3600" dirty="0">
                <a:solidFill>
                  <a:schemeClr val="tx1"/>
                </a:solidFill>
              </a:rPr>
              <a:t>c1,c2,c3 from t1 union select c1,c2,c3 from t2</a:t>
            </a: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的约定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82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506" y="1166019"/>
            <a:ext cx="11173126" cy="1470894"/>
          </a:xfrm>
          <a:prstGeom prst="rect">
            <a:avLst/>
          </a:prstGeom>
        </p:spPr>
        <p:txBody>
          <a:bodyPr/>
          <a:lstStyle>
            <a:lvl1pPr marL="457051" indent="-457051" algn="l" defTabSz="598823" rtl="0" eaLnBrk="0" fontAlgn="base" hangingPunct="0">
              <a:spcBef>
                <a:spcPts val="10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4265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90278" indent="-380876" algn="l" defTabSz="598823" rtl="0" eaLnBrk="0" fontAlgn="base" hangingPunct="0">
              <a:spcBef>
                <a:spcPts val="93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3732">
                <a:solidFill>
                  <a:srgbClr val="000000"/>
                </a:solidFill>
                <a:latin typeface="+mn-lt"/>
                <a:ea typeface="+mn-ea"/>
              </a:defRPr>
            </a:lvl2pPr>
            <a:lvl3pPr marL="1523505" indent="-304701" algn="l" defTabSz="59882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199">
                <a:solidFill>
                  <a:srgbClr val="000000"/>
                </a:solidFill>
                <a:latin typeface="+mn-lt"/>
                <a:ea typeface="+mn-ea"/>
              </a:defRPr>
            </a:lvl3pPr>
            <a:lvl4pPr marL="2132907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666">
                <a:solidFill>
                  <a:srgbClr val="000000"/>
                </a:solidFill>
                <a:latin typeface="+mn-lt"/>
                <a:ea typeface="+mn-ea"/>
              </a:defRPr>
            </a:lvl4pPr>
            <a:lvl5pPr marL="2742308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666">
                <a:solidFill>
                  <a:srgbClr val="000000"/>
                </a:solidFill>
                <a:latin typeface="+mn-lt"/>
                <a:ea typeface="+mn-ea"/>
              </a:defRPr>
            </a:lvl5pPr>
            <a:lvl6pPr marL="3351710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6pPr>
            <a:lvl7pPr marL="3961112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7pPr>
            <a:lvl8pPr marL="4570514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8pPr>
            <a:lvl9pPr marL="5179916" indent="-304701" algn="l" defTabSz="598823" rtl="0" eaLnBrk="0" fontAlgn="base" hangingPunct="0">
              <a:spcBef>
                <a:spcPts val="666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66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暂不支持update中使用另一张表更新，改写为merge into</a:t>
            </a:r>
          </a:p>
          <a:p>
            <a:endParaRPr lang="zh-CN" altLang="en-US" kern="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659231"/>
            <a:ext cx="8285377" cy="84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36" y="3717032"/>
            <a:ext cx="6296424" cy="24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11506" y="132"/>
            <a:ext cx="9511115" cy="84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457200" indent="-455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732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3732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表更新的约定</a:t>
            </a:r>
            <a:endParaRPr lang="zh-CN" altLang="en-US" sz="3732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41382" y="1029566"/>
            <a:ext cx="11709236" cy="5278754"/>
          </a:xfrm>
          <a:prstGeom prst="roundRect">
            <a:avLst>
              <a:gd name="adj" fmla="val 1038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21878" tIns="60939" rIns="121878" bIns="60939" numCol="1" rtlCol="0" anchor="t" anchorCtr="0" compatLnSpc="1">
            <a:prstTxWarp prst="textNoShape">
              <a:avLst/>
            </a:prstTxWarp>
          </a:bodyPr>
          <a:lstStyle/>
          <a:p>
            <a:pPr algn="ctr" defTabSz="1218804" eaLnBrk="1" hangingPunct="1"/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97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</TotalTime>
  <Words>902</Words>
  <Application>Microsoft Office PowerPoint</Application>
  <PresentationFormat>宽屏</PresentationFormat>
  <Paragraphs>104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15</vt:i4>
      </vt:variant>
    </vt:vector>
  </HeadingPairs>
  <TitlesOfParts>
    <vt:vector size="38" baseType="lpstr">
      <vt:lpstr>Droid Sans Fallback</vt:lpstr>
      <vt:lpstr>Intel Clear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13_Office 主题</vt:lpstr>
      <vt:lpstr>中国邮政速递物流数据平台迁移项目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中国邮政速递物流数据平台迁移项目</dc:title>
  <dc:subject/>
  <dc:creator>TDH Yuanbo</dc:creator>
  <cp:keywords/>
  <dc:description/>
  <cp:lastModifiedBy>BigPineapple</cp:lastModifiedBy>
  <cp:revision>64</cp:revision>
  <cp:lastPrinted>2015-07-16T09:49:00Z</cp:lastPrinted>
  <dcterms:created xsi:type="dcterms:W3CDTF">2015-03-27T15:12:00Z</dcterms:created>
  <dcterms:modified xsi:type="dcterms:W3CDTF">2016-04-26T09:35:47Z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2052-9.1.0.5133</vt:lpwstr>
  </property>
</Properties>
</file>