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94" r:id="rId3"/>
    <p:sldId id="295" r:id="rId4"/>
    <p:sldId id="292" r:id="rId5"/>
    <p:sldId id="291" r:id="rId6"/>
    <p:sldId id="274" r:id="rId7"/>
    <p:sldId id="296" r:id="rId8"/>
    <p:sldId id="297" r:id="rId9"/>
    <p:sldId id="263" r:id="rId10"/>
    <p:sldId id="264" r:id="rId11"/>
    <p:sldId id="265" r:id="rId12"/>
    <p:sldId id="266" r:id="rId13"/>
    <p:sldId id="267" r:id="rId14"/>
    <p:sldId id="268" r:id="rId15"/>
    <p:sldId id="269" r:id="rId16"/>
    <p:sldId id="275" r:id="rId17"/>
    <p:sldId id="302" r:id="rId18"/>
    <p:sldId id="305" r:id="rId19"/>
    <p:sldId id="303" r:id="rId20"/>
    <p:sldId id="301" r:id="rId21"/>
    <p:sldId id="304" r:id="rId22"/>
    <p:sldId id="298" r:id="rId23"/>
    <p:sldId id="299" r:id="rId24"/>
    <p:sldId id="300" r:id="rId25"/>
    <p:sldId id="258"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C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83554" autoAdjust="0"/>
  </p:normalViewPr>
  <p:slideViewPr>
    <p:cSldViewPr>
      <p:cViewPr>
        <p:scale>
          <a:sx n="75" d="100"/>
          <a:sy n="75" d="100"/>
        </p:scale>
        <p:origin x="-17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508828-3795-4EA9-A1B6-01CE35AFB0CF}" type="datetimeFigureOut">
              <a:rPr lang="zh-CN" altLang="en-US" smtClean="0"/>
              <a:pPr/>
              <a:t>2012-09-04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607032-ED1B-4662-88B5-3225AA56FF3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endParaRPr lang="zh-CN" altLang="en-US" dirty="0"/>
          </a:p>
        </p:txBody>
      </p:sp>
      <p:sp>
        <p:nvSpPr>
          <p:cNvPr id="4" name="页眉占位符 3"/>
          <p:cNvSpPr>
            <a:spLocks noGrp="1"/>
          </p:cNvSpPr>
          <p:nvPr>
            <p:ph type="hdr" sz="quarter" idx="10"/>
          </p:nvPr>
        </p:nvSpPr>
        <p:spPr/>
        <p:txBody>
          <a:bodyPr/>
          <a:lstStyle/>
          <a:p>
            <a:pPr>
              <a:defRPr/>
            </a:pPr>
            <a:r>
              <a:rPr lang="zh-CN" altLang="en-US" smtClean="0"/>
              <a:t>课程名称</a:t>
            </a:r>
            <a:endParaRPr lang="zh-CN" altLang="en-US"/>
          </a:p>
        </p:txBody>
      </p:sp>
      <p:sp>
        <p:nvSpPr>
          <p:cNvPr id="5" name="页脚占位符 4"/>
          <p:cNvSpPr>
            <a:spLocks noGrp="1"/>
          </p:cNvSpPr>
          <p:nvPr>
            <p:ph type="ftr" sz="quarter" idx="11"/>
          </p:nvPr>
        </p:nvSpPr>
        <p:spPr/>
        <p:txBody>
          <a:bodyPr/>
          <a:lstStyle/>
          <a:p>
            <a:pPr>
              <a:defRPr/>
            </a:pPr>
            <a:r>
              <a:rPr lang="zh-CN" altLang="en-US" dirty="0" smtClean="0"/>
              <a:t>华为技术有限公司  版权所有  未经许可不得扩散</a:t>
            </a:r>
            <a:endParaRPr lang="zh-CN" altLang="en-US" dirty="0">
              <a:ea typeface="宋体" charset="-122"/>
            </a:endParaRPr>
          </a:p>
        </p:txBody>
      </p:sp>
      <p:sp>
        <p:nvSpPr>
          <p:cNvPr id="6" name="灯片编号占位符 5"/>
          <p:cNvSpPr>
            <a:spLocks noGrp="1"/>
          </p:cNvSpPr>
          <p:nvPr>
            <p:ph type="sldNum" sz="quarter" idx="12"/>
          </p:nvPr>
        </p:nvSpPr>
        <p:spPr/>
        <p:txBody>
          <a:bodyPr/>
          <a:lstStyle/>
          <a:p>
            <a:pPr>
              <a:defRPr/>
            </a:pPr>
            <a:r>
              <a:rPr lang="en-US" altLang="zh-CN" smtClean="0"/>
              <a:t>x-</a:t>
            </a:r>
            <a:fld id="{316FF199-60EE-44D0-88C1-D93FFB03EE1F}" type="slidenum">
              <a:rPr lang="en-US" altLang="zh-CN" smtClean="0"/>
              <a:pPr>
                <a:defRPr/>
              </a:pPr>
              <a:t>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图为</a:t>
            </a:r>
            <a:r>
              <a:rPr lang="en-US" altLang="zh-CN" dirty="0" smtClean="0"/>
              <a:t>NIST</a:t>
            </a:r>
            <a:r>
              <a:rPr lang="zh-CN" altLang="en-US" dirty="0" smtClean="0"/>
              <a:t>云计算架构模型</a:t>
            </a:r>
            <a:endParaRPr lang="zh-CN" altLang="en-US" dirty="0"/>
          </a:p>
        </p:txBody>
      </p:sp>
      <p:sp>
        <p:nvSpPr>
          <p:cNvPr id="4" name="灯片编号占位符 3"/>
          <p:cNvSpPr>
            <a:spLocks noGrp="1"/>
          </p:cNvSpPr>
          <p:nvPr>
            <p:ph type="sldNum" sz="quarter" idx="10"/>
          </p:nvPr>
        </p:nvSpPr>
        <p:spPr/>
        <p:txBody>
          <a:bodyPr/>
          <a:lstStyle/>
          <a:p>
            <a:fld id="{0B607032-ED1B-4662-88B5-3225AA56FF3B}" type="slidenum">
              <a:rPr lang="zh-CN" altLang="en-US" smtClean="0"/>
              <a:pPr/>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ea typeface="SimHei" pitchFamily="2" charset="-122"/>
              </a:rPr>
              <a:t>现在让我们深入了解一下数据中心 </a:t>
            </a:r>
            <a:r>
              <a:rPr lang="en-US" altLang="zh-CN" dirty="0" smtClean="0">
                <a:ea typeface="SimHei" pitchFamily="2" charset="-122"/>
              </a:rPr>
              <a:t>x86 </a:t>
            </a:r>
            <a:r>
              <a:rPr lang="zh-CN" altLang="en-US" dirty="0" smtClean="0">
                <a:ea typeface="SimHei" pitchFamily="2" charset="-122"/>
              </a:rPr>
              <a:t>计算机面临的难题，而虚拟化旨在帮助解决这些难题。 </a:t>
            </a:r>
          </a:p>
          <a:p>
            <a:endParaRPr lang="zh-CN" altLang="en-US" dirty="0" smtClean="0"/>
          </a:p>
          <a:p>
            <a:r>
              <a:rPr lang="en-US" altLang="zh-CN" dirty="0" smtClean="0">
                <a:ea typeface="SimHei" pitchFamily="2" charset="-122"/>
              </a:rPr>
              <a:t>x86 </a:t>
            </a:r>
            <a:r>
              <a:rPr lang="zh-CN" altLang="en-US" dirty="0" smtClean="0">
                <a:ea typeface="SimHei" pitchFamily="2" charset="-122"/>
              </a:rPr>
              <a:t>服务器具有一个安装了操作系统的物理硬件，作为机器和硬件上运行的应用程序之间的接口。每个 </a:t>
            </a:r>
            <a:r>
              <a:rPr lang="en-US" altLang="zh-CN" dirty="0" smtClean="0">
                <a:ea typeface="SimHei" pitchFamily="2" charset="-122"/>
              </a:rPr>
              <a:t>x86 </a:t>
            </a:r>
            <a:r>
              <a:rPr lang="zh-CN" altLang="en-US" dirty="0" smtClean="0">
                <a:ea typeface="SimHei" pitchFamily="2" charset="-122"/>
              </a:rPr>
              <a:t>系统每次仅能运行一个操作系统。对于应用程序，</a:t>
            </a:r>
            <a:r>
              <a:rPr lang="en-US" altLang="zh-CN" dirty="0" smtClean="0">
                <a:ea typeface="SimHei" pitchFamily="2" charset="-122"/>
              </a:rPr>
              <a:t>x86 </a:t>
            </a:r>
            <a:r>
              <a:rPr lang="zh-CN" altLang="en-US" dirty="0" smtClean="0">
                <a:ea typeface="SimHei" pitchFamily="2" charset="-122"/>
              </a:rPr>
              <a:t>系统能够运行与操作系统兼容的多个软件应用程序，但各种软件应用程序可能会在与其他应用程序一起运行时无法正常运行，经常导致意外或不希望的后果。 </a:t>
            </a:r>
          </a:p>
          <a:p>
            <a:endParaRPr lang="zh-CN" altLang="en-US" dirty="0" smtClean="0"/>
          </a:p>
          <a:p>
            <a:r>
              <a:rPr lang="zh-CN" altLang="en-US" dirty="0" smtClean="0">
                <a:ea typeface="SimHei" pitchFamily="2" charset="-122"/>
              </a:rPr>
              <a:t>在同一服务器上运行多个应用程序会带来更多风险。如果运行多个应用程序的服务器发生停机，则会影响服务器上所有的应用程序。为管理这些风险，数据中心通常在每台服务器上运行一个应用程序。</a:t>
            </a:r>
          </a:p>
          <a:p>
            <a:endParaRPr lang="zh-CN" altLang="en-US" dirty="0"/>
          </a:p>
        </p:txBody>
      </p:sp>
      <p:sp>
        <p:nvSpPr>
          <p:cNvPr id="4" name="灯片编号占位符 3"/>
          <p:cNvSpPr>
            <a:spLocks noGrp="1"/>
          </p:cNvSpPr>
          <p:nvPr>
            <p:ph type="sldNum" sz="quarter" idx="10"/>
          </p:nvPr>
        </p:nvSpPr>
        <p:spPr/>
        <p:txBody>
          <a:bodyPr/>
          <a:lstStyle/>
          <a:p>
            <a:fld id="{0B607032-ED1B-4662-88B5-3225AA56FF3B}" type="slidenum">
              <a:rPr lang="zh-CN" altLang="en-US" smtClean="0"/>
              <a:pPr/>
              <a:t>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607032-ED1B-4662-88B5-3225AA56FF3B}"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51BFEFF-7B6D-4C28-8DC8-67205CC1AD38}" type="datetimeFigureOut">
              <a:rPr lang="zh-CN" altLang="en-US" smtClean="0"/>
              <a:pPr/>
              <a:t>2012-09-04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45B755-7BDA-40C0-BD80-4255829263B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25963"/>
          </a:xfrm>
        </p:spPr>
        <p:txBody>
          <a:bodyPr/>
          <a:lstStyle>
            <a:lvl1pPr>
              <a:lnSpc>
                <a:spcPct val="150000"/>
              </a:lnSpc>
              <a:buClr>
                <a:srgbClr val="C00000"/>
              </a:buClr>
              <a:buFont typeface="Wingdings" pitchFamily="2" charset="2"/>
              <a:buChar char="n"/>
              <a:defRPr lang="zh-CN" altLang="en-US" sz="2000" kern="1200" dirty="0" smtClean="0">
                <a:solidFill>
                  <a:schemeClr val="tx1"/>
                </a:solidFill>
                <a:latin typeface="微软雅黑" pitchFamily="34" charset="-122"/>
                <a:ea typeface="微软雅黑" pitchFamily="34" charset="-122"/>
                <a:cs typeface="+mn-cs"/>
              </a:defRPr>
            </a:lvl1pPr>
            <a:lvl2pPr>
              <a:lnSpc>
                <a:spcPct val="150000"/>
              </a:lnSpc>
              <a:buClr>
                <a:srgbClr val="C00000"/>
              </a:buClr>
              <a:buFont typeface="Wingdings" pitchFamily="2" charset="2"/>
              <a:buChar char="Ø"/>
              <a:defRPr lang="zh-CN" altLang="en-US" sz="1600" kern="1200" dirty="0" smtClean="0">
                <a:solidFill>
                  <a:schemeClr val="tx1"/>
                </a:solidFill>
                <a:latin typeface="微软雅黑" pitchFamily="34" charset="-122"/>
                <a:ea typeface="微软雅黑" pitchFamily="34" charset="-122"/>
                <a:cs typeface="+mn-cs"/>
              </a:defRPr>
            </a:lvl2pPr>
            <a:lvl3pPr>
              <a:lnSpc>
                <a:spcPct val="125000"/>
              </a:lnSpc>
              <a:buClr>
                <a:srgbClr val="C00000"/>
              </a:buClr>
              <a:buFont typeface="Arial" pitchFamily="34" charset="0"/>
              <a:buChar char="•"/>
              <a:defRPr sz="1400">
                <a:latin typeface="微软雅黑" pitchFamily="34" charset="-122"/>
                <a:ea typeface="微软雅黑" pitchFamily="34" charset="-122"/>
              </a:defRPr>
            </a:lvl3pPr>
          </a:lstStyle>
          <a:p>
            <a:pPr lvl="0"/>
            <a:r>
              <a:rPr lang="zh-CN" altLang="en-US" dirty="0" smtClean="0"/>
              <a:t>单击此处编辑母版文本样式</a:t>
            </a:r>
          </a:p>
          <a:p>
            <a:pPr lvl="1"/>
            <a:r>
              <a:rPr lang="zh-CN" altLang="en-US" dirty="0" smtClean="0"/>
              <a:t>第二级</a:t>
            </a:r>
            <a:endParaRPr lang="en-US" altLang="zh-CN" dirty="0" smtClean="0"/>
          </a:p>
          <a:p>
            <a:pPr lvl="2"/>
            <a:r>
              <a:rPr lang="zh-CN" altLang="en-US" dirty="0" smtClean="0"/>
              <a:t>第三级</a:t>
            </a:r>
            <a:endParaRPr lang="en-US" altLang="zh-CN" dirty="0" smtClean="0"/>
          </a:p>
          <a:p>
            <a:pPr lvl="2"/>
            <a:endParaRPr lang="zh-CN" altLang="en-US" dirty="0" smtClean="0"/>
          </a:p>
        </p:txBody>
      </p:sp>
      <p:pic>
        <p:nvPicPr>
          <p:cNvPr id="12" name="图片 11" descr="logo.png"/>
          <p:cNvPicPr>
            <a:picLocks noChangeAspect="1"/>
          </p:cNvPicPr>
          <p:nvPr userDrawn="1"/>
        </p:nvPicPr>
        <p:blipFill>
          <a:blip r:embed="rId2" cstate="print"/>
          <a:stretch>
            <a:fillRect/>
          </a:stretch>
        </p:blipFill>
        <p:spPr>
          <a:xfrm>
            <a:off x="467544" y="6357958"/>
            <a:ext cx="941604" cy="285752"/>
          </a:xfrm>
          <a:prstGeom prst="rect">
            <a:avLst/>
          </a:prstGeom>
        </p:spPr>
      </p:pic>
      <p:sp>
        <p:nvSpPr>
          <p:cNvPr id="14" name="矩形 13"/>
          <p:cNvSpPr/>
          <p:nvPr userDrawn="1"/>
        </p:nvSpPr>
        <p:spPr>
          <a:xfrm>
            <a:off x="251520" y="6165304"/>
            <a:ext cx="8496944" cy="36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251520" y="764704"/>
            <a:ext cx="8496944" cy="36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1"/>
          <p:cNvSpPr>
            <a:spLocks noGrp="1"/>
          </p:cNvSpPr>
          <p:nvPr>
            <p:ph type="ctrTitle"/>
          </p:nvPr>
        </p:nvSpPr>
        <p:spPr>
          <a:xfrm>
            <a:off x="467544" y="116633"/>
            <a:ext cx="5616624" cy="504056"/>
          </a:xfrm>
        </p:spPr>
        <p:txBody>
          <a:bodyPr>
            <a:noAutofit/>
          </a:bodyPr>
          <a:lstStyle>
            <a:lvl1pPr algn="l">
              <a:defRPr lang="zh-CN" altLang="en-US" sz="2800" b="1" kern="1200" dirty="0">
                <a:solidFill>
                  <a:schemeClr val="tx1"/>
                </a:solidFill>
                <a:latin typeface="黑体" pitchFamily="49" charset="-122"/>
                <a:ea typeface="黑体" pitchFamily="49" charset="-122"/>
                <a:cs typeface="+mn-cs"/>
              </a:defRPr>
            </a:lvl1pPr>
          </a:lstStyle>
          <a:p>
            <a:r>
              <a:rPr lang="zh-CN" altLang="en-US" dirty="0" smtClean="0"/>
              <a:t>单击此处编辑母版标题样式</a:t>
            </a:r>
            <a:endParaRPr lang="zh-CN" altLang="en-US" dirty="0"/>
          </a:p>
        </p:txBody>
      </p:sp>
      <p:sp>
        <p:nvSpPr>
          <p:cNvPr id="9" name="灯片编号占位符 3"/>
          <p:cNvSpPr>
            <a:spLocks noGrp="1"/>
          </p:cNvSpPr>
          <p:nvPr userDrawn="1">
            <p:ph type="sldNum" sz="quarter" idx="12"/>
          </p:nvPr>
        </p:nvSpPr>
        <p:spPr>
          <a:xfrm>
            <a:off x="6588224" y="6237312"/>
            <a:ext cx="2133600" cy="476250"/>
          </a:xfrm>
        </p:spPr>
        <p:txBody>
          <a:bodyPr/>
          <a:lstStyle/>
          <a:p>
            <a:pPr>
              <a:defRPr/>
            </a:pPr>
            <a:r>
              <a:rPr lang="en-US" altLang="zh-CN" dirty="0" smtClean="0">
                <a:solidFill>
                  <a:prstClr val="black">
                    <a:tint val="75000"/>
                  </a:prstClr>
                </a:solidFill>
              </a:rPr>
              <a:t>Page </a:t>
            </a:r>
            <a:fld id="{EE2BB3FF-A905-498A-B39F-5CA48EA2E4E3}" type="slidenum">
              <a:rPr lang="en-US" altLang="zh-CN" smtClean="0">
                <a:solidFill>
                  <a:prstClr val="black">
                    <a:tint val="75000"/>
                  </a:prstClr>
                </a:solidFill>
              </a:rPr>
              <a:pPr>
                <a:defRPr/>
              </a:pPr>
              <a:t>‹#›</a:t>
            </a:fld>
            <a:endParaRPr lang="en-US" altLang="zh-CN" dirty="0">
              <a:solidFill>
                <a:prstClr val="black">
                  <a:tint val="75000"/>
                </a:prstClr>
              </a:solidFill>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59632" y="260648"/>
            <a:ext cx="7427168" cy="1143000"/>
          </a:xfrm>
        </p:spPr>
        <p:txBody>
          <a:bodyPr>
            <a:normAutofit/>
          </a:bodyPr>
          <a:lstStyle>
            <a:lvl1pPr algn="l">
              <a:defRPr sz="3200">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BFEFF-7B6D-4C28-8DC8-67205CC1AD38}" type="datetimeFigureOut">
              <a:rPr lang="zh-CN" altLang="en-US" smtClean="0"/>
              <a:pPr/>
              <a:t>2012-09-04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5B755-7BDA-40C0-BD80-4255829263B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lumMod val="95000"/>
              </a:schemeClr>
            </a:gs>
            <a:gs pos="100000">
              <a:schemeClr val="bg1">
                <a:shade val="30000"/>
                <a:satMod val="200000"/>
              </a:schemeClr>
            </a:gs>
          </a:gsLst>
          <a:lin ang="16200000" scaled="0"/>
        </a:gradFill>
        <a:effectLst/>
      </p:bgPr>
    </p:bg>
    <p:spTree>
      <p:nvGrpSpPr>
        <p:cNvPr id="1" name=""/>
        <p:cNvGrpSpPr/>
        <p:nvPr/>
      </p:nvGrpSpPr>
      <p:grpSpPr>
        <a:xfrm>
          <a:off x="0" y="0"/>
          <a:ext cx="0" cy="0"/>
          <a:chOff x="0" y="0"/>
          <a:chExt cx="0" cy="0"/>
        </a:xfrm>
      </p:grpSpPr>
      <p:pic>
        <p:nvPicPr>
          <p:cNvPr id="9" name="图片 8" descr="背景.jpg"/>
          <p:cNvPicPr>
            <a:picLocks noChangeAspect="1"/>
          </p:cNvPicPr>
          <p:nvPr/>
        </p:nvPicPr>
        <p:blipFill>
          <a:blip r:embed="rId2" cstate="print">
            <a:lum bright="10000"/>
          </a:blip>
          <a:stretch>
            <a:fillRect/>
          </a:stretch>
        </p:blipFill>
        <p:spPr>
          <a:xfrm>
            <a:off x="0" y="0"/>
            <a:ext cx="9144000" cy="6858000"/>
          </a:xfrm>
          <a:prstGeom prst="rect">
            <a:avLst/>
          </a:prstGeom>
        </p:spPr>
      </p:pic>
      <p:sp>
        <p:nvSpPr>
          <p:cNvPr id="11" name="TextBox 10"/>
          <p:cNvSpPr txBox="1"/>
          <p:nvPr/>
        </p:nvSpPr>
        <p:spPr>
          <a:xfrm>
            <a:off x="1478602" y="3101248"/>
            <a:ext cx="3057247" cy="584775"/>
          </a:xfrm>
          <a:prstGeom prst="rect">
            <a:avLst/>
          </a:prstGeom>
          <a:noFill/>
        </p:spPr>
        <p:txBody>
          <a:bodyPr wrap="none" rtlCol="0">
            <a:spAutoFit/>
          </a:bodyPr>
          <a:lstStyle/>
          <a:p>
            <a:r>
              <a:rPr lang="zh-CN" altLang="en-US" sz="3200" dirty="0" smtClean="0">
                <a:solidFill>
                  <a:schemeClr val="tx1">
                    <a:lumMod val="75000"/>
                    <a:lumOff val="25000"/>
                  </a:schemeClr>
                </a:solidFill>
                <a:latin typeface="汉仪大黑简" pitchFamily="49" charset="-122"/>
                <a:ea typeface="汉仪大黑简" pitchFamily="49" charset="-122"/>
              </a:rPr>
              <a:t>虚拟化基础知识</a:t>
            </a:r>
            <a:endParaRPr lang="zh-CN" altLang="en-US" sz="3200" dirty="0">
              <a:solidFill>
                <a:schemeClr val="tx1">
                  <a:lumMod val="75000"/>
                  <a:lumOff val="25000"/>
                </a:schemeClr>
              </a:solidFill>
              <a:latin typeface="汉仪大黑简" pitchFamily="49" charset="-122"/>
              <a:ea typeface="汉仪大黑简" pitchFamily="49" charset="-122"/>
            </a:endParaRPr>
          </a:p>
        </p:txBody>
      </p:sp>
      <p:sp>
        <p:nvSpPr>
          <p:cNvPr id="12" name="矩形 11"/>
          <p:cNvSpPr/>
          <p:nvPr/>
        </p:nvSpPr>
        <p:spPr>
          <a:xfrm>
            <a:off x="0" y="2643182"/>
            <a:ext cx="1312752" cy="1272759"/>
          </a:xfrm>
          <a:prstGeom prst="rect">
            <a:avLst/>
          </a:prstGeom>
          <a:solidFill>
            <a:schemeClr val="tx1">
              <a:lumMod val="50000"/>
              <a:lumOff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13" name="图片 12" descr="logo.png"/>
          <p:cNvPicPr>
            <a:picLocks noChangeAspect="1"/>
          </p:cNvPicPr>
          <p:nvPr/>
        </p:nvPicPr>
        <p:blipFill>
          <a:blip r:embed="rId3" cstate="print"/>
          <a:stretch>
            <a:fillRect/>
          </a:stretch>
        </p:blipFill>
        <p:spPr>
          <a:xfrm>
            <a:off x="1596917" y="2679776"/>
            <a:ext cx="1542142" cy="46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服务器利用率下降</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10</a:t>
            </a:fld>
            <a:endParaRPr lang="en-US" altLang="zh-CN" dirty="0">
              <a:solidFill>
                <a:prstClr val="black">
                  <a:tint val="75000"/>
                </a:prstClr>
              </a:solidFill>
            </a:endParaRPr>
          </a:p>
        </p:txBody>
      </p:sp>
      <p:sp>
        <p:nvSpPr>
          <p:cNvPr id="23" name="AutoShape 14"/>
          <p:cNvSpPr>
            <a:spLocks noChangeArrowheads="1"/>
          </p:cNvSpPr>
          <p:nvPr/>
        </p:nvSpPr>
        <p:spPr bwMode="auto">
          <a:xfrm>
            <a:off x="1295400" y="1261373"/>
            <a:ext cx="6553200" cy="408623"/>
          </a:xfrm>
          <a:prstGeom prst="roundRect">
            <a:avLst>
              <a:gd name="adj" fmla="val 16667"/>
            </a:avLst>
          </a:prstGeom>
          <a:solidFill>
            <a:srgbClr val="FFFAFF"/>
          </a:solidFill>
          <a:ln w="9525" algn="ctr">
            <a:solidFill>
              <a:schemeClr val="tx1"/>
            </a:solidFill>
            <a:round/>
            <a:headEnd/>
            <a:tailEnd/>
          </a:ln>
          <a:effectLst/>
        </p:spPr>
        <p:txBody>
          <a:bodyPr anchor="ctr">
            <a:spAutoFit/>
          </a:bodyPr>
          <a:lstStyle/>
          <a:p>
            <a:endParaRPr lang="zh-CN" altLang="en-US">
              <a:latin typeface="微软雅黑" pitchFamily="34" charset="-122"/>
              <a:ea typeface="微软雅黑" pitchFamily="34" charset="-122"/>
            </a:endParaRPr>
          </a:p>
        </p:txBody>
      </p:sp>
      <p:graphicFrame>
        <p:nvGraphicFramePr>
          <p:cNvPr id="24" name="Object 5"/>
          <p:cNvGraphicFramePr>
            <a:graphicFrameLocks noChangeAspect="1"/>
          </p:cNvGraphicFramePr>
          <p:nvPr/>
        </p:nvGraphicFramePr>
        <p:xfrm>
          <a:off x="4724400" y="2467397"/>
          <a:ext cx="3689350" cy="2403475"/>
        </p:xfrm>
        <a:graphic>
          <a:graphicData uri="http://schemas.openxmlformats.org/presentationml/2006/ole">
            <p:oleObj spid="_x0000_s11266" name="Chart" r:id="rId4" imgW="6096000" imgH="4076790" progId="MSGraph.Chart.8">
              <p:embed followColorScheme="full"/>
            </p:oleObj>
          </a:graphicData>
        </a:graphic>
      </p:graphicFrame>
      <p:sp>
        <p:nvSpPr>
          <p:cNvPr id="25" name="Rectangle 7"/>
          <p:cNvSpPr>
            <a:spLocks noChangeArrowheads="1"/>
          </p:cNvSpPr>
          <p:nvPr/>
        </p:nvSpPr>
        <p:spPr bwMode="auto">
          <a:xfrm>
            <a:off x="5934762" y="2108622"/>
            <a:ext cx="2358338" cy="430887"/>
          </a:xfrm>
          <a:prstGeom prst="rect">
            <a:avLst/>
          </a:prstGeom>
          <a:noFill/>
          <a:ln w="9525">
            <a:noFill/>
            <a:miter lim="800000"/>
            <a:headEnd/>
            <a:tailEnd/>
          </a:ln>
          <a:effectLst/>
        </p:spPr>
        <p:txBody>
          <a:bodyPr wrap="none">
            <a:spAutoFit/>
          </a:bodyPr>
          <a:lstStyle/>
          <a:p>
            <a:pPr algn="r" eaLnBrk="1" hangingPunct="1">
              <a:lnSpc>
                <a:spcPct val="100000"/>
              </a:lnSpc>
              <a:spcBef>
                <a:spcPct val="0"/>
              </a:spcBef>
              <a:buClrTx/>
              <a:buFontTx/>
              <a:buNone/>
            </a:pPr>
            <a:r>
              <a:rPr lang="zh-CN" altLang="en-US" sz="2200" b="1" dirty="0" smtClean="0">
                <a:solidFill>
                  <a:srgbClr val="777777"/>
                </a:solidFill>
                <a:latin typeface="微软雅黑" pitchFamily="34" charset="-122"/>
                <a:ea typeface="微软雅黑" pitchFamily="34" charset="-122"/>
              </a:rPr>
              <a:t>平均 </a:t>
            </a:r>
            <a:r>
              <a:rPr lang="en-US" altLang="zh-CN" sz="2200" b="1" dirty="0">
                <a:solidFill>
                  <a:srgbClr val="777777"/>
                </a:solidFill>
                <a:latin typeface="微软雅黑" pitchFamily="34" charset="-122"/>
                <a:ea typeface="微软雅黑" pitchFamily="34" charset="-122"/>
              </a:rPr>
              <a:t>CPU </a:t>
            </a:r>
            <a:r>
              <a:rPr lang="zh-CN" altLang="en-US" sz="2200" b="1" dirty="0">
                <a:solidFill>
                  <a:srgbClr val="777777"/>
                </a:solidFill>
                <a:latin typeface="微软雅黑" pitchFamily="34" charset="-122"/>
                <a:ea typeface="微软雅黑" pitchFamily="34" charset="-122"/>
              </a:rPr>
              <a:t>利用率</a:t>
            </a:r>
          </a:p>
        </p:txBody>
      </p:sp>
      <p:sp>
        <p:nvSpPr>
          <p:cNvPr id="26" name="Rectangle 8"/>
          <p:cNvSpPr>
            <a:spLocks noChangeArrowheads="1"/>
          </p:cNvSpPr>
          <p:nvPr/>
        </p:nvSpPr>
        <p:spPr bwMode="auto">
          <a:xfrm>
            <a:off x="4733925" y="2037184"/>
            <a:ext cx="3800475" cy="3048000"/>
          </a:xfrm>
          <a:prstGeom prst="rect">
            <a:avLst/>
          </a:prstGeom>
          <a:noFill/>
          <a:ln w="57150">
            <a:solidFill>
              <a:srgbClr val="33679B"/>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27" name="Text Box 9"/>
          <p:cNvSpPr txBox="1">
            <a:spLocks noChangeArrowheads="1"/>
          </p:cNvSpPr>
          <p:nvPr/>
        </p:nvSpPr>
        <p:spPr bwMode="auto">
          <a:xfrm>
            <a:off x="1219200" y="1275184"/>
            <a:ext cx="6858000" cy="386901"/>
          </a:xfrm>
          <a:prstGeom prst="rect">
            <a:avLst/>
          </a:prstGeom>
          <a:noFill/>
          <a:ln w="9525">
            <a:noFill/>
            <a:miter lim="800000"/>
            <a:headEnd/>
            <a:tailEnd/>
          </a:ln>
          <a:effectLst/>
        </p:spPr>
        <p:txBody>
          <a:bodyPr>
            <a:spAutoFit/>
          </a:bodyPr>
          <a:lstStyle/>
          <a:p>
            <a:pPr algn="ctr">
              <a:lnSpc>
                <a:spcPct val="87000"/>
              </a:lnSpc>
              <a:spcBef>
                <a:spcPct val="50000"/>
              </a:spcBef>
              <a:buClr>
                <a:schemeClr val="tx2"/>
              </a:buClr>
              <a:buSzPct val="80000"/>
            </a:pPr>
            <a:r>
              <a:rPr lang="en-US" altLang="zh-CN" sz="2200" b="1" dirty="0" smtClean="0">
                <a:solidFill>
                  <a:srgbClr val="993300"/>
                </a:solidFill>
                <a:latin typeface="微软雅黑" pitchFamily="34" charset="-122"/>
                <a:ea typeface="微软雅黑" pitchFamily="34" charset="-122"/>
              </a:rPr>
              <a:t>X86 </a:t>
            </a:r>
            <a:r>
              <a:rPr lang="zh-CN" altLang="en-US" sz="2200" b="1" dirty="0" smtClean="0">
                <a:solidFill>
                  <a:srgbClr val="993300"/>
                </a:solidFill>
                <a:latin typeface="微软雅黑" pitchFamily="34" charset="-122"/>
                <a:ea typeface="微软雅黑" pitchFamily="34" charset="-122"/>
              </a:rPr>
              <a:t>处理能力的增长超过业务应用需求的增长</a:t>
            </a:r>
            <a:endParaRPr lang="zh-CN" altLang="en-US" sz="2200" b="1" dirty="0">
              <a:solidFill>
                <a:srgbClr val="993300"/>
              </a:solidFill>
              <a:latin typeface="微软雅黑" pitchFamily="34" charset="-122"/>
              <a:ea typeface="微软雅黑" pitchFamily="34" charset="-122"/>
            </a:endParaRPr>
          </a:p>
        </p:txBody>
      </p:sp>
      <p:sp>
        <p:nvSpPr>
          <p:cNvPr id="31" name="Oval 11"/>
          <p:cNvSpPr>
            <a:spLocks noChangeArrowheads="1"/>
          </p:cNvSpPr>
          <p:nvPr/>
        </p:nvSpPr>
        <p:spPr bwMode="auto">
          <a:xfrm>
            <a:off x="7162800" y="3027784"/>
            <a:ext cx="1219200" cy="1828800"/>
          </a:xfrm>
          <a:prstGeom prst="ellipse">
            <a:avLst/>
          </a:prstGeom>
          <a:noFill/>
          <a:ln w="63500">
            <a:solidFill>
              <a:srgbClr val="FF0000"/>
            </a:solid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32" name="Text Box 12"/>
          <p:cNvSpPr txBox="1">
            <a:spLocks noChangeArrowheads="1"/>
          </p:cNvSpPr>
          <p:nvPr/>
        </p:nvSpPr>
        <p:spPr bwMode="auto">
          <a:xfrm>
            <a:off x="4644008" y="5301208"/>
            <a:ext cx="4032448" cy="333296"/>
          </a:xfrm>
          <a:prstGeom prst="rect">
            <a:avLst/>
          </a:prstGeom>
          <a:noFill/>
          <a:ln w="9525">
            <a:noFill/>
            <a:miter lim="800000"/>
            <a:headEnd/>
            <a:tailEnd/>
          </a:ln>
          <a:effectLst/>
        </p:spPr>
        <p:txBody>
          <a:bodyPr wrap="square">
            <a:spAutoFit/>
          </a:bodyPr>
          <a:lstStyle/>
          <a:p>
            <a:pPr algn="ctr" eaLnBrk="1" hangingPunct="1">
              <a:lnSpc>
                <a:spcPct val="87000"/>
              </a:lnSpc>
              <a:spcBef>
                <a:spcPct val="0"/>
              </a:spcBef>
              <a:buClr>
                <a:schemeClr val="tx2"/>
              </a:buClr>
              <a:buSzPct val="80000"/>
              <a:buFontTx/>
              <a:buNone/>
            </a:pPr>
            <a:r>
              <a:rPr lang="en-US" altLang="zh-CN" b="1" dirty="0">
                <a:solidFill>
                  <a:srgbClr val="003399"/>
                </a:solidFill>
                <a:latin typeface="微软雅黑" pitchFamily="34" charset="-122"/>
                <a:ea typeface="微软雅黑" pitchFamily="34" charset="-122"/>
              </a:rPr>
              <a:t>x86 </a:t>
            </a:r>
            <a:r>
              <a:rPr lang="zh-CN" altLang="en-US" b="1" dirty="0">
                <a:solidFill>
                  <a:srgbClr val="003399"/>
                </a:solidFill>
                <a:latin typeface="微软雅黑" pitchFamily="34" charset="-122"/>
                <a:ea typeface="微软雅黑" pitchFamily="34" charset="-122"/>
              </a:rPr>
              <a:t>服务器 </a:t>
            </a:r>
            <a:r>
              <a:rPr lang="zh-CN" altLang="en-US" b="1" dirty="0" smtClean="0">
                <a:solidFill>
                  <a:srgbClr val="003399"/>
                </a:solidFill>
                <a:latin typeface="微软雅黑" pitchFamily="34" charset="-122"/>
                <a:ea typeface="微软雅黑" pitchFamily="34" charset="-122"/>
              </a:rPr>
              <a:t>只有</a:t>
            </a:r>
            <a:r>
              <a:rPr lang="en-US" altLang="zh-CN" b="1" dirty="0" smtClean="0">
                <a:solidFill>
                  <a:srgbClr val="003399"/>
                </a:solidFill>
                <a:latin typeface="微软雅黑" pitchFamily="34" charset="-122"/>
                <a:ea typeface="微软雅黑" pitchFamily="34" charset="-122"/>
              </a:rPr>
              <a:t>5-15</a:t>
            </a:r>
            <a:r>
              <a:rPr lang="en-US" altLang="zh-CN" b="1" dirty="0">
                <a:solidFill>
                  <a:srgbClr val="003399"/>
                </a:solidFill>
                <a:latin typeface="微软雅黑" pitchFamily="34" charset="-122"/>
                <a:ea typeface="微软雅黑" pitchFamily="34" charset="-122"/>
              </a:rPr>
              <a:t>% </a:t>
            </a:r>
            <a:r>
              <a:rPr lang="zh-CN" altLang="en-US" b="1" dirty="0">
                <a:solidFill>
                  <a:srgbClr val="003399"/>
                </a:solidFill>
                <a:latin typeface="微软雅黑" pitchFamily="34" charset="-122"/>
                <a:ea typeface="微软雅黑" pitchFamily="34" charset="-122"/>
              </a:rPr>
              <a:t>的利用率</a:t>
            </a:r>
          </a:p>
        </p:txBody>
      </p:sp>
      <p:sp>
        <p:nvSpPr>
          <p:cNvPr id="16" name="Text Box 15"/>
          <p:cNvSpPr txBox="1">
            <a:spLocks noChangeArrowheads="1"/>
          </p:cNvSpPr>
          <p:nvPr/>
        </p:nvSpPr>
        <p:spPr bwMode="auto">
          <a:xfrm>
            <a:off x="3581400" y="3278188"/>
            <a:ext cx="1290638" cy="476250"/>
          </a:xfrm>
          <a:prstGeom prst="rect">
            <a:avLst/>
          </a:prstGeom>
          <a:noFill/>
          <a:ln w="9525">
            <a:noFill/>
            <a:miter lim="800000"/>
            <a:headEnd/>
            <a:tailEnd/>
          </a:ln>
          <a:effectLst/>
        </p:spPr>
        <p:txBody>
          <a:bodyPr>
            <a:spAutoFit/>
          </a:bodyPr>
          <a:lstStyle/>
          <a:p>
            <a:pPr algn="ctr" eaLnBrk="1" hangingPunct="1">
              <a:lnSpc>
                <a:spcPct val="87000"/>
              </a:lnSpc>
              <a:spcBef>
                <a:spcPct val="10000"/>
              </a:spcBef>
              <a:buClr>
                <a:schemeClr val="tx2"/>
              </a:buClr>
              <a:buSzPct val="80000"/>
              <a:buFontTx/>
              <a:buNone/>
            </a:pPr>
            <a:endParaRPr lang="zh-CN" altLang="en-US" sz="4400" b="1" baseline="-25000">
              <a:solidFill>
                <a:schemeClr val="tx1"/>
              </a:solidFill>
              <a:ea typeface="宋体" pitchFamily="2" charset="-122"/>
            </a:endParaRPr>
          </a:p>
        </p:txBody>
      </p:sp>
      <p:sp>
        <p:nvSpPr>
          <p:cNvPr id="17" name="Line 25"/>
          <p:cNvSpPr>
            <a:spLocks noChangeShapeType="1"/>
          </p:cNvSpPr>
          <p:nvPr/>
        </p:nvSpPr>
        <p:spPr bwMode="auto">
          <a:xfrm>
            <a:off x="1593850" y="4573588"/>
            <a:ext cx="1593850" cy="0"/>
          </a:xfrm>
          <a:prstGeom prst="line">
            <a:avLst/>
          </a:prstGeom>
          <a:noFill/>
          <a:ln w="38100">
            <a:solidFill>
              <a:schemeClr val="bg2"/>
            </a:solidFill>
            <a:round/>
            <a:headEnd/>
            <a:tailEnd type="triangle" w="med" len="med"/>
          </a:ln>
          <a:effectLst/>
        </p:spPr>
        <p:txBody>
          <a:bodyPr anchor="ctr"/>
          <a:lstStyle/>
          <a:p>
            <a:endParaRPr lang="zh-CN" altLang="en-US"/>
          </a:p>
        </p:txBody>
      </p:sp>
      <p:sp>
        <p:nvSpPr>
          <p:cNvPr id="18" name="Line 26"/>
          <p:cNvSpPr>
            <a:spLocks noChangeShapeType="1"/>
          </p:cNvSpPr>
          <p:nvPr/>
        </p:nvSpPr>
        <p:spPr bwMode="auto">
          <a:xfrm flipV="1">
            <a:off x="1593850" y="2906713"/>
            <a:ext cx="0" cy="1666875"/>
          </a:xfrm>
          <a:prstGeom prst="line">
            <a:avLst/>
          </a:prstGeom>
          <a:noFill/>
          <a:ln w="38100">
            <a:solidFill>
              <a:srgbClr val="777777"/>
            </a:solidFill>
            <a:round/>
            <a:headEnd/>
            <a:tailEnd type="triangle" w="med" len="med"/>
          </a:ln>
          <a:effectLst/>
        </p:spPr>
        <p:txBody>
          <a:bodyPr anchor="ctr"/>
          <a:lstStyle/>
          <a:p>
            <a:endParaRPr lang="zh-CN" altLang="en-US"/>
          </a:p>
        </p:txBody>
      </p:sp>
      <p:sp>
        <p:nvSpPr>
          <p:cNvPr id="19" name="Arc 28"/>
          <p:cNvSpPr>
            <a:spLocks/>
          </p:cNvSpPr>
          <p:nvPr/>
        </p:nvSpPr>
        <p:spPr bwMode="auto">
          <a:xfrm flipV="1">
            <a:off x="1716088" y="2967038"/>
            <a:ext cx="1103312" cy="1428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FF9900"/>
            </a:solidFill>
            <a:round/>
            <a:headEnd/>
            <a:tailEnd/>
          </a:ln>
          <a:effectLst/>
        </p:spPr>
        <p:txBody>
          <a:bodyPr wrap="none" anchor="ctr"/>
          <a:lstStyle/>
          <a:p>
            <a:endParaRPr lang="zh-CN" altLang="en-US"/>
          </a:p>
        </p:txBody>
      </p:sp>
      <p:sp>
        <p:nvSpPr>
          <p:cNvPr id="20" name="Text Box 30"/>
          <p:cNvSpPr txBox="1">
            <a:spLocks noChangeArrowheads="1"/>
          </p:cNvSpPr>
          <p:nvPr/>
        </p:nvSpPr>
        <p:spPr bwMode="auto">
          <a:xfrm>
            <a:off x="2054225" y="4710113"/>
            <a:ext cx="644525" cy="366712"/>
          </a:xfrm>
          <a:prstGeom prst="rect">
            <a:avLst/>
          </a:prstGeom>
          <a:noFill/>
          <a:ln w="9525">
            <a:noFill/>
            <a:miter lim="800000"/>
            <a:headEnd/>
            <a:tailEnd/>
          </a:ln>
          <a:effectLst/>
        </p:spPr>
        <p:txBody>
          <a:bodyPr wrap="none">
            <a:spAutoFit/>
          </a:bodyPr>
          <a:lstStyle/>
          <a:p>
            <a:pPr algn="r" eaLnBrk="1" hangingPunct="1">
              <a:lnSpc>
                <a:spcPct val="100000"/>
              </a:lnSpc>
              <a:spcBef>
                <a:spcPct val="0"/>
              </a:spcBef>
              <a:buClrTx/>
              <a:buFontTx/>
              <a:buNone/>
            </a:pPr>
            <a:r>
              <a:rPr lang="zh-CN" altLang="en-US" b="1">
                <a:solidFill>
                  <a:srgbClr val="777777"/>
                </a:solidFill>
                <a:ea typeface="宋体" pitchFamily="2" charset="-122"/>
              </a:rPr>
              <a:t>时间</a:t>
            </a:r>
          </a:p>
        </p:txBody>
      </p:sp>
      <p:sp>
        <p:nvSpPr>
          <p:cNvPr id="21" name="Text Box 32"/>
          <p:cNvSpPr txBox="1">
            <a:spLocks noChangeArrowheads="1"/>
          </p:cNvSpPr>
          <p:nvPr/>
        </p:nvSpPr>
        <p:spPr bwMode="auto">
          <a:xfrm rot="16200000">
            <a:off x="800101" y="3529012"/>
            <a:ext cx="1206500" cy="396875"/>
          </a:xfrm>
          <a:prstGeom prst="rect">
            <a:avLst/>
          </a:prstGeom>
          <a:noFill/>
          <a:ln w="9525">
            <a:noFill/>
            <a:miter lim="800000"/>
            <a:headEnd/>
            <a:tailEnd/>
          </a:ln>
          <a:effectLst/>
        </p:spPr>
        <p:txBody>
          <a:bodyPr wrap="none">
            <a:spAutoFit/>
          </a:bodyPr>
          <a:lstStyle/>
          <a:p>
            <a:pPr algn="r" eaLnBrk="1" hangingPunct="1">
              <a:lnSpc>
                <a:spcPct val="100000"/>
              </a:lnSpc>
              <a:spcBef>
                <a:spcPct val="0"/>
              </a:spcBef>
              <a:buClrTx/>
              <a:buFontTx/>
              <a:buNone/>
            </a:pPr>
            <a:r>
              <a:rPr lang="zh-CN" altLang="en-US" sz="2000" b="1">
                <a:solidFill>
                  <a:srgbClr val="777777"/>
                </a:solidFill>
                <a:ea typeface="黑体" pitchFamily="49" charset="-122"/>
              </a:rPr>
              <a:t>硬件功能</a:t>
            </a:r>
          </a:p>
        </p:txBody>
      </p:sp>
      <p:sp>
        <p:nvSpPr>
          <p:cNvPr id="22" name="Rectangle 33"/>
          <p:cNvSpPr>
            <a:spLocks noChangeArrowheads="1"/>
          </p:cNvSpPr>
          <p:nvPr/>
        </p:nvSpPr>
        <p:spPr bwMode="auto">
          <a:xfrm>
            <a:off x="1066800" y="2057400"/>
            <a:ext cx="2733675" cy="3073400"/>
          </a:xfrm>
          <a:prstGeom prst="rect">
            <a:avLst/>
          </a:prstGeom>
          <a:noFill/>
          <a:ln w="57150">
            <a:solidFill>
              <a:srgbClr val="33679B"/>
            </a:solidFill>
            <a:miter lim="800000"/>
            <a:headEnd/>
            <a:tailEnd/>
          </a:ln>
          <a:effectLst/>
        </p:spPr>
        <p:txBody>
          <a:bodyPr wrap="none" anchor="ctr"/>
          <a:lstStyle/>
          <a:p>
            <a:endParaRPr lang="zh-CN" altLang="en-US"/>
          </a:p>
        </p:txBody>
      </p:sp>
      <p:sp>
        <p:nvSpPr>
          <p:cNvPr id="33" name="Text Box 34"/>
          <p:cNvSpPr txBox="1">
            <a:spLocks noChangeArrowheads="1"/>
          </p:cNvSpPr>
          <p:nvPr/>
        </p:nvSpPr>
        <p:spPr bwMode="auto">
          <a:xfrm>
            <a:off x="827584" y="5373216"/>
            <a:ext cx="3200400" cy="331788"/>
          </a:xfrm>
          <a:prstGeom prst="rect">
            <a:avLst/>
          </a:prstGeom>
          <a:noFill/>
          <a:ln w="9525">
            <a:noFill/>
            <a:miter lim="800000"/>
            <a:headEnd/>
            <a:tailEnd/>
          </a:ln>
          <a:effectLst/>
        </p:spPr>
        <p:txBody>
          <a:bodyPr>
            <a:spAutoFit/>
          </a:bodyPr>
          <a:lstStyle/>
          <a:p>
            <a:pPr algn="ctr" eaLnBrk="1" hangingPunct="1">
              <a:lnSpc>
                <a:spcPct val="87000"/>
              </a:lnSpc>
              <a:spcBef>
                <a:spcPct val="50000"/>
              </a:spcBef>
              <a:buClr>
                <a:schemeClr val="tx2"/>
              </a:buClr>
              <a:buSzPct val="80000"/>
              <a:buFontTx/>
              <a:buNone/>
            </a:pPr>
            <a:r>
              <a:rPr lang="zh-CN" altLang="en-US" b="1" dirty="0">
                <a:solidFill>
                  <a:srgbClr val="003399"/>
                </a:solidFill>
                <a:latin typeface="微软雅黑" pitchFamily="34" charset="-122"/>
                <a:ea typeface="微软雅黑" pitchFamily="34" charset="-122"/>
              </a:rPr>
              <a:t>服务器硬件功能更强大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虚拟化层</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11</a:t>
            </a:fld>
            <a:endParaRPr lang="en-US" altLang="zh-CN" dirty="0">
              <a:solidFill>
                <a:prstClr val="black">
                  <a:tint val="75000"/>
                </a:prstClr>
              </a:solidFill>
            </a:endParaRPr>
          </a:p>
        </p:txBody>
      </p:sp>
      <p:sp>
        <p:nvSpPr>
          <p:cNvPr id="5" name="Rectangle 3"/>
          <p:cNvSpPr txBox="1">
            <a:spLocks noChangeArrowheads="1"/>
          </p:cNvSpPr>
          <p:nvPr/>
        </p:nvSpPr>
        <p:spPr>
          <a:xfrm>
            <a:off x="1475656" y="4797152"/>
            <a:ext cx="5688632" cy="1296144"/>
          </a:xfrm>
          <a:prstGeom prst="rect">
            <a:avLst/>
          </a:prstGeom>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50000"/>
              </a:lnSpc>
              <a:spcBef>
                <a:spcPct val="20000"/>
              </a:spcBef>
              <a:spcAft>
                <a:spcPts val="0"/>
              </a:spcAft>
              <a:buClr>
                <a:srgbClr val="C00000"/>
              </a:buClr>
              <a:buSzTx/>
              <a:buFont typeface="Wingdings" pitchFamily="2" charset="2"/>
              <a:buChar char="n"/>
              <a:tabLst/>
              <a:defRPr/>
            </a:pPr>
            <a:r>
              <a:rPr kumimoji="0" lang="zh-CN" altLang="en-US" sz="2000" b="0" i="0" u="none" strike="noStrike" kern="1200" cap="none" spc="0" normalizeH="0" baseline="0" noProof="0" dirty="0" smtClean="0">
                <a:ln>
                  <a:noFill/>
                </a:ln>
                <a:solidFill>
                  <a:srgbClr val="333333"/>
                </a:solidFill>
                <a:effectLst/>
                <a:uLnTx/>
                <a:uFillTx/>
                <a:latin typeface="微软雅黑" pitchFamily="34" charset="-122"/>
                <a:ea typeface="微软雅黑" pitchFamily="34" charset="-122"/>
                <a:cs typeface="+mn-cs"/>
              </a:rPr>
              <a:t>添加了 虚拟化层</a:t>
            </a:r>
          </a:p>
          <a:p>
            <a:pPr marL="342900" marR="0" lvl="0" indent="-342900" algn="l" defTabSz="914400" rtl="0" eaLnBrk="1" fontAlgn="auto" latinLnBrk="0" hangingPunct="1">
              <a:lnSpc>
                <a:spcPct val="150000"/>
              </a:lnSpc>
              <a:spcBef>
                <a:spcPct val="20000"/>
              </a:spcBef>
              <a:spcAft>
                <a:spcPts val="0"/>
              </a:spcAft>
              <a:buClr>
                <a:srgbClr val="C00000"/>
              </a:buClr>
              <a:buSzTx/>
              <a:buFont typeface="Wingdings" pitchFamily="2" charset="2"/>
              <a:buChar char="n"/>
              <a:tabLst/>
              <a:defRPr/>
            </a:pPr>
            <a:r>
              <a:rPr kumimoji="0" lang="zh-CN" altLang="en-US" sz="2000" b="0" i="0" u="none" strike="noStrike" kern="1200" cap="none" spc="0" normalizeH="0" baseline="0" noProof="0" dirty="0" smtClean="0">
                <a:ln>
                  <a:noFill/>
                </a:ln>
                <a:solidFill>
                  <a:srgbClr val="333333"/>
                </a:solidFill>
                <a:effectLst/>
                <a:uLnTx/>
                <a:uFillTx/>
                <a:latin typeface="微软雅黑" pitchFamily="34" charset="-122"/>
                <a:ea typeface="微软雅黑" pitchFamily="34" charset="-122"/>
                <a:cs typeface="+mn-cs"/>
              </a:rPr>
              <a:t>每一个 </a:t>
            </a:r>
            <a:r>
              <a:rPr kumimoji="0" lang="en-US" altLang="zh-CN" sz="2000" b="0" i="0" u="none" strike="noStrike" kern="1200" cap="none" spc="0" normalizeH="0" baseline="0" noProof="0" dirty="0" smtClean="0">
                <a:ln>
                  <a:noFill/>
                </a:ln>
                <a:solidFill>
                  <a:srgbClr val="333333"/>
                </a:solidFill>
                <a:effectLst/>
                <a:uLnTx/>
                <a:uFillTx/>
                <a:latin typeface="微软雅黑" pitchFamily="34" charset="-122"/>
                <a:ea typeface="微软雅黑" pitchFamily="34" charset="-122"/>
                <a:cs typeface="+mn-cs"/>
              </a:rPr>
              <a:t>VM </a:t>
            </a:r>
            <a:r>
              <a:rPr kumimoji="0" lang="zh-CN" altLang="en-US" sz="2000" b="0" i="0" u="none" strike="noStrike" kern="1200" cap="none" spc="0" normalizeH="0" baseline="0" noProof="0" dirty="0" smtClean="0">
                <a:ln>
                  <a:noFill/>
                </a:ln>
                <a:solidFill>
                  <a:srgbClr val="333333"/>
                </a:solidFill>
                <a:effectLst/>
                <a:uLnTx/>
                <a:uFillTx/>
                <a:latin typeface="微软雅黑" pitchFamily="34" charset="-122"/>
                <a:ea typeface="微软雅黑" pitchFamily="34" charset="-122"/>
                <a:cs typeface="+mn-cs"/>
              </a:rPr>
              <a:t>都有自己的操作系统和应用程序。</a:t>
            </a:r>
          </a:p>
          <a:p>
            <a:pPr marL="342900" marR="0" lvl="0" indent="-342900" algn="l" defTabSz="914400" rtl="0" eaLnBrk="1" fontAlgn="auto" latinLnBrk="0" hangingPunct="1">
              <a:lnSpc>
                <a:spcPct val="150000"/>
              </a:lnSpc>
              <a:spcBef>
                <a:spcPct val="20000"/>
              </a:spcBef>
              <a:spcAft>
                <a:spcPts val="0"/>
              </a:spcAft>
              <a:buClr>
                <a:srgbClr val="C00000"/>
              </a:buClr>
              <a:buSzTx/>
              <a:buFont typeface="Wingdings" pitchFamily="2" charset="2"/>
              <a:buChar char="n"/>
              <a:tabLst/>
              <a:defRPr/>
            </a:pPr>
            <a:r>
              <a:rPr kumimoji="0" lang="zh-CN" altLang="en-US" sz="2000" b="0" i="0" u="none" strike="noStrike" kern="1200" cap="none" spc="0" normalizeH="0" baseline="0" noProof="0" dirty="0" smtClean="0">
                <a:ln>
                  <a:noFill/>
                </a:ln>
                <a:solidFill>
                  <a:srgbClr val="333333"/>
                </a:solidFill>
                <a:effectLst/>
                <a:uLnTx/>
                <a:uFillTx/>
                <a:latin typeface="微软雅黑" pitchFamily="34" charset="-122"/>
                <a:ea typeface="微软雅黑" pitchFamily="34" charset="-122"/>
                <a:cs typeface="+mn-cs"/>
              </a:rPr>
              <a:t>可以在同一台机器上运行多个不同的操作系统</a:t>
            </a:r>
          </a:p>
        </p:txBody>
      </p:sp>
      <p:grpSp>
        <p:nvGrpSpPr>
          <p:cNvPr id="6" name="Group 5"/>
          <p:cNvGrpSpPr>
            <a:grpSpLocks/>
          </p:cNvGrpSpPr>
          <p:nvPr/>
        </p:nvGrpSpPr>
        <p:grpSpPr bwMode="auto">
          <a:xfrm>
            <a:off x="1691680" y="1052735"/>
            <a:ext cx="3744416" cy="3096344"/>
            <a:chOff x="288" y="672"/>
            <a:chExt cx="3398" cy="3120"/>
          </a:xfrm>
        </p:grpSpPr>
        <p:pic>
          <p:nvPicPr>
            <p:cNvPr id="7" name="Picture 6"/>
            <p:cNvPicPr>
              <a:picLocks noChangeAspect="1" noChangeArrowheads="1"/>
            </p:cNvPicPr>
            <p:nvPr/>
          </p:nvPicPr>
          <p:blipFill>
            <a:blip r:embed="rId2" cstate="print"/>
            <a:srcRect/>
            <a:stretch>
              <a:fillRect/>
            </a:stretch>
          </p:blipFill>
          <p:spPr bwMode="auto">
            <a:xfrm>
              <a:off x="288" y="672"/>
              <a:ext cx="3398" cy="3120"/>
            </a:xfrm>
            <a:prstGeom prst="rect">
              <a:avLst/>
            </a:prstGeom>
            <a:noFill/>
          </p:spPr>
        </p:pic>
        <p:pic>
          <p:nvPicPr>
            <p:cNvPr id="8" name="Picture 7" descr="vm"/>
            <p:cNvPicPr>
              <a:picLocks noChangeAspect="1" noChangeArrowheads="1"/>
            </p:cNvPicPr>
            <p:nvPr/>
          </p:nvPicPr>
          <p:blipFill>
            <a:blip r:embed="rId3" cstate="print"/>
            <a:srcRect/>
            <a:stretch>
              <a:fillRect/>
            </a:stretch>
          </p:blipFill>
          <p:spPr bwMode="auto">
            <a:xfrm>
              <a:off x="2016" y="864"/>
              <a:ext cx="1471" cy="1525"/>
            </a:xfrm>
            <a:prstGeom prst="rect">
              <a:avLst/>
            </a:prstGeom>
            <a:noFill/>
          </p:spPr>
        </p:pic>
        <p:pic>
          <p:nvPicPr>
            <p:cNvPr id="9" name="Picture 8" descr="vm"/>
            <p:cNvPicPr>
              <a:picLocks noChangeAspect="1" noChangeArrowheads="1"/>
            </p:cNvPicPr>
            <p:nvPr/>
          </p:nvPicPr>
          <p:blipFill>
            <a:blip r:embed="rId3" cstate="print"/>
            <a:srcRect/>
            <a:stretch>
              <a:fillRect/>
            </a:stretch>
          </p:blipFill>
          <p:spPr bwMode="auto">
            <a:xfrm>
              <a:off x="480" y="864"/>
              <a:ext cx="1471" cy="1525"/>
            </a:xfrm>
            <a:prstGeom prst="rect">
              <a:avLst/>
            </a:prstGeom>
            <a:noFill/>
          </p:spPr>
        </p:pic>
      </p:grpSp>
      <p:sp>
        <p:nvSpPr>
          <p:cNvPr id="10" name="流程图: 可选过程 9"/>
          <p:cNvSpPr/>
          <p:nvPr/>
        </p:nvSpPr>
        <p:spPr>
          <a:xfrm>
            <a:off x="2555776" y="2852935"/>
            <a:ext cx="1944216" cy="21602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bg1"/>
                </a:solidFill>
                <a:latin typeface="微软雅黑" pitchFamily="34" charset="-122"/>
                <a:ea typeface="微软雅黑" pitchFamily="34" charset="-122"/>
              </a:rPr>
              <a:t>Hypervisor</a:t>
            </a:r>
            <a:endParaRPr lang="zh-CN" altLang="en-US" sz="1400" b="1" dirty="0">
              <a:solidFill>
                <a:schemeClr val="bg1"/>
              </a:solidFill>
              <a:latin typeface="微软雅黑" pitchFamily="34" charset="-122"/>
              <a:ea typeface="微软雅黑" pitchFamily="34" charset="-122"/>
            </a:endParaRPr>
          </a:p>
        </p:txBody>
      </p:sp>
      <p:sp>
        <p:nvSpPr>
          <p:cNvPr id="11" name="Rectangle 33"/>
          <p:cNvSpPr>
            <a:spLocks noChangeArrowheads="1"/>
          </p:cNvSpPr>
          <p:nvPr/>
        </p:nvSpPr>
        <p:spPr bwMode="auto">
          <a:xfrm>
            <a:off x="6156176" y="1556792"/>
            <a:ext cx="2733675" cy="1944216"/>
          </a:xfrm>
          <a:prstGeom prst="rect">
            <a:avLst/>
          </a:prstGeom>
          <a:noFill/>
          <a:ln w="57150">
            <a:solidFill>
              <a:srgbClr val="33679B"/>
            </a:solidFill>
            <a:miter lim="800000"/>
            <a:headEnd/>
            <a:tailEnd/>
          </a:ln>
          <a:effectLst/>
        </p:spPr>
        <p:txBody>
          <a:bodyPr wrap="none" anchor="ctr"/>
          <a:lstStyle/>
          <a:p>
            <a:endParaRPr lang="zh-CN" altLang="en-US"/>
          </a:p>
        </p:txBody>
      </p:sp>
      <p:sp>
        <p:nvSpPr>
          <p:cNvPr id="12" name="TextBox 11"/>
          <p:cNvSpPr txBox="1"/>
          <p:nvPr/>
        </p:nvSpPr>
        <p:spPr>
          <a:xfrm>
            <a:off x="6372200" y="1844824"/>
            <a:ext cx="2088232" cy="1631216"/>
          </a:xfrm>
          <a:prstGeom prst="rect">
            <a:avLst/>
          </a:prstGeom>
          <a:noFill/>
        </p:spPr>
        <p:txBody>
          <a:bodyPr wrap="square" rtlCol="0">
            <a:spAutoFit/>
          </a:bodyPr>
          <a:lstStyle/>
          <a:p>
            <a:pPr>
              <a:buClr>
                <a:srgbClr val="C00000"/>
              </a:buClr>
              <a:buFont typeface="Wingdings" pitchFamily="2" charset="2"/>
              <a:buChar char="n"/>
            </a:pPr>
            <a:r>
              <a:rPr lang="zh-CN" altLang="en-US" sz="2000" dirty="0" smtClean="0">
                <a:latin typeface="微软雅黑" pitchFamily="34" charset="-122"/>
                <a:ea typeface="微软雅黑" pitchFamily="34" charset="-122"/>
              </a:rPr>
              <a:t>兼容性</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n"/>
            </a:pPr>
            <a:r>
              <a:rPr lang="zh-CN" altLang="en-US" sz="2000" dirty="0" smtClean="0">
                <a:latin typeface="微软雅黑" pitchFamily="34" charset="-122"/>
                <a:ea typeface="微软雅黑" pitchFamily="34" charset="-122"/>
              </a:rPr>
              <a:t>隔离性</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n"/>
            </a:pPr>
            <a:r>
              <a:rPr lang="zh-CN" altLang="en-US" sz="2000" dirty="0" smtClean="0">
                <a:latin typeface="微软雅黑" pitchFamily="34" charset="-122"/>
                <a:ea typeface="微软雅黑" pitchFamily="34" charset="-122"/>
              </a:rPr>
              <a:t>封装性</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n"/>
            </a:pPr>
            <a:r>
              <a:rPr lang="zh-CN" altLang="en-US" sz="2000" dirty="0" smtClean="0">
                <a:latin typeface="微软雅黑" pitchFamily="34" charset="-122"/>
                <a:ea typeface="微软雅黑" pitchFamily="34" charset="-122"/>
              </a:rPr>
              <a:t>硬件独立性</a:t>
            </a:r>
            <a:endParaRPr lang="en-US" altLang="zh-CN" sz="2000" dirty="0" smtClean="0">
              <a:latin typeface="微软雅黑" pitchFamily="34" charset="-122"/>
              <a:ea typeface="微软雅黑" pitchFamily="34" charset="-122"/>
            </a:endParaRPr>
          </a:p>
          <a:p>
            <a:pPr>
              <a:buFont typeface="Wingdings" pitchFamily="2" charset="2"/>
              <a:buChar char="n"/>
            </a:pP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兼容性</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12</a:t>
            </a:fld>
            <a:endParaRPr lang="en-US" altLang="zh-CN" dirty="0">
              <a:solidFill>
                <a:prstClr val="black">
                  <a:tint val="75000"/>
                </a:prstClr>
              </a:solidFill>
            </a:endParaRPr>
          </a:p>
        </p:txBody>
      </p:sp>
      <p:pic>
        <p:nvPicPr>
          <p:cNvPr id="6" name="Picture 15" descr="trad_arch"/>
          <p:cNvPicPr>
            <a:picLocks noChangeAspect="1" noChangeArrowheads="1"/>
          </p:cNvPicPr>
          <p:nvPr/>
        </p:nvPicPr>
        <p:blipFill>
          <a:blip r:embed="rId2" cstate="print"/>
          <a:srcRect/>
          <a:stretch>
            <a:fillRect/>
          </a:stretch>
        </p:blipFill>
        <p:spPr bwMode="auto">
          <a:xfrm>
            <a:off x="163388" y="2152551"/>
            <a:ext cx="3263900" cy="2620962"/>
          </a:xfrm>
          <a:prstGeom prst="rect">
            <a:avLst/>
          </a:prstGeom>
          <a:noFill/>
        </p:spPr>
      </p:pic>
      <p:pic>
        <p:nvPicPr>
          <p:cNvPr id="7" name="Picture 16" descr="arch3vmb"/>
          <p:cNvPicPr>
            <a:picLocks noChangeAspect="1" noChangeArrowheads="1"/>
          </p:cNvPicPr>
          <p:nvPr/>
        </p:nvPicPr>
        <p:blipFill>
          <a:blip r:embed="rId3" cstate="print"/>
          <a:srcRect/>
          <a:stretch>
            <a:fillRect/>
          </a:stretch>
        </p:blipFill>
        <p:spPr bwMode="auto">
          <a:xfrm>
            <a:off x="5459288" y="2262088"/>
            <a:ext cx="3276600" cy="2722563"/>
          </a:xfrm>
          <a:prstGeom prst="rect">
            <a:avLst/>
          </a:prstGeom>
          <a:noFill/>
        </p:spPr>
      </p:pic>
      <p:sp>
        <p:nvSpPr>
          <p:cNvPr id="8" name="AutoShape 17"/>
          <p:cNvSpPr>
            <a:spLocks noChangeArrowheads="1"/>
          </p:cNvSpPr>
          <p:nvPr/>
        </p:nvSpPr>
        <p:spPr bwMode="auto">
          <a:xfrm>
            <a:off x="3401888" y="2566888"/>
            <a:ext cx="2076450" cy="228600"/>
          </a:xfrm>
          <a:prstGeom prst="leftRightArrow">
            <a:avLst>
              <a:gd name="adj1" fmla="val 50000"/>
              <a:gd name="adj2" fmla="val 181667"/>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 name="Text Box 18"/>
          <p:cNvSpPr txBox="1">
            <a:spLocks noChangeArrowheads="1"/>
          </p:cNvSpPr>
          <p:nvPr/>
        </p:nvSpPr>
        <p:spPr bwMode="auto">
          <a:xfrm>
            <a:off x="3755901" y="1939826"/>
            <a:ext cx="898525" cy="463550"/>
          </a:xfrm>
          <a:prstGeom prst="rect">
            <a:avLst/>
          </a:prstGeom>
          <a:noFill/>
          <a:ln w="9525">
            <a:noFill/>
            <a:miter lim="800000"/>
            <a:headEnd/>
            <a:tailEnd/>
          </a:ln>
          <a:effectLst/>
        </p:spPr>
        <p:txBody>
          <a:bodyPr wrap="none">
            <a:spAutoFit/>
          </a:bodyPr>
          <a:lstStyle/>
          <a:p>
            <a:pPr algn="ctr" eaLnBrk="1" hangingPunct="1">
              <a:lnSpc>
                <a:spcPct val="87000"/>
              </a:lnSpc>
              <a:spcBef>
                <a:spcPct val="0"/>
              </a:spcBef>
              <a:buClr>
                <a:schemeClr val="tx2"/>
              </a:buClr>
              <a:buSzPct val="80000"/>
              <a:buFontTx/>
              <a:buNone/>
            </a:pPr>
            <a:r>
              <a:rPr lang="zh-CN" altLang="en-US" sz="2800" b="1">
                <a:solidFill>
                  <a:srgbClr val="003366"/>
                </a:solidFill>
                <a:ea typeface="SimHei" pitchFamily="2" charset="-122"/>
              </a:rPr>
              <a:t>相同</a:t>
            </a:r>
          </a:p>
        </p:txBody>
      </p:sp>
      <p:sp>
        <p:nvSpPr>
          <p:cNvPr id="10" name="AutoShape 19"/>
          <p:cNvSpPr>
            <a:spLocks noChangeArrowheads="1"/>
          </p:cNvSpPr>
          <p:nvPr/>
        </p:nvSpPr>
        <p:spPr bwMode="auto">
          <a:xfrm rot="20734156">
            <a:off x="3401888" y="3328888"/>
            <a:ext cx="2286000" cy="228600"/>
          </a:xfrm>
          <a:prstGeom prst="leftRightArrow">
            <a:avLst>
              <a:gd name="adj1" fmla="val 50000"/>
              <a:gd name="adj2" fmla="val 200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1" name="Oval 20"/>
          <p:cNvSpPr>
            <a:spLocks noChangeArrowheads="1"/>
          </p:cNvSpPr>
          <p:nvPr/>
        </p:nvSpPr>
        <p:spPr bwMode="auto">
          <a:xfrm>
            <a:off x="5287838" y="3214588"/>
            <a:ext cx="2514600" cy="533400"/>
          </a:xfrm>
          <a:prstGeom prst="ellipse">
            <a:avLst/>
          </a:prstGeom>
          <a:noFill/>
          <a:ln w="53975">
            <a:solidFill>
              <a:srgbClr val="FF0000"/>
            </a:solidFill>
            <a:round/>
            <a:headEnd/>
            <a:tailEnd/>
          </a:ln>
          <a:effectLst/>
        </p:spPr>
        <p:txBody>
          <a:bodyPr wrap="none" anchor="ctr"/>
          <a:lstStyle/>
          <a:p>
            <a:endParaRPr lang="zh-CN" altLang="en-US"/>
          </a:p>
        </p:txBody>
      </p:sp>
      <p:sp>
        <p:nvSpPr>
          <p:cNvPr id="12" name="Oval 21"/>
          <p:cNvSpPr>
            <a:spLocks noChangeArrowheads="1"/>
          </p:cNvSpPr>
          <p:nvPr/>
        </p:nvSpPr>
        <p:spPr bwMode="auto">
          <a:xfrm>
            <a:off x="49088" y="4014688"/>
            <a:ext cx="3429000" cy="914400"/>
          </a:xfrm>
          <a:prstGeom prst="ellipse">
            <a:avLst/>
          </a:prstGeom>
          <a:noFill/>
          <a:ln w="53975">
            <a:solidFill>
              <a:srgbClr val="FF0000"/>
            </a:solidFill>
            <a:round/>
            <a:headEnd/>
            <a:tailEnd/>
          </a:ln>
          <a:effectLst/>
        </p:spPr>
        <p:txBody>
          <a:bodyPr wrap="none" anchor="ctr"/>
          <a:lstStyle/>
          <a:p>
            <a:endParaRPr lang="zh-CN" altLang="en-US"/>
          </a:p>
        </p:txBody>
      </p:sp>
      <p:sp>
        <p:nvSpPr>
          <p:cNvPr id="13" name="Text Box 22"/>
          <p:cNvSpPr txBox="1">
            <a:spLocks noChangeArrowheads="1"/>
          </p:cNvSpPr>
          <p:nvPr/>
        </p:nvSpPr>
        <p:spPr bwMode="auto">
          <a:xfrm>
            <a:off x="3401888" y="3919438"/>
            <a:ext cx="2133600" cy="835025"/>
          </a:xfrm>
          <a:prstGeom prst="rect">
            <a:avLst/>
          </a:prstGeom>
          <a:noFill/>
          <a:ln w="9525">
            <a:noFill/>
            <a:miter lim="800000"/>
            <a:headEnd/>
            <a:tailEnd/>
          </a:ln>
          <a:effectLst/>
        </p:spPr>
        <p:txBody>
          <a:bodyPr>
            <a:spAutoFit/>
          </a:bodyPr>
          <a:lstStyle/>
          <a:p>
            <a:pPr algn="ctr" eaLnBrk="1" hangingPunct="1">
              <a:lnSpc>
                <a:spcPct val="87000"/>
              </a:lnSpc>
              <a:spcBef>
                <a:spcPct val="0"/>
              </a:spcBef>
              <a:buClr>
                <a:schemeClr val="tx2"/>
              </a:buClr>
              <a:buSzPct val="80000"/>
              <a:buFontTx/>
              <a:buNone/>
            </a:pPr>
            <a:r>
              <a:rPr lang="zh-CN" altLang="en-US" sz="2800" b="1">
                <a:solidFill>
                  <a:srgbClr val="FF0000"/>
                </a:solidFill>
                <a:ea typeface="SimHei" pitchFamily="2" charset="-122"/>
              </a:rPr>
              <a:t>与操作系统兼容</a:t>
            </a:r>
          </a:p>
        </p:txBody>
      </p:sp>
      <p:sp>
        <p:nvSpPr>
          <p:cNvPr id="14" name="Text Box 23"/>
          <p:cNvSpPr txBox="1">
            <a:spLocks noChangeArrowheads="1"/>
          </p:cNvSpPr>
          <p:nvPr/>
        </p:nvSpPr>
        <p:spPr bwMode="auto">
          <a:xfrm>
            <a:off x="998413" y="1552476"/>
            <a:ext cx="1589088" cy="384175"/>
          </a:xfrm>
          <a:prstGeom prst="rect">
            <a:avLst/>
          </a:prstGeom>
          <a:noFill/>
          <a:ln w="9525">
            <a:noFill/>
            <a:miter lim="800000"/>
            <a:headEnd/>
            <a:tailEnd/>
          </a:ln>
          <a:effectLst/>
        </p:spPr>
        <p:txBody>
          <a:bodyPr wrap="none">
            <a:spAutoFit/>
          </a:bodyPr>
          <a:lstStyle/>
          <a:p>
            <a:pPr algn="ctr" eaLnBrk="1" hangingPunct="1">
              <a:lnSpc>
                <a:spcPct val="87000"/>
              </a:lnSpc>
              <a:spcBef>
                <a:spcPct val="0"/>
              </a:spcBef>
              <a:buClr>
                <a:schemeClr val="tx2"/>
              </a:buClr>
              <a:buSzPct val="80000"/>
              <a:buFontTx/>
              <a:buNone/>
            </a:pPr>
            <a:r>
              <a:rPr lang="zh-CN" altLang="en-US" sz="2200" b="1">
                <a:solidFill>
                  <a:srgbClr val="000000"/>
                </a:solidFill>
                <a:ea typeface="SimHei" pitchFamily="2" charset="-122"/>
              </a:rPr>
              <a:t>物理服务器</a:t>
            </a:r>
          </a:p>
        </p:txBody>
      </p:sp>
      <p:sp>
        <p:nvSpPr>
          <p:cNvPr id="15" name="Text Box 24"/>
          <p:cNvSpPr txBox="1">
            <a:spLocks noChangeArrowheads="1"/>
          </p:cNvSpPr>
          <p:nvPr/>
        </p:nvSpPr>
        <p:spPr bwMode="auto">
          <a:xfrm>
            <a:off x="5535488" y="1412776"/>
            <a:ext cx="3429000" cy="384175"/>
          </a:xfrm>
          <a:prstGeom prst="rect">
            <a:avLst/>
          </a:prstGeom>
          <a:noFill/>
          <a:ln w="9525">
            <a:noFill/>
            <a:miter lim="800000"/>
            <a:headEnd/>
            <a:tailEnd/>
          </a:ln>
          <a:effectLst/>
        </p:spPr>
        <p:txBody>
          <a:bodyPr>
            <a:spAutoFit/>
          </a:bodyPr>
          <a:lstStyle/>
          <a:p>
            <a:pPr algn="ctr" eaLnBrk="1" hangingPunct="1">
              <a:lnSpc>
                <a:spcPct val="87000"/>
              </a:lnSpc>
              <a:spcBef>
                <a:spcPct val="0"/>
              </a:spcBef>
              <a:buClr>
                <a:schemeClr val="tx2"/>
              </a:buClr>
              <a:buSzPct val="80000"/>
              <a:buFontTx/>
              <a:buNone/>
            </a:pPr>
            <a:r>
              <a:rPr lang="zh-CN" altLang="en-US" sz="2200" b="1">
                <a:solidFill>
                  <a:srgbClr val="000000"/>
                </a:solidFill>
                <a:ea typeface="SimHei" pitchFamily="2" charset="-122"/>
              </a:rPr>
              <a:t>物理服务器内的虚拟机</a:t>
            </a:r>
          </a:p>
        </p:txBody>
      </p:sp>
      <p:sp>
        <p:nvSpPr>
          <p:cNvPr id="16" name="流程图: 可选过程 15"/>
          <p:cNvSpPr/>
          <p:nvPr/>
        </p:nvSpPr>
        <p:spPr>
          <a:xfrm>
            <a:off x="6012160" y="3861048"/>
            <a:ext cx="1944216" cy="21602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bg1"/>
                </a:solidFill>
                <a:latin typeface="微软雅黑" pitchFamily="34" charset="-122"/>
                <a:ea typeface="微软雅黑" pitchFamily="34" charset="-122"/>
              </a:rPr>
              <a:t>Hypervisor</a:t>
            </a:r>
            <a:endParaRPr lang="zh-CN" altLang="en-US" sz="14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0" grpId="1" animBg="1"/>
      <p:bldP spid="11" grpId="0" animBg="1"/>
      <p:bldP spid="11" grpId="1" animBg="1"/>
      <p:bldP spid="12" grpId="0" animBg="1"/>
      <p:bldP spid="12" grpId="1" animBg="1"/>
      <p:bldP spid="13" grpId="0"/>
      <p:bldP spid="1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隔离性</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13</a:t>
            </a:fld>
            <a:endParaRPr lang="en-US" altLang="zh-CN" dirty="0">
              <a:solidFill>
                <a:prstClr val="black">
                  <a:tint val="75000"/>
                </a:prstClr>
              </a:solidFill>
            </a:endParaRPr>
          </a:p>
        </p:txBody>
      </p:sp>
      <p:sp>
        <p:nvSpPr>
          <p:cNvPr id="5" name="Rectangle 3"/>
          <p:cNvSpPr txBox="1">
            <a:spLocks noChangeArrowheads="1"/>
          </p:cNvSpPr>
          <p:nvPr/>
        </p:nvSpPr>
        <p:spPr>
          <a:xfrm>
            <a:off x="914400" y="914400"/>
            <a:ext cx="7315200" cy="101600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50000"/>
              </a:lnSpc>
              <a:spcBef>
                <a:spcPct val="20000"/>
              </a:spcBef>
              <a:spcAft>
                <a:spcPts val="0"/>
              </a:spcAft>
              <a:buClr>
                <a:srgbClr val="C00000"/>
              </a:buClr>
              <a:buSzTx/>
              <a:buFont typeface="Wingdings" pitchFamily="2" charset="2"/>
              <a:buChar char="n"/>
              <a:tabLst/>
              <a:defRPr/>
            </a:pPr>
            <a:r>
              <a:rPr kumimoji="0" lang="zh-CN" altLang="en-US" sz="2000" b="1" i="0" u="none" strike="noStrike" kern="1200" cap="none" spc="0" normalizeH="0" baseline="0" noProof="0" smtClean="0">
                <a:ln>
                  <a:noFill/>
                </a:ln>
                <a:solidFill>
                  <a:srgbClr val="003399"/>
                </a:solidFill>
                <a:effectLst/>
                <a:uLnTx/>
                <a:uFillTx/>
                <a:latin typeface="微软雅黑" pitchFamily="34" charset="-122"/>
                <a:ea typeface="微软雅黑" pitchFamily="34" charset="-122"/>
                <a:cs typeface="+mn-cs"/>
              </a:rPr>
              <a:t>隔离性</a:t>
            </a:r>
          </a:p>
          <a:p>
            <a:pPr marL="742950" marR="0" lvl="1" indent="-285750" algn="l" defTabSz="914400" rtl="0" eaLnBrk="1" fontAlgn="auto" latinLnBrk="0" hangingPunct="1">
              <a:lnSpc>
                <a:spcPct val="150000"/>
              </a:lnSpc>
              <a:spcBef>
                <a:spcPct val="20000"/>
              </a:spcBef>
              <a:spcAft>
                <a:spcPts val="0"/>
              </a:spcAft>
              <a:buClr>
                <a:srgbClr val="C00000"/>
              </a:buClr>
              <a:buSzTx/>
              <a:buFont typeface="Wingdings" pitchFamily="2" charset="2"/>
              <a:buChar char="Ø"/>
              <a:tabLst/>
              <a:defRPr/>
            </a:pPr>
            <a:r>
              <a:rPr kumimoji="0" lang="zh-CN" altLang="en-US" sz="1600" b="0" i="0" u="none" strike="noStrike" kern="1200" cap="none" spc="0" normalizeH="0" baseline="0" noProof="0" smtClean="0">
                <a:ln>
                  <a:noFill/>
                </a:ln>
                <a:solidFill>
                  <a:srgbClr val="333333"/>
                </a:solidFill>
                <a:effectLst/>
                <a:uLnTx/>
                <a:uFillTx/>
                <a:latin typeface="微软雅黑" pitchFamily="34" charset="-122"/>
                <a:ea typeface="微软雅黑" pitchFamily="34" charset="-122"/>
                <a:cs typeface="+mn-cs"/>
              </a:rPr>
              <a:t>同一物理机上的虚拟机独立运行。</a:t>
            </a:r>
          </a:p>
          <a:p>
            <a:pPr marL="742950" marR="0" lvl="1" indent="-285750" algn="l" defTabSz="914400" rtl="0" eaLnBrk="1" fontAlgn="auto" latinLnBrk="0" hangingPunct="1">
              <a:lnSpc>
                <a:spcPct val="150000"/>
              </a:lnSpc>
              <a:spcBef>
                <a:spcPct val="20000"/>
              </a:spcBef>
              <a:spcAft>
                <a:spcPts val="0"/>
              </a:spcAft>
              <a:buClr>
                <a:srgbClr val="C00000"/>
              </a:buClr>
              <a:buSzTx/>
              <a:buFont typeface="Wingdings" pitchFamily="2" charset="2"/>
              <a:buChar char="Ø"/>
              <a:tabLst/>
              <a:defRPr/>
            </a:pPr>
            <a:r>
              <a:rPr kumimoji="0" lang="zh-CN" altLang="en-US" sz="1600" b="0" i="0" u="none" strike="noStrike" kern="1200" cap="none" spc="0" normalizeH="0" baseline="0" noProof="0" smtClean="0">
                <a:ln>
                  <a:noFill/>
                </a:ln>
                <a:solidFill>
                  <a:srgbClr val="333333"/>
                </a:solidFill>
                <a:effectLst/>
                <a:uLnTx/>
                <a:uFillTx/>
                <a:latin typeface="微软雅黑" pitchFamily="34" charset="-122"/>
                <a:ea typeface="微软雅黑" pitchFamily="34" charset="-122"/>
                <a:cs typeface="+mn-cs"/>
              </a:rPr>
              <a:t>分别受到保护</a:t>
            </a:r>
            <a:endParaRPr kumimoji="0" lang="zh-CN" altLang="en-US" sz="1600" b="0" i="0" u="none" strike="noStrike" kern="1200" cap="none" spc="0" normalizeH="0" baseline="0" noProof="0" dirty="0" smtClean="0">
              <a:ln>
                <a:noFill/>
              </a:ln>
              <a:solidFill>
                <a:srgbClr val="333333"/>
              </a:solidFill>
              <a:effectLst/>
              <a:uLnTx/>
              <a:uFillTx/>
              <a:latin typeface="微软雅黑" pitchFamily="34" charset="-122"/>
              <a:ea typeface="微软雅黑" pitchFamily="34" charset="-122"/>
              <a:cs typeface="+mn-cs"/>
            </a:endParaRPr>
          </a:p>
        </p:txBody>
      </p:sp>
      <p:pic>
        <p:nvPicPr>
          <p:cNvPr id="6" name="Picture 5" descr="isolation_architecture"/>
          <p:cNvPicPr>
            <a:picLocks noChangeAspect="1" noChangeArrowheads="1"/>
          </p:cNvPicPr>
          <p:nvPr/>
        </p:nvPicPr>
        <p:blipFill>
          <a:blip r:embed="rId2" cstate="print"/>
          <a:srcRect/>
          <a:stretch>
            <a:fillRect/>
          </a:stretch>
        </p:blipFill>
        <p:spPr bwMode="auto">
          <a:xfrm>
            <a:off x="899592" y="3140968"/>
            <a:ext cx="3352800" cy="2708275"/>
          </a:xfrm>
          <a:prstGeom prst="rect">
            <a:avLst/>
          </a:prstGeom>
          <a:noFill/>
        </p:spPr>
      </p:pic>
      <p:sp>
        <p:nvSpPr>
          <p:cNvPr id="7" name="Text Box 6"/>
          <p:cNvSpPr txBox="1">
            <a:spLocks noChangeArrowheads="1"/>
          </p:cNvSpPr>
          <p:nvPr/>
        </p:nvSpPr>
        <p:spPr bwMode="auto">
          <a:xfrm>
            <a:off x="4419600" y="3505200"/>
            <a:ext cx="717550" cy="1046163"/>
          </a:xfrm>
          <a:prstGeom prst="rect">
            <a:avLst/>
          </a:prstGeom>
          <a:noFill/>
          <a:ln w="9525">
            <a:noFill/>
            <a:miter lim="800000"/>
            <a:headEnd/>
            <a:tailEnd/>
          </a:ln>
          <a:effectLst/>
        </p:spPr>
        <p:txBody>
          <a:bodyPr wrap="none">
            <a:spAutoFit/>
          </a:bodyPr>
          <a:lstStyle/>
          <a:p>
            <a:pPr algn="ctr" eaLnBrk="1" hangingPunct="1">
              <a:lnSpc>
                <a:spcPct val="87000"/>
              </a:lnSpc>
              <a:spcBef>
                <a:spcPct val="0"/>
              </a:spcBef>
              <a:buClr>
                <a:schemeClr val="tx2"/>
              </a:buClr>
              <a:buSzPct val="80000"/>
              <a:buFontTx/>
              <a:buNone/>
            </a:pPr>
            <a:r>
              <a:rPr lang="en-US" altLang="zh-CN" sz="7200" b="1">
                <a:solidFill>
                  <a:srgbClr val="336666"/>
                </a:solidFill>
                <a:ea typeface="SimSun" pitchFamily="2" charset="-122"/>
              </a:rPr>
              <a:t>=</a:t>
            </a:r>
          </a:p>
        </p:txBody>
      </p:sp>
      <p:sp>
        <p:nvSpPr>
          <p:cNvPr id="8" name="Text Box 8"/>
          <p:cNvSpPr txBox="1">
            <a:spLocks noChangeArrowheads="1"/>
          </p:cNvSpPr>
          <p:nvPr/>
        </p:nvSpPr>
        <p:spPr bwMode="auto">
          <a:xfrm>
            <a:off x="975792" y="2367856"/>
            <a:ext cx="3276600" cy="676275"/>
          </a:xfrm>
          <a:prstGeom prst="rect">
            <a:avLst/>
          </a:prstGeom>
          <a:noFill/>
          <a:ln w="9525">
            <a:noFill/>
            <a:miter lim="800000"/>
            <a:headEnd/>
            <a:tailEnd/>
          </a:ln>
          <a:effectLst/>
        </p:spPr>
        <p:txBody>
          <a:bodyPr>
            <a:spAutoFit/>
          </a:bodyPr>
          <a:lstStyle/>
          <a:p>
            <a:pPr algn="ctr" eaLnBrk="1" hangingPunct="1">
              <a:lnSpc>
                <a:spcPct val="87000"/>
              </a:lnSpc>
              <a:spcBef>
                <a:spcPct val="0"/>
              </a:spcBef>
              <a:buClr>
                <a:schemeClr val="tx2"/>
              </a:buClr>
              <a:buSzPct val="80000"/>
              <a:buFontTx/>
              <a:buNone/>
            </a:pPr>
            <a:r>
              <a:rPr lang="en-US" altLang="zh-CN" sz="2200" b="1">
                <a:solidFill>
                  <a:srgbClr val="000000"/>
                </a:solidFill>
                <a:ea typeface="SimSun" pitchFamily="2" charset="-122"/>
              </a:rPr>
              <a:t>1</a:t>
            </a:r>
            <a:r>
              <a:rPr lang="en-US" altLang="zh-CN" sz="2200" b="1">
                <a:solidFill>
                  <a:schemeClr val="tx1"/>
                </a:solidFill>
                <a:ea typeface="SimSun" pitchFamily="2" charset="-122"/>
              </a:rPr>
              <a:t> </a:t>
            </a:r>
            <a:r>
              <a:rPr lang="zh-CN" altLang="en-US" sz="2200" b="1">
                <a:solidFill>
                  <a:srgbClr val="000000"/>
                </a:solidFill>
                <a:ea typeface="SimHei" pitchFamily="2" charset="-122"/>
              </a:rPr>
              <a:t>台物理服务器上的</a:t>
            </a:r>
            <a:r>
              <a:rPr lang="zh-CN" altLang="en-US" sz="2200" b="1">
                <a:solidFill>
                  <a:schemeClr val="tx1"/>
                </a:solidFill>
                <a:ea typeface="SimSun" pitchFamily="2" charset="-122"/>
              </a:rPr>
              <a:t> </a:t>
            </a:r>
            <a:br>
              <a:rPr lang="zh-CN" altLang="en-US" sz="2200" b="1">
                <a:solidFill>
                  <a:schemeClr val="tx1"/>
                </a:solidFill>
                <a:ea typeface="SimSun" pitchFamily="2" charset="-122"/>
              </a:rPr>
            </a:br>
            <a:r>
              <a:rPr lang="en-US" altLang="zh-CN" sz="2200" b="1">
                <a:solidFill>
                  <a:srgbClr val="000000"/>
                </a:solidFill>
                <a:ea typeface="SimSun" pitchFamily="2" charset="-122"/>
              </a:rPr>
              <a:t>4</a:t>
            </a:r>
            <a:r>
              <a:rPr lang="en-US" altLang="zh-CN" sz="2200" b="1">
                <a:solidFill>
                  <a:schemeClr val="tx1"/>
                </a:solidFill>
                <a:ea typeface="SimSun" pitchFamily="2" charset="-122"/>
              </a:rPr>
              <a:t> </a:t>
            </a:r>
            <a:r>
              <a:rPr lang="zh-CN" altLang="en-US" sz="2200" b="1">
                <a:solidFill>
                  <a:srgbClr val="000000"/>
                </a:solidFill>
                <a:ea typeface="SimHei" pitchFamily="2" charset="-122"/>
              </a:rPr>
              <a:t>台虚拟机</a:t>
            </a:r>
          </a:p>
        </p:txBody>
      </p:sp>
      <p:sp>
        <p:nvSpPr>
          <p:cNvPr id="9" name="Text Box 9"/>
          <p:cNvSpPr txBox="1">
            <a:spLocks noChangeArrowheads="1"/>
          </p:cNvSpPr>
          <p:nvPr/>
        </p:nvSpPr>
        <p:spPr bwMode="auto">
          <a:xfrm>
            <a:off x="6156176" y="2420888"/>
            <a:ext cx="1541462" cy="384175"/>
          </a:xfrm>
          <a:prstGeom prst="rect">
            <a:avLst/>
          </a:prstGeom>
          <a:noFill/>
          <a:ln w="9525">
            <a:noFill/>
            <a:miter lim="800000"/>
            <a:headEnd/>
            <a:tailEnd/>
          </a:ln>
          <a:effectLst/>
        </p:spPr>
        <p:txBody>
          <a:bodyPr wrap="none">
            <a:spAutoFit/>
          </a:bodyPr>
          <a:lstStyle/>
          <a:p>
            <a:pPr algn="ctr" eaLnBrk="1" hangingPunct="1">
              <a:lnSpc>
                <a:spcPct val="87000"/>
              </a:lnSpc>
              <a:spcBef>
                <a:spcPct val="0"/>
              </a:spcBef>
              <a:buClr>
                <a:schemeClr val="tx2"/>
              </a:buClr>
              <a:buSzPct val="80000"/>
              <a:buFontTx/>
              <a:buNone/>
            </a:pPr>
            <a:r>
              <a:rPr lang="en-US" altLang="zh-CN" sz="2200" b="1">
                <a:solidFill>
                  <a:srgbClr val="000000"/>
                </a:solidFill>
                <a:ea typeface="SimSun" pitchFamily="2" charset="-122"/>
              </a:rPr>
              <a:t>4</a:t>
            </a:r>
            <a:r>
              <a:rPr lang="en-US" altLang="zh-CN" sz="2200" b="1">
                <a:solidFill>
                  <a:schemeClr val="tx1"/>
                </a:solidFill>
                <a:ea typeface="SimSun" pitchFamily="2" charset="-122"/>
              </a:rPr>
              <a:t> </a:t>
            </a:r>
            <a:r>
              <a:rPr lang="zh-CN" altLang="en-US" sz="2200" b="1">
                <a:solidFill>
                  <a:srgbClr val="000000"/>
                </a:solidFill>
                <a:ea typeface="SimHei" pitchFamily="2" charset="-122"/>
              </a:rPr>
              <a:t>台物理机</a:t>
            </a:r>
          </a:p>
        </p:txBody>
      </p:sp>
      <p:grpSp>
        <p:nvGrpSpPr>
          <p:cNvPr id="10" name="Group 10"/>
          <p:cNvGrpSpPr>
            <a:grpSpLocks/>
          </p:cNvGrpSpPr>
          <p:nvPr/>
        </p:nvGrpSpPr>
        <p:grpSpPr bwMode="auto">
          <a:xfrm>
            <a:off x="7084863" y="4718000"/>
            <a:ext cx="1295400" cy="1046163"/>
            <a:chOff x="1056" y="2928"/>
            <a:chExt cx="816" cy="659"/>
          </a:xfrm>
        </p:grpSpPr>
        <p:pic>
          <p:nvPicPr>
            <p:cNvPr id="11" name="Picture 11" descr="isolation_architecture"/>
            <p:cNvPicPr>
              <a:picLocks noChangeAspect="1" noChangeArrowheads="1"/>
            </p:cNvPicPr>
            <p:nvPr/>
          </p:nvPicPr>
          <p:blipFill>
            <a:blip r:embed="rId3" cstate="print"/>
            <a:srcRect/>
            <a:stretch>
              <a:fillRect/>
            </a:stretch>
          </p:blipFill>
          <p:spPr bwMode="auto">
            <a:xfrm>
              <a:off x="1056" y="2928"/>
              <a:ext cx="816" cy="659"/>
            </a:xfrm>
            <a:prstGeom prst="rect">
              <a:avLst/>
            </a:prstGeom>
            <a:noFill/>
          </p:spPr>
        </p:pic>
        <p:pic>
          <p:nvPicPr>
            <p:cNvPr id="12" name="Picture 12" descr="trad_arch"/>
            <p:cNvPicPr>
              <a:picLocks noChangeAspect="1" noChangeArrowheads="1"/>
            </p:cNvPicPr>
            <p:nvPr/>
          </p:nvPicPr>
          <p:blipFill>
            <a:blip r:embed="rId4" cstate="print"/>
            <a:srcRect/>
            <a:stretch>
              <a:fillRect/>
            </a:stretch>
          </p:blipFill>
          <p:spPr bwMode="auto">
            <a:xfrm>
              <a:off x="1308" y="2998"/>
              <a:ext cx="312" cy="251"/>
            </a:xfrm>
            <a:prstGeom prst="rect">
              <a:avLst/>
            </a:prstGeom>
            <a:noFill/>
          </p:spPr>
        </p:pic>
      </p:grpSp>
      <p:grpSp>
        <p:nvGrpSpPr>
          <p:cNvPr id="13" name="Group 13"/>
          <p:cNvGrpSpPr>
            <a:grpSpLocks/>
          </p:cNvGrpSpPr>
          <p:nvPr/>
        </p:nvGrpSpPr>
        <p:grpSpPr bwMode="auto">
          <a:xfrm>
            <a:off x="5484663" y="4718000"/>
            <a:ext cx="1295400" cy="1046163"/>
            <a:chOff x="1056" y="2928"/>
            <a:chExt cx="816" cy="659"/>
          </a:xfrm>
        </p:grpSpPr>
        <p:pic>
          <p:nvPicPr>
            <p:cNvPr id="14" name="Picture 14" descr="isolation_architecture"/>
            <p:cNvPicPr>
              <a:picLocks noChangeAspect="1" noChangeArrowheads="1"/>
            </p:cNvPicPr>
            <p:nvPr/>
          </p:nvPicPr>
          <p:blipFill>
            <a:blip r:embed="rId3" cstate="print"/>
            <a:srcRect/>
            <a:stretch>
              <a:fillRect/>
            </a:stretch>
          </p:blipFill>
          <p:spPr bwMode="auto">
            <a:xfrm>
              <a:off x="1056" y="2928"/>
              <a:ext cx="816" cy="659"/>
            </a:xfrm>
            <a:prstGeom prst="rect">
              <a:avLst/>
            </a:prstGeom>
            <a:noFill/>
          </p:spPr>
        </p:pic>
        <p:pic>
          <p:nvPicPr>
            <p:cNvPr id="15" name="Picture 15" descr="trad_arch"/>
            <p:cNvPicPr>
              <a:picLocks noChangeAspect="1" noChangeArrowheads="1"/>
            </p:cNvPicPr>
            <p:nvPr/>
          </p:nvPicPr>
          <p:blipFill>
            <a:blip r:embed="rId4" cstate="print"/>
            <a:srcRect/>
            <a:stretch>
              <a:fillRect/>
            </a:stretch>
          </p:blipFill>
          <p:spPr bwMode="auto">
            <a:xfrm>
              <a:off x="1308" y="2998"/>
              <a:ext cx="312" cy="251"/>
            </a:xfrm>
            <a:prstGeom prst="rect">
              <a:avLst/>
            </a:prstGeom>
            <a:noFill/>
          </p:spPr>
        </p:pic>
      </p:grpSp>
      <p:grpSp>
        <p:nvGrpSpPr>
          <p:cNvPr id="16" name="Group 23"/>
          <p:cNvGrpSpPr>
            <a:grpSpLocks/>
          </p:cNvGrpSpPr>
          <p:nvPr/>
        </p:nvGrpSpPr>
        <p:grpSpPr bwMode="auto">
          <a:xfrm>
            <a:off x="7084863" y="3422600"/>
            <a:ext cx="1295400" cy="1046163"/>
            <a:chOff x="1584" y="2160"/>
            <a:chExt cx="816" cy="659"/>
          </a:xfrm>
        </p:grpSpPr>
        <p:pic>
          <p:nvPicPr>
            <p:cNvPr id="17" name="Picture 17" descr="isolation_architecture"/>
            <p:cNvPicPr>
              <a:picLocks noChangeAspect="1" noChangeArrowheads="1"/>
            </p:cNvPicPr>
            <p:nvPr/>
          </p:nvPicPr>
          <p:blipFill>
            <a:blip r:embed="rId3" cstate="print"/>
            <a:srcRect/>
            <a:stretch>
              <a:fillRect/>
            </a:stretch>
          </p:blipFill>
          <p:spPr bwMode="auto">
            <a:xfrm>
              <a:off x="1584" y="2160"/>
              <a:ext cx="816" cy="659"/>
            </a:xfrm>
            <a:prstGeom prst="rect">
              <a:avLst/>
            </a:prstGeom>
            <a:noFill/>
          </p:spPr>
        </p:pic>
        <p:pic>
          <p:nvPicPr>
            <p:cNvPr id="18" name="Picture 19"/>
            <p:cNvPicPr>
              <a:picLocks noChangeAspect="1" noChangeArrowheads="1"/>
            </p:cNvPicPr>
            <p:nvPr/>
          </p:nvPicPr>
          <p:blipFill>
            <a:blip r:embed="rId5" cstate="print"/>
            <a:srcRect/>
            <a:stretch>
              <a:fillRect/>
            </a:stretch>
          </p:blipFill>
          <p:spPr bwMode="auto">
            <a:xfrm>
              <a:off x="1824" y="2208"/>
              <a:ext cx="336" cy="310"/>
            </a:xfrm>
            <a:prstGeom prst="rect">
              <a:avLst/>
            </a:prstGeom>
            <a:noFill/>
          </p:spPr>
        </p:pic>
      </p:grpSp>
      <p:grpSp>
        <p:nvGrpSpPr>
          <p:cNvPr id="19" name="Group 20"/>
          <p:cNvGrpSpPr>
            <a:grpSpLocks/>
          </p:cNvGrpSpPr>
          <p:nvPr/>
        </p:nvGrpSpPr>
        <p:grpSpPr bwMode="auto">
          <a:xfrm>
            <a:off x="5560863" y="3422600"/>
            <a:ext cx="1295400" cy="1046163"/>
            <a:chOff x="1056" y="2928"/>
            <a:chExt cx="816" cy="659"/>
          </a:xfrm>
        </p:grpSpPr>
        <p:pic>
          <p:nvPicPr>
            <p:cNvPr id="20" name="Picture 21" descr="isolation_architecture"/>
            <p:cNvPicPr>
              <a:picLocks noChangeAspect="1" noChangeArrowheads="1"/>
            </p:cNvPicPr>
            <p:nvPr/>
          </p:nvPicPr>
          <p:blipFill>
            <a:blip r:embed="rId3" cstate="print"/>
            <a:srcRect/>
            <a:stretch>
              <a:fillRect/>
            </a:stretch>
          </p:blipFill>
          <p:spPr bwMode="auto">
            <a:xfrm>
              <a:off x="1056" y="2928"/>
              <a:ext cx="816" cy="659"/>
            </a:xfrm>
            <a:prstGeom prst="rect">
              <a:avLst/>
            </a:prstGeom>
            <a:noFill/>
          </p:spPr>
        </p:pic>
        <p:pic>
          <p:nvPicPr>
            <p:cNvPr id="21" name="Picture 22" descr="trad_arch"/>
            <p:cNvPicPr>
              <a:picLocks noChangeAspect="1" noChangeArrowheads="1"/>
            </p:cNvPicPr>
            <p:nvPr/>
          </p:nvPicPr>
          <p:blipFill>
            <a:blip r:embed="rId4" cstate="print"/>
            <a:srcRect/>
            <a:stretch>
              <a:fillRect/>
            </a:stretch>
          </p:blipFill>
          <p:spPr bwMode="auto">
            <a:xfrm>
              <a:off x="1308" y="2998"/>
              <a:ext cx="312" cy="251"/>
            </a:xfrm>
            <a:prstGeom prst="rect">
              <a:avLst/>
            </a:prstGeom>
            <a:noFill/>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封装性</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14</a:t>
            </a:fld>
            <a:endParaRPr lang="en-US" altLang="zh-CN" dirty="0">
              <a:solidFill>
                <a:prstClr val="black">
                  <a:tint val="75000"/>
                </a:prstClr>
              </a:solidFill>
            </a:endParaRPr>
          </a:p>
        </p:txBody>
      </p:sp>
      <p:sp>
        <p:nvSpPr>
          <p:cNvPr id="5" name="Text Box 3"/>
          <p:cNvSpPr txBox="1">
            <a:spLocks noChangeArrowheads="1"/>
          </p:cNvSpPr>
          <p:nvPr/>
        </p:nvSpPr>
        <p:spPr bwMode="auto">
          <a:xfrm>
            <a:off x="5715000" y="900336"/>
            <a:ext cx="3429000" cy="1770063"/>
          </a:xfrm>
          <a:prstGeom prst="rect">
            <a:avLst/>
          </a:prstGeom>
          <a:noFill/>
          <a:ln w="9525">
            <a:noFill/>
            <a:miter lim="800000"/>
            <a:headEnd/>
            <a:tailEnd/>
          </a:ln>
          <a:effectLst/>
        </p:spPr>
        <p:txBody>
          <a:bodyPr>
            <a:spAutoFit/>
          </a:bodyPr>
          <a:lstStyle/>
          <a:p>
            <a:pPr marL="114300" indent="-114300" eaLnBrk="1" hangingPunct="1">
              <a:lnSpc>
                <a:spcPct val="87000"/>
              </a:lnSpc>
              <a:spcBef>
                <a:spcPct val="0"/>
              </a:spcBef>
              <a:buClr>
                <a:schemeClr val="tx2"/>
              </a:buClr>
              <a:buSzPct val="80000"/>
            </a:pPr>
            <a:r>
              <a:rPr lang="zh-CN" altLang="en-US" dirty="0">
                <a:ea typeface="SimHei" pitchFamily="2" charset="-122"/>
              </a:rPr>
              <a:t>服务器资源调配与复制文件</a:t>
            </a:r>
            <a:br>
              <a:rPr lang="zh-CN" altLang="en-US" dirty="0">
                <a:ea typeface="SimHei" pitchFamily="2" charset="-122"/>
              </a:rPr>
            </a:br>
            <a:r>
              <a:rPr lang="zh-CN" altLang="en-US" dirty="0">
                <a:ea typeface="SimHei" pitchFamily="2" charset="-122"/>
              </a:rPr>
              <a:t>相似 </a:t>
            </a:r>
          </a:p>
          <a:p>
            <a:pPr marL="114300" indent="-114300" eaLnBrk="1" hangingPunct="1">
              <a:lnSpc>
                <a:spcPct val="87000"/>
              </a:lnSpc>
              <a:spcBef>
                <a:spcPct val="0"/>
              </a:spcBef>
              <a:buClr>
                <a:schemeClr val="tx2"/>
              </a:buClr>
              <a:buSzPct val="80000"/>
              <a:buFontTx/>
              <a:buNone/>
            </a:pPr>
            <a:endParaRPr lang="zh-CN" altLang="en-US" dirty="0">
              <a:ea typeface="SimSun" pitchFamily="2" charset="-122"/>
            </a:endParaRPr>
          </a:p>
          <a:p>
            <a:pPr marL="114300" indent="-114300" eaLnBrk="1" hangingPunct="1">
              <a:lnSpc>
                <a:spcPct val="87000"/>
              </a:lnSpc>
              <a:spcBef>
                <a:spcPct val="0"/>
              </a:spcBef>
              <a:buClr>
                <a:schemeClr val="tx2"/>
              </a:buClr>
              <a:buSzPct val="80000"/>
            </a:pPr>
            <a:r>
              <a:rPr lang="zh-CN" altLang="en-US" dirty="0">
                <a:ea typeface="SimHei" pitchFamily="2" charset="-122"/>
              </a:rPr>
              <a:t>服务器迁移与数据迁移相似</a:t>
            </a:r>
          </a:p>
          <a:p>
            <a:pPr marL="114300" indent="-114300" eaLnBrk="1" hangingPunct="1">
              <a:lnSpc>
                <a:spcPct val="87000"/>
              </a:lnSpc>
              <a:spcBef>
                <a:spcPct val="0"/>
              </a:spcBef>
              <a:buClr>
                <a:schemeClr val="tx2"/>
              </a:buClr>
              <a:buSzPct val="80000"/>
              <a:buFontTx/>
              <a:buNone/>
            </a:pPr>
            <a:endParaRPr lang="zh-CN" altLang="en-US" dirty="0">
              <a:ea typeface="SimSun" pitchFamily="2" charset="-122"/>
            </a:endParaRPr>
          </a:p>
          <a:p>
            <a:pPr marL="114300" indent="-114300" eaLnBrk="1" hangingPunct="1">
              <a:lnSpc>
                <a:spcPct val="87000"/>
              </a:lnSpc>
              <a:spcBef>
                <a:spcPct val="0"/>
              </a:spcBef>
              <a:buClr>
                <a:schemeClr val="tx2"/>
              </a:buClr>
              <a:buSzPct val="80000"/>
            </a:pPr>
            <a:r>
              <a:rPr lang="zh-CN" altLang="en-US" dirty="0">
                <a:ea typeface="SimHei" pitchFamily="2" charset="-122"/>
              </a:rPr>
              <a:t>数据管理技术可用于服务器</a:t>
            </a:r>
            <a:br>
              <a:rPr lang="zh-CN" altLang="en-US" dirty="0">
                <a:ea typeface="SimHei" pitchFamily="2" charset="-122"/>
              </a:rPr>
            </a:br>
            <a:r>
              <a:rPr lang="zh-CN" altLang="en-US" dirty="0">
                <a:ea typeface="SimHei" pitchFamily="2" charset="-122"/>
              </a:rPr>
              <a:t>管理 </a:t>
            </a:r>
          </a:p>
        </p:txBody>
      </p:sp>
      <p:sp>
        <p:nvSpPr>
          <p:cNvPr id="6" name="AutoShape 35"/>
          <p:cNvSpPr>
            <a:spLocks noChangeArrowheads="1"/>
          </p:cNvSpPr>
          <p:nvPr/>
        </p:nvSpPr>
        <p:spPr bwMode="auto">
          <a:xfrm>
            <a:off x="282575" y="1052736"/>
            <a:ext cx="5337175" cy="990600"/>
          </a:xfrm>
          <a:prstGeom prst="roundRect">
            <a:avLst>
              <a:gd name="adj" fmla="val 16667"/>
            </a:avLst>
          </a:prstGeom>
          <a:solidFill>
            <a:srgbClr val="FFFAFF"/>
          </a:solidFill>
          <a:ln w="9525" algn="ctr">
            <a:solidFill>
              <a:schemeClr val="tx1"/>
            </a:solidFill>
            <a:round/>
            <a:headEnd/>
            <a:tailEnd/>
          </a:ln>
          <a:effectLst/>
        </p:spPr>
        <p:txBody>
          <a:bodyPr anchor="ctr">
            <a:spAutoFit/>
          </a:bodyPr>
          <a:lstStyle/>
          <a:p>
            <a:endParaRPr lang="zh-CN" altLang="en-US"/>
          </a:p>
        </p:txBody>
      </p:sp>
      <p:sp>
        <p:nvSpPr>
          <p:cNvPr id="7" name="Text Box 4"/>
          <p:cNvSpPr txBox="1">
            <a:spLocks noChangeArrowheads="1"/>
          </p:cNvSpPr>
          <p:nvPr/>
        </p:nvSpPr>
        <p:spPr bwMode="auto">
          <a:xfrm>
            <a:off x="285750" y="1132111"/>
            <a:ext cx="5334000" cy="676275"/>
          </a:xfrm>
          <a:prstGeom prst="rect">
            <a:avLst/>
          </a:prstGeom>
          <a:noFill/>
          <a:ln w="9525">
            <a:noFill/>
            <a:miter lim="800000"/>
            <a:headEnd/>
            <a:tailEnd/>
          </a:ln>
          <a:effectLst/>
        </p:spPr>
        <p:txBody>
          <a:bodyPr>
            <a:spAutoFit/>
          </a:bodyPr>
          <a:lstStyle/>
          <a:p>
            <a:pPr eaLnBrk="1" hangingPunct="1">
              <a:lnSpc>
                <a:spcPct val="87000"/>
              </a:lnSpc>
              <a:spcBef>
                <a:spcPct val="0"/>
              </a:spcBef>
              <a:buClr>
                <a:schemeClr val="tx2"/>
              </a:buClr>
              <a:buSzPct val="80000"/>
              <a:buFontTx/>
              <a:buNone/>
            </a:pPr>
            <a:r>
              <a:rPr lang="zh-CN" altLang="en-US" sz="2200" b="1">
                <a:solidFill>
                  <a:srgbClr val="993300"/>
                </a:solidFill>
                <a:ea typeface="SimHei" pitchFamily="2" charset="-122"/>
              </a:rPr>
              <a:t>整个服务器（操作系统、应用程序、数据、设备和状态）现在只是一个文件。</a:t>
            </a:r>
          </a:p>
        </p:txBody>
      </p:sp>
      <p:pic>
        <p:nvPicPr>
          <p:cNvPr id="8" name="Picture 21"/>
          <p:cNvPicPr>
            <a:picLocks noChangeAspect="1" noChangeArrowheads="1"/>
          </p:cNvPicPr>
          <p:nvPr/>
        </p:nvPicPr>
        <p:blipFill>
          <a:blip r:embed="rId2" cstate="print"/>
          <a:srcRect/>
          <a:stretch>
            <a:fillRect/>
          </a:stretch>
        </p:blipFill>
        <p:spPr bwMode="auto">
          <a:xfrm>
            <a:off x="3867150" y="3338736"/>
            <a:ext cx="1404938" cy="1009650"/>
          </a:xfrm>
          <a:prstGeom prst="rect">
            <a:avLst/>
          </a:prstGeom>
          <a:noFill/>
        </p:spPr>
      </p:pic>
      <p:sp>
        <p:nvSpPr>
          <p:cNvPr id="9" name="AutoShape 24"/>
          <p:cNvSpPr>
            <a:spLocks noChangeArrowheads="1"/>
          </p:cNvSpPr>
          <p:nvPr/>
        </p:nvSpPr>
        <p:spPr bwMode="auto">
          <a:xfrm>
            <a:off x="5391150" y="3567336"/>
            <a:ext cx="990600" cy="533400"/>
          </a:xfrm>
          <a:prstGeom prst="rightArrow">
            <a:avLst>
              <a:gd name="adj1" fmla="val 50000"/>
              <a:gd name="adj2" fmla="val 46429"/>
            </a:avLst>
          </a:prstGeom>
          <a:gradFill rotWithShape="1">
            <a:gsLst>
              <a:gs pos="0">
                <a:srgbClr val="FF6600"/>
              </a:gs>
              <a:gs pos="100000">
                <a:srgbClr val="FF6600">
                  <a:gamma/>
                  <a:shade val="46275"/>
                  <a:invGamma/>
                </a:srgbClr>
              </a:gs>
            </a:gsLst>
            <a:lin ang="5400000" scaled="1"/>
          </a:gradFill>
          <a:ln w="9525">
            <a:solidFill>
              <a:schemeClr val="tx1"/>
            </a:solidFill>
            <a:miter lim="800000"/>
            <a:headEnd/>
            <a:tailEnd/>
          </a:ln>
          <a:effectLst/>
        </p:spPr>
        <p:txBody>
          <a:bodyPr wrap="none" anchor="ctr"/>
          <a:lstStyle/>
          <a:p>
            <a:endParaRPr lang="zh-CN" altLang="en-US"/>
          </a:p>
        </p:txBody>
      </p:sp>
      <p:sp>
        <p:nvSpPr>
          <p:cNvPr id="10" name="Text Box 25"/>
          <p:cNvSpPr txBox="1">
            <a:spLocks noChangeArrowheads="1"/>
          </p:cNvSpPr>
          <p:nvPr/>
        </p:nvSpPr>
        <p:spPr bwMode="auto">
          <a:xfrm>
            <a:off x="6534150" y="3567336"/>
            <a:ext cx="704552" cy="1056187"/>
          </a:xfrm>
          <a:prstGeom prst="rect">
            <a:avLst/>
          </a:prstGeom>
          <a:noFill/>
          <a:ln w="9525">
            <a:noFill/>
            <a:miter lim="800000"/>
            <a:headEnd/>
            <a:tailEnd/>
          </a:ln>
          <a:effectLst/>
        </p:spPr>
        <p:txBody>
          <a:bodyPr wrap="none">
            <a:spAutoFit/>
          </a:bodyPr>
          <a:lstStyle/>
          <a:p>
            <a:pPr eaLnBrk="1" hangingPunct="1">
              <a:lnSpc>
                <a:spcPct val="87000"/>
              </a:lnSpc>
              <a:spcBef>
                <a:spcPct val="0"/>
              </a:spcBef>
              <a:buClr>
                <a:schemeClr val="tx2"/>
              </a:buClr>
              <a:buSzPct val="80000"/>
            </a:pPr>
            <a:r>
              <a:rPr lang="zh-CN" altLang="en-US" dirty="0">
                <a:solidFill>
                  <a:schemeClr val="tx1"/>
                </a:solidFill>
                <a:ea typeface="SimSun" pitchFamily="2" charset="-122"/>
              </a:rPr>
              <a:t> </a:t>
            </a:r>
            <a:r>
              <a:rPr lang="en-US" altLang="zh-CN" dirty="0" smtClean="0">
                <a:solidFill>
                  <a:srgbClr val="000000"/>
                </a:solidFill>
                <a:ea typeface="SimSun" pitchFamily="2" charset="-122"/>
              </a:rPr>
              <a:t>DVD</a:t>
            </a:r>
            <a:endParaRPr lang="en-US" altLang="zh-CN" dirty="0">
              <a:solidFill>
                <a:schemeClr val="tx1"/>
              </a:solidFill>
              <a:ea typeface="SimSun" pitchFamily="2" charset="-122"/>
            </a:endParaRPr>
          </a:p>
          <a:p>
            <a:pPr eaLnBrk="1" hangingPunct="1">
              <a:lnSpc>
                <a:spcPct val="87000"/>
              </a:lnSpc>
              <a:spcBef>
                <a:spcPct val="0"/>
              </a:spcBef>
              <a:buClr>
                <a:schemeClr val="tx2"/>
              </a:buClr>
              <a:buSzPct val="80000"/>
            </a:pPr>
            <a:r>
              <a:rPr lang="en-US" altLang="zh-CN" dirty="0">
                <a:solidFill>
                  <a:srgbClr val="000000"/>
                </a:solidFill>
                <a:ea typeface="SimSun" pitchFamily="2" charset="-122"/>
              </a:rPr>
              <a:t> </a:t>
            </a:r>
            <a:r>
              <a:rPr lang="zh-CN" altLang="en-US" dirty="0" smtClean="0">
                <a:solidFill>
                  <a:srgbClr val="000000"/>
                </a:solidFill>
                <a:ea typeface="SimHei" pitchFamily="2" charset="-122"/>
              </a:rPr>
              <a:t>硬盘</a:t>
            </a:r>
            <a:endParaRPr lang="zh-CN" altLang="en-US" dirty="0">
              <a:solidFill>
                <a:schemeClr val="tx1"/>
              </a:solidFill>
              <a:ea typeface="SimHei" pitchFamily="2" charset="-122"/>
            </a:endParaRPr>
          </a:p>
          <a:p>
            <a:pPr eaLnBrk="1" hangingPunct="1">
              <a:lnSpc>
                <a:spcPct val="87000"/>
              </a:lnSpc>
              <a:spcBef>
                <a:spcPct val="0"/>
              </a:spcBef>
              <a:buClr>
                <a:schemeClr val="tx2"/>
              </a:buClr>
              <a:buSzPct val="80000"/>
            </a:pPr>
            <a:r>
              <a:rPr lang="zh-CN" altLang="en-US" dirty="0">
                <a:solidFill>
                  <a:srgbClr val="000000"/>
                </a:solidFill>
                <a:ea typeface="SimSun" pitchFamily="2" charset="-122"/>
              </a:rPr>
              <a:t> </a:t>
            </a:r>
            <a:r>
              <a:rPr lang="en-US" altLang="zh-CN" dirty="0">
                <a:solidFill>
                  <a:srgbClr val="000000"/>
                </a:solidFill>
                <a:ea typeface="SimSun" pitchFamily="2" charset="-122"/>
              </a:rPr>
              <a:t>NAS</a:t>
            </a:r>
            <a:endParaRPr lang="en-US" altLang="zh-CN" dirty="0">
              <a:solidFill>
                <a:schemeClr val="tx1"/>
              </a:solidFill>
              <a:ea typeface="SimSun" pitchFamily="2" charset="-122"/>
            </a:endParaRPr>
          </a:p>
          <a:p>
            <a:pPr eaLnBrk="1" hangingPunct="1">
              <a:lnSpc>
                <a:spcPct val="87000"/>
              </a:lnSpc>
              <a:spcBef>
                <a:spcPct val="0"/>
              </a:spcBef>
              <a:buClr>
                <a:schemeClr val="tx2"/>
              </a:buClr>
              <a:buSzPct val="80000"/>
            </a:pPr>
            <a:r>
              <a:rPr lang="en-US" altLang="zh-CN" dirty="0">
                <a:solidFill>
                  <a:srgbClr val="000000"/>
                </a:solidFill>
                <a:ea typeface="SimSun" pitchFamily="2" charset="-122"/>
              </a:rPr>
              <a:t> SAN</a:t>
            </a:r>
          </a:p>
        </p:txBody>
      </p:sp>
      <p:cxnSp>
        <p:nvCxnSpPr>
          <p:cNvPr id="50" name="直接连接符 49"/>
          <p:cNvCxnSpPr/>
          <p:nvPr/>
        </p:nvCxnSpPr>
        <p:spPr>
          <a:xfrm>
            <a:off x="683568" y="2204864"/>
            <a:ext cx="0" cy="3384376"/>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83568" y="5589240"/>
            <a:ext cx="2952328" cy="0"/>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83568" y="2204864"/>
            <a:ext cx="2952328" cy="0"/>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707904" y="2204864"/>
            <a:ext cx="0" cy="3384376"/>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54" name="Picture 3"/>
          <p:cNvPicPr>
            <a:picLocks noChangeAspect="1" noChangeArrowheads="1"/>
          </p:cNvPicPr>
          <p:nvPr/>
        </p:nvPicPr>
        <p:blipFill>
          <a:blip r:embed="rId3" cstate="print"/>
          <a:srcRect/>
          <a:stretch>
            <a:fillRect/>
          </a:stretch>
        </p:blipFill>
        <p:spPr bwMode="auto">
          <a:xfrm>
            <a:off x="899592" y="2348880"/>
            <a:ext cx="2664296" cy="3240360"/>
          </a:xfrm>
          <a:prstGeom prst="rect">
            <a:avLst/>
          </a:prstGeom>
          <a:noFill/>
          <a:ln w="9525">
            <a:noFill/>
            <a:miter lim="800000"/>
            <a:headEnd/>
            <a:tailEnd/>
          </a:ln>
          <a:effectLst/>
        </p:spPr>
      </p:pic>
      <p:sp>
        <p:nvSpPr>
          <p:cNvPr id="55" name="流程图: 可选过程 54"/>
          <p:cNvSpPr/>
          <p:nvPr/>
        </p:nvSpPr>
        <p:spPr>
          <a:xfrm>
            <a:off x="1187624" y="4293096"/>
            <a:ext cx="1944216" cy="21602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bg1"/>
                </a:solidFill>
                <a:latin typeface="微软雅黑" pitchFamily="34" charset="-122"/>
                <a:ea typeface="微软雅黑" pitchFamily="34" charset="-122"/>
              </a:rPr>
              <a:t>Hypervisor</a:t>
            </a:r>
            <a:endParaRPr lang="zh-CN" altLang="en-US" sz="14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硬件独立性</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15</a:t>
            </a:fld>
            <a:endParaRPr lang="en-US" altLang="zh-CN" dirty="0">
              <a:solidFill>
                <a:prstClr val="black">
                  <a:tint val="75000"/>
                </a:prstClr>
              </a:solidFill>
            </a:endParaRPr>
          </a:p>
        </p:txBody>
      </p:sp>
      <p:sp>
        <p:nvSpPr>
          <p:cNvPr id="5" name="AutoShape 11"/>
          <p:cNvSpPr>
            <a:spLocks noChangeArrowheads="1"/>
          </p:cNvSpPr>
          <p:nvPr/>
        </p:nvSpPr>
        <p:spPr bwMode="auto">
          <a:xfrm>
            <a:off x="152400" y="1192531"/>
            <a:ext cx="4779640" cy="408623"/>
          </a:xfrm>
          <a:prstGeom prst="roundRect">
            <a:avLst>
              <a:gd name="adj" fmla="val 16667"/>
            </a:avLst>
          </a:prstGeom>
          <a:solidFill>
            <a:srgbClr val="FFFAFF"/>
          </a:solidFill>
          <a:ln w="9525" algn="ctr">
            <a:solidFill>
              <a:schemeClr val="tx1"/>
            </a:solidFill>
            <a:round/>
            <a:headEnd/>
            <a:tailEnd/>
          </a:ln>
          <a:effectLst/>
        </p:spPr>
        <p:txBody>
          <a:bodyPr wrap="square" anchor="ctr">
            <a:spAutoFit/>
          </a:bodyPr>
          <a:lstStyle/>
          <a:p>
            <a:endParaRPr lang="zh-CN" altLang="en-US">
              <a:latin typeface="微软雅黑" pitchFamily="34" charset="-122"/>
              <a:ea typeface="微软雅黑" pitchFamily="34" charset="-122"/>
            </a:endParaRPr>
          </a:p>
        </p:txBody>
      </p:sp>
      <p:pic>
        <p:nvPicPr>
          <p:cNvPr id="6" name="Picture 4" descr="provisioning"/>
          <p:cNvPicPr>
            <a:picLocks noChangeAspect="1" noChangeArrowheads="1"/>
          </p:cNvPicPr>
          <p:nvPr/>
        </p:nvPicPr>
        <p:blipFill>
          <a:blip r:embed="rId2" cstate="print"/>
          <a:srcRect/>
          <a:stretch>
            <a:fillRect/>
          </a:stretch>
        </p:blipFill>
        <p:spPr bwMode="auto">
          <a:xfrm>
            <a:off x="611560" y="2564904"/>
            <a:ext cx="4495800" cy="3121025"/>
          </a:xfrm>
          <a:prstGeom prst="rect">
            <a:avLst/>
          </a:prstGeom>
          <a:noFill/>
        </p:spPr>
      </p:pic>
      <p:sp>
        <p:nvSpPr>
          <p:cNvPr id="7" name="Text Box 8"/>
          <p:cNvSpPr txBox="1">
            <a:spLocks noChangeArrowheads="1"/>
          </p:cNvSpPr>
          <p:nvPr/>
        </p:nvSpPr>
        <p:spPr bwMode="auto">
          <a:xfrm>
            <a:off x="104775" y="1196753"/>
            <a:ext cx="4899273" cy="333296"/>
          </a:xfrm>
          <a:prstGeom prst="rect">
            <a:avLst/>
          </a:prstGeom>
          <a:noFill/>
          <a:ln w="9525">
            <a:noFill/>
            <a:miter lim="800000"/>
            <a:headEnd/>
            <a:tailEnd/>
          </a:ln>
          <a:effectLst/>
        </p:spPr>
        <p:txBody>
          <a:bodyPr wrap="square">
            <a:spAutoFit/>
          </a:bodyPr>
          <a:lstStyle/>
          <a:p>
            <a:pPr algn="ctr" eaLnBrk="1" hangingPunct="1">
              <a:lnSpc>
                <a:spcPct val="87000"/>
              </a:lnSpc>
              <a:spcBef>
                <a:spcPct val="0"/>
              </a:spcBef>
              <a:buClr>
                <a:schemeClr val="tx2"/>
              </a:buClr>
              <a:buSzPct val="80000"/>
              <a:buFontTx/>
              <a:buNone/>
            </a:pPr>
            <a:r>
              <a:rPr lang="zh-CN" altLang="en-US" b="1" dirty="0">
                <a:solidFill>
                  <a:srgbClr val="993300"/>
                </a:solidFill>
                <a:latin typeface="微软雅黑" pitchFamily="34" charset="-122"/>
                <a:ea typeface="微软雅黑" pitchFamily="34" charset="-122"/>
              </a:rPr>
              <a:t>虚拟机始终承认独立于物理硬件的同一组硬件。</a:t>
            </a:r>
          </a:p>
        </p:txBody>
      </p:sp>
      <p:sp>
        <p:nvSpPr>
          <p:cNvPr id="8" name="Rectangle 9"/>
          <p:cNvSpPr txBox="1">
            <a:spLocks noChangeArrowheads="1"/>
          </p:cNvSpPr>
          <p:nvPr/>
        </p:nvSpPr>
        <p:spPr>
          <a:xfrm>
            <a:off x="5148064" y="1196752"/>
            <a:ext cx="3760416" cy="249135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50000"/>
              </a:lnSpc>
              <a:spcBef>
                <a:spcPct val="20000"/>
              </a:spcBef>
              <a:spcAft>
                <a:spcPts val="0"/>
              </a:spcAft>
              <a:buClr>
                <a:srgbClr val="C00000"/>
              </a:buClr>
              <a:buSzTx/>
              <a:buFont typeface="Wingdings" pitchFamily="2" charset="2"/>
              <a:buChar char="n"/>
              <a:tabLst/>
              <a:defRPr/>
            </a:pPr>
            <a:r>
              <a:rPr kumimoji="0" lang="zh-CN" altLang="en-US" sz="1600" b="0" i="0" u="none" strike="noStrike" kern="1200" cap="none" spc="0" normalizeH="0" baseline="0" noProof="0" dirty="0" smtClean="0">
                <a:ln>
                  <a:noFill/>
                </a:ln>
                <a:solidFill>
                  <a:srgbClr val="333333"/>
                </a:solidFill>
                <a:effectLst/>
                <a:uLnTx/>
                <a:uFillTx/>
                <a:latin typeface="微软雅黑" pitchFamily="34" charset="-122"/>
                <a:ea typeface="微软雅黑" pitchFamily="34" charset="-122"/>
              </a:rPr>
              <a:t>硬件驱动程序独立于所在机器中的   硬件 </a:t>
            </a:r>
          </a:p>
          <a:p>
            <a:pPr marL="342900" marR="0" lvl="0" indent="-342900" algn="l" defTabSz="914400" rtl="0" eaLnBrk="1" fontAlgn="auto" latinLnBrk="0" hangingPunct="1">
              <a:lnSpc>
                <a:spcPct val="150000"/>
              </a:lnSpc>
              <a:spcBef>
                <a:spcPct val="20000"/>
              </a:spcBef>
              <a:spcAft>
                <a:spcPts val="0"/>
              </a:spcAft>
              <a:buClr>
                <a:srgbClr val="C00000"/>
              </a:buClr>
              <a:buSzTx/>
              <a:buFont typeface="Wingdings" pitchFamily="2" charset="2"/>
              <a:buChar char="n"/>
              <a:tabLst/>
              <a:defRPr/>
            </a:pPr>
            <a:r>
              <a:rPr kumimoji="0" lang="zh-CN" altLang="en-US" sz="1600" b="0" i="0" u="none" strike="noStrike" kern="1200" cap="none" spc="0" normalizeH="0" baseline="0" noProof="0" dirty="0" smtClean="0">
                <a:ln>
                  <a:noFill/>
                </a:ln>
                <a:solidFill>
                  <a:srgbClr val="333333"/>
                </a:solidFill>
                <a:effectLst/>
                <a:uLnTx/>
                <a:uFillTx/>
                <a:latin typeface="微软雅黑" pitchFamily="34" charset="-122"/>
                <a:ea typeface="微软雅黑" pitchFamily="34" charset="-122"/>
              </a:rPr>
              <a:t>可移到不同的硬件，而不会有任何更改</a:t>
            </a:r>
          </a:p>
          <a:p>
            <a:pPr marL="342900" marR="0" lvl="0" indent="-342900" algn="l" defTabSz="914400" rtl="0" eaLnBrk="1" fontAlgn="auto" latinLnBrk="0" hangingPunct="1">
              <a:lnSpc>
                <a:spcPct val="150000"/>
              </a:lnSpc>
              <a:spcBef>
                <a:spcPct val="20000"/>
              </a:spcBef>
              <a:spcAft>
                <a:spcPts val="0"/>
              </a:spcAft>
              <a:buClr>
                <a:srgbClr val="C00000"/>
              </a:buClr>
              <a:buSzTx/>
              <a:buFont typeface="Wingdings" pitchFamily="2" charset="2"/>
              <a:buChar char="n"/>
              <a:tabLst/>
              <a:defRPr/>
            </a:pPr>
            <a:r>
              <a:rPr kumimoji="0" lang="zh-CN" altLang="en-US" sz="1600" b="0" i="0" u="none" strike="noStrike" kern="1200" cap="none" spc="0" normalizeH="0" baseline="0" noProof="0" dirty="0" smtClean="0">
                <a:ln>
                  <a:noFill/>
                </a:ln>
                <a:solidFill>
                  <a:srgbClr val="333333"/>
                </a:solidFill>
                <a:effectLst/>
                <a:uLnTx/>
                <a:uFillTx/>
                <a:latin typeface="微软雅黑" pitchFamily="34" charset="-122"/>
                <a:ea typeface="微软雅黑" pitchFamily="34" charset="-122"/>
              </a:rPr>
              <a:t>从笔记本电脑到台式机再到高端</a:t>
            </a:r>
            <a:br>
              <a:rPr kumimoji="0" lang="zh-CN" altLang="en-US" sz="1600" b="0" i="0" u="none" strike="noStrike" kern="1200" cap="none" spc="0" normalizeH="0" baseline="0" noProof="0" dirty="0" smtClean="0">
                <a:ln>
                  <a:noFill/>
                </a:ln>
                <a:solidFill>
                  <a:srgbClr val="333333"/>
                </a:solidFill>
                <a:effectLst/>
                <a:uLnTx/>
                <a:uFillTx/>
                <a:latin typeface="微软雅黑" pitchFamily="34" charset="-122"/>
                <a:ea typeface="微软雅黑" pitchFamily="34" charset="-122"/>
              </a:rPr>
            </a:br>
            <a:r>
              <a:rPr kumimoji="0" lang="zh-CN" altLang="en-US" sz="1600" b="0" i="0" u="none" strike="noStrike" kern="1200" cap="none" spc="0" normalizeH="0" baseline="0" noProof="0" dirty="0" smtClean="0">
                <a:ln>
                  <a:noFill/>
                </a:ln>
                <a:solidFill>
                  <a:srgbClr val="333333"/>
                </a:solidFill>
                <a:effectLst/>
                <a:uLnTx/>
                <a:uFillTx/>
                <a:latin typeface="微软雅黑" pitchFamily="34" charset="-122"/>
                <a:ea typeface="微软雅黑" pitchFamily="34" charset="-122"/>
              </a:rPr>
              <a:t>服务器</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圆角矩形 39"/>
          <p:cNvSpPr/>
          <p:nvPr/>
        </p:nvSpPr>
        <p:spPr>
          <a:xfrm>
            <a:off x="1643042" y="2708920"/>
            <a:ext cx="6072230" cy="43200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1643042" y="2060848"/>
            <a:ext cx="6072230" cy="43200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428728" y="2071678"/>
            <a:ext cx="428628" cy="428628"/>
          </a:xfrm>
          <a:prstGeom prst="ellipse">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logo.png"/>
          <p:cNvPicPr>
            <a:picLocks noChangeAspect="1"/>
          </p:cNvPicPr>
          <p:nvPr/>
        </p:nvPicPr>
        <p:blipFill>
          <a:blip r:embed="rId2" cstate="print"/>
          <a:stretch>
            <a:fillRect/>
          </a:stretch>
        </p:blipFill>
        <p:spPr>
          <a:xfrm>
            <a:off x="462044" y="6357958"/>
            <a:ext cx="941604" cy="285752"/>
          </a:xfrm>
          <a:prstGeom prst="rect">
            <a:avLst/>
          </a:prstGeom>
        </p:spPr>
      </p:pic>
      <p:sp>
        <p:nvSpPr>
          <p:cNvPr id="25" name="TextBox 24"/>
          <p:cNvSpPr txBox="1"/>
          <p:nvPr/>
        </p:nvSpPr>
        <p:spPr>
          <a:xfrm>
            <a:off x="1428728" y="2016970"/>
            <a:ext cx="389850" cy="584775"/>
          </a:xfrm>
          <a:prstGeom prst="rect">
            <a:avLst/>
          </a:prstGeom>
          <a:noFill/>
        </p:spPr>
        <p:txBody>
          <a:bodyPr wrap="none" rtlCol="0">
            <a:spAutoFit/>
          </a:bodyPr>
          <a:lstStyle/>
          <a:p>
            <a:r>
              <a:rPr lang="en-US" altLang="zh-CN" sz="3200" dirty="0" smtClean="0">
                <a:solidFill>
                  <a:schemeClr val="bg1"/>
                </a:solidFill>
                <a:latin typeface="汉仪大黑简" pitchFamily="49" charset="-122"/>
                <a:ea typeface="汉仪大黑简" pitchFamily="49" charset="-122"/>
              </a:rPr>
              <a:t>1</a:t>
            </a:r>
            <a:endParaRPr lang="zh-CN" altLang="en-US" sz="3200" dirty="0">
              <a:solidFill>
                <a:schemeClr val="bg1"/>
              </a:solidFill>
              <a:latin typeface="汉仪大黑简" pitchFamily="49" charset="-122"/>
              <a:ea typeface="汉仪大黑简" pitchFamily="49" charset="-122"/>
            </a:endParaRPr>
          </a:p>
        </p:txBody>
      </p:sp>
      <p:sp>
        <p:nvSpPr>
          <p:cNvPr id="30" name="TextBox 29"/>
          <p:cNvSpPr txBox="1"/>
          <p:nvPr/>
        </p:nvSpPr>
        <p:spPr>
          <a:xfrm>
            <a:off x="2143108" y="2060848"/>
            <a:ext cx="748923" cy="430887"/>
          </a:xfrm>
          <a:prstGeom prst="rect">
            <a:avLst/>
          </a:prstGeom>
          <a:noFill/>
        </p:spPr>
        <p:txBody>
          <a:bodyPr wrap="none" rtlCol="0">
            <a:spAutoFit/>
          </a:bodyPr>
          <a:lstStyle/>
          <a:p>
            <a:r>
              <a:rPr lang="zh-CN" altLang="en-US" sz="2200" dirty="0" smtClean="0">
                <a:solidFill>
                  <a:schemeClr val="bg1"/>
                </a:solidFill>
                <a:latin typeface="微软雅黑" pitchFamily="34" charset="-122"/>
                <a:ea typeface="微软雅黑" pitchFamily="34" charset="-122"/>
              </a:rPr>
              <a:t>概述</a:t>
            </a:r>
            <a:endParaRPr lang="en-US" altLang="zh-CN" sz="2200" dirty="0" smtClean="0">
              <a:solidFill>
                <a:schemeClr val="bg1"/>
              </a:solidFill>
              <a:latin typeface="微软雅黑" pitchFamily="34" charset="-122"/>
              <a:ea typeface="微软雅黑" pitchFamily="34" charset="-122"/>
            </a:endParaRPr>
          </a:p>
        </p:txBody>
      </p:sp>
      <p:sp>
        <p:nvSpPr>
          <p:cNvPr id="37" name="椭圆 36"/>
          <p:cNvSpPr/>
          <p:nvPr/>
        </p:nvSpPr>
        <p:spPr>
          <a:xfrm>
            <a:off x="1428728" y="2671753"/>
            <a:ext cx="428628" cy="428628"/>
          </a:xfrm>
          <a:prstGeom prst="ellipse">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1428728" y="2620390"/>
            <a:ext cx="389850" cy="584775"/>
          </a:xfrm>
          <a:prstGeom prst="rect">
            <a:avLst/>
          </a:prstGeom>
          <a:noFill/>
        </p:spPr>
        <p:txBody>
          <a:bodyPr wrap="none" rtlCol="0">
            <a:spAutoFit/>
          </a:bodyPr>
          <a:lstStyle/>
          <a:p>
            <a:r>
              <a:rPr lang="en-US" altLang="zh-CN" sz="3200" dirty="0" smtClean="0">
                <a:solidFill>
                  <a:schemeClr val="bg1"/>
                </a:solidFill>
                <a:latin typeface="汉仪大黑简" pitchFamily="49" charset="-122"/>
                <a:ea typeface="汉仪大黑简" pitchFamily="49" charset="-122"/>
              </a:rPr>
              <a:t>2</a:t>
            </a:r>
            <a:endParaRPr lang="zh-CN" altLang="en-US" sz="3200" dirty="0">
              <a:solidFill>
                <a:schemeClr val="bg1"/>
              </a:solidFill>
              <a:latin typeface="汉仪大黑简" pitchFamily="49" charset="-122"/>
              <a:ea typeface="汉仪大黑简" pitchFamily="49" charset="-122"/>
            </a:endParaRPr>
          </a:p>
        </p:txBody>
      </p:sp>
      <p:sp>
        <p:nvSpPr>
          <p:cNvPr id="39" name="TextBox 38"/>
          <p:cNvSpPr txBox="1"/>
          <p:nvPr/>
        </p:nvSpPr>
        <p:spPr>
          <a:xfrm>
            <a:off x="2143108" y="2710081"/>
            <a:ext cx="1595309" cy="430887"/>
          </a:xfrm>
          <a:prstGeom prst="rect">
            <a:avLst/>
          </a:prstGeom>
          <a:noFill/>
        </p:spPr>
        <p:txBody>
          <a:bodyPr wrap="none" rtlCol="0">
            <a:spAutoFit/>
          </a:bodyPr>
          <a:lstStyle/>
          <a:p>
            <a:r>
              <a:rPr lang="zh-CN" altLang="en-US" sz="2200" dirty="0" smtClean="0">
                <a:solidFill>
                  <a:schemeClr val="bg1"/>
                </a:solidFill>
                <a:latin typeface="微软雅黑" pitchFamily="34" charset="-122"/>
                <a:ea typeface="微软雅黑" pitchFamily="34" charset="-122"/>
              </a:rPr>
              <a:t>虚拟化简介</a:t>
            </a:r>
            <a:endParaRPr lang="en-US" altLang="zh-CN" sz="2200" dirty="0" smtClean="0">
              <a:solidFill>
                <a:schemeClr val="bg1"/>
              </a:solidFill>
              <a:latin typeface="微软雅黑" pitchFamily="34" charset="-122"/>
              <a:ea typeface="微软雅黑" pitchFamily="34" charset="-122"/>
            </a:endParaRPr>
          </a:p>
        </p:txBody>
      </p:sp>
      <p:sp>
        <p:nvSpPr>
          <p:cNvPr id="24" name="矩形 23"/>
          <p:cNvSpPr/>
          <p:nvPr/>
        </p:nvSpPr>
        <p:spPr>
          <a:xfrm>
            <a:off x="251520" y="728704"/>
            <a:ext cx="8496944" cy="36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1259632" y="1393612"/>
            <a:ext cx="902811" cy="523220"/>
          </a:xfrm>
          <a:prstGeom prst="rect">
            <a:avLst/>
          </a:prstGeom>
          <a:noFill/>
        </p:spPr>
        <p:txBody>
          <a:bodyPr wrap="none" rtlCol="0">
            <a:spAutoFit/>
          </a:bodyPr>
          <a:lstStyle/>
          <a:p>
            <a:r>
              <a:rPr lang="zh-CN" altLang="en-US" sz="2800" dirty="0" smtClean="0">
                <a:latin typeface="Adobe 黑体 Std R" pitchFamily="34" charset="-122"/>
                <a:ea typeface="Adobe 黑体 Std R" pitchFamily="34" charset="-122"/>
              </a:rPr>
              <a:t>目录</a:t>
            </a:r>
            <a:endParaRPr lang="zh-CN" altLang="en-US" sz="2800" dirty="0">
              <a:latin typeface="Adobe 黑体 Std R" pitchFamily="34" charset="-122"/>
              <a:ea typeface="Adobe 黑体 Std R" pitchFamily="34" charset="-122"/>
            </a:endParaRPr>
          </a:p>
        </p:txBody>
      </p:sp>
      <p:sp>
        <p:nvSpPr>
          <p:cNvPr id="29" name="矩形 28"/>
          <p:cNvSpPr/>
          <p:nvPr/>
        </p:nvSpPr>
        <p:spPr>
          <a:xfrm>
            <a:off x="251520" y="6165304"/>
            <a:ext cx="8496944" cy="36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灯片编号占位符 22"/>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16</a:t>
            </a:fld>
            <a:endParaRPr lang="en-US" altLang="zh-CN" dirty="0">
              <a:solidFill>
                <a:prstClr val="black">
                  <a:tint val="75000"/>
                </a:prstClr>
              </a:solidFill>
            </a:endParaRPr>
          </a:p>
        </p:txBody>
      </p:sp>
      <p:sp>
        <p:nvSpPr>
          <p:cNvPr id="19" name="圆角矩形 18"/>
          <p:cNvSpPr/>
          <p:nvPr/>
        </p:nvSpPr>
        <p:spPr>
          <a:xfrm>
            <a:off x="1643042" y="3276595"/>
            <a:ext cx="6072230" cy="432000"/>
          </a:xfrm>
          <a:prstGeom prst="round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428728" y="3276595"/>
            <a:ext cx="428628" cy="428628"/>
          </a:xfrm>
          <a:prstGeom prst="ellipse">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1428728" y="3225232"/>
            <a:ext cx="389850" cy="584775"/>
          </a:xfrm>
          <a:prstGeom prst="rect">
            <a:avLst/>
          </a:prstGeom>
          <a:noFill/>
        </p:spPr>
        <p:txBody>
          <a:bodyPr wrap="none" rtlCol="0">
            <a:spAutoFit/>
          </a:bodyPr>
          <a:lstStyle/>
          <a:p>
            <a:r>
              <a:rPr lang="en-US" altLang="zh-CN" sz="3200" dirty="0" smtClean="0">
                <a:solidFill>
                  <a:schemeClr val="bg1"/>
                </a:solidFill>
                <a:latin typeface="汉仪大黑简" pitchFamily="49" charset="-122"/>
                <a:ea typeface="汉仪大黑简" pitchFamily="49" charset="-122"/>
              </a:rPr>
              <a:t>3</a:t>
            </a:r>
            <a:endParaRPr lang="zh-CN" altLang="en-US" sz="3200" dirty="0">
              <a:solidFill>
                <a:schemeClr val="bg1"/>
              </a:solidFill>
              <a:latin typeface="汉仪大黑简" pitchFamily="49" charset="-122"/>
              <a:ea typeface="汉仪大黑简" pitchFamily="49" charset="-122"/>
            </a:endParaRPr>
          </a:p>
        </p:txBody>
      </p:sp>
      <p:sp>
        <p:nvSpPr>
          <p:cNvPr id="22" name="TextBox 21"/>
          <p:cNvSpPr txBox="1"/>
          <p:nvPr/>
        </p:nvSpPr>
        <p:spPr>
          <a:xfrm>
            <a:off x="2143108" y="3265765"/>
            <a:ext cx="1595309" cy="430887"/>
          </a:xfrm>
          <a:prstGeom prst="rect">
            <a:avLst/>
          </a:prstGeom>
          <a:noFill/>
        </p:spPr>
        <p:txBody>
          <a:bodyPr wrap="none" rtlCol="0">
            <a:spAutoFit/>
          </a:bodyPr>
          <a:lstStyle/>
          <a:p>
            <a:r>
              <a:rPr lang="zh-CN" altLang="en-US" sz="2200" dirty="0" smtClean="0">
                <a:solidFill>
                  <a:schemeClr val="bg1"/>
                </a:solidFill>
                <a:latin typeface="微软雅黑" pitchFamily="34" charset="-122"/>
                <a:ea typeface="微软雅黑" pitchFamily="34" charset="-122"/>
              </a:rPr>
              <a:t>虚拟化价值</a:t>
            </a:r>
            <a:endParaRPr lang="en-US" altLang="zh-CN" sz="2200" dirty="0" smtClean="0">
              <a:solidFill>
                <a:schemeClr val="bg1"/>
              </a:solidFill>
              <a:latin typeface="微软雅黑" pitchFamily="34" charset="-122"/>
              <a:ea typeface="微软雅黑" pitchFamily="34" charset="-122"/>
            </a:endParaRPr>
          </a:p>
        </p:txBody>
      </p:sp>
      <p:sp>
        <p:nvSpPr>
          <p:cNvPr id="58" name="椭圆 57"/>
          <p:cNvSpPr/>
          <p:nvPr/>
        </p:nvSpPr>
        <p:spPr>
          <a:xfrm>
            <a:off x="1428728" y="3276595"/>
            <a:ext cx="428628" cy="428628"/>
          </a:xfrm>
          <a:prstGeom prst="ellipse">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p:cNvSpPr txBox="1"/>
          <p:nvPr/>
        </p:nvSpPr>
        <p:spPr>
          <a:xfrm>
            <a:off x="1428728" y="3225232"/>
            <a:ext cx="389850" cy="584775"/>
          </a:xfrm>
          <a:prstGeom prst="rect">
            <a:avLst/>
          </a:prstGeom>
          <a:noFill/>
        </p:spPr>
        <p:txBody>
          <a:bodyPr wrap="none" rtlCol="0">
            <a:spAutoFit/>
          </a:bodyPr>
          <a:lstStyle/>
          <a:p>
            <a:r>
              <a:rPr lang="en-US" altLang="zh-CN" sz="3200" dirty="0" smtClean="0">
                <a:solidFill>
                  <a:schemeClr val="bg1"/>
                </a:solidFill>
                <a:latin typeface="汉仪大黑简" pitchFamily="49" charset="-122"/>
                <a:ea typeface="汉仪大黑简" pitchFamily="49" charset="-122"/>
              </a:rPr>
              <a:t>3</a:t>
            </a:r>
            <a:endParaRPr lang="zh-CN" altLang="en-US" sz="3200" dirty="0">
              <a:solidFill>
                <a:schemeClr val="bg1"/>
              </a:solidFill>
              <a:latin typeface="汉仪大黑简" pitchFamily="49" charset="-122"/>
              <a:ea typeface="汉仪大黑简" pitchFamily="49" charset="-122"/>
            </a:endParaRPr>
          </a:p>
        </p:txBody>
      </p:sp>
      <p:sp>
        <p:nvSpPr>
          <p:cNvPr id="61" name="圆角矩形 60"/>
          <p:cNvSpPr/>
          <p:nvPr/>
        </p:nvSpPr>
        <p:spPr>
          <a:xfrm>
            <a:off x="1668122" y="3903700"/>
            <a:ext cx="6072230" cy="43200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453808" y="3903700"/>
            <a:ext cx="428628" cy="428628"/>
          </a:xfrm>
          <a:prstGeom prst="ellipse">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62"/>
          <p:cNvSpPr txBox="1"/>
          <p:nvPr/>
        </p:nvSpPr>
        <p:spPr>
          <a:xfrm>
            <a:off x="1453808" y="3852337"/>
            <a:ext cx="389850" cy="584775"/>
          </a:xfrm>
          <a:prstGeom prst="rect">
            <a:avLst/>
          </a:prstGeom>
          <a:noFill/>
        </p:spPr>
        <p:txBody>
          <a:bodyPr wrap="none" rtlCol="0">
            <a:spAutoFit/>
          </a:bodyPr>
          <a:lstStyle/>
          <a:p>
            <a:r>
              <a:rPr lang="en-US" altLang="zh-CN" sz="3200" dirty="0" smtClean="0">
                <a:solidFill>
                  <a:schemeClr val="bg1"/>
                </a:solidFill>
                <a:latin typeface="汉仪大黑简" pitchFamily="49" charset="-122"/>
                <a:ea typeface="汉仪大黑简" pitchFamily="49" charset="-122"/>
              </a:rPr>
              <a:t>4</a:t>
            </a:r>
            <a:endParaRPr lang="zh-CN" altLang="en-US" sz="3200" dirty="0">
              <a:solidFill>
                <a:schemeClr val="bg1"/>
              </a:solidFill>
              <a:latin typeface="汉仪大黑简" pitchFamily="49" charset="-122"/>
              <a:ea typeface="汉仪大黑简" pitchFamily="49" charset="-122"/>
            </a:endParaRPr>
          </a:p>
        </p:txBody>
      </p:sp>
      <p:sp>
        <p:nvSpPr>
          <p:cNvPr id="64" name="TextBox 63"/>
          <p:cNvSpPr txBox="1"/>
          <p:nvPr/>
        </p:nvSpPr>
        <p:spPr>
          <a:xfrm>
            <a:off x="2168188" y="3892870"/>
            <a:ext cx="1877437" cy="430887"/>
          </a:xfrm>
          <a:prstGeom prst="rect">
            <a:avLst/>
          </a:prstGeom>
          <a:noFill/>
        </p:spPr>
        <p:txBody>
          <a:bodyPr wrap="none" rtlCol="0">
            <a:spAutoFit/>
          </a:bodyPr>
          <a:lstStyle/>
          <a:p>
            <a:r>
              <a:rPr lang="zh-CN" altLang="en-US" sz="2200" dirty="0" smtClean="0">
                <a:solidFill>
                  <a:schemeClr val="bg1"/>
                </a:solidFill>
                <a:latin typeface="微软雅黑" pitchFamily="34" charset="-122"/>
                <a:ea typeface="微软雅黑" pitchFamily="34" charset="-122"/>
              </a:rPr>
              <a:t>典型应用场景</a:t>
            </a:r>
            <a:endParaRPr lang="en-US" altLang="zh-CN" sz="2200" dirty="0" smtClean="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服务器数量整合</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17</a:t>
            </a:fld>
            <a:endParaRPr lang="en-US" altLang="zh-CN" dirty="0">
              <a:solidFill>
                <a:prstClr val="black">
                  <a:tint val="75000"/>
                </a:prstClr>
              </a:solidFill>
            </a:endParaRPr>
          </a:p>
        </p:txBody>
      </p:sp>
      <p:pic>
        <p:nvPicPr>
          <p:cNvPr id="6" name="图片 5" descr="图元-04.png"/>
          <p:cNvPicPr>
            <a:picLocks noChangeAspect="1"/>
          </p:cNvPicPr>
          <p:nvPr/>
        </p:nvPicPr>
        <p:blipFill>
          <a:blip r:embed="rId2" cstate="print"/>
          <a:stretch>
            <a:fillRect/>
          </a:stretch>
        </p:blipFill>
        <p:spPr>
          <a:xfrm>
            <a:off x="1010102" y="1960701"/>
            <a:ext cx="688946" cy="688946"/>
          </a:xfrm>
          <a:prstGeom prst="rect">
            <a:avLst/>
          </a:prstGeom>
        </p:spPr>
      </p:pic>
      <p:pic>
        <p:nvPicPr>
          <p:cNvPr id="7" name="图片 6" descr="图元-04.png"/>
          <p:cNvPicPr>
            <a:picLocks noChangeAspect="1"/>
          </p:cNvPicPr>
          <p:nvPr/>
        </p:nvPicPr>
        <p:blipFill>
          <a:blip r:embed="rId2" cstate="print"/>
          <a:stretch>
            <a:fillRect/>
          </a:stretch>
        </p:blipFill>
        <p:spPr>
          <a:xfrm>
            <a:off x="992684" y="2661741"/>
            <a:ext cx="688946" cy="688946"/>
          </a:xfrm>
          <a:prstGeom prst="rect">
            <a:avLst/>
          </a:prstGeom>
        </p:spPr>
      </p:pic>
      <p:pic>
        <p:nvPicPr>
          <p:cNvPr id="8" name="图片 7" descr="图元-04.png"/>
          <p:cNvPicPr>
            <a:picLocks noChangeAspect="1"/>
          </p:cNvPicPr>
          <p:nvPr/>
        </p:nvPicPr>
        <p:blipFill>
          <a:blip r:embed="rId2" cstate="print"/>
          <a:stretch>
            <a:fillRect/>
          </a:stretch>
        </p:blipFill>
        <p:spPr>
          <a:xfrm>
            <a:off x="1014455" y="3349717"/>
            <a:ext cx="688946" cy="688946"/>
          </a:xfrm>
          <a:prstGeom prst="rect">
            <a:avLst/>
          </a:prstGeom>
        </p:spPr>
      </p:pic>
      <p:pic>
        <p:nvPicPr>
          <p:cNvPr id="9" name="图片 8" descr="图元-04.png"/>
          <p:cNvPicPr>
            <a:picLocks noChangeAspect="1"/>
          </p:cNvPicPr>
          <p:nvPr/>
        </p:nvPicPr>
        <p:blipFill>
          <a:blip r:embed="rId2" cstate="print"/>
          <a:stretch>
            <a:fillRect/>
          </a:stretch>
        </p:blipFill>
        <p:spPr>
          <a:xfrm>
            <a:off x="1541325" y="1982471"/>
            <a:ext cx="688946" cy="688946"/>
          </a:xfrm>
          <a:prstGeom prst="rect">
            <a:avLst/>
          </a:prstGeom>
        </p:spPr>
      </p:pic>
      <p:pic>
        <p:nvPicPr>
          <p:cNvPr id="10" name="图片 9" descr="图元-04.png"/>
          <p:cNvPicPr>
            <a:picLocks noChangeAspect="1"/>
          </p:cNvPicPr>
          <p:nvPr/>
        </p:nvPicPr>
        <p:blipFill>
          <a:blip r:embed="rId2" cstate="print"/>
          <a:stretch>
            <a:fillRect/>
          </a:stretch>
        </p:blipFill>
        <p:spPr>
          <a:xfrm>
            <a:off x="1523907" y="2683511"/>
            <a:ext cx="688946" cy="688946"/>
          </a:xfrm>
          <a:prstGeom prst="rect">
            <a:avLst/>
          </a:prstGeom>
        </p:spPr>
      </p:pic>
      <p:pic>
        <p:nvPicPr>
          <p:cNvPr id="11" name="图片 10" descr="图元-04.png"/>
          <p:cNvPicPr>
            <a:picLocks noChangeAspect="1"/>
          </p:cNvPicPr>
          <p:nvPr/>
        </p:nvPicPr>
        <p:blipFill>
          <a:blip r:embed="rId2" cstate="print"/>
          <a:stretch>
            <a:fillRect/>
          </a:stretch>
        </p:blipFill>
        <p:spPr>
          <a:xfrm>
            <a:off x="1545678" y="3371487"/>
            <a:ext cx="688946" cy="688946"/>
          </a:xfrm>
          <a:prstGeom prst="rect">
            <a:avLst/>
          </a:prstGeom>
        </p:spPr>
      </p:pic>
      <p:pic>
        <p:nvPicPr>
          <p:cNvPr id="12" name="图片 11" descr="图元-04.png"/>
          <p:cNvPicPr>
            <a:picLocks noChangeAspect="1"/>
          </p:cNvPicPr>
          <p:nvPr/>
        </p:nvPicPr>
        <p:blipFill>
          <a:blip r:embed="rId2" cstate="print"/>
          <a:stretch>
            <a:fillRect/>
          </a:stretch>
        </p:blipFill>
        <p:spPr>
          <a:xfrm>
            <a:off x="2103027" y="1982470"/>
            <a:ext cx="688946" cy="688946"/>
          </a:xfrm>
          <a:prstGeom prst="rect">
            <a:avLst/>
          </a:prstGeom>
        </p:spPr>
      </p:pic>
      <p:pic>
        <p:nvPicPr>
          <p:cNvPr id="13" name="图片 12" descr="图元-04.png"/>
          <p:cNvPicPr>
            <a:picLocks noChangeAspect="1"/>
          </p:cNvPicPr>
          <p:nvPr/>
        </p:nvPicPr>
        <p:blipFill>
          <a:blip r:embed="rId2" cstate="print"/>
          <a:stretch>
            <a:fillRect/>
          </a:stretch>
        </p:blipFill>
        <p:spPr>
          <a:xfrm>
            <a:off x="2085609" y="2683510"/>
            <a:ext cx="688946" cy="688946"/>
          </a:xfrm>
          <a:prstGeom prst="rect">
            <a:avLst/>
          </a:prstGeom>
        </p:spPr>
      </p:pic>
      <p:pic>
        <p:nvPicPr>
          <p:cNvPr id="14" name="图片 13" descr="图元-04.png"/>
          <p:cNvPicPr>
            <a:picLocks noChangeAspect="1"/>
          </p:cNvPicPr>
          <p:nvPr/>
        </p:nvPicPr>
        <p:blipFill>
          <a:blip r:embed="rId2" cstate="print"/>
          <a:stretch>
            <a:fillRect/>
          </a:stretch>
        </p:blipFill>
        <p:spPr>
          <a:xfrm>
            <a:off x="2107380" y="3371486"/>
            <a:ext cx="688946" cy="688946"/>
          </a:xfrm>
          <a:prstGeom prst="rect">
            <a:avLst/>
          </a:prstGeom>
        </p:spPr>
      </p:pic>
      <p:pic>
        <p:nvPicPr>
          <p:cNvPr id="15" name="图片 14" descr="图元-04.png"/>
          <p:cNvPicPr>
            <a:picLocks noChangeAspect="1"/>
          </p:cNvPicPr>
          <p:nvPr/>
        </p:nvPicPr>
        <p:blipFill>
          <a:blip r:embed="rId2" cstate="print"/>
          <a:stretch>
            <a:fillRect/>
          </a:stretch>
        </p:blipFill>
        <p:spPr>
          <a:xfrm>
            <a:off x="2651667" y="1969409"/>
            <a:ext cx="688946" cy="688946"/>
          </a:xfrm>
          <a:prstGeom prst="rect">
            <a:avLst/>
          </a:prstGeom>
        </p:spPr>
      </p:pic>
      <p:pic>
        <p:nvPicPr>
          <p:cNvPr id="16" name="图片 15" descr="图元-04.png"/>
          <p:cNvPicPr>
            <a:picLocks noChangeAspect="1"/>
          </p:cNvPicPr>
          <p:nvPr/>
        </p:nvPicPr>
        <p:blipFill>
          <a:blip r:embed="rId2" cstate="print"/>
          <a:stretch>
            <a:fillRect/>
          </a:stretch>
        </p:blipFill>
        <p:spPr>
          <a:xfrm>
            <a:off x="2634249" y="2670449"/>
            <a:ext cx="688946" cy="688946"/>
          </a:xfrm>
          <a:prstGeom prst="rect">
            <a:avLst/>
          </a:prstGeom>
        </p:spPr>
      </p:pic>
      <p:pic>
        <p:nvPicPr>
          <p:cNvPr id="17" name="图片 16" descr="图元-04.png"/>
          <p:cNvPicPr>
            <a:picLocks noChangeAspect="1"/>
          </p:cNvPicPr>
          <p:nvPr/>
        </p:nvPicPr>
        <p:blipFill>
          <a:blip r:embed="rId2" cstate="print"/>
          <a:stretch>
            <a:fillRect/>
          </a:stretch>
        </p:blipFill>
        <p:spPr>
          <a:xfrm>
            <a:off x="2656020" y="3358425"/>
            <a:ext cx="688946" cy="688946"/>
          </a:xfrm>
          <a:prstGeom prst="rect">
            <a:avLst/>
          </a:prstGeom>
        </p:spPr>
      </p:pic>
      <p:pic>
        <p:nvPicPr>
          <p:cNvPr id="18" name="图片 17" descr="图元-04.png"/>
          <p:cNvPicPr>
            <a:picLocks noChangeAspect="1"/>
          </p:cNvPicPr>
          <p:nvPr/>
        </p:nvPicPr>
        <p:blipFill>
          <a:blip r:embed="rId2" cstate="print"/>
          <a:stretch>
            <a:fillRect/>
          </a:stretch>
        </p:blipFill>
        <p:spPr>
          <a:xfrm>
            <a:off x="3182890" y="2035414"/>
            <a:ext cx="688946" cy="688946"/>
          </a:xfrm>
          <a:prstGeom prst="rect">
            <a:avLst/>
          </a:prstGeom>
        </p:spPr>
      </p:pic>
      <p:pic>
        <p:nvPicPr>
          <p:cNvPr id="19" name="图片 18" descr="图元-04.png"/>
          <p:cNvPicPr>
            <a:picLocks noChangeAspect="1"/>
          </p:cNvPicPr>
          <p:nvPr/>
        </p:nvPicPr>
        <p:blipFill>
          <a:blip r:embed="rId2" cstate="print"/>
          <a:stretch>
            <a:fillRect/>
          </a:stretch>
        </p:blipFill>
        <p:spPr>
          <a:xfrm>
            <a:off x="3165472" y="2692219"/>
            <a:ext cx="688946" cy="688946"/>
          </a:xfrm>
          <a:prstGeom prst="rect">
            <a:avLst/>
          </a:prstGeom>
        </p:spPr>
      </p:pic>
      <p:pic>
        <p:nvPicPr>
          <p:cNvPr id="20" name="图片 19" descr="图元-04.png"/>
          <p:cNvPicPr>
            <a:picLocks noChangeAspect="1"/>
          </p:cNvPicPr>
          <p:nvPr/>
        </p:nvPicPr>
        <p:blipFill>
          <a:blip r:embed="rId2" cstate="print"/>
          <a:stretch>
            <a:fillRect/>
          </a:stretch>
        </p:blipFill>
        <p:spPr>
          <a:xfrm>
            <a:off x="3187243" y="3380195"/>
            <a:ext cx="688946" cy="688946"/>
          </a:xfrm>
          <a:prstGeom prst="rect">
            <a:avLst/>
          </a:prstGeom>
        </p:spPr>
      </p:pic>
      <p:sp>
        <p:nvSpPr>
          <p:cNvPr id="21" name="AutoShape 36"/>
          <p:cNvSpPr>
            <a:spLocks noChangeArrowheads="1"/>
          </p:cNvSpPr>
          <p:nvPr/>
        </p:nvSpPr>
        <p:spPr bwMode="auto">
          <a:xfrm>
            <a:off x="3923928" y="2420888"/>
            <a:ext cx="1008112" cy="838200"/>
          </a:xfrm>
          <a:prstGeom prst="rightArrow">
            <a:avLst>
              <a:gd name="adj1" fmla="val 50000"/>
              <a:gd name="adj2" fmla="val 40909"/>
            </a:avLst>
          </a:prstGeom>
          <a:solidFill>
            <a:srgbClr val="3366FF">
              <a:alpha val="40000"/>
            </a:srgbClr>
          </a:solidFill>
          <a:ln w="19050" algn="ctr">
            <a:solidFill>
              <a:srgbClr val="3366FF"/>
            </a:solidFill>
            <a:miter lim="800000"/>
            <a:headEnd/>
            <a:tailEnd/>
          </a:ln>
          <a:effectLst/>
        </p:spPr>
        <p:txBody>
          <a:bodyPr wrap="none" anchor="b"/>
          <a:lstStyle/>
          <a:p>
            <a:endParaRPr lang="zh-CN" altLang="en-US"/>
          </a:p>
        </p:txBody>
      </p:sp>
      <p:pic>
        <p:nvPicPr>
          <p:cNvPr id="22"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537300" y="3068960"/>
            <a:ext cx="788988" cy="1096963"/>
          </a:xfrm>
          <a:prstGeom prst="rect">
            <a:avLst/>
          </a:prstGeom>
          <a:noFill/>
          <a:ln w="9525">
            <a:noFill/>
            <a:miter lim="800000"/>
            <a:headEnd/>
            <a:tailEnd/>
          </a:ln>
        </p:spPr>
      </p:pic>
      <p:pic>
        <p:nvPicPr>
          <p:cNvPr id="2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673204" y="3068960"/>
            <a:ext cx="788988" cy="1096963"/>
          </a:xfrm>
          <a:prstGeom prst="rect">
            <a:avLst/>
          </a:prstGeom>
          <a:noFill/>
          <a:ln w="9525">
            <a:noFill/>
            <a:miter lim="800000"/>
            <a:headEnd/>
            <a:tailEnd/>
          </a:ln>
        </p:spPr>
      </p:pic>
      <p:sp>
        <p:nvSpPr>
          <p:cNvPr id="24" name="AutoShape 44"/>
          <p:cNvSpPr>
            <a:spLocks noChangeArrowheads="1"/>
          </p:cNvSpPr>
          <p:nvPr/>
        </p:nvSpPr>
        <p:spPr bwMode="auto">
          <a:xfrm>
            <a:off x="4737100" y="2852936"/>
            <a:ext cx="4406900" cy="596900"/>
          </a:xfrm>
          <a:prstGeom prst="parallelogram">
            <a:avLst>
              <a:gd name="adj" fmla="val 103738"/>
            </a:avLst>
          </a:prstGeom>
          <a:gradFill rotWithShape="1">
            <a:gsLst>
              <a:gs pos="0">
                <a:srgbClr val="FFCC66">
                  <a:alpha val="32001"/>
                </a:srgbClr>
              </a:gs>
              <a:gs pos="100000">
                <a:srgbClr val="FFD37C"/>
              </a:gs>
            </a:gsLst>
            <a:lin ang="5400000" scaled="1"/>
          </a:gradFill>
          <a:ln w="9525" algn="ctr">
            <a:noFill/>
            <a:miter lim="800000"/>
            <a:headEnd/>
            <a:tailEnd/>
          </a:ln>
        </p:spPr>
        <p:txBody>
          <a:bodyPr wrap="none" anchor="ctr"/>
          <a:lstStyle/>
          <a:p>
            <a:pPr algn="ctr" fontAlgn="t"/>
            <a:endParaRPr lang="zh-CN" altLang="zh-CN"/>
          </a:p>
        </p:txBody>
      </p:sp>
      <p:sp>
        <p:nvSpPr>
          <p:cNvPr id="25" name="Text Box 60"/>
          <p:cNvSpPr txBox="1">
            <a:spLocks noChangeArrowheads="1"/>
          </p:cNvSpPr>
          <p:nvPr/>
        </p:nvSpPr>
        <p:spPr bwMode="auto">
          <a:xfrm>
            <a:off x="7535490" y="2559496"/>
            <a:ext cx="419100" cy="274638"/>
          </a:xfrm>
          <a:prstGeom prst="rect">
            <a:avLst/>
          </a:prstGeom>
          <a:noFill/>
          <a:ln w="9525" algn="ctr">
            <a:noFill/>
            <a:miter lim="800000"/>
            <a:headEnd/>
            <a:tailEnd/>
          </a:ln>
        </p:spPr>
        <p:txBody>
          <a:bodyPr>
            <a:spAutoFit/>
          </a:bodyPr>
          <a:lstStyle/>
          <a:p>
            <a:pPr fontAlgn="t">
              <a:spcBef>
                <a:spcPct val="50000"/>
              </a:spcBef>
            </a:pPr>
            <a:r>
              <a:rPr lang="en-US" altLang="zh-CN" sz="1200" i="0" dirty="0">
                <a:latin typeface="华文细黑" pitchFamily="2" charset="-122"/>
              </a:rPr>
              <a:t>…</a:t>
            </a:r>
            <a:endParaRPr lang="en-US" altLang="zh-CN" sz="1200" i="0" dirty="0"/>
          </a:p>
        </p:txBody>
      </p:sp>
      <p:pic>
        <p:nvPicPr>
          <p:cNvPr id="26"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814890" y="2476946"/>
            <a:ext cx="882650" cy="808038"/>
          </a:xfrm>
          <a:prstGeom prst="rect">
            <a:avLst/>
          </a:prstGeom>
          <a:noFill/>
          <a:ln w="9525">
            <a:noFill/>
            <a:miter lim="800000"/>
            <a:headEnd/>
            <a:tailEnd/>
          </a:ln>
        </p:spPr>
      </p:pic>
      <p:pic>
        <p:nvPicPr>
          <p:cNvPr id="2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63753" y="2434084"/>
            <a:ext cx="884237" cy="808037"/>
          </a:xfrm>
          <a:prstGeom prst="rect">
            <a:avLst/>
          </a:prstGeom>
          <a:noFill/>
          <a:ln w="9525">
            <a:noFill/>
            <a:miter lim="800000"/>
            <a:headEnd/>
            <a:tailEnd/>
          </a:ln>
        </p:spPr>
      </p:pic>
      <p:pic>
        <p:nvPicPr>
          <p:cNvPr id="28"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560640" y="2457896"/>
            <a:ext cx="882650" cy="808038"/>
          </a:xfrm>
          <a:prstGeom prst="rect">
            <a:avLst/>
          </a:prstGeom>
          <a:noFill/>
          <a:ln w="9525">
            <a:noFill/>
            <a:miter lim="800000"/>
            <a:headEnd/>
            <a:tailEnd/>
          </a:ln>
        </p:spPr>
      </p:pic>
      <p:pic>
        <p:nvPicPr>
          <p:cNvPr id="29"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081340" y="2438846"/>
            <a:ext cx="882650" cy="809625"/>
          </a:xfrm>
          <a:prstGeom prst="rect">
            <a:avLst/>
          </a:prstGeom>
          <a:noFill/>
          <a:ln w="9525">
            <a:noFill/>
            <a:miter lim="800000"/>
            <a:headEnd/>
            <a:tailEnd/>
          </a:ln>
        </p:spPr>
      </p:pic>
      <p:pic>
        <p:nvPicPr>
          <p:cNvPr id="30"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530603" y="2459484"/>
            <a:ext cx="882650" cy="809625"/>
          </a:xfrm>
          <a:prstGeom prst="rect">
            <a:avLst/>
          </a:prstGeom>
          <a:noFill/>
          <a:ln w="9525">
            <a:noFill/>
            <a:miter lim="800000"/>
            <a:headEnd/>
            <a:tailEnd/>
          </a:ln>
        </p:spPr>
      </p:pic>
      <p:sp>
        <p:nvSpPr>
          <p:cNvPr id="31" name="TextBox 30"/>
          <p:cNvSpPr txBox="1">
            <a:spLocks noChangeArrowheads="1"/>
          </p:cNvSpPr>
          <p:nvPr/>
        </p:nvSpPr>
        <p:spPr bwMode="auto">
          <a:xfrm>
            <a:off x="7401396" y="3501008"/>
            <a:ext cx="914400" cy="276225"/>
          </a:xfrm>
          <a:prstGeom prst="rect">
            <a:avLst/>
          </a:prstGeom>
          <a:noFill/>
          <a:ln w="9525">
            <a:noFill/>
            <a:miter lim="800000"/>
            <a:headEnd/>
            <a:tailEnd/>
          </a:ln>
        </p:spPr>
        <p:txBody>
          <a:bodyPr>
            <a:spAutoFit/>
          </a:bodyPr>
          <a:lstStyle/>
          <a:p>
            <a:pPr algn="ctr" fontAlgn="t"/>
            <a:r>
              <a:rPr lang="en-US" altLang="zh-CN" sz="1200" b="1" i="0" dirty="0" err="1">
                <a:solidFill>
                  <a:srgbClr val="FF0000"/>
                </a:solidFill>
              </a:rPr>
              <a:t>vServer</a:t>
            </a:r>
            <a:endParaRPr lang="zh-CN" altLang="en-US" sz="1200" b="1" i="0"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业务高可用性</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18</a:t>
            </a:fld>
            <a:endParaRPr lang="en-US" altLang="zh-CN" dirty="0">
              <a:solidFill>
                <a:prstClr val="black">
                  <a:tint val="75000"/>
                </a:prstClr>
              </a:solidFill>
            </a:endParaRPr>
          </a:p>
        </p:txBody>
      </p:sp>
      <p:grpSp>
        <p:nvGrpSpPr>
          <p:cNvPr id="5" name="组合 51"/>
          <p:cNvGrpSpPr>
            <a:grpSpLocks/>
          </p:cNvGrpSpPr>
          <p:nvPr/>
        </p:nvGrpSpPr>
        <p:grpSpPr bwMode="auto">
          <a:xfrm>
            <a:off x="2440609" y="1612693"/>
            <a:ext cx="4205288" cy="2571750"/>
            <a:chOff x="394248" y="3256326"/>
            <a:chExt cx="4205047" cy="2571267"/>
          </a:xfrm>
        </p:grpSpPr>
        <p:sp>
          <p:nvSpPr>
            <p:cNvPr id="6" name="AutoShape 5"/>
            <p:cNvSpPr>
              <a:spLocks noChangeArrowheads="1"/>
            </p:cNvSpPr>
            <p:nvPr/>
          </p:nvSpPr>
          <p:spPr bwMode="auto">
            <a:xfrm>
              <a:off x="394248" y="3256326"/>
              <a:ext cx="4205047" cy="2571267"/>
            </a:xfrm>
            <a:prstGeom prst="roundRect">
              <a:avLst>
                <a:gd name="adj" fmla="val 16245"/>
              </a:avLst>
            </a:prstGeom>
            <a:gradFill rotWithShape="1">
              <a:gsLst>
                <a:gs pos="0">
                  <a:schemeClr val="bg1"/>
                </a:gs>
                <a:gs pos="100000">
                  <a:srgbClr val="D1D1D1"/>
                </a:gs>
              </a:gsLst>
              <a:lin ang="5400000" scaled="1"/>
            </a:gradFill>
            <a:ln w="28575">
              <a:solidFill>
                <a:srgbClr val="FF9933"/>
              </a:solidFill>
              <a:round/>
              <a:headEnd/>
              <a:tailEnd/>
            </a:ln>
          </p:spPr>
          <p:txBody>
            <a:bodyPr wrap="none" anchor="ctr"/>
            <a:lstStyle/>
            <a:p>
              <a:pPr fontAlgn="t"/>
              <a:endParaRPr lang="zh-CN" altLang="en-US">
                <a:ea typeface="华文细黑" pitchFamily="2" charset="-122"/>
              </a:endParaRPr>
            </a:p>
          </p:txBody>
        </p:sp>
        <p:grpSp>
          <p:nvGrpSpPr>
            <p:cNvPr id="7" name="组合 30"/>
            <p:cNvGrpSpPr>
              <a:grpSpLocks/>
            </p:cNvGrpSpPr>
            <p:nvPr/>
          </p:nvGrpSpPr>
          <p:grpSpPr bwMode="auto">
            <a:xfrm>
              <a:off x="445656" y="3805725"/>
              <a:ext cx="1529239" cy="1497081"/>
              <a:chOff x="1075509" y="3232090"/>
              <a:chExt cx="1683900" cy="1794933"/>
            </a:xfrm>
          </p:grpSpPr>
          <p:pic>
            <p:nvPicPr>
              <p:cNvPr id="19" name="图片 28" descr="图元-04.png"/>
              <p:cNvPicPr>
                <a:picLocks noChangeAspect="1"/>
              </p:cNvPicPr>
              <p:nvPr/>
            </p:nvPicPr>
            <p:blipFill>
              <a:blip r:embed="rId2" cstate="print"/>
              <a:srcRect/>
              <a:stretch>
                <a:fillRect/>
              </a:stretch>
            </p:blipFill>
            <p:spPr bwMode="auto">
              <a:xfrm>
                <a:off x="1166947" y="3839510"/>
                <a:ext cx="1187513" cy="1187513"/>
              </a:xfrm>
              <a:prstGeom prst="rect">
                <a:avLst/>
              </a:prstGeom>
              <a:noFill/>
              <a:ln w="9525">
                <a:noFill/>
                <a:miter lim="800000"/>
                <a:headEnd/>
                <a:tailEnd/>
              </a:ln>
            </p:spPr>
          </p:pic>
          <p:pic>
            <p:nvPicPr>
              <p:cNvPr id="20" name="图片 29" descr="图元-26.png"/>
              <p:cNvPicPr>
                <a:picLocks noChangeAspect="1"/>
              </p:cNvPicPr>
              <p:nvPr/>
            </p:nvPicPr>
            <p:blipFill>
              <a:blip r:embed="rId3" cstate="print"/>
              <a:srcRect/>
              <a:stretch>
                <a:fillRect/>
              </a:stretch>
            </p:blipFill>
            <p:spPr bwMode="auto">
              <a:xfrm>
                <a:off x="1075509" y="3232090"/>
                <a:ext cx="1683900" cy="1683900"/>
              </a:xfrm>
              <a:prstGeom prst="rect">
                <a:avLst/>
              </a:prstGeom>
              <a:noFill/>
              <a:ln w="9525">
                <a:noFill/>
                <a:miter lim="800000"/>
                <a:headEnd/>
                <a:tailEnd/>
              </a:ln>
            </p:spPr>
          </p:pic>
        </p:grpSp>
        <p:grpSp>
          <p:nvGrpSpPr>
            <p:cNvPr id="8" name="组合 24"/>
            <p:cNvGrpSpPr>
              <a:grpSpLocks/>
            </p:cNvGrpSpPr>
            <p:nvPr/>
          </p:nvGrpSpPr>
          <p:grpSpPr bwMode="auto">
            <a:xfrm>
              <a:off x="3035759" y="3863832"/>
              <a:ext cx="1529239" cy="1497081"/>
              <a:chOff x="1005841" y="2574592"/>
              <a:chExt cx="1683900" cy="1794933"/>
            </a:xfrm>
          </p:grpSpPr>
          <p:pic>
            <p:nvPicPr>
              <p:cNvPr id="17" name="图片 25" descr="图元-04.png"/>
              <p:cNvPicPr>
                <a:picLocks noChangeAspect="1"/>
              </p:cNvPicPr>
              <p:nvPr/>
            </p:nvPicPr>
            <p:blipFill>
              <a:blip r:embed="rId2" cstate="print"/>
              <a:srcRect/>
              <a:stretch>
                <a:fillRect/>
              </a:stretch>
            </p:blipFill>
            <p:spPr bwMode="auto">
              <a:xfrm>
                <a:off x="1097279" y="3182012"/>
                <a:ext cx="1187513" cy="1187513"/>
              </a:xfrm>
              <a:prstGeom prst="rect">
                <a:avLst/>
              </a:prstGeom>
              <a:noFill/>
              <a:ln w="9525">
                <a:noFill/>
                <a:miter lim="800000"/>
                <a:headEnd/>
                <a:tailEnd/>
              </a:ln>
            </p:spPr>
          </p:pic>
          <p:pic>
            <p:nvPicPr>
              <p:cNvPr id="18" name="图片 26" descr="图元-26.png"/>
              <p:cNvPicPr>
                <a:picLocks noChangeAspect="1"/>
              </p:cNvPicPr>
              <p:nvPr/>
            </p:nvPicPr>
            <p:blipFill>
              <a:blip r:embed="rId3" cstate="print"/>
              <a:srcRect/>
              <a:stretch>
                <a:fillRect/>
              </a:stretch>
            </p:blipFill>
            <p:spPr bwMode="auto">
              <a:xfrm>
                <a:off x="1005841" y="2574592"/>
                <a:ext cx="1683900" cy="1683900"/>
              </a:xfrm>
              <a:prstGeom prst="rect">
                <a:avLst/>
              </a:prstGeom>
              <a:noFill/>
              <a:ln w="9525">
                <a:noFill/>
                <a:miter lim="800000"/>
                <a:headEnd/>
                <a:tailEnd/>
              </a:ln>
            </p:spPr>
          </p:pic>
        </p:grpSp>
        <p:grpSp>
          <p:nvGrpSpPr>
            <p:cNvPr id="9" name="组合 23"/>
            <p:cNvGrpSpPr>
              <a:grpSpLocks/>
            </p:cNvGrpSpPr>
            <p:nvPr/>
          </p:nvGrpSpPr>
          <p:grpSpPr bwMode="auto">
            <a:xfrm>
              <a:off x="1711049" y="3834779"/>
              <a:ext cx="1529239" cy="1497081"/>
              <a:chOff x="1005841" y="2574592"/>
              <a:chExt cx="1683900" cy="1794933"/>
            </a:xfrm>
          </p:grpSpPr>
          <p:pic>
            <p:nvPicPr>
              <p:cNvPr id="15" name="图片 4" descr="图元-04.png"/>
              <p:cNvPicPr>
                <a:picLocks noChangeAspect="1"/>
              </p:cNvPicPr>
              <p:nvPr/>
            </p:nvPicPr>
            <p:blipFill>
              <a:blip r:embed="rId2" cstate="print"/>
              <a:srcRect/>
              <a:stretch>
                <a:fillRect/>
              </a:stretch>
            </p:blipFill>
            <p:spPr bwMode="auto">
              <a:xfrm>
                <a:off x="1097279" y="3182012"/>
                <a:ext cx="1187513" cy="1187513"/>
              </a:xfrm>
              <a:prstGeom prst="rect">
                <a:avLst/>
              </a:prstGeom>
              <a:noFill/>
              <a:ln w="9525">
                <a:noFill/>
                <a:miter lim="800000"/>
                <a:headEnd/>
                <a:tailEnd/>
              </a:ln>
            </p:spPr>
          </p:pic>
          <p:pic>
            <p:nvPicPr>
              <p:cNvPr id="16" name="图片 5" descr="图元-26.png"/>
              <p:cNvPicPr>
                <a:picLocks noChangeAspect="1"/>
              </p:cNvPicPr>
              <p:nvPr/>
            </p:nvPicPr>
            <p:blipFill>
              <a:blip r:embed="rId3" cstate="print"/>
              <a:srcRect/>
              <a:stretch>
                <a:fillRect/>
              </a:stretch>
            </p:blipFill>
            <p:spPr bwMode="auto">
              <a:xfrm>
                <a:off x="1005841" y="2574592"/>
                <a:ext cx="1683900" cy="1683900"/>
              </a:xfrm>
              <a:prstGeom prst="rect">
                <a:avLst/>
              </a:prstGeom>
              <a:noFill/>
              <a:ln w="9525">
                <a:noFill/>
                <a:miter lim="800000"/>
                <a:headEnd/>
                <a:tailEnd/>
              </a:ln>
            </p:spPr>
          </p:pic>
        </p:grpSp>
        <p:pic>
          <p:nvPicPr>
            <p:cNvPr id="10"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833429" y="3777945"/>
              <a:ext cx="443091" cy="521738"/>
            </a:xfrm>
            <a:prstGeom prst="rect">
              <a:avLst/>
            </a:prstGeom>
            <a:noFill/>
            <a:ln w="9525">
              <a:noFill/>
              <a:miter lim="800000"/>
              <a:headEnd/>
              <a:tailEnd/>
            </a:ln>
          </p:spPr>
        </p:pic>
        <p:pic>
          <p:nvPicPr>
            <p:cNvPr id="11"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06280" y="3919584"/>
              <a:ext cx="443091" cy="521738"/>
            </a:xfrm>
            <a:prstGeom prst="rect">
              <a:avLst/>
            </a:prstGeom>
            <a:noFill/>
            <a:ln w="9525">
              <a:noFill/>
              <a:miter lim="800000"/>
              <a:headEnd/>
              <a:tailEnd/>
            </a:ln>
          </p:spPr>
        </p:pic>
        <p:pic>
          <p:nvPicPr>
            <p:cNvPr id="12"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197683" y="3843317"/>
              <a:ext cx="443091" cy="521738"/>
            </a:xfrm>
            <a:prstGeom prst="rect">
              <a:avLst/>
            </a:prstGeom>
            <a:noFill/>
            <a:ln w="9525">
              <a:noFill/>
              <a:miter lim="800000"/>
              <a:headEnd/>
              <a:tailEnd/>
            </a:ln>
          </p:spPr>
        </p:pic>
        <p:pic>
          <p:nvPicPr>
            <p:cNvPr id="1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482397" y="3995851"/>
              <a:ext cx="443091" cy="521738"/>
            </a:xfrm>
            <a:prstGeom prst="rect">
              <a:avLst/>
            </a:prstGeom>
            <a:noFill/>
            <a:ln w="9525">
              <a:noFill/>
              <a:miter lim="800000"/>
              <a:headEnd/>
              <a:tailEnd/>
            </a:ln>
          </p:spPr>
        </p:pic>
        <p:pic>
          <p:nvPicPr>
            <p:cNvPr id="14"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767110" y="4148383"/>
              <a:ext cx="443091" cy="521738"/>
            </a:xfrm>
            <a:prstGeom prst="rect">
              <a:avLst/>
            </a:prstGeom>
            <a:noFill/>
            <a:ln w="9525">
              <a:noFill/>
              <a:miter lim="800000"/>
              <a:headEnd/>
              <a:tailEnd/>
            </a:ln>
          </p:spPr>
        </p:pic>
      </p:grpSp>
      <p:grpSp>
        <p:nvGrpSpPr>
          <p:cNvPr id="21" name="组合 44"/>
          <p:cNvGrpSpPr>
            <a:grpSpLocks/>
          </p:cNvGrpSpPr>
          <p:nvPr/>
        </p:nvGrpSpPr>
        <p:grpSpPr bwMode="auto">
          <a:xfrm>
            <a:off x="696637" y="4534866"/>
            <a:ext cx="5176837" cy="1616075"/>
            <a:chOff x="4754037" y="4101735"/>
            <a:chExt cx="4199273" cy="1398313"/>
          </a:xfrm>
        </p:grpSpPr>
        <p:sp>
          <p:nvSpPr>
            <p:cNvPr id="22" name="圆角矩形 30"/>
            <p:cNvSpPr>
              <a:spLocks noChangeArrowheads="1"/>
            </p:cNvSpPr>
            <p:nvPr/>
          </p:nvSpPr>
          <p:spPr bwMode="auto">
            <a:xfrm>
              <a:off x="4754037" y="4101735"/>
              <a:ext cx="4199273" cy="1398313"/>
            </a:xfrm>
            <a:prstGeom prst="roundRect">
              <a:avLst>
                <a:gd name="adj" fmla="val 16667"/>
              </a:avLst>
            </a:prstGeom>
            <a:noFill/>
            <a:ln w="25400" algn="ctr">
              <a:solidFill>
                <a:srgbClr val="FF0000"/>
              </a:solidFill>
              <a:round/>
              <a:headEnd/>
              <a:tailEnd/>
            </a:ln>
          </p:spPr>
          <p:txBody>
            <a:bodyPr/>
            <a:lstStyle/>
            <a:p>
              <a:pPr fontAlgn="t"/>
              <a:endParaRPr lang="zh-CN" altLang="en-US">
                <a:ea typeface="华文细黑" pitchFamily="2" charset="-122"/>
              </a:endParaRPr>
            </a:p>
          </p:txBody>
        </p:sp>
        <p:sp>
          <p:nvSpPr>
            <p:cNvPr id="23" name="TextBox 33"/>
            <p:cNvSpPr txBox="1">
              <a:spLocks noChangeArrowheads="1"/>
            </p:cNvSpPr>
            <p:nvPr/>
          </p:nvSpPr>
          <p:spPr bwMode="auto">
            <a:xfrm>
              <a:off x="4829193" y="4118788"/>
              <a:ext cx="4098719" cy="1279185"/>
            </a:xfrm>
            <a:prstGeom prst="rect">
              <a:avLst/>
            </a:prstGeom>
            <a:noFill/>
            <a:ln w="9525">
              <a:noFill/>
              <a:miter lim="800000"/>
              <a:headEnd/>
              <a:tailEnd/>
            </a:ln>
          </p:spPr>
          <p:txBody>
            <a:bodyPr>
              <a:spAutoFit/>
            </a:bodyPr>
            <a:lstStyle/>
            <a:p>
              <a:pPr fontAlgn="t">
                <a:lnSpc>
                  <a:spcPct val="125000"/>
                </a:lnSpc>
              </a:pPr>
              <a:r>
                <a:rPr lang="zh-CN" altLang="en-US" b="1" i="0" dirty="0">
                  <a:ea typeface="华文细黑" pitchFamily="2" charset="-122"/>
                </a:rPr>
                <a:t>业务故障及对策</a:t>
              </a:r>
              <a:endParaRPr lang="en-US" altLang="zh-CN" b="1" i="0" dirty="0">
                <a:ea typeface="华文细黑" pitchFamily="2" charset="-122"/>
              </a:endParaRPr>
            </a:p>
            <a:p>
              <a:pPr fontAlgn="t">
                <a:lnSpc>
                  <a:spcPct val="125000"/>
                </a:lnSpc>
                <a:buFont typeface="Wingdings" pitchFamily="2" charset="2"/>
                <a:buChar char="Ø"/>
              </a:pPr>
              <a:r>
                <a:rPr lang="zh-CN" altLang="en-US" i="0" dirty="0">
                  <a:ea typeface="华文细黑" pitchFamily="2" charset="-122"/>
                </a:rPr>
                <a:t>虚拟机崩溃：虚拟机迁移或启动镜像</a:t>
              </a:r>
              <a:endParaRPr lang="en-US" altLang="zh-CN" i="0" dirty="0">
                <a:ea typeface="华文细黑" pitchFamily="2" charset="-122"/>
              </a:endParaRPr>
            </a:p>
            <a:p>
              <a:pPr fontAlgn="t">
                <a:lnSpc>
                  <a:spcPct val="125000"/>
                </a:lnSpc>
                <a:buFont typeface="Wingdings" pitchFamily="2" charset="2"/>
                <a:buChar char="Ø"/>
              </a:pPr>
              <a:r>
                <a:rPr lang="zh-CN" altLang="en-US" i="0" dirty="0">
                  <a:ea typeface="华文细黑" pitchFamily="2" charset="-122"/>
                </a:rPr>
                <a:t>物理服务器崩溃：所有虚拟机迁移或启动镜像</a:t>
              </a:r>
              <a:endParaRPr lang="en-US" altLang="zh-CN" i="0" dirty="0">
                <a:ea typeface="华文细黑" pitchFamily="2" charset="-122"/>
              </a:endParaRPr>
            </a:p>
            <a:p>
              <a:pPr fontAlgn="t">
                <a:lnSpc>
                  <a:spcPct val="125000"/>
                </a:lnSpc>
                <a:buFont typeface="Wingdings" pitchFamily="2" charset="2"/>
                <a:buChar char="Ø"/>
              </a:pPr>
              <a:r>
                <a:rPr lang="zh-CN" altLang="en-US" i="0" dirty="0">
                  <a:ea typeface="华文细黑" pitchFamily="2" charset="-122"/>
                </a:rPr>
                <a:t>业务网络故障：集群冗余网络、虚拟机迁移</a:t>
              </a:r>
              <a:endParaRPr lang="en-US" altLang="zh-CN" i="0" dirty="0">
                <a:ea typeface="华文细黑" pitchFamily="2" charset="-122"/>
              </a:endParaRPr>
            </a:p>
          </p:txBody>
        </p:sp>
      </p:grpSp>
      <p:grpSp>
        <p:nvGrpSpPr>
          <p:cNvPr id="24" name="组合 91"/>
          <p:cNvGrpSpPr>
            <a:grpSpLocks/>
          </p:cNvGrpSpPr>
          <p:nvPr/>
        </p:nvGrpSpPr>
        <p:grpSpPr bwMode="auto">
          <a:xfrm>
            <a:off x="6035399" y="4504704"/>
            <a:ext cx="2581275" cy="1614487"/>
            <a:chOff x="5889455" y="1204429"/>
            <a:chExt cx="2581446" cy="1614909"/>
          </a:xfrm>
        </p:grpSpPr>
        <p:sp>
          <p:nvSpPr>
            <p:cNvPr id="25" name="圆角矩形 49"/>
            <p:cNvSpPr>
              <a:spLocks noChangeArrowheads="1"/>
            </p:cNvSpPr>
            <p:nvPr/>
          </p:nvSpPr>
          <p:spPr bwMode="auto">
            <a:xfrm>
              <a:off x="5889455" y="1204429"/>
              <a:ext cx="2581446" cy="1614909"/>
            </a:xfrm>
            <a:prstGeom prst="roundRect">
              <a:avLst>
                <a:gd name="adj" fmla="val 16667"/>
              </a:avLst>
            </a:prstGeom>
            <a:noFill/>
            <a:ln w="25400" algn="ctr">
              <a:solidFill>
                <a:srgbClr val="FF0000"/>
              </a:solidFill>
              <a:round/>
              <a:headEnd/>
              <a:tailEnd/>
            </a:ln>
          </p:spPr>
          <p:txBody>
            <a:bodyPr/>
            <a:lstStyle/>
            <a:p>
              <a:pPr fontAlgn="t"/>
              <a:endParaRPr lang="zh-CN" altLang="en-US">
                <a:ea typeface="华文细黑" pitchFamily="2" charset="-122"/>
              </a:endParaRPr>
            </a:p>
          </p:txBody>
        </p:sp>
        <p:sp>
          <p:nvSpPr>
            <p:cNvPr id="26" name="TextBox 50"/>
            <p:cNvSpPr txBox="1">
              <a:spLocks noChangeArrowheads="1"/>
            </p:cNvSpPr>
            <p:nvPr/>
          </p:nvSpPr>
          <p:spPr bwMode="auto">
            <a:xfrm>
              <a:off x="5981701" y="1224125"/>
              <a:ext cx="2400300" cy="1477328"/>
            </a:xfrm>
            <a:prstGeom prst="rect">
              <a:avLst/>
            </a:prstGeom>
            <a:noFill/>
            <a:ln w="9525">
              <a:noFill/>
              <a:miter lim="800000"/>
              <a:headEnd/>
              <a:tailEnd/>
            </a:ln>
          </p:spPr>
          <p:txBody>
            <a:bodyPr>
              <a:spAutoFit/>
            </a:bodyPr>
            <a:lstStyle/>
            <a:p>
              <a:pPr fontAlgn="t">
                <a:lnSpc>
                  <a:spcPct val="125000"/>
                </a:lnSpc>
              </a:pPr>
              <a:r>
                <a:rPr lang="zh-CN" altLang="en-US" b="1" i="0">
                  <a:ea typeface="华文细黑" pitchFamily="2" charset="-122"/>
                </a:rPr>
                <a:t>方物优势</a:t>
              </a:r>
              <a:endParaRPr lang="en-US" altLang="zh-CN" b="1" i="0">
                <a:ea typeface="华文细黑" pitchFamily="2" charset="-122"/>
              </a:endParaRPr>
            </a:p>
            <a:p>
              <a:pPr fontAlgn="t">
                <a:lnSpc>
                  <a:spcPct val="125000"/>
                </a:lnSpc>
                <a:buFont typeface="Wingdings" pitchFamily="2" charset="2"/>
                <a:buChar char="Ø"/>
              </a:pPr>
              <a:r>
                <a:rPr lang="zh-CN" altLang="en-US" i="0">
                  <a:ea typeface="华文细黑" pitchFamily="2" charset="-122"/>
                </a:rPr>
                <a:t>全方位业务保障</a:t>
              </a:r>
              <a:endParaRPr lang="en-US" altLang="zh-CN" i="0">
                <a:ea typeface="华文细黑" pitchFamily="2" charset="-122"/>
              </a:endParaRPr>
            </a:p>
            <a:p>
              <a:pPr fontAlgn="t">
                <a:lnSpc>
                  <a:spcPct val="125000"/>
                </a:lnSpc>
                <a:buFont typeface="Wingdings" pitchFamily="2" charset="2"/>
                <a:buChar char="Ø"/>
              </a:pPr>
              <a:r>
                <a:rPr lang="zh-CN" altLang="en-US" i="0">
                  <a:ea typeface="华文细黑" pitchFamily="2" charset="-122"/>
                </a:rPr>
                <a:t>故障自动恢复</a:t>
              </a:r>
              <a:endParaRPr lang="en-US" altLang="zh-CN" i="0">
                <a:ea typeface="华文细黑" pitchFamily="2" charset="-122"/>
              </a:endParaRPr>
            </a:p>
            <a:p>
              <a:pPr fontAlgn="t">
                <a:lnSpc>
                  <a:spcPct val="125000"/>
                </a:lnSpc>
                <a:buFont typeface="Wingdings" pitchFamily="2" charset="2"/>
                <a:buChar char="Ø"/>
              </a:pPr>
              <a:r>
                <a:rPr lang="zh-CN" altLang="en-US" i="0">
                  <a:ea typeface="华文细黑" pitchFamily="2" charset="-122"/>
                </a:rPr>
                <a:t>业务恢复快速</a:t>
              </a:r>
              <a:endParaRPr lang="en-US" altLang="zh-CN" i="0">
                <a:ea typeface="华文细黑" pitchFamily="2" charset="-122"/>
              </a:endParaRPr>
            </a:p>
          </p:txBody>
        </p:sp>
      </p:grpSp>
      <p:grpSp>
        <p:nvGrpSpPr>
          <p:cNvPr id="27" name="组合 52"/>
          <p:cNvGrpSpPr>
            <a:grpSpLocks/>
          </p:cNvGrpSpPr>
          <p:nvPr/>
        </p:nvGrpSpPr>
        <p:grpSpPr bwMode="auto">
          <a:xfrm>
            <a:off x="2731122" y="2096880"/>
            <a:ext cx="1119187" cy="815975"/>
            <a:chOff x="684880" y="3740517"/>
            <a:chExt cx="1119287" cy="815909"/>
          </a:xfrm>
        </p:grpSpPr>
        <p:pic>
          <p:nvPicPr>
            <p:cNvPr id="28"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84880" y="3740517"/>
              <a:ext cx="443091" cy="521738"/>
            </a:xfrm>
            <a:prstGeom prst="rect">
              <a:avLst/>
            </a:prstGeom>
            <a:noFill/>
            <a:ln w="9525">
              <a:noFill/>
              <a:miter lim="800000"/>
              <a:headEnd/>
              <a:tailEnd/>
            </a:ln>
          </p:spPr>
        </p:pic>
        <p:pic>
          <p:nvPicPr>
            <p:cNvPr id="29"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40773" y="3893051"/>
              <a:ext cx="443091" cy="521738"/>
            </a:xfrm>
            <a:prstGeom prst="rect">
              <a:avLst/>
            </a:prstGeom>
            <a:noFill/>
            <a:ln w="9525">
              <a:noFill/>
              <a:miter lim="800000"/>
              <a:headEnd/>
              <a:tailEnd/>
            </a:ln>
          </p:spPr>
        </p:pic>
        <p:pic>
          <p:nvPicPr>
            <p:cNvPr id="30"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361076" y="4034688"/>
              <a:ext cx="443091" cy="521738"/>
            </a:xfrm>
            <a:prstGeom prst="rect">
              <a:avLst/>
            </a:prstGeom>
            <a:noFill/>
            <a:ln w="9525">
              <a:noFill/>
              <a:miter lim="800000"/>
              <a:headEnd/>
              <a:tailEnd/>
            </a:ln>
          </p:spPr>
        </p:pic>
      </p:grpSp>
      <p:sp>
        <p:nvSpPr>
          <p:cNvPr id="31" name="Text Box 18"/>
          <p:cNvSpPr txBox="1">
            <a:spLocks noChangeArrowheads="1"/>
          </p:cNvSpPr>
          <p:nvPr/>
        </p:nvSpPr>
        <p:spPr bwMode="auto">
          <a:xfrm>
            <a:off x="2531097" y="2374693"/>
            <a:ext cx="1049337" cy="1222375"/>
          </a:xfrm>
          <a:prstGeom prst="rect">
            <a:avLst/>
          </a:prstGeom>
          <a:noFill/>
          <a:ln w="9525">
            <a:noFill/>
            <a:miter lim="800000"/>
            <a:headEnd/>
            <a:tailEnd/>
          </a:ln>
        </p:spPr>
        <p:txBody>
          <a:bodyPr lIns="92063" tIns="46032" rIns="92063" bIns="46032">
            <a:spAutoFit/>
          </a:bodyPr>
          <a:lstStyle/>
          <a:p>
            <a:pPr eaLnBrk="0" fontAlgn="t" hangingPunct="0">
              <a:lnSpc>
                <a:spcPct val="85000"/>
              </a:lnSpc>
            </a:pPr>
            <a:r>
              <a:rPr lang="en-US" altLang="zh-CN" sz="10600" b="1">
                <a:solidFill>
                  <a:srgbClr val="FF0000"/>
                </a:solidFill>
              </a:rPr>
              <a:t>X</a:t>
            </a:r>
          </a:p>
        </p:txBody>
      </p:sp>
      <p:pic>
        <p:nvPicPr>
          <p:cNvPr id="32"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447209" y="2376280"/>
            <a:ext cx="444500" cy="522288"/>
          </a:xfrm>
          <a:prstGeom prst="rect">
            <a:avLst/>
          </a:prstGeom>
          <a:noFill/>
          <a:ln w="9525">
            <a:noFill/>
            <a:miter lim="800000"/>
            <a:headEnd/>
            <a:tailEnd/>
          </a:ln>
        </p:spPr>
      </p:pic>
      <p:pic>
        <p:nvPicPr>
          <p:cNvPr id="3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720259" y="2519155"/>
            <a:ext cx="442913" cy="520700"/>
          </a:xfrm>
          <a:prstGeom prst="rect">
            <a:avLst/>
          </a:prstGeom>
          <a:noFill/>
          <a:ln w="9525">
            <a:noFill/>
            <a:miter lim="800000"/>
            <a:headEnd/>
            <a:tailEnd/>
          </a:ln>
        </p:spPr>
      </p:pic>
      <p:pic>
        <p:nvPicPr>
          <p:cNvPr id="34"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107734" y="2600118"/>
            <a:ext cx="444500" cy="520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8" presetClass="exit" presetSubtype="16" fill="hold" nodeType="withEffect">
                                  <p:stCondLst>
                                    <p:cond delay="0"/>
                                  </p:stCondLst>
                                  <p:childTnLst>
                                    <p:animEffect transition="out" filter="diamond(in)">
                                      <p:cBhvr>
                                        <p:cTn id="10" dur="2000"/>
                                        <p:tgtEl>
                                          <p:spTgt spid="27"/>
                                        </p:tgtEl>
                                      </p:cBhvr>
                                    </p:animEffect>
                                    <p:set>
                                      <p:cBhvr>
                                        <p:cTn id="11" dur="1" fill="hold">
                                          <p:stCondLst>
                                            <p:cond delay="1999"/>
                                          </p:stCondLst>
                                        </p:cTn>
                                        <p:tgtEl>
                                          <p:spTgt spid="27"/>
                                        </p:tgtEl>
                                        <p:attrNameLst>
                                          <p:attrName>style.visibility</p:attrName>
                                        </p:attrNameLst>
                                      </p:cBhvr>
                                      <p:to>
                                        <p:strVal val="hidden"/>
                                      </p:to>
                                    </p:set>
                                  </p:childTnLst>
                                </p:cTn>
                              </p:par>
                              <p:par>
                                <p:cTn id="12" presetID="8" presetClass="entr" presetSubtype="16"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diamond(in)">
                                      <p:cBhvr>
                                        <p:cTn id="14" dur="2000"/>
                                        <p:tgtEl>
                                          <p:spTgt spid="32"/>
                                        </p:tgtEl>
                                      </p:cBhvr>
                                    </p:animEffect>
                                  </p:childTnLst>
                                </p:cTn>
                              </p:par>
                              <p:par>
                                <p:cTn id="15" presetID="8" presetClass="entr" presetSubtype="16"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amond(in)">
                                      <p:cBhvr>
                                        <p:cTn id="17" dur="2000"/>
                                        <p:tgtEl>
                                          <p:spTgt spid="33"/>
                                        </p:tgtEl>
                                      </p:cBhvr>
                                    </p:animEffect>
                                  </p:childTnLst>
                                </p:cTn>
                              </p:par>
                              <p:par>
                                <p:cTn id="18" presetID="8" presetClass="entr" presetSubtype="16"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diamond(in)">
                                      <p:cBhvr>
                                        <p:cTn id="20"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提升</a:t>
            </a:r>
            <a:r>
              <a:rPr lang="en-US" altLang="zh-CN" dirty="0" smtClean="0"/>
              <a:t>IT</a:t>
            </a:r>
            <a:r>
              <a:rPr lang="zh-CN" altLang="en-US" dirty="0" smtClean="0"/>
              <a:t>管理和运维效率</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19</a:t>
            </a:fld>
            <a:endParaRPr lang="en-US" altLang="zh-CN" dirty="0">
              <a:solidFill>
                <a:prstClr val="black">
                  <a:tint val="75000"/>
                </a:prstClr>
              </a:solidFill>
            </a:endParaRPr>
          </a:p>
        </p:txBody>
      </p:sp>
      <p:graphicFrame>
        <p:nvGraphicFramePr>
          <p:cNvPr id="5" name="表格 4"/>
          <p:cNvGraphicFramePr>
            <a:graphicFrameLocks noGrp="1"/>
          </p:cNvGraphicFramePr>
          <p:nvPr/>
        </p:nvGraphicFramePr>
        <p:xfrm>
          <a:off x="888274" y="1758234"/>
          <a:ext cx="7473848" cy="3257588"/>
        </p:xfrm>
        <a:graphic>
          <a:graphicData uri="http://schemas.openxmlformats.org/drawingml/2006/table">
            <a:tbl>
              <a:tblPr>
                <a:tableStyleId>{284E427A-3D55-4303-BF80-6455036E1DE7}</a:tableStyleId>
              </a:tblPr>
              <a:tblGrid>
                <a:gridCol w="1450967"/>
                <a:gridCol w="2592799"/>
                <a:gridCol w="3430082"/>
              </a:tblGrid>
              <a:tr h="459895">
                <a:tc>
                  <a:txBody>
                    <a:bodyPr/>
                    <a:lstStyle/>
                    <a:p>
                      <a:pPr marL="0" marR="0" lvl="0" indent="0" algn="ctr" defTabSz="914400" rtl="0" eaLnBrk="0" fontAlgn="base" latinLnBrk="0" hangingPunct="0">
                        <a:lnSpc>
                          <a:spcPct val="90000"/>
                        </a:lnSpc>
                        <a:spcBef>
                          <a:spcPct val="40000"/>
                        </a:spcBef>
                        <a:spcAft>
                          <a:spcPct val="0"/>
                        </a:spcAft>
                        <a:buClr>
                          <a:srgbClr val="518BC5"/>
                        </a:buClr>
                        <a:buSzTx/>
                        <a:buFontTx/>
                        <a:buNone/>
                        <a:tabLst/>
                      </a:pPr>
                      <a:r>
                        <a:rPr kumimoji="0" lang="zh-CN" altLang="en-US" sz="2000" b="1" i="0" u="none" strike="noStrike" cap="none" normalizeH="0" baseline="0" dirty="0" smtClean="0">
                          <a:ln>
                            <a:noFill/>
                          </a:ln>
                          <a:solidFill>
                            <a:schemeClr val="bg1"/>
                          </a:solidFill>
                          <a:effectLst/>
                          <a:latin typeface="+mn-ea"/>
                          <a:ea typeface="+mn-ea"/>
                        </a:rPr>
                        <a:t>关键任务</a:t>
                      </a:r>
                    </a:p>
                  </a:txBody>
                  <a:tcPr anchor="ctr" horzOverflow="overflow">
                    <a:solidFill>
                      <a:srgbClr val="C00000"/>
                    </a:solidFill>
                  </a:tcPr>
                </a:tc>
                <a:tc>
                  <a:txBody>
                    <a:bodyPr/>
                    <a:lstStyle/>
                    <a:p>
                      <a:pPr marL="0" marR="0" lvl="0" indent="0" algn="ctr" defTabSz="914400" rtl="0" eaLnBrk="0" fontAlgn="base" latinLnBrk="0" hangingPunct="0">
                        <a:lnSpc>
                          <a:spcPct val="90000"/>
                        </a:lnSpc>
                        <a:spcBef>
                          <a:spcPct val="40000"/>
                        </a:spcBef>
                        <a:spcAft>
                          <a:spcPct val="0"/>
                        </a:spcAft>
                        <a:buClr>
                          <a:srgbClr val="518BC5"/>
                        </a:buClr>
                        <a:buSzTx/>
                        <a:buFontTx/>
                        <a:buNone/>
                        <a:tabLst/>
                      </a:pPr>
                      <a:r>
                        <a:rPr kumimoji="0" lang="zh-CN" altLang="en-US" sz="2000" b="1" i="0" u="none" strike="noStrike" cap="none" normalizeH="0" baseline="0" dirty="0" smtClean="0">
                          <a:ln>
                            <a:noFill/>
                          </a:ln>
                          <a:solidFill>
                            <a:schemeClr val="bg1"/>
                          </a:solidFill>
                          <a:effectLst/>
                          <a:latin typeface="+mn-ea"/>
                          <a:ea typeface="+mn-ea"/>
                        </a:rPr>
                        <a:t>传统方法</a:t>
                      </a:r>
                    </a:p>
                  </a:txBody>
                  <a:tcPr anchor="ctr" horzOverflow="overflow">
                    <a:solidFill>
                      <a:srgbClr val="C00000"/>
                    </a:solidFill>
                  </a:tcPr>
                </a:tc>
                <a:tc>
                  <a:txBody>
                    <a:bodyPr/>
                    <a:lstStyle/>
                    <a:p>
                      <a:pPr marL="0" marR="0" lvl="0" indent="0" algn="ctr" defTabSz="914400" rtl="0" eaLnBrk="0" fontAlgn="base" latinLnBrk="0" hangingPunct="0">
                        <a:lnSpc>
                          <a:spcPct val="90000"/>
                        </a:lnSpc>
                        <a:spcBef>
                          <a:spcPct val="40000"/>
                        </a:spcBef>
                        <a:spcAft>
                          <a:spcPct val="0"/>
                        </a:spcAft>
                        <a:buClr>
                          <a:srgbClr val="518BC5"/>
                        </a:buClr>
                        <a:buSzTx/>
                        <a:buFontTx/>
                        <a:buNone/>
                        <a:tabLst/>
                      </a:pPr>
                      <a:r>
                        <a:rPr kumimoji="0" lang="zh-CN" altLang="en-US" sz="2000" b="1" i="0" u="none" strike="noStrike" cap="none" normalizeH="0" baseline="0" dirty="0" smtClean="0">
                          <a:ln>
                            <a:noFill/>
                          </a:ln>
                          <a:solidFill>
                            <a:schemeClr val="bg1"/>
                          </a:solidFill>
                          <a:effectLst/>
                          <a:latin typeface="+mn-ea"/>
                          <a:ea typeface="+mn-ea"/>
                        </a:rPr>
                        <a:t>方物虚拟化方案</a:t>
                      </a:r>
                    </a:p>
                  </a:txBody>
                  <a:tcPr anchor="ctr" horzOverflow="overflow">
                    <a:solidFill>
                      <a:srgbClr val="C00000"/>
                    </a:solidFill>
                  </a:tcPr>
                </a:tc>
              </a:tr>
              <a:tr h="850805">
                <a:tc>
                  <a:txBody>
                    <a:bodyPr/>
                    <a:lstStyle/>
                    <a:p>
                      <a:pPr marL="0" marR="0" lvl="0" indent="0" algn="l" defTabSz="914400" rtl="0" eaLnBrk="0" fontAlgn="base" latinLnBrk="0" hangingPunct="0">
                        <a:lnSpc>
                          <a:spcPct val="80000"/>
                        </a:lnSpc>
                        <a:spcBef>
                          <a:spcPct val="40000"/>
                        </a:spcBef>
                        <a:spcAft>
                          <a:spcPct val="40000"/>
                        </a:spcAft>
                        <a:buClr>
                          <a:srgbClr val="518BC5"/>
                        </a:buClr>
                        <a:buSzTx/>
                        <a:buFontTx/>
                        <a:buNone/>
                        <a:tabLst/>
                      </a:pPr>
                      <a:r>
                        <a:rPr kumimoji="0" lang="zh-CN" altLang="en-US" sz="1600" b="1" i="0" u="none" strike="noStrike" cap="none" normalizeH="0" baseline="0" dirty="0" smtClean="0">
                          <a:ln>
                            <a:noFill/>
                          </a:ln>
                          <a:solidFill>
                            <a:srgbClr val="333333"/>
                          </a:solidFill>
                          <a:effectLst/>
                          <a:latin typeface="+mn-ea"/>
                          <a:ea typeface="+mn-ea"/>
                        </a:rPr>
                        <a:t>调配新服务器</a:t>
                      </a:r>
                    </a:p>
                  </a:txBody>
                  <a:tcPr horzOverflow="overflow">
                    <a:solidFill>
                      <a:schemeClr val="bg1"/>
                    </a:solidFill>
                  </a:tcPr>
                </a:tc>
                <a:tc>
                  <a:txBody>
                    <a:bodyPr/>
                    <a:lstStyle/>
                    <a:p>
                      <a:pPr marL="114300" marR="0" lvl="0" indent="-114300" algn="l" defTabSz="914400" rtl="0" eaLnBrk="0" fontAlgn="base" latinLnBrk="0" hangingPunct="0">
                        <a:lnSpc>
                          <a:spcPct val="80000"/>
                        </a:lnSpc>
                        <a:spcBef>
                          <a:spcPct val="40000"/>
                        </a:spcBef>
                        <a:spcAft>
                          <a:spcPct val="40000"/>
                        </a:spcAft>
                        <a:buClr>
                          <a:srgbClr val="518BC5"/>
                        </a:buClr>
                        <a:buSzTx/>
                        <a:buFontTx/>
                        <a:buChar char="•"/>
                        <a:tabLst/>
                      </a:pPr>
                      <a:r>
                        <a:rPr kumimoji="0" lang="en-US" altLang="zh-CN" sz="1600" b="1" i="0" u="none" strike="noStrike" cap="none" normalizeH="0" baseline="0" dirty="0" smtClean="0">
                          <a:ln>
                            <a:noFill/>
                          </a:ln>
                          <a:solidFill>
                            <a:srgbClr val="333333"/>
                          </a:solidFill>
                          <a:effectLst/>
                          <a:latin typeface="+mn-ea"/>
                          <a:ea typeface="+mn-ea"/>
                        </a:rPr>
                        <a:t>3 - 10 </a:t>
                      </a:r>
                      <a:r>
                        <a:rPr kumimoji="0" lang="zh-CN" altLang="en-US" sz="1600" b="1" i="0" u="none" strike="noStrike" cap="none" normalizeH="0" baseline="0" dirty="0" smtClean="0">
                          <a:ln>
                            <a:noFill/>
                          </a:ln>
                          <a:solidFill>
                            <a:srgbClr val="333333"/>
                          </a:solidFill>
                          <a:effectLst/>
                          <a:latin typeface="+mn-ea"/>
                          <a:ea typeface="+mn-ea"/>
                        </a:rPr>
                        <a:t>天</a:t>
                      </a:r>
                      <a:r>
                        <a:rPr kumimoji="0" lang="zh-CN" altLang="en-US" sz="1600" b="0" i="0" u="none" strike="noStrike" cap="none" normalizeH="0" baseline="0" dirty="0" smtClean="0">
                          <a:ln>
                            <a:noFill/>
                          </a:ln>
                          <a:solidFill>
                            <a:srgbClr val="333333"/>
                          </a:solidFill>
                          <a:effectLst/>
                          <a:latin typeface="+mn-ea"/>
                          <a:ea typeface="+mn-ea"/>
                        </a:rPr>
                        <a:t>硬件购置</a:t>
                      </a:r>
                    </a:p>
                    <a:p>
                      <a:pPr marL="114300" marR="0" lvl="0" indent="-114300" algn="l" defTabSz="914400" rtl="0" eaLnBrk="0" fontAlgn="base" latinLnBrk="0" hangingPunct="0">
                        <a:lnSpc>
                          <a:spcPct val="80000"/>
                        </a:lnSpc>
                        <a:spcBef>
                          <a:spcPct val="40000"/>
                        </a:spcBef>
                        <a:spcAft>
                          <a:spcPct val="40000"/>
                        </a:spcAft>
                        <a:buClr>
                          <a:srgbClr val="518BC5"/>
                        </a:buClr>
                        <a:buSzTx/>
                        <a:buFontTx/>
                        <a:buChar char="•"/>
                        <a:tabLst/>
                      </a:pPr>
                      <a:r>
                        <a:rPr kumimoji="0" lang="en-US" altLang="zh-CN" sz="1600" b="1" i="0" u="none" strike="noStrike" cap="none" normalizeH="0" baseline="0" dirty="0" smtClean="0">
                          <a:ln>
                            <a:noFill/>
                          </a:ln>
                          <a:solidFill>
                            <a:srgbClr val="333333"/>
                          </a:solidFill>
                          <a:effectLst/>
                          <a:latin typeface="+mn-ea"/>
                          <a:ea typeface="+mn-ea"/>
                        </a:rPr>
                        <a:t>1 - 4 </a:t>
                      </a:r>
                      <a:r>
                        <a:rPr kumimoji="0" lang="zh-CN" altLang="en-US" sz="1600" b="1" i="0" u="none" strike="noStrike" cap="none" normalizeH="0" baseline="0" dirty="0" smtClean="0">
                          <a:ln>
                            <a:noFill/>
                          </a:ln>
                          <a:solidFill>
                            <a:srgbClr val="333333"/>
                          </a:solidFill>
                          <a:effectLst/>
                          <a:latin typeface="+mn-ea"/>
                          <a:ea typeface="+mn-ea"/>
                        </a:rPr>
                        <a:t>小时</a:t>
                      </a:r>
                      <a:r>
                        <a:rPr kumimoji="0" lang="zh-CN" altLang="en-US" sz="1600" b="0" i="0" u="none" strike="noStrike" cap="none" normalizeH="0" baseline="0" dirty="0" smtClean="0">
                          <a:ln>
                            <a:noFill/>
                          </a:ln>
                          <a:solidFill>
                            <a:srgbClr val="333333"/>
                          </a:solidFill>
                          <a:effectLst/>
                          <a:latin typeface="+mn-ea"/>
                          <a:ea typeface="+mn-ea"/>
                        </a:rPr>
                        <a:t>调配新服务器</a:t>
                      </a:r>
                    </a:p>
                  </a:txBody>
                  <a:tcPr horzOverflow="overflow">
                    <a:solidFill>
                      <a:schemeClr val="bg1"/>
                    </a:solidFill>
                  </a:tcPr>
                </a:tc>
                <a:tc>
                  <a:txBody>
                    <a:bodyPr/>
                    <a:lstStyle/>
                    <a:p>
                      <a:pPr marL="171450" marR="0" lvl="0" indent="-171450" algn="l" defTabSz="914400" rtl="0" eaLnBrk="0" fontAlgn="base" latinLnBrk="0" hangingPunct="0">
                        <a:lnSpc>
                          <a:spcPct val="80000"/>
                        </a:lnSpc>
                        <a:spcBef>
                          <a:spcPct val="40000"/>
                        </a:spcBef>
                        <a:spcAft>
                          <a:spcPct val="40000"/>
                        </a:spcAft>
                        <a:buClr>
                          <a:srgbClr val="518BC5"/>
                        </a:buClr>
                        <a:buSzTx/>
                        <a:buFontTx/>
                        <a:buChar char="•"/>
                        <a:tabLst/>
                      </a:pPr>
                      <a:r>
                        <a:rPr kumimoji="0" lang="en-US" altLang="zh-CN" sz="1600" b="1" i="0" u="none" strike="noStrike" cap="none" normalizeH="0" baseline="0" dirty="0" smtClean="0">
                          <a:ln>
                            <a:noFill/>
                          </a:ln>
                          <a:solidFill>
                            <a:srgbClr val="333333"/>
                          </a:solidFill>
                          <a:effectLst/>
                          <a:latin typeface="+mn-ea"/>
                          <a:ea typeface="+mn-ea"/>
                        </a:rPr>
                        <a:t>5 - 10 </a:t>
                      </a:r>
                      <a:r>
                        <a:rPr kumimoji="0" lang="zh-CN" altLang="en-US" sz="1600" b="1" i="0" u="none" strike="noStrike" cap="none" normalizeH="0" baseline="0" dirty="0" smtClean="0">
                          <a:ln>
                            <a:noFill/>
                          </a:ln>
                          <a:solidFill>
                            <a:srgbClr val="333333"/>
                          </a:solidFill>
                          <a:effectLst/>
                          <a:latin typeface="+mn-ea"/>
                          <a:ea typeface="+mn-ea"/>
                        </a:rPr>
                        <a:t>分钟 </a:t>
                      </a:r>
                      <a:r>
                        <a:rPr kumimoji="0" lang="zh-CN" altLang="en-US" sz="1600" b="0" i="0" u="none" strike="noStrike" cap="none" normalizeH="0" baseline="0" dirty="0" smtClean="0">
                          <a:ln>
                            <a:noFill/>
                          </a:ln>
                          <a:solidFill>
                            <a:srgbClr val="333333"/>
                          </a:solidFill>
                          <a:effectLst/>
                          <a:latin typeface="+mn-ea"/>
                          <a:ea typeface="+mn-ea"/>
                        </a:rPr>
                        <a:t>调配新</a:t>
                      </a:r>
                      <a:r>
                        <a:rPr kumimoji="0" lang="zh-CN" altLang="en-US" sz="1600" b="1" i="0" u="none" strike="noStrike" cap="none" normalizeH="0" baseline="0" dirty="0" smtClean="0">
                          <a:ln>
                            <a:noFill/>
                          </a:ln>
                          <a:solidFill>
                            <a:srgbClr val="333333"/>
                          </a:solidFill>
                          <a:effectLst/>
                          <a:latin typeface="+mn-ea"/>
                          <a:ea typeface="+mn-ea"/>
                        </a:rPr>
                        <a:t>虚拟机</a:t>
                      </a:r>
                      <a:endParaRPr kumimoji="0" lang="en-US" altLang="zh-CN" sz="1600" b="0" i="0" u="none" strike="noStrike" cap="none" normalizeH="0" baseline="0" dirty="0" smtClean="0">
                        <a:ln>
                          <a:noFill/>
                        </a:ln>
                        <a:solidFill>
                          <a:srgbClr val="333333"/>
                        </a:solidFill>
                        <a:effectLst/>
                        <a:latin typeface="+mn-ea"/>
                        <a:ea typeface="+mn-ea"/>
                      </a:endParaRPr>
                    </a:p>
                  </a:txBody>
                  <a:tcPr horzOverflow="overflow">
                    <a:solidFill>
                      <a:schemeClr val="bg1"/>
                    </a:solidFill>
                  </a:tcPr>
                </a:tc>
              </a:tr>
              <a:tr h="850805">
                <a:tc>
                  <a:txBody>
                    <a:bodyPr/>
                    <a:lstStyle/>
                    <a:p>
                      <a:pPr marL="0" marR="0" lvl="0" indent="0" algn="l" defTabSz="914400" rtl="0" eaLnBrk="0" fontAlgn="base" latinLnBrk="0" hangingPunct="0">
                        <a:lnSpc>
                          <a:spcPct val="80000"/>
                        </a:lnSpc>
                        <a:spcBef>
                          <a:spcPct val="40000"/>
                        </a:spcBef>
                        <a:spcAft>
                          <a:spcPct val="40000"/>
                        </a:spcAft>
                        <a:buClr>
                          <a:srgbClr val="518BC5"/>
                        </a:buClr>
                        <a:buSzTx/>
                        <a:buFontTx/>
                        <a:buNone/>
                        <a:tabLst/>
                      </a:pPr>
                      <a:r>
                        <a:rPr kumimoji="0" lang="zh-CN" altLang="en-US" sz="1600" b="1" i="0" u="none" strike="noStrike" cap="none" normalizeH="0" baseline="0" dirty="0" smtClean="0">
                          <a:ln>
                            <a:noFill/>
                          </a:ln>
                          <a:solidFill>
                            <a:srgbClr val="333333"/>
                          </a:solidFill>
                          <a:effectLst/>
                          <a:latin typeface="+mn-ea"/>
                          <a:ea typeface="+mn-ea"/>
                        </a:rPr>
                        <a:t>应用程序迁移或调整</a:t>
                      </a:r>
                    </a:p>
                  </a:txBody>
                  <a:tcPr horzOverflow="overflow">
                    <a:solidFill>
                      <a:schemeClr val="bg1"/>
                    </a:solidFill>
                  </a:tcPr>
                </a:tc>
                <a:tc>
                  <a:txBody>
                    <a:bodyPr/>
                    <a:lstStyle/>
                    <a:p>
                      <a:pPr marL="114300" marR="0" lvl="0" indent="-114300" algn="l" defTabSz="914400" rtl="0" eaLnBrk="0" fontAlgn="base" latinLnBrk="0" hangingPunct="0">
                        <a:lnSpc>
                          <a:spcPct val="80000"/>
                        </a:lnSpc>
                        <a:spcBef>
                          <a:spcPct val="40000"/>
                        </a:spcBef>
                        <a:spcAft>
                          <a:spcPct val="40000"/>
                        </a:spcAft>
                        <a:buClr>
                          <a:srgbClr val="518BC5"/>
                        </a:buClr>
                        <a:buSzTx/>
                        <a:buFontTx/>
                        <a:buChar char="•"/>
                        <a:tabLst/>
                      </a:pPr>
                      <a:r>
                        <a:rPr kumimoji="0" lang="en-US" altLang="zh-CN" sz="1600" b="1" i="0" u="none" strike="noStrike" cap="none" normalizeH="0" baseline="0" dirty="0" smtClean="0">
                          <a:ln>
                            <a:noFill/>
                          </a:ln>
                          <a:solidFill>
                            <a:srgbClr val="333333"/>
                          </a:solidFill>
                          <a:effectLst/>
                          <a:latin typeface="+mn-ea"/>
                          <a:ea typeface="+mn-ea"/>
                        </a:rPr>
                        <a:t>4 - 6 </a:t>
                      </a:r>
                      <a:r>
                        <a:rPr kumimoji="0" lang="zh-CN" altLang="en-US" sz="1600" b="1" i="0" u="none" strike="noStrike" cap="none" normalizeH="0" baseline="0" dirty="0" smtClean="0">
                          <a:ln>
                            <a:noFill/>
                          </a:ln>
                          <a:solidFill>
                            <a:srgbClr val="333333"/>
                          </a:solidFill>
                          <a:effectLst/>
                          <a:latin typeface="+mn-ea"/>
                          <a:ea typeface="+mn-ea"/>
                        </a:rPr>
                        <a:t>小时</a:t>
                      </a:r>
                      <a:r>
                        <a:rPr kumimoji="0" lang="zh-CN" altLang="en-US" sz="1600" b="0" i="0" u="none" strike="noStrike" cap="none" normalizeH="0" baseline="0" dirty="0" smtClean="0">
                          <a:ln>
                            <a:noFill/>
                          </a:ln>
                          <a:solidFill>
                            <a:srgbClr val="333333"/>
                          </a:solidFill>
                          <a:effectLst/>
                          <a:latin typeface="+mn-ea"/>
                          <a:ea typeface="+mn-ea"/>
                        </a:rPr>
                        <a:t>迁移过程</a:t>
                      </a:r>
                    </a:p>
                    <a:p>
                      <a:pPr marL="114300" marR="0" lvl="0" indent="-114300" algn="l" defTabSz="914400" rtl="0" eaLnBrk="0" fontAlgn="base" latinLnBrk="0" hangingPunct="0">
                        <a:lnSpc>
                          <a:spcPct val="80000"/>
                        </a:lnSpc>
                        <a:spcBef>
                          <a:spcPct val="40000"/>
                        </a:spcBef>
                        <a:spcAft>
                          <a:spcPct val="40000"/>
                        </a:spcAft>
                        <a:buClr>
                          <a:srgbClr val="518BC5"/>
                        </a:buClr>
                        <a:buSzTx/>
                        <a:buFontTx/>
                        <a:buChar char="•"/>
                        <a:tabLst/>
                      </a:pPr>
                      <a:r>
                        <a:rPr kumimoji="0" lang="zh-CN" altLang="en-US" sz="1600" b="0" i="0" u="none" strike="noStrike" cap="none" normalizeH="0" baseline="0" dirty="0" smtClean="0">
                          <a:ln>
                            <a:noFill/>
                          </a:ln>
                          <a:solidFill>
                            <a:srgbClr val="333333"/>
                          </a:solidFill>
                          <a:effectLst/>
                          <a:latin typeface="+mn-ea"/>
                          <a:ea typeface="+mn-ea"/>
                        </a:rPr>
                        <a:t>在维护期间服务中断</a:t>
                      </a:r>
                    </a:p>
                  </a:txBody>
                  <a:tcPr horzOverflow="overflow">
                    <a:solidFill>
                      <a:schemeClr val="bg1"/>
                    </a:solidFill>
                  </a:tcPr>
                </a:tc>
                <a:tc>
                  <a:txBody>
                    <a:bodyPr/>
                    <a:lstStyle/>
                    <a:p>
                      <a:pPr marL="171450" marR="0" lvl="0" indent="-171450" algn="l" defTabSz="914400" rtl="0" eaLnBrk="0" fontAlgn="base" latinLnBrk="0" hangingPunct="0">
                        <a:lnSpc>
                          <a:spcPct val="80000"/>
                        </a:lnSpc>
                        <a:spcBef>
                          <a:spcPct val="40000"/>
                        </a:spcBef>
                        <a:spcAft>
                          <a:spcPct val="40000"/>
                        </a:spcAft>
                        <a:buClr>
                          <a:srgbClr val="518BC5"/>
                        </a:buClr>
                        <a:buSzTx/>
                        <a:buFontTx/>
                        <a:buChar char="•"/>
                        <a:tabLst/>
                      </a:pPr>
                      <a:r>
                        <a:rPr kumimoji="0" lang="en-US" altLang="zh-CN" sz="1600" b="1" i="0" u="none" strike="noStrike" cap="none" normalizeH="0" baseline="0" dirty="0" smtClean="0">
                          <a:ln>
                            <a:noFill/>
                          </a:ln>
                          <a:solidFill>
                            <a:srgbClr val="333333"/>
                          </a:solidFill>
                          <a:effectLst/>
                          <a:latin typeface="+mn-ea"/>
                          <a:ea typeface="+mn-ea"/>
                        </a:rPr>
                        <a:t>2 - 5 </a:t>
                      </a:r>
                      <a:r>
                        <a:rPr kumimoji="0" lang="zh-CN" altLang="en-US" sz="1600" b="1" i="0" u="none" strike="noStrike" cap="none" normalizeH="0" baseline="0" dirty="0" smtClean="0">
                          <a:ln>
                            <a:noFill/>
                          </a:ln>
                          <a:solidFill>
                            <a:srgbClr val="333333"/>
                          </a:solidFill>
                          <a:effectLst/>
                          <a:latin typeface="+mn-ea"/>
                          <a:ea typeface="+mn-ea"/>
                        </a:rPr>
                        <a:t>分钟 </a:t>
                      </a:r>
                      <a:r>
                        <a:rPr kumimoji="0" lang="zh-CN" altLang="en-US" sz="1600" b="0" i="0" u="none" strike="noStrike" cap="none" normalizeH="0" baseline="0" dirty="0" smtClean="0">
                          <a:ln>
                            <a:noFill/>
                          </a:ln>
                          <a:solidFill>
                            <a:srgbClr val="333333"/>
                          </a:solidFill>
                          <a:effectLst/>
                          <a:latin typeface="+mn-ea"/>
                          <a:ea typeface="+mn-ea"/>
                        </a:rPr>
                        <a:t>使用动态迁移（服务不中断）</a:t>
                      </a:r>
                    </a:p>
                  </a:txBody>
                  <a:tcPr horzOverflow="overflow">
                    <a:solidFill>
                      <a:schemeClr val="bg1"/>
                    </a:solidFill>
                  </a:tcPr>
                </a:tc>
              </a:tr>
              <a:tr h="1096083">
                <a:tc>
                  <a:txBody>
                    <a:bodyPr/>
                    <a:lstStyle/>
                    <a:p>
                      <a:pPr marL="0" marR="0" lvl="0" indent="0" algn="l" defTabSz="914400" rtl="0" eaLnBrk="0" fontAlgn="base" latinLnBrk="0" hangingPunct="0">
                        <a:lnSpc>
                          <a:spcPct val="80000"/>
                        </a:lnSpc>
                        <a:spcBef>
                          <a:spcPct val="40000"/>
                        </a:spcBef>
                        <a:spcAft>
                          <a:spcPct val="40000"/>
                        </a:spcAft>
                        <a:buClr>
                          <a:srgbClr val="518BC5"/>
                        </a:buClr>
                        <a:buSzTx/>
                        <a:buFontTx/>
                        <a:buNone/>
                        <a:tabLst/>
                      </a:pPr>
                      <a:r>
                        <a:rPr kumimoji="0" lang="zh-CN" altLang="en-US" sz="1600" b="1" i="0" u="none" strike="noStrike" cap="none" normalizeH="0" baseline="0" dirty="0" smtClean="0">
                          <a:ln>
                            <a:noFill/>
                          </a:ln>
                          <a:solidFill>
                            <a:srgbClr val="333333"/>
                          </a:solidFill>
                          <a:effectLst/>
                          <a:latin typeface="+mn-ea"/>
                          <a:ea typeface="+mn-ea"/>
                        </a:rPr>
                        <a:t>硬件维护</a:t>
                      </a:r>
                    </a:p>
                  </a:txBody>
                  <a:tcPr horzOverflow="overflow">
                    <a:solidFill>
                      <a:schemeClr val="bg1"/>
                    </a:solidFill>
                  </a:tcPr>
                </a:tc>
                <a:tc>
                  <a:txBody>
                    <a:bodyPr/>
                    <a:lstStyle/>
                    <a:p>
                      <a:pPr marL="114300" marR="0" lvl="0" indent="-114300" algn="l" defTabSz="914400" rtl="0" eaLnBrk="0" fontAlgn="base" latinLnBrk="0" hangingPunct="0">
                        <a:lnSpc>
                          <a:spcPct val="80000"/>
                        </a:lnSpc>
                        <a:spcBef>
                          <a:spcPct val="40000"/>
                        </a:spcBef>
                        <a:spcAft>
                          <a:spcPct val="40000"/>
                        </a:spcAft>
                        <a:buClr>
                          <a:srgbClr val="518BC5"/>
                        </a:buClr>
                        <a:buSzTx/>
                        <a:buFontTx/>
                        <a:buChar char="•"/>
                        <a:tabLst/>
                      </a:pPr>
                      <a:r>
                        <a:rPr kumimoji="0" lang="zh-CN" altLang="en-US" sz="1600" b="0" i="0" u="none" strike="noStrike" cap="none" normalizeH="0" baseline="0" dirty="0" smtClean="0">
                          <a:ln>
                            <a:noFill/>
                          </a:ln>
                          <a:solidFill>
                            <a:srgbClr val="333333"/>
                          </a:solidFill>
                          <a:effectLst/>
                          <a:latin typeface="+mn-ea"/>
                          <a:ea typeface="+mn-ea"/>
                        </a:rPr>
                        <a:t>需要</a:t>
                      </a:r>
                      <a:r>
                        <a:rPr kumimoji="0" lang="en-US" altLang="zh-CN" sz="1600" b="1" i="0" u="none" strike="noStrike" cap="none" normalizeH="0" baseline="0" dirty="0" smtClean="0">
                          <a:ln>
                            <a:noFill/>
                          </a:ln>
                          <a:solidFill>
                            <a:srgbClr val="333333"/>
                          </a:solidFill>
                          <a:effectLst/>
                          <a:latin typeface="+mn-ea"/>
                          <a:ea typeface="+mn-ea"/>
                        </a:rPr>
                        <a:t>1 - 3 </a:t>
                      </a:r>
                      <a:r>
                        <a:rPr kumimoji="0" lang="zh-CN" altLang="en-US" sz="1600" b="1" i="0" u="none" strike="noStrike" cap="none" normalizeH="0" baseline="0" dirty="0" smtClean="0">
                          <a:ln>
                            <a:noFill/>
                          </a:ln>
                          <a:solidFill>
                            <a:srgbClr val="333333"/>
                          </a:solidFill>
                          <a:effectLst/>
                          <a:latin typeface="+mn-ea"/>
                          <a:ea typeface="+mn-ea"/>
                        </a:rPr>
                        <a:t>小时</a:t>
                      </a:r>
                      <a:r>
                        <a:rPr kumimoji="0" lang="zh-CN" altLang="en-US" sz="1600" b="0" i="0" u="none" strike="noStrike" cap="none" normalizeH="0" baseline="0" dirty="0" smtClean="0">
                          <a:ln>
                            <a:noFill/>
                          </a:ln>
                          <a:solidFill>
                            <a:srgbClr val="333333"/>
                          </a:solidFill>
                          <a:effectLst/>
                          <a:latin typeface="+mn-ea"/>
                          <a:ea typeface="+mn-ea"/>
                        </a:rPr>
                        <a:t>维护时段</a:t>
                      </a:r>
                    </a:p>
                    <a:p>
                      <a:pPr marL="114300" marR="0" lvl="0" indent="-114300" algn="l" defTabSz="914400" rtl="0" eaLnBrk="0" fontAlgn="base" latinLnBrk="0" hangingPunct="0">
                        <a:lnSpc>
                          <a:spcPct val="80000"/>
                        </a:lnSpc>
                        <a:spcBef>
                          <a:spcPct val="40000"/>
                        </a:spcBef>
                        <a:spcAft>
                          <a:spcPct val="40000"/>
                        </a:spcAft>
                        <a:buClr>
                          <a:srgbClr val="518BC5"/>
                        </a:buClr>
                        <a:buSzTx/>
                        <a:buFontTx/>
                        <a:buChar char="•"/>
                        <a:tabLst/>
                      </a:pPr>
                      <a:r>
                        <a:rPr kumimoji="0" lang="zh-CN" altLang="en-US" sz="1600" b="0" i="0" u="none" strike="noStrike" cap="none" normalizeH="0" baseline="0" dirty="0" smtClean="0">
                          <a:ln>
                            <a:noFill/>
                          </a:ln>
                          <a:solidFill>
                            <a:srgbClr val="333333"/>
                          </a:solidFill>
                          <a:effectLst/>
                          <a:latin typeface="+mn-ea"/>
                          <a:ea typeface="+mn-ea"/>
                        </a:rPr>
                        <a:t>需要</a:t>
                      </a:r>
                      <a:r>
                        <a:rPr kumimoji="0" lang="zh-CN" altLang="en-US" sz="1600" b="1" i="0" u="none" strike="noStrike" cap="none" normalizeH="0" baseline="0" dirty="0" smtClean="0">
                          <a:ln>
                            <a:noFill/>
                          </a:ln>
                          <a:solidFill>
                            <a:srgbClr val="333333"/>
                          </a:solidFill>
                          <a:effectLst/>
                          <a:latin typeface="+mn-ea"/>
                          <a:ea typeface="+mn-ea"/>
                        </a:rPr>
                        <a:t>数天</a:t>
                      </a:r>
                      <a:r>
                        <a:rPr kumimoji="0" lang="en-US" altLang="zh-CN" sz="1600" b="1" i="0" u="none" strike="noStrike" cap="none" normalizeH="0" baseline="0" dirty="0" smtClean="0">
                          <a:ln>
                            <a:noFill/>
                          </a:ln>
                          <a:solidFill>
                            <a:srgbClr val="333333"/>
                          </a:solidFill>
                          <a:effectLst/>
                          <a:latin typeface="+mn-ea"/>
                          <a:ea typeface="+mn-ea"/>
                        </a:rPr>
                        <a:t>/</a:t>
                      </a:r>
                      <a:r>
                        <a:rPr kumimoji="0" lang="zh-CN" altLang="en-US" sz="1600" b="1" i="0" u="none" strike="noStrike" cap="none" normalizeH="0" baseline="0" dirty="0" smtClean="0">
                          <a:ln>
                            <a:noFill/>
                          </a:ln>
                          <a:solidFill>
                            <a:srgbClr val="333333"/>
                          </a:solidFill>
                          <a:effectLst/>
                          <a:latin typeface="+mn-ea"/>
                          <a:ea typeface="+mn-ea"/>
                        </a:rPr>
                        <a:t>数周</a:t>
                      </a:r>
                      <a:r>
                        <a:rPr kumimoji="0" lang="zh-CN" altLang="en-US" sz="1600" b="0" i="0" u="none" strike="noStrike" cap="none" normalizeH="0" baseline="0" dirty="0" smtClean="0">
                          <a:ln>
                            <a:noFill/>
                          </a:ln>
                          <a:solidFill>
                            <a:srgbClr val="333333"/>
                          </a:solidFill>
                          <a:effectLst/>
                          <a:latin typeface="+mn-ea"/>
                          <a:ea typeface="+mn-ea"/>
                        </a:rPr>
                        <a:t>变更管理准备</a:t>
                      </a:r>
                    </a:p>
                  </a:txBody>
                  <a:tcPr horzOverflow="overflow">
                    <a:solidFill>
                      <a:schemeClr val="bg1"/>
                    </a:solidFill>
                  </a:tcPr>
                </a:tc>
                <a:tc>
                  <a:txBody>
                    <a:bodyPr/>
                    <a:lstStyle/>
                    <a:p>
                      <a:pPr marL="171450" marR="0" lvl="0" indent="-171450" algn="l" defTabSz="914400" rtl="0" eaLnBrk="0" fontAlgn="base" latinLnBrk="0" hangingPunct="0">
                        <a:lnSpc>
                          <a:spcPct val="80000"/>
                        </a:lnSpc>
                        <a:spcBef>
                          <a:spcPct val="40000"/>
                        </a:spcBef>
                        <a:spcAft>
                          <a:spcPct val="40000"/>
                        </a:spcAft>
                        <a:buClr>
                          <a:srgbClr val="518BC5"/>
                        </a:buClr>
                        <a:buSzTx/>
                        <a:buFontTx/>
                        <a:buChar char="•"/>
                        <a:tabLst/>
                      </a:pPr>
                      <a:r>
                        <a:rPr kumimoji="0" lang="zh-CN" altLang="en-US" sz="1600" b="1" i="0" u="none" strike="noStrike" cap="none" normalizeH="0" baseline="0" dirty="0" smtClean="0">
                          <a:ln>
                            <a:noFill/>
                          </a:ln>
                          <a:solidFill>
                            <a:srgbClr val="333333"/>
                          </a:solidFill>
                          <a:effectLst/>
                          <a:latin typeface="+mn-ea"/>
                          <a:ea typeface="+mn-ea"/>
                        </a:rPr>
                        <a:t>零停机时间 </a:t>
                      </a:r>
                      <a:r>
                        <a:rPr kumimoji="0" lang="zh-CN" altLang="en-US" sz="1600" b="0" i="0" u="none" strike="noStrike" cap="none" normalizeH="0" baseline="0" dirty="0" smtClean="0">
                          <a:ln>
                            <a:noFill/>
                          </a:ln>
                          <a:solidFill>
                            <a:srgbClr val="333333"/>
                          </a:solidFill>
                          <a:effectLst/>
                          <a:latin typeface="+mn-ea"/>
                          <a:ea typeface="+mn-ea"/>
                        </a:rPr>
                        <a:t>使用动态迁移</a:t>
                      </a:r>
                      <a:r>
                        <a:rPr kumimoji="0" lang="en-US" altLang="zh-CN" sz="1600" b="1" i="0" u="none" strike="noStrike" cap="none" normalizeH="0" baseline="0" dirty="0" smtClean="0">
                          <a:ln>
                            <a:noFill/>
                          </a:ln>
                          <a:solidFill>
                            <a:srgbClr val="333333"/>
                          </a:solidFill>
                          <a:effectLst/>
                          <a:latin typeface="+mn-ea"/>
                          <a:ea typeface="+mn-ea"/>
                        </a:rPr>
                        <a:t> </a:t>
                      </a:r>
                      <a:r>
                        <a:rPr kumimoji="0" lang="zh-CN" altLang="en-US" sz="1600" b="0" i="0" u="none" strike="noStrike" cap="none" normalizeH="0" baseline="0" dirty="0" smtClean="0">
                          <a:ln>
                            <a:noFill/>
                          </a:ln>
                          <a:solidFill>
                            <a:srgbClr val="333333"/>
                          </a:solidFill>
                          <a:effectLst/>
                          <a:latin typeface="+mn-ea"/>
                          <a:ea typeface="+mn-ea"/>
                        </a:rPr>
                        <a:t>或</a:t>
                      </a:r>
                      <a:r>
                        <a:rPr kumimoji="0" lang="zh-CN" altLang="en-US" sz="1600" b="1" i="0" u="none" strike="noStrike" cap="none" normalizeH="0" baseline="0" dirty="0" smtClean="0">
                          <a:ln>
                            <a:noFill/>
                          </a:ln>
                          <a:solidFill>
                            <a:srgbClr val="333333"/>
                          </a:solidFill>
                          <a:effectLst/>
                          <a:latin typeface="+mn-ea"/>
                          <a:ea typeface="+mn-ea"/>
                        </a:rPr>
                        <a:t> </a:t>
                      </a:r>
                      <a:r>
                        <a:rPr kumimoji="0" lang="zh-CN" altLang="en-US" sz="1600" b="0" i="0" u="none" strike="noStrike" cap="none" normalizeH="0" baseline="0" dirty="0" smtClean="0">
                          <a:ln>
                            <a:noFill/>
                          </a:ln>
                          <a:solidFill>
                            <a:srgbClr val="333333"/>
                          </a:solidFill>
                          <a:effectLst/>
                          <a:latin typeface="+mn-ea"/>
                          <a:ea typeface="+mn-ea"/>
                        </a:rPr>
                        <a:t>热添加技术进行硬件升级</a:t>
                      </a:r>
                    </a:p>
                  </a:txBody>
                  <a:tcPr horzOverflow="overflow">
                    <a:solidFill>
                      <a:schemeClr val="bg1"/>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圆角矩形 34"/>
          <p:cNvSpPr/>
          <p:nvPr/>
        </p:nvSpPr>
        <p:spPr>
          <a:xfrm>
            <a:off x="1643042" y="2071678"/>
            <a:ext cx="6072230" cy="432000"/>
          </a:xfrm>
          <a:prstGeom prst="round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428728" y="2071678"/>
            <a:ext cx="428628" cy="428628"/>
          </a:xfrm>
          <a:prstGeom prst="ellipse">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logo.png"/>
          <p:cNvPicPr>
            <a:picLocks noChangeAspect="1"/>
          </p:cNvPicPr>
          <p:nvPr/>
        </p:nvPicPr>
        <p:blipFill>
          <a:blip r:embed="rId2" cstate="print"/>
          <a:stretch>
            <a:fillRect/>
          </a:stretch>
        </p:blipFill>
        <p:spPr>
          <a:xfrm>
            <a:off x="462044" y="6357958"/>
            <a:ext cx="941604" cy="285752"/>
          </a:xfrm>
          <a:prstGeom prst="rect">
            <a:avLst/>
          </a:prstGeom>
        </p:spPr>
      </p:pic>
      <p:sp>
        <p:nvSpPr>
          <p:cNvPr id="25" name="TextBox 24"/>
          <p:cNvSpPr txBox="1"/>
          <p:nvPr/>
        </p:nvSpPr>
        <p:spPr>
          <a:xfrm>
            <a:off x="1428728" y="2016970"/>
            <a:ext cx="389850" cy="584775"/>
          </a:xfrm>
          <a:prstGeom prst="rect">
            <a:avLst/>
          </a:prstGeom>
          <a:noFill/>
        </p:spPr>
        <p:txBody>
          <a:bodyPr wrap="none" rtlCol="0">
            <a:spAutoFit/>
          </a:bodyPr>
          <a:lstStyle/>
          <a:p>
            <a:r>
              <a:rPr lang="en-US" altLang="zh-CN" sz="3200" dirty="0" smtClean="0">
                <a:solidFill>
                  <a:schemeClr val="bg1"/>
                </a:solidFill>
                <a:latin typeface="汉仪大黑简" pitchFamily="49" charset="-122"/>
                <a:ea typeface="汉仪大黑简" pitchFamily="49" charset="-122"/>
              </a:rPr>
              <a:t>1</a:t>
            </a:r>
            <a:endParaRPr lang="zh-CN" altLang="en-US" sz="3200" dirty="0">
              <a:solidFill>
                <a:schemeClr val="bg1"/>
              </a:solidFill>
              <a:latin typeface="汉仪大黑简" pitchFamily="49" charset="-122"/>
              <a:ea typeface="汉仪大黑简" pitchFamily="49" charset="-122"/>
            </a:endParaRPr>
          </a:p>
        </p:txBody>
      </p:sp>
      <p:sp>
        <p:nvSpPr>
          <p:cNvPr id="30" name="TextBox 29"/>
          <p:cNvSpPr txBox="1"/>
          <p:nvPr/>
        </p:nvSpPr>
        <p:spPr>
          <a:xfrm>
            <a:off x="2143108" y="2060848"/>
            <a:ext cx="748923" cy="430887"/>
          </a:xfrm>
          <a:prstGeom prst="rect">
            <a:avLst/>
          </a:prstGeom>
          <a:noFill/>
        </p:spPr>
        <p:txBody>
          <a:bodyPr wrap="none" rtlCol="0">
            <a:spAutoFit/>
          </a:bodyPr>
          <a:lstStyle/>
          <a:p>
            <a:r>
              <a:rPr lang="zh-CN" altLang="en-US" sz="2200" dirty="0" smtClean="0">
                <a:solidFill>
                  <a:schemeClr val="bg1"/>
                </a:solidFill>
                <a:latin typeface="微软雅黑" pitchFamily="34" charset="-122"/>
                <a:ea typeface="微软雅黑" pitchFamily="34" charset="-122"/>
              </a:rPr>
              <a:t>概述</a:t>
            </a:r>
            <a:endParaRPr lang="en-US" altLang="zh-CN" sz="2200" dirty="0" smtClean="0">
              <a:solidFill>
                <a:schemeClr val="bg1"/>
              </a:solidFill>
              <a:latin typeface="微软雅黑" pitchFamily="34" charset="-122"/>
              <a:ea typeface="微软雅黑" pitchFamily="34" charset="-122"/>
            </a:endParaRPr>
          </a:p>
        </p:txBody>
      </p:sp>
      <p:sp>
        <p:nvSpPr>
          <p:cNvPr id="36" name="圆角矩形 35"/>
          <p:cNvSpPr/>
          <p:nvPr/>
        </p:nvSpPr>
        <p:spPr>
          <a:xfrm>
            <a:off x="1643042" y="2671753"/>
            <a:ext cx="6072230" cy="43200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428728" y="2671753"/>
            <a:ext cx="428628" cy="428628"/>
          </a:xfrm>
          <a:prstGeom prst="ellipse">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1428728" y="2620390"/>
            <a:ext cx="389850" cy="584775"/>
          </a:xfrm>
          <a:prstGeom prst="rect">
            <a:avLst/>
          </a:prstGeom>
          <a:noFill/>
        </p:spPr>
        <p:txBody>
          <a:bodyPr wrap="none" rtlCol="0">
            <a:spAutoFit/>
          </a:bodyPr>
          <a:lstStyle/>
          <a:p>
            <a:r>
              <a:rPr lang="en-US" altLang="zh-CN" sz="3200" dirty="0" smtClean="0">
                <a:solidFill>
                  <a:schemeClr val="bg1"/>
                </a:solidFill>
                <a:latin typeface="汉仪大黑简" pitchFamily="49" charset="-122"/>
                <a:ea typeface="汉仪大黑简" pitchFamily="49" charset="-122"/>
              </a:rPr>
              <a:t>2</a:t>
            </a:r>
            <a:endParaRPr lang="zh-CN" altLang="en-US" sz="3200" dirty="0">
              <a:solidFill>
                <a:schemeClr val="bg1"/>
              </a:solidFill>
              <a:latin typeface="汉仪大黑简" pitchFamily="49" charset="-122"/>
              <a:ea typeface="汉仪大黑简" pitchFamily="49" charset="-122"/>
            </a:endParaRPr>
          </a:p>
        </p:txBody>
      </p:sp>
      <p:sp>
        <p:nvSpPr>
          <p:cNvPr id="39" name="TextBox 38"/>
          <p:cNvSpPr txBox="1"/>
          <p:nvPr/>
        </p:nvSpPr>
        <p:spPr>
          <a:xfrm>
            <a:off x="2143108" y="2660923"/>
            <a:ext cx="1595309" cy="430887"/>
          </a:xfrm>
          <a:prstGeom prst="rect">
            <a:avLst/>
          </a:prstGeom>
          <a:noFill/>
        </p:spPr>
        <p:txBody>
          <a:bodyPr wrap="none" rtlCol="0">
            <a:spAutoFit/>
          </a:bodyPr>
          <a:lstStyle/>
          <a:p>
            <a:r>
              <a:rPr lang="zh-CN" altLang="en-US" sz="2200" dirty="0" smtClean="0">
                <a:solidFill>
                  <a:schemeClr val="bg1"/>
                </a:solidFill>
                <a:latin typeface="微软雅黑" pitchFamily="34" charset="-122"/>
                <a:ea typeface="微软雅黑" pitchFamily="34" charset="-122"/>
              </a:rPr>
              <a:t>虚拟化简介</a:t>
            </a:r>
            <a:endParaRPr lang="en-US" altLang="zh-CN" sz="2200" dirty="0" smtClean="0">
              <a:solidFill>
                <a:schemeClr val="bg1"/>
              </a:solidFill>
              <a:latin typeface="微软雅黑" pitchFamily="34" charset="-122"/>
              <a:ea typeface="微软雅黑" pitchFamily="34" charset="-122"/>
            </a:endParaRPr>
          </a:p>
        </p:txBody>
      </p:sp>
      <p:sp>
        <p:nvSpPr>
          <p:cNvPr id="40" name="圆角矩形 39"/>
          <p:cNvSpPr/>
          <p:nvPr/>
        </p:nvSpPr>
        <p:spPr>
          <a:xfrm>
            <a:off x="1643042" y="3276595"/>
            <a:ext cx="6072230" cy="43200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428728" y="3276595"/>
            <a:ext cx="428628" cy="428628"/>
          </a:xfrm>
          <a:prstGeom prst="ellipse">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1428728" y="3225232"/>
            <a:ext cx="389850" cy="584775"/>
          </a:xfrm>
          <a:prstGeom prst="rect">
            <a:avLst/>
          </a:prstGeom>
          <a:noFill/>
        </p:spPr>
        <p:txBody>
          <a:bodyPr wrap="none" rtlCol="0">
            <a:spAutoFit/>
          </a:bodyPr>
          <a:lstStyle/>
          <a:p>
            <a:r>
              <a:rPr lang="en-US" altLang="zh-CN" sz="3200" dirty="0" smtClean="0">
                <a:solidFill>
                  <a:schemeClr val="bg1"/>
                </a:solidFill>
                <a:latin typeface="汉仪大黑简" pitchFamily="49" charset="-122"/>
                <a:ea typeface="汉仪大黑简" pitchFamily="49" charset="-122"/>
              </a:rPr>
              <a:t>3</a:t>
            </a:r>
            <a:endParaRPr lang="zh-CN" altLang="en-US" sz="3200" dirty="0">
              <a:solidFill>
                <a:schemeClr val="bg1"/>
              </a:solidFill>
              <a:latin typeface="汉仪大黑简" pitchFamily="49" charset="-122"/>
              <a:ea typeface="汉仪大黑简" pitchFamily="49" charset="-122"/>
            </a:endParaRPr>
          </a:p>
        </p:txBody>
      </p:sp>
      <p:sp>
        <p:nvSpPr>
          <p:cNvPr id="43" name="TextBox 42"/>
          <p:cNvSpPr txBox="1"/>
          <p:nvPr/>
        </p:nvSpPr>
        <p:spPr>
          <a:xfrm>
            <a:off x="2143108" y="3265765"/>
            <a:ext cx="1595309" cy="430887"/>
          </a:xfrm>
          <a:prstGeom prst="rect">
            <a:avLst/>
          </a:prstGeom>
          <a:noFill/>
        </p:spPr>
        <p:txBody>
          <a:bodyPr wrap="none" rtlCol="0">
            <a:spAutoFit/>
          </a:bodyPr>
          <a:lstStyle/>
          <a:p>
            <a:r>
              <a:rPr lang="zh-CN" altLang="en-US" sz="2200" dirty="0" smtClean="0">
                <a:solidFill>
                  <a:schemeClr val="bg1"/>
                </a:solidFill>
                <a:latin typeface="微软雅黑" pitchFamily="34" charset="-122"/>
                <a:ea typeface="微软雅黑" pitchFamily="34" charset="-122"/>
              </a:rPr>
              <a:t>虚拟化价值</a:t>
            </a:r>
            <a:endParaRPr lang="en-US" altLang="zh-CN" sz="2200" dirty="0" smtClean="0">
              <a:solidFill>
                <a:schemeClr val="bg1"/>
              </a:solidFill>
              <a:latin typeface="微软雅黑" pitchFamily="34" charset="-122"/>
              <a:ea typeface="微软雅黑" pitchFamily="34" charset="-122"/>
            </a:endParaRPr>
          </a:p>
        </p:txBody>
      </p:sp>
      <p:sp>
        <p:nvSpPr>
          <p:cNvPr id="24" name="矩形 23"/>
          <p:cNvSpPr/>
          <p:nvPr/>
        </p:nvSpPr>
        <p:spPr>
          <a:xfrm>
            <a:off x="251520" y="728704"/>
            <a:ext cx="8496944" cy="36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1259632" y="1393612"/>
            <a:ext cx="902811" cy="523220"/>
          </a:xfrm>
          <a:prstGeom prst="rect">
            <a:avLst/>
          </a:prstGeom>
          <a:noFill/>
        </p:spPr>
        <p:txBody>
          <a:bodyPr wrap="none" rtlCol="0">
            <a:spAutoFit/>
          </a:bodyPr>
          <a:lstStyle/>
          <a:p>
            <a:r>
              <a:rPr lang="zh-CN" altLang="en-US" sz="2800" dirty="0" smtClean="0">
                <a:latin typeface="Adobe 黑体 Std R" pitchFamily="34" charset="-122"/>
                <a:ea typeface="Adobe 黑体 Std R" pitchFamily="34" charset="-122"/>
              </a:rPr>
              <a:t>目录</a:t>
            </a:r>
            <a:endParaRPr lang="zh-CN" altLang="en-US" sz="2800" dirty="0">
              <a:latin typeface="Adobe 黑体 Std R" pitchFamily="34" charset="-122"/>
              <a:ea typeface="Adobe 黑体 Std R" pitchFamily="34" charset="-122"/>
            </a:endParaRPr>
          </a:p>
        </p:txBody>
      </p:sp>
      <p:sp>
        <p:nvSpPr>
          <p:cNvPr id="29" name="矩形 28"/>
          <p:cNvSpPr/>
          <p:nvPr/>
        </p:nvSpPr>
        <p:spPr>
          <a:xfrm>
            <a:off x="251520" y="6165304"/>
            <a:ext cx="8496944" cy="36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灯片编号占位符 22"/>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2</a:t>
            </a:fld>
            <a:endParaRPr lang="en-US" altLang="zh-CN" dirty="0">
              <a:solidFill>
                <a:prstClr val="black">
                  <a:tint val="75000"/>
                </a:prstClr>
              </a:solidFill>
            </a:endParaRPr>
          </a:p>
        </p:txBody>
      </p:sp>
      <p:sp>
        <p:nvSpPr>
          <p:cNvPr id="26" name="圆角矩形 25"/>
          <p:cNvSpPr/>
          <p:nvPr/>
        </p:nvSpPr>
        <p:spPr>
          <a:xfrm>
            <a:off x="1668122" y="3903700"/>
            <a:ext cx="6072230" cy="43200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453808" y="3903700"/>
            <a:ext cx="428628" cy="428628"/>
          </a:xfrm>
          <a:prstGeom prst="ellipse">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1453808" y="3852337"/>
            <a:ext cx="389850" cy="584775"/>
          </a:xfrm>
          <a:prstGeom prst="rect">
            <a:avLst/>
          </a:prstGeom>
          <a:noFill/>
        </p:spPr>
        <p:txBody>
          <a:bodyPr wrap="none" rtlCol="0">
            <a:spAutoFit/>
          </a:bodyPr>
          <a:lstStyle/>
          <a:p>
            <a:r>
              <a:rPr lang="en-US" altLang="zh-CN" sz="3200" dirty="0" smtClean="0">
                <a:solidFill>
                  <a:schemeClr val="bg1"/>
                </a:solidFill>
                <a:latin typeface="汉仪大黑简" pitchFamily="49" charset="-122"/>
                <a:ea typeface="汉仪大黑简" pitchFamily="49" charset="-122"/>
              </a:rPr>
              <a:t>4</a:t>
            </a:r>
            <a:endParaRPr lang="zh-CN" altLang="en-US" sz="3200" dirty="0">
              <a:solidFill>
                <a:schemeClr val="bg1"/>
              </a:solidFill>
              <a:latin typeface="汉仪大黑简" pitchFamily="49" charset="-122"/>
              <a:ea typeface="汉仪大黑简" pitchFamily="49" charset="-122"/>
            </a:endParaRPr>
          </a:p>
        </p:txBody>
      </p:sp>
      <p:sp>
        <p:nvSpPr>
          <p:cNvPr id="32" name="TextBox 31"/>
          <p:cNvSpPr txBox="1"/>
          <p:nvPr/>
        </p:nvSpPr>
        <p:spPr>
          <a:xfrm>
            <a:off x="2168188" y="3892870"/>
            <a:ext cx="1877437" cy="430887"/>
          </a:xfrm>
          <a:prstGeom prst="rect">
            <a:avLst/>
          </a:prstGeom>
          <a:noFill/>
        </p:spPr>
        <p:txBody>
          <a:bodyPr wrap="none" rtlCol="0">
            <a:spAutoFit/>
          </a:bodyPr>
          <a:lstStyle/>
          <a:p>
            <a:r>
              <a:rPr lang="zh-CN" altLang="en-US" sz="2200" dirty="0" smtClean="0">
                <a:solidFill>
                  <a:schemeClr val="bg1"/>
                </a:solidFill>
                <a:latin typeface="微软雅黑" pitchFamily="34" charset="-122"/>
                <a:ea typeface="微软雅黑" pitchFamily="34" charset="-122"/>
              </a:rPr>
              <a:t>典型应用场景</a:t>
            </a:r>
            <a:endParaRPr lang="en-US" altLang="zh-CN" sz="2200" dirty="0" smtClean="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降低</a:t>
            </a:r>
            <a:r>
              <a:rPr lang="en-US" altLang="zh-CN" dirty="0" smtClean="0"/>
              <a:t>TCO</a:t>
            </a:r>
            <a:r>
              <a:rPr lang="zh-CN" altLang="en-US" dirty="0" smtClean="0"/>
              <a:t>成本</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20</a:t>
            </a:fld>
            <a:endParaRPr lang="en-US" altLang="zh-CN" dirty="0">
              <a:solidFill>
                <a:prstClr val="black">
                  <a:tint val="75000"/>
                </a:prstClr>
              </a:solidFill>
            </a:endParaRPr>
          </a:p>
        </p:txBody>
      </p:sp>
      <p:sp>
        <p:nvSpPr>
          <p:cNvPr id="5" name="AutoShape 3"/>
          <p:cNvSpPr>
            <a:spLocks noChangeArrowheads="1"/>
          </p:cNvSpPr>
          <p:nvPr/>
        </p:nvSpPr>
        <p:spPr bwMode="auto">
          <a:xfrm>
            <a:off x="2057400" y="4572000"/>
            <a:ext cx="990600" cy="1066800"/>
          </a:xfrm>
          <a:prstGeom prst="cube">
            <a:avLst>
              <a:gd name="adj" fmla="val 12292"/>
            </a:avLst>
          </a:prstGeom>
          <a:solidFill>
            <a:srgbClr val="999966"/>
          </a:solidFill>
          <a:ln w="9525">
            <a:solidFill>
              <a:schemeClr val="tx1"/>
            </a:solidFill>
            <a:miter lim="800000"/>
            <a:headEnd/>
            <a:tailEnd/>
          </a:ln>
          <a:effectLst/>
        </p:spPr>
        <p:txBody>
          <a:bodyPr wrap="none" anchor="ctr"/>
          <a:lstStyle/>
          <a:p>
            <a:endParaRPr lang="zh-CN" altLang="en-US"/>
          </a:p>
        </p:txBody>
      </p:sp>
      <p:sp>
        <p:nvSpPr>
          <p:cNvPr id="6" name="Text Box 4"/>
          <p:cNvSpPr txBox="1">
            <a:spLocks noChangeArrowheads="1"/>
          </p:cNvSpPr>
          <p:nvPr/>
        </p:nvSpPr>
        <p:spPr bwMode="auto">
          <a:xfrm>
            <a:off x="650776" y="5095875"/>
            <a:ext cx="996950" cy="304800"/>
          </a:xfrm>
          <a:prstGeom prst="rect">
            <a:avLst/>
          </a:prstGeom>
          <a:noFill/>
          <a:ln w="9525">
            <a:noFill/>
            <a:miter lim="800000"/>
            <a:headEnd/>
            <a:tailEnd/>
          </a:ln>
          <a:effectLst/>
        </p:spPr>
        <p:txBody>
          <a:bodyPr wrap="none">
            <a:spAutoFit/>
          </a:bodyPr>
          <a:lstStyle/>
          <a:p>
            <a:pPr algn="l"/>
            <a:r>
              <a:rPr lang="zh-CN" altLang="en-US" sz="1600">
                <a:solidFill>
                  <a:srgbClr val="777777"/>
                </a:solidFill>
                <a:ea typeface="黑体" pitchFamily="49" charset="-122"/>
              </a:rPr>
              <a:t>硬件成本</a:t>
            </a:r>
          </a:p>
        </p:txBody>
      </p:sp>
      <p:sp>
        <p:nvSpPr>
          <p:cNvPr id="7" name="AutoShape 5"/>
          <p:cNvSpPr>
            <a:spLocks noChangeArrowheads="1"/>
          </p:cNvSpPr>
          <p:nvPr/>
        </p:nvSpPr>
        <p:spPr bwMode="auto">
          <a:xfrm>
            <a:off x="6705600" y="5105400"/>
            <a:ext cx="990600" cy="533400"/>
          </a:xfrm>
          <a:prstGeom prst="cube">
            <a:avLst>
              <a:gd name="adj" fmla="val 19444"/>
            </a:avLst>
          </a:prstGeom>
          <a:solidFill>
            <a:srgbClr val="999966"/>
          </a:solidFill>
          <a:ln w="9525">
            <a:solidFill>
              <a:schemeClr val="tx1"/>
            </a:solidFill>
            <a:miter lim="800000"/>
            <a:headEnd/>
            <a:tailEnd/>
          </a:ln>
          <a:effectLst/>
        </p:spPr>
        <p:txBody>
          <a:bodyPr wrap="none" anchor="ctr"/>
          <a:lstStyle/>
          <a:p>
            <a:endParaRPr lang="zh-CN" altLang="en-US"/>
          </a:p>
        </p:txBody>
      </p:sp>
      <p:sp>
        <p:nvSpPr>
          <p:cNvPr id="8" name="AutoShape 6"/>
          <p:cNvSpPr>
            <a:spLocks noChangeArrowheads="1"/>
          </p:cNvSpPr>
          <p:nvPr/>
        </p:nvSpPr>
        <p:spPr bwMode="auto">
          <a:xfrm>
            <a:off x="2057400" y="4495800"/>
            <a:ext cx="990600" cy="228600"/>
          </a:xfrm>
          <a:prstGeom prst="cube">
            <a:avLst>
              <a:gd name="adj" fmla="val 59028"/>
            </a:avLst>
          </a:prstGeom>
          <a:solidFill>
            <a:srgbClr val="AFC0BF"/>
          </a:solidFill>
          <a:ln w="9525">
            <a:solidFill>
              <a:schemeClr val="tx1"/>
            </a:solidFill>
            <a:miter lim="800000"/>
            <a:headEnd/>
            <a:tailEnd/>
          </a:ln>
          <a:effectLst/>
        </p:spPr>
        <p:txBody>
          <a:bodyPr wrap="none" anchor="ctr"/>
          <a:lstStyle/>
          <a:p>
            <a:endParaRPr lang="zh-CN" altLang="en-US"/>
          </a:p>
        </p:txBody>
      </p:sp>
      <p:sp>
        <p:nvSpPr>
          <p:cNvPr id="9" name="AutoShape 7"/>
          <p:cNvSpPr>
            <a:spLocks noChangeArrowheads="1"/>
          </p:cNvSpPr>
          <p:nvPr/>
        </p:nvSpPr>
        <p:spPr bwMode="auto">
          <a:xfrm>
            <a:off x="6705600" y="4953000"/>
            <a:ext cx="990600" cy="304800"/>
          </a:xfrm>
          <a:prstGeom prst="cube">
            <a:avLst>
              <a:gd name="adj" fmla="val 31250"/>
            </a:avLst>
          </a:prstGeom>
          <a:solidFill>
            <a:srgbClr val="AFC0BF"/>
          </a:solidFill>
          <a:ln w="9525">
            <a:solidFill>
              <a:schemeClr val="tx1"/>
            </a:solidFill>
            <a:miter lim="800000"/>
            <a:headEnd/>
            <a:tailEnd/>
          </a:ln>
          <a:effectLst/>
        </p:spPr>
        <p:txBody>
          <a:bodyPr wrap="none" anchor="ctr"/>
          <a:lstStyle/>
          <a:p>
            <a:endParaRPr lang="zh-CN" altLang="en-US"/>
          </a:p>
        </p:txBody>
      </p:sp>
      <p:sp>
        <p:nvSpPr>
          <p:cNvPr id="10" name="Text Box 8"/>
          <p:cNvSpPr txBox="1">
            <a:spLocks noChangeArrowheads="1"/>
          </p:cNvSpPr>
          <p:nvPr/>
        </p:nvSpPr>
        <p:spPr bwMode="auto">
          <a:xfrm>
            <a:off x="650776" y="4486275"/>
            <a:ext cx="996950" cy="304800"/>
          </a:xfrm>
          <a:prstGeom prst="rect">
            <a:avLst/>
          </a:prstGeom>
          <a:noFill/>
          <a:ln w="9525">
            <a:noFill/>
            <a:miter lim="800000"/>
            <a:headEnd/>
            <a:tailEnd/>
          </a:ln>
          <a:effectLst/>
        </p:spPr>
        <p:txBody>
          <a:bodyPr wrap="none">
            <a:spAutoFit/>
          </a:bodyPr>
          <a:lstStyle/>
          <a:p>
            <a:pPr algn="l"/>
            <a:r>
              <a:rPr lang="zh-CN" altLang="en-US" sz="1600">
                <a:solidFill>
                  <a:srgbClr val="666666"/>
                </a:solidFill>
                <a:ea typeface="黑体" pitchFamily="49" charset="-122"/>
              </a:rPr>
              <a:t>软件成本</a:t>
            </a:r>
          </a:p>
        </p:txBody>
      </p:sp>
      <p:sp>
        <p:nvSpPr>
          <p:cNvPr id="11" name="Text Box 9"/>
          <p:cNvSpPr txBox="1">
            <a:spLocks noChangeArrowheads="1"/>
          </p:cNvSpPr>
          <p:nvPr/>
        </p:nvSpPr>
        <p:spPr bwMode="auto">
          <a:xfrm>
            <a:off x="3962400" y="990600"/>
            <a:ext cx="5181600" cy="1905000"/>
          </a:xfrm>
          <a:prstGeom prst="rect">
            <a:avLst/>
          </a:prstGeom>
          <a:noFill/>
          <a:ln w="9525">
            <a:noFill/>
            <a:miter lim="800000"/>
            <a:headEnd/>
            <a:tailEnd/>
          </a:ln>
          <a:effectLst/>
        </p:spPr>
        <p:txBody>
          <a:bodyPr/>
          <a:lstStyle/>
          <a:p>
            <a:pPr marL="177800" indent="-177800" algn="l">
              <a:lnSpc>
                <a:spcPct val="90000"/>
              </a:lnSpc>
              <a:spcAft>
                <a:spcPct val="20000"/>
              </a:spcAft>
            </a:pPr>
            <a:r>
              <a:rPr lang="zh-CN" altLang="en-US" sz="1800">
                <a:solidFill>
                  <a:srgbClr val="003399"/>
                </a:solidFill>
                <a:latin typeface="黑体" pitchFamily="49" charset="-122"/>
                <a:ea typeface="黑体" pitchFamily="49" charset="-122"/>
              </a:rPr>
              <a:t>关键区别</a:t>
            </a:r>
            <a:r>
              <a:rPr lang="en-US" altLang="zh-CN" sz="1800">
                <a:solidFill>
                  <a:srgbClr val="000000"/>
                </a:solidFill>
                <a:latin typeface="黑体" pitchFamily="49" charset="-122"/>
                <a:ea typeface="黑体" pitchFamily="49" charset="-122"/>
              </a:rPr>
              <a:t>:</a:t>
            </a:r>
            <a:endParaRPr lang="en-US" altLang="zh-CN" sz="1800">
              <a:latin typeface="黑体" pitchFamily="49" charset="-122"/>
              <a:ea typeface="黑体" pitchFamily="49" charset="-122"/>
            </a:endParaRPr>
          </a:p>
          <a:p>
            <a:pPr marL="177800" indent="-177800" algn="l">
              <a:lnSpc>
                <a:spcPct val="90000"/>
              </a:lnSpc>
              <a:spcAft>
                <a:spcPct val="20000"/>
              </a:spcAft>
              <a:buSzTx/>
              <a:buFontTx/>
              <a:buChar char="•"/>
            </a:pPr>
            <a:r>
              <a:rPr lang="zh-CN" altLang="en-US" sz="1800" b="0">
                <a:solidFill>
                  <a:srgbClr val="333333"/>
                </a:solidFill>
                <a:ea typeface="黑体" pitchFamily="49" charset="-122"/>
              </a:rPr>
              <a:t>减少了因硬件故障而造成的停机事故</a:t>
            </a:r>
          </a:p>
          <a:p>
            <a:pPr marL="177800" indent="-177800" algn="l">
              <a:lnSpc>
                <a:spcPct val="90000"/>
              </a:lnSpc>
              <a:spcAft>
                <a:spcPct val="20000"/>
              </a:spcAft>
              <a:buSzTx/>
              <a:buFontTx/>
              <a:buChar char="•"/>
            </a:pPr>
            <a:r>
              <a:rPr lang="zh-CN" altLang="en-US" sz="1800" b="0">
                <a:solidFill>
                  <a:srgbClr val="333333"/>
                </a:solidFill>
                <a:ea typeface="黑体" pitchFamily="49" charset="-122"/>
              </a:rPr>
              <a:t>减少了硬件维护停机</a:t>
            </a:r>
          </a:p>
          <a:p>
            <a:pPr marL="177800" indent="-177800" algn="l">
              <a:lnSpc>
                <a:spcPct val="90000"/>
              </a:lnSpc>
              <a:spcAft>
                <a:spcPct val="20000"/>
              </a:spcAft>
              <a:buSzTx/>
              <a:buFontTx/>
              <a:buChar char="•"/>
            </a:pPr>
            <a:r>
              <a:rPr lang="zh-CN" altLang="en-US" sz="1800" b="0">
                <a:solidFill>
                  <a:srgbClr val="333333"/>
                </a:solidFill>
                <a:ea typeface="黑体" pitchFamily="49" charset="-122"/>
              </a:rPr>
              <a:t>意外停机的自动故障切换</a:t>
            </a:r>
          </a:p>
          <a:p>
            <a:pPr marL="177800" indent="-177800" algn="l">
              <a:lnSpc>
                <a:spcPct val="90000"/>
              </a:lnSpc>
              <a:spcAft>
                <a:spcPct val="20000"/>
              </a:spcAft>
              <a:buSzTx/>
              <a:buFontTx/>
              <a:buChar char="•"/>
            </a:pPr>
            <a:r>
              <a:rPr lang="zh-CN" altLang="en-US" sz="1800" b="0">
                <a:solidFill>
                  <a:srgbClr val="333333"/>
                </a:solidFill>
                <a:ea typeface="黑体" pitchFamily="49" charset="-122"/>
              </a:rPr>
              <a:t>灾难发生时的快速恢复</a:t>
            </a:r>
          </a:p>
        </p:txBody>
      </p:sp>
      <p:sp>
        <p:nvSpPr>
          <p:cNvPr id="12" name="Line 10"/>
          <p:cNvSpPr>
            <a:spLocks noChangeShapeType="1"/>
          </p:cNvSpPr>
          <p:nvPr/>
        </p:nvSpPr>
        <p:spPr bwMode="auto">
          <a:xfrm>
            <a:off x="3048000" y="2667000"/>
            <a:ext cx="3581400" cy="1295400"/>
          </a:xfrm>
          <a:prstGeom prst="line">
            <a:avLst/>
          </a:prstGeom>
          <a:noFill/>
          <a:ln w="9525">
            <a:solidFill>
              <a:schemeClr val="tx1"/>
            </a:solidFill>
            <a:round/>
            <a:headEnd/>
            <a:tailEnd type="triangle" w="med" len="med"/>
          </a:ln>
          <a:effectLst/>
        </p:spPr>
        <p:txBody>
          <a:bodyPr anchor="ctr"/>
          <a:lstStyle/>
          <a:p>
            <a:endParaRPr lang="zh-CN" altLang="en-US" dirty="0">
              <a:solidFill>
                <a:srgbClr val="000000"/>
              </a:solidFill>
            </a:endParaRPr>
          </a:p>
        </p:txBody>
      </p:sp>
      <p:sp>
        <p:nvSpPr>
          <p:cNvPr id="13" name="Text Box 11"/>
          <p:cNvSpPr txBox="1">
            <a:spLocks noChangeArrowheads="1"/>
          </p:cNvSpPr>
          <p:nvPr/>
        </p:nvSpPr>
        <p:spPr bwMode="auto">
          <a:xfrm>
            <a:off x="650776" y="3733800"/>
            <a:ext cx="1256928" cy="338554"/>
          </a:xfrm>
          <a:prstGeom prst="rect">
            <a:avLst/>
          </a:prstGeom>
          <a:noFill/>
          <a:ln w="9525">
            <a:noFill/>
            <a:miter lim="800000"/>
            <a:headEnd/>
            <a:tailEnd/>
          </a:ln>
          <a:effectLst/>
        </p:spPr>
        <p:txBody>
          <a:bodyPr wrap="square">
            <a:spAutoFit/>
          </a:bodyPr>
          <a:lstStyle/>
          <a:p>
            <a:pPr algn="l"/>
            <a:r>
              <a:rPr lang="en-US" altLang="zh-CN" sz="1600" dirty="0">
                <a:solidFill>
                  <a:srgbClr val="666666"/>
                </a:solidFill>
                <a:ea typeface="宋体" pitchFamily="2" charset="-122"/>
              </a:rPr>
              <a:t>IT </a:t>
            </a:r>
            <a:r>
              <a:rPr lang="zh-CN" altLang="en-US" sz="1600" dirty="0">
                <a:solidFill>
                  <a:srgbClr val="666666"/>
                </a:solidFill>
                <a:ea typeface="黑体" pitchFamily="49" charset="-122"/>
              </a:rPr>
              <a:t>运营成本</a:t>
            </a:r>
          </a:p>
        </p:txBody>
      </p:sp>
      <p:sp>
        <p:nvSpPr>
          <p:cNvPr id="14" name="AutoShape 12"/>
          <p:cNvSpPr>
            <a:spLocks noChangeArrowheads="1"/>
          </p:cNvSpPr>
          <p:nvPr/>
        </p:nvSpPr>
        <p:spPr bwMode="auto">
          <a:xfrm>
            <a:off x="2057400" y="3276600"/>
            <a:ext cx="990600" cy="1371600"/>
          </a:xfrm>
          <a:prstGeom prst="cube">
            <a:avLst>
              <a:gd name="adj" fmla="val 12292"/>
            </a:avLst>
          </a:prstGeom>
          <a:solidFill>
            <a:srgbClr val="F7CB66"/>
          </a:solidFill>
          <a:ln w="9525">
            <a:solidFill>
              <a:schemeClr val="tx1"/>
            </a:solidFill>
            <a:miter lim="800000"/>
            <a:headEnd/>
            <a:tailEnd/>
          </a:ln>
          <a:effectLst/>
        </p:spPr>
        <p:txBody>
          <a:bodyPr wrap="none" anchor="ctr"/>
          <a:lstStyle/>
          <a:p>
            <a:endParaRPr lang="zh-CN" altLang="en-US"/>
          </a:p>
        </p:txBody>
      </p:sp>
      <p:sp>
        <p:nvSpPr>
          <p:cNvPr id="15" name="AutoShape 13"/>
          <p:cNvSpPr>
            <a:spLocks noChangeArrowheads="1"/>
          </p:cNvSpPr>
          <p:nvPr/>
        </p:nvSpPr>
        <p:spPr bwMode="auto">
          <a:xfrm>
            <a:off x="6705600" y="4191000"/>
            <a:ext cx="990600" cy="914400"/>
          </a:xfrm>
          <a:prstGeom prst="cube">
            <a:avLst>
              <a:gd name="adj" fmla="val 10764"/>
            </a:avLst>
          </a:prstGeom>
          <a:solidFill>
            <a:srgbClr val="F7CB66"/>
          </a:solidFill>
          <a:ln w="9525">
            <a:solidFill>
              <a:schemeClr val="tx1"/>
            </a:solidFill>
            <a:miter lim="800000"/>
            <a:headEnd/>
            <a:tailEnd/>
          </a:ln>
          <a:effectLst/>
        </p:spPr>
        <p:txBody>
          <a:bodyPr wrap="none" anchor="ctr"/>
          <a:lstStyle/>
          <a:p>
            <a:endParaRPr lang="zh-CN" altLang="en-US"/>
          </a:p>
        </p:txBody>
      </p:sp>
      <p:sp>
        <p:nvSpPr>
          <p:cNvPr id="16" name="Text Box 14"/>
          <p:cNvSpPr txBox="1">
            <a:spLocks noChangeArrowheads="1"/>
          </p:cNvSpPr>
          <p:nvPr/>
        </p:nvSpPr>
        <p:spPr bwMode="auto">
          <a:xfrm>
            <a:off x="650776" y="2581275"/>
            <a:ext cx="996950" cy="304800"/>
          </a:xfrm>
          <a:prstGeom prst="rect">
            <a:avLst/>
          </a:prstGeom>
          <a:noFill/>
          <a:ln w="9525">
            <a:noFill/>
            <a:miter lim="800000"/>
            <a:headEnd/>
            <a:tailEnd/>
          </a:ln>
          <a:effectLst/>
        </p:spPr>
        <p:txBody>
          <a:bodyPr wrap="none">
            <a:spAutoFit/>
          </a:bodyPr>
          <a:lstStyle/>
          <a:p>
            <a:pPr algn="l"/>
            <a:r>
              <a:rPr lang="zh-CN" altLang="en-US" sz="1600">
                <a:solidFill>
                  <a:srgbClr val="000000"/>
                </a:solidFill>
                <a:ea typeface="黑体" pitchFamily="49" charset="-122"/>
              </a:rPr>
              <a:t>停机代价</a:t>
            </a:r>
          </a:p>
        </p:txBody>
      </p:sp>
      <p:sp>
        <p:nvSpPr>
          <p:cNvPr id="17" name="AutoShape 15"/>
          <p:cNvSpPr>
            <a:spLocks noChangeArrowheads="1"/>
          </p:cNvSpPr>
          <p:nvPr/>
        </p:nvSpPr>
        <p:spPr bwMode="auto">
          <a:xfrm>
            <a:off x="2057400" y="2057400"/>
            <a:ext cx="990600" cy="1371600"/>
          </a:xfrm>
          <a:prstGeom prst="cube">
            <a:avLst>
              <a:gd name="adj" fmla="val 12292"/>
            </a:avLst>
          </a:prstGeom>
          <a:solidFill>
            <a:srgbClr val="C1A37F"/>
          </a:solidFill>
          <a:ln w="9525">
            <a:solidFill>
              <a:schemeClr val="tx1"/>
            </a:solidFill>
            <a:miter lim="800000"/>
            <a:headEnd/>
            <a:tailEnd/>
          </a:ln>
          <a:effectLst/>
        </p:spPr>
        <p:txBody>
          <a:bodyPr wrap="none" anchor="ctr"/>
          <a:lstStyle/>
          <a:p>
            <a:endParaRPr lang="zh-CN" altLang="en-US"/>
          </a:p>
        </p:txBody>
      </p:sp>
      <p:sp>
        <p:nvSpPr>
          <p:cNvPr id="18" name="AutoShape 16"/>
          <p:cNvSpPr>
            <a:spLocks noChangeArrowheads="1"/>
          </p:cNvSpPr>
          <p:nvPr/>
        </p:nvSpPr>
        <p:spPr bwMode="auto">
          <a:xfrm>
            <a:off x="6705600" y="3505200"/>
            <a:ext cx="990600" cy="838200"/>
          </a:xfrm>
          <a:prstGeom prst="cube">
            <a:avLst>
              <a:gd name="adj" fmla="val 12292"/>
            </a:avLst>
          </a:prstGeom>
          <a:solidFill>
            <a:srgbClr val="C1A37F"/>
          </a:solidFill>
          <a:ln w="9525">
            <a:solidFill>
              <a:schemeClr val="tx1"/>
            </a:solidFill>
            <a:miter lim="800000"/>
            <a:headEnd/>
            <a:tailEnd/>
          </a:ln>
          <a:effectLst/>
        </p:spPr>
        <p:txBody>
          <a:bodyPr wrap="none" anchor="ctr"/>
          <a:lstStyle/>
          <a:p>
            <a:endParaRPr lang="zh-CN" altLang="en-US"/>
          </a:p>
        </p:txBody>
      </p:sp>
      <p:sp>
        <p:nvSpPr>
          <p:cNvPr id="19" name="Text Box 17"/>
          <p:cNvSpPr txBox="1">
            <a:spLocks noChangeArrowheads="1"/>
          </p:cNvSpPr>
          <p:nvPr/>
        </p:nvSpPr>
        <p:spPr bwMode="auto">
          <a:xfrm>
            <a:off x="971600" y="5733256"/>
            <a:ext cx="1781257" cy="400110"/>
          </a:xfrm>
          <a:prstGeom prst="rect">
            <a:avLst/>
          </a:prstGeom>
          <a:noFill/>
          <a:ln w="9525">
            <a:noFill/>
            <a:miter lim="800000"/>
            <a:headEnd/>
            <a:tailEnd/>
          </a:ln>
          <a:effectLst/>
        </p:spPr>
        <p:txBody>
          <a:bodyPr wrap="none">
            <a:spAutoFit/>
          </a:bodyPr>
          <a:lstStyle/>
          <a:p>
            <a:r>
              <a:rPr lang="zh-CN" altLang="en-US" sz="2000" dirty="0">
                <a:solidFill>
                  <a:srgbClr val="003399"/>
                </a:solidFill>
                <a:ea typeface="黑体" pitchFamily="49" charset="-122"/>
              </a:rPr>
              <a:t>不使用</a:t>
            </a:r>
            <a:r>
              <a:rPr lang="zh-CN" altLang="en-US" sz="2000" dirty="0">
                <a:solidFill>
                  <a:srgbClr val="003399"/>
                </a:solidFill>
                <a:ea typeface="宋体" pitchFamily="2" charset="-122"/>
              </a:rPr>
              <a:t> </a:t>
            </a:r>
            <a:r>
              <a:rPr lang="zh-CN" altLang="en-US" sz="2000" dirty="0" smtClean="0">
                <a:solidFill>
                  <a:srgbClr val="003399"/>
                </a:solidFill>
                <a:ea typeface="宋体" pitchFamily="2" charset="-122"/>
              </a:rPr>
              <a:t>虚拟化</a:t>
            </a:r>
            <a:endParaRPr lang="en-US" altLang="zh-CN" sz="2000" dirty="0">
              <a:solidFill>
                <a:srgbClr val="003399"/>
              </a:solidFill>
              <a:ea typeface="宋体" pitchFamily="2" charset="-122"/>
            </a:endParaRPr>
          </a:p>
        </p:txBody>
      </p:sp>
      <p:sp>
        <p:nvSpPr>
          <p:cNvPr id="20" name="Text Box 18"/>
          <p:cNvSpPr txBox="1">
            <a:spLocks noChangeArrowheads="1"/>
          </p:cNvSpPr>
          <p:nvPr/>
        </p:nvSpPr>
        <p:spPr bwMode="auto">
          <a:xfrm>
            <a:off x="6300192" y="5733256"/>
            <a:ext cx="1524776" cy="400110"/>
          </a:xfrm>
          <a:prstGeom prst="rect">
            <a:avLst/>
          </a:prstGeom>
          <a:noFill/>
          <a:ln w="9525">
            <a:noFill/>
            <a:miter lim="800000"/>
            <a:headEnd/>
            <a:tailEnd/>
          </a:ln>
          <a:effectLst/>
        </p:spPr>
        <p:txBody>
          <a:bodyPr wrap="none">
            <a:spAutoFit/>
          </a:bodyPr>
          <a:lstStyle/>
          <a:p>
            <a:r>
              <a:rPr lang="zh-CN" altLang="en-US" sz="2000" dirty="0">
                <a:solidFill>
                  <a:srgbClr val="003399"/>
                </a:solidFill>
                <a:ea typeface="黑体" pitchFamily="49" charset="-122"/>
              </a:rPr>
              <a:t>使用</a:t>
            </a:r>
            <a:r>
              <a:rPr lang="zh-CN" altLang="en-US" sz="2000" dirty="0">
                <a:solidFill>
                  <a:srgbClr val="003399"/>
                </a:solidFill>
                <a:ea typeface="宋体" pitchFamily="2" charset="-122"/>
              </a:rPr>
              <a:t> </a:t>
            </a:r>
            <a:r>
              <a:rPr lang="zh-CN" altLang="en-US" sz="2000" dirty="0" smtClean="0">
                <a:solidFill>
                  <a:srgbClr val="003399"/>
                </a:solidFill>
                <a:ea typeface="宋体" pitchFamily="2" charset="-122"/>
              </a:rPr>
              <a:t>虚拟化</a:t>
            </a:r>
            <a:endParaRPr lang="en-US" altLang="zh-CN" sz="2000" dirty="0">
              <a:solidFill>
                <a:srgbClr val="003399"/>
              </a:solidFill>
              <a:ea typeface="宋体" pitchFamily="2" charset="-122"/>
            </a:endParaRPr>
          </a:p>
        </p:txBody>
      </p:sp>
      <p:sp>
        <p:nvSpPr>
          <p:cNvPr id="21" name="Line 19"/>
          <p:cNvSpPr>
            <a:spLocks noChangeShapeType="1"/>
          </p:cNvSpPr>
          <p:nvPr/>
        </p:nvSpPr>
        <p:spPr bwMode="auto">
          <a:xfrm>
            <a:off x="1143000" y="5638800"/>
            <a:ext cx="2819400" cy="0"/>
          </a:xfrm>
          <a:prstGeom prst="line">
            <a:avLst/>
          </a:prstGeom>
          <a:noFill/>
          <a:ln w="9525">
            <a:solidFill>
              <a:schemeClr val="tx1"/>
            </a:solidFill>
            <a:round/>
            <a:headEnd/>
            <a:tailEnd/>
          </a:ln>
          <a:effectLst/>
        </p:spPr>
        <p:txBody>
          <a:bodyPr anchor="ctr"/>
          <a:lstStyle/>
          <a:p>
            <a:endParaRPr lang="zh-CN" altLang="en-US"/>
          </a:p>
        </p:txBody>
      </p:sp>
      <p:sp>
        <p:nvSpPr>
          <p:cNvPr id="22" name="Line 20"/>
          <p:cNvSpPr>
            <a:spLocks noChangeShapeType="1"/>
          </p:cNvSpPr>
          <p:nvPr/>
        </p:nvSpPr>
        <p:spPr bwMode="auto">
          <a:xfrm>
            <a:off x="5791200" y="5638800"/>
            <a:ext cx="2819400" cy="0"/>
          </a:xfrm>
          <a:prstGeom prst="line">
            <a:avLst/>
          </a:prstGeom>
          <a:noFill/>
          <a:ln w="9525">
            <a:solidFill>
              <a:schemeClr val="tx1"/>
            </a:solidFill>
            <a:round/>
            <a:headEnd/>
            <a:tailEnd/>
          </a:ln>
          <a:effectLst/>
        </p:spPr>
        <p:txBody>
          <a:bodyPr anchor="ct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圆角矩形 39"/>
          <p:cNvSpPr/>
          <p:nvPr/>
        </p:nvSpPr>
        <p:spPr>
          <a:xfrm>
            <a:off x="1643042" y="2708920"/>
            <a:ext cx="6072230" cy="43200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1643042" y="2060848"/>
            <a:ext cx="6072230" cy="43200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428728" y="2071678"/>
            <a:ext cx="428628" cy="428628"/>
          </a:xfrm>
          <a:prstGeom prst="ellipse">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logo.png"/>
          <p:cNvPicPr>
            <a:picLocks noChangeAspect="1"/>
          </p:cNvPicPr>
          <p:nvPr/>
        </p:nvPicPr>
        <p:blipFill>
          <a:blip r:embed="rId2" cstate="print"/>
          <a:stretch>
            <a:fillRect/>
          </a:stretch>
        </p:blipFill>
        <p:spPr>
          <a:xfrm>
            <a:off x="462044" y="6357958"/>
            <a:ext cx="941604" cy="285752"/>
          </a:xfrm>
          <a:prstGeom prst="rect">
            <a:avLst/>
          </a:prstGeom>
        </p:spPr>
      </p:pic>
      <p:sp>
        <p:nvSpPr>
          <p:cNvPr id="25" name="TextBox 24"/>
          <p:cNvSpPr txBox="1"/>
          <p:nvPr/>
        </p:nvSpPr>
        <p:spPr>
          <a:xfrm>
            <a:off x="1428728" y="2016970"/>
            <a:ext cx="389850" cy="584775"/>
          </a:xfrm>
          <a:prstGeom prst="rect">
            <a:avLst/>
          </a:prstGeom>
          <a:noFill/>
        </p:spPr>
        <p:txBody>
          <a:bodyPr wrap="none" rtlCol="0">
            <a:spAutoFit/>
          </a:bodyPr>
          <a:lstStyle/>
          <a:p>
            <a:r>
              <a:rPr lang="en-US" altLang="zh-CN" sz="3200" dirty="0" smtClean="0">
                <a:solidFill>
                  <a:schemeClr val="bg1"/>
                </a:solidFill>
                <a:latin typeface="汉仪大黑简" pitchFamily="49" charset="-122"/>
                <a:ea typeface="汉仪大黑简" pitchFamily="49" charset="-122"/>
              </a:rPr>
              <a:t>1</a:t>
            </a:r>
            <a:endParaRPr lang="zh-CN" altLang="en-US" sz="3200" dirty="0">
              <a:solidFill>
                <a:schemeClr val="bg1"/>
              </a:solidFill>
              <a:latin typeface="汉仪大黑简" pitchFamily="49" charset="-122"/>
              <a:ea typeface="汉仪大黑简" pitchFamily="49" charset="-122"/>
            </a:endParaRPr>
          </a:p>
        </p:txBody>
      </p:sp>
      <p:sp>
        <p:nvSpPr>
          <p:cNvPr id="30" name="TextBox 29"/>
          <p:cNvSpPr txBox="1"/>
          <p:nvPr/>
        </p:nvSpPr>
        <p:spPr>
          <a:xfrm>
            <a:off x="2143108" y="2060848"/>
            <a:ext cx="748923" cy="430887"/>
          </a:xfrm>
          <a:prstGeom prst="rect">
            <a:avLst/>
          </a:prstGeom>
          <a:noFill/>
        </p:spPr>
        <p:txBody>
          <a:bodyPr wrap="none" rtlCol="0">
            <a:spAutoFit/>
          </a:bodyPr>
          <a:lstStyle/>
          <a:p>
            <a:r>
              <a:rPr lang="zh-CN" altLang="en-US" sz="2200" dirty="0" smtClean="0">
                <a:solidFill>
                  <a:schemeClr val="bg1"/>
                </a:solidFill>
                <a:latin typeface="微软雅黑" pitchFamily="34" charset="-122"/>
                <a:ea typeface="微软雅黑" pitchFamily="34" charset="-122"/>
              </a:rPr>
              <a:t>概述</a:t>
            </a:r>
            <a:endParaRPr lang="en-US" altLang="zh-CN" sz="2200" dirty="0" smtClean="0">
              <a:solidFill>
                <a:schemeClr val="bg1"/>
              </a:solidFill>
              <a:latin typeface="微软雅黑" pitchFamily="34" charset="-122"/>
              <a:ea typeface="微软雅黑" pitchFamily="34" charset="-122"/>
            </a:endParaRPr>
          </a:p>
        </p:txBody>
      </p:sp>
      <p:sp>
        <p:nvSpPr>
          <p:cNvPr id="37" name="椭圆 36"/>
          <p:cNvSpPr/>
          <p:nvPr/>
        </p:nvSpPr>
        <p:spPr>
          <a:xfrm>
            <a:off x="1428728" y="2671753"/>
            <a:ext cx="428628" cy="428628"/>
          </a:xfrm>
          <a:prstGeom prst="ellipse">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1428728" y="2620390"/>
            <a:ext cx="389850" cy="584775"/>
          </a:xfrm>
          <a:prstGeom prst="rect">
            <a:avLst/>
          </a:prstGeom>
          <a:noFill/>
        </p:spPr>
        <p:txBody>
          <a:bodyPr wrap="none" rtlCol="0">
            <a:spAutoFit/>
          </a:bodyPr>
          <a:lstStyle/>
          <a:p>
            <a:r>
              <a:rPr lang="en-US" altLang="zh-CN" sz="3200" dirty="0" smtClean="0">
                <a:solidFill>
                  <a:schemeClr val="bg1"/>
                </a:solidFill>
                <a:latin typeface="汉仪大黑简" pitchFamily="49" charset="-122"/>
                <a:ea typeface="汉仪大黑简" pitchFamily="49" charset="-122"/>
              </a:rPr>
              <a:t>2</a:t>
            </a:r>
            <a:endParaRPr lang="zh-CN" altLang="en-US" sz="3200" dirty="0">
              <a:solidFill>
                <a:schemeClr val="bg1"/>
              </a:solidFill>
              <a:latin typeface="汉仪大黑简" pitchFamily="49" charset="-122"/>
              <a:ea typeface="汉仪大黑简" pitchFamily="49" charset="-122"/>
            </a:endParaRPr>
          </a:p>
        </p:txBody>
      </p:sp>
      <p:sp>
        <p:nvSpPr>
          <p:cNvPr id="39" name="TextBox 38"/>
          <p:cNvSpPr txBox="1"/>
          <p:nvPr/>
        </p:nvSpPr>
        <p:spPr>
          <a:xfrm>
            <a:off x="2143108" y="2710081"/>
            <a:ext cx="1595309" cy="430887"/>
          </a:xfrm>
          <a:prstGeom prst="rect">
            <a:avLst/>
          </a:prstGeom>
          <a:noFill/>
        </p:spPr>
        <p:txBody>
          <a:bodyPr wrap="none" rtlCol="0">
            <a:spAutoFit/>
          </a:bodyPr>
          <a:lstStyle/>
          <a:p>
            <a:r>
              <a:rPr lang="zh-CN" altLang="en-US" sz="2200" dirty="0" smtClean="0">
                <a:solidFill>
                  <a:schemeClr val="bg1"/>
                </a:solidFill>
                <a:latin typeface="微软雅黑" pitchFamily="34" charset="-122"/>
                <a:ea typeface="微软雅黑" pitchFamily="34" charset="-122"/>
              </a:rPr>
              <a:t>虚拟化简介</a:t>
            </a:r>
            <a:endParaRPr lang="en-US" altLang="zh-CN" sz="2200" dirty="0" smtClean="0">
              <a:solidFill>
                <a:schemeClr val="bg1"/>
              </a:solidFill>
              <a:latin typeface="微软雅黑" pitchFamily="34" charset="-122"/>
              <a:ea typeface="微软雅黑" pitchFamily="34" charset="-122"/>
            </a:endParaRPr>
          </a:p>
        </p:txBody>
      </p:sp>
      <p:sp>
        <p:nvSpPr>
          <p:cNvPr id="24" name="矩形 23"/>
          <p:cNvSpPr/>
          <p:nvPr/>
        </p:nvSpPr>
        <p:spPr>
          <a:xfrm>
            <a:off x="251520" y="728704"/>
            <a:ext cx="8496944" cy="36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1259632" y="1393612"/>
            <a:ext cx="902811" cy="523220"/>
          </a:xfrm>
          <a:prstGeom prst="rect">
            <a:avLst/>
          </a:prstGeom>
          <a:noFill/>
        </p:spPr>
        <p:txBody>
          <a:bodyPr wrap="none" rtlCol="0">
            <a:spAutoFit/>
          </a:bodyPr>
          <a:lstStyle/>
          <a:p>
            <a:r>
              <a:rPr lang="zh-CN" altLang="en-US" sz="2800" dirty="0" smtClean="0">
                <a:latin typeface="Adobe 黑体 Std R" pitchFamily="34" charset="-122"/>
                <a:ea typeface="Adobe 黑体 Std R" pitchFamily="34" charset="-122"/>
              </a:rPr>
              <a:t>目录</a:t>
            </a:r>
            <a:endParaRPr lang="zh-CN" altLang="en-US" sz="2800" dirty="0">
              <a:latin typeface="Adobe 黑体 Std R" pitchFamily="34" charset="-122"/>
              <a:ea typeface="Adobe 黑体 Std R" pitchFamily="34" charset="-122"/>
            </a:endParaRPr>
          </a:p>
        </p:txBody>
      </p:sp>
      <p:sp>
        <p:nvSpPr>
          <p:cNvPr id="29" name="矩形 28"/>
          <p:cNvSpPr/>
          <p:nvPr/>
        </p:nvSpPr>
        <p:spPr>
          <a:xfrm>
            <a:off x="251520" y="6165304"/>
            <a:ext cx="8496944" cy="36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灯片编号占位符 22"/>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21</a:t>
            </a:fld>
            <a:endParaRPr lang="en-US" altLang="zh-CN" dirty="0">
              <a:solidFill>
                <a:prstClr val="black">
                  <a:tint val="75000"/>
                </a:prstClr>
              </a:solidFill>
            </a:endParaRPr>
          </a:p>
        </p:txBody>
      </p:sp>
      <p:sp>
        <p:nvSpPr>
          <p:cNvPr id="19" name="圆角矩形 18"/>
          <p:cNvSpPr/>
          <p:nvPr/>
        </p:nvSpPr>
        <p:spPr>
          <a:xfrm>
            <a:off x="1643042" y="3276595"/>
            <a:ext cx="6072230" cy="43200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428728" y="3276595"/>
            <a:ext cx="428628" cy="428628"/>
          </a:xfrm>
          <a:prstGeom prst="ellipse">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1428728" y="3225232"/>
            <a:ext cx="389850" cy="584775"/>
          </a:xfrm>
          <a:prstGeom prst="rect">
            <a:avLst/>
          </a:prstGeom>
          <a:noFill/>
        </p:spPr>
        <p:txBody>
          <a:bodyPr wrap="none" rtlCol="0">
            <a:spAutoFit/>
          </a:bodyPr>
          <a:lstStyle/>
          <a:p>
            <a:r>
              <a:rPr lang="en-US" altLang="zh-CN" sz="3200" dirty="0" smtClean="0">
                <a:solidFill>
                  <a:schemeClr val="bg1"/>
                </a:solidFill>
                <a:latin typeface="汉仪大黑简" pitchFamily="49" charset="-122"/>
                <a:ea typeface="汉仪大黑简" pitchFamily="49" charset="-122"/>
              </a:rPr>
              <a:t>3</a:t>
            </a:r>
            <a:endParaRPr lang="zh-CN" altLang="en-US" sz="3200" dirty="0">
              <a:solidFill>
                <a:schemeClr val="bg1"/>
              </a:solidFill>
              <a:latin typeface="汉仪大黑简" pitchFamily="49" charset="-122"/>
              <a:ea typeface="汉仪大黑简" pitchFamily="49" charset="-122"/>
            </a:endParaRPr>
          </a:p>
        </p:txBody>
      </p:sp>
      <p:sp>
        <p:nvSpPr>
          <p:cNvPr id="22" name="TextBox 21"/>
          <p:cNvSpPr txBox="1"/>
          <p:nvPr/>
        </p:nvSpPr>
        <p:spPr>
          <a:xfrm>
            <a:off x="2143108" y="3265765"/>
            <a:ext cx="1595309" cy="430887"/>
          </a:xfrm>
          <a:prstGeom prst="rect">
            <a:avLst/>
          </a:prstGeom>
          <a:noFill/>
        </p:spPr>
        <p:txBody>
          <a:bodyPr wrap="none" rtlCol="0">
            <a:spAutoFit/>
          </a:bodyPr>
          <a:lstStyle/>
          <a:p>
            <a:r>
              <a:rPr lang="zh-CN" altLang="en-US" sz="2200" dirty="0" smtClean="0">
                <a:solidFill>
                  <a:schemeClr val="bg1"/>
                </a:solidFill>
                <a:latin typeface="微软雅黑" pitchFamily="34" charset="-122"/>
                <a:ea typeface="微软雅黑" pitchFamily="34" charset="-122"/>
              </a:rPr>
              <a:t>虚拟化价值</a:t>
            </a:r>
            <a:endParaRPr lang="en-US" altLang="zh-CN" sz="2200" dirty="0" smtClean="0">
              <a:solidFill>
                <a:schemeClr val="bg1"/>
              </a:solidFill>
              <a:latin typeface="微软雅黑" pitchFamily="34" charset="-122"/>
              <a:ea typeface="微软雅黑" pitchFamily="34" charset="-122"/>
            </a:endParaRPr>
          </a:p>
        </p:txBody>
      </p:sp>
      <p:sp>
        <p:nvSpPr>
          <p:cNvPr id="58" name="椭圆 57"/>
          <p:cNvSpPr/>
          <p:nvPr/>
        </p:nvSpPr>
        <p:spPr>
          <a:xfrm>
            <a:off x="1428728" y="3276595"/>
            <a:ext cx="428628" cy="428628"/>
          </a:xfrm>
          <a:prstGeom prst="ellipse">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p:cNvSpPr txBox="1"/>
          <p:nvPr/>
        </p:nvSpPr>
        <p:spPr>
          <a:xfrm>
            <a:off x="1428728" y="3225232"/>
            <a:ext cx="389850" cy="584775"/>
          </a:xfrm>
          <a:prstGeom prst="rect">
            <a:avLst/>
          </a:prstGeom>
          <a:noFill/>
        </p:spPr>
        <p:txBody>
          <a:bodyPr wrap="none" rtlCol="0">
            <a:spAutoFit/>
          </a:bodyPr>
          <a:lstStyle/>
          <a:p>
            <a:r>
              <a:rPr lang="en-US" altLang="zh-CN" sz="3200" dirty="0" smtClean="0">
                <a:solidFill>
                  <a:schemeClr val="bg1"/>
                </a:solidFill>
                <a:latin typeface="汉仪大黑简" pitchFamily="49" charset="-122"/>
                <a:ea typeface="汉仪大黑简" pitchFamily="49" charset="-122"/>
              </a:rPr>
              <a:t>3</a:t>
            </a:r>
            <a:endParaRPr lang="zh-CN" altLang="en-US" sz="3200" dirty="0">
              <a:solidFill>
                <a:schemeClr val="bg1"/>
              </a:solidFill>
              <a:latin typeface="汉仪大黑简" pitchFamily="49" charset="-122"/>
              <a:ea typeface="汉仪大黑简" pitchFamily="49" charset="-122"/>
            </a:endParaRPr>
          </a:p>
        </p:txBody>
      </p:sp>
      <p:sp>
        <p:nvSpPr>
          <p:cNvPr id="61" name="圆角矩形 60"/>
          <p:cNvSpPr/>
          <p:nvPr/>
        </p:nvSpPr>
        <p:spPr>
          <a:xfrm>
            <a:off x="1668122" y="3903700"/>
            <a:ext cx="6072230" cy="432000"/>
          </a:xfrm>
          <a:prstGeom prst="round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453808" y="3903700"/>
            <a:ext cx="428628" cy="428628"/>
          </a:xfrm>
          <a:prstGeom prst="ellipse">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62"/>
          <p:cNvSpPr txBox="1"/>
          <p:nvPr/>
        </p:nvSpPr>
        <p:spPr>
          <a:xfrm>
            <a:off x="1453808" y="3852337"/>
            <a:ext cx="389850" cy="584775"/>
          </a:xfrm>
          <a:prstGeom prst="rect">
            <a:avLst/>
          </a:prstGeom>
          <a:noFill/>
        </p:spPr>
        <p:txBody>
          <a:bodyPr wrap="none" rtlCol="0">
            <a:spAutoFit/>
          </a:bodyPr>
          <a:lstStyle/>
          <a:p>
            <a:r>
              <a:rPr lang="en-US" altLang="zh-CN" sz="3200" dirty="0" smtClean="0">
                <a:solidFill>
                  <a:schemeClr val="bg1"/>
                </a:solidFill>
                <a:latin typeface="汉仪大黑简" pitchFamily="49" charset="-122"/>
                <a:ea typeface="汉仪大黑简" pitchFamily="49" charset="-122"/>
              </a:rPr>
              <a:t>4</a:t>
            </a:r>
            <a:endParaRPr lang="zh-CN" altLang="en-US" sz="3200" dirty="0">
              <a:solidFill>
                <a:schemeClr val="bg1"/>
              </a:solidFill>
              <a:latin typeface="汉仪大黑简" pitchFamily="49" charset="-122"/>
              <a:ea typeface="汉仪大黑简" pitchFamily="49" charset="-122"/>
            </a:endParaRPr>
          </a:p>
        </p:txBody>
      </p:sp>
      <p:sp>
        <p:nvSpPr>
          <p:cNvPr id="64" name="TextBox 63"/>
          <p:cNvSpPr txBox="1"/>
          <p:nvPr/>
        </p:nvSpPr>
        <p:spPr>
          <a:xfrm>
            <a:off x="2168188" y="3892870"/>
            <a:ext cx="1877437" cy="430887"/>
          </a:xfrm>
          <a:prstGeom prst="rect">
            <a:avLst/>
          </a:prstGeom>
          <a:noFill/>
        </p:spPr>
        <p:txBody>
          <a:bodyPr wrap="none" rtlCol="0">
            <a:spAutoFit/>
          </a:bodyPr>
          <a:lstStyle/>
          <a:p>
            <a:r>
              <a:rPr lang="zh-CN" altLang="en-US" sz="2200" dirty="0" smtClean="0">
                <a:solidFill>
                  <a:schemeClr val="bg1"/>
                </a:solidFill>
                <a:latin typeface="微软雅黑" pitchFamily="34" charset="-122"/>
                <a:ea typeface="微软雅黑" pitchFamily="34" charset="-122"/>
              </a:rPr>
              <a:t>典型应用场景</a:t>
            </a:r>
            <a:endParaRPr lang="en-US" altLang="zh-CN" sz="2200" dirty="0" smtClean="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企业数据中心</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22</a:t>
            </a:fld>
            <a:endParaRPr lang="en-US" altLang="zh-CN" dirty="0">
              <a:solidFill>
                <a:prstClr val="black">
                  <a:tint val="75000"/>
                </a:prstClr>
              </a:solidFill>
            </a:endParaRPr>
          </a:p>
        </p:txBody>
      </p:sp>
      <p:pic>
        <p:nvPicPr>
          <p:cNvPr id="5"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19672" y="2420888"/>
            <a:ext cx="601662" cy="760413"/>
          </a:xfrm>
          <a:prstGeom prst="rect">
            <a:avLst/>
          </a:prstGeom>
          <a:noFill/>
          <a:ln w="9525">
            <a:noFill/>
            <a:miter lim="800000"/>
            <a:headEnd/>
            <a:tailEnd/>
          </a:ln>
        </p:spPr>
      </p:pic>
      <p:pic>
        <p:nvPicPr>
          <p:cNvPr id="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11760" y="2420888"/>
            <a:ext cx="601662" cy="760413"/>
          </a:xfrm>
          <a:prstGeom prst="rect">
            <a:avLst/>
          </a:prstGeom>
          <a:noFill/>
          <a:ln w="9525">
            <a:noFill/>
            <a:miter lim="800000"/>
            <a:headEnd/>
            <a:tailEnd/>
          </a:ln>
        </p:spPr>
      </p:pic>
      <p:pic>
        <p:nvPicPr>
          <p:cNvPr id="7"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851920" y="2420888"/>
            <a:ext cx="601662" cy="762000"/>
          </a:xfrm>
          <a:prstGeom prst="rect">
            <a:avLst/>
          </a:prstGeom>
          <a:noFill/>
          <a:ln w="9525">
            <a:noFill/>
            <a:miter lim="800000"/>
            <a:headEnd/>
            <a:tailEnd/>
          </a:ln>
        </p:spPr>
      </p:pic>
      <p:pic>
        <p:nvPicPr>
          <p:cNvPr id="8"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283968" y="2420888"/>
            <a:ext cx="601662" cy="762000"/>
          </a:xfrm>
          <a:prstGeom prst="rect">
            <a:avLst/>
          </a:prstGeom>
          <a:noFill/>
          <a:ln w="9525">
            <a:noFill/>
            <a:miter lim="800000"/>
            <a:headEnd/>
            <a:tailEnd/>
          </a:ln>
        </p:spPr>
      </p:pic>
      <p:pic>
        <p:nvPicPr>
          <p:cNvPr id="9"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43808" y="2420888"/>
            <a:ext cx="601662" cy="762000"/>
          </a:xfrm>
          <a:prstGeom prst="rect">
            <a:avLst/>
          </a:prstGeom>
          <a:noFill/>
          <a:ln w="9525">
            <a:noFill/>
            <a:miter lim="800000"/>
            <a:headEnd/>
            <a:tailEnd/>
          </a:ln>
        </p:spPr>
      </p:pic>
      <p:sp>
        <p:nvSpPr>
          <p:cNvPr id="10" name="流程图: 数据 9"/>
          <p:cNvSpPr/>
          <p:nvPr/>
        </p:nvSpPr>
        <p:spPr bwMode="auto">
          <a:xfrm>
            <a:off x="1187624" y="2235002"/>
            <a:ext cx="5112568" cy="346075"/>
          </a:xfrm>
          <a:prstGeom prst="flowChartInputOutput">
            <a:avLst/>
          </a:prstGeom>
          <a:solidFill>
            <a:srgbClr val="FFC000">
              <a:alpha val="36078"/>
            </a:srgbClr>
          </a:solidFill>
          <a:ln w="9525" cap="flat" cmpd="sng"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a:lstStyle/>
          <a:p>
            <a:pPr fontAlgn="t">
              <a:spcBef>
                <a:spcPts val="0"/>
              </a:spcBef>
              <a:spcAft>
                <a:spcPts val="0"/>
              </a:spcAft>
              <a:defRPr/>
            </a:pPr>
            <a:endParaRPr lang="zh-CN" altLang="en-US">
              <a:latin typeface="+mn-lt"/>
              <a:ea typeface="+mn-ea"/>
            </a:endParaRPr>
          </a:p>
        </p:txBody>
      </p:sp>
      <p:grpSp>
        <p:nvGrpSpPr>
          <p:cNvPr id="11" name="组合 82"/>
          <p:cNvGrpSpPr/>
          <p:nvPr/>
        </p:nvGrpSpPr>
        <p:grpSpPr bwMode="auto">
          <a:xfrm>
            <a:off x="3563888" y="1844824"/>
            <a:ext cx="715962" cy="715963"/>
            <a:chOff x="4139952" y="3212976"/>
            <a:chExt cx="1044635" cy="860525"/>
          </a:xfrm>
          <a:effectLst>
            <a:glow rad="139700">
              <a:schemeClr val="accent1">
                <a:satMod val="175000"/>
                <a:alpha val="40000"/>
              </a:schemeClr>
            </a:glow>
          </a:effectLst>
        </p:grpSpPr>
        <p:pic>
          <p:nvPicPr>
            <p:cNvPr id="12"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13" name="Picture 64" descr="windows"/>
            <p:cNvPicPr>
              <a:picLocks noChangeAspect="1" noChangeArrowheads="1"/>
            </p:cNvPicPr>
            <p:nvPr/>
          </p:nvPicPr>
          <p:blipFill>
            <a:blip r:embed="rId4"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14" name="组合 82"/>
          <p:cNvGrpSpPr/>
          <p:nvPr/>
        </p:nvGrpSpPr>
        <p:grpSpPr bwMode="auto">
          <a:xfrm>
            <a:off x="2483768" y="1772816"/>
            <a:ext cx="715962" cy="715963"/>
            <a:chOff x="4139952" y="3212976"/>
            <a:chExt cx="1044635" cy="860525"/>
          </a:xfrm>
          <a:effectLst>
            <a:glow rad="139700">
              <a:schemeClr val="accent1">
                <a:satMod val="175000"/>
                <a:alpha val="40000"/>
              </a:schemeClr>
            </a:glow>
          </a:effectLst>
        </p:grpSpPr>
        <p:pic>
          <p:nvPicPr>
            <p:cNvPr id="1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16" name="Picture 64" descr="windows"/>
            <p:cNvPicPr>
              <a:picLocks noChangeAspect="1" noChangeArrowheads="1"/>
            </p:cNvPicPr>
            <p:nvPr/>
          </p:nvPicPr>
          <p:blipFill>
            <a:blip r:embed="rId4"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17" name="组合 82"/>
          <p:cNvGrpSpPr/>
          <p:nvPr/>
        </p:nvGrpSpPr>
        <p:grpSpPr bwMode="auto">
          <a:xfrm>
            <a:off x="3884340" y="1823840"/>
            <a:ext cx="715962" cy="715963"/>
            <a:chOff x="4139952" y="3212976"/>
            <a:chExt cx="1044635" cy="860525"/>
          </a:xfrm>
          <a:effectLst>
            <a:glow rad="139700">
              <a:schemeClr val="accent1">
                <a:satMod val="175000"/>
                <a:alpha val="40000"/>
              </a:schemeClr>
            </a:glow>
          </a:effectLst>
        </p:grpSpPr>
        <p:pic>
          <p:nvPicPr>
            <p:cNvPr id="18"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19" name="Picture 64" descr="windows"/>
            <p:cNvPicPr>
              <a:picLocks noChangeAspect="1" noChangeArrowheads="1"/>
            </p:cNvPicPr>
            <p:nvPr/>
          </p:nvPicPr>
          <p:blipFill>
            <a:blip r:embed="rId4"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20" name="组合 82"/>
          <p:cNvGrpSpPr/>
          <p:nvPr/>
        </p:nvGrpSpPr>
        <p:grpSpPr bwMode="auto">
          <a:xfrm>
            <a:off x="4173265" y="1823840"/>
            <a:ext cx="715962" cy="715963"/>
            <a:chOff x="4139952" y="3212976"/>
            <a:chExt cx="1044635" cy="860525"/>
          </a:xfrm>
          <a:effectLst>
            <a:glow rad="139700">
              <a:schemeClr val="accent1">
                <a:satMod val="175000"/>
                <a:alpha val="40000"/>
              </a:schemeClr>
            </a:glow>
          </a:effectLst>
        </p:grpSpPr>
        <p:pic>
          <p:nvPicPr>
            <p:cNvPr id="2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22" name="Picture 64" descr="windows"/>
            <p:cNvPicPr>
              <a:picLocks noChangeAspect="1" noChangeArrowheads="1"/>
            </p:cNvPicPr>
            <p:nvPr/>
          </p:nvPicPr>
          <p:blipFill>
            <a:blip r:embed="rId4"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23" name="组合 82"/>
          <p:cNvGrpSpPr/>
          <p:nvPr/>
        </p:nvGrpSpPr>
        <p:grpSpPr bwMode="auto">
          <a:xfrm>
            <a:off x="4499992" y="1844824"/>
            <a:ext cx="715962" cy="715963"/>
            <a:chOff x="4139952" y="3212976"/>
            <a:chExt cx="1044635" cy="860525"/>
          </a:xfrm>
          <a:effectLst>
            <a:glow rad="139700">
              <a:schemeClr val="accent1">
                <a:satMod val="175000"/>
                <a:alpha val="40000"/>
              </a:schemeClr>
            </a:glow>
          </a:effectLst>
        </p:grpSpPr>
        <p:pic>
          <p:nvPicPr>
            <p:cNvPr id="24"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25" name="Picture 64" descr="windows"/>
            <p:cNvPicPr>
              <a:picLocks noChangeAspect="1" noChangeArrowheads="1"/>
            </p:cNvPicPr>
            <p:nvPr/>
          </p:nvPicPr>
          <p:blipFill>
            <a:blip r:embed="rId4"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26" name="组合 82"/>
          <p:cNvGrpSpPr/>
          <p:nvPr/>
        </p:nvGrpSpPr>
        <p:grpSpPr bwMode="auto">
          <a:xfrm>
            <a:off x="2843808" y="1772816"/>
            <a:ext cx="715962" cy="715963"/>
            <a:chOff x="4139952" y="3212976"/>
            <a:chExt cx="1044635" cy="860525"/>
          </a:xfrm>
          <a:effectLst>
            <a:glow rad="139700">
              <a:schemeClr val="accent1">
                <a:satMod val="175000"/>
                <a:alpha val="40000"/>
              </a:schemeClr>
            </a:glow>
          </a:effectLst>
        </p:grpSpPr>
        <p:pic>
          <p:nvPicPr>
            <p:cNvPr id="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28" name="Picture 64" descr="windows"/>
            <p:cNvPicPr>
              <a:picLocks noChangeAspect="1" noChangeArrowheads="1"/>
            </p:cNvPicPr>
            <p:nvPr/>
          </p:nvPicPr>
          <p:blipFill>
            <a:blip r:embed="rId4" cstate="print"/>
            <a:srcRect/>
            <a:stretch>
              <a:fillRect/>
            </a:stretch>
          </p:blipFill>
          <p:spPr bwMode="auto">
            <a:xfrm>
              <a:off x="4587554" y="3501256"/>
              <a:ext cx="287040" cy="359792"/>
            </a:xfrm>
            <a:prstGeom prst="rect">
              <a:avLst/>
            </a:prstGeom>
            <a:noFill/>
            <a:ln w="9525">
              <a:noFill/>
              <a:miter lim="800000"/>
              <a:headEnd/>
              <a:tailEnd/>
            </a:ln>
          </p:spPr>
        </p:pic>
      </p:grpSp>
      <p:sp>
        <p:nvSpPr>
          <p:cNvPr id="29" name="TextBox 64"/>
          <p:cNvSpPr txBox="1">
            <a:spLocks noChangeArrowheads="1"/>
          </p:cNvSpPr>
          <p:nvPr/>
        </p:nvSpPr>
        <p:spPr bwMode="auto">
          <a:xfrm>
            <a:off x="3995936" y="1052736"/>
            <a:ext cx="1008112" cy="646331"/>
          </a:xfrm>
          <a:prstGeom prst="rect">
            <a:avLst/>
          </a:prstGeom>
          <a:noFill/>
          <a:ln w="9525">
            <a:noFill/>
            <a:miter lim="800000"/>
            <a:headEnd/>
            <a:tailEnd/>
          </a:ln>
        </p:spPr>
        <p:txBody>
          <a:bodyPr wrap="square">
            <a:spAutoFit/>
          </a:bodyPr>
          <a:lstStyle/>
          <a:p>
            <a:pPr fontAlgn="t"/>
            <a:r>
              <a:rPr lang="zh-CN" altLang="en-US" sz="1200" b="1" dirty="0" smtClean="0">
                <a:latin typeface="Calibri" pitchFamily="34" charset="0"/>
                <a:ea typeface="华文细黑"/>
                <a:cs typeface="华文细黑"/>
              </a:rPr>
              <a:t>财务系统</a:t>
            </a:r>
            <a:endParaRPr lang="en-US" altLang="zh-CN" sz="1200" b="1" dirty="0" smtClean="0">
              <a:latin typeface="Calibri" pitchFamily="34" charset="0"/>
              <a:ea typeface="华文细黑"/>
              <a:cs typeface="华文细黑"/>
            </a:endParaRPr>
          </a:p>
          <a:p>
            <a:pPr fontAlgn="t"/>
            <a:r>
              <a:rPr lang="en-US" altLang="zh-CN" sz="1200" b="1" dirty="0" smtClean="0">
                <a:latin typeface="Calibri" pitchFamily="34" charset="0"/>
                <a:ea typeface="华文细黑"/>
                <a:cs typeface="华文细黑"/>
              </a:rPr>
              <a:t>ERP</a:t>
            </a:r>
            <a:r>
              <a:rPr lang="zh-CN" altLang="en-US" sz="1200" b="1" dirty="0" smtClean="0">
                <a:latin typeface="Calibri" pitchFamily="34" charset="0"/>
                <a:ea typeface="华文细黑"/>
                <a:cs typeface="华文细黑"/>
              </a:rPr>
              <a:t>系统</a:t>
            </a:r>
            <a:endParaRPr lang="en-US" altLang="zh-CN" sz="1200" b="1" dirty="0" smtClean="0">
              <a:latin typeface="Calibri" pitchFamily="34" charset="0"/>
              <a:ea typeface="华文细黑"/>
              <a:cs typeface="华文细黑"/>
            </a:endParaRPr>
          </a:p>
          <a:p>
            <a:pPr fontAlgn="t"/>
            <a:r>
              <a:rPr lang="en-US" altLang="zh-CN" sz="1200" b="1" dirty="0" smtClean="0">
                <a:latin typeface="Calibri" pitchFamily="34" charset="0"/>
                <a:ea typeface="华文细黑"/>
                <a:cs typeface="华文细黑"/>
              </a:rPr>
              <a:t>OA</a:t>
            </a:r>
            <a:r>
              <a:rPr lang="zh-CN" altLang="en-US" sz="1200" b="1" dirty="0" smtClean="0">
                <a:latin typeface="Calibri" pitchFamily="34" charset="0"/>
                <a:ea typeface="华文细黑"/>
                <a:cs typeface="华文细黑"/>
              </a:rPr>
              <a:t>系统</a:t>
            </a:r>
            <a:endParaRPr lang="zh-CN" altLang="en-US" sz="1200" b="1" dirty="0">
              <a:latin typeface="Calibri" pitchFamily="34" charset="0"/>
              <a:ea typeface="华文细黑"/>
              <a:cs typeface="华文细黑"/>
            </a:endParaRPr>
          </a:p>
        </p:txBody>
      </p:sp>
      <p:sp>
        <p:nvSpPr>
          <p:cNvPr id="30" name="TextBox 64"/>
          <p:cNvSpPr txBox="1">
            <a:spLocks noChangeArrowheads="1"/>
          </p:cNvSpPr>
          <p:nvPr/>
        </p:nvSpPr>
        <p:spPr bwMode="auto">
          <a:xfrm>
            <a:off x="2555776" y="1340768"/>
            <a:ext cx="1152128" cy="461665"/>
          </a:xfrm>
          <a:prstGeom prst="rect">
            <a:avLst/>
          </a:prstGeom>
          <a:noFill/>
          <a:ln w="9525">
            <a:noFill/>
            <a:miter lim="800000"/>
            <a:headEnd/>
            <a:tailEnd/>
          </a:ln>
        </p:spPr>
        <p:txBody>
          <a:bodyPr wrap="square">
            <a:spAutoFit/>
          </a:bodyPr>
          <a:lstStyle/>
          <a:p>
            <a:pPr fontAlgn="t"/>
            <a:r>
              <a:rPr lang="en-US" altLang="zh-CN" sz="1200" b="1" dirty="0" smtClean="0">
                <a:latin typeface="Calibri" pitchFamily="34" charset="0"/>
                <a:ea typeface="华文细黑"/>
                <a:cs typeface="华文细黑"/>
              </a:rPr>
              <a:t>MS SQL Server</a:t>
            </a:r>
            <a:r>
              <a:rPr lang="zh-CN" altLang="en-US" sz="1200" b="1" dirty="0" smtClean="0">
                <a:latin typeface="Calibri" pitchFamily="34" charset="0"/>
                <a:ea typeface="华文细黑"/>
                <a:cs typeface="华文细黑"/>
              </a:rPr>
              <a:t>数据库</a:t>
            </a:r>
            <a:endParaRPr lang="zh-CN" altLang="en-US" sz="1200" b="1" dirty="0">
              <a:latin typeface="Calibri" pitchFamily="34" charset="0"/>
              <a:ea typeface="华文细黑"/>
              <a:cs typeface="华文细黑"/>
            </a:endParaRPr>
          </a:p>
        </p:txBody>
      </p:sp>
      <p:sp>
        <p:nvSpPr>
          <p:cNvPr id="32" name="TextBox 64"/>
          <p:cNvSpPr txBox="1">
            <a:spLocks noChangeArrowheads="1"/>
          </p:cNvSpPr>
          <p:nvPr/>
        </p:nvSpPr>
        <p:spPr bwMode="auto">
          <a:xfrm>
            <a:off x="5364088" y="1412776"/>
            <a:ext cx="1008112" cy="276999"/>
          </a:xfrm>
          <a:prstGeom prst="rect">
            <a:avLst/>
          </a:prstGeom>
          <a:noFill/>
          <a:ln w="9525">
            <a:noFill/>
            <a:miter lim="800000"/>
            <a:headEnd/>
            <a:tailEnd/>
          </a:ln>
        </p:spPr>
        <p:txBody>
          <a:bodyPr wrap="square">
            <a:spAutoFit/>
          </a:bodyPr>
          <a:lstStyle/>
          <a:p>
            <a:pPr fontAlgn="t"/>
            <a:r>
              <a:rPr lang="zh-CN" altLang="en-US" sz="1200" b="1" dirty="0" smtClean="0">
                <a:latin typeface="Calibri" pitchFamily="34" charset="0"/>
                <a:ea typeface="华文细黑"/>
                <a:cs typeface="华文细黑"/>
              </a:rPr>
              <a:t>云管理平台</a:t>
            </a:r>
            <a:endParaRPr lang="zh-CN" altLang="en-US" sz="1200" b="1" dirty="0">
              <a:latin typeface="Calibri" pitchFamily="34" charset="0"/>
              <a:ea typeface="华文细黑"/>
              <a:cs typeface="华文细黑"/>
            </a:endParaRPr>
          </a:p>
        </p:txBody>
      </p:sp>
      <p:grpSp>
        <p:nvGrpSpPr>
          <p:cNvPr id="34" name="组合 82"/>
          <p:cNvGrpSpPr/>
          <p:nvPr/>
        </p:nvGrpSpPr>
        <p:grpSpPr bwMode="auto">
          <a:xfrm>
            <a:off x="1403648" y="1772816"/>
            <a:ext cx="715962" cy="715963"/>
            <a:chOff x="4139952" y="3212976"/>
            <a:chExt cx="1044635" cy="860525"/>
          </a:xfrm>
          <a:effectLst>
            <a:glow rad="139700">
              <a:schemeClr val="accent1">
                <a:satMod val="175000"/>
                <a:alpha val="40000"/>
              </a:schemeClr>
            </a:glow>
          </a:effectLst>
        </p:grpSpPr>
        <p:pic>
          <p:nvPicPr>
            <p:cNvPr id="3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36" name="Picture 64" descr="windows"/>
            <p:cNvPicPr>
              <a:picLocks noChangeAspect="1" noChangeArrowheads="1"/>
            </p:cNvPicPr>
            <p:nvPr/>
          </p:nvPicPr>
          <p:blipFill>
            <a:blip r:embed="rId4"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37" name="组合 82"/>
          <p:cNvGrpSpPr/>
          <p:nvPr/>
        </p:nvGrpSpPr>
        <p:grpSpPr bwMode="auto">
          <a:xfrm>
            <a:off x="1763688" y="1772816"/>
            <a:ext cx="715962" cy="715963"/>
            <a:chOff x="4139952" y="3212976"/>
            <a:chExt cx="1044635" cy="860525"/>
          </a:xfrm>
          <a:effectLst>
            <a:glow rad="139700">
              <a:schemeClr val="accent1">
                <a:satMod val="175000"/>
                <a:alpha val="40000"/>
              </a:schemeClr>
            </a:glow>
          </a:effectLst>
        </p:grpSpPr>
        <p:pic>
          <p:nvPicPr>
            <p:cNvPr id="38"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39" name="Picture 64" descr="windows"/>
            <p:cNvPicPr>
              <a:picLocks noChangeAspect="1" noChangeArrowheads="1"/>
            </p:cNvPicPr>
            <p:nvPr/>
          </p:nvPicPr>
          <p:blipFill>
            <a:blip r:embed="rId4" cstate="print"/>
            <a:srcRect/>
            <a:stretch>
              <a:fillRect/>
            </a:stretch>
          </p:blipFill>
          <p:spPr bwMode="auto">
            <a:xfrm>
              <a:off x="4587554" y="3501256"/>
              <a:ext cx="287040" cy="359792"/>
            </a:xfrm>
            <a:prstGeom prst="rect">
              <a:avLst/>
            </a:prstGeom>
            <a:noFill/>
            <a:ln w="9525">
              <a:noFill/>
              <a:miter lim="800000"/>
              <a:headEnd/>
              <a:tailEnd/>
            </a:ln>
          </p:spPr>
        </p:pic>
      </p:grpSp>
      <p:sp>
        <p:nvSpPr>
          <p:cNvPr id="40" name="TextBox 64"/>
          <p:cNvSpPr txBox="1">
            <a:spLocks noChangeArrowheads="1"/>
          </p:cNvSpPr>
          <p:nvPr/>
        </p:nvSpPr>
        <p:spPr bwMode="auto">
          <a:xfrm>
            <a:off x="1475656" y="1340768"/>
            <a:ext cx="1152128" cy="461665"/>
          </a:xfrm>
          <a:prstGeom prst="rect">
            <a:avLst/>
          </a:prstGeom>
          <a:noFill/>
          <a:ln w="9525">
            <a:noFill/>
            <a:miter lim="800000"/>
            <a:headEnd/>
            <a:tailEnd/>
          </a:ln>
        </p:spPr>
        <p:txBody>
          <a:bodyPr wrap="square">
            <a:spAutoFit/>
          </a:bodyPr>
          <a:lstStyle/>
          <a:p>
            <a:pPr fontAlgn="t"/>
            <a:r>
              <a:rPr lang="en-US" altLang="zh-CN" sz="1200" b="1" dirty="0" smtClean="0">
                <a:latin typeface="Calibri" pitchFamily="34" charset="0"/>
                <a:ea typeface="华文细黑"/>
                <a:cs typeface="华文细黑"/>
              </a:rPr>
              <a:t>MS Exchange</a:t>
            </a:r>
            <a:r>
              <a:rPr lang="zh-CN" altLang="en-US" sz="1200" b="1" dirty="0" smtClean="0">
                <a:latin typeface="Calibri" pitchFamily="34" charset="0"/>
                <a:ea typeface="华文细黑"/>
                <a:cs typeface="华文细黑"/>
              </a:rPr>
              <a:t>邮件系统</a:t>
            </a:r>
            <a:endParaRPr lang="zh-CN" altLang="en-US" sz="1200" b="1" dirty="0">
              <a:latin typeface="Calibri" pitchFamily="34" charset="0"/>
              <a:ea typeface="华文细黑"/>
              <a:cs typeface="华文细黑"/>
            </a:endParaRPr>
          </a:p>
        </p:txBody>
      </p:sp>
      <p:pic>
        <p:nvPicPr>
          <p:cNvPr id="42"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012160" y="2492896"/>
            <a:ext cx="795337" cy="646113"/>
          </a:xfrm>
          <a:prstGeom prst="rect">
            <a:avLst/>
          </a:prstGeom>
          <a:noFill/>
          <a:ln w="9525">
            <a:noFill/>
            <a:miter lim="800000"/>
            <a:headEnd/>
            <a:tailEnd/>
          </a:ln>
        </p:spPr>
      </p:pic>
      <p:sp>
        <p:nvSpPr>
          <p:cNvPr id="43" name="TextBox 18"/>
          <p:cNvSpPr txBox="1">
            <a:spLocks noChangeArrowheads="1"/>
          </p:cNvSpPr>
          <p:nvPr/>
        </p:nvSpPr>
        <p:spPr bwMode="auto">
          <a:xfrm>
            <a:off x="6660232" y="2060848"/>
            <a:ext cx="816025" cy="276999"/>
          </a:xfrm>
          <a:prstGeom prst="rect">
            <a:avLst/>
          </a:prstGeom>
          <a:noFill/>
          <a:ln w="9525">
            <a:noFill/>
            <a:miter lim="800000"/>
            <a:headEnd/>
            <a:tailEnd/>
          </a:ln>
        </p:spPr>
        <p:txBody>
          <a:bodyPr wrap="square">
            <a:spAutoFit/>
          </a:bodyPr>
          <a:lstStyle/>
          <a:p>
            <a:pPr algn="ctr"/>
            <a:r>
              <a:rPr lang="zh-CN" altLang="en-US" sz="1200" b="1" dirty="0" smtClean="0">
                <a:latin typeface="Calibri" pitchFamily="34" charset="0"/>
              </a:rPr>
              <a:t>网络</a:t>
            </a:r>
            <a:r>
              <a:rPr lang="zh-CN" altLang="en-US" sz="1200" b="1" dirty="0">
                <a:latin typeface="Calibri" pitchFamily="34" charset="0"/>
              </a:rPr>
              <a:t>存储</a:t>
            </a:r>
          </a:p>
        </p:txBody>
      </p:sp>
      <p:pic>
        <p:nvPicPr>
          <p:cNvPr id="44"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444208" y="2492896"/>
            <a:ext cx="795337" cy="646113"/>
          </a:xfrm>
          <a:prstGeom prst="rect">
            <a:avLst/>
          </a:prstGeom>
          <a:noFill/>
          <a:ln w="9525">
            <a:noFill/>
            <a:miter lim="800000"/>
            <a:headEnd/>
            <a:tailEnd/>
          </a:ln>
        </p:spPr>
      </p:pic>
      <p:pic>
        <p:nvPicPr>
          <p:cNvPr id="45"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948264" y="2492896"/>
            <a:ext cx="795337" cy="646113"/>
          </a:xfrm>
          <a:prstGeom prst="rect">
            <a:avLst/>
          </a:prstGeom>
          <a:noFill/>
          <a:ln w="9525">
            <a:noFill/>
            <a:miter lim="800000"/>
            <a:headEnd/>
            <a:tailEnd/>
          </a:ln>
        </p:spPr>
      </p:pic>
      <p:grpSp>
        <p:nvGrpSpPr>
          <p:cNvPr id="46" name="组合 82"/>
          <p:cNvGrpSpPr/>
          <p:nvPr/>
        </p:nvGrpSpPr>
        <p:grpSpPr bwMode="auto">
          <a:xfrm>
            <a:off x="5224190" y="1772816"/>
            <a:ext cx="715962" cy="715963"/>
            <a:chOff x="4139952" y="3212976"/>
            <a:chExt cx="1044635" cy="860525"/>
          </a:xfrm>
          <a:effectLst>
            <a:glow rad="139700">
              <a:schemeClr val="accent1">
                <a:satMod val="175000"/>
                <a:alpha val="40000"/>
              </a:schemeClr>
            </a:glow>
          </a:effectLst>
        </p:grpSpPr>
        <p:pic>
          <p:nvPicPr>
            <p:cNvPr id="4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48" name="Picture 64" descr="windows"/>
            <p:cNvPicPr>
              <a:picLocks noChangeAspect="1" noChangeArrowheads="1"/>
            </p:cNvPicPr>
            <p:nvPr/>
          </p:nvPicPr>
          <p:blipFill>
            <a:blip r:embed="rId4"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49" name="Group 36"/>
          <p:cNvGrpSpPr>
            <a:grpSpLocks noChangeAspect="1"/>
          </p:cNvGrpSpPr>
          <p:nvPr/>
        </p:nvGrpSpPr>
        <p:grpSpPr bwMode="auto">
          <a:xfrm>
            <a:off x="1569182" y="3284984"/>
            <a:ext cx="5307074" cy="8547"/>
            <a:chOff x="46" y="3159"/>
            <a:chExt cx="5624" cy="14"/>
          </a:xfrm>
        </p:grpSpPr>
        <p:sp>
          <p:nvSpPr>
            <p:cNvPr id="50" name="AutoShape 37"/>
            <p:cNvSpPr>
              <a:spLocks noChangeAspect="1" noChangeArrowheads="1" noTextEdit="1"/>
            </p:cNvSpPr>
            <p:nvPr/>
          </p:nvSpPr>
          <p:spPr bwMode="auto">
            <a:xfrm>
              <a:off x="48" y="3159"/>
              <a:ext cx="5620" cy="14"/>
            </a:xfrm>
            <a:prstGeom prst="rect">
              <a:avLst/>
            </a:prstGeom>
            <a:noFill/>
            <a:ln w="9525">
              <a:noFill/>
              <a:miter lim="800000"/>
              <a:headEnd/>
              <a:tailEnd/>
            </a:ln>
          </p:spPr>
          <p:txBody>
            <a:bodyPr/>
            <a:lstStyle/>
            <a:p>
              <a:endParaRPr lang="zh-CN" altLang="en-US"/>
            </a:p>
          </p:txBody>
        </p:sp>
        <p:sp>
          <p:nvSpPr>
            <p:cNvPr id="51" name="Line 38"/>
            <p:cNvSpPr>
              <a:spLocks noChangeShapeType="1"/>
            </p:cNvSpPr>
            <p:nvPr/>
          </p:nvSpPr>
          <p:spPr bwMode="auto">
            <a:xfrm>
              <a:off x="46" y="3166"/>
              <a:ext cx="5624" cy="1"/>
            </a:xfrm>
            <a:prstGeom prst="line">
              <a:avLst/>
            </a:prstGeom>
            <a:noFill/>
            <a:ln w="30163">
              <a:solidFill>
                <a:srgbClr val="221E1F"/>
              </a:solidFill>
              <a:miter lim="800000"/>
              <a:headEnd/>
              <a:tailEnd/>
            </a:ln>
          </p:spPr>
          <p:txBody>
            <a:bodyPr/>
            <a:lstStyle/>
            <a:p>
              <a:endParaRPr lang="zh-CN" altLang="en-US"/>
            </a:p>
          </p:txBody>
        </p:sp>
      </p:grpSp>
      <p:cxnSp>
        <p:nvCxnSpPr>
          <p:cNvPr id="52" name="直接连接符 51"/>
          <p:cNvCxnSpPr/>
          <p:nvPr/>
        </p:nvCxnSpPr>
        <p:spPr bwMode="auto">
          <a:xfrm flipH="1">
            <a:off x="4211960" y="3284986"/>
            <a:ext cx="21518" cy="2160238"/>
          </a:xfrm>
          <a:prstGeom prst="line">
            <a:avLst/>
          </a:prstGeom>
          <a:solidFill>
            <a:schemeClr val="accent1"/>
          </a:solidFill>
          <a:ln w="25400" cap="flat" cmpd="sng" algn="ctr">
            <a:solidFill>
              <a:schemeClr val="tx1"/>
            </a:solidFill>
            <a:prstDash val="solid"/>
            <a:round/>
            <a:headEnd type="none" w="med" len="med"/>
            <a:tailEnd type="none" w="med" len="med"/>
          </a:ln>
          <a:effectLst/>
        </p:spPr>
      </p:cxnSp>
      <p:pic>
        <p:nvPicPr>
          <p:cNvPr id="53" name="Picture 18" descr="核心交换机"/>
          <p:cNvPicPr>
            <a:picLocks noChangeAspect="1" noChangeArrowheads="1"/>
          </p:cNvPicPr>
          <p:nvPr/>
        </p:nvPicPr>
        <p:blipFill>
          <a:blip r:embed="rId6" cstate="print"/>
          <a:srcRect/>
          <a:stretch>
            <a:fillRect/>
          </a:stretch>
        </p:blipFill>
        <p:spPr bwMode="auto">
          <a:xfrm>
            <a:off x="3729422" y="3933056"/>
            <a:ext cx="958435" cy="309594"/>
          </a:xfrm>
          <a:prstGeom prst="rect">
            <a:avLst/>
          </a:prstGeom>
          <a:noFill/>
          <a:ln w="9525">
            <a:noFill/>
            <a:miter lim="800000"/>
            <a:headEnd/>
            <a:tailEnd/>
          </a:ln>
        </p:spPr>
      </p:pic>
      <p:sp>
        <p:nvSpPr>
          <p:cNvPr id="57" name="TextBox 18"/>
          <p:cNvSpPr txBox="1">
            <a:spLocks noChangeArrowheads="1"/>
          </p:cNvSpPr>
          <p:nvPr/>
        </p:nvSpPr>
        <p:spPr bwMode="auto">
          <a:xfrm>
            <a:off x="4788024" y="3933056"/>
            <a:ext cx="1008112" cy="276999"/>
          </a:xfrm>
          <a:prstGeom prst="rect">
            <a:avLst/>
          </a:prstGeom>
          <a:noFill/>
          <a:ln w="9525">
            <a:noFill/>
            <a:miter lim="800000"/>
            <a:headEnd/>
            <a:tailEnd/>
          </a:ln>
        </p:spPr>
        <p:txBody>
          <a:bodyPr wrap="square">
            <a:spAutoFit/>
          </a:bodyPr>
          <a:lstStyle/>
          <a:p>
            <a:pPr algn="ctr"/>
            <a:r>
              <a:rPr lang="zh-CN" altLang="en-US" sz="1200" b="1" dirty="0" smtClean="0">
                <a:latin typeface="Calibri" pitchFamily="34" charset="0"/>
              </a:rPr>
              <a:t>网络交换机</a:t>
            </a:r>
            <a:endParaRPr lang="zh-CN" altLang="en-US" sz="1200" b="1" dirty="0">
              <a:latin typeface="Calibri" pitchFamily="34" charset="0"/>
            </a:endParaRPr>
          </a:p>
        </p:txBody>
      </p:sp>
      <p:grpSp>
        <p:nvGrpSpPr>
          <p:cNvPr id="60" name="Group 1505"/>
          <p:cNvGrpSpPr>
            <a:grpSpLocks/>
          </p:cNvGrpSpPr>
          <p:nvPr/>
        </p:nvGrpSpPr>
        <p:grpSpPr bwMode="auto">
          <a:xfrm>
            <a:off x="3635896" y="4725144"/>
            <a:ext cx="1112830" cy="387896"/>
            <a:chOff x="3541" y="1317"/>
            <a:chExt cx="747" cy="546"/>
          </a:xfrm>
        </p:grpSpPr>
        <p:sp>
          <p:nvSpPr>
            <p:cNvPr id="61" name="AutoShape 1506"/>
            <p:cNvSpPr>
              <a:spLocks noChangeAspect="1" noChangeArrowheads="1" noTextEdit="1"/>
            </p:cNvSpPr>
            <p:nvPr/>
          </p:nvSpPr>
          <p:spPr bwMode="auto">
            <a:xfrm>
              <a:off x="3574" y="1337"/>
              <a:ext cx="681" cy="505"/>
            </a:xfrm>
            <a:prstGeom prst="rect">
              <a:avLst/>
            </a:prstGeom>
            <a:noFill/>
            <a:ln w="9525">
              <a:noFill/>
              <a:miter lim="800000"/>
              <a:headEnd/>
              <a:tailEnd/>
            </a:ln>
          </p:spPr>
          <p:txBody>
            <a:bodyPr/>
            <a:lstStyle/>
            <a:p>
              <a:endParaRPr lang="zh-CN" altLang="en-US"/>
            </a:p>
          </p:txBody>
        </p:sp>
        <p:sp>
          <p:nvSpPr>
            <p:cNvPr id="62" name="Freeform 1507"/>
            <p:cNvSpPr>
              <a:spLocks/>
            </p:cNvSpPr>
            <p:nvPr/>
          </p:nvSpPr>
          <p:spPr bwMode="auto">
            <a:xfrm>
              <a:off x="3574" y="1525"/>
              <a:ext cx="679" cy="338"/>
            </a:xfrm>
            <a:custGeom>
              <a:avLst/>
              <a:gdLst/>
              <a:ahLst/>
              <a:cxnLst>
                <a:cxn ang="0">
                  <a:pos x="356" y="84"/>
                </a:cxn>
                <a:cxn ang="0">
                  <a:pos x="62" y="84"/>
                </a:cxn>
                <a:cxn ang="0">
                  <a:pos x="1" y="1"/>
                </a:cxn>
                <a:cxn ang="0">
                  <a:pos x="0" y="1"/>
                </a:cxn>
                <a:cxn ang="0">
                  <a:pos x="0" y="80"/>
                </a:cxn>
                <a:cxn ang="0">
                  <a:pos x="1" y="80"/>
                </a:cxn>
                <a:cxn ang="0">
                  <a:pos x="62" y="160"/>
                </a:cxn>
                <a:cxn ang="0">
                  <a:pos x="356" y="160"/>
                </a:cxn>
                <a:cxn ang="0">
                  <a:pos x="416" y="80"/>
                </a:cxn>
                <a:cxn ang="0">
                  <a:pos x="416" y="80"/>
                </a:cxn>
                <a:cxn ang="0">
                  <a:pos x="416" y="0"/>
                </a:cxn>
                <a:cxn ang="0">
                  <a:pos x="356" y="84"/>
                </a:cxn>
              </a:cxnLst>
              <a:rect l="0" t="0" r="r" b="b"/>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w="9525">
              <a:noFill/>
              <a:round/>
              <a:headEnd/>
              <a:tailEnd/>
            </a:ln>
          </p:spPr>
          <p:txBody>
            <a:bodyPr/>
            <a:lstStyle/>
            <a:p>
              <a:endParaRPr lang="zh-CN" altLang="en-US"/>
            </a:p>
          </p:txBody>
        </p:sp>
        <p:sp>
          <p:nvSpPr>
            <p:cNvPr id="63" name="Freeform 1508"/>
            <p:cNvSpPr>
              <a:spLocks/>
            </p:cNvSpPr>
            <p:nvPr/>
          </p:nvSpPr>
          <p:spPr bwMode="auto">
            <a:xfrm>
              <a:off x="3541" y="1317"/>
              <a:ext cx="747" cy="432"/>
            </a:xfrm>
            <a:custGeom>
              <a:avLst/>
              <a:gdLst/>
              <a:ahLst/>
              <a:cxnLst>
                <a:cxn ang="0">
                  <a:pos x="375" y="47"/>
                </a:cxn>
                <a:cxn ang="0">
                  <a:pos x="376" y="217"/>
                </a:cxn>
                <a:cxn ang="0">
                  <a:pos x="82" y="217"/>
                </a:cxn>
                <a:cxn ang="0">
                  <a:pos x="81" y="47"/>
                </a:cxn>
                <a:cxn ang="0">
                  <a:pos x="375" y="47"/>
                </a:cxn>
              </a:cxnLst>
              <a:rect l="0" t="0" r="r" b="b"/>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w="9525">
              <a:noFill/>
              <a:round/>
              <a:headEnd/>
              <a:tailEnd/>
            </a:ln>
          </p:spPr>
          <p:txBody>
            <a:bodyPr/>
            <a:lstStyle/>
            <a:p>
              <a:endParaRPr lang="zh-CN" altLang="en-US"/>
            </a:p>
          </p:txBody>
        </p:sp>
        <p:sp>
          <p:nvSpPr>
            <p:cNvPr id="64" name="Freeform 1509"/>
            <p:cNvSpPr>
              <a:spLocks noEditPoints="1"/>
            </p:cNvSpPr>
            <p:nvPr/>
          </p:nvSpPr>
          <p:spPr bwMode="auto">
            <a:xfrm>
              <a:off x="3788" y="1751"/>
              <a:ext cx="39" cy="53"/>
            </a:xfrm>
            <a:custGeom>
              <a:avLst/>
              <a:gdLst/>
              <a:ahLst/>
              <a:cxnLst>
                <a:cxn ang="0">
                  <a:pos x="7" y="5"/>
                </a:cxn>
                <a:cxn ang="0">
                  <a:pos x="7" y="14"/>
                </a:cxn>
                <a:cxn ang="0">
                  <a:pos x="10" y="14"/>
                </a:cxn>
                <a:cxn ang="0">
                  <a:pos x="13" y="13"/>
                </a:cxn>
                <a:cxn ang="0">
                  <a:pos x="14" y="10"/>
                </a:cxn>
                <a:cxn ang="0">
                  <a:pos x="10" y="5"/>
                </a:cxn>
                <a:cxn ang="0">
                  <a:pos x="7" y="5"/>
                </a:cxn>
                <a:cxn ang="0">
                  <a:pos x="0" y="33"/>
                </a:cxn>
                <a:cxn ang="0">
                  <a:pos x="0" y="0"/>
                </a:cxn>
                <a:cxn ang="0">
                  <a:pos x="12" y="0"/>
                </a:cxn>
                <a:cxn ang="0">
                  <a:pos x="19" y="2"/>
                </a:cxn>
                <a:cxn ang="0">
                  <a:pos x="22" y="8"/>
                </a:cxn>
                <a:cxn ang="0">
                  <a:pos x="15" y="17"/>
                </a:cxn>
                <a:cxn ang="0">
                  <a:pos x="15" y="17"/>
                </a:cxn>
                <a:cxn ang="0">
                  <a:pos x="19" y="19"/>
                </a:cxn>
                <a:cxn ang="0">
                  <a:pos x="20" y="22"/>
                </a:cxn>
                <a:cxn ang="0">
                  <a:pos x="24" y="33"/>
                </a:cxn>
                <a:cxn ang="0">
                  <a:pos x="15" y="33"/>
                </a:cxn>
                <a:cxn ang="0">
                  <a:pos x="13" y="24"/>
                </a:cxn>
                <a:cxn ang="0">
                  <a:pos x="11" y="20"/>
                </a:cxn>
                <a:cxn ang="0">
                  <a:pos x="7" y="20"/>
                </a:cxn>
                <a:cxn ang="0">
                  <a:pos x="7" y="33"/>
                </a:cxn>
                <a:cxn ang="0">
                  <a:pos x="0" y="33"/>
                </a:cxn>
              </a:cxnLst>
              <a:rect l="0" t="0" r="r" b="b"/>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w="9525">
              <a:noFill/>
              <a:round/>
              <a:headEnd/>
              <a:tailEnd/>
            </a:ln>
          </p:spPr>
          <p:txBody>
            <a:bodyPr/>
            <a:lstStyle/>
            <a:p>
              <a:endParaRPr lang="zh-CN" altLang="en-US"/>
            </a:p>
          </p:txBody>
        </p:sp>
        <p:sp>
          <p:nvSpPr>
            <p:cNvPr id="65" name="Freeform 1510"/>
            <p:cNvSpPr>
              <a:spLocks noEditPoints="1"/>
            </p:cNvSpPr>
            <p:nvPr/>
          </p:nvSpPr>
          <p:spPr bwMode="auto">
            <a:xfrm>
              <a:off x="3832" y="1749"/>
              <a:ext cx="47" cy="57"/>
            </a:xfrm>
            <a:custGeom>
              <a:avLst/>
              <a:gdLst/>
              <a:ahLst/>
              <a:cxnLst>
                <a:cxn ang="0">
                  <a:pos x="8" y="17"/>
                </a:cxn>
                <a:cxn ang="0">
                  <a:pos x="14" y="29"/>
                </a:cxn>
                <a:cxn ang="0">
                  <a:pos x="20" y="17"/>
                </a:cxn>
                <a:cxn ang="0">
                  <a:pos x="14" y="6"/>
                </a:cxn>
                <a:cxn ang="0">
                  <a:pos x="8" y="17"/>
                </a:cxn>
                <a:cxn ang="0">
                  <a:pos x="0" y="17"/>
                </a:cxn>
                <a:cxn ang="0">
                  <a:pos x="3" y="5"/>
                </a:cxn>
                <a:cxn ang="0">
                  <a:pos x="14" y="0"/>
                </a:cxn>
                <a:cxn ang="0">
                  <a:pos x="25" y="5"/>
                </a:cxn>
                <a:cxn ang="0">
                  <a:pos x="29" y="17"/>
                </a:cxn>
                <a:cxn ang="0">
                  <a:pos x="25" y="30"/>
                </a:cxn>
                <a:cxn ang="0">
                  <a:pos x="14" y="35"/>
                </a:cxn>
                <a:cxn ang="0">
                  <a:pos x="3" y="29"/>
                </a:cxn>
                <a:cxn ang="0">
                  <a:pos x="0" y="17"/>
                </a:cxn>
              </a:cxnLst>
              <a:rect l="0" t="0" r="r" b="b"/>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w="9525">
              <a:noFill/>
              <a:round/>
              <a:headEnd/>
              <a:tailEnd/>
            </a:ln>
          </p:spPr>
          <p:txBody>
            <a:bodyPr/>
            <a:lstStyle/>
            <a:p>
              <a:endParaRPr lang="zh-CN" altLang="en-US"/>
            </a:p>
          </p:txBody>
        </p:sp>
        <p:sp>
          <p:nvSpPr>
            <p:cNvPr id="66" name="Freeform 1511"/>
            <p:cNvSpPr>
              <a:spLocks/>
            </p:cNvSpPr>
            <p:nvPr/>
          </p:nvSpPr>
          <p:spPr bwMode="auto">
            <a:xfrm>
              <a:off x="3888" y="1751"/>
              <a:ext cx="39" cy="55"/>
            </a:xfrm>
            <a:custGeom>
              <a:avLst/>
              <a:gdLst/>
              <a:ahLst/>
              <a:cxnLst>
                <a:cxn ang="0">
                  <a:pos x="0" y="21"/>
                </a:cxn>
                <a:cxn ang="0">
                  <a:pos x="0" y="0"/>
                </a:cxn>
                <a:cxn ang="0">
                  <a:pos x="7" y="0"/>
                </a:cxn>
                <a:cxn ang="0">
                  <a:pos x="7" y="22"/>
                </a:cxn>
                <a:cxn ang="0">
                  <a:pos x="12" y="28"/>
                </a:cxn>
                <a:cxn ang="0">
                  <a:pos x="16" y="22"/>
                </a:cxn>
                <a:cxn ang="0">
                  <a:pos x="16" y="0"/>
                </a:cxn>
                <a:cxn ang="0">
                  <a:pos x="24" y="0"/>
                </a:cxn>
                <a:cxn ang="0">
                  <a:pos x="24" y="21"/>
                </a:cxn>
                <a:cxn ang="0">
                  <a:pos x="21" y="30"/>
                </a:cxn>
                <a:cxn ang="0">
                  <a:pos x="12" y="34"/>
                </a:cxn>
                <a:cxn ang="0">
                  <a:pos x="3" y="30"/>
                </a:cxn>
                <a:cxn ang="0">
                  <a:pos x="0" y="21"/>
                </a:cxn>
              </a:cxnLst>
              <a:rect l="0" t="0" r="r" b="b"/>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w="9525">
              <a:noFill/>
              <a:round/>
              <a:headEnd/>
              <a:tailEnd/>
            </a:ln>
          </p:spPr>
          <p:txBody>
            <a:bodyPr/>
            <a:lstStyle/>
            <a:p>
              <a:endParaRPr lang="zh-CN" altLang="en-US"/>
            </a:p>
          </p:txBody>
        </p:sp>
        <p:sp>
          <p:nvSpPr>
            <p:cNvPr id="67" name="Freeform 1512"/>
            <p:cNvSpPr>
              <a:spLocks/>
            </p:cNvSpPr>
            <p:nvPr/>
          </p:nvSpPr>
          <p:spPr bwMode="auto">
            <a:xfrm>
              <a:off x="3933" y="1751"/>
              <a:ext cx="36" cy="53"/>
            </a:xfrm>
            <a:custGeom>
              <a:avLst/>
              <a:gdLst/>
              <a:ahLst/>
              <a:cxnLst>
                <a:cxn ang="0">
                  <a:pos x="12" y="53"/>
                </a:cxn>
                <a:cxn ang="0">
                  <a:pos x="12" y="9"/>
                </a:cxn>
                <a:cxn ang="0">
                  <a:pos x="0" y="9"/>
                </a:cxn>
                <a:cxn ang="0">
                  <a:pos x="0" y="0"/>
                </a:cxn>
                <a:cxn ang="0">
                  <a:pos x="36" y="0"/>
                </a:cxn>
                <a:cxn ang="0">
                  <a:pos x="36" y="9"/>
                </a:cxn>
                <a:cxn ang="0">
                  <a:pos x="25" y="9"/>
                </a:cxn>
                <a:cxn ang="0">
                  <a:pos x="25" y="53"/>
                </a:cxn>
                <a:cxn ang="0">
                  <a:pos x="12" y="53"/>
                </a:cxn>
                <a:cxn ang="0">
                  <a:pos x="12" y="53"/>
                </a:cxn>
              </a:cxnLst>
              <a:rect l="0" t="0" r="r" b="b"/>
              <a:pathLst>
                <a:path w="36" h="53">
                  <a:moveTo>
                    <a:pt x="12" y="53"/>
                  </a:moveTo>
                  <a:lnTo>
                    <a:pt x="12" y="9"/>
                  </a:lnTo>
                  <a:lnTo>
                    <a:pt x="0" y="9"/>
                  </a:lnTo>
                  <a:lnTo>
                    <a:pt x="0" y="0"/>
                  </a:lnTo>
                  <a:lnTo>
                    <a:pt x="36" y="0"/>
                  </a:lnTo>
                  <a:lnTo>
                    <a:pt x="36" y="9"/>
                  </a:lnTo>
                  <a:lnTo>
                    <a:pt x="25" y="9"/>
                  </a:lnTo>
                  <a:lnTo>
                    <a:pt x="25" y="53"/>
                  </a:lnTo>
                  <a:lnTo>
                    <a:pt x="12" y="53"/>
                  </a:lnTo>
                  <a:lnTo>
                    <a:pt x="12" y="53"/>
                  </a:lnTo>
                  <a:close/>
                </a:path>
              </a:pathLst>
            </a:custGeom>
            <a:solidFill>
              <a:srgbClr val="FFFFFF"/>
            </a:solidFill>
            <a:ln w="9525">
              <a:noFill/>
              <a:round/>
              <a:headEnd/>
              <a:tailEnd/>
            </a:ln>
          </p:spPr>
          <p:txBody>
            <a:bodyPr/>
            <a:lstStyle/>
            <a:p>
              <a:endParaRPr lang="zh-CN" altLang="en-US"/>
            </a:p>
          </p:txBody>
        </p:sp>
        <p:sp>
          <p:nvSpPr>
            <p:cNvPr id="68" name="Freeform 1513"/>
            <p:cNvSpPr>
              <a:spLocks/>
            </p:cNvSpPr>
            <p:nvPr/>
          </p:nvSpPr>
          <p:spPr bwMode="auto">
            <a:xfrm>
              <a:off x="3976" y="1751"/>
              <a:ext cx="32" cy="53"/>
            </a:xfrm>
            <a:custGeom>
              <a:avLst/>
              <a:gdLst/>
              <a:ahLst/>
              <a:cxnLst>
                <a:cxn ang="0">
                  <a:pos x="0" y="53"/>
                </a:cxn>
                <a:cxn ang="0">
                  <a:pos x="0" y="0"/>
                </a:cxn>
                <a:cxn ang="0">
                  <a:pos x="32" y="0"/>
                </a:cxn>
                <a:cxn ang="0">
                  <a:pos x="32" y="9"/>
                </a:cxn>
                <a:cxn ang="0">
                  <a:pos x="13" y="9"/>
                </a:cxn>
                <a:cxn ang="0">
                  <a:pos x="13" y="21"/>
                </a:cxn>
                <a:cxn ang="0">
                  <a:pos x="31" y="21"/>
                </a:cxn>
                <a:cxn ang="0">
                  <a:pos x="31" y="31"/>
                </a:cxn>
                <a:cxn ang="0">
                  <a:pos x="13" y="31"/>
                </a:cxn>
                <a:cxn ang="0">
                  <a:pos x="13" y="44"/>
                </a:cxn>
                <a:cxn ang="0">
                  <a:pos x="32" y="44"/>
                </a:cxn>
                <a:cxn ang="0">
                  <a:pos x="32" y="53"/>
                </a:cxn>
                <a:cxn ang="0">
                  <a:pos x="0" y="53"/>
                </a:cxn>
                <a:cxn ang="0">
                  <a:pos x="0" y="53"/>
                </a:cxn>
              </a:cxnLst>
              <a:rect l="0" t="0" r="r" b="b"/>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lnTo>
                    <a:pt x="0" y="53"/>
                  </a:lnTo>
                  <a:close/>
                </a:path>
              </a:pathLst>
            </a:custGeom>
            <a:solidFill>
              <a:srgbClr val="FFFFFF"/>
            </a:solidFill>
            <a:ln w="9525">
              <a:noFill/>
              <a:round/>
              <a:headEnd/>
              <a:tailEnd/>
            </a:ln>
          </p:spPr>
          <p:txBody>
            <a:bodyPr/>
            <a:lstStyle/>
            <a:p>
              <a:endParaRPr lang="zh-CN" altLang="en-US"/>
            </a:p>
          </p:txBody>
        </p:sp>
        <p:sp>
          <p:nvSpPr>
            <p:cNvPr id="69" name="Freeform 1514"/>
            <p:cNvSpPr>
              <a:spLocks noEditPoints="1"/>
            </p:cNvSpPr>
            <p:nvPr/>
          </p:nvSpPr>
          <p:spPr bwMode="auto">
            <a:xfrm>
              <a:off x="4017" y="1751"/>
              <a:ext cx="39" cy="53"/>
            </a:xfrm>
            <a:custGeom>
              <a:avLst/>
              <a:gdLst/>
              <a:ahLst/>
              <a:cxnLst>
                <a:cxn ang="0">
                  <a:pos x="8" y="5"/>
                </a:cxn>
                <a:cxn ang="0">
                  <a:pos x="8" y="14"/>
                </a:cxn>
                <a:cxn ang="0">
                  <a:pos x="10" y="14"/>
                </a:cxn>
                <a:cxn ang="0">
                  <a:pos x="13" y="13"/>
                </a:cxn>
                <a:cxn ang="0">
                  <a:pos x="15" y="10"/>
                </a:cxn>
                <a:cxn ang="0">
                  <a:pos x="10" y="5"/>
                </a:cxn>
                <a:cxn ang="0">
                  <a:pos x="8" y="5"/>
                </a:cxn>
                <a:cxn ang="0">
                  <a:pos x="0" y="33"/>
                </a:cxn>
                <a:cxn ang="0">
                  <a:pos x="0" y="0"/>
                </a:cxn>
                <a:cxn ang="0">
                  <a:pos x="12" y="0"/>
                </a:cxn>
                <a:cxn ang="0">
                  <a:pos x="20" y="2"/>
                </a:cxn>
                <a:cxn ang="0">
                  <a:pos x="23" y="8"/>
                </a:cxn>
                <a:cxn ang="0">
                  <a:pos x="16" y="17"/>
                </a:cxn>
                <a:cxn ang="0">
                  <a:pos x="16" y="17"/>
                </a:cxn>
                <a:cxn ang="0">
                  <a:pos x="19" y="19"/>
                </a:cxn>
                <a:cxn ang="0">
                  <a:pos x="21" y="22"/>
                </a:cxn>
                <a:cxn ang="0">
                  <a:pos x="24" y="33"/>
                </a:cxn>
                <a:cxn ang="0">
                  <a:pos x="16" y="33"/>
                </a:cxn>
                <a:cxn ang="0">
                  <a:pos x="13" y="24"/>
                </a:cxn>
                <a:cxn ang="0">
                  <a:pos x="11" y="20"/>
                </a:cxn>
                <a:cxn ang="0">
                  <a:pos x="8" y="20"/>
                </a:cxn>
                <a:cxn ang="0">
                  <a:pos x="8" y="33"/>
                </a:cxn>
                <a:cxn ang="0">
                  <a:pos x="0" y="33"/>
                </a:cxn>
              </a:cxnLst>
              <a:rect l="0" t="0" r="r" b="b"/>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w="9525">
              <a:noFill/>
              <a:round/>
              <a:headEnd/>
              <a:tailEnd/>
            </a:ln>
          </p:spPr>
          <p:txBody>
            <a:bodyPr/>
            <a:lstStyle/>
            <a:p>
              <a:endParaRPr lang="zh-CN" altLang="en-US"/>
            </a:p>
          </p:txBody>
        </p:sp>
        <p:sp>
          <p:nvSpPr>
            <p:cNvPr id="70" name="Freeform 1515"/>
            <p:cNvSpPr>
              <a:spLocks/>
            </p:cNvSpPr>
            <p:nvPr/>
          </p:nvSpPr>
          <p:spPr bwMode="auto">
            <a:xfrm>
              <a:off x="3884" y="1409"/>
              <a:ext cx="265" cy="98"/>
            </a:xfrm>
            <a:custGeom>
              <a:avLst/>
              <a:gdLst/>
              <a:ahLst/>
              <a:cxnLst>
                <a:cxn ang="0">
                  <a:pos x="30" y="53"/>
                </a:cxn>
                <a:cxn ang="0">
                  <a:pos x="29" y="52"/>
                </a:cxn>
                <a:cxn ang="0">
                  <a:pos x="0" y="35"/>
                </a:cxn>
                <a:cxn ang="0">
                  <a:pos x="22" y="22"/>
                </a:cxn>
                <a:cxn ang="0">
                  <a:pos x="52" y="40"/>
                </a:cxn>
                <a:cxn ang="0">
                  <a:pos x="74" y="38"/>
                </a:cxn>
                <a:cxn ang="0">
                  <a:pos x="112" y="16"/>
                </a:cxn>
                <a:cxn ang="0">
                  <a:pos x="70" y="16"/>
                </a:cxn>
                <a:cxn ang="0">
                  <a:pos x="70" y="0"/>
                </a:cxn>
                <a:cxn ang="0">
                  <a:pos x="162" y="0"/>
                </a:cxn>
                <a:cxn ang="0">
                  <a:pos x="162" y="53"/>
                </a:cxn>
                <a:cxn ang="0">
                  <a:pos x="135" y="53"/>
                </a:cxn>
                <a:cxn ang="0">
                  <a:pos x="134" y="29"/>
                </a:cxn>
                <a:cxn ang="0">
                  <a:pos x="97" y="51"/>
                </a:cxn>
                <a:cxn ang="0">
                  <a:pos x="60" y="60"/>
                </a:cxn>
                <a:cxn ang="0">
                  <a:pos x="30" y="53"/>
                </a:cxn>
                <a:cxn ang="0">
                  <a:pos x="30" y="53"/>
                </a:cxn>
              </a:cxnLst>
              <a:rect l="0" t="0" r="r" b="b"/>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w="9525">
              <a:noFill/>
              <a:round/>
              <a:headEnd/>
              <a:tailEnd/>
            </a:ln>
          </p:spPr>
          <p:txBody>
            <a:bodyPr/>
            <a:lstStyle/>
            <a:p>
              <a:endParaRPr lang="zh-CN" altLang="en-US"/>
            </a:p>
          </p:txBody>
        </p:sp>
        <p:sp>
          <p:nvSpPr>
            <p:cNvPr id="71" name="Freeform 1516"/>
            <p:cNvSpPr>
              <a:spLocks/>
            </p:cNvSpPr>
            <p:nvPr/>
          </p:nvSpPr>
          <p:spPr bwMode="auto">
            <a:xfrm>
              <a:off x="3703" y="1406"/>
              <a:ext cx="171" cy="152"/>
            </a:xfrm>
            <a:custGeom>
              <a:avLst/>
              <a:gdLst/>
              <a:ahLst/>
              <a:cxnLst>
                <a:cxn ang="0">
                  <a:pos x="39" y="80"/>
                </a:cxn>
                <a:cxn ang="0">
                  <a:pos x="69" y="63"/>
                </a:cxn>
                <a:cxn ang="0">
                  <a:pos x="66" y="50"/>
                </a:cxn>
                <a:cxn ang="0">
                  <a:pos x="28" y="29"/>
                </a:cxn>
                <a:cxn ang="0">
                  <a:pos x="28" y="53"/>
                </a:cxn>
                <a:cxn ang="0">
                  <a:pos x="0" y="53"/>
                </a:cxn>
                <a:cxn ang="0">
                  <a:pos x="0" y="0"/>
                </a:cxn>
                <a:cxn ang="0">
                  <a:pos x="92" y="0"/>
                </a:cxn>
                <a:cxn ang="0">
                  <a:pos x="92" y="15"/>
                </a:cxn>
                <a:cxn ang="0">
                  <a:pos x="50" y="15"/>
                </a:cxn>
                <a:cxn ang="0">
                  <a:pos x="88" y="37"/>
                </a:cxn>
                <a:cxn ang="0">
                  <a:pos x="105" y="58"/>
                </a:cxn>
                <a:cxn ang="0">
                  <a:pos x="91" y="76"/>
                </a:cxn>
                <a:cxn ang="0">
                  <a:pos x="62" y="93"/>
                </a:cxn>
                <a:cxn ang="0">
                  <a:pos x="39" y="80"/>
                </a:cxn>
                <a:cxn ang="0">
                  <a:pos x="39" y="80"/>
                </a:cxn>
              </a:cxnLst>
              <a:rect l="0" t="0" r="r" b="b"/>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w="9525">
              <a:noFill/>
              <a:round/>
              <a:headEnd/>
              <a:tailEnd/>
            </a:ln>
          </p:spPr>
          <p:txBody>
            <a:bodyPr/>
            <a:lstStyle/>
            <a:p>
              <a:endParaRPr lang="zh-CN" altLang="en-US"/>
            </a:p>
          </p:txBody>
        </p:sp>
        <p:sp>
          <p:nvSpPr>
            <p:cNvPr id="72" name="Freeform 1517"/>
            <p:cNvSpPr>
              <a:spLocks/>
            </p:cNvSpPr>
            <p:nvPr/>
          </p:nvSpPr>
          <p:spPr bwMode="auto">
            <a:xfrm>
              <a:off x="3698" y="1564"/>
              <a:ext cx="265" cy="98"/>
            </a:xfrm>
            <a:custGeom>
              <a:avLst/>
              <a:gdLst/>
              <a:ahLst/>
              <a:cxnLst>
                <a:cxn ang="0">
                  <a:pos x="132" y="8"/>
                </a:cxn>
                <a:cxn ang="0">
                  <a:pos x="162" y="25"/>
                </a:cxn>
                <a:cxn ang="0">
                  <a:pos x="139" y="38"/>
                </a:cxn>
                <a:cxn ang="0">
                  <a:pos x="109" y="21"/>
                </a:cxn>
                <a:cxn ang="0">
                  <a:pos x="88" y="23"/>
                </a:cxn>
                <a:cxn ang="0">
                  <a:pos x="50" y="45"/>
                </a:cxn>
                <a:cxn ang="0">
                  <a:pos x="92" y="45"/>
                </a:cxn>
                <a:cxn ang="0">
                  <a:pos x="92" y="60"/>
                </a:cxn>
                <a:cxn ang="0">
                  <a:pos x="0" y="60"/>
                </a:cxn>
                <a:cxn ang="0">
                  <a:pos x="0" y="7"/>
                </a:cxn>
                <a:cxn ang="0">
                  <a:pos x="27" y="7"/>
                </a:cxn>
                <a:cxn ang="0">
                  <a:pos x="27" y="31"/>
                </a:cxn>
                <a:cxn ang="0">
                  <a:pos x="65" y="10"/>
                </a:cxn>
                <a:cxn ang="0">
                  <a:pos x="101" y="0"/>
                </a:cxn>
                <a:cxn ang="0">
                  <a:pos x="132" y="8"/>
                </a:cxn>
                <a:cxn ang="0">
                  <a:pos x="132" y="8"/>
                </a:cxn>
              </a:cxnLst>
              <a:rect l="0" t="0" r="r" b="b"/>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w="9525">
              <a:noFill/>
              <a:round/>
              <a:headEnd/>
              <a:tailEnd/>
            </a:ln>
          </p:spPr>
          <p:txBody>
            <a:bodyPr/>
            <a:lstStyle/>
            <a:p>
              <a:endParaRPr lang="zh-CN" altLang="en-US"/>
            </a:p>
          </p:txBody>
        </p:sp>
        <p:sp>
          <p:nvSpPr>
            <p:cNvPr id="73" name="Freeform 1518"/>
            <p:cNvSpPr>
              <a:spLocks/>
            </p:cNvSpPr>
            <p:nvPr/>
          </p:nvSpPr>
          <p:spPr bwMode="auto">
            <a:xfrm>
              <a:off x="3972" y="1514"/>
              <a:ext cx="170" cy="153"/>
            </a:xfrm>
            <a:custGeom>
              <a:avLst/>
              <a:gdLst/>
              <a:ahLst/>
              <a:cxnLst>
                <a:cxn ang="0">
                  <a:pos x="104" y="40"/>
                </a:cxn>
                <a:cxn ang="0">
                  <a:pos x="104" y="94"/>
                </a:cxn>
                <a:cxn ang="0">
                  <a:pos x="13" y="94"/>
                </a:cxn>
                <a:cxn ang="0">
                  <a:pos x="12" y="78"/>
                </a:cxn>
                <a:cxn ang="0">
                  <a:pos x="54" y="78"/>
                </a:cxn>
                <a:cxn ang="0">
                  <a:pos x="16" y="56"/>
                </a:cxn>
                <a:cxn ang="0">
                  <a:pos x="0" y="35"/>
                </a:cxn>
                <a:cxn ang="0">
                  <a:pos x="13" y="17"/>
                </a:cxn>
                <a:cxn ang="0">
                  <a:pos x="43" y="0"/>
                </a:cxn>
                <a:cxn ang="0">
                  <a:pos x="65" y="13"/>
                </a:cxn>
                <a:cxn ang="0">
                  <a:pos x="36" y="30"/>
                </a:cxn>
                <a:cxn ang="0">
                  <a:pos x="39" y="43"/>
                </a:cxn>
                <a:cxn ang="0">
                  <a:pos x="77" y="65"/>
                </a:cxn>
                <a:cxn ang="0">
                  <a:pos x="77" y="40"/>
                </a:cxn>
                <a:cxn ang="0">
                  <a:pos x="104" y="40"/>
                </a:cxn>
                <a:cxn ang="0">
                  <a:pos x="104" y="40"/>
                </a:cxn>
              </a:cxnLst>
              <a:rect l="0" t="0" r="r" b="b"/>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w="9525">
              <a:noFill/>
              <a:round/>
              <a:headEnd/>
              <a:tailEnd/>
            </a:ln>
          </p:spPr>
          <p:txBody>
            <a:bodyPr/>
            <a:lstStyle/>
            <a:p>
              <a:endParaRPr lang="zh-CN" altLang="en-US"/>
            </a:p>
          </p:txBody>
        </p:sp>
        <p:sp>
          <p:nvSpPr>
            <p:cNvPr id="74" name="Freeform 1519"/>
            <p:cNvSpPr>
              <a:spLocks/>
            </p:cNvSpPr>
            <p:nvPr/>
          </p:nvSpPr>
          <p:spPr bwMode="auto">
            <a:xfrm>
              <a:off x="3878" y="1402"/>
              <a:ext cx="264" cy="100"/>
            </a:xfrm>
            <a:custGeom>
              <a:avLst/>
              <a:gdLst/>
              <a:ahLst/>
              <a:cxnLst>
                <a:cxn ang="0">
                  <a:pos x="30" y="53"/>
                </a:cxn>
                <a:cxn ang="0">
                  <a:pos x="30" y="53"/>
                </a:cxn>
                <a:cxn ang="0">
                  <a:pos x="0" y="36"/>
                </a:cxn>
                <a:cxn ang="0">
                  <a:pos x="23" y="23"/>
                </a:cxn>
                <a:cxn ang="0">
                  <a:pos x="53" y="40"/>
                </a:cxn>
                <a:cxn ang="0">
                  <a:pos x="74" y="38"/>
                </a:cxn>
                <a:cxn ang="0">
                  <a:pos x="112" y="16"/>
                </a:cxn>
                <a:cxn ang="0">
                  <a:pos x="70" y="16"/>
                </a:cxn>
                <a:cxn ang="0">
                  <a:pos x="70" y="0"/>
                </a:cxn>
                <a:cxn ang="0">
                  <a:pos x="162" y="0"/>
                </a:cxn>
                <a:cxn ang="0">
                  <a:pos x="162" y="54"/>
                </a:cxn>
                <a:cxn ang="0">
                  <a:pos x="135" y="54"/>
                </a:cxn>
                <a:cxn ang="0">
                  <a:pos x="135" y="29"/>
                </a:cxn>
                <a:cxn ang="0">
                  <a:pos x="97" y="51"/>
                </a:cxn>
                <a:cxn ang="0">
                  <a:pos x="61" y="61"/>
                </a:cxn>
                <a:cxn ang="0">
                  <a:pos x="30" y="53"/>
                </a:cxn>
                <a:cxn ang="0">
                  <a:pos x="30" y="53"/>
                </a:cxn>
              </a:cxnLst>
              <a:rect l="0" t="0" r="r" b="b"/>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w="9525">
              <a:noFill/>
              <a:round/>
              <a:headEnd/>
              <a:tailEnd/>
            </a:ln>
          </p:spPr>
          <p:txBody>
            <a:bodyPr/>
            <a:lstStyle/>
            <a:p>
              <a:endParaRPr lang="zh-CN" altLang="en-US"/>
            </a:p>
          </p:txBody>
        </p:sp>
        <p:sp>
          <p:nvSpPr>
            <p:cNvPr id="75" name="Freeform 1520"/>
            <p:cNvSpPr>
              <a:spLocks/>
            </p:cNvSpPr>
            <p:nvPr/>
          </p:nvSpPr>
          <p:spPr bwMode="auto">
            <a:xfrm>
              <a:off x="3696" y="1399"/>
              <a:ext cx="172" cy="154"/>
            </a:xfrm>
            <a:custGeom>
              <a:avLst/>
              <a:gdLst/>
              <a:ahLst/>
              <a:cxnLst>
                <a:cxn ang="0">
                  <a:pos x="40" y="81"/>
                </a:cxn>
                <a:cxn ang="0">
                  <a:pos x="69" y="63"/>
                </a:cxn>
                <a:cxn ang="0">
                  <a:pos x="66" y="51"/>
                </a:cxn>
                <a:cxn ang="0">
                  <a:pos x="28" y="29"/>
                </a:cxn>
                <a:cxn ang="0">
                  <a:pos x="28" y="53"/>
                </a:cxn>
                <a:cxn ang="0">
                  <a:pos x="1" y="53"/>
                </a:cxn>
                <a:cxn ang="0">
                  <a:pos x="0" y="0"/>
                </a:cxn>
                <a:cxn ang="0">
                  <a:pos x="92" y="0"/>
                </a:cxn>
                <a:cxn ang="0">
                  <a:pos x="93" y="16"/>
                </a:cxn>
                <a:cxn ang="0">
                  <a:pos x="51" y="16"/>
                </a:cxn>
                <a:cxn ang="0">
                  <a:pos x="89" y="38"/>
                </a:cxn>
                <a:cxn ang="0">
                  <a:pos x="105" y="59"/>
                </a:cxn>
                <a:cxn ang="0">
                  <a:pos x="92" y="77"/>
                </a:cxn>
                <a:cxn ang="0">
                  <a:pos x="62" y="94"/>
                </a:cxn>
                <a:cxn ang="0">
                  <a:pos x="40" y="81"/>
                </a:cxn>
                <a:cxn ang="0">
                  <a:pos x="40" y="81"/>
                </a:cxn>
              </a:cxnLst>
              <a:rect l="0" t="0" r="r" b="b"/>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w="9525">
              <a:noFill/>
              <a:round/>
              <a:headEnd/>
              <a:tailEnd/>
            </a:ln>
          </p:spPr>
          <p:txBody>
            <a:bodyPr/>
            <a:lstStyle/>
            <a:p>
              <a:endParaRPr lang="zh-CN" altLang="en-US"/>
            </a:p>
          </p:txBody>
        </p:sp>
        <p:sp>
          <p:nvSpPr>
            <p:cNvPr id="76" name="Freeform 1521"/>
            <p:cNvSpPr>
              <a:spLocks/>
            </p:cNvSpPr>
            <p:nvPr/>
          </p:nvSpPr>
          <p:spPr bwMode="auto">
            <a:xfrm>
              <a:off x="3692" y="1558"/>
              <a:ext cx="264" cy="99"/>
            </a:xfrm>
            <a:custGeom>
              <a:avLst/>
              <a:gdLst/>
              <a:ahLst/>
              <a:cxnLst>
                <a:cxn ang="0">
                  <a:pos x="132" y="8"/>
                </a:cxn>
                <a:cxn ang="0">
                  <a:pos x="162" y="25"/>
                </a:cxn>
                <a:cxn ang="0">
                  <a:pos x="140" y="38"/>
                </a:cxn>
                <a:cxn ang="0">
                  <a:pos x="110" y="21"/>
                </a:cxn>
                <a:cxn ang="0">
                  <a:pos x="88" y="23"/>
                </a:cxn>
                <a:cxn ang="0">
                  <a:pos x="50" y="45"/>
                </a:cxn>
                <a:cxn ang="0">
                  <a:pos x="92" y="45"/>
                </a:cxn>
                <a:cxn ang="0">
                  <a:pos x="92" y="61"/>
                </a:cxn>
                <a:cxn ang="0">
                  <a:pos x="0" y="61"/>
                </a:cxn>
                <a:cxn ang="0">
                  <a:pos x="0" y="7"/>
                </a:cxn>
                <a:cxn ang="0">
                  <a:pos x="27" y="7"/>
                </a:cxn>
                <a:cxn ang="0">
                  <a:pos x="28" y="32"/>
                </a:cxn>
                <a:cxn ang="0">
                  <a:pos x="65" y="10"/>
                </a:cxn>
                <a:cxn ang="0">
                  <a:pos x="101" y="0"/>
                </a:cxn>
                <a:cxn ang="0">
                  <a:pos x="132" y="8"/>
                </a:cxn>
                <a:cxn ang="0">
                  <a:pos x="132" y="8"/>
                </a:cxn>
              </a:cxnLst>
              <a:rect l="0" t="0" r="r" b="b"/>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w="9525">
              <a:noFill/>
              <a:round/>
              <a:headEnd/>
              <a:tailEnd/>
            </a:ln>
          </p:spPr>
          <p:txBody>
            <a:bodyPr/>
            <a:lstStyle/>
            <a:p>
              <a:endParaRPr lang="zh-CN" altLang="en-US"/>
            </a:p>
          </p:txBody>
        </p:sp>
        <p:sp>
          <p:nvSpPr>
            <p:cNvPr id="77" name="Freeform 1522"/>
            <p:cNvSpPr>
              <a:spLocks/>
            </p:cNvSpPr>
            <p:nvPr/>
          </p:nvSpPr>
          <p:spPr bwMode="auto">
            <a:xfrm>
              <a:off x="3966" y="1507"/>
              <a:ext cx="171" cy="154"/>
            </a:xfrm>
            <a:custGeom>
              <a:avLst/>
              <a:gdLst/>
              <a:ahLst/>
              <a:cxnLst>
                <a:cxn ang="0">
                  <a:pos x="105" y="41"/>
                </a:cxn>
                <a:cxn ang="0">
                  <a:pos x="105" y="94"/>
                </a:cxn>
                <a:cxn ang="0">
                  <a:pos x="13" y="94"/>
                </a:cxn>
                <a:cxn ang="0">
                  <a:pos x="13" y="78"/>
                </a:cxn>
                <a:cxn ang="0">
                  <a:pos x="55" y="78"/>
                </a:cxn>
                <a:cxn ang="0">
                  <a:pos x="17" y="56"/>
                </a:cxn>
                <a:cxn ang="0">
                  <a:pos x="0" y="35"/>
                </a:cxn>
                <a:cxn ang="0">
                  <a:pos x="14" y="17"/>
                </a:cxn>
                <a:cxn ang="0">
                  <a:pos x="43" y="0"/>
                </a:cxn>
                <a:cxn ang="0">
                  <a:pos x="66" y="13"/>
                </a:cxn>
                <a:cxn ang="0">
                  <a:pos x="36" y="31"/>
                </a:cxn>
                <a:cxn ang="0">
                  <a:pos x="39" y="43"/>
                </a:cxn>
                <a:cxn ang="0">
                  <a:pos x="77" y="65"/>
                </a:cxn>
                <a:cxn ang="0">
                  <a:pos x="77" y="41"/>
                </a:cxn>
                <a:cxn ang="0">
                  <a:pos x="105" y="41"/>
                </a:cxn>
                <a:cxn ang="0">
                  <a:pos x="105" y="41"/>
                </a:cxn>
              </a:cxnLst>
              <a:rect l="0" t="0" r="r" b="b"/>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w="9525">
              <a:noFill/>
              <a:round/>
              <a:headEnd/>
              <a:tailEnd/>
            </a:ln>
          </p:spPr>
          <p:txBody>
            <a:bodyPr/>
            <a:lstStyle/>
            <a:p>
              <a:endParaRPr lang="zh-CN" altLang="en-US"/>
            </a:p>
          </p:txBody>
        </p:sp>
      </p:grpSp>
      <p:sp>
        <p:nvSpPr>
          <p:cNvPr id="78" name="TextBox 18"/>
          <p:cNvSpPr txBox="1">
            <a:spLocks noChangeArrowheads="1"/>
          </p:cNvSpPr>
          <p:nvPr/>
        </p:nvSpPr>
        <p:spPr bwMode="auto">
          <a:xfrm>
            <a:off x="4788024" y="4797152"/>
            <a:ext cx="1008112" cy="276999"/>
          </a:xfrm>
          <a:prstGeom prst="rect">
            <a:avLst/>
          </a:prstGeom>
          <a:noFill/>
          <a:ln w="9525">
            <a:noFill/>
            <a:miter lim="800000"/>
            <a:headEnd/>
            <a:tailEnd/>
          </a:ln>
        </p:spPr>
        <p:txBody>
          <a:bodyPr wrap="square">
            <a:spAutoFit/>
          </a:bodyPr>
          <a:lstStyle/>
          <a:p>
            <a:pPr algn="ctr"/>
            <a:r>
              <a:rPr lang="zh-CN" altLang="en-US" sz="1200" b="1" dirty="0" smtClean="0">
                <a:latin typeface="Calibri" pitchFamily="34" charset="0"/>
              </a:rPr>
              <a:t>出口路由器</a:t>
            </a:r>
            <a:endParaRPr lang="zh-CN" altLang="en-US" sz="1200" b="1" dirty="0">
              <a:latin typeface="Calibri" pitchFamily="34" charset="0"/>
            </a:endParaRPr>
          </a:p>
        </p:txBody>
      </p:sp>
      <p:grpSp>
        <p:nvGrpSpPr>
          <p:cNvPr id="80" name="Group 42"/>
          <p:cNvGrpSpPr>
            <a:grpSpLocks/>
          </p:cNvGrpSpPr>
          <p:nvPr/>
        </p:nvGrpSpPr>
        <p:grpSpPr bwMode="auto">
          <a:xfrm>
            <a:off x="2411760" y="5340989"/>
            <a:ext cx="3600400" cy="680299"/>
            <a:chOff x="2154" y="572"/>
            <a:chExt cx="810" cy="441"/>
          </a:xfrm>
        </p:grpSpPr>
        <p:pic>
          <p:nvPicPr>
            <p:cNvPr id="81" name="Picture 43" descr="网云"/>
            <p:cNvPicPr>
              <a:picLocks noChangeAspect="1" noChangeArrowheads="1"/>
            </p:cNvPicPr>
            <p:nvPr/>
          </p:nvPicPr>
          <p:blipFill>
            <a:blip r:embed="rId7" cstate="print"/>
            <a:srcRect/>
            <a:stretch>
              <a:fillRect/>
            </a:stretch>
          </p:blipFill>
          <p:spPr bwMode="auto">
            <a:xfrm>
              <a:off x="2154" y="572"/>
              <a:ext cx="810" cy="441"/>
            </a:xfrm>
            <a:prstGeom prst="rect">
              <a:avLst/>
            </a:prstGeom>
            <a:noFill/>
            <a:ln w="9525">
              <a:noFill/>
              <a:miter lim="800000"/>
              <a:headEnd/>
              <a:tailEnd/>
            </a:ln>
          </p:spPr>
        </p:pic>
        <p:sp>
          <p:nvSpPr>
            <p:cNvPr id="82" name="Text Box 44"/>
            <p:cNvSpPr txBox="1">
              <a:spLocks noChangeArrowheads="1"/>
            </p:cNvSpPr>
            <p:nvPr/>
          </p:nvSpPr>
          <p:spPr bwMode="auto">
            <a:xfrm>
              <a:off x="2245" y="662"/>
              <a:ext cx="679" cy="163"/>
            </a:xfrm>
            <a:prstGeom prst="rect">
              <a:avLst/>
            </a:prstGeom>
            <a:noFill/>
            <a:ln w="9525">
              <a:noFill/>
              <a:miter lim="800000"/>
              <a:headEnd/>
              <a:tailEnd/>
            </a:ln>
          </p:spPr>
          <p:txBody>
            <a:bodyPr>
              <a:spAutoFit/>
            </a:bodyPr>
            <a:lstStyle/>
            <a:p>
              <a:pPr algn="ctr">
                <a:spcBef>
                  <a:spcPct val="50000"/>
                </a:spcBef>
              </a:pPr>
              <a:r>
                <a:rPr lang="en-US" altLang="zh-CN" b="1" dirty="0" smtClean="0">
                  <a:solidFill>
                    <a:schemeClr val="bg1"/>
                  </a:solidFill>
                </a:rPr>
                <a:t>Internet</a:t>
              </a:r>
              <a:endParaRPr lang="zh-CN" altLang="en-US" b="1" dirty="0">
                <a:solidFill>
                  <a:schemeClr val="bg1"/>
                </a:solidFill>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smtClean="0"/>
              <a:t>IDC</a:t>
            </a:r>
            <a:r>
              <a:rPr lang="zh-CN" altLang="en-US" dirty="0" smtClean="0"/>
              <a:t>数据中心</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23</a:t>
            </a:fld>
            <a:endParaRPr lang="en-US" altLang="zh-CN" dirty="0">
              <a:solidFill>
                <a:prstClr val="black">
                  <a:tint val="75000"/>
                </a:prstClr>
              </a:solidFill>
            </a:endParaRPr>
          </a:p>
        </p:txBody>
      </p:sp>
      <p:grpSp>
        <p:nvGrpSpPr>
          <p:cNvPr id="1515" name="组合 1514"/>
          <p:cNvGrpSpPr/>
          <p:nvPr/>
        </p:nvGrpSpPr>
        <p:grpSpPr>
          <a:xfrm>
            <a:off x="1187624" y="1052736"/>
            <a:ext cx="6699993" cy="4968552"/>
            <a:chOff x="1187624" y="1052736"/>
            <a:chExt cx="6699993" cy="4968552"/>
          </a:xfrm>
        </p:grpSpPr>
        <p:sp>
          <p:nvSpPr>
            <p:cNvPr id="10" name="流程图: 数据 9"/>
            <p:cNvSpPr/>
            <p:nvPr/>
          </p:nvSpPr>
          <p:spPr bwMode="auto">
            <a:xfrm>
              <a:off x="1187624" y="2235002"/>
              <a:ext cx="5112568" cy="346075"/>
            </a:xfrm>
            <a:prstGeom prst="flowChartInputOutput">
              <a:avLst/>
            </a:prstGeom>
            <a:solidFill>
              <a:srgbClr val="FFC000">
                <a:alpha val="36078"/>
              </a:srgbClr>
            </a:solidFill>
            <a:ln w="9525" cap="flat" cmpd="sng"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a:lstStyle/>
            <a:p>
              <a:pPr fontAlgn="t">
                <a:spcBef>
                  <a:spcPts val="0"/>
                </a:spcBef>
                <a:spcAft>
                  <a:spcPts val="0"/>
                </a:spcAft>
                <a:defRPr/>
              </a:pPr>
              <a:endParaRPr lang="zh-CN" altLang="en-US">
                <a:latin typeface="+mn-lt"/>
                <a:ea typeface="+mn-ea"/>
              </a:endParaRPr>
            </a:p>
          </p:txBody>
        </p:sp>
        <p:grpSp>
          <p:nvGrpSpPr>
            <p:cNvPr id="11" name="组合 82"/>
            <p:cNvGrpSpPr/>
            <p:nvPr/>
          </p:nvGrpSpPr>
          <p:grpSpPr bwMode="auto">
            <a:xfrm>
              <a:off x="3563888" y="1844824"/>
              <a:ext cx="715962" cy="715963"/>
              <a:chOff x="4139952" y="3212976"/>
              <a:chExt cx="1044635" cy="860525"/>
            </a:xfrm>
            <a:effectLst>
              <a:glow rad="139700">
                <a:schemeClr val="accent1">
                  <a:satMod val="175000"/>
                  <a:alpha val="40000"/>
                </a:schemeClr>
              </a:glow>
            </a:effectLst>
          </p:grpSpPr>
          <p:pic>
            <p:nvPicPr>
              <p:cNvPr id="12"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13" name="Picture 64" descr="windows"/>
              <p:cNvPicPr>
                <a:picLocks noChangeAspect="1" noChangeArrowheads="1"/>
              </p:cNvPicPr>
              <p:nvPr/>
            </p:nvPicPr>
            <p:blipFill>
              <a:blip r:embed="rId3"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14" name="组合 82"/>
            <p:cNvGrpSpPr/>
            <p:nvPr/>
          </p:nvGrpSpPr>
          <p:grpSpPr bwMode="auto">
            <a:xfrm>
              <a:off x="2483768" y="1772816"/>
              <a:ext cx="715962" cy="715963"/>
              <a:chOff x="4139952" y="3212976"/>
              <a:chExt cx="1044635" cy="860525"/>
            </a:xfrm>
            <a:effectLst>
              <a:glow rad="139700">
                <a:schemeClr val="accent1">
                  <a:satMod val="175000"/>
                  <a:alpha val="40000"/>
                </a:schemeClr>
              </a:glow>
            </a:effectLst>
          </p:grpSpPr>
          <p:pic>
            <p:nvPicPr>
              <p:cNvPr id="15"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16" name="Picture 64" descr="windows"/>
              <p:cNvPicPr>
                <a:picLocks noChangeAspect="1" noChangeArrowheads="1"/>
              </p:cNvPicPr>
              <p:nvPr/>
            </p:nvPicPr>
            <p:blipFill>
              <a:blip r:embed="rId3"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17" name="组合 82"/>
            <p:cNvGrpSpPr/>
            <p:nvPr/>
          </p:nvGrpSpPr>
          <p:grpSpPr bwMode="auto">
            <a:xfrm>
              <a:off x="3884340" y="1823840"/>
              <a:ext cx="715962" cy="715963"/>
              <a:chOff x="4139952" y="3212976"/>
              <a:chExt cx="1044635" cy="860525"/>
            </a:xfrm>
            <a:effectLst>
              <a:glow rad="139700">
                <a:schemeClr val="accent1">
                  <a:satMod val="175000"/>
                  <a:alpha val="40000"/>
                </a:schemeClr>
              </a:glow>
            </a:effectLst>
          </p:grpSpPr>
          <p:pic>
            <p:nvPicPr>
              <p:cNvPr id="18"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19" name="Picture 64" descr="windows"/>
              <p:cNvPicPr>
                <a:picLocks noChangeAspect="1" noChangeArrowheads="1"/>
              </p:cNvPicPr>
              <p:nvPr/>
            </p:nvPicPr>
            <p:blipFill>
              <a:blip r:embed="rId3"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20" name="组合 82"/>
            <p:cNvGrpSpPr/>
            <p:nvPr/>
          </p:nvGrpSpPr>
          <p:grpSpPr bwMode="auto">
            <a:xfrm>
              <a:off x="4173265" y="1823840"/>
              <a:ext cx="715962" cy="715963"/>
              <a:chOff x="4139952" y="3212976"/>
              <a:chExt cx="1044635" cy="860525"/>
            </a:xfrm>
            <a:effectLst>
              <a:glow rad="139700">
                <a:schemeClr val="accent1">
                  <a:satMod val="175000"/>
                  <a:alpha val="40000"/>
                </a:schemeClr>
              </a:glow>
            </a:effectLst>
          </p:grpSpPr>
          <p:pic>
            <p:nvPicPr>
              <p:cNvPr id="2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22" name="Picture 64" descr="windows"/>
              <p:cNvPicPr>
                <a:picLocks noChangeAspect="1" noChangeArrowheads="1"/>
              </p:cNvPicPr>
              <p:nvPr/>
            </p:nvPicPr>
            <p:blipFill>
              <a:blip r:embed="rId3"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23" name="组合 82"/>
            <p:cNvGrpSpPr/>
            <p:nvPr/>
          </p:nvGrpSpPr>
          <p:grpSpPr bwMode="auto">
            <a:xfrm>
              <a:off x="4499992" y="1844824"/>
              <a:ext cx="715962" cy="715963"/>
              <a:chOff x="4139952" y="3212976"/>
              <a:chExt cx="1044635" cy="860525"/>
            </a:xfrm>
            <a:effectLst>
              <a:glow rad="139700">
                <a:schemeClr val="accent1">
                  <a:satMod val="175000"/>
                  <a:alpha val="40000"/>
                </a:schemeClr>
              </a:glow>
            </a:effectLst>
          </p:grpSpPr>
          <p:pic>
            <p:nvPicPr>
              <p:cNvPr id="24"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25" name="Picture 64" descr="windows"/>
              <p:cNvPicPr>
                <a:picLocks noChangeAspect="1" noChangeArrowheads="1"/>
              </p:cNvPicPr>
              <p:nvPr/>
            </p:nvPicPr>
            <p:blipFill>
              <a:blip r:embed="rId3"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26" name="组合 82"/>
            <p:cNvGrpSpPr/>
            <p:nvPr/>
          </p:nvGrpSpPr>
          <p:grpSpPr bwMode="auto">
            <a:xfrm>
              <a:off x="2843808" y="1772816"/>
              <a:ext cx="715962" cy="715963"/>
              <a:chOff x="4139952" y="3212976"/>
              <a:chExt cx="1044635" cy="860525"/>
            </a:xfrm>
            <a:effectLst>
              <a:glow rad="139700">
                <a:schemeClr val="accent1">
                  <a:satMod val="175000"/>
                  <a:alpha val="40000"/>
                </a:schemeClr>
              </a:glow>
            </a:effectLst>
          </p:grpSpPr>
          <p:pic>
            <p:nvPicPr>
              <p:cNvPr id="2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28" name="Picture 64" descr="windows"/>
              <p:cNvPicPr>
                <a:picLocks noChangeAspect="1" noChangeArrowheads="1"/>
              </p:cNvPicPr>
              <p:nvPr/>
            </p:nvPicPr>
            <p:blipFill>
              <a:blip r:embed="rId3" cstate="print"/>
              <a:srcRect/>
              <a:stretch>
                <a:fillRect/>
              </a:stretch>
            </p:blipFill>
            <p:spPr bwMode="auto">
              <a:xfrm>
                <a:off x="4587554" y="3501256"/>
                <a:ext cx="287040" cy="359792"/>
              </a:xfrm>
              <a:prstGeom prst="rect">
                <a:avLst/>
              </a:prstGeom>
              <a:noFill/>
              <a:ln w="9525">
                <a:noFill/>
                <a:miter lim="800000"/>
                <a:headEnd/>
                <a:tailEnd/>
              </a:ln>
            </p:spPr>
          </p:pic>
        </p:grpSp>
        <p:sp>
          <p:nvSpPr>
            <p:cNvPr id="29" name="TextBox 64"/>
            <p:cNvSpPr txBox="1">
              <a:spLocks noChangeArrowheads="1"/>
            </p:cNvSpPr>
            <p:nvPr/>
          </p:nvSpPr>
          <p:spPr bwMode="auto">
            <a:xfrm>
              <a:off x="3995936" y="1052736"/>
              <a:ext cx="1008112" cy="830997"/>
            </a:xfrm>
            <a:prstGeom prst="rect">
              <a:avLst/>
            </a:prstGeom>
            <a:noFill/>
            <a:ln w="9525">
              <a:noFill/>
              <a:miter lim="800000"/>
              <a:headEnd/>
              <a:tailEnd/>
            </a:ln>
          </p:spPr>
          <p:txBody>
            <a:bodyPr wrap="square">
              <a:spAutoFit/>
            </a:bodyPr>
            <a:lstStyle/>
            <a:p>
              <a:pPr fontAlgn="t"/>
              <a:r>
                <a:rPr lang="zh-CN" altLang="en-US" sz="1200" b="1" dirty="0" smtClean="0">
                  <a:latin typeface="Calibri" pitchFamily="34" charset="0"/>
                  <a:ea typeface="华文细黑"/>
                  <a:cs typeface="华文细黑"/>
                </a:rPr>
                <a:t>客户</a:t>
              </a:r>
              <a:r>
                <a:rPr lang="en-US" altLang="zh-CN" sz="1200" b="1" dirty="0" smtClean="0">
                  <a:latin typeface="Calibri" pitchFamily="34" charset="0"/>
                  <a:ea typeface="华文细黑"/>
                  <a:cs typeface="华文细黑"/>
                </a:rPr>
                <a:t>1</a:t>
              </a:r>
            </a:p>
            <a:p>
              <a:pPr fontAlgn="t"/>
              <a:r>
                <a:rPr lang="zh-CN" altLang="en-US" sz="1200" b="1" dirty="0" smtClean="0">
                  <a:latin typeface="Calibri" pitchFamily="34" charset="0"/>
                  <a:ea typeface="华文细黑"/>
                  <a:cs typeface="华文细黑"/>
                </a:rPr>
                <a:t>客户</a:t>
              </a:r>
              <a:r>
                <a:rPr lang="en-US" altLang="zh-CN" sz="1200" b="1" dirty="0" smtClean="0">
                  <a:latin typeface="Calibri" pitchFamily="34" charset="0"/>
                  <a:ea typeface="华文细黑"/>
                  <a:cs typeface="华文细黑"/>
                </a:rPr>
                <a:t>2</a:t>
              </a:r>
            </a:p>
            <a:p>
              <a:pPr fontAlgn="t"/>
              <a:r>
                <a:rPr lang="en-US" altLang="zh-CN" sz="1200" b="1" dirty="0" smtClean="0">
                  <a:latin typeface="Calibri" pitchFamily="34" charset="0"/>
                  <a:ea typeface="华文细黑"/>
                  <a:cs typeface="华文细黑"/>
                </a:rPr>
                <a:t>……</a:t>
              </a:r>
            </a:p>
            <a:p>
              <a:pPr fontAlgn="t"/>
              <a:r>
                <a:rPr lang="zh-CN" altLang="en-US" sz="1200" b="1" dirty="0" smtClean="0">
                  <a:latin typeface="Calibri" pitchFamily="34" charset="0"/>
                  <a:ea typeface="华文细黑"/>
                  <a:cs typeface="华文细黑"/>
                </a:rPr>
                <a:t>客户</a:t>
              </a:r>
              <a:r>
                <a:rPr lang="en-US" altLang="zh-CN" sz="1200" b="1" dirty="0" smtClean="0">
                  <a:latin typeface="Calibri" pitchFamily="34" charset="0"/>
                  <a:ea typeface="华文细黑"/>
                  <a:cs typeface="华文细黑"/>
                </a:rPr>
                <a:t>n</a:t>
              </a:r>
              <a:endParaRPr lang="zh-CN" altLang="en-US" sz="1200" b="1" dirty="0">
                <a:latin typeface="Calibri" pitchFamily="34" charset="0"/>
                <a:ea typeface="华文细黑"/>
                <a:cs typeface="华文细黑"/>
              </a:endParaRPr>
            </a:p>
          </p:txBody>
        </p:sp>
        <p:sp>
          <p:nvSpPr>
            <p:cNvPr id="30" name="TextBox 64"/>
            <p:cNvSpPr txBox="1">
              <a:spLocks noChangeArrowheads="1"/>
            </p:cNvSpPr>
            <p:nvPr/>
          </p:nvSpPr>
          <p:spPr bwMode="auto">
            <a:xfrm>
              <a:off x="2555776" y="1340768"/>
              <a:ext cx="1152128" cy="276999"/>
            </a:xfrm>
            <a:prstGeom prst="rect">
              <a:avLst/>
            </a:prstGeom>
            <a:noFill/>
            <a:ln w="9525">
              <a:noFill/>
              <a:miter lim="800000"/>
              <a:headEnd/>
              <a:tailEnd/>
            </a:ln>
          </p:spPr>
          <p:txBody>
            <a:bodyPr wrap="square">
              <a:spAutoFit/>
            </a:bodyPr>
            <a:lstStyle/>
            <a:p>
              <a:pPr fontAlgn="t"/>
              <a:r>
                <a:rPr lang="zh-CN" altLang="en-US" sz="1200" b="1" dirty="0" smtClean="0">
                  <a:latin typeface="Calibri" pitchFamily="34" charset="0"/>
                  <a:ea typeface="华文细黑"/>
                  <a:cs typeface="华文细黑"/>
                </a:rPr>
                <a:t>内部办公系统</a:t>
              </a:r>
              <a:endParaRPr lang="zh-CN" altLang="en-US" sz="1200" b="1" dirty="0">
                <a:latin typeface="Calibri" pitchFamily="34" charset="0"/>
                <a:ea typeface="华文细黑"/>
                <a:cs typeface="华文细黑"/>
              </a:endParaRPr>
            </a:p>
          </p:txBody>
        </p:sp>
        <p:sp>
          <p:nvSpPr>
            <p:cNvPr id="31" name="TextBox 64"/>
            <p:cNvSpPr txBox="1">
              <a:spLocks noChangeArrowheads="1"/>
            </p:cNvSpPr>
            <p:nvPr/>
          </p:nvSpPr>
          <p:spPr bwMode="auto">
            <a:xfrm>
              <a:off x="5364088" y="1412776"/>
              <a:ext cx="1008112" cy="276999"/>
            </a:xfrm>
            <a:prstGeom prst="rect">
              <a:avLst/>
            </a:prstGeom>
            <a:noFill/>
            <a:ln w="9525">
              <a:noFill/>
              <a:miter lim="800000"/>
              <a:headEnd/>
              <a:tailEnd/>
            </a:ln>
          </p:spPr>
          <p:txBody>
            <a:bodyPr wrap="square">
              <a:spAutoFit/>
            </a:bodyPr>
            <a:lstStyle/>
            <a:p>
              <a:pPr fontAlgn="t"/>
              <a:r>
                <a:rPr lang="zh-CN" altLang="en-US" sz="1200" b="1" dirty="0" smtClean="0">
                  <a:latin typeface="Calibri" pitchFamily="34" charset="0"/>
                  <a:ea typeface="华文细黑"/>
                  <a:cs typeface="华文细黑"/>
                </a:rPr>
                <a:t>云管理平台</a:t>
              </a:r>
              <a:endParaRPr lang="zh-CN" altLang="en-US" sz="1200" b="1" dirty="0">
                <a:latin typeface="Calibri" pitchFamily="34" charset="0"/>
                <a:ea typeface="华文细黑"/>
                <a:cs typeface="华文细黑"/>
              </a:endParaRPr>
            </a:p>
          </p:txBody>
        </p:sp>
        <p:grpSp>
          <p:nvGrpSpPr>
            <p:cNvPr id="32" name="组合 82"/>
            <p:cNvGrpSpPr/>
            <p:nvPr/>
          </p:nvGrpSpPr>
          <p:grpSpPr bwMode="auto">
            <a:xfrm>
              <a:off x="1403648" y="1772816"/>
              <a:ext cx="715962" cy="715963"/>
              <a:chOff x="4139952" y="3212976"/>
              <a:chExt cx="1044635" cy="860525"/>
            </a:xfrm>
            <a:effectLst>
              <a:glow rad="139700">
                <a:schemeClr val="accent1">
                  <a:satMod val="175000"/>
                  <a:alpha val="40000"/>
                </a:schemeClr>
              </a:glow>
            </a:effectLst>
          </p:grpSpPr>
          <p:pic>
            <p:nvPicPr>
              <p:cNvPr id="3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34" name="Picture 64" descr="windows"/>
              <p:cNvPicPr>
                <a:picLocks noChangeAspect="1" noChangeArrowheads="1"/>
              </p:cNvPicPr>
              <p:nvPr/>
            </p:nvPicPr>
            <p:blipFill>
              <a:blip r:embed="rId3"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35" name="组合 82"/>
            <p:cNvGrpSpPr/>
            <p:nvPr/>
          </p:nvGrpSpPr>
          <p:grpSpPr bwMode="auto">
            <a:xfrm>
              <a:off x="1763688" y="1772816"/>
              <a:ext cx="715962" cy="715963"/>
              <a:chOff x="4139952" y="3212976"/>
              <a:chExt cx="1044635" cy="860525"/>
            </a:xfrm>
            <a:effectLst>
              <a:glow rad="139700">
                <a:schemeClr val="accent1">
                  <a:satMod val="175000"/>
                  <a:alpha val="40000"/>
                </a:schemeClr>
              </a:glow>
            </a:effectLst>
          </p:grpSpPr>
          <p:pic>
            <p:nvPicPr>
              <p:cNvPr id="36"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37" name="Picture 64" descr="windows"/>
              <p:cNvPicPr>
                <a:picLocks noChangeAspect="1" noChangeArrowheads="1"/>
              </p:cNvPicPr>
              <p:nvPr/>
            </p:nvPicPr>
            <p:blipFill>
              <a:blip r:embed="rId3" cstate="print"/>
              <a:srcRect/>
              <a:stretch>
                <a:fillRect/>
              </a:stretch>
            </p:blipFill>
            <p:spPr bwMode="auto">
              <a:xfrm>
                <a:off x="4587554" y="3501256"/>
                <a:ext cx="287040" cy="359792"/>
              </a:xfrm>
              <a:prstGeom prst="rect">
                <a:avLst/>
              </a:prstGeom>
              <a:noFill/>
              <a:ln w="9525">
                <a:noFill/>
                <a:miter lim="800000"/>
                <a:headEnd/>
                <a:tailEnd/>
              </a:ln>
            </p:spPr>
          </p:pic>
        </p:grpSp>
        <p:sp>
          <p:nvSpPr>
            <p:cNvPr id="38" name="TextBox 64"/>
            <p:cNvSpPr txBox="1">
              <a:spLocks noChangeArrowheads="1"/>
            </p:cNvSpPr>
            <p:nvPr/>
          </p:nvSpPr>
          <p:spPr bwMode="auto">
            <a:xfrm>
              <a:off x="1475656" y="1340768"/>
              <a:ext cx="1152128" cy="276999"/>
            </a:xfrm>
            <a:prstGeom prst="rect">
              <a:avLst/>
            </a:prstGeom>
            <a:noFill/>
            <a:ln w="9525">
              <a:noFill/>
              <a:miter lim="800000"/>
              <a:headEnd/>
              <a:tailEnd/>
            </a:ln>
          </p:spPr>
          <p:txBody>
            <a:bodyPr wrap="square">
              <a:spAutoFit/>
            </a:bodyPr>
            <a:lstStyle/>
            <a:p>
              <a:pPr fontAlgn="t"/>
              <a:r>
                <a:rPr lang="en-US" altLang="zh-CN" sz="1200" b="1" dirty="0" smtClean="0">
                  <a:latin typeface="Calibri" pitchFamily="34" charset="0"/>
                  <a:ea typeface="华文细黑"/>
                  <a:cs typeface="华文细黑"/>
                </a:rPr>
                <a:t>BOSS</a:t>
              </a:r>
              <a:r>
                <a:rPr lang="zh-CN" altLang="en-US" sz="1200" b="1" dirty="0" smtClean="0">
                  <a:latin typeface="Calibri" pitchFamily="34" charset="0"/>
                  <a:ea typeface="华文细黑"/>
                  <a:cs typeface="华文细黑"/>
                </a:rPr>
                <a:t>系统</a:t>
              </a:r>
              <a:endParaRPr lang="zh-CN" altLang="en-US" sz="1200" b="1" dirty="0">
                <a:latin typeface="Calibri" pitchFamily="34" charset="0"/>
                <a:ea typeface="华文细黑"/>
                <a:cs typeface="华文细黑"/>
              </a:endParaRPr>
            </a:p>
          </p:txBody>
        </p:sp>
        <p:pic>
          <p:nvPicPr>
            <p:cNvPr id="39"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156176" y="2420888"/>
              <a:ext cx="795337" cy="646113"/>
            </a:xfrm>
            <a:prstGeom prst="rect">
              <a:avLst/>
            </a:prstGeom>
            <a:noFill/>
            <a:ln w="9525">
              <a:noFill/>
              <a:miter lim="800000"/>
              <a:headEnd/>
              <a:tailEnd/>
            </a:ln>
          </p:spPr>
        </p:pic>
        <p:sp>
          <p:nvSpPr>
            <p:cNvPr id="40" name="TextBox 18"/>
            <p:cNvSpPr txBox="1">
              <a:spLocks noChangeArrowheads="1"/>
            </p:cNvSpPr>
            <p:nvPr/>
          </p:nvSpPr>
          <p:spPr bwMode="auto">
            <a:xfrm>
              <a:off x="6876256" y="1988840"/>
              <a:ext cx="816025" cy="276999"/>
            </a:xfrm>
            <a:prstGeom prst="rect">
              <a:avLst/>
            </a:prstGeom>
            <a:noFill/>
            <a:ln w="9525">
              <a:noFill/>
              <a:miter lim="800000"/>
              <a:headEnd/>
              <a:tailEnd/>
            </a:ln>
          </p:spPr>
          <p:txBody>
            <a:bodyPr wrap="square">
              <a:spAutoFit/>
            </a:bodyPr>
            <a:lstStyle/>
            <a:p>
              <a:pPr algn="ctr"/>
              <a:r>
                <a:rPr lang="zh-CN" altLang="en-US" sz="1200" b="1" dirty="0" smtClean="0">
                  <a:latin typeface="Calibri" pitchFamily="34" charset="0"/>
                </a:rPr>
                <a:t>网络</a:t>
              </a:r>
              <a:r>
                <a:rPr lang="zh-CN" altLang="en-US" sz="1200" b="1" dirty="0">
                  <a:latin typeface="Calibri" pitchFamily="34" charset="0"/>
                </a:rPr>
                <a:t>存储</a:t>
              </a:r>
            </a:p>
          </p:txBody>
        </p:sp>
        <p:pic>
          <p:nvPicPr>
            <p:cNvPr id="41"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588224" y="2420888"/>
              <a:ext cx="795337" cy="646113"/>
            </a:xfrm>
            <a:prstGeom prst="rect">
              <a:avLst/>
            </a:prstGeom>
            <a:noFill/>
            <a:ln w="9525">
              <a:noFill/>
              <a:miter lim="800000"/>
              <a:headEnd/>
              <a:tailEnd/>
            </a:ln>
          </p:spPr>
        </p:pic>
        <p:pic>
          <p:nvPicPr>
            <p:cNvPr id="42"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092280" y="2420888"/>
              <a:ext cx="795337" cy="646113"/>
            </a:xfrm>
            <a:prstGeom prst="rect">
              <a:avLst/>
            </a:prstGeom>
            <a:noFill/>
            <a:ln w="9525">
              <a:noFill/>
              <a:miter lim="800000"/>
              <a:headEnd/>
              <a:tailEnd/>
            </a:ln>
          </p:spPr>
        </p:pic>
        <p:grpSp>
          <p:nvGrpSpPr>
            <p:cNvPr id="43" name="组合 82"/>
            <p:cNvGrpSpPr/>
            <p:nvPr/>
          </p:nvGrpSpPr>
          <p:grpSpPr bwMode="auto">
            <a:xfrm>
              <a:off x="5224190" y="1772816"/>
              <a:ext cx="715962" cy="715963"/>
              <a:chOff x="4139952" y="3212976"/>
              <a:chExt cx="1044635" cy="860525"/>
            </a:xfrm>
            <a:effectLst>
              <a:glow rad="139700">
                <a:schemeClr val="accent1">
                  <a:satMod val="175000"/>
                  <a:alpha val="40000"/>
                </a:schemeClr>
              </a:glow>
            </a:effectLst>
          </p:grpSpPr>
          <p:pic>
            <p:nvPicPr>
              <p:cNvPr id="44"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45" name="Picture 64" descr="windows"/>
              <p:cNvPicPr>
                <a:picLocks noChangeAspect="1" noChangeArrowheads="1"/>
              </p:cNvPicPr>
              <p:nvPr/>
            </p:nvPicPr>
            <p:blipFill>
              <a:blip r:embed="rId3"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46" name="Group 36"/>
            <p:cNvGrpSpPr>
              <a:grpSpLocks noChangeAspect="1"/>
            </p:cNvGrpSpPr>
            <p:nvPr/>
          </p:nvGrpSpPr>
          <p:grpSpPr bwMode="auto">
            <a:xfrm>
              <a:off x="1569182" y="3284984"/>
              <a:ext cx="5307074" cy="8547"/>
              <a:chOff x="46" y="3159"/>
              <a:chExt cx="5624" cy="14"/>
            </a:xfrm>
          </p:grpSpPr>
          <p:sp>
            <p:nvSpPr>
              <p:cNvPr id="47" name="AutoShape 37"/>
              <p:cNvSpPr>
                <a:spLocks noChangeAspect="1" noChangeArrowheads="1" noTextEdit="1"/>
              </p:cNvSpPr>
              <p:nvPr/>
            </p:nvSpPr>
            <p:spPr bwMode="auto">
              <a:xfrm>
                <a:off x="48" y="3159"/>
                <a:ext cx="5620" cy="14"/>
              </a:xfrm>
              <a:prstGeom prst="rect">
                <a:avLst/>
              </a:prstGeom>
              <a:noFill/>
              <a:ln w="9525">
                <a:noFill/>
                <a:miter lim="800000"/>
                <a:headEnd/>
                <a:tailEnd/>
              </a:ln>
            </p:spPr>
            <p:txBody>
              <a:bodyPr/>
              <a:lstStyle/>
              <a:p>
                <a:endParaRPr lang="zh-CN" altLang="en-US"/>
              </a:p>
            </p:txBody>
          </p:sp>
          <p:sp>
            <p:nvSpPr>
              <p:cNvPr id="48" name="Line 38"/>
              <p:cNvSpPr>
                <a:spLocks noChangeShapeType="1"/>
              </p:cNvSpPr>
              <p:nvPr/>
            </p:nvSpPr>
            <p:spPr bwMode="auto">
              <a:xfrm>
                <a:off x="46" y="3166"/>
                <a:ext cx="5624" cy="1"/>
              </a:xfrm>
              <a:prstGeom prst="line">
                <a:avLst/>
              </a:prstGeom>
              <a:noFill/>
              <a:ln w="30163">
                <a:solidFill>
                  <a:srgbClr val="221E1F"/>
                </a:solidFill>
                <a:miter lim="800000"/>
                <a:headEnd/>
                <a:tailEnd/>
              </a:ln>
            </p:spPr>
            <p:txBody>
              <a:bodyPr/>
              <a:lstStyle/>
              <a:p>
                <a:endParaRPr lang="zh-CN" altLang="en-US"/>
              </a:p>
            </p:txBody>
          </p:sp>
        </p:grpSp>
        <p:cxnSp>
          <p:nvCxnSpPr>
            <p:cNvPr id="49" name="直接连接符 48"/>
            <p:cNvCxnSpPr/>
            <p:nvPr/>
          </p:nvCxnSpPr>
          <p:spPr bwMode="auto">
            <a:xfrm flipH="1">
              <a:off x="4755314" y="3284986"/>
              <a:ext cx="21518" cy="2160238"/>
            </a:xfrm>
            <a:prstGeom prst="line">
              <a:avLst/>
            </a:prstGeom>
            <a:solidFill>
              <a:schemeClr val="accent1"/>
            </a:solidFill>
            <a:ln w="25400" cap="flat" cmpd="sng" algn="ctr">
              <a:solidFill>
                <a:schemeClr val="tx1"/>
              </a:solidFill>
              <a:prstDash val="solid"/>
              <a:round/>
              <a:headEnd type="none" w="med" len="med"/>
              <a:tailEnd type="none" w="med" len="med"/>
            </a:ln>
            <a:effectLst/>
          </p:spPr>
        </p:cxnSp>
        <p:pic>
          <p:nvPicPr>
            <p:cNvPr id="50" name="Picture 18" descr="核心交换机"/>
            <p:cNvPicPr>
              <a:picLocks noChangeAspect="1" noChangeArrowheads="1"/>
            </p:cNvPicPr>
            <p:nvPr/>
          </p:nvPicPr>
          <p:blipFill>
            <a:blip r:embed="rId5" cstate="print"/>
            <a:srcRect/>
            <a:stretch>
              <a:fillRect/>
            </a:stretch>
          </p:blipFill>
          <p:spPr bwMode="auto">
            <a:xfrm>
              <a:off x="4272776" y="3933056"/>
              <a:ext cx="958435" cy="309594"/>
            </a:xfrm>
            <a:prstGeom prst="rect">
              <a:avLst/>
            </a:prstGeom>
            <a:noFill/>
            <a:ln w="9525">
              <a:noFill/>
              <a:miter lim="800000"/>
              <a:headEnd/>
              <a:tailEnd/>
            </a:ln>
          </p:spPr>
        </p:pic>
        <p:sp>
          <p:nvSpPr>
            <p:cNvPr id="51" name="TextBox 18"/>
            <p:cNvSpPr txBox="1">
              <a:spLocks noChangeArrowheads="1"/>
            </p:cNvSpPr>
            <p:nvPr/>
          </p:nvSpPr>
          <p:spPr bwMode="auto">
            <a:xfrm>
              <a:off x="5292080" y="3933056"/>
              <a:ext cx="1008112" cy="276999"/>
            </a:xfrm>
            <a:prstGeom prst="rect">
              <a:avLst/>
            </a:prstGeom>
            <a:noFill/>
            <a:ln w="9525">
              <a:noFill/>
              <a:miter lim="800000"/>
              <a:headEnd/>
              <a:tailEnd/>
            </a:ln>
          </p:spPr>
          <p:txBody>
            <a:bodyPr wrap="square">
              <a:spAutoFit/>
            </a:bodyPr>
            <a:lstStyle/>
            <a:p>
              <a:pPr algn="ctr"/>
              <a:r>
                <a:rPr lang="zh-CN" altLang="en-US" sz="1200" b="1" dirty="0" smtClean="0">
                  <a:latin typeface="Calibri" pitchFamily="34" charset="0"/>
                </a:rPr>
                <a:t>网络交换机</a:t>
              </a:r>
              <a:endParaRPr lang="zh-CN" altLang="en-US" sz="1200" b="1" dirty="0">
                <a:latin typeface="Calibri" pitchFamily="34" charset="0"/>
              </a:endParaRPr>
            </a:p>
          </p:txBody>
        </p:sp>
        <p:grpSp>
          <p:nvGrpSpPr>
            <p:cNvPr id="52" name="Group 1505"/>
            <p:cNvGrpSpPr>
              <a:grpSpLocks/>
            </p:cNvGrpSpPr>
            <p:nvPr/>
          </p:nvGrpSpPr>
          <p:grpSpPr bwMode="auto">
            <a:xfrm>
              <a:off x="4179250" y="4725144"/>
              <a:ext cx="1112830" cy="387896"/>
              <a:chOff x="3541" y="1317"/>
              <a:chExt cx="747" cy="546"/>
            </a:xfrm>
          </p:grpSpPr>
          <p:sp>
            <p:nvSpPr>
              <p:cNvPr id="53" name="AutoShape 1506"/>
              <p:cNvSpPr>
                <a:spLocks noChangeAspect="1" noChangeArrowheads="1" noTextEdit="1"/>
              </p:cNvSpPr>
              <p:nvPr/>
            </p:nvSpPr>
            <p:spPr bwMode="auto">
              <a:xfrm>
                <a:off x="3574" y="1337"/>
                <a:ext cx="681" cy="505"/>
              </a:xfrm>
              <a:prstGeom prst="rect">
                <a:avLst/>
              </a:prstGeom>
              <a:noFill/>
              <a:ln w="9525">
                <a:noFill/>
                <a:miter lim="800000"/>
                <a:headEnd/>
                <a:tailEnd/>
              </a:ln>
            </p:spPr>
            <p:txBody>
              <a:bodyPr/>
              <a:lstStyle/>
              <a:p>
                <a:endParaRPr lang="zh-CN" altLang="en-US"/>
              </a:p>
            </p:txBody>
          </p:sp>
          <p:sp>
            <p:nvSpPr>
              <p:cNvPr id="54" name="Freeform 1507"/>
              <p:cNvSpPr>
                <a:spLocks/>
              </p:cNvSpPr>
              <p:nvPr/>
            </p:nvSpPr>
            <p:spPr bwMode="auto">
              <a:xfrm>
                <a:off x="3574" y="1525"/>
                <a:ext cx="679" cy="338"/>
              </a:xfrm>
              <a:custGeom>
                <a:avLst/>
                <a:gdLst/>
                <a:ahLst/>
                <a:cxnLst>
                  <a:cxn ang="0">
                    <a:pos x="356" y="84"/>
                  </a:cxn>
                  <a:cxn ang="0">
                    <a:pos x="62" y="84"/>
                  </a:cxn>
                  <a:cxn ang="0">
                    <a:pos x="1" y="1"/>
                  </a:cxn>
                  <a:cxn ang="0">
                    <a:pos x="0" y="1"/>
                  </a:cxn>
                  <a:cxn ang="0">
                    <a:pos x="0" y="80"/>
                  </a:cxn>
                  <a:cxn ang="0">
                    <a:pos x="1" y="80"/>
                  </a:cxn>
                  <a:cxn ang="0">
                    <a:pos x="62" y="160"/>
                  </a:cxn>
                  <a:cxn ang="0">
                    <a:pos x="356" y="160"/>
                  </a:cxn>
                  <a:cxn ang="0">
                    <a:pos x="416" y="80"/>
                  </a:cxn>
                  <a:cxn ang="0">
                    <a:pos x="416" y="80"/>
                  </a:cxn>
                  <a:cxn ang="0">
                    <a:pos x="416" y="0"/>
                  </a:cxn>
                  <a:cxn ang="0">
                    <a:pos x="356" y="84"/>
                  </a:cxn>
                </a:cxnLst>
                <a:rect l="0" t="0" r="r" b="b"/>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w="9525">
                <a:noFill/>
                <a:round/>
                <a:headEnd/>
                <a:tailEnd/>
              </a:ln>
            </p:spPr>
            <p:txBody>
              <a:bodyPr/>
              <a:lstStyle/>
              <a:p>
                <a:endParaRPr lang="zh-CN" altLang="en-US"/>
              </a:p>
            </p:txBody>
          </p:sp>
          <p:sp>
            <p:nvSpPr>
              <p:cNvPr id="55" name="Freeform 1508"/>
              <p:cNvSpPr>
                <a:spLocks/>
              </p:cNvSpPr>
              <p:nvPr/>
            </p:nvSpPr>
            <p:spPr bwMode="auto">
              <a:xfrm>
                <a:off x="3541" y="1317"/>
                <a:ext cx="747" cy="432"/>
              </a:xfrm>
              <a:custGeom>
                <a:avLst/>
                <a:gdLst/>
                <a:ahLst/>
                <a:cxnLst>
                  <a:cxn ang="0">
                    <a:pos x="375" y="47"/>
                  </a:cxn>
                  <a:cxn ang="0">
                    <a:pos x="376" y="217"/>
                  </a:cxn>
                  <a:cxn ang="0">
                    <a:pos x="82" y="217"/>
                  </a:cxn>
                  <a:cxn ang="0">
                    <a:pos x="81" y="47"/>
                  </a:cxn>
                  <a:cxn ang="0">
                    <a:pos x="375" y="47"/>
                  </a:cxn>
                </a:cxnLst>
                <a:rect l="0" t="0" r="r" b="b"/>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w="9525">
                <a:noFill/>
                <a:round/>
                <a:headEnd/>
                <a:tailEnd/>
              </a:ln>
            </p:spPr>
            <p:txBody>
              <a:bodyPr/>
              <a:lstStyle/>
              <a:p>
                <a:endParaRPr lang="zh-CN" altLang="en-US"/>
              </a:p>
            </p:txBody>
          </p:sp>
          <p:sp>
            <p:nvSpPr>
              <p:cNvPr id="56" name="Freeform 1509"/>
              <p:cNvSpPr>
                <a:spLocks noEditPoints="1"/>
              </p:cNvSpPr>
              <p:nvPr/>
            </p:nvSpPr>
            <p:spPr bwMode="auto">
              <a:xfrm>
                <a:off x="3788" y="1751"/>
                <a:ext cx="39" cy="53"/>
              </a:xfrm>
              <a:custGeom>
                <a:avLst/>
                <a:gdLst/>
                <a:ahLst/>
                <a:cxnLst>
                  <a:cxn ang="0">
                    <a:pos x="7" y="5"/>
                  </a:cxn>
                  <a:cxn ang="0">
                    <a:pos x="7" y="14"/>
                  </a:cxn>
                  <a:cxn ang="0">
                    <a:pos x="10" y="14"/>
                  </a:cxn>
                  <a:cxn ang="0">
                    <a:pos x="13" y="13"/>
                  </a:cxn>
                  <a:cxn ang="0">
                    <a:pos x="14" y="10"/>
                  </a:cxn>
                  <a:cxn ang="0">
                    <a:pos x="10" y="5"/>
                  </a:cxn>
                  <a:cxn ang="0">
                    <a:pos x="7" y="5"/>
                  </a:cxn>
                  <a:cxn ang="0">
                    <a:pos x="0" y="33"/>
                  </a:cxn>
                  <a:cxn ang="0">
                    <a:pos x="0" y="0"/>
                  </a:cxn>
                  <a:cxn ang="0">
                    <a:pos x="12" y="0"/>
                  </a:cxn>
                  <a:cxn ang="0">
                    <a:pos x="19" y="2"/>
                  </a:cxn>
                  <a:cxn ang="0">
                    <a:pos x="22" y="8"/>
                  </a:cxn>
                  <a:cxn ang="0">
                    <a:pos x="15" y="17"/>
                  </a:cxn>
                  <a:cxn ang="0">
                    <a:pos x="15" y="17"/>
                  </a:cxn>
                  <a:cxn ang="0">
                    <a:pos x="19" y="19"/>
                  </a:cxn>
                  <a:cxn ang="0">
                    <a:pos x="20" y="22"/>
                  </a:cxn>
                  <a:cxn ang="0">
                    <a:pos x="24" y="33"/>
                  </a:cxn>
                  <a:cxn ang="0">
                    <a:pos x="15" y="33"/>
                  </a:cxn>
                  <a:cxn ang="0">
                    <a:pos x="13" y="24"/>
                  </a:cxn>
                  <a:cxn ang="0">
                    <a:pos x="11" y="20"/>
                  </a:cxn>
                  <a:cxn ang="0">
                    <a:pos x="7" y="20"/>
                  </a:cxn>
                  <a:cxn ang="0">
                    <a:pos x="7" y="33"/>
                  </a:cxn>
                  <a:cxn ang="0">
                    <a:pos x="0" y="33"/>
                  </a:cxn>
                </a:cxnLst>
                <a:rect l="0" t="0" r="r" b="b"/>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w="9525">
                <a:noFill/>
                <a:round/>
                <a:headEnd/>
                <a:tailEnd/>
              </a:ln>
            </p:spPr>
            <p:txBody>
              <a:bodyPr/>
              <a:lstStyle/>
              <a:p>
                <a:endParaRPr lang="zh-CN" altLang="en-US"/>
              </a:p>
            </p:txBody>
          </p:sp>
          <p:sp>
            <p:nvSpPr>
              <p:cNvPr id="57" name="Freeform 1510"/>
              <p:cNvSpPr>
                <a:spLocks noEditPoints="1"/>
              </p:cNvSpPr>
              <p:nvPr/>
            </p:nvSpPr>
            <p:spPr bwMode="auto">
              <a:xfrm>
                <a:off x="3832" y="1749"/>
                <a:ext cx="47" cy="57"/>
              </a:xfrm>
              <a:custGeom>
                <a:avLst/>
                <a:gdLst/>
                <a:ahLst/>
                <a:cxnLst>
                  <a:cxn ang="0">
                    <a:pos x="8" y="17"/>
                  </a:cxn>
                  <a:cxn ang="0">
                    <a:pos x="14" y="29"/>
                  </a:cxn>
                  <a:cxn ang="0">
                    <a:pos x="20" y="17"/>
                  </a:cxn>
                  <a:cxn ang="0">
                    <a:pos x="14" y="6"/>
                  </a:cxn>
                  <a:cxn ang="0">
                    <a:pos x="8" y="17"/>
                  </a:cxn>
                  <a:cxn ang="0">
                    <a:pos x="0" y="17"/>
                  </a:cxn>
                  <a:cxn ang="0">
                    <a:pos x="3" y="5"/>
                  </a:cxn>
                  <a:cxn ang="0">
                    <a:pos x="14" y="0"/>
                  </a:cxn>
                  <a:cxn ang="0">
                    <a:pos x="25" y="5"/>
                  </a:cxn>
                  <a:cxn ang="0">
                    <a:pos x="29" y="17"/>
                  </a:cxn>
                  <a:cxn ang="0">
                    <a:pos x="25" y="30"/>
                  </a:cxn>
                  <a:cxn ang="0">
                    <a:pos x="14" y="35"/>
                  </a:cxn>
                  <a:cxn ang="0">
                    <a:pos x="3" y="29"/>
                  </a:cxn>
                  <a:cxn ang="0">
                    <a:pos x="0" y="17"/>
                  </a:cxn>
                </a:cxnLst>
                <a:rect l="0" t="0" r="r" b="b"/>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w="9525">
                <a:noFill/>
                <a:round/>
                <a:headEnd/>
                <a:tailEnd/>
              </a:ln>
            </p:spPr>
            <p:txBody>
              <a:bodyPr/>
              <a:lstStyle/>
              <a:p>
                <a:endParaRPr lang="zh-CN" altLang="en-US"/>
              </a:p>
            </p:txBody>
          </p:sp>
          <p:sp>
            <p:nvSpPr>
              <p:cNvPr id="58" name="Freeform 1511"/>
              <p:cNvSpPr>
                <a:spLocks/>
              </p:cNvSpPr>
              <p:nvPr/>
            </p:nvSpPr>
            <p:spPr bwMode="auto">
              <a:xfrm>
                <a:off x="3888" y="1751"/>
                <a:ext cx="39" cy="55"/>
              </a:xfrm>
              <a:custGeom>
                <a:avLst/>
                <a:gdLst/>
                <a:ahLst/>
                <a:cxnLst>
                  <a:cxn ang="0">
                    <a:pos x="0" y="21"/>
                  </a:cxn>
                  <a:cxn ang="0">
                    <a:pos x="0" y="0"/>
                  </a:cxn>
                  <a:cxn ang="0">
                    <a:pos x="7" y="0"/>
                  </a:cxn>
                  <a:cxn ang="0">
                    <a:pos x="7" y="22"/>
                  </a:cxn>
                  <a:cxn ang="0">
                    <a:pos x="12" y="28"/>
                  </a:cxn>
                  <a:cxn ang="0">
                    <a:pos x="16" y="22"/>
                  </a:cxn>
                  <a:cxn ang="0">
                    <a:pos x="16" y="0"/>
                  </a:cxn>
                  <a:cxn ang="0">
                    <a:pos x="24" y="0"/>
                  </a:cxn>
                  <a:cxn ang="0">
                    <a:pos x="24" y="21"/>
                  </a:cxn>
                  <a:cxn ang="0">
                    <a:pos x="21" y="30"/>
                  </a:cxn>
                  <a:cxn ang="0">
                    <a:pos x="12" y="34"/>
                  </a:cxn>
                  <a:cxn ang="0">
                    <a:pos x="3" y="30"/>
                  </a:cxn>
                  <a:cxn ang="0">
                    <a:pos x="0" y="21"/>
                  </a:cxn>
                </a:cxnLst>
                <a:rect l="0" t="0" r="r" b="b"/>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w="9525">
                <a:noFill/>
                <a:round/>
                <a:headEnd/>
                <a:tailEnd/>
              </a:ln>
            </p:spPr>
            <p:txBody>
              <a:bodyPr/>
              <a:lstStyle/>
              <a:p>
                <a:endParaRPr lang="zh-CN" altLang="en-US"/>
              </a:p>
            </p:txBody>
          </p:sp>
          <p:sp>
            <p:nvSpPr>
              <p:cNvPr id="59" name="Freeform 1512"/>
              <p:cNvSpPr>
                <a:spLocks/>
              </p:cNvSpPr>
              <p:nvPr/>
            </p:nvSpPr>
            <p:spPr bwMode="auto">
              <a:xfrm>
                <a:off x="3933" y="1751"/>
                <a:ext cx="36" cy="53"/>
              </a:xfrm>
              <a:custGeom>
                <a:avLst/>
                <a:gdLst/>
                <a:ahLst/>
                <a:cxnLst>
                  <a:cxn ang="0">
                    <a:pos x="12" y="53"/>
                  </a:cxn>
                  <a:cxn ang="0">
                    <a:pos x="12" y="9"/>
                  </a:cxn>
                  <a:cxn ang="0">
                    <a:pos x="0" y="9"/>
                  </a:cxn>
                  <a:cxn ang="0">
                    <a:pos x="0" y="0"/>
                  </a:cxn>
                  <a:cxn ang="0">
                    <a:pos x="36" y="0"/>
                  </a:cxn>
                  <a:cxn ang="0">
                    <a:pos x="36" y="9"/>
                  </a:cxn>
                  <a:cxn ang="0">
                    <a:pos x="25" y="9"/>
                  </a:cxn>
                  <a:cxn ang="0">
                    <a:pos x="25" y="53"/>
                  </a:cxn>
                  <a:cxn ang="0">
                    <a:pos x="12" y="53"/>
                  </a:cxn>
                  <a:cxn ang="0">
                    <a:pos x="12" y="53"/>
                  </a:cxn>
                </a:cxnLst>
                <a:rect l="0" t="0" r="r" b="b"/>
                <a:pathLst>
                  <a:path w="36" h="53">
                    <a:moveTo>
                      <a:pt x="12" y="53"/>
                    </a:moveTo>
                    <a:lnTo>
                      <a:pt x="12" y="9"/>
                    </a:lnTo>
                    <a:lnTo>
                      <a:pt x="0" y="9"/>
                    </a:lnTo>
                    <a:lnTo>
                      <a:pt x="0" y="0"/>
                    </a:lnTo>
                    <a:lnTo>
                      <a:pt x="36" y="0"/>
                    </a:lnTo>
                    <a:lnTo>
                      <a:pt x="36" y="9"/>
                    </a:lnTo>
                    <a:lnTo>
                      <a:pt x="25" y="9"/>
                    </a:lnTo>
                    <a:lnTo>
                      <a:pt x="25" y="53"/>
                    </a:lnTo>
                    <a:lnTo>
                      <a:pt x="12" y="53"/>
                    </a:lnTo>
                    <a:lnTo>
                      <a:pt x="12" y="53"/>
                    </a:lnTo>
                    <a:close/>
                  </a:path>
                </a:pathLst>
              </a:custGeom>
              <a:solidFill>
                <a:srgbClr val="FFFFFF"/>
              </a:solidFill>
              <a:ln w="9525">
                <a:noFill/>
                <a:round/>
                <a:headEnd/>
                <a:tailEnd/>
              </a:ln>
            </p:spPr>
            <p:txBody>
              <a:bodyPr/>
              <a:lstStyle/>
              <a:p>
                <a:endParaRPr lang="zh-CN" altLang="en-US"/>
              </a:p>
            </p:txBody>
          </p:sp>
          <p:sp>
            <p:nvSpPr>
              <p:cNvPr id="60" name="Freeform 1513"/>
              <p:cNvSpPr>
                <a:spLocks/>
              </p:cNvSpPr>
              <p:nvPr/>
            </p:nvSpPr>
            <p:spPr bwMode="auto">
              <a:xfrm>
                <a:off x="3976" y="1751"/>
                <a:ext cx="32" cy="53"/>
              </a:xfrm>
              <a:custGeom>
                <a:avLst/>
                <a:gdLst/>
                <a:ahLst/>
                <a:cxnLst>
                  <a:cxn ang="0">
                    <a:pos x="0" y="53"/>
                  </a:cxn>
                  <a:cxn ang="0">
                    <a:pos x="0" y="0"/>
                  </a:cxn>
                  <a:cxn ang="0">
                    <a:pos x="32" y="0"/>
                  </a:cxn>
                  <a:cxn ang="0">
                    <a:pos x="32" y="9"/>
                  </a:cxn>
                  <a:cxn ang="0">
                    <a:pos x="13" y="9"/>
                  </a:cxn>
                  <a:cxn ang="0">
                    <a:pos x="13" y="21"/>
                  </a:cxn>
                  <a:cxn ang="0">
                    <a:pos x="31" y="21"/>
                  </a:cxn>
                  <a:cxn ang="0">
                    <a:pos x="31" y="31"/>
                  </a:cxn>
                  <a:cxn ang="0">
                    <a:pos x="13" y="31"/>
                  </a:cxn>
                  <a:cxn ang="0">
                    <a:pos x="13" y="44"/>
                  </a:cxn>
                  <a:cxn ang="0">
                    <a:pos x="32" y="44"/>
                  </a:cxn>
                  <a:cxn ang="0">
                    <a:pos x="32" y="53"/>
                  </a:cxn>
                  <a:cxn ang="0">
                    <a:pos x="0" y="53"/>
                  </a:cxn>
                  <a:cxn ang="0">
                    <a:pos x="0" y="53"/>
                  </a:cxn>
                </a:cxnLst>
                <a:rect l="0" t="0" r="r" b="b"/>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lnTo>
                      <a:pt x="0" y="53"/>
                    </a:lnTo>
                    <a:close/>
                  </a:path>
                </a:pathLst>
              </a:custGeom>
              <a:solidFill>
                <a:srgbClr val="FFFFFF"/>
              </a:solidFill>
              <a:ln w="9525">
                <a:noFill/>
                <a:round/>
                <a:headEnd/>
                <a:tailEnd/>
              </a:ln>
            </p:spPr>
            <p:txBody>
              <a:bodyPr/>
              <a:lstStyle/>
              <a:p>
                <a:endParaRPr lang="zh-CN" altLang="en-US"/>
              </a:p>
            </p:txBody>
          </p:sp>
          <p:sp>
            <p:nvSpPr>
              <p:cNvPr id="61" name="Freeform 1514"/>
              <p:cNvSpPr>
                <a:spLocks noEditPoints="1"/>
              </p:cNvSpPr>
              <p:nvPr/>
            </p:nvSpPr>
            <p:spPr bwMode="auto">
              <a:xfrm>
                <a:off x="4017" y="1751"/>
                <a:ext cx="39" cy="53"/>
              </a:xfrm>
              <a:custGeom>
                <a:avLst/>
                <a:gdLst/>
                <a:ahLst/>
                <a:cxnLst>
                  <a:cxn ang="0">
                    <a:pos x="8" y="5"/>
                  </a:cxn>
                  <a:cxn ang="0">
                    <a:pos x="8" y="14"/>
                  </a:cxn>
                  <a:cxn ang="0">
                    <a:pos x="10" y="14"/>
                  </a:cxn>
                  <a:cxn ang="0">
                    <a:pos x="13" y="13"/>
                  </a:cxn>
                  <a:cxn ang="0">
                    <a:pos x="15" y="10"/>
                  </a:cxn>
                  <a:cxn ang="0">
                    <a:pos x="10" y="5"/>
                  </a:cxn>
                  <a:cxn ang="0">
                    <a:pos x="8" y="5"/>
                  </a:cxn>
                  <a:cxn ang="0">
                    <a:pos x="0" y="33"/>
                  </a:cxn>
                  <a:cxn ang="0">
                    <a:pos x="0" y="0"/>
                  </a:cxn>
                  <a:cxn ang="0">
                    <a:pos x="12" y="0"/>
                  </a:cxn>
                  <a:cxn ang="0">
                    <a:pos x="20" y="2"/>
                  </a:cxn>
                  <a:cxn ang="0">
                    <a:pos x="23" y="8"/>
                  </a:cxn>
                  <a:cxn ang="0">
                    <a:pos x="16" y="17"/>
                  </a:cxn>
                  <a:cxn ang="0">
                    <a:pos x="16" y="17"/>
                  </a:cxn>
                  <a:cxn ang="0">
                    <a:pos x="19" y="19"/>
                  </a:cxn>
                  <a:cxn ang="0">
                    <a:pos x="21" y="22"/>
                  </a:cxn>
                  <a:cxn ang="0">
                    <a:pos x="24" y="33"/>
                  </a:cxn>
                  <a:cxn ang="0">
                    <a:pos x="16" y="33"/>
                  </a:cxn>
                  <a:cxn ang="0">
                    <a:pos x="13" y="24"/>
                  </a:cxn>
                  <a:cxn ang="0">
                    <a:pos x="11" y="20"/>
                  </a:cxn>
                  <a:cxn ang="0">
                    <a:pos x="8" y="20"/>
                  </a:cxn>
                  <a:cxn ang="0">
                    <a:pos x="8" y="33"/>
                  </a:cxn>
                  <a:cxn ang="0">
                    <a:pos x="0" y="33"/>
                  </a:cxn>
                </a:cxnLst>
                <a:rect l="0" t="0" r="r" b="b"/>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w="9525">
                <a:noFill/>
                <a:round/>
                <a:headEnd/>
                <a:tailEnd/>
              </a:ln>
            </p:spPr>
            <p:txBody>
              <a:bodyPr/>
              <a:lstStyle/>
              <a:p>
                <a:endParaRPr lang="zh-CN" altLang="en-US"/>
              </a:p>
            </p:txBody>
          </p:sp>
          <p:sp>
            <p:nvSpPr>
              <p:cNvPr id="62" name="Freeform 1515"/>
              <p:cNvSpPr>
                <a:spLocks/>
              </p:cNvSpPr>
              <p:nvPr/>
            </p:nvSpPr>
            <p:spPr bwMode="auto">
              <a:xfrm>
                <a:off x="3884" y="1409"/>
                <a:ext cx="265" cy="98"/>
              </a:xfrm>
              <a:custGeom>
                <a:avLst/>
                <a:gdLst/>
                <a:ahLst/>
                <a:cxnLst>
                  <a:cxn ang="0">
                    <a:pos x="30" y="53"/>
                  </a:cxn>
                  <a:cxn ang="0">
                    <a:pos x="29" y="52"/>
                  </a:cxn>
                  <a:cxn ang="0">
                    <a:pos x="0" y="35"/>
                  </a:cxn>
                  <a:cxn ang="0">
                    <a:pos x="22" y="22"/>
                  </a:cxn>
                  <a:cxn ang="0">
                    <a:pos x="52" y="40"/>
                  </a:cxn>
                  <a:cxn ang="0">
                    <a:pos x="74" y="38"/>
                  </a:cxn>
                  <a:cxn ang="0">
                    <a:pos x="112" y="16"/>
                  </a:cxn>
                  <a:cxn ang="0">
                    <a:pos x="70" y="16"/>
                  </a:cxn>
                  <a:cxn ang="0">
                    <a:pos x="70" y="0"/>
                  </a:cxn>
                  <a:cxn ang="0">
                    <a:pos x="162" y="0"/>
                  </a:cxn>
                  <a:cxn ang="0">
                    <a:pos x="162" y="53"/>
                  </a:cxn>
                  <a:cxn ang="0">
                    <a:pos x="135" y="53"/>
                  </a:cxn>
                  <a:cxn ang="0">
                    <a:pos x="134" y="29"/>
                  </a:cxn>
                  <a:cxn ang="0">
                    <a:pos x="97" y="51"/>
                  </a:cxn>
                  <a:cxn ang="0">
                    <a:pos x="60" y="60"/>
                  </a:cxn>
                  <a:cxn ang="0">
                    <a:pos x="30" y="53"/>
                  </a:cxn>
                  <a:cxn ang="0">
                    <a:pos x="30" y="53"/>
                  </a:cxn>
                </a:cxnLst>
                <a:rect l="0" t="0" r="r" b="b"/>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w="9525">
                <a:noFill/>
                <a:round/>
                <a:headEnd/>
                <a:tailEnd/>
              </a:ln>
            </p:spPr>
            <p:txBody>
              <a:bodyPr/>
              <a:lstStyle/>
              <a:p>
                <a:endParaRPr lang="zh-CN" altLang="en-US"/>
              </a:p>
            </p:txBody>
          </p:sp>
          <p:sp>
            <p:nvSpPr>
              <p:cNvPr id="63" name="Freeform 1516"/>
              <p:cNvSpPr>
                <a:spLocks/>
              </p:cNvSpPr>
              <p:nvPr/>
            </p:nvSpPr>
            <p:spPr bwMode="auto">
              <a:xfrm>
                <a:off x="3703" y="1406"/>
                <a:ext cx="171" cy="152"/>
              </a:xfrm>
              <a:custGeom>
                <a:avLst/>
                <a:gdLst/>
                <a:ahLst/>
                <a:cxnLst>
                  <a:cxn ang="0">
                    <a:pos x="39" y="80"/>
                  </a:cxn>
                  <a:cxn ang="0">
                    <a:pos x="69" y="63"/>
                  </a:cxn>
                  <a:cxn ang="0">
                    <a:pos x="66" y="50"/>
                  </a:cxn>
                  <a:cxn ang="0">
                    <a:pos x="28" y="29"/>
                  </a:cxn>
                  <a:cxn ang="0">
                    <a:pos x="28" y="53"/>
                  </a:cxn>
                  <a:cxn ang="0">
                    <a:pos x="0" y="53"/>
                  </a:cxn>
                  <a:cxn ang="0">
                    <a:pos x="0" y="0"/>
                  </a:cxn>
                  <a:cxn ang="0">
                    <a:pos x="92" y="0"/>
                  </a:cxn>
                  <a:cxn ang="0">
                    <a:pos x="92" y="15"/>
                  </a:cxn>
                  <a:cxn ang="0">
                    <a:pos x="50" y="15"/>
                  </a:cxn>
                  <a:cxn ang="0">
                    <a:pos x="88" y="37"/>
                  </a:cxn>
                  <a:cxn ang="0">
                    <a:pos x="105" y="58"/>
                  </a:cxn>
                  <a:cxn ang="0">
                    <a:pos x="91" y="76"/>
                  </a:cxn>
                  <a:cxn ang="0">
                    <a:pos x="62" y="93"/>
                  </a:cxn>
                  <a:cxn ang="0">
                    <a:pos x="39" y="80"/>
                  </a:cxn>
                  <a:cxn ang="0">
                    <a:pos x="39" y="80"/>
                  </a:cxn>
                </a:cxnLst>
                <a:rect l="0" t="0" r="r" b="b"/>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w="9525">
                <a:noFill/>
                <a:round/>
                <a:headEnd/>
                <a:tailEnd/>
              </a:ln>
            </p:spPr>
            <p:txBody>
              <a:bodyPr/>
              <a:lstStyle/>
              <a:p>
                <a:endParaRPr lang="zh-CN" altLang="en-US"/>
              </a:p>
            </p:txBody>
          </p:sp>
          <p:sp>
            <p:nvSpPr>
              <p:cNvPr id="64" name="Freeform 1517"/>
              <p:cNvSpPr>
                <a:spLocks/>
              </p:cNvSpPr>
              <p:nvPr/>
            </p:nvSpPr>
            <p:spPr bwMode="auto">
              <a:xfrm>
                <a:off x="3698" y="1564"/>
                <a:ext cx="265" cy="98"/>
              </a:xfrm>
              <a:custGeom>
                <a:avLst/>
                <a:gdLst/>
                <a:ahLst/>
                <a:cxnLst>
                  <a:cxn ang="0">
                    <a:pos x="132" y="8"/>
                  </a:cxn>
                  <a:cxn ang="0">
                    <a:pos x="162" y="25"/>
                  </a:cxn>
                  <a:cxn ang="0">
                    <a:pos x="139" y="38"/>
                  </a:cxn>
                  <a:cxn ang="0">
                    <a:pos x="109" y="21"/>
                  </a:cxn>
                  <a:cxn ang="0">
                    <a:pos x="88" y="23"/>
                  </a:cxn>
                  <a:cxn ang="0">
                    <a:pos x="50" y="45"/>
                  </a:cxn>
                  <a:cxn ang="0">
                    <a:pos x="92" y="45"/>
                  </a:cxn>
                  <a:cxn ang="0">
                    <a:pos x="92" y="60"/>
                  </a:cxn>
                  <a:cxn ang="0">
                    <a:pos x="0" y="60"/>
                  </a:cxn>
                  <a:cxn ang="0">
                    <a:pos x="0" y="7"/>
                  </a:cxn>
                  <a:cxn ang="0">
                    <a:pos x="27" y="7"/>
                  </a:cxn>
                  <a:cxn ang="0">
                    <a:pos x="27" y="31"/>
                  </a:cxn>
                  <a:cxn ang="0">
                    <a:pos x="65" y="10"/>
                  </a:cxn>
                  <a:cxn ang="0">
                    <a:pos x="101" y="0"/>
                  </a:cxn>
                  <a:cxn ang="0">
                    <a:pos x="132" y="8"/>
                  </a:cxn>
                  <a:cxn ang="0">
                    <a:pos x="132" y="8"/>
                  </a:cxn>
                </a:cxnLst>
                <a:rect l="0" t="0" r="r" b="b"/>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w="9525">
                <a:noFill/>
                <a:round/>
                <a:headEnd/>
                <a:tailEnd/>
              </a:ln>
            </p:spPr>
            <p:txBody>
              <a:bodyPr/>
              <a:lstStyle/>
              <a:p>
                <a:endParaRPr lang="zh-CN" altLang="en-US"/>
              </a:p>
            </p:txBody>
          </p:sp>
          <p:sp>
            <p:nvSpPr>
              <p:cNvPr id="65" name="Freeform 1518"/>
              <p:cNvSpPr>
                <a:spLocks/>
              </p:cNvSpPr>
              <p:nvPr/>
            </p:nvSpPr>
            <p:spPr bwMode="auto">
              <a:xfrm>
                <a:off x="3972" y="1514"/>
                <a:ext cx="170" cy="153"/>
              </a:xfrm>
              <a:custGeom>
                <a:avLst/>
                <a:gdLst/>
                <a:ahLst/>
                <a:cxnLst>
                  <a:cxn ang="0">
                    <a:pos x="104" y="40"/>
                  </a:cxn>
                  <a:cxn ang="0">
                    <a:pos x="104" y="94"/>
                  </a:cxn>
                  <a:cxn ang="0">
                    <a:pos x="13" y="94"/>
                  </a:cxn>
                  <a:cxn ang="0">
                    <a:pos x="12" y="78"/>
                  </a:cxn>
                  <a:cxn ang="0">
                    <a:pos x="54" y="78"/>
                  </a:cxn>
                  <a:cxn ang="0">
                    <a:pos x="16" y="56"/>
                  </a:cxn>
                  <a:cxn ang="0">
                    <a:pos x="0" y="35"/>
                  </a:cxn>
                  <a:cxn ang="0">
                    <a:pos x="13" y="17"/>
                  </a:cxn>
                  <a:cxn ang="0">
                    <a:pos x="43" y="0"/>
                  </a:cxn>
                  <a:cxn ang="0">
                    <a:pos x="65" y="13"/>
                  </a:cxn>
                  <a:cxn ang="0">
                    <a:pos x="36" y="30"/>
                  </a:cxn>
                  <a:cxn ang="0">
                    <a:pos x="39" y="43"/>
                  </a:cxn>
                  <a:cxn ang="0">
                    <a:pos x="77" y="65"/>
                  </a:cxn>
                  <a:cxn ang="0">
                    <a:pos x="77" y="40"/>
                  </a:cxn>
                  <a:cxn ang="0">
                    <a:pos x="104" y="40"/>
                  </a:cxn>
                  <a:cxn ang="0">
                    <a:pos x="104" y="40"/>
                  </a:cxn>
                </a:cxnLst>
                <a:rect l="0" t="0" r="r" b="b"/>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w="9525">
                <a:noFill/>
                <a:round/>
                <a:headEnd/>
                <a:tailEnd/>
              </a:ln>
            </p:spPr>
            <p:txBody>
              <a:bodyPr/>
              <a:lstStyle/>
              <a:p>
                <a:endParaRPr lang="zh-CN" altLang="en-US"/>
              </a:p>
            </p:txBody>
          </p:sp>
          <p:sp>
            <p:nvSpPr>
              <p:cNvPr id="66" name="Freeform 1519"/>
              <p:cNvSpPr>
                <a:spLocks/>
              </p:cNvSpPr>
              <p:nvPr/>
            </p:nvSpPr>
            <p:spPr bwMode="auto">
              <a:xfrm>
                <a:off x="3878" y="1402"/>
                <a:ext cx="264" cy="100"/>
              </a:xfrm>
              <a:custGeom>
                <a:avLst/>
                <a:gdLst/>
                <a:ahLst/>
                <a:cxnLst>
                  <a:cxn ang="0">
                    <a:pos x="30" y="53"/>
                  </a:cxn>
                  <a:cxn ang="0">
                    <a:pos x="30" y="53"/>
                  </a:cxn>
                  <a:cxn ang="0">
                    <a:pos x="0" y="36"/>
                  </a:cxn>
                  <a:cxn ang="0">
                    <a:pos x="23" y="23"/>
                  </a:cxn>
                  <a:cxn ang="0">
                    <a:pos x="53" y="40"/>
                  </a:cxn>
                  <a:cxn ang="0">
                    <a:pos x="74" y="38"/>
                  </a:cxn>
                  <a:cxn ang="0">
                    <a:pos x="112" y="16"/>
                  </a:cxn>
                  <a:cxn ang="0">
                    <a:pos x="70" y="16"/>
                  </a:cxn>
                  <a:cxn ang="0">
                    <a:pos x="70" y="0"/>
                  </a:cxn>
                  <a:cxn ang="0">
                    <a:pos x="162" y="0"/>
                  </a:cxn>
                  <a:cxn ang="0">
                    <a:pos x="162" y="54"/>
                  </a:cxn>
                  <a:cxn ang="0">
                    <a:pos x="135" y="54"/>
                  </a:cxn>
                  <a:cxn ang="0">
                    <a:pos x="135" y="29"/>
                  </a:cxn>
                  <a:cxn ang="0">
                    <a:pos x="97" y="51"/>
                  </a:cxn>
                  <a:cxn ang="0">
                    <a:pos x="61" y="61"/>
                  </a:cxn>
                  <a:cxn ang="0">
                    <a:pos x="30" y="53"/>
                  </a:cxn>
                  <a:cxn ang="0">
                    <a:pos x="30" y="53"/>
                  </a:cxn>
                </a:cxnLst>
                <a:rect l="0" t="0" r="r" b="b"/>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w="9525">
                <a:noFill/>
                <a:round/>
                <a:headEnd/>
                <a:tailEnd/>
              </a:ln>
            </p:spPr>
            <p:txBody>
              <a:bodyPr/>
              <a:lstStyle/>
              <a:p>
                <a:endParaRPr lang="zh-CN" altLang="en-US"/>
              </a:p>
            </p:txBody>
          </p:sp>
          <p:sp>
            <p:nvSpPr>
              <p:cNvPr id="67" name="Freeform 1520"/>
              <p:cNvSpPr>
                <a:spLocks/>
              </p:cNvSpPr>
              <p:nvPr/>
            </p:nvSpPr>
            <p:spPr bwMode="auto">
              <a:xfrm>
                <a:off x="3696" y="1399"/>
                <a:ext cx="172" cy="154"/>
              </a:xfrm>
              <a:custGeom>
                <a:avLst/>
                <a:gdLst/>
                <a:ahLst/>
                <a:cxnLst>
                  <a:cxn ang="0">
                    <a:pos x="40" y="81"/>
                  </a:cxn>
                  <a:cxn ang="0">
                    <a:pos x="69" y="63"/>
                  </a:cxn>
                  <a:cxn ang="0">
                    <a:pos x="66" y="51"/>
                  </a:cxn>
                  <a:cxn ang="0">
                    <a:pos x="28" y="29"/>
                  </a:cxn>
                  <a:cxn ang="0">
                    <a:pos x="28" y="53"/>
                  </a:cxn>
                  <a:cxn ang="0">
                    <a:pos x="1" y="53"/>
                  </a:cxn>
                  <a:cxn ang="0">
                    <a:pos x="0" y="0"/>
                  </a:cxn>
                  <a:cxn ang="0">
                    <a:pos x="92" y="0"/>
                  </a:cxn>
                  <a:cxn ang="0">
                    <a:pos x="93" y="16"/>
                  </a:cxn>
                  <a:cxn ang="0">
                    <a:pos x="51" y="16"/>
                  </a:cxn>
                  <a:cxn ang="0">
                    <a:pos x="89" y="38"/>
                  </a:cxn>
                  <a:cxn ang="0">
                    <a:pos x="105" y="59"/>
                  </a:cxn>
                  <a:cxn ang="0">
                    <a:pos x="92" y="77"/>
                  </a:cxn>
                  <a:cxn ang="0">
                    <a:pos x="62" y="94"/>
                  </a:cxn>
                  <a:cxn ang="0">
                    <a:pos x="40" y="81"/>
                  </a:cxn>
                  <a:cxn ang="0">
                    <a:pos x="40" y="81"/>
                  </a:cxn>
                </a:cxnLst>
                <a:rect l="0" t="0" r="r" b="b"/>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w="9525">
                <a:noFill/>
                <a:round/>
                <a:headEnd/>
                <a:tailEnd/>
              </a:ln>
            </p:spPr>
            <p:txBody>
              <a:bodyPr/>
              <a:lstStyle/>
              <a:p>
                <a:endParaRPr lang="zh-CN" altLang="en-US"/>
              </a:p>
            </p:txBody>
          </p:sp>
          <p:sp>
            <p:nvSpPr>
              <p:cNvPr id="68" name="Freeform 1521"/>
              <p:cNvSpPr>
                <a:spLocks/>
              </p:cNvSpPr>
              <p:nvPr/>
            </p:nvSpPr>
            <p:spPr bwMode="auto">
              <a:xfrm>
                <a:off x="3692" y="1558"/>
                <a:ext cx="264" cy="99"/>
              </a:xfrm>
              <a:custGeom>
                <a:avLst/>
                <a:gdLst/>
                <a:ahLst/>
                <a:cxnLst>
                  <a:cxn ang="0">
                    <a:pos x="132" y="8"/>
                  </a:cxn>
                  <a:cxn ang="0">
                    <a:pos x="162" y="25"/>
                  </a:cxn>
                  <a:cxn ang="0">
                    <a:pos x="140" y="38"/>
                  </a:cxn>
                  <a:cxn ang="0">
                    <a:pos x="110" y="21"/>
                  </a:cxn>
                  <a:cxn ang="0">
                    <a:pos x="88" y="23"/>
                  </a:cxn>
                  <a:cxn ang="0">
                    <a:pos x="50" y="45"/>
                  </a:cxn>
                  <a:cxn ang="0">
                    <a:pos x="92" y="45"/>
                  </a:cxn>
                  <a:cxn ang="0">
                    <a:pos x="92" y="61"/>
                  </a:cxn>
                  <a:cxn ang="0">
                    <a:pos x="0" y="61"/>
                  </a:cxn>
                  <a:cxn ang="0">
                    <a:pos x="0" y="7"/>
                  </a:cxn>
                  <a:cxn ang="0">
                    <a:pos x="27" y="7"/>
                  </a:cxn>
                  <a:cxn ang="0">
                    <a:pos x="28" y="32"/>
                  </a:cxn>
                  <a:cxn ang="0">
                    <a:pos x="65" y="10"/>
                  </a:cxn>
                  <a:cxn ang="0">
                    <a:pos x="101" y="0"/>
                  </a:cxn>
                  <a:cxn ang="0">
                    <a:pos x="132" y="8"/>
                  </a:cxn>
                  <a:cxn ang="0">
                    <a:pos x="132" y="8"/>
                  </a:cxn>
                </a:cxnLst>
                <a:rect l="0" t="0" r="r" b="b"/>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w="9525">
                <a:noFill/>
                <a:round/>
                <a:headEnd/>
                <a:tailEnd/>
              </a:ln>
            </p:spPr>
            <p:txBody>
              <a:bodyPr/>
              <a:lstStyle/>
              <a:p>
                <a:endParaRPr lang="zh-CN" altLang="en-US"/>
              </a:p>
            </p:txBody>
          </p:sp>
          <p:sp>
            <p:nvSpPr>
              <p:cNvPr id="69" name="Freeform 1522"/>
              <p:cNvSpPr>
                <a:spLocks/>
              </p:cNvSpPr>
              <p:nvPr/>
            </p:nvSpPr>
            <p:spPr bwMode="auto">
              <a:xfrm>
                <a:off x="3966" y="1507"/>
                <a:ext cx="171" cy="154"/>
              </a:xfrm>
              <a:custGeom>
                <a:avLst/>
                <a:gdLst/>
                <a:ahLst/>
                <a:cxnLst>
                  <a:cxn ang="0">
                    <a:pos x="105" y="41"/>
                  </a:cxn>
                  <a:cxn ang="0">
                    <a:pos x="105" y="94"/>
                  </a:cxn>
                  <a:cxn ang="0">
                    <a:pos x="13" y="94"/>
                  </a:cxn>
                  <a:cxn ang="0">
                    <a:pos x="13" y="78"/>
                  </a:cxn>
                  <a:cxn ang="0">
                    <a:pos x="55" y="78"/>
                  </a:cxn>
                  <a:cxn ang="0">
                    <a:pos x="17" y="56"/>
                  </a:cxn>
                  <a:cxn ang="0">
                    <a:pos x="0" y="35"/>
                  </a:cxn>
                  <a:cxn ang="0">
                    <a:pos x="14" y="17"/>
                  </a:cxn>
                  <a:cxn ang="0">
                    <a:pos x="43" y="0"/>
                  </a:cxn>
                  <a:cxn ang="0">
                    <a:pos x="66" y="13"/>
                  </a:cxn>
                  <a:cxn ang="0">
                    <a:pos x="36" y="31"/>
                  </a:cxn>
                  <a:cxn ang="0">
                    <a:pos x="39" y="43"/>
                  </a:cxn>
                  <a:cxn ang="0">
                    <a:pos x="77" y="65"/>
                  </a:cxn>
                  <a:cxn ang="0">
                    <a:pos x="77" y="41"/>
                  </a:cxn>
                  <a:cxn ang="0">
                    <a:pos x="105" y="41"/>
                  </a:cxn>
                  <a:cxn ang="0">
                    <a:pos x="105" y="41"/>
                  </a:cxn>
                </a:cxnLst>
                <a:rect l="0" t="0" r="r" b="b"/>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w="9525">
                <a:noFill/>
                <a:round/>
                <a:headEnd/>
                <a:tailEnd/>
              </a:ln>
            </p:spPr>
            <p:txBody>
              <a:bodyPr/>
              <a:lstStyle/>
              <a:p>
                <a:endParaRPr lang="zh-CN" altLang="en-US"/>
              </a:p>
            </p:txBody>
          </p:sp>
        </p:grpSp>
        <p:sp>
          <p:nvSpPr>
            <p:cNvPr id="70" name="TextBox 18"/>
            <p:cNvSpPr txBox="1">
              <a:spLocks noChangeArrowheads="1"/>
            </p:cNvSpPr>
            <p:nvPr/>
          </p:nvSpPr>
          <p:spPr bwMode="auto">
            <a:xfrm>
              <a:off x="5364088" y="4797152"/>
              <a:ext cx="1008112" cy="276999"/>
            </a:xfrm>
            <a:prstGeom prst="rect">
              <a:avLst/>
            </a:prstGeom>
            <a:noFill/>
            <a:ln w="9525">
              <a:noFill/>
              <a:miter lim="800000"/>
              <a:headEnd/>
              <a:tailEnd/>
            </a:ln>
          </p:spPr>
          <p:txBody>
            <a:bodyPr wrap="square">
              <a:spAutoFit/>
            </a:bodyPr>
            <a:lstStyle/>
            <a:p>
              <a:pPr algn="ctr"/>
              <a:r>
                <a:rPr lang="zh-CN" altLang="en-US" sz="1200" b="1" dirty="0" smtClean="0">
                  <a:latin typeface="Calibri" pitchFamily="34" charset="0"/>
                </a:rPr>
                <a:t>出口路由器</a:t>
              </a:r>
              <a:endParaRPr lang="zh-CN" altLang="en-US" sz="1200" b="1" dirty="0">
                <a:latin typeface="Calibri" pitchFamily="34" charset="0"/>
              </a:endParaRPr>
            </a:p>
          </p:txBody>
        </p:sp>
        <p:grpSp>
          <p:nvGrpSpPr>
            <p:cNvPr id="71" name="Group 42"/>
            <p:cNvGrpSpPr>
              <a:grpSpLocks/>
            </p:cNvGrpSpPr>
            <p:nvPr/>
          </p:nvGrpSpPr>
          <p:grpSpPr bwMode="auto">
            <a:xfrm>
              <a:off x="2411760" y="5340989"/>
              <a:ext cx="3600400" cy="680299"/>
              <a:chOff x="2154" y="572"/>
              <a:chExt cx="810" cy="441"/>
            </a:xfrm>
          </p:grpSpPr>
          <p:pic>
            <p:nvPicPr>
              <p:cNvPr id="72" name="Picture 43" descr="网云"/>
              <p:cNvPicPr>
                <a:picLocks noChangeAspect="1" noChangeArrowheads="1"/>
              </p:cNvPicPr>
              <p:nvPr/>
            </p:nvPicPr>
            <p:blipFill>
              <a:blip r:embed="rId6" cstate="print"/>
              <a:srcRect/>
              <a:stretch>
                <a:fillRect/>
              </a:stretch>
            </p:blipFill>
            <p:spPr bwMode="auto">
              <a:xfrm>
                <a:off x="2154" y="572"/>
                <a:ext cx="810" cy="441"/>
              </a:xfrm>
              <a:prstGeom prst="rect">
                <a:avLst/>
              </a:prstGeom>
              <a:noFill/>
              <a:ln w="9525">
                <a:noFill/>
                <a:miter lim="800000"/>
                <a:headEnd/>
                <a:tailEnd/>
              </a:ln>
            </p:spPr>
          </p:pic>
          <p:sp>
            <p:nvSpPr>
              <p:cNvPr id="73" name="Text Box 44"/>
              <p:cNvSpPr txBox="1">
                <a:spLocks noChangeArrowheads="1"/>
              </p:cNvSpPr>
              <p:nvPr/>
            </p:nvSpPr>
            <p:spPr bwMode="auto">
              <a:xfrm>
                <a:off x="2245" y="662"/>
                <a:ext cx="679" cy="163"/>
              </a:xfrm>
              <a:prstGeom prst="rect">
                <a:avLst/>
              </a:prstGeom>
              <a:noFill/>
              <a:ln w="9525">
                <a:noFill/>
                <a:miter lim="800000"/>
                <a:headEnd/>
                <a:tailEnd/>
              </a:ln>
            </p:spPr>
            <p:txBody>
              <a:bodyPr>
                <a:spAutoFit/>
              </a:bodyPr>
              <a:lstStyle/>
              <a:p>
                <a:pPr algn="ctr">
                  <a:spcBef>
                    <a:spcPct val="50000"/>
                  </a:spcBef>
                </a:pPr>
                <a:r>
                  <a:rPr lang="en-US" altLang="zh-CN" b="1" dirty="0" smtClean="0">
                    <a:solidFill>
                      <a:schemeClr val="bg1"/>
                    </a:solidFill>
                  </a:rPr>
                  <a:t>Internet</a:t>
                </a:r>
                <a:endParaRPr lang="zh-CN" altLang="en-US" b="1" dirty="0">
                  <a:solidFill>
                    <a:schemeClr val="bg1"/>
                  </a:solidFill>
                </a:endParaRPr>
              </a:p>
            </p:txBody>
          </p:sp>
        </p:grpSp>
        <p:cxnSp>
          <p:nvCxnSpPr>
            <p:cNvPr id="74" name="直接连接符 73"/>
            <p:cNvCxnSpPr/>
            <p:nvPr/>
          </p:nvCxnSpPr>
          <p:spPr bwMode="auto">
            <a:xfrm flipH="1">
              <a:off x="3563888" y="3284984"/>
              <a:ext cx="21518" cy="2160238"/>
            </a:xfrm>
            <a:prstGeom prst="line">
              <a:avLst/>
            </a:prstGeom>
            <a:solidFill>
              <a:schemeClr val="accent1"/>
            </a:solidFill>
            <a:ln w="25400" cap="flat" cmpd="sng" algn="ctr">
              <a:solidFill>
                <a:schemeClr val="tx1"/>
              </a:solidFill>
              <a:prstDash val="solid"/>
              <a:round/>
              <a:headEnd type="none" w="med" len="med"/>
              <a:tailEnd type="none" w="med" len="med"/>
            </a:ln>
            <a:effectLst/>
          </p:spPr>
        </p:cxnSp>
        <p:pic>
          <p:nvPicPr>
            <p:cNvPr id="75" name="Picture 18" descr="核心交换机"/>
            <p:cNvPicPr>
              <a:picLocks noChangeAspect="1" noChangeArrowheads="1"/>
            </p:cNvPicPr>
            <p:nvPr/>
          </p:nvPicPr>
          <p:blipFill>
            <a:blip r:embed="rId5" cstate="print"/>
            <a:srcRect/>
            <a:stretch>
              <a:fillRect/>
            </a:stretch>
          </p:blipFill>
          <p:spPr bwMode="auto">
            <a:xfrm>
              <a:off x="3081350" y="3933054"/>
              <a:ext cx="958435" cy="309594"/>
            </a:xfrm>
            <a:prstGeom prst="rect">
              <a:avLst/>
            </a:prstGeom>
            <a:noFill/>
            <a:ln w="9525">
              <a:noFill/>
              <a:miter lim="800000"/>
              <a:headEnd/>
              <a:tailEnd/>
            </a:ln>
          </p:spPr>
        </p:pic>
        <p:grpSp>
          <p:nvGrpSpPr>
            <p:cNvPr id="76" name="Group 1505"/>
            <p:cNvGrpSpPr>
              <a:grpSpLocks/>
            </p:cNvGrpSpPr>
            <p:nvPr/>
          </p:nvGrpSpPr>
          <p:grpSpPr bwMode="auto">
            <a:xfrm>
              <a:off x="2987824" y="4725142"/>
              <a:ext cx="1112830" cy="387896"/>
              <a:chOff x="3541" y="1317"/>
              <a:chExt cx="747" cy="546"/>
            </a:xfrm>
          </p:grpSpPr>
          <p:sp>
            <p:nvSpPr>
              <p:cNvPr id="77" name="AutoShape 1506"/>
              <p:cNvSpPr>
                <a:spLocks noChangeAspect="1" noChangeArrowheads="1" noTextEdit="1"/>
              </p:cNvSpPr>
              <p:nvPr/>
            </p:nvSpPr>
            <p:spPr bwMode="auto">
              <a:xfrm>
                <a:off x="3574" y="1337"/>
                <a:ext cx="681" cy="505"/>
              </a:xfrm>
              <a:prstGeom prst="rect">
                <a:avLst/>
              </a:prstGeom>
              <a:noFill/>
              <a:ln w="9525">
                <a:noFill/>
                <a:miter lim="800000"/>
                <a:headEnd/>
                <a:tailEnd/>
              </a:ln>
            </p:spPr>
            <p:txBody>
              <a:bodyPr/>
              <a:lstStyle/>
              <a:p>
                <a:endParaRPr lang="zh-CN" altLang="en-US"/>
              </a:p>
            </p:txBody>
          </p:sp>
          <p:sp>
            <p:nvSpPr>
              <p:cNvPr id="78" name="Freeform 1507"/>
              <p:cNvSpPr>
                <a:spLocks/>
              </p:cNvSpPr>
              <p:nvPr/>
            </p:nvSpPr>
            <p:spPr bwMode="auto">
              <a:xfrm>
                <a:off x="3574" y="1525"/>
                <a:ext cx="679" cy="338"/>
              </a:xfrm>
              <a:custGeom>
                <a:avLst/>
                <a:gdLst/>
                <a:ahLst/>
                <a:cxnLst>
                  <a:cxn ang="0">
                    <a:pos x="356" y="84"/>
                  </a:cxn>
                  <a:cxn ang="0">
                    <a:pos x="62" y="84"/>
                  </a:cxn>
                  <a:cxn ang="0">
                    <a:pos x="1" y="1"/>
                  </a:cxn>
                  <a:cxn ang="0">
                    <a:pos x="0" y="1"/>
                  </a:cxn>
                  <a:cxn ang="0">
                    <a:pos x="0" y="80"/>
                  </a:cxn>
                  <a:cxn ang="0">
                    <a:pos x="1" y="80"/>
                  </a:cxn>
                  <a:cxn ang="0">
                    <a:pos x="62" y="160"/>
                  </a:cxn>
                  <a:cxn ang="0">
                    <a:pos x="356" y="160"/>
                  </a:cxn>
                  <a:cxn ang="0">
                    <a:pos x="416" y="80"/>
                  </a:cxn>
                  <a:cxn ang="0">
                    <a:pos x="416" y="80"/>
                  </a:cxn>
                  <a:cxn ang="0">
                    <a:pos x="416" y="0"/>
                  </a:cxn>
                  <a:cxn ang="0">
                    <a:pos x="356" y="84"/>
                  </a:cxn>
                </a:cxnLst>
                <a:rect l="0" t="0" r="r" b="b"/>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w="9525">
                <a:noFill/>
                <a:round/>
                <a:headEnd/>
                <a:tailEnd/>
              </a:ln>
            </p:spPr>
            <p:txBody>
              <a:bodyPr/>
              <a:lstStyle/>
              <a:p>
                <a:endParaRPr lang="zh-CN" altLang="en-US"/>
              </a:p>
            </p:txBody>
          </p:sp>
          <p:sp>
            <p:nvSpPr>
              <p:cNvPr id="79" name="Freeform 1508"/>
              <p:cNvSpPr>
                <a:spLocks/>
              </p:cNvSpPr>
              <p:nvPr/>
            </p:nvSpPr>
            <p:spPr bwMode="auto">
              <a:xfrm>
                <a:off x="3541" y="1317"/>
                <a:ext cx="747" cy="432"/>
              </a:xfrm>
              <a:custGeom>
                <a:avLst/>
                <a:gdLst/>
                <a:ahLst/>
                <a:cxnLst>
                  <a:cxn ang="0">
                    <a:pos x="375" y="47"/>
                  </a:cxn>
                  <a:cxn ang="0">
                    <a:pos x="376" y="217"/>
                  </a:cxn>
                  <a:cxn ang="0">
                    <a:pos x="82" y="217"/>
                  </a:cxn>
                  <a:cxn ang="0">
                    <a:pos x="81" y="47"/>
                  </a:cxn>
                  <a:cxn ang="0">
                    <a:pos x="375" y="47"/>
                  </a:cxn>
                </a:cxnLst>
                <a:rect l="0" t="0" r="r" b="b"/>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w="9525">
                <a:noFill/>
                <a:round/>
                <a:headEnd/>
                <a:tailEnd/>
              </a:ln>
            </p:spPr>
            <p:txBody>
              <a:bodyPr/>
              <a:lstStyle/>
              <a:p>
                <a:endParaRPr lang="zh-CN" altLang="en-US"/>
              </a:p>
            </p:txBody>
          </p:sp>
          <p:sp>
            <p:nvSpPr>
              <p:cNvPr id="80" name="Freeform 1509"/>
              <p:cNvSpPr>
                <a:spLocks noEditPoints="1"/>
              </p:cNvSpPr>
              <p:nvPr/>
            </p:nvSpPr>
            <p:spPr bwMode="auto">
              <a:xfrm>
                <a:off x="3788" y="1751"/>
                <a:ext cx="39" cy="53"/>
              </a:xfrm>
              <a:custGeom>
                <a:avLst/>
                <a:gdLst/>
                <a:ahLst/>
                <a:cxnLst>
                  <a:cxn ang="0">
                    <a:pos x="7" y="5"/>
                  </a:cxn>
                  <a:cxn ang="0">
                    <a:pos x="7" y="14"/>
                  </a:cxn>
                  <a:cxn ang="0">
                    <a:pos x="10" y="14"/>
                  </a:cxn>
                  <a:cxn ang="0">
                    <a:pos x="13" y="13"/>
                  </a:cxn>
                  <a:cxn ang="0">
                    <a:pos x="14" y="10"/>
                  </a:cxn>
                  <a:cxn ang="0">
                    <a:pos x="10" y="5"/>
                  </a:cxn>
                  <a:cxn ang="0">
                    <a:pos x="7" y="5"/>
                  </a:cxn>
                  <a:cxn ang="0">
                    <a:pos x="0" y="33"/>
                  </a:cxn>
                  <a:cxn ang="0">
                    <a:pos x="0" y="0"/>
                  </a:cxn>
                  <a:cxn ang="0">
                    <a:pos x="12" y="0"/>
                  </a:cxn>
                  <a:cxn ang="0">
                    <a:pos x="19" y="2"/>
                  </a:cxn>
                  <a:cxn ang="0">
                    <a:pos x="22" y="8"/>
                  </a:cxn>
                  <a:cxn ang="0">
                    <a:pos x="15" y="17"/>
                  </a:cxn>
                  <a:cxn ang="0">
                    <a:pos x="15" y="17"/>
                  </a:cxn>
                  <a:cxn ang="0">
                    <a:pos x="19" y="19"/>
                  </a:cxn>
                  <a:cxn ang="0">
                    <a:pos x="20" y="22"/>
                  </a:cxn>
                  <a:cxn ang="0">
                    <a:pos x="24" y="33"/>
                  </a:cxn>
                  <a:cxn ang="0">
                    <a:pos x="15" y="33"/>
                  </a:cxn>
                  <a:cxn ang="0">
                    <a:pos x="13" y="24"/>
                  </a:cxn>
                  <a:cxn ang="0">
                    <a:pos x="11" y="20"/>
                  </a:cxn>
                  <a:cxn ang="0">
                    <a:pos x="7" y="20"/>
                  </a:cxn>
                  <a:cxn ang="0">
                    <a:pos x="7" y="33"/>
                  </a:cxn>
                  <a:cxn ang="0">
                    <a:pos x="0" y="33"/>
                  </a:cxn>
                </a:cxnLst>
                <a:rect l="0" t="0" r="r" b="b"/>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w="9525">
                <a:noFill/>
                <a:round/>
                <a:headEnd/>
                <a:tailEnd/>
              </a:ln>
            </p:spPr>
            <p:txBody>
              <a:bodyPr/>
              <a:lstStyle/>
              <a:p>
                <a:endParaRPr lang="zh-CN" altLang="en-US"/>
              </a:p>
            </p:txBody>
          </p:sp>
          <p:sp>
            <p:nvSpPr>
              <p:cNvPr id="81" name="Freeform 1510"/>
              <p:cNvSpPr>
                <a:spLocks noEditPoints="1"/>
              </p:cNvSpPr>
              <p:nvPr/>
            </p:nvSpPr>
            <p:spPr bwMode="auto">
              <a:xfrm>
                <a:off x="3832" y="1749"/>
                <a:ext cx="47" cy="57"/>
              </a:xfrm>
              <a:custGeom>
                <a:avLst/>
                <a:gdLst/>
                <a:ahLst/>
                <a:cxnLst>
                  <a:cxn ang="0">
                    <a:pos x="8" y="17"/>
                  </a:cxn>
                  <a:cxn ang="0">
                    <a:pos x="14" y="29"/>
                  </a:cxn>
                  <a:cxn ang="0">
                    <a:pos x="20" y="17"/>
                  </a:cxn>
                  <a:cxn ang="0">
                    <a:pos x="14" y="6"/>
                  </a:cxn>
                  <a:cxn ang="0">
                    <a:pos x="8" y="17"/>
                  </a:cxn>
                  <a:cxn ang="0">
                    <a:pos x="0" y="17"/>
                  </a:cxn>
                  <a:cxn ang="0">
                    <a:pos x="3" y="5"/>
                  </a:cxn>
                  <a:cxn ang="0">
                    <a:pos x="14" y="0"/>
                  </a:cxn>
                  <a:cxn ang="0">
                    <a:pos x="25" y="5"/>
                  </a:cxn>
                  <a:cxn ang="0">
                    <a:pos x="29" y="17"/>
                  </a:cxn>
                  <a:cxn ang="0">
                    <a:pos x="25" y="30"/>
                  </a:cxn>
                  <a:cxn ang="0">
                    <a:pos x="14" y="35"/>
                  </a:cxn>
                  <a:cxn ang="0">
                    <a:pos x="3" y="29"/>
                  </a:cxn>
                  <a:cxn ang="0">
                    <a:pos x="0" y="17"/>
                  </a:cxn>
                </a:cxnLst>
                <a:rect l="0" t="0" r="r" b="b"/>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w="9525">
                <a:noFill/>
                <a:round/>
                <a:headEnd/>
                <a:tailEnd/>
              </a:ln>
            </p:spPr>
            <p:txBody>
              <a:bodyPr/>
              <a:lstStyle/>
              <a:p>
                <a:endParaRPr lang="zh-CN" altLang="en-US"/>
              </a:p>
            </p:txBody>
          </p:sp>
          <p:sp>
            <p:nvSpPr>
              <p:cNvPr id="82" name="Freeform 1511"/>
              <p:cNvSpPr>
                <a:spLocks/>
              </p:cNvSpPr>
              <p:nvPr/>
            </p:nvSpPr>
            <p:spPr bwMode="auto">
              <a:xfrm>
                <a:off x="3888" y="1751"/>
                <a:ext cx="39" cy="55"/>
              </a:xfrm>
              <a:custGeom>
                <a:avLst/>
                <a:gdLst/>
                <a:ahLst/>
                <a:cxnLst>
                  <a:cxn ang="0">
                    <a:pos x="0" y="21"/>
                  </a:cxn>
                  <a:cxn ang="0">
                    <a:pos x="0" y="0"/>
                  </a:cxn>
                  <a:cxn ang="0">
                    <a:pos x="7" y="0"/>
                  </a:cxn>
                  <a:cxn ang="0">
                    <a:pos x="7" y="22"/>
                  </a:cxn>
                  <a:cxn ang="0">
                    <a:pos x="12" y="28"/>
                  </a:cxn>
                  <a:cxn ang="0">
                    <a:pos x="16" y="22"/>
                  </a:cxn>
                  <a:cxn ang="0">
                    <a:pos x="16" y="0"/>
                  </a:cxn>
                  <a:cxn ang="0">
                    <a:pos x="24" y="0"/>
                  </a:cxn>
                  <a:cxn ang="0">
                    <a:pos x="24" y="21"/>
                  </a:cxn>
                  <a:cxn ang="0">
                    <a:pos x="21" y="30"/>
                  </a:cxn>
                  <a:cxn ang="0">
                    <a:pos x="12" y="34"/>
                  </a:cxn>
                  <a:cxn ang="0">
                    <a:pos x="3" y="30"/>
                  </a:cxn>
                  <a:cxn ang="0">
                    <a:pos x="0" y="21"/>
                  </a:cxn>
                </a:cxnLst>
                <a:rect l="0" t="0" r="r" b="b"/>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w="9525">
                <a:noFill/>
                <a:round/>
                <a:headEnd/>
                <a:tailEnd/>
              </a:ln>
            </p:spPr>
            <p:txBody>
              <a:bodyPr/>
              <a:lstStyle/>
              <a:p>
                <a:endParaRPr lang="zh-CN" altLang="en-US"/>
              </a:p>
            </p:txBody>
          </p:sp>
          <p:sp>
            <p:nvSpPr>
              <p:cNvPr id="83" name="Freeform 1512"/>
              <p:cNvSpPr>
                <a:spLocks/>
              </p:cNvSpPr>
              <p:nvPr/>
            </p:nvSpPr>
            <p:spPr bwMode="auto">
              <a:xfrm>
                <a:off x="3933" y="1751"/>
                <a:ext cx="36" cy="53"/>
              </a:xfrm>
              <a:custGeom>
                <a:avLst/>
                <a:gdLst/>
                <a:ahLst/>
                <a:cxnLst>
                  <a:cxn ang="0">
                    <a:pos x="12" y="53"/>
                  </a:cxn>
                  <a:cxn ang="0">
                    <a:pos x="12" y="9"/>
                  </a:cxn>
                  <a:cxn ang="0">
                    <a:pos x="0" y="9"/>
                  </a:cxn>
                  <a:cxn ang="0">
                    <a:pos x="0" y="0"/>
                  </a:cxn>
                  <a:cxn ang="0">
                    <a:pos x="36" y="0"/>
                  </a:cxn>
                  <a:cxn ang="0">
                    <a:pos x="36" y="9"/>
                  </a:cxn>
                  <a:cxn ang="0">
                    <a:pos x="25" y="9"/>
                  </a:cxn>
                  <a:cxn ang="0">
                    <a:pos x="25" y="53"/>
                  </a:cxn>
                  <a:cxn ang="0">
                    <a:pos x="12" y="53"/>
                  </a:cxn>
                  <a:cxn ang="0">
                    <a:pos x="12" y="53"/>
                  </a:cxn>
                </a:cxnLst>
                <a:rect l="0" t="0" r="r" b="b"/>
                <a:pathLst>
                  <a:path w="36" h="53">
                    <a:moveTo>
                      <a:pt x="12" y="53"/>
                    </a:moveTo>
                    <a:lnTo>
                      <a:pt x="12" y="9"/>
                    </a:lnTo>
                    <a:lnTo>
                      <a:pt x="0" y="9"/>
                    </a:lnTo>
                    <a:lnTo>
                      <a:pt x="0" y="0"/>
                    </a:lnTo>
                    <a:lnTo>
                      <a:pt x="36" y="0"/>
                    </a:lnTo>
                    <a:lnTo>
                      <a:pt x="36" y="9"/>
                    </a:lnTo>
                    <a:lnTo>
                      <a:pt x="25" y="9"/>
                    </a:lnTo>
                    <a:lnTo>
                      <a:pt x="25" y="53"/>
                    </a:lnTo>
                    <a:lnTo>
                      <a:pt x="12" y="53"/>
                    </a:lnTo>
                    <a:lnTo>
                      <a:pt x="12" y="53"/>
                    </a:lnTo>
                    <a:close/>
                  </a:path>
                </a:pathLst>
              </a:custGeom>
              <a:solidFill>
                <a:srgbClr val="FFFFFF"/>
              </a:solidFill>
              <a:ln w="9525">
                <a:noFill/>
                <a:round/>
                <a:headEnd/>
                <a:tailEnd/>
              </a:ln>
            </p:spPr>
            <p:txBody>
              <a:bodyPr/>
              <a:lstStyle/>
              <a:p>
                <a:endParaRPr lang="zh-CN" altLang="en-US"/>
              </a:p>
            </p:txBody>
          </p:sp>
          <p:sp>
            <p:nvSpPr>
              <p:cNvPr id="84" name="Freeform 1513"/>
              <p:cNvSpPr>
                <a:spLocks/>
              </p:cNvSpPr>
              <p:nvPr/>
            </p:nvSpPr>
            <p:spPr bwMode="auto">
              <a:xfrm>
                <a:off x="3976" y="1751"/>
                <a:ext cx="32" cy="53"/>
              </a:xfrm>
              <a:custGeom>
                <a:avLst/>
                <a:gdLst/>
                <a:ahLst/>
                <a:cxnLst>
                  <a:cxn ang="0">
                    <a:pos x="0" y="53"/>
                  </a:cxn>
                  <a:cxn ang="0">
                    <a:pos x="0" y="0"/>
                  </a:cxn>
                  <a:cxn ang="0">
                    <a:pos x="32" y="0"/>
                  </a:cxn>
                  <a:cxn ang="0">
                    <a:pos x="32" y="9"/>
                  </a:cxn>
                  <a:cxn ang="0">
                    <a:pos x="13" y="9"/>
                  </a:cxn>
                  <a:cxn ang="0">
                    <a:pos x="13" y="21"/>
                  </a:cxn>
                  <a:cxn ang="0">
                    <a:pos x="31" y="21"/>
                  </a:cxn>
                  <a:cxn ang="0">
                    <a:pos x="31" y="31"/>
                  </a:cxn>
                  <a:cxn ang="0">
                    <a:pos x="13" y="31"/>
                  </a:cxn>
                  <a:cxn ang="0">
                    <a:pos x="13" y="44"/>
                  </a:cxn>
                  <a:cxn ang="0">
                    <a:pos x="32" y="44"/>
                  </a:cxn>
                  <a:cxn ang="0">
                    <a:pos x="32" y="53"/>
                  </a:cxn>
                  <a:cxn ang="0">
                    <a:pos x="0" y="53"/>
                  </a:cxn>
                  <a:cxn ang="0">
                    <a:pos x="0" y="53"/>
                  </a:cxn>
                </a:cxnLst>
                <a:rect l="0" t="0" r="r" b="b"/>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lnTo>
                      <a:pt x="0" y="53"/>
                    </a:lnTo>
                    <a:close/>
                  </a:path>
                </a:pathLst>
              </a:custGeom>
              <a:solidFill>
                <a:srgbClr val="FFFFFF"/>
              </a:solidFill>
              <a:ln w="9525">
                <a:noFill/>
                <a:round/>
                <a:headEnd/>
                <a:tailEnd/>
              </a:ln>
            </p:spPr>
            <p:txBody>
              <a:bodyPr/>
              <a:lstStyle/>
              <a:p>
                <a:endParaRPr lang="zh-CN" altLang="en-US"/>
              </a:p>
            </p:txBody>
          </p:sp>
          <p:sp>
            <p:nvSpPr>
              <p:cNvPr id="85" name="Freeform 1514"/>
              <p:cNvSpPr>
                <a:spLocks noEditPoints="1"/>
              </p:cNvSpPr>
              <p:nvPr/>
            </p:nvSpPr>
            <p:spPr bwMode="auto">
              <a:xfrm>
                <a:off x="4017" y="1751"/>
                <a:ext cx="39" cy="53"/>
              </a:xfrm>
              <a:custGeom>
                <a:avLst/>
                <a:gdLst/>
                <a:ahLst/>
                <a:cxnLst>
                  <a:cxn ang="0">
                    <a:pos x="8" y="5"/>
                  </a:cxn>
                  <a:cxn ang="0">
                    <a:pos x="8" y="14"/>
                  </a:cxn>
                  <a:cxn ang="0">
                    <a:pos x="10" y="14"/>
                  </a:cxn>
                  <a:cxn ang="0">
                    <a:pos x="13" y="13"/>
                  </a:cxn>
                  <a:cxn ang="0">
                    <a:pos x="15" y="10"/>
                  </a:cxn>
                  <a:cxn ang="0">
                    <a:pos x="10" y="5"/>
                  </a:cxn>
                  <a:cxn ang="0">
                    <a:pos x="8" y="5"/>
                  </a:cxn>
                  <a:cxn ang="0">
                    <a:pos x="0" y="33"/>
                  </a:cxn>
                  <a:cxn ang="0">
                    <a:pos x="0" y="0"/>
                  </a:cxn>
                  <a:cxn ang="0">
                    <a:pos x="12" y="0"/>
                  </a:cxn>
                  <a:cxn ang="0">
                    <a:pos x="20" y="2"/>
                  </a:cxn>
                  <a:cxn ang="0">
                    <a:pos x="23" y="8"/>
                  </a:cxn>
                  <a:cxn ang="0">
                    <a:pos x="16" y="17"/>
                  </a:cxn>
                  <a:cxn ang="0">
                    <a:pos x="16" y="17"/>
                  </a:cxn>
                  <a:cxn ang="0">
                    <a:pos x="19" y="19"/>
                  </a:cxn>
                  <a:cxn ang="0">
                    <a:pos x="21" y="22"/>
                  </a:cxn>
                  <a:cxn ang="0">
                    <a:pos x="24" y="33"/>
                  </a:cxn>
                  <a:cxn ang="0">
                    <a:pos x="16" y="33"/>
                  </a:cxn>
                  <a:cxn ang="0">
                    <a:pos x="13" y="24"/>
                  </a:cxn>
                  <a:cxn ang="0">
                    <a:pos x="11" y="20"/>
                  </a:cxn>
                  <a:cxn ang="0">
                    <a:pos x="8" y="20"/>
                  </a:cxn>
                  <a:cxn ang="0">
                    <a:pos x="8" y="33"/>
                  </a:cxn>
                  <a:cxn ang="0">
                    <a:pos x="0" y="33"/>
                  </a:cxn>
                </a:cxnLst>
                <a:rect l="0" t="0" r="r" b="b"/>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w="9525">
                <a:noFill/>
                <a:round/>
                <a:headEnd/>
                <a:tailEnd/>
              </a:ln>
            </p:spPr>
            <p:txBody>
              <a:bodyPr/>
              <a:lstStyle/>
              <a:p>
                <a:endParaRPr lang="zh-CN" altLang="en-US"/>
              </a:p>
            </p:txBody>
          </p:sp>
          <p:sp>
            <p:nvSpPr>
              <p:cNvPr id="86" name="Freeform 1515"/>
              <p:cNvSpPr>
                <a:spLocks/>
              </p:cNvSpPr>
              <p:nvPr/>
            </p:nvSpPr>
            <p:spPr bwMode="auto">
              <a:xfrm>
                <a:off x="3884" y="1409"/>
                <a:ext cx="265" cy="98"/>
              </a:xfrm>
              <a:custGeom>
                <a:avLst/>
                <a:gdLst/>
                <a:ahLst/>
                <a:cxnLst>
                  <a:cxn ang="0">
                    <a:pos x="30" y="53"/>
                  </a:cxn>
                  <a:cxn ang="0">
                    <a:pos x="29" y="52"/>
                  </a:cxn>
                  <a:cxn ang="0">
                    <a:pos x="0" y="35"/>
                  </a:cxn>
                  <a:cxn ang="0">
                    <a:pos x="22" y="22"/>
                  </a:cxn>
                  <a:cxn ang="0">
                    <a:pos x="52" y="40"/>
                  </a:cxn>
                  <a:cxn ang="0">
                    <a:pos x="74" y="38"/>
                  </a:cxn>
                  <a:cxn ang="0">
                    <a:pos x="112" y="16"/>
                  </a:cxn>
                  <a:cxn ang="0">
                    <a:pos x="70" y="16"/>
                  </a:cxn>
                  <a:cxn ang="0">
                    <a:pos x="70" y="0"/>
                  </a:cxn>
                  <a:cxn ang="0">
                    <a:pos x="162" y="0"/>
                  </a:cxn>
                  <a:cxn ang="0">
                    <a:pos x="162" y="53"/>
                  </a:cxn>
                  <a:cxn ang="0">
                    <a:pos x="135" y="53"/>
                  </a:cxn>
                  <a:cxn ang="0">
                    <a:pos x="134" y="29"/>
                  </a:cxn>
                  <a:cxn ang="0">
                    <a:pos x="97" y="51"/>
                  </a:cxn>
                  <a:cxn ang="0">
                    <a:pos x="60" y="60"/>
                  </a:cxn>
                  <a:cxn ang="0">
                    <a:pos x="30" y="53"/>
                  </a:cxn>
                  <a:cxn ang="0">
                    <a:pos x="30" y="53"/>
                  </a:cxn>
                </a:cxnLst>
                <a:rect l="0" t="0" r="r" b="b"/>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w="9525">
                <a:noFill/>
                <a:round/>
                <a:headEnd/>
                <a:tailEnd/>
              </a:ln>
            </p:spPr>
            <p:txBody>
              <a:bodyPr/>
              <a:lstStyle/>
              <a:p>
                <a:endParaRPr lang="zh-CN" altLang="en-US"/>
              </a:p>
            </p:txBody>
          </p:sp>
          <p:sp>
            <p:nvSpPr>
              <p:cNvPr id="87" name="Freeform 1516"/>
              <p:cNvSpPr>
                <a:spLocks/>
              </p:cNvSpPr>
              <p:nvPr/>
            </p:nvSpPr>
            <p:spPr bwMode="auto">
              <a:xfrm>
                <a:off x="3703" y="1406"/>
                <a:ext cx="171" cy="152"/>
              </a:xfrm>
              <a:custGeom>
                <a:avLst/>
                <a:gdLst/>
                <a:ahLst/>
                <a:cxnLst>
                  <a:cxn ang="0">
                    <a:pos x="39" y="80"/>
                  </a:cxn>
                  <a:cxn ang="0">
                    <a:pos x="69" y="63"/>
                  </a:cxn>
                  <a:cxn ang="0">
                    <a:pos x="66" y="50"/>
                  </a:cxn>
                  <a:cxn ang="0">
                    <a:pos x="28" y="29"/>
                  </a:cxn>
                  <a:cxn ang="0">
                    <a:pos x="28" y="53"/>
                  </a:cxn>
                  <a:cxn ang="0">
                    <a:pos x="0" y="53"/>
                  </a:cxn>
                  <a:cxn ang="0">
                    <a:pos x="0" y="0"/>
                  </a:cxn>
                  <a:cxn ang="0">
                    <a:pos x="92" y="0"/>
                  </a:cxn>
                  <a:cxn ang="0">
                    <a:pos x="92" y="15"/>
                  </a:cxn>
                  <a:cxn ang="0">
                    <a:pos x="50" y="15"/>
                  </a:cxn>
                  <a:cxn ang="0">
                    <a:pos x="88" y="37"/>
                  </a:cxn>
                  <a:cxn ang="0">
                    <a:pos x="105" y="58"/>
                  </a:cxn>
                  <a:cxn ang="0">
                    <a:pos x="91" y="76"/>
                  </a:cxn>
                  <a:cxn ang="0">
                    <a:pos x="62" y="93"/>
                  </a:cxn>
                  <a:cxn ang="0">
                    <a:pos x="39" y="80"/>
                  </a:cxn>
                  <a:cxn ang="0">
                    <a:pos x="39" y="80"/>
                  </a:cxn>
                </a:cxnLst>
                <a:rect l="0" t="0" r="r" b="b"/>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w="9525">
                <a:noFill/>
                <a:round/>
                <a:headEnd/>
                <a:tailEnd/>
              </a:ln>
            </p:spPr>
            <p:txBody>
              <a:bodyPr/>
              <a:lstStyle/>
              <a:p>
                <a:endParaRPr lang="zh-CN" altLang="en-US"/>
              </a:p>
            </p:txBody>
          </p:sp>
          <p:sp>
            <p:nvSpPr>
              <p:cNvPr id="88" name="Freeform 1517"/>
              <p:cNvSpPr>
                <a:spLocks/>
              </p:cNvSpPr>
              <p:nvPr/>
            </p:nvSpPr>
            <p:spPr bwMode="auto">
              <a:xfrm>
                <a:off x="3698" y="1564"/>
                <a:ext cx="265" cy="98"/>
              </a:xfrm>
              <a:custGeom>
                <a:avLst/>
                <a:gdLst/>
                <a:ahLst/>
                <a:cxnLst>
                  <a:cxn ang="0">
                    <a:pos x="132" y="8"/>
                  </a:cxn>
                  <a:cxn ang="0">
                    <a:pos x="162" y="25"/>
                  </a:cxn>
                  <a:cxn ang="0">
                    <a:pos x="139" y="38"/>
                  </a:cxn>
                  <a:cxn ang="0">
                    <a:pos x="109" y="21"/>
                  </a:cxn>
                  <a:cxn ang="0">
                    <a:pos x="88" y="23"/>
                  </a:cxn>
                  <a:cxn ang="0">
                    <a:pos x="50" y="45"/>
                  </a:cxn>
                  <a:cxn ang="0">
                    <a:pos x="92" y="45"/>
                  </a:cxn>
                  <a:cxn ang="0">
                    <a:pos x="92" y="60"/>
                  </a:cxn>
                  <a:cxn ang="0">
                    <a:pos x="0" y="60"/>
                  </a:cxn>
                  <a:cxn ang="0">
                    <a:pos x="0" y="7"/>
                  </a:cxn>
                  <a:cxn ang="0">
                    <a:pos x="27" y="7"/>
                  </a:cxn>
                  <a:cxn ang="0">
                    <a:pos x="27" y="31"/>
                  </a:cxn>
                  <a:cxn ang="0">
                    <a:pos x="65" y="10"/>
                  </a:cxn>
                  <a:cxn ang="0">
                    <a:pos x="101" y="0"/>
                  </a:cxn>
                  <a:cxn ang="0">
                    <a:pos x="132" y="8"/>
                  </a:cxn>
                  <a:cxn ang="0">
                    <a:pos x="132" y="8"/>
                  </a:cxn>
                </a:cxnLst>
                <a:rect l="0" t="0" r="r" b="b"/>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w="9525">
                <a:noFill/>
                <a:round/>
                <a:headEnd/>
                <a:tailEnd/>
              </a:ln>
            </p:spPr>
            <p:txBody>
              <a:bodyPr/>
              <a:lstStyle/>
              <a:p>
                <a:endParaRPr lang="zh-CN" altLang="en-US"/>
              </a:p>
            </p:txBody>
          </p:sp>
          <p:sp>
            <p:nvSpPr>
              <p:cNvPr id="89" name="Freeform 1518"/>
              <p:cNvSpPr>
                <a:spLocks/>
              </p:cNvSpPr>
              <p:nvPr/>
            </p:nvSpPr>
            <p:spPr bwMode="auto">
              <a:xfrm>
                <a:off x="3972" y="1514"/>
                <a:ext cx="170" cy="153"/>
              </a:xfrm>
              <a:custGeom>
                <a:avLst/>
                <a:gdLst/>
                <a:ahLst/>
                <a:cxnLst>
                  <a:cxn ang="0">
                    <a:pos x="104" y="40"/>
                  </a:cxn>
                  <a:cxn ang="0">
                    <a:pos x="104" y="94"/>
                  </a:cxn>
                  <a:cxn ang="0">
                    <a:pos x="13" y="94"/>
                  </a:cxn>
                  <a:cxn ang="0">
                    <a:pos x="12" y="78"/>
                  </a:cxn>
                  <a:cxn ang="0">
                    <a:pos x="54" y="78"/>
                  </a:cxn>
                  <a:cxn ang="0">
                    <a:pos x="16" y="56"/>
                  </a:cxn>
                  <a:cxn ang="0">
                    <a:pos x="0" y="35"/>
                  </a:cxn>
                  <a:cxn ang="0">
                    <a:pos x="13" y="17"/>
                  </a:cxn>
                  <a:cxn ang="0">
                    <a:pos x="43" y="0"/>
                  </a:cxn>
                  <a:cxn ang="0">
                    <a:pos x="65" y="13"/>
                  </a:cxn>
                  <a:cxn ang="0">
                    <a:pos x="36" y="30"/>
                  </a:cxn>
                  <a:cxn ang="0">
                    <a:pos x="39" y="43"/>
                  </a:cxn>
                  <a:cxn ang="0">
                    <a:pos x="77" y="65"/>
                  </a:cxn>
                  <a:cxn ang="0">
                    <a:pos x="77" y="40"/>
                  </a:cxn>
                  <a:cxn ang="0">
                    <a:pos x="104" y="40"/>
                  </a:cxn>
                  <a:cxn ang="0">
                    <a:pos x="104" y="40"/>
                  </a:cxn>
                </a:cxnLst>
                <a:rect l="0" t="0" r="r" b="b"/>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w="9525">
                <a:noFill/>
                <a:round/>
                <a:headEnd/>
                <a:tailEnd/>
              </a:ln>
            </p:spPr>
            <p:txBody>
              <a:bodyPr/>
              <a:lstStyle/>
              <a:p>
                <a:endParaRPr lang="zh-CN" altLang="en-US"/>
              </a:p>
            </p:txBody>
          </p:sp>
          <p:sp>
            <p:nvSpPr>
              <p:cNvPr id="90" name="Freeform 1519"/>
              <p:cNvSpPr>
                <a:spLocks/>
              </p:cNvSpPr>
              <p:nvPr/>
            </p:nvSpPr>
            <p:spPr bwMode="auto">
              <a:xfrm>
                <a:off x="3878" y="1402"/>
                <a:ext cx="264" cy="100"/>
              </a:xfrm>
              <a:custGeom>
                <a:avLst/>
                <a:gdLst/>
                <a:ahLst/>
                <a:cxnLst>
                  <a:cxn ang="0">
                    <a:pos x="30" y="53"/>
                  </a:cxn>
                  <a:cxn ang="0">
                    <a:pos x="30" y="53"/>
                  </a:cxn>
                  <a:cxn ang="0">
                    <a:pos x="0" y="36"/>
                  </a:cxn>
                  <a:cxn ang="0">
                    <a:pos x="23" y="23"/>
                  </a:cxn>
                  <a:cxn ang="0">
                    <a:pos x="53" y="40"/>
                  </a:cxn>
                  <a:cxn ang="0">
                    <a:pos x="74" y="38"/>
                  </a:cxn>
                  <a:cxn ang="0">
                    <a:pos x="112" y="16"/>
                  </a:cxn>
                  <a:cxn ang="0">
                    <a:pos x="70" y="16"/>
                  </a:cxn>
                  <a:cxn ang="0">
                    <a:pos x="70" y="0"/>
                  </a:cxn>
                  <a:cxn ang="0">
                    <a:pos x="162" y="0"/>
                  </a:cxn>
                  <a:cxn ang="0">
                    <a:pos x="162" y="54"/>
                  </a:cxn>
                  <a:cxn ang="0">
                    <a:pos x="135" y="54"/>
                  </a:cxn>
                  <a:cxn ang="0">
                    <a:pos x="135" y="29"/>
                  </a:cxn>
                  <a:cxn ang="0">
                    <a:pos x="97" y="51"/>
                  </a:cxn>
                  <a:cxn ang="0">
                    <a:pos x="61" y="61"/>
                  </a:cxn>
                  <a:cxn ang="0">
                    <a:pos x="30" y="53"/>
                  </a:cxn>
                  <a:cxn ang="0">
                    <a:pos x="30" y="53"/>
                  </a:cxn>
                </a:cxnLst>
                <a:rect l="0" t="0" r="r" b="b"/>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w="9525">
                <a:noFill/>
                <a:round/>
                <a:headEnd/>
                <a:tailEnd/>
              </a:ln>
            </p:spPr>
            <p:txBody>
              <a:bodyPr/>
              <a:lstStyle/>
              <a:p>
                <a:endParaRPr lang="zh-CN" altLang="en-US"/>
              </a:p>
            </p:txBody>
          </p:sp>
          <p:sp>
            <p:nvSpPr>
              <p:cNvPr id="91" name="Freeform 1520"/>
              <p:cNvSpPr>
                <a:spLocks/>
              </p:cNvSpPr>
              <p:nvPr/>
            </p:nvSpPr>
            <p:spPr bwMode="auto">
              <a:xfrm>
                <a:off x="3696" y="1399"/>
                <a:ext cx="172" cy="154"/>
              </a:xfrm>
              <a:custGeom>
                <a:avLst/>
                <a:gdLst/>
                <a:ahLst/>
                <a:cxnLst>
                  <a:cxn ang="0">
                    <a:pos x="40" y="81"/>
                  </a:cxn>
                  <a:cxn ang="0">
                    <a:pos x="69" y="63"/>
                  </a:cxn>
                  <a:cxn ang="0">
                    <a:pos x="66" y="51"/>
                  </a:cxn>
                  <a:cxn ang="0">
                    <a:pos x="28" y="29"/>
                  </a:cxn>
                  <a:cxn ang="0">
                    <a:pos x="28" y="53"/>
                  </a:cxn>
                  <a:cxn ang="0">
                    <a:pos x="1" y="53"/>
                  </a:cxn>
                  <a:cxn ang="0">
                    <a:pos x="0" y="0"/>
                  </a:cxn>
                  <a:cxn ang="0">
                    <a:pos x="92" y="0"/>
                  </a:cxn>
                  <a:cxn ang="0">
                    <a:pos x="93" y="16"/>
                  </a:cxn>
                  <a:cxn ang="0">
                    <a:pos x="51" y="16"/>
                  </a:cxn>
                  <a:cxn ang="0">
                    <a:pos x="89" y="38"/>
                  </a:cxn>
                  <a:cxn ang="0">
                    <a:pos x="105" y="59"/>
                  </a:cxn>
                  <a:cxn ang="0">
                    <a:pos x="92" y="77"/>
                  </a:cxn>
                  <a:cxn ang="0">
                    <a:pos x="62" y="94"/>
                  </a:cxn>
                  <a:cxn ang="0">
                    <a:pos x="40" y="81"/>
                  </a:cxn>
                  <a:cxn ang="0">
                    <a:pos x="40" y="81"/>
                  </a:cxn>
                </a:cxnLst>
                <a:rect l="0" t="0" r="r" b="b"/>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w="9525">
                <a:noFill/>
                <a:round/>
                <a:headEnd/>
                <a:tailEnd/>
              </a:ln>
            </p:spPr>
            <p:txBody>
              <a:bodyPr/>
              <a:lstStyle/>
              <a:p>
                <a:endParaRPr lang="zh-CN" altLang="en-US"/>
              </a:p>
            </p:txBody>
          </p:sp>
          <p:sp>
            <p:nvSpPr>
              <p:cNvPr id="92" name="Freeform 1521"/>
              <p:cNvSpPr>
                <a:spLocks/>
              </p:cNvSpPr>
              <p:nvPr/>
            </p:nvSpPr>
            <p:spPr bwMode="auto">
              <a:xfrm>
                <a:off x="3692" y="1558"/>
                <a:ext cx="264" cy="99"/>
              </a:xfrm>
              <a:custGeom>
                <a:avLst/>
                <a:gdLst/>
                <a:ahLst/>
                <a:cxnLst>
                  <a:cxn ang="0">
                    <a:pos x="132" y="8"/>
                  </a:cxn>
                  <a:cxn ang="0">
                    <a:pos x="162" y="25"/>
                  </a:cxn>
                  <a:cxn ang="0">
                    <a:pos x="140" y="38"/>
                  </a:cxn>
                  <a:cxn ang="0">
                    <a:pos x="110" y="21"/>
                  </a:cxn>
                  <a:cxn ang="0">
                    <a:pos x="88" y="23"/>
                  </a:cxn>
                  <a:cxn ang="0">
                    <a:pos x="50" y="45"/>
                  </a:cxn>
                  <a:cxn ang="0">
                    <a:pos x="92" y="45"/>
                  </a:cxn>
                  <a:cxn ang="0">
                    <a:pos x="92" y="61"/>
                  </a:cxn>
                  <a:cxn ang="0">
                    <a:pos x="0" y="61"/>
                  </a:cxn>
                  <a:cxn ang="0">
                    <a:pos x="0" y="7"/>
                  </a:cxn>
                  <a:cxn ang="0">
                    <a:pos x="27" y="7"/>
                  </a:cxn>
                  <a:cxn ang="0">
                    <a:pos x="28" y="32"/>
                  </a:cxn>
                  <a:cxn ang="0">
                    <a:pos x="65" y="10"/>
                  </a:cxn>
                  <a:cxn ang="0">
                    <a:pos x="101" y="0"/>
                  </a:cxn>
                  <a:cxn ang="0">
                    <a:pos x="132" y="8"/>
                  </a:cxn>
                  <a:cxn ang="0">
                    <a:pos x="132" y="8"/>
                  </a:cxn>
                </a:cxnLst>
                <a:rect l="0" t="0" r="r" b="b"/>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w="9525">
                <a:noFill/>
                <a:round/>
                <a:headEnd/>
                <a:tailEnd/>
              </a:ln>
            </p:spPr>
            <p:txBody>
              <a:bodyPr/>
              <a:lstStyle/>
              <a:p>
                <a:endParaRPr lang="zh-CN" altLang="en-US"/>
              </a:p>
            </p:txBody>
          </p:sp>
          <p:sp>
            <p:nvSpPr>
              <p:cNvPr id="93" name="Freeform 1522"/>
              <p:cNvSpPr>
                <a:spLocks/>
              </p:cNvSpPr>
              <p:nvPr/>
            </p:nvSpPr>
            <p:spPr bwMode="auto">
              <a:xfrm>
                <a:off x="3966" y="1507"/>
                <a:ext cx="171" cy="154"/>
              </a:xfrm>
              <a:custGeom>
                <a:avLst/>
                <a:gdLst/>
                <a:ahLst/>
                <a:cxnLst>
                  <a:cxn ang="0">
                    <a:pos x="105" y="41"/>
                  </a:cxn>
                  <a:cxn ang="0">
                    <a:pos x="105" y="94"/>
                  </a:cxn>
                  <a:cxn ang="0">
                    <a:pos x="13" y="94"/>
                  </a:cxn>
                  <a:cxn ang="0">
                    <a:pos x="13" y="78"/>
                  </a:cxn>
                  <a:cxn ang="0">
                    <a:pos x="55" y="78"/>
                  </a:cxn>
                  <a:cxn ang="0">
                    <a:pos x="17" y="56"/>
                  </a:cxn>
                  <a:cxn ang="0">
                    <a:pos x="0" y="35"/>
                  </a:cxn>
                  <a:cxn ang="0">
                    <a:pos x="14" y="17"/>
                  </a:cxn>
                  <a:cxn ang="0">
                    <a:pos x="43" y="0"/>
                  </a:cxn>
                  <a:cxn ang="0">
                    <a:pos x="66" y="13"/>
                  </a:cxn>
                  <a:cxn ang="0">
                    <a:pos x="36" y="31"/>
                  </a:cxn>
                  <a:cxn ang="0">
                    <a:pos x="39" y="43"/>
                  </a:cxn>
                  <a:cxn ang="0">
                    <a:pos x="77" y="65"/>
                  </a:cxn>
                  <a:cxn ang="0">
                    <a:pos x="77" y="41"/>
                  </a:cxn>
                  <a:cxn ang="0">
                    <a:pos x="105" y="41"/>
                  </a:cxn>
                  <a:cxn ang="0">
                    <a:pos x="105" y="41"/>
                  </a:cxn>
                </a:cxnLst>
                <a:rect l="0" t="0" r="r" b="b"/>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w="9525">
                <a:noFill/>
                <a:round/>
                <a:headEnd/>
                <a:tailEnd/>
              </a:ln>
            </p:spPr>
            <p:txBody>
              <a:bodyPr/>
              <a:lstStyle/>
              <a:p>
                <a:endParaRPr lang="zh-CN" altLang="en-US"/>
              </a:p>
            </p:txBody>
          </p:sp>
        </p:grpSp>
        <p:cxnSp>
          <p:nvCxnSpPr>
            <p:cNvPr id="95" name="直接连接符 94"/>
            <p:cNvCxnSpPr>
              <a:stCxn id="75" idx="2"/>
            </p:cNvCxnSpPr>
            <p:nvPr/>
          </p:nvCxnSpPr>
          <p:spPr>
            <a:xfrm>
              <a:off x="3560568" y="4242648"/>
              <a:ext cx="1155448" cy="482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50" idx="2"/>
            </p:cNvCxnSpPr>
            <p:nvPr/>
          </p:nvCxnSpPr>
          <p:spPr>
            <a:xfrm flipH="1">
              <a:off x="3635896" y="4242650"/>
              <a:ext cx="1116098" cy="482494"/>
            </a:xfrm>
            <a:prstGeom prst="line">
              <a:avLst/>
            </a:prstGeom>
          </p:spPr>
          <p:style>
            <a:lnRef idx="1">
              <a:schemeClr val="accent1"/>
            </a:lnRef>
            <a:fillRef idx="0">
              <a:schemeClr val="accent1"/>
            </a:fillRef>
            <a:effectRef idx="0">
              <a:schemeClr val="accent1"/>
            </a:effectRef>
            <a:fontRef idx="minor">
              <a:schemeClr val="tx1"/>
            </a:fontRef>
          </p:style>
        </p:cxnSp>
        <p:grpSp>
          <p:nvGrpSpPr>
            <p:cNvPr id="99" name="Group 247"/>
            <p:cNvGrpSpPr>
              <a:grpSpLocks noChangeAspect="1"/>
            </p:cNvGrpSpPr>
            <p:nvPr/>
          </p:nvGrpSpPr>
          <p:grpSpPr bwMode="auto">
            <a:xfrm>
              <a:off x="1547664" y="2548862"/>
              <a:ext cx="839444" cy="585009"/>
              <a:chOff x="4512" y="1152"/>
              <a:chExt cx="650" cy="768"/>
            </a:xfrm>
          </p:grpSpPr>
          <p:sp>
            <p:nvSpPr>
              <p:cNvPr id="100" name="AutoShape 248"/>
              <p:cNvSpPr>
                <a:spLocks noChangeAspect="1" noChangeArrowheads="1" noTextEdit="1"/>
              </p:cNvSpPr>
              <p:nvPr/>
            </p:nvSpPr>
            <p:spPr bwMode="auto">
              <a:xfrm>
                <a:off x="4512" y="1152"/>
                <a:ext cx="650" cy="768"/>
              </a:xfrm>
              <a:prstGeom prst="rect">
                <a:avLst/>
              </a:prstGeom>
              <a:noFill/>
              <a:ln w="9525">
                <a:noFill/>
                <a:miter lim="800000"/>
                <a:headEnd/>
                <a:tailEnd/>
              </a:ln>
            </p:spPr>
            <p:txBody>
              <a:bodyPr/>
              <a:lstStyle/>
              <a:p>
                <a:endParaRPr lang="zh-CN" altLang="en-US"/>
              </a:p>
            </p:txBody>
          </p:sp>
          <p:grpSp>
            <p:nvGrpSpPr>
              <p:cNvPr id="101" name="Group 249"/>
              <p:cNvGrpSpPr>
                <a:grpSpLocks/>
              </p:cNvGrpSpPr>
              <p:nvPr/>
            </p:nvGrpSpPr>
            <p:grpSpPr bwMode="auto">
              <a:xfrm>
                <a:off x="4512" y="1152"/>
                <a:ext cx="650" cy="768"/>
                <a:chOff x="4512" y="1152"/>
                <a:chExt cx="650" cy="768"/>
              </a:xfrm>
            </p:grpSpPr>
            <p:sp>
              <p:nvSpPr>
                <p:cNvPr id="253" name="Freeform 250"/>
                <p:cNvSpPr>
                  <a:spLocks/>
                </p:cNvSpPr>
                <p:nvPr/>
              </p:nvSpPr>
              <p:spPr bwMode="auto">
                <a:xfrm>
                  <a:off x="4898" y="1580"/>
                  <a:ext cx="264" cy="340"/>
                </a:xfrm>
                <a:custGeom>
                  <a:avLst/>
                  <a:gdLst/>
                  <a:ahLst/>
                  <a:cxnLst>
                    <a:cxn ang="0">
                      <a:pos x="0" y="153"/>
                    </a:cxn>
                    <a:cxn ang="0">
                      <a:pos x="264" y="0"/>
                    </a:cxn>
                    <a:cxn ang="0">
                      <a:pos x="263" y="188"/>
                    </a:cxn>
                    <a:cxn ang="0">
                      <a:pos x="0" y="340"/>
                    </a:cxn>
                    <a:cxn ang="0">
                      <a:pos x="0" y="153"/>
                    </a:cxn>
                    <a:cxn ang="0">
                      <a:pos x="0" y="153"/>
                    </a:cxn>
                    <a:cxn ang="0">
                      <a:pos x="0" y="153"/>
                    </a:cxn>
                  </a:cxnLst>
                  <a:rect l="0" t="0" r="r" b="b"/>
                  <a:pathLst>
                    <a:path w="264" h="340">
                      <a:moveTo>
                        <a:pt x="0" y="153"/>
                      </a:moveTo>
                      <a:lnTo>
                        <a:pt x="264" y="0"/>
                      </a:lnTo>
                      <a:lnTo>
                        <a:pt x="263" y="188"/>
                      </a:lnTo>
                      <a:lnTo>
                        <a:pt x="0" y="340"/>
                      </a:lnTo>
                      <a:lnTo>
                        <a:pt x="0" y="153"/>
                      </a:lnTo>
                      <a:lnTo>
                        <a:pt x="0" y="153"/>
                      </a:lnTo>
                      <a:lnTo>
                        <a:pt x="0" y="153"/>
                      </a:lnTo>
                      <a:close/>
                    </a:path>
                  </a:pathLst>
                </a:custGeom>
                <a:solidFill>
                  <a:srgbClr val="17317B"/>
                </a:solidFill>
                <a:ln w="9525">
                  <a:noFill/>
                  <a:round/>
                  <a:headEnd/>
                  <a:tailEnd/>
                </a:ln>
              </p:spPr>
              <p:txBody>
                <a:bodyPr/>
                <a:lstStyle/>
                <a:p>
                  <a:endParaRPr lang="zh-CN" altLang="en-US"/>
                </a:p>
              </p:txBody>
            </p:sp>
            <p:sp>
              <p:nvSpPr>
                <p:cNvPr id="254" name="Freeform 251"/>
                <p:cNvSpPr>
                  <a:spLocks/>
                </p:cNvSpPr>
                <p:nvPr/>
              </p:nvSpPr>
              <p:spPr bwMode="auto">
                <a:xfrm>
                  <a:off x="4513" y="1358"/>
                  <a:ext cx="649" cy="375"/>
                </a:xfrm>
                <a:custGeom>
                  <a:avLst/>
                  <a:gdLst/>
                  <a:ahLst/>
                  <a:cxnLst>
                    <a:cxn ang="0">
                      <a:pos x="0" y="153"/>
                    </a:cxn>
                    <a:cxn ang="0">
                      <a:pos x="263" y="0"/>
                    </a:cxn>
                    <a:cxn ang="0">
                      <a:pos x="649" y="222"/>
                    </a:cxn>
                    <a:cxn ang="0">
                      <a:pos x="385" y="375"/>
                    </a:cxn>
                    <a:cxn ang="0">
                      <a:pos x="0" y="153"/>
                    </a:cxn>
                    <a:cxn ang="0">
                      <a:pos x="0" y="153"/>
                    </a:cxn>
                    <a:cxn ang="0">
                      <a:pos x="0" y="153"/>
                    </a:cxn>
                  </a:cxnLst>
                  <a:rect l="0" t="0" r="r" b="b"/>
                  <a:pathLst>
                    <a:path w="649" h="375">
                      <a:moveTo>
                        <a:pt x="0" y="153"/>
                      </a:moveTo>
                      <a:lnTo>
                        <a:pt x="263" y="0"/>
                      </a:lnTo>
                      <a:lnTo>
                        <a:pt x="649" y="222"/>
                      </a:lnTo>
                      <a:lnTo>
                        <a:pt x="385" y="375"/>
                      </a:lnTo>
                      <a:lnTo>
                        <a:pt x="0" y="153"/>
                      </a:lnTo>
                      <a:lnTo>
                        <a:pt x="0" y="153"/>
                      </a:lnTo>
                      <a:lnTo>
                        <a:pt x="0" y="153"/>
                      </a:lnTo>
                      <a:close/>
                    </a:path>
                  </a:pathLst>
                </a:custGeom>
                <a:solidFill>
                  <a:srgbClr val="4F64A8"/>
                </a:solidFill>
                <a:ln w="9525">
                  <a:noFill/>
                  <a:round/>
                  <a:headEnd/>
                  <a:tailEnd/>
                </a:ln>
              </p:spPr>
              <p:txBody>
                <a:bodyPr/>
                <a:lstStyle/>
                <a:p>
                  <a:endParaRPr lang="zh-CN" altLang="en-US"/>
                </a:p>
              </p:txBody>
            </p:sp>
            <p:sp>
              <p:nvSpPr>
                <p:cNvPr id="255" name="Freeform 252"/>
                <p:cNvSpPr>
                  <a:spLocks/>
                </p:cNvSpPr>
                <p:nvPr/>
              </p:nvSpPr>
              <p:spPr bwMode="auto">
                <a:xfrm>
                  <a:off x="4512" y="1511"/>
                  <a:ext cx="386" cy="409"/>
                </a:xfrm>
                <a:custGeom>
                  <a:avLst/>
                  <a:gdLst/>
                  <a:ahLst/>
                  <a:cxnLst>
                    <a:cxn ang="0">
                      <a:pos x="386" y="222"/>
                    </a:cxn>
                    <a:cxn ang="0">
                      <a:pos x="386" y="409"/>
                    </a:cxn>
                    <a:cxn ang="0">
                      <a:pos x="0" y="187"/>
                    </a:cxn>
                    <a:cxn ang="0">
                      <a:pos x="1" y="0"/>
                    </a:cxn>
                    <a:cxn ang="0">
                      <a:pos x="386" y="222"/>
                    </a:cxn>
                    <a:cxn ang="0">
                      <a:pos x="386" y="222"/>
                    </a:cxn>
                    <a:cxn ang="0">
                      <a:pos x="386" y="222"/>
                    </a:cxn>
                  </a:cxnLst>
                  <a:rect l="0" t="0" r="r" b="b"/>
                  <a:pathLst>
                    <a:path w="386" h="409">
                      <a:moveTo>
                        <a:pt x="386" y="222"/>
                      </a:moveTo>
                      <a:lnTo>
                        <a:pt x="386" y="409"/>
                      </a:lnTo>
                      <a:lnTo>
                        <a:pt x="0" y="187"/>
                      </a:lnTo>
                      <a:lnTo>
                        <a:pt x="1" y="0"/>
                      </a:lnTo>
                      <a:lnTo>
                        <a:pt x="386" y="222"/>
                      </a:lnTo>
                      <a:lnTo>
                        <a:pt x="386" y="222"/>
                      </a:lnTo>
                      <a:lnTo>
                        <a:pt x="386" y="222"/>
                      </a:lnTo>
                      <a:close/>
                    </a:path>
                  </a:pathLst>
                </a:custGeom>
                <a:solidFill>
                  <a:srgbClr val="36458A"/>
                </a:solidFill>
                <a:ln w="9525">
                  <a:noFill/>
                  <a:round/>
                  <a:headEnd/>
                  <a:tailEnd/>
                </a:ln>
              </p:spPr>
              <p:txBody>
                <a:bodyPr/>
                <a:lstStyle/>
                <a:p>
                  <a:endParaRPr lang="zh-CN" altLang="en-US"/>
                </a:p>
              </p:txBody>
            </p:sp>
            <p:sp>
              <p:nvSpPr>
                <p:cNvPr id="256" name="Freeform 253"/>
                <p:cNvSpPr>
                  <a:spLocks/>
                </p:cNvSpPr>
                <p:nvPr/>
              </p:nvSpPr>
              <p:spPr bwMode="auto">
                <a:xfrm>
                  <a:off x="4898" y="1375"/>
                  <a:ext cx="264" cy="340"/>
                </a:xfrm>
                <a:custGeom>
                  <a:avLst/>
                  <a:gdLst/>
                  <a:ahLst/>
                  <a:cxnLst>
                    <a:cxn ang="0">
                      <a:pos x="0" y="153"/>
                    </a:cxn>
                    <a:cxn ang="0">
                      <a:pos x="264" y="0"/>
                    </a:cxn>
                    <a:cxn ang="0">
                      <a:pos x="263" y="187"/>
                    </a:cxn>
                    <a:cxn ang="0">
                      <a:pos x="0" y="340"/>
                    </a:cxn>
                    <a:cxn ang="0">
                      <a:pos x="0" y="153"/>
                    </a:cxn>
                    <a:cxn ang="0">
                      <a:pos x="0" y="153"/>
                    </a:cxn>
                    <a:cxn ang="0">
                      <a:pos x="0" y="153"/>
                    </a:cxn>
                  </a:cxnLst>
                  <a:rect l="0" t="0" r="r" b="b"/>
                  <a:pathLst>
                    <a:path w="264" h="340">
                      <a:moveTo>
                        <a:pt x="0" y="153"/>
                      </a:moveTo>
                      <a:lnTo>
                        <a:pt x="264" y="0"/>
                      </a:lnTo>
                      <a:lnTo>
                        <a:pt x="263" y="187"/>
                      </a:lnTo>
                      <a:lnTo>
                        <a:pt x="0" y="340"/>
                      </a:lnTo>
                      <a:lnTo>
                        <a:pt x="0" y="153"/>
                      </a:lnTo>
                      <a:lnTo>
                        <a:pt x="0" y="153"/>
                      </a:lnTo>
                      <a:lnTo>
                        <a:pt x="0" y="153"/>
                      </a:lnTo>
                      <a:close/>
                    </a:path>
                  </a:pathLst>
                </a:custGeom>
                <a:solidFill>
                  <a:srgbClr val="17317B"/>
                </a:solidFill>
                <a:ln w="9525">
                  <a:noFill/>
                  <a:round/>
                  <a:headEnd/>
                  <a:tailEnd/>
                </a:ln>
              </p:spPr>
              <p:txBody>
                <a:bodyPr/>
                <a:lstStyle/>
                <a:p>
                  <a:endParaRPr lang="zh-CN" altLang="en-US"/>
                </a:p>
              </p:txBody>
            </p:sp>
            <p:sp>
              <p:nvSpPr>
                <p:cNvPr id="257" name="Freeform 254"/>
                <p:cNvSpPr>
                  <a:spLocks/>
                </p:cNvSpPr>
                <p:nvPr/>
              </p:nvSpPr>
              <p:spPr bwMode="auto">
                <a:xfrm>
                  <a:off x="4513" y="1152"/>
                  <a:ext cx="649" cy="376"/>
                </a:xfrm>
                <a:custGeom>
                  <a:avLst/>
                  <a:gdLst/>
                  <a:ahLst/>
                  <a:cxnLst>
                    <a:cxn ang="0">
                      <a:pos x="0" y="153"/>
                    </a:cxn>
                    <a:cxn ang="0">
                      <a:pos x="263" y="0"/>
                    </a:cxn>
                    <a:cxn ang="0">
                      <a:pos x="649" y="223"/>
                    </a:cxn>
                    <a:cxn ang="0">
                      <a:pos x="385" y="376"/>
                    </a:cxn>
                    <a:cxn ang="0">
                      <a:pos x="0" y="153"/>
                    </a:cxn>
                    <a:cxn ang="0">
                      <a:pos x="0" y="153"/>
                    </a:cxn>
                    <a:cxn ang="0">
                      <a:pos x="0" y="153"/>
                    </a:cxn>
                  </a:cxnLst>
                  <a:rect l="0" t="0" r="r" b="b"/>
                  <a:pathLst>
                    <a:path w="649" h="376">
                      <a:moveTo>
                        <a:pt x="0" y="153"/>
                      </a:moveTo>
                      <a:lnTo>
                        <a:pt x="263" y="0"/>
                      </a:lnTo>
                      <a:lnTo>
                        <a:pt x="649" y="223"/>
                      </a:lnTo>
                      <a:lnTo>
                        <a:pt x="385" y="376"/>
                      </a:lnTo>
                      <a:lnTo>
                        <a:pt x="0" y="153"/>
                      </a:lnTo>
                      <a:lnTo>
                        <a:pt x="0" y="153"/>
                      </a:lnTo>
                      <a:lnTo>
                        <a:pt x="0" y="153"/>
                      </a:lnTo>
                      <a:close/>
                    </a:path>
                  </a:pathLst>
                </a:custGeom>
                <a:solidFill>
                  <a:srgbClr val="4F64A8"/>
                </a:solidFill>
                <a:ln w="9525">
                  <a:noFill/>
                  <a:round/>
                  <a:headEnd/>
                  <a:tailEnd/>
                </a:ln>
              </p:spPr>
              <p:txBody>
                <a:bodyPr/>
                <a:lstStyle/>
                <a:p>
                  <a:endParaRPr lang="zh-CN" altLang="en-US"/>
                </a:p>
              </p:txBody>
            </p:sp>
            <p:sp>
              <p:nvSpPr>
                <p:cNvPr id="258" name="Freeform 255"/>
                <p:cNvSpPr>
                  <a:spLocks/>
                </p:cNvSpPr>
                <p:nvPr/>
              </p:nvSpPr>
              <p:spPr bwMode="auto">
                <a:xfrm>
                  <a:off x="4512" y="1305"/>
                  <a:ext cx="386" cy="410"/>
                </a:xfrm>
                <a:custGeom>
                  <a:avLst/>
                  <a:gdLst/>
                  <a:ahLst/>
                  <a:cxnLst>
                    <a:cxn ang="0">
                      <a:pos x="386" y="223"/>
                    </a:cxn>
                    <a:cxn ang="0">
                      <a:pos x="386" y="410"/>
                    </a:cxn>
                    <a:cxn ang="0">
                      <a:pos x="0" y="188"/>
                    </a:cxn>
                    <a:cxn ang="0">
                      <a:pos x="1" y="0"/>
                    </a:cxn>
                    <a:cxn ang="0">
                      <a:pos x="386" y="223"/>
                    </a:cxn>
                    <a:cxn ang="0">
                      <a:pos x="386" y="223"/>
                    </a:cxn>
                    <a:cxn ang="0">
                      <a:pos x="386" y="223"/>
                    </a:cxn>
                  </a:cxnLst>
                  <a:rect l="0" t="0" r="r" b="b"/>
                  <a:pathLst>
                    <a:path w="386" h="410">
                      <a:moveTo>
                        <a:pt x="386" y="223"/>
                      </a:moveTo>
                      <a:lnTo>
                        <a:pt x="386" y="410"/>
                      </a:lnTo>
                      <a:lnTo>
                        <a:pt x="0" y="188"/>
                      </a:lnTo>
                      <a:lnTo>
                        <a:pt x="1" y="0"/>
                      </a:lnTo>
                      <a:lnTo>
                        <a:pt x="386" y="223"/>
                      </a:lnTo>
                      <a:lnTo>
                        <a:pt x="386" y="223"/>
                      </a:lnTo>
                      <a:lnTo>
                        <a:pt x="386" y="223"/>
                      </a:lnTo>
                      <a:close/>
                    </a:path>
                  </a:pathLst>
                </a:custGeom>
                <a:solidFill>
                  <a:srgbClr val="36458A"/>
                </a:solidFill>
                <a:ln w="9525">
                  <a:noFill/>
                  <a:round/>
                  <a:headEnd/>
                  <a:tailEnd/>
                </a:ln>
              </p:spPr>
              <p:txBody>
                <a:bodyPr/>
                <a:lstStyle/>
                <a:p>
                  <a:endParaRPr lang="zh-CN" altLang="en-US"/>
                </a:p>
              </p:txBody>
            </p:sp>
            <p:sp>
              <p:nvSpPr>
                <p:cNvPr id="259" name="Freeform 256"/>
                <p:cNvSpPr>
                  <a:spLocks/>
                </p:cNvSpPr>
                <p:nvPr/>
              </p:nvSpPr>
              <p:spPr bwMode="auto">
                <a:xfrm>
                  <a:off x="5111" y="1507"/>
                  <a:ext cx="14" cy="12"/>
                </a:xfrm>
                <a:custGeom>
                  <a:avLst/>
                  <a:gdLst/>
                  <a:ahLst/>
                  <a:cxnLst>
                    <a:cxn ang="0">
                      <a:pos x="26" y="1"/>
                    </a:cxn>
                    <a:cxn ang="0">
                      <a:pos x="29" y="3"/>
                    </a:cxn>
                    <a:cxn ang="0">
                      <a:pos x="29" y="8"/>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8"/>
                        <a:pt x="29" y="8"/>
                        <a:pt x="29" y="8"/>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260" name="Freeform 257"/>
                <p:cNvSpPr>
                  <a:spLocks/>
                </p:cNvSpPr>
                <p:nvPr/>
              </p:nvSpPr>
              <p:spPr bwMode="auto">
                <a:xfrm>
                  <a:off x="5111" y="1515"/>
                  <a:ext cx="14" cy="13"/>
                </a:xfrm>
                <a:custGeom>
                  <a:avLst/>
                  <a:gdLst/>
                  <a:ahLst/>
                  <a:cxnLst>
                    <a:cxn ang="0">
                      <a:pos x="26" y="1"/>
                    </a:cxn>
                    <a:cxn ang="0">
                      <a:pos x="29" y="3"/>
                    </a:cxn>
                    <a:cxn ang="0">
                      <a:pos x="29" y="8"/>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8"/>
                        <a:pt x="29" y="8"/>
                        <a:pt x="29" y="8"/>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261" name="Freeform 258"/>
                <p:cNvSpPr>
                  <a:spLocks/>
                </p:cNvSpPr>
                <p:nvPr/>
              </p:nvSpPr>
              <p:spPr bwMode="auto">
                <a:xfrm>
                  <a:off x="5111" y="1524"/>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262" name="Freeform 259"/>
                <p:cNvSpPr>
                  <a:spLocks/>
                </p:cNvSpPr>
                <p:nvPr/>
              </p:nvSpPr>
              <p:spPr bwMode="auto">
                <a:xfrm>
                  <a:off x="5111" y="1533"/>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263" name="Freeform 260"/>
                <p:cNvSpPr>
                  <a:spLocks/>
                </p:cNvSpPr>
                <p:nvPr/>
              </p:nvSpPr>
              <p:spPr bwMode="auto">
                <a:xfrm>
                  <a:off x="5111" y="1542"/>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264" name="Freeform 261"/>
                <p:cNvSpPr>
                  <a:spLocks/>
                </p:cNvSpPr>
                <p:nvPr/>
              </p:nvSpPr>
              <p:spPr bwMode="auto">
                <a:xfrm>
                  <a:off x="5111" y="1551"/>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265" name="Freeform 262"/>
                <p:cNvSpPr>
                  <a:spLocks/>
                </p:cNvSpPr>
                <p:nvPr/>
              </p:nvSpPr>
              <p:spPr bwMode="auto">
                <a:xfrm>
                  <a:off x="5092" y="1518"/>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66" name="Freeform 263"/>
                <p:cNvSpPr>
                  <a:spLocks/>
                </p:cNvSpPr>
                <p:nvPr/>
              </p:nvSpPr>
              <p:spPr bwMode="auto">
                <a:xfrm>
                  <a:off x="5092" y="1527"/>
                  <a:ext cx="13" cy="12"/>
                </a:xfrm>
                <a:custGeom>
                  <a:avLst/>
                  <a:gdLst/>
                  <a:ahLst/>
                  <a:cxnLst>
                    <a:cxn ang="0">
                      <a:pos x="25" y="2"/>
                    </a:cxn>
                    <a:cxn ang="0">
                      <a:pos x="28" y="4"/>
                    </a:cxn>
                    <a:cxn ang="0">
                      <a:pos x="28" y="8"/>
                    </a:cxn>
                    <a:cxn ang="0">
                      <a:pos x="25" y="14"/>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4"/>
                      </a:cubicBezTo>
                      <a:cubicBezTo>
                        <a:pt x="28" y="8"/>
                        <a:pt x="28" y="8"/>
                        <a:pt x="28" y="8"/>
                      </a:cubicBezTo>
                      <a:cubicBezTo>
                        <a:pt x="28"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267" name="Freeform 264"/>
                <p:cNvSpPr>
                  <a:spLocks/>
                </p:cNvSpPr>
                <p:nvPr/>
              </p:nvSpPr>
              <p:spPr bwMode="auto">
                <a:xfrm>
                  <a:off x="5092" y="1536"/>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68" name="Freeform 265"/>
                <p:cNvSpPr>
                  <a:spLocks/>
                </p:cNvSpPr>
                <p:nvPr/>
              </p:nvSpPr>
              <p:spPr bwMode="auto">
                <a:xfrm>
                  <a:off x="5092" y="1544"/>
                  <a:ext cx="13" cy="13"/>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69" name="Freeform 266"/>
                <p:cNvSpPr>
                  <a:spLocks/>
                </p:cNvSpPr>
                <p:nvPr/>
              </p:nvSpPr>
              <p:spPr bwMode="auto">
                <a:xfrm>
                  <a:off x="5092" y="1553"/>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70" name="Freeform 267"/>
                <p:cNvSpPr>
                  <a:spLocks/>
                </p:cNvSpPr>
                <p:nvPr/>
              </p:nvSpPr>
              <p:spPr bwMode="auto">
                <a:xfrm>
                  <a:off x="5092" y="1562"/>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71" name="Freeform 268"/>
                <p:cNvSpPr>
                  <a:spLocks/>
                </p:cNvSpPr>
                <p:nvPr/>
              </p:nvSpPr>
              <p:spPr bwMode="auto">
                <a:xfrm>
                  <a:off x="5072" y="1529"/>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72" name="Freeform 269"/>
                <p:cNvSpPr>
                  <a:spLocks/>
                </p:cNvSpPr>
                <p:nvPr/>
              </p:nvSpPr>
              <p:spPr bwMode="auto">
                <a:xfrm>
                  <a:off x="5072" y="1538"/>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73" name="Freeform 270"/>
                <p:cNvSpPr>
                  <a:spLocks/>
                </p:cNvSpPr>
                <p:nvPr/>
              </p:nvSpPr>
              <p:spPr bwMode="auto">
                <a:xfrm>
                  <a:off x="5072" y="1547"/>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74" name="Freeform 271"/>
                <p:cNvSpPr>
                  <a:spLocks/>
                </p:cNvSpPr>
                <p:nvPr/>
              </p:nvSpPr>
              <p:spPr bwMode="auto">
                <a:xfrm>
                  <a:off x="5072" y="1556"/>
                  <a:ext cx="13" cy="12"/>
                </a:xfrm>
                <a:custGeom>
                  <a:avLst/>
                  <a:gdLst/>
                  <a:ahLst/>
                  <a:cxnLst>
                    <a:cxn ang="0">
                      <a:pos x="25" y="2"/>
                    </a:cxn>
                    <a:cxn ang="0">
                      <a:pos x="28" y="4"/>
                    </a:cxn>
                    <a:cxn ang="0">
                      <a:pos x="28" y="8"/>
                    </a:cxn>
                    <a:cxn ang="0">
                      <a:pos x="25" y="14"/>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4"/>
                      </a:cubicBezTo>
                      <a:cubicBezTo>
                        <a:pt x="28" y="8"/>
                        <a:pt x="28" y="8"/>
                        <a:pt x="28" y="8"/>
                      </a:cubicBezTo>
                      <a:cubicBezTo>
                        <a:pt x="28"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275" name="Freeform 272"/>
                <p:cNvSpPr>
                  <a:spLocks/>
                </p:cNvSpPr>
                <p:nvPr/>
              </p:nvSpPr>
              <p:spPr bwMode="auto">
                <a:xfrm>
                  <a:off x="5072" y="1565"/>
                  <a:ext cx="13" cy="12"/>
                </a:xfrm>
                <a:custGeom>
                  <a:avLst/>
                  <a:gdLst/>
                  <a:ahLst/>
                  <a:cxnLst>
                    <a:cxn ang="0">
                      <a:pos x="25" y="2"/>
                    </a:cxn>
                    <a:cxn ang="0">
                      <a:pos x="28" y="3"/>
                    </a:cxn>
                    <a:cxn ang="0">
                      <a:pos x="28" y="8"/>
                    </a:cxn>
                    <a:cxn ang="0">
                      <a:pos x="25" y="13"/>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276" name="Freeform 273"/>
                <p:cNvSpPr>
                  <a:spLocks/>
                </p:cNvSpPr>
                <p:nvPr/>
              </p:nvSpPr>
              <p:spPr bwMode="auto">
                <a:xfrm>
                  <a:off x="5072" y="1573"/>
                  <a:ext cx="13" cy="13"/>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77" name="Freeform 274"/>
                <p:cNvSpPr>
                  <a:spLocks/>
                </p:cNvSpPr>
                <p:nvPr/>
              </p:nvSpPr>
              <p:spPr bwMode="auto">
                <a:xfrm>
                  <a:off x="5053" y="1541"/>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78" name="Freeform 275"/>
                <p:cNvSpPr>
                  <a:spLocks/>
                </p:cNvSpPr>
                <p:nvPr/>
              </p:nvSpPr>
              <p:spPr bwMode="auto">
                <a:xfrm>
                  <a:off x="5053" y="1550"/>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79" name="Freeform 276"/>
                <p:cNvSpPr>
                  <a:spLocks/>
                </p:cNvSpPr>
                <p:nvPr/>
              </p:nvSpPr>
              <p:spPr bwMode="auto">
                <a:xfrm>
                  <a:off x="5053" y="1558"/>
                  <a:ext cx="13" cy="13"/>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80" name="Freeform 277"/>
                <p:cNvSpPr>
                  <a:spLocks/>
                </p:cNvSpPr>
                <p:nvPr/>
              </p:nvSpPr>
              <p:spPr bwMode="auto">
                <a:xfrm>
                  <a:off x="5053" y="1567"/>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81" name="Freeform 278"/>
                <p:cNvSpPr>
                  <a:spLocks/>
                </p:cNvSpPr>
                <p:nvPr/>
              </p:nvSpPr>
              <p:spPr bwMode="auto">
                <a:xfrm>
                  <a:off x="5053" y="1576"/>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82" name="Freeform 279"/>
                <p:cNvSpPr>
                  <a:spLocks/>
                </p:cNvSpPr>
                <p:nvPr/>
              </p:nvSpPr>
              <p:spPr bwMode="auto">
                <a:xfrm>
                  <a:off x="5053" y="1585"/>
                  <a:ext cx="13" cy="12"/>
                </a:xfrm>
                <a:custGeom>
                  <a:avLst/>
                  <a:gdLst/>
                  <a:ahLst/>
                  <a:cxnLst>
                    <a:cxn ang="0">
                      <a:pos x="25" y="2"/>
                    </a:cxn>
                    <a:cxn ang="0">
                      <a:pos x="29" y="4"/>
                    </a:cxn>
                    <a:cxn ang="0">
                      <a:pos x="29" y="8"/>
                    </a:cxn>
                    <a:cxn ang="0">
                      <a:pos x="25" y="14"/>
                    </a:cxn>
                    <a:cxn ang="0">
                      <a:pos x="4" y="26"/>
                    </a:cxn>
                    <a:cxn ang="0">
                      <a:pos x="0" y="24"/>
                    </a:cxn>
                    <a:cxn ang="0">
                      <a:pos x="0" y="20"/>
                    </a:cxn>
                    <a:cxn ang="0">
                      <a:pos x="3" y="14"/>
                    </a:cxn>
                    <a:cxn ang="0">
                      <a:pos x="25" y="2"/>
                    </a:cxn>
                    <a:cxn ang="0">
                      <a:pos x="25" y="2"/>
                    </a:cxn>
                  </a:cxnLst>
                  <a:rect l="0" t="0" r="r" b="b"/>
                  <a:pathLst>
                    <a:path w="29" h="27">
                      <a:moveTo>
                        <a:pt x="25" y="2"/>
                      </a:moveTo>
                      <a:cubicBezTo>
                        <a:pt x="27" y="0"/>
                        <a:pt x="29" y="1"/>
                        <a:pt x="29" y="4"/>
                      </a:cubicBezTo>
                      <a:cubicBezTo>
                        <a:pt x="29" y="8"/>
                        <a:pt x="29" y="8"/>
                        <a:pt x="29" y="8"/>
                      </a:cubicBezTo>
                      <a:cubicBezTo>
                        <a:pt x="29" y="10"/>
                        <a:pt x="27" y="12"/>
                        <a:pt x="25" y="14"/>
                      </a:cubicBezTo>
                      <a:cubicBezTo>
                        <a:pt x="4" y="26"/>
                        <a:pt x="4" y="26"/>
                        <a:pt x="4" y="26"/>
                      </a:cubicBezTo>
                      <a:cubicBezTo>
                        <a:pt x="2" y="27"/>
                        <a:pt x="0" y="26"/>
                        <a:pt x="0" y="24"/>
                      </a:cubicBezTo>
                      <a:cubicBezTo>
                        <a:pt x="0" y="20"/>
                        <a:pt x="0" y="20"/>
                        <a:pt x="0" y="20"/>
                      </a:cubicBezTo>
                      <a:cubicBezTo>
                        <a:pt x="0" y="18"/>
                        <a:pt x="2"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283" name="Freeform 280"/>
                <p:cNvSpPr>
                  <a:spLocks/>
                </p:cNvSpPr>
                <p:nvPr/>
              </p:nvSpPr>
              <p:spPr bwMode="auto">
                <a:xfrm>
                  <a:off x="5033" y="1552"/>
                  <a:ext cx="14" cy="13"/>
                </a:xfrm>
                <a:custGeom>
                  <a:avLst/>
                  <a:gdLst/>
                  <a:ahLst/>
                  <a:cxnLst>
                    <a:cxn ang="0">
                      <a:pos x="25" y="1"/>
                    </a:cxn>
                    <a:cxn ang="0">
                      <a:pos x="29" y="3"/>
                    </a:cxn>
                    <a:cxn ang="0">
                      <a:pos x="29" y="7"/>
                    </a:cxn>
                    <a:cxn ang="0">
                      <a:pos x="25" y="13"/>
                    </a:cxn>
                    <a:cxn ang="0">
                      <a:pos x="4" y="25"/>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84" name="Freeform 281"/>
                <p:cNvSpPr>
                  <a:spLocks/>
                </p:cNvSpPr>
                <p:nvPr/>
              </p:nvSpPr>
              <p:spPr bwMode="auto">
                <a:xfrm>
                  <a:off x="5033" y="1561"/>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85" name="Freeform 282"/>
                <p:cNvSpPr>
                  <a:spLocks/>
                </p:cNvSpPr>
                <p:nvPr/>
              </p:nvSpPr>
              <p:spPr bwMode="auto">
                <a:xfrm>
                  <a:off x="5033" y="1570"/>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86" name="Freeform 283"/>
                <p:cNvSpPr>
                  <a:spLocks/>
                </p:cNvSpPr>
                <p:nvPr/>
              </p:nvSpPr>
              <p:spPr bwMode="auto">
                <a:xfrm>
                  <a:off x="5033" y="1579"/>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87" name="Freeform 284"/>
                <p:cNvSpPr>
                  <a:spLocks/>
                </p:cNvSpPr>
                <p:nvPr/>
              </p:nvSpPr>
              <p:spPr bwMode="auto">
                <a:xfrm>
                  <a:off x="5033" y="1587"/>
                  <a:ext cx="14" cy="13"/>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88" name="Freeform 285"/>
                <p:cNvSpPr>
                  <a:spLocks/>
                </p:cNvSpPr>
                <p:nvPr/>
              </p:nvSpPr>
              <p:spPr bwMode="auto">
                <a:xfrm>
                  <a:off x="5033" y="1596"/>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89" name="Freeform 286"/>
                <p:cNvSpPr>
                  <a:spLocks/>
                </p:cNvSpPr>
                <p:nvPr/>
              </p:nvSpPr>
              <p:spPr bwMode="auto">
                <a:xfrm>
                  <a:off x="5014" y="1563"/>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90" name="Freeform 287"/>
                <p:cNvSpPr>
                  <a:spLocks/>
                </p:cNvSpPr>
                <p:nvPr/>
              </p:nvSpPr>
              <p:spPr bwMode="auto">
                <a:xfrm>
                  <a:off x="5014" y="1572"/>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91" name="Freeform 288"/>
                <p:cNvSpPr>
                  <a:spLocks/>
                </p:cNvSpPr>
                <p:nvPr/>
              </p:nvSpPr>
              <p:spPr bwMode="auto">
                <a:xfrm>
                  <a:off x="5014" y="1581"/>
                  <a:ext cx="13" cy="12"/>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92" name="Freeform 289"/>
                <p:cNvSpPr>
                  <a:spLocks/>
                </p:cNvSpPr>
                <p:nvPr/>
              </p:nvSpPr>
              <p:spPr bwMode="auto">
                <a:xfrm>
                  <a:off x="5014" y="1590"/>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93" name="Freeform 290"/>
                <p:cNvSpPr>
                  <a:spLocks/>
                </p:cNvSpPr>
                <p:nvPr/>
              </p:nvSpPr>
              <p:spPr bwMode="auto">
                <a:xfrm>
                  <a:off x="5014" y="1599"/>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94" name="Freeform 291"/>
                <p:cNvSpPr>
                  <a:spLocks/>
                </p:cNvSpPr>
                <p:nvPr/>
              </p:nvSpPr>
              <p:spPr bwMode="auto">
                <a:xfrm>
                  <a:off x="5014" y="1607"/>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95" name="Freeform 292"/>
                <p:cNvSpPr>
                  <a:spLocks/>
                </p:cNvSpPr>
                <p:nvPr/>
              </p:nvSpPr>
              <p:spPr bwMode="auto">
                <a:xfrm>
                  <a:off x="4994" y="1574"/>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96" name="Freeform 293"/>
                <p:cNvSpPr>
                  <a:spLocks/>
                </p:cNvSpPr>
                <p:nvPr/>
              </p:nvSpPr>
              <p:spPr bwMode="auto">
                <a:xfrm>
                  <a:off x="4994" y="1583"/>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97" name="Freeform 294"/>
                <p:cNvSpPr>
                  <a:spLocks/>
                </p:cNvSpPr>
                <p:nvPr/>
              </p:nvSpPr>
              <p:spPr bwMode="auto">
                <a:xfrm>
                  <a:off x="4994" y="1592"/>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98" name="Freeform 295"/>
                <p:cNvSpPr>
                  <a:spLocks/>
                </p:cNvSpPr>
                <p:nvPr/>
              </p:nvSpPr>
              <p:spPr bwMode="auto">
                <a:xfrm>
                  <a:off x="4994" y="1601"/>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299" name="Freeform 296"/>
                <p:cNvSpPr>
                  <a:spLocks/>
                </p:cNvSpPr>
                <p:nvPr/>
              </p:nvSpPr>
              <p:spPr bwMode="auto">
                <a:xfrm>
                  <a:off x="4994" y="1610"/>
                  <a:ext cx="13" cy="12"/>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00" name="Freeform 297"/>
                <p:cNvSpPr>
                  <a:spLocks/>
                </p:cNvSpPr>
                <p:nvPr/>
              </p:nvSpPr>
              <p:spPr bwMode="auto">
                <a:xfrm>
                  <a:off x="4994" y="1619"/>
                  <a:ext cx="13" cy="12"/>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01" name="Freeform 298"/>
                <p:cNvSpPr>
                  <a:spLocks/>
                </p:cNvSpPr>
                <p:nvPr/>
              </p:nvSpPr>
              <p:spPr bwMode="auto">
                <a:xfrm>
                  <a:off x="4975" y="1586"/>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02" name="Freeform 299"/>
                <p:cNvSpPr>
                  <a:spLocks/>
                </p:cNvSpPr>
                <p:nvPr/>
              </p:nvSpPr>
              <p:spPr bwMode="auto">
                <a:xfrm>
                  <a:off x="4975" y="1594"/>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03" name="Freeform 300"/>
                <p:cNvSpPr>
                  <a:spLocks/>
                </p:cNvSpPr>
                <p:nvPr/>
              </p:nvSpPr>
              <p:spPr bwMode="auto">
                <a:xfrm>
                  <a:off x="4975" y="1603"/>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04" name="Freeform 301"/>
                <p:cNvSpPr>
                  <a:spLocks/>
                </p:cNvSpPr>
                <p:nvPr/>
              </p:nvSpPr>
              <p:spPr bwMode="auto">
                <a:xfrm>
                  <a:off x="4975" y="1612"/>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05" name="Freeform 302"/>
                <p:cNvSpPr>
                  <a:spLocks/>
                </p:cNvSpPr>
                <p:nvPr/>
              </p:nvSpPr>
              <p:spPr bwMode="auto">
                <a:xfrm>
                  <a:off x="4975" y="1621"/>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06" name="Freeform 303"/>
                <p:cNvSpPr>
                  <a:spLocks/>
                </p:cNvSpPr>
                <p:nvPr/>
              </p:nvSpPr>
              <p:spPr bwMode="auto">
                <a:xfrm>
                  <a:off x="4975" y="1630"/>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07" name="Freeform 304"/>
                <p:cNvSpPr>
                  <a:spLocks/>
                </p:cNvSpPr>
                <p:nvPr/>
              </p:nvSpPr>
              <p:spPr bwMode="auto">
                <a:xfrm>
                  <a:off x="4955" y="1597"/>
                  <a:ext cx="14" cy="12"/>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08" name="Freeform 305"/>
                <p:cNvSpPr>
                  <a:spLocks/>
                </p:cNvSpPr>
                <p:nvPr/>
              </p:nvSpPr>
              <p:spPr bwMode="auto">
                <a:xfrm>
                  <a:off x="4955" y="1606"/>
                  <a:ext cx="14" cy="12"/>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09" name="Freeform 306"/>
                <p:cNvSpPr>
                  <a:spLocks/>
                </p:cNvSpPr>
                <p:nvPr/>
              </p:nvSpPr>
              <p:spPr bwMode="auto">
                <a:xfrm>
                  <a:off x="4955" y="1615"/>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10" name="Freeform 307"/>
                <p:cNvSpPr>
                  <a:spLocks/>
                </p:cNvSpPr>
                <p:nvPr/>
              </p:nvSpPr>
              <p:spPr bwMode="auto">
                <a:xfrm>
                  <a:off x="4955" y="1623"/>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11" name="Freeform 308"/>
                <p:cNvSpPr>
                  <a:spLocks/>
                </p:cNvSpPr>
                <p:nvPr/>
              </p:nvSpPr>
              <p:spPr bwMode="auto">
                <a:xfrm>
                  <a:off x="4955" y="1632"/>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12" name="Freeform 309"/>
                <p:cNvSpPr>
                  <a:spLocks/>
                </p:cNvSpPr>
                <p:nvPr/>
              </p:nvSpPr>
              <p:spPr bwMode="auto">
                <a:xfrm>
                  <a:off x="4955" y="1641"/>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13" name="Freeform 310"/>
                <p:cNvSpPr>
                  <a:spLocks/>
                </p:cNvSpPr>
                <p:nvPr/>
              </p:nvSpPr>
              <p:spPr bwMode="auto">
                <a:xfrm>
                  <a:off x="5111" y="1448"/>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314" name="Freeform 311"/>
                <p:cNvSpPr>
                  <a:spLocks/>
                </p:cNvSpPr>
                <p:nvPr/>
              </p:nvSpPr>
              <p:spPr bwMode="auto">
                <a:xfrm>
                  <a:off x="5111" y="1457"/>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315" name="Freeform 312"/>
                <p:cNvSpPr>
                  <a:spLocks/>
                </p:cNvSpPr>
                <p:nvPr/>
              </p:nvSpPr>
              <p:spPr bwMode="auto">
                <a:xfrm>
                  <a:off x="5111" y="1466"/>
                  <a:ext cx="14" cy="13"/>
                </a:xfrm>
                <a:custGeom>
                  <a:avLst/>
                  <a:gdLst/>
                  <a:ahLst/>
                  <a:cxnLst>
                    <a:cxn ang="0">
                      <a:pos x="26" y="1"/>
                    </a:cxn>
                    <a:cxn ang="0">
                      <a:pos x="29" y="3"/>
                    </a:cxn>
                    <a:cxn ang="0">
                      <a:pos x="29" y="7"/>
                    </a:cxn>
                    <a:cxn ang="0">
                      <a:pos x="26" y="13"/>
                    </a:cxn>
                    <a:cxn ang="0">
                      <a:pos x="4" y="26"/>
                    </a:cxn>
                    <a:cxn ang="0">
                      <a:pos x="0" y="24"/>
                    </a:cxn>
                    <a:cxn ang="0">
                      <a:pos x="0" y="19"/>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19"/>
                        <a:pt x="0" y="19"/>
                        <a:pt x="0" y="19"/>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316" name="Freeform 313"/>
                <p:cNvSpPr>
                  <a:spLocks/>
                </p:cNvSpPr>
                <p:nvPr/>
              </p:nvSpPr>
              <p:spPr bwMode="auto">
                <a:xfrm>
                  <a:off x="5111" y="1475"/>
                  <a:ext cx="14" cy="12"/>
                </a:xfrm>
                <a:custGeom>
                  <a:avLst/>
                  <a:gdLst/>
                  <a:ahLst/>
                  <a:cxnLst>
                    <a:cxn ang="0">
                      <a:pos x="26" y="1"/>
                    </a:cxn>
                    <a:cxn ang="0">
                      <a:pos x="29" y="3"/>
                    </a:cxn>
                    <a:cxn ang="0">
                      <a:pos x="29" y="7"/>
                    </a:cxn>
                    <a:cxn ang="0">
                      <a:pos x="26" y="13"/>
                    </a:cxn>
                    <a:cxn ang="0">
                      <a:pos x="4" y="25"/>
                    </a:cxn>
                    <a:cxn ang="0">
                      <a:pos x="0" y="24"/>
                    </a:cxn>
                    <a:cxn ang="0">
                      <a:pos x="0" y="19"/>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5"/>
                        <a:pt x="4" y="25"/>
                        <a:pt x="4" y="25"/>
                      </a:cubicBezTo>
                      <a:cubicBezTo>
                        <a:pt x="2" y="27"/>
                        <a:pt x="0" y="26"/>
                        <a:pt x="0" y="24"/>
                      </a:cubicBezTo>
                      <a:cubicBezTo>
                        <a:pt x="0" y="19"/>
                        <a:pt x="0" y="19"/>
                        <a:pt x="0" y="19"/>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317" name="Freeform 314"/>
                <p:cNvSpPr>
                  <a:spLocks/>
                </p:cNvSpPr>
                <p:nvPr/>
              </p:nvSpPr>
              <p:spPr bwMode="auto">
                <a:xfrm>
                  <a:off x="5111" y="1484"/>
                  <a:ext cx="14" cy="12"/>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5"/>
                        <a:pt x="4" y="25"/>
                        <a:pt x="4" y="25"/>
                      </a:cubicBezTo>
                      <a:cubicBezTo>
                        <a:pt x="2" y="27"/>
                        <a:pt x="0" y="26"/>
                        <a:pt x="0" y="23"/>
                      </a:cubicBezTo>
                      <a:cubicBezTo>
                        <a:pt x="0" y="19"/>
                        <a:pt x="0" y="19"/>
                        <a:pt x="0" y="19"/>
                      </a:cubicBezTo>
                      <a:cubicBezTo>
                        <a:pt x="0" y="17"/>
                        <a:pt x="2" y="15"/>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318" name="Freeform 315"/>
                <p:cNvSpPr>
                  <a:spLocks/>
                </p:cNvSpPr>
                <p:nvPr/>
              </p:nvSpPr>
              <p:spPr bwMode="auto">
                <a:xfrm>
                  <a:off x="5111" y="1493"/>
                  <a:ext cx="14" cy="12"/>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1"/>
                        <a:pt x="29" y="3"/>
                      </a:cubicBezTo>
                      <a:cubicBezTo>
                        <a:pt x="29" y="7"/>
                        <a:pt x="29" y="7"/>
                        <a:pt x="29" y="7"/>
                      </a:cubicBezTo>
                      <a:cubicBezTo>
                        <a:pt x="29" y="9"/>
                        <a:pt x="27" y="12"/>
                        <a:pt x="26" y="13"/>
                      </a:cubicBezTo>
                      <a:cubicBezTo>
                        <a:pt x="4" y="25"/>
                        <a:pt x="4" y="25"/>
                        <a:pt x="4" y="25"/>
                      </a:cubicBezTo>
                      <a:cubicBezTo>
                        <a:pt x="2" y="26"/>
                        <a:pt x="0" y="26"/>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319" name="Freeform 316"/>
                <p:cNvSpPr>
                  <a:spLocks/>
                </p:cNvSpPr>
                <p:nvPr/>
              </p:nvSpPr>
              <p:spPr bwMode="auto">
                <a:xfrm>
                  <a:off x="5092" y="1459"/>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20" name="Freeform 317"/>
                <p:cNvSpPr>
                  <a:spLocks/>
                </p:cNvSpPr>
                <p:nvPr/>
              </p:nvSpPr>
              <p:spPr bwMode="auto">
                <a:xfrm>
                  <a:off x="5092" y="1468"/>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21" name="Freeform 318"/>
                <p:cNvSpPr>
                  <a:spLocks/>
                </p:cNvSpPr>
                <p:nvPr/>
              </p:nvSpPr>
              <p:spPr bwMode="auto">
                <a:xfrm>
                  <a:off x="5092" y="1477"/>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22" name="Freeform 319"/>
                <p:cNvSpPr>
                  <a:spLocks/>
                </p:cNvSpPr>
                <p:nvPr/>
              </p:nvSpPr>
              <p:spPr bwMode="auto">
                <a:xfrm>
                  <a:off x="5092" y="1486"/>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23" name="Freeform 320"/>
                <p:cNvSpPr>
                  <a:spLocks/>
                </p:cNvSpPr>
                <p:nvPr/>
              </p:nvSpPr>
              <p:spPr bwMode="auto">
                <a:xfrm>
                  <a:off x="5092" y="1495"/>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24" name="Freeform 321"/>
                <p:cNvSpPr>
                  <a:spLocks/>
                </p:cNvSpPr>
                <p:nvPr/>
              </p:nvSpPr>
              <p:spPr bwMode="auto">
                <a:xfrm>
                  <a:off x="5092" y="1504"/>
                  <a:ext cx="13" cy="12"/>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25" name="Freeform 322"/>
                <p:cNvSpPr>
                  <a:spLocks/>
                </p:cNvSpPr>
                <p:nvPr/>
              </p:nvSpPr>
              <p:spPr bwMode="auto">
                <a:xfrm>
                  <a:off x="5072" y="1471"/>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26" name="Freeform 323"/>
                <p:cNvSpPr>
                  <a:spLocks/>
                </p:cNvSpPr>
                <p:nvPr/>
              </p:nvSpPr>
              <p:spPr bwMode="auto">
                <a:xfrm>
                  <a:off x="5072" y="1479"/>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27" name="Freeform 324"/>
                <p:cNvSpPr>
                  <a:spLocks/>
                </p:cNvSpPr>
                <p:nvPr/>
              </p:nvSpPr>
              <p:spPr bwMode="auto">
                <a:xfrm>
                  <a:off x="5072" y="1488"/>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28" name="Freeform 325"/>
                <p:cNvSpPr>
                  <a:spLocks/>
                </p:cNvSpPr>
                <p:nvPr/>
              </p:nvSpPr>
              <p:spPr bwMode="auto">
                <a:xfrm>
                  <a:off x="5072" y="1497"/>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29" name="Freeform 326"/>
                <p:cNvSpPr>
                  <a:spLocks/>
                </p:cNvSpPr>
                <p:nvPr/>
              </p:nvSpPr>
              <p:spPr bwMode="auto">
                <a:xfrm>
                  <a:off x="5072" y="1506"/>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30" name="Freeform 327"/>
                <p:cNvSpPr>
                  <a:spLocks/>
                </p:cNvSpPr>
                <p:nvPr/>
              </p:nvSpPr>
              <p:spPr bwMode="auto">
                <a:xfrm>
                  <a:off x="5072" y="1515"/>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31" name="Freeform 328"/>
                <p:cNvSpPr>
                  <a:spLocks/>
                </p:cNvSpPr>
                <p:nvPr/>
              </p:nvSpPr>
              <p:spPr bwMode="auto">
                <a:xfrm>
                  <a:off x="5053" y="1482"/>
                  <a:ext cx="13" cy="12"/>
                </a:xfrm>
                <a:custGeom>
                  <a:avLst/>
                  <a:gdLst/>
                  <a:ahLst/>
                  <a:cxnLst>
                    <a:cxn ang="0">
                      <a:pos x="25" y="2"/>
                    </a:cxn>
                    <a:cxn ang="0">
                      <a:pos x="29" y="3"/>
                    </a:cxn>
                    <a:cxn ang="0">
                      <a:pos x="29" y="8"/>
                    </a:cxn>
                    <a:cxn ang="0">
                      <a:pos x="25" y="13"/>
                    </a:cxn>
                    <a:cxn ang="0">
                      <a:pos x="4" y="26"/>
                    </a:cxn>
                    <a:cxn ang="0">
                      <a:pos x="0" y="24"/>
                    </a:cxn>
                    <a:cxn ang="0">
                      <a:pos x="0" y="20"/>
                    </a:cxn>
                    <a:cxn ang="0">
                      <a:pos x="3" y="14"/>
                    </a:cxn>
                    <a:cxn ang="0">
                      <a:pos x="25" y="2"/>
                    </a:cxn>
                    <a:cxn ang="0">
                      <a:pos x="25" y="2"/>
                    </a:cxn>
                  </a:cxnLst>
                  <a:rect l="0" t="0" r="r" b="b"/>
                  <a:pathLst>
                    <a:path w="29" h="27">
                      <a:moveTo>
                        <a:pt x="25" y="2"/>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332" name="Freeform 329"/>
                <p:cNvSpPr>
                  <a:spLocks/>
                </p:cNvSpPr>
                <p:nvPr/>
              </p:nvSpPr>
              <p:spPr bwMode="auto">
                <a:xfrm>
                  <a:off x="5053" y="1491"/>
                  <a:ext cx="13" cy="12"/>
                </a:xfrm>
                <a:custGeom>
                  <a:avLst/>
                  <a:gdLst/>
                  <a:ahLst/>
                  <a:cxnLst>
                    <a:cxn ang="0">
                      <a:pos x="25" y="1"/>
                    </a:cxn>
                    <a:cxn ang="0">
                      <a:pos x="29" y="3"/>
                    </a:cxn>
                    <a:cxn ang="0">
                      <a:pos x="29" y="8"/>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33" name="Freeform 330"/>
                <p:cNvSpPr>
                  <a:spLocks/>
                </p:cNvSpPr>
                <p:nvPr/>
              </p:nvSpPr>
              <p:spPr bwMode="auto">
                <a:xfrm>
                  <a:off x="5053" y="1500"/>
                  <a:ext cx="13" cy="12"/>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34" name="Freeform 331"/>
                <p:cNvSpPr>
                  <a:spLocks/>
                </p:cNvSpPr>
                <p:nvPr/>
              </p:nvSpPr>
              <p:spPr bwMode="auto">
                <a:xfrm>
                  <a:off x="5053" y="1508"/>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35" name="Freeform 332"/>
                <p:cNvSpPr>
                  <a:spLocks/>
                </p:cNvSpPr>
                <p:nvPr/>
              </p:nvSpPr>
              <p:spPr bwMode="auto">
                <a:xfrm>
                  <a:off x="5053" y="1517"/>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36" name="Freeform 333"/>
                <p:cNvSpPr>
                  <a:spLocks/>
                </p:cNvSpPr>
                <p:nvPr/>
              </p:nvSpPr>
              <p:spPr bwMode="auto">
                <a:xfrm>
                  <a:off x="5053" y="1526"/>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37" name="Freeform 334"/>
                <p:cNvSpPr>
                  <a:spLocks/>
                </p:cNvSpPr>
                <p:nvPr/>
              </p:nvSpPr>
              <p:spPr bwMode="auto">
                <a:xfrm>
                  <a:off x="5033" y="1494"/>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38" name="Freeform 335"/>
                <p:cNvSpPr>
                  <a:spLocks/>
                </p:cNvSpPr>
                <p:nvPr/>
              </p:nvSpPr>
              <p:spPr bwMode="auto">
                <a:xfrm>
                  <a:off x="5033" y="1502"/>
                  <a:ext cx="14" cy="13"/>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1"/>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39" name="Freeform 336"/>
                <p:cNvSpPr>
                  <a:spLocks/>
                </p:cNvSpPr>
                <p:nvPr/>
              </p:nvSpPr>
              <p:spPr bwMode="auto">
                <a:xfrm>
                  <a:off x="5033" y="1511"/>
                  <a:ext cx="14" cy="12"/>
                </a:xfrm>
                <a:custGeom>
                  <a:avLst/>
                  <a:gdLst/>
                  <a:ahLst/>
                  <a:cxnLst>
                    <a:cxn ang="0">
                      <a:pos x="25" y="2"/>
                    </a:cxn>
                    <a:cxn ang="0">
                      <a:pos x="29" y="3"/>
                    </a:cxn>
                    <a:cxn ang="0">
                      <a:pos x="29" y="8"/>
                    </a:cxn>
                    <a:cxn ang="0">
                      <a:pos x="25" y="13"/>
                    </a:cxn>
                    <a:cxn ang="0">
                      <a:pos x="4" y="26"/>
                    </a:cxn>
                    <a:cxn ang="0">
                      <a:pos x="0" y="24"/>
                    </a:cxn>
                    <a:cxn ang="0">
                      <a:pos x="0" y="20"/>
                    </a:cxn>
                    <a:cxn ang="0">
                      <a:pos x="4" y="14"/>
                    </a:cxn>
                    <a:cxn ang="0">
                      <a:pos x="25" y="2"/>
                    </a:cxn>
                    <a:cxn ang="0">
                      <a:pos x="25" y="2"/>
                    </a:cxn>
                  </a:cxnLst>
                  <a:rect l="0" t="0" r="r" b="b"/>
                  <a:pathLst>
                    <a:path w="29" h="27">
                      <a:moveTo>
                        <a:pt x="25" y="2"/>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340" name="Freeform 337"/>
                <p:cNvSpPr>
                  <a:spLocks/>
                </p:cNvSpPr>
                <p:nvPr/>
              </p:nvSpPr>
              <p:spPr bwMode="auto">
                <a:xfrm>
                  <a:off x="5033" y="1520"/>
                  <a:ext cx="14" cy="12"/>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41" name="Freeform 338"/>
                <p:cNvSpPr>
                  <a:spLocks/>
                </p:cNvSpPr>
                <p:nvPr/>
              </p:nvSpPr>
              <p:spPr bwMode="auto">
                <a:xfrm>
                  <a:off x="5033" y="1529"/>
                  <a:ext cx="14" cy="12"/>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42" name="Freeform 339"/>
                <p:cNvSpPr>
                  <a:spLocks/>
                </p:cNvSpPr>
                <p:nvPr/>
              </p:nvSpPr>
              <p:spPr bwMode="auto">
                <a:xfrm>
                  <a:off x="5033" y="1537"/>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43" name="Freeform 340"/>
                <p:cNvSpPr>
                  <a:spLocks/>
                </p:cNvSpPr>
                <p:nvPr/>
              </p:nvSpPr>
              <p:spPr bwMode="auto">
                <a:xfrm>
                  <a:off x="5014" y="1505"/>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44" name="Freeform 341"/>
                <p:cNvSpPr>
                  <a:spLocks/>
                </p:cNvSpPr>
                <p:nvPr/>
              </p:nvSpPr>
              <p:spPr bwMode="auto">
                <a:xfrm>
                  <a:off x="5014" y="1514"/>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45" name="Freeform 342"/>
                <p:cNvSpPr>
                  <a:spLocks/>
                </p:cNvSpPr>
                <p:nvPr/>
              </p:nvSpPr>
              <p:spPr bwMode="auto">
                <a:xfrm>
                  <a:off x="5014" y="1522"/>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46" name="Freeform 343"/>
                <p:cNvSpPr>
                  <a:spLocks/>
                </p:cNvSpPr>
                <p:nvPr/>
              </p:nvSpPr>
              <p:spPr bwMode="auto">
                <a:xfrm>
                  <a:off x="5014" y="1531"/>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47" name="Freeform 344"/>
                <p:cNvSpPr>
                  <a:spLocks/>
                </p:cNvSpPr>
                <p:nvPr/>
              </p:nvSpPr>
              <p:spPr bwMode="auto">
                <a:xfrm>
                  <a:off x="5014" y="1540"/>
                  <a:ext cx="13" cy="12"/>
                </a:xfrm>
                <a:custGeom>
                  <a:avLst/>
                  <a:gdLst/>
                  <a:ahLst/>
                  <a:cxnLst>
                    <a:cxn ang="0">
                      <a:pos x="25" y="2"/>
                    </a:cxn>
                    <a:cxn ang="0">
                      <a:pos x="28" y="3"/>
                    </a:cxn>
                    <a:cxn ang="0">
                      <a:pos x="28" y="8"/>
                    </a:cxn>
                    <a:cxn ang="0">
                      <a:pos x="25" y="14"/>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3"/>
                      </a:cubicBezTo>
                      <a:cubicBezTo>
                        <a:pt x="28" y="8"/>
                        <a:pt x="28" y="8"/>
                        <a:pt x="28" y="8"/>
                      </a:cubicBezTo>
                      <a:cubicBezTo>
                        <a:pt x="28"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348" name="Freeform 345"/>
                <p:cNvSpPr>
                  <a:spLocks/>
                </p:cNvSpPr>
                <p:nvPr/>
              </p:nvSpPr>
              <p:spPr bwMode="auto">
                <a:xfrm>
                  <a:off x="5014" y="1549"/>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49" name="Freeform 346"/>
                <p:cNvSpPr>
                  <a:spLocks/>
                </p:cNvSpPr>
                <p:nvPr/>
              </p:nvSpPr>
              <p:spPr bwMode="auto">
                <a:xfrm>
                  <a:off x="4994" y="1516"/>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50" name="Freeform 347"/>
                <p:cNvSpPr>
                  <a:spLocks/>
                </p:cNvSpPr>
                <p:nvPr/>
              </p:nvSpPr>
              <p:spPr bwMode="auto">
                <a:xfrm>
                  <a:off x="4994" y="1525"/>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51" name="Freeform 348"/>
                <p:cNvSpPr>
                  <a:spLocks/>
                </p:cNvSpPr>
                <p:nvPr/>
              </p:nvSpPr>
              <p:spPr bwMode="auto">
                <a:xfrm>
                  <a:off x="4994" y="1534"/>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52" name="Freeform 349"/>
                <p:cNvSpPr>
                  <a:spLocks/>
                </p:cNvSpPr>
                <p:nvPr/>
              </p:nvSpPr>
              <p:spPr bwMode="auto">
                <a:xfrm>
                  <a:off x="4994" y="154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53" name="Freeform 350"/>
                <p:cNvSpPr>
                  <a:spLocks/>
                </p:cNvSpPr>
                <p:nvPr/>
              </p:nvSpPr>
              <p:spPr bwMode="auto">
                <a:xfrm>
                  <a:off x="4994" y="1551"/>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54" name="Freeform 351"/>
                <p:cNvSpPr>
                  <a:spLocks/>
                </p:cNvSpPr>
                <p:nvPr/>
              </p:nvSpPr>
              <p:spPr bwMode="auto">
                <a:xfrm>
                  <a:off x="4994" y="1560"/>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55" name="Freeform 352"/>
                <p:cNvSpPr>
                  <a:spLocks/>
                </p:cNvSpPr>
                <p:nvPr/>
              </p:nvSpPr>
              <p:spPr bwMode="auto">
                <a:xfrm>
                  <a:off x="4975" y="1527"/>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56" name="Freeform 353"/>
                <p:cNvSpPr>
                  <a:spLocks/>
                </p:cNvSpPr>
                <p:nvPr/>
              </p:nvSpPr>
              <p:spPr bwMode="auto">
                <a:xfrm>
                  <a:off x="4975" y="1536"/>
                  <a:ext cx="13" cy="13"/>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57" name="Freeform 354"/>
                <p:cNvSpPr>
                  <a:spLocks/>
                </p:cNvSpPr>
                <p:nvPr/>
              </p:nvSpPr>
              <p:spPr bwMode="auto">
                <a:xfrm>
                  <a:off x="4975" y="1545"/>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58" name="Freeform 355"/>
                <p:cNvSpPr>
                  <a:spLocks/>
                </p:cNvSpPr>
                <p:nvPr/>
              </p:nvSpPr>
              <p:spPr bwMode="auto">
                <a:xfrm>
                  <a:off x="4975" y="1554"/>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1"/>
                        <a:pt x="28" y="3"/>
                      </a:cubicBezTo>
                      <a:cubicBezTo>
                        <a:pt x="28" y="7"/>
                        <a:pt x="28" y="7"/>
                        <a:pt x="28" y="7"/>
                      </a:cubicBezTo>
                      <a:cubicBezTo>
                        <a:pt x="29"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59" name="Freeform 356"/>
                <p:cNvSpPr>
                  <a:spLocks/>
                </p:cNvSpPr>
                <p:nvPr/>
              </p:nvSpPr>
              <p:spPr bwMode="auto">
                <a:xfrm>
                  <a:off x="4975" y="156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1"/>
                        <a:pt x="28" y="3"/>
                      </a:cubicBezTo>
                      <a:cubicBezTo>
                        <a:pt x="28" y="7"/>
                        <a:pt x="28" y="7"/>
                        <a:pt x="28" y="7"/>
                      </a:cubicBezTo>
                      <a:cubicBezTo>
                        <a:pt x="29"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60" name="Freeform 357"/>
                <p:cNvSpPr>
                  <a:spLocks/>
                </p:cNvSpPr>
                <p:nvPr/>
              </p:nvSpPr>
              <p:spPr bwMode="auto">
                <a:xfrm>
                  <a:off x="4975" y="1572"/>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1"/>
                        <a:pt x="28" y="3"/>
                      </a:cubicBezTo>
                      <a:cubicBezTo>
                        <a:pt x="28" y="7"/>
                        <a:pt x="28" y="7"/>
                        <a:pt x="28" y="7"/>
                      </a:cubicBezTo>
                      <a:cubicBezTo>
                        <a:pt x="29"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61" name="Freeform 358"/>
                <p:cNvSpPr>
                  <a:spLocks/>
                </p:cNvSpPr>
                <p:nvPr/>
              </p:nvSpPr>
              <p:spPr bwMode="auto">
                <a:xfrm>
                  <a:off x="4955" y="1538"/>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62" name="Freeform 359"/>
                <p:cNvSpPr>
                  <a:spLocks/>
                </p:cNvSpPr>
                <p:nvPr/>
              </p:nvSpPr>
              <p:spPr bwMode="auto">
                <a:xfrm>
                  <a:off x="4955" y="1547"/>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63" name="Freeform 360"/>
                <p:cNvSpPr>
                  <a:spLocks/>
                </p:cNvSpPr>
                <p:nvPr/>
              </p:nvSpPr>
              <p:spPr bwMode="auto">
                <a:xfrm>
                  <a:off x="4955" y="1556"/>
                  <a:ext cx="14" cy="13"/>
                </a:xfrm>
                <a:custGeom>
                  <a:avLst/>
                  <a:gdLst/>
                  <a:ahLst/>
                  <a:cxnLst>
                    <a:cxn ang="0">
                      <a:pos x="25" y="1"/>
                    </a:cxn>
                    <a:cxn ang="0">
                      <a:pos x="29" y="3"/>
                    </a:cxn>
                    <a:cxn ang="0">
                      <a:pos x="29" y="7"/>
                    </a:cxn>
                    <a:cxn ang="0">
                      <a:pos x="25" y="13"/>
                    </a:cxn>
                    <a:cxn ang="0">
                      <a:pos x="4" y="26"/>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64" name="Freeform 361"/>
                <p:cNvSpPr>
                  <a:spLocks/>
                </p:cNvSpPr>
                <p:nvPr/>
              </p:nvSpPr>
              <p:spPr bwMode="auto">
                <a:xfrm>
                  <a:off x="4955" y="1565"/>
                  <a:ext cx="14" cy="13"/>
                </a:xfrm>
                <a:custGeom>
                  <a:avLst/>
                  <a:gdLst/>
                  <a:ahLst/>
                  <a:cxnLst>
                    <a:cxn ang="0">
                      <a:pos x="25" y="1"/>
                    </a:cxn>
                    <a:cxn ang="0">
                      <a:pos x="29" y="3"/>
                    </a:cxn>
                    <a:cxn ang="0">
                      <a:pos x="29" y="7"/>
                    </a:cxn>
                    <a:cxn ang="0">
                      <a:pos x="25" y="13"/>
                    </a:cxn>
                    <a:cxn ang="0">
                      <a:pos x="4" y="25"/>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65" name="Freeform 362"/>
                <p:cNvSpPr>
                  <a:spLocks/>
                </p:cNvSpPr>
                <p:nvPr/>
              </p:nvSpPr>
              <p:spPr bwMode="auto">
                <a:xfrm>
                  <a:off x="4955" y="1574"/>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66" name="Freeform 363"/>
                <p:cNvSpPr>
                  <a:spLocks/>
                </p:cNvSpPr>
                <p:nvPr/>
              </p:nvSpPr>
              <p:spPr bwMode="auto">
                <a:xfrm>
                  <a:off x="4955" y="1583"/>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67" name="Freeform 364"/>
                <p:cNvSpPr>
                  <a:spLocks/>
                </p:cNvSpPr>
                <p:nvPr/>
              </p:nvSpPr>
              <p:spPr bwMode="auto">
                <a:xfrm>
                  <a:off x="5111" y="1704"/>
                  <a:ext cx="14" cy="12"/>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1"/>
                        <a:pt x="29" y="3"/>
                      </a:cubicBezTo>
                      <a:cubicBezTo>
                        <a:pt x="29" y="7"/>
                        <a:pt x="29" y="7"/>
                        <a:pt x="29" y="7"/>
                      </a:cubicBezTo>
                      <a:cubicBezTo>
                        <a:pt x="29" y="9"/>
                        <a:pt x="27" y="12"/>
                        <a:pt x="26" y="13"/>
                      </a:cubicBezTo>
                      <a:cubicBezTo>
                        <a:pt x="4" y="25"/>
                        <a:pt x="4" y="25"/>
                        <a:pt x="4" y="25"/>
                      </a:cubicBezTo>
                      <a:cubicBezTo>
                        <a:pt x="2" y="26"/>
                        <a:pt x="0" y="26"/>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368" name="Freeform 365"/>
                <p:cNvSpPr>
                  <a:spLocks/>
                </p:cNvSpPr>
                <p:nvPr/>
              </p:nvSpPr>
              <p:spPr bwMode="auto">
                <a:xfrm>
                  <a:off x="5111" y="1713"/>
                  <a:ext cx="14" cy="12"/>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1"/>
                        <a:pt x="29" y="3"/>
                      </a:cubicBezTo>
                      <a:cubicBezTo>
                        <a:pt x="29" y="7"/>
                        <a:pt x="29" y="7"/>
                        <a:pt x="29" y="7"/>
                      </a:cubicBezTo>
                      <a:cubicBezTo>
                        <a:pt x="29" y="9"/>
                        <a:pt x="27" y="12"/>
                        <a:pt x="26" y="13"/>
                      </a:cubicBezTo>
                      <a:cubicBezTo>
                        <a:pt x="4" y="25"/>
                        <a:pt x="4" y="25"/>
                        <a:pt x="4" y="25"/>
                      </a:cubicBezTo>
                      <a:cubicBezTo>
                        <a:pt x="2" y="26"/>
                        <a:pt x="0" y="25"/>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369" name="Freeform 366"/>
                <p:cNvSpPr>
                  <a:spLocks/>
                </p:cNvSpPr>
                <p:nvPr/>
              </p:nvSpPr>
              <p:spPr bwMode="auto">
                <a:xfrm>
                  <a:off x="5111" y="1721"/>
                  <a:ext cx="14" cy="13"/>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0"/>
                        <a:pt x="29" y="3"/>
                      </a:cubicBezTo>
                      <a:cubicBezTo>
                        <a:pt x="29" y="7"/>
                        <a:pt x="29" y="7"/>
                        <a:pt x="29" y="7"/>
                      </a:cubicBezTo>
                      <a:cubicBezTo>
                        <a:pt x="29" y="9"/>
                        <a:pt x="27" y="12"/>
                        <a:pt x="26" y="13"/>
                      </a:cubicBezTo>
                      <a:cubicBezTo>
                        <a:pt x="4" y="25"/>
                        <a:pt x="4" y="25"/>
                        <a:pt x="4" y="25"/>
                      </a:cubicBezTo>
                      <a:cubicBezTo>
                        <a:pt x="2" y="26"/>
                        <a:pt x="0" y="25"/>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370" name="Freeform 367"/>
                <p:cNvSpPr>
                  <a:spLocks/>
                </p:cNvSpPr>
                <p:nvPr/>
              </p:nvSpPr>
              <p:spPr bwMode="auto">
                <a:xfrm>
                  <a:off x="5111" y="1730"/>
                  <a:ext cx="14" cy="13"/>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0"/>
                        <a:pt x="29" y="3"/>
                      </a:cubicBezTo>
                      <a:cubicBezTo>
                        <a:pt x="29" y="7"/>
                        <a:pt x="29" y="7"/>
                        <a:pt x="29" y="7"/>
                      </a:cubicBezTo>
                      <a:cubicBezTo>
                        <a:pt x="29" y="9"/>
                        <a:pt x="27" y="11"/>
                        <a:pt x="26" y="13"/>
                      </a:cubicBezTo>
                      <a:cubicBezTo>
                        <a:pt x="4" y="25"/>
                        <a:pt x="4" y="25"/>
                        <a:pt x="4" y="25"/>
                      </a:cubicBezTo>
                      <a:cubicBezTo>
                        <a:pt x="2" y="26"/>
                        <a:pt x="0" y="25"/>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371" name="Freeform 368"/>
                <p:cNvSpPr>
                  <a:spLocks/>
                </p:cNvSpPr>
                <p:nvPr/>
              </p:nvSpPr>
              <p:spPr bwMode="auto">
                <a:xfrm>
                  <a:off x="5111" y="1739"/>
                  <a:ext cx="14" cy="12"/>
                </a:xfrm>
                <a:custGeom>
                  <a:avLst/>
                  <a:gdLst/>
                  <a:ahLst/>
                  <a:cxnLst>
                    <a:cxn ang="0">
                      <a:pos x="26" y="2"/>
                    </a:cxn>
                    <a:cxn ang="0">
                      <a:pos x="29" y="4"/>
                    </a:cxn>
                    <a:cxn ang="0">
                      <a:pos x="29" y="8"/>
                    </a:cxn>
                    <a:cxn ang="0">
                      <a:pos x="26" y="14"/>
                    </a:cxn>
                    <a:cxn ang="0">
                      <a:pos x="4" y="26"/>
                    </a:cxn>
                    <a:cxn ang="0">
                      <a:pos x="0" y="24"/>
                    </a:cxn>
                    <a:cxn ang="0">
                      <a:pos x="0" y="20"/>
                    </a:cxn>
                    <a:cxn ang="0">
                      <a:pos x="4" y="14"/>
                    </a:cxn>
                    <a:cxn ang="0">
                      <a:pos x="26" y="2"/>
                    </a:cxn>
                    <a:cxn ang="0">
                      <a:pos x="26" y="2"/>
                    </a:cxn>
                  </a:cxnLst>
                  <a:rect l="0" t="0" r="r" b="b"/>
                  <a:pathLst>
                    <a:path w="29" h="27">
                      <a:moveTo>
                        <a:pt x="26" y="2"/>
                      </a:moveTo>
                      <a:cubicBezTo>
                        <a:pt x="27" y="0"/>
                        <a:pt x="29" y="1"/>
                        <a:pt x="29" y="4"/>
                      </a:cubicBezTo>
                      <a:cubicBezTo>
                        <a:pt x="29" y="8"/>
                        <a:pt x="29" y="8"/>
                        <a:pt x="29" y="8"/>
                      </a:cubicBezTo>
                      <a:cubicBezTo>
                        <a:pt x="29" y="10"/>
                        <a:pt x="27" y="12"/>
                        <a:pt x="26" y="14"/>
                      </a:cubicBezTo>
                      <a:cubicBezTo>
                        <a:pt x="4" y="26"/>
                        <a:pt x="4" y="26"/>
                        <a:pt x="4" y="26"/>
                      </a:cubicBezTo>
                      <a:cubicBezTo>
                        <a:pt x="2" y="27"/>
                        <a:pt x="0" y="26"/>
                        <a:pt x="0" y="24"/>
                      </a:cubicBezTo>
                      <a:cubicBezTo>
                        <a:pt x="0" y="20"/>
                        <a:pt x="0" y="20"/>
                        <a:pt x="0" y="20"/>
                      </a:cubicBezTo>
                      <a:cubicBezTo>
                        <a:pt x="0" y="18"/>
                        <a:pt x="2" y="15"/>
                        <a:pt x="4" y="14"/>
                      </a:cubicBezTo>
                      <a:cubicBezTo>
                        <a:pt x="26" y="2"/>
                        <a:pt x="26" y="2"/>
                        <a:pt x="26" y="2"/>
                      </a:cubicBezTo>
                      <a:cubicBezTo>
                        <a:pt x="26" y="2"/>
                        <a:pt x="26" y="2"/>
                        <a:pt x="26" y="2"/>
                      </a:cubicBezTo>
                      <a:close/>
                    </a:path>
                  </a:pathLst>
                </a:custGeom>
                <a:solidFill>
                  <a:srgbClr val="072466"/>
                </a:solidFill>
                <a:ln w="9525">
                  <a:noFill/>
                  <a:round/>
                  <a:headEnd/>
                  <a:tailEnd/>
                </a:ln>
              </p:spPr>
              <p:txBody>
                <a:bodyPr/>
                <a:lstStyle/>
                <a:p>
                  <a:endParaRPr lang="zh-CN" altLang="en-US"/>
                </a:p>
              </p:txBody>
            </p:sp>
            <p:sp>
              <p:nvSpPr>
                <p:cNvPr id="372" name="Freeform 369"/>
                <p:cNvSpPr>
                  <a:spLocks/>
                </p:cNvSpPr>
                <p:nvPr/>
              </p:nvSpPr>
              <p:spPr bwMode="auto">
                <a:xfrm>
                  <a:off x="5111" y="1748"/>
                  <a:ext cx="14" cy="12"/>
                </a:xfrm>
                <a:custGeom>
                  <a:avLst/>
                  <a:gdLst/>
                  <a:ahLst/>
                  <a:cxnLst>
                    <a:cxn ang="0">
                      <a:pos x="26" y="2"/>
                    </a:cxn>
                    <a:cxn ang="0">
                      <a:pos x="29" y="3"/>
                    </a:cxn>
                    <a:cxn ang="0">
                      <a:pos x="29" y="8"/>
                    </a:cxn>
                    <a:cxn ang="0">
                      <a:pos x="26" y="13"/>
                    </a:cxn>
                    <a:cxn ang="0">
                      <a:pos x="4" y="26"/>
                    </a:cxn>
                    <a:cxn ang="0">
                      <a:pos x="0" y="24"/>
                    </a:cxn>
                    <a:cxn ang="0">
                      <a:pos x="0" y="20"/>
                    </a:cxn>
                    <a:cxn ang="0">
                      <a:pos x="4" y="14"/>
                    </a:cxn>
                    <a:cxn ang="0">
                      <a:pos x="26" y="2"/>
                    </a:cxn>
                    <a:cxn ang="0">
                      <a:pos x="26" y="2"/>
                    </a:cxn>
                  </a:cxnLst>
                  <a:rect l="0" t="0" r="r" b="b"/>
                  <a:pathLst>
                    <a:path w="29" h="27">
                      <a:moveTo>
                        <a:pt x="26" y="2"/>
                      </a:moveTo>
                      <a:cubicBezTo>
                        <a:pt x="27" y="0"/>
                        <a:pt x="29" y="1"/>
                        <a:pt x="29" y="3"/>
                      </a:cubicBezTo>
                      <a:cubicBezTo>
                        <a:pt x="29" y="8"/>
                        <a:pt x="29" y="8"/>
                        <a:pt x="29" y="8"/>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2"/>
                        <a:pt x="26" y="2"/>
                        <a:pt x="26" y="2"/>
                      </a:cubicBezTo>
                      <a:cubicBezTo>
                        <a:pt x="26" y="2"/>
                        <a:pt x="26" y="2"/>
                        <a:pt x="26" y="2"/>
                      </a:cubicBezTo>
                      <a:close/>
                    </a:path>
                  </a:pathLst>
                </a:custGeom>
                <a:solidFill>
                  <a:srgbClr val="072466"/>
                </a:solidFill>
                <a:ln w="9525">
                  <a:noFill/>
                  <a:round/>
                  <a:headEnd/>
                  <a:tailEnd/>
                </a:ln>
              </p:spPr>
              <p:txBody>
                <a:bodyPr/>
                <a:lstStyle/>
                <a:p>
                  <a:endParaRPr lang="zh-CN" altLang="en-US"/>
                </a:p>
              </p:txBody>
            </p:sp>
            <p:sp>
              <p:nvSpPr>
                <p:cNvPr id="373" name="Freeform 370"/>
                <p:cNvSpPr>
                  <a:spLocks/>
                </p:cNvSpPr>
                <p:nvPr/>
              </p:nvSpPr>
              <p:spPr bwMode="auto">
                <a:xfrm>
                  <a:off x="5092" y="1715"/>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74" name="Freeform 371"/>
                <p:cNvSpPr>
                  <a:spLocks/>
                </p:cNvSpPr>
                <p:nvPr/>
              </p:nvSpPr>
              <p:spPr bwMode="auto">
                <a:xfrm>
                  <a:off x="5092" y="1724"/>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75" name="Freeform 372"/>
                <p:cNvSpPr>
                  <a:spLocks/>
                </p:cNvSpPr>
                <p:nvPr/>
              </p:nvSpPr>
              <p:spPr bwMode="auto">
                <a:xfrm>
                  <a:off x="5092" y="173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76" name="Freeform 373"/>
                <p:cNvSpPr>
                  <a:spLocks/>
                </p:cNvSpPr>
                <p:nvPr/>
              </p:nvSpPr>
              <p:spPr bwMode="auto">
                <a:xfrm>
                  <a:off x="5092" y="1742"/>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77" name="Freeform 374"/>
                <p:cNvSpPr>
                  <a:spLocks/>
                </p:cNvSpPr>
                <p:nvPr/>
              </p:nvSpPr>
              <p:spPr bwMode="auto">
                <a:xfrm>
                  <a:off x="5092" y="1750"/>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78" name="Freeform 375"/>
                <p:cNvSpPr>
                  <a:spLocks/>
                </p:cNvSpPr>
                <p:nvPr/>
              </p:nvSpPr>
              <p:spPr bwMode="auto">
                <a:xfrm>
                  <a:off x="5092" y="1759"/>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79" name="Freeform 376"/>
                <p:cNvSpPr>
                  <a:spLocks/>
                </p:cNvSpPr>
                <p:nvPr/>
              </p:nvSpPr>
              <p:spPr bwMode="auto">
                <a:xfrm>
                  <a:off x="5072" y="1726"/>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80" name="Freeform 377"/>
                <p:cNvSpPr>
                  <a:spLocks/>
                </p:cNvSpPr>
                <p:nvPr/>
              </p:nvSpPr>
              <p:spPr bwMode="auto">
                <a:xfrm>
                  <a:off x="5072" y="1735"/>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81" name="Freeform 378"/>
                <p:cNvSpPr>
                  <a:spLocks/>
                </p:cNvSpPr>
                <p:nvPr/>
              </p:nvSpPr>
              <p:spPr bwMode="auto">
                <a:xfrm>
                  <a:off x="5072" y="1744"/>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82" name="Freeform 379"/>
                <p:cNvSpPr>
                  <a:spLocks/>
                </p:cNvSpPr>
                <p:nvPr/>
              </p:nvSpPr>
              <p:spPr bwMode="auto">
                <a:xfrm>
                  <a:off x="5072" y="175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83" name="Freeform 380"/>
                <p:cNvSpPr>
                  <a:spLocks/>
                </p:cNvSpPr>
                <p:nvPr/>
              </p:nvSpPr>
              <p:spPr bwMode="auto">
                <a:xfrm>
                  <a:off x="5072" y="1762"/>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84" name="Freeform 381"/>
                <p:cNvSpPr>
                  <a:spLocks/>
                </p:cNvSpPr>
                <p:nvPr/>
              </p:nvSpPr>
              <p:spPr bwMode="auto">
                <a:xfrm>
                  <a:off x="5072" y="1771"/>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85" name="Freeform 382"/>
                <p:cNvSpPr>
                  <a:spLocks/>
                </p:cNvSpPr>
                <p:nvPr/>
              </p:nvSpPr>
              <p:spPr bwMode="auto">
                <a:xfrm>
                  <a:off x="5053" y="1737"/>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86" name="Freeform 383"/>
                <p:cNvSpPr>
                  <a:spLocks/>
                </p:cNvSpPr>
                <p:nvPr/>
              </p:nvSpPr>
              <p:spPr bwMode="auto">
                <a:xfrm>
                  <a:off x="5053" y="1746"/>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87" name="Freeform 384"/>
                <p:cNvSpPr>
                  <a:spLocks/>
                </p:cNvSpPr>
                <p:nvPr/>
              </p:nvSpPr>
              <p:spPr bwMode="auto">
                <a:xfrm>
                  <a:off x="5053" y="1755"/>
                  <a:ext cx="13" cy="13"/>
                </a:xfrm>
                <a:custGeom>
                  <a:avLst/>
                  <a:gdLst/>
                  <a:ahLst/>
                  <a:cxnLst>
                    <a:cxn ang="0">
                      <a:pos x="25" y="1"/>
                    </a:cxn>
                    <a:cxn ang="0">
                      <a:pos x="29" y="3"/>
                    </a:cxn>
                    <a:cxn ang="0">
                      <a:pos x="29" y="7"/>
                    </a:cxn>
                    <a:cxn ang="0">
                      <a:pos x="25" y="13"/>
                    </a:cxn>
                    <a:cxn ang="0">
                      <a:pos x="4" y="26"/>
                    </a:cxn>
                    <a:cxn ang="0">
                      <a:pos x="0" y="24"/>
                    </a:cxn>
                    <a:cxn ang="0">
                      <a:pos x="0" y="19"/>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88" name="Freeform 385"/>
                <p:cNvSpPr>
                  <a:spLocks/>
                </p:cNvSpPr>
                <p:nvPr/>
              </p:nvSpPr>
              <p:spPr bwMode="auto">
                <a:xfrm>
                  <a:off x="5053" y="1764"/>
                  <a:ext cx="13" cy="13"/>
                </a:xfrm>
                <a:custGeom>
                  <a:avLst/>
                  <a:gdLst/>
                  <a:ahLst/>
                  <a:cxnLst>
                    <a:cxn ang="0">
                      <a:pos x="25" y="1"/>
                    </a:cxn>
                    <a:cxn ang="0">
                      <a:pos x="29" y="3"/>
                    </a:cxn>
                    <a:cxn ang="0">
                      <a:pos x="29" y="7"/>
                    </a:cxn>
                    <a:cxn ang="0">
                      <a:pos x="25" y="13"/>
                    </a:cxn>
                    <a:cxn ang="0">
                      <a:pos x="4" y="26"/>
                    </a:cxn>
                    <a:cxn ang="0">
                      <a:pos x="0" y="24"/>
                    </a:cxn>
                    <a:cxn ang="0">
                      <a:pos x="0" y="19"/>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89" name="Freeform 386"/>
                <p:cNvSpPr>
                  <a:spLocks/>
                </p:cNvSpPr>
                <p:nvPr/>
              </p:nvSpPr>
              <p:spPr bwMode="auto">
                <a:xfrm>
                  <a:off x="5053" y="1773"/>
                  <a:ext cx="13" cy="12"/>
                </a:xfrm>
                <a:custGeom>
                  <a:avLst/>
                  <a:gdLst/>
                  <a:ahLst/>
                  <a:cxnLst>
                    <a:cxn ang="0">
                      <a:pos x="25" y="1"/>
                    </a:cxn>
                    <a:cxn ang="0">
                      <a:pos x="29" y="3"/>
                    </a:cxn>
                    <a:cxn ang="0">
                      <a:pos x="29" y="7"/>
                    </a:cxn>
                    <a:cxn ang="0">
                      <a:pos x="25" y="13"/>
                    </a:cxn>
                    <a:cxn ang="0">
                      <a:pos x="4" y="25"/>
                    </a:cxn>
                    <a:cxn ang="0">
                      <a:pos x="0" y="24"/>
                    </a:cxn>
                    <a:cxn ang="0">
                      <a:pos x="0" y="19"/>
                    </a:cxn>
                    <a:cxn ang="0">
                      <a:pos x="3" y="13"/>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4"/>
                      </a:cubicBezTo>
                      <a:cubicBezTo>
                        <a:pt x="0" y="19"/>
                        <a:pt x="0" y="19"/>
                        <a:pt x="0" y="19"/>
                      </a:cubicBezTo>
                      <a:cubicBezTo>
                        <a:pt x="0" y="17"/>
                        <a:pt x="2"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90" name="Freeform 387"/>
                <p:cNvSpPr>
                  <a:spLocks/>
                </p:cNvSpPr>
                <p:nvPr/>
              </p:nvSpPr>
              <p:spPr bwMode="auto">
                <a:xfrm>
                  <a:off x="5053" y="1782"/>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91" name="Freeform 388"/>
                <p:cNvSpPr>
                  <a:spLocks/>
                </p:cNvSpPr>
                <p:nvPr/>
              </p:nvSpPr>
              <p:spPr bwMode="auto">
                <a:xfrm>
                  <a:off x="5033" y="1749"/>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92" name="Freeform 389"/>
                <p:cNvSpPr>
                  <a:spLocks/>
                </p:cNvSpPr>
                <p:nvPr/>
              </p:nvSpPr>
              <p:spPr bwMode="auto">
                <a:xfrm>
                  <a:off x="5033" y="1757"/>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93" name="Freeform 390"/>
                <p:cNvSpPr>
                  <a:spLocks/>
                </p:cNvSpPr>
                <p:nvPr/>
              </p:nvSpPr>
              <p:spPr bwMode="auto">
                <a:xfrm>
                  <a:off x="5033" y="1766"/>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94" name="Freeform 391"/>
                <p:cNvSpPr>
                  <a:spLocks/>
                </p:cNvSpPr>
                <p:nvPr/>
              </p:nvSpPr>
              <p:spPr bwMode="auto">
                <a:xfrm>
                  <a:off x="5033" y="1775"/>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95" name="Freeform 392"/>
                <p:cNvSpPr>
                  <a:spLocks/>
                </p:cNvSpPr>
                <p:nvPr/>
              </p:nvSpPr>
              <p:spPr bwMode="auto">
                <a:xfrm>
                  <a:off x="5033" y="1784"/>
                  <a:ext cx="14" cy="13"/>
                </a:xfrm>
                <a:custGeom>
                  <a:avLst/>
                  <a:gdLst/>
                  <a:ahLst/>
                  <a:cxnLst>
                    <a:cxn ang="0">
                      <a:pos x="25" y="1"/>
                    </a:cxn>
                    <a:cxn ang="0">
                      <a:pos x="29" y="3"/>
                    </a:cxn>
                    <a:cxn ang="0">
                      <a:pos x="29" y="7"/>
                    </a:cxn>
                    <a:cxn ang="0">
                      <a:pos x="25" y="13"/>
                    </a:cxn>
                    <a:cxn ang="0">
                      <a:pos x="4" y="26"/>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96" name="Freeform 393"/>
                <p:cNvSpPr>
                  <a:spLocks/>
                </p:cNvSpPr>
                <p:nvPr/>
              </p:nvSpPr>
              <p:spPr bwMode="auto">
                <a:xfrm>
                  <a:off x="5033" y="1793"/>
                  <a:ext cx="14" cy="13"/>
                </a:xfrm>
                <a:custGeom>
                  <a:avLst/>
                  <a:gdLst/>
                  <a:ahLst/>
                  <a:cxnLst>
                    <a:cxn ang="0">
                      <a:pos x="25" y="1"/>
                    </a:cxn>
                    <a:cxn ang="0">
                      <a:pos x="29" y="3"/>
                    </a:cxn>
                    <a:cxn ang="0">
                      <a:pos x="29" y="7"/>
                    </a:cxn>
                    <a:cxn ang="0">
                      <a:pos x="25" y="13"/>
                    </a:cxn>
                    <a:cxn ang="0">
                      <a:pos x="4" y="26"/>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97" name="Freeform 394"/>
                <p:cNvSpPr>
                  <a:spLocks/>
                </p:cNvSpPr>
                <p:nvPr/>
              </p:nvSpPr>
              <p:spPr bwMode="auto">
                <a:xfrm>
                  <a:off x="5014" y="1760"/>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98" name="Freeform 395"/>
                <p:cNvSpPr>
                  <a:spLocks/>
                </p:cNvSpPr>
                <p:nvPr/>
              </p:nvSpPr>
              <p:spPr bwMode="auto">
                <a:xfrm>
                  <a:off x="5014" y="1769"/>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399" name="Freeform 396"/>
                <p:cNvSpPr>
                  <a:spLocks/>
                </p:cNvSpPr>
                <p:nvPr/>
              </p:nvSpPr>
              <p:spPr bwMode="auto">
                <a:xfrm>
                  <a:off x="5014" y="1778"/>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00" name="Freeform 397"/>
                <p:cNvSpPr>
                  <a:spLocks/>
                </p:cNvSpPr>
                <p:nvPr/>
              </p:nvSpPr>
              <p:spPr bwMode="auto">
                <a:xfrm>
                  <a:off x="5014" y="1786"/>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01" name="Freeform 398"/>
                <p:cNvSpPr>
                  <a:spLocks/>
                </p:cNvSpPr>
                <p:nvPr/>
              </p:nvSpPr>
              <p:spPr bwMode="auto">
                <a:xfrm>
                  <a:off x="5014" y="1795"/>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02" name="Freeform 399"/>
                <p:cNvSpPr>
                  <a:spLocks/>
                </p:cNvSpPr>
                <p:nvPr/>
              </p:nvSpPr>
              <p:spPr bwMode="auto">
                <a:xfrm>
                  <a:off x="5014" y="1804"/>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03" name="Freeform 400"/>
                <p:cNvSpPr>
                  <a:spLocks/>
                </p:cNvSpPr>
                <p:nvPr/>
              </p:nvSpPr>
              <p:spPr bwMode="auto">
                <a:xfrm>
                  <a:off x="4994" y="1771"/>
                  <a:ext cx="13" cy="13"/>
                </a:xfrm>
                <a:custGeom>
                  <a:avLst/>
                  <a:gdLst/>
                  <a:ahLst/>
                  <a:cxnLst>
                    <a:cxn ang="0">
                      <a:pos x="25" y="2"/>
                    </a:cxn>
                    <a:cxn ang="0">
                      <a:pos x="28" y="4"/>
                    </a:cxn>
                    <a:cxn ang="0">
                      <a:pos x="28" y="8"/>
                    </a:cxn>
                    <a:cxn ang="0">
                      <a:pos x="25" y="14"/>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4"/>
                      </a:cubicBezTo>
                      <a:cubicBezTo>
                        <a:pt x="28" y="8"/>
                        <a:pt x="28" y="8"/>
                        <a:pt x="28" y="8"/>
                      </a:cubicBezTo>
                      <a:cubicBezTo>
                        <a:pt x="28"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404" name="Freeform 401"/>
                <p:cNvSpPr>
                  <a:spLocks/>
                </p:cNvSpPr>
                <p:nvPr/>
              </p:nvSpPr>
              <p:spPr bwMode="auto">
                <a:xfrm>
                  <a:off x="4994" y="1780"/>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05" name="Freeform 402"/>
                <p:cNvSpPr>
                  <a:spLocks/>
                </p:cNvSpPr>
                <p:nvPr/>
              </p:nvSpPr>
              <p:spPr bwMode="auto">
                <a:xfrm>
                  <a:off x="4994" y="1789"/>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06" name="Freeform 403"/>
                <p:cNvSpPr>
                  <a:spLocks/>
                </p:cNvSpPr>
                <p:nvPr/>
              </p:nvSpPr>
              <p:spPr bwMode="auto">
                <a:xfrm>
                  <a:off x="4994" y="1798"/>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07" name="Freeform 404"/>
                <p:cNvSpPr>
                  <a:spLocks/>
                </p:cNvSpPr>
                <p:nvPr/>
              </p:nvSpPr>
              <p:spPr bwMode="auto">
                <a:xfrm>
                  <a:off x="4994" y="1807"/>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08" name="Freeform 405"/>
                <p:cNvSpPr>
                  <a:spLocks/>
                </p:cNvSpPr>
                <p:nvPr/>
              </p:nvSpPr>
              <p:spPr bwMode="auto">
                <a:xfrm>
                  <a:off x="4994" y="1815"/>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09" name="Freeform 406"/>
                <p:cNvSpPr>
                  <a:spLocks/>
                </p:cNvSpPr>
                <p:nvPr/>
              </p:nvSpPr>
              <p:spPr bwMode="auto">
                <a:xfrm>
                  <a:off x="4975" y="178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0"/>
                        <a:pt x="28" y="3"/>
                      </a:cubicBezTo>
                      <a:cubicBezTo>
                        <a:pt x="28" y="7"/>
                        <a:pt x="28" y="7"/>
                        <a:pt x="28" y="7"/>
                      </a:cubicBezTo>
                      <a:cubicBezTo>
                        <a:pt x="29"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10" name="Freeform 407"/>
                <p:cNvSpPr>
                  <a:spLocks/>
                </p:cNvSpPr>
                <p:nvPr/>
              </p:nvSpPr>
              <p:spPr bwMode="auto">
                <a:xfrm>
                  <a:off x="4975" y="1792"/>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0"/>
                        <a:pt x="28" y="3"/>
                      </a:cubicBezTo>
                      <a:cubicBezTo>
                        <a:pt x="28" y="7"/>
                        <a:pt x="28" y="7"/>
                        <a:pt x="28" y="7"/>
                      </a:cubicBezTo>
                      <a:cubicBezTo>
                        <a:pt x="29"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11" name="Freeform 408"/>
                <p:cNvSpPr>
                  <a:spLocks/>
                </p:cNvSpPr>
                <p:nvPr/>
              </p:nvSpPr>
              <p:spPr bwMode="auto">
                <a:xfrm>
                  <a:off x="4975" y="1800"/>
                  <a:ext cx="13" cy="13"/>
                </a:xfrm>
                <a:custGeom>
                  <a:avLst/>
                  <a:gdLst/>
                  <a:ahLst/>
                  <a:cxnLst>
                    <a:cxn ang="0">
                      <a:pos x="25" y="2"/>
                    </a:cxn>
                    <a:cxn ang="0">
                      <a:pos x="28" y="4"/>
                    </a:cxn>
                    <a:cxn ang="0">
                      <a:pos x="28" y="8"/>
                    </a:cxn>
                    <a:cxn ang="0">
                      <a:pos x="25" y="14"/>
                    </a:cxn>
                    <a:cxn ang="0">
                      <a:pos x="3" y="26"/>
                    </a:cxn>
                    <a:cxn ang="0">
                      <a:pos x="0" y="24"/>
                    </a:cxn>
                    <a:cxn ang="0">
                      <a:pos x="0" y="20"/>
                    </a:cxn>
                    <a:cxn ang="0">
                      <a:pos x="3" y="14"/>
                    </a:cxn>
                    <a:cxn ang="0">
                      <a:pos x="25" y="2"/>
                    </a:cxn>
                    <a:cxn ang="0">
                      <a:pos x="25" y="2"/>
                    </a:cxn>
                  </a:cxnLst>
                  <a:rect l="0" t="0" r="r" b="b"/>
                  <a:pathLst>
                    <a:path w="29" h="27">
                      <a:moveTo>
                        <a:pt x="25" y="2"/>
                      </a:moveTo>
                      <a:cubicBezTo>
                        <a:pt x="27" y="0"/>
                        <a:pt x="28" y="1"/>
                        <a:pt x="28" y="4"/>
                      </a:cubicBezTo>
                      <a:cubicBezTo>
                        <a:pt x="28" y="8"/>
                        <a:pt x="28" y="8"/>
                        <a:pt x="28" y="8"/>
                      </a:cubicBezTo>
                      <a:cubicBezTo>
                        <a:pt x="29"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412" name="Freeform 409"/>
                <p:cNvSpPr>
                  <a:spLocks/>
                </p:cNvSpPr>
                <p:nvPr/>
              </p:nvSpPr>
              <p:spPr bwMode="auto">
                <a:xfrm>
                  <a:off x="4975" y="1809"/>
                  <a:ext cx="13" cy="12"/>
                </a:xfrm>
                <a:custGeom>
                  <a:avLst/>
                  <a:gdLst/>
                  <a:ahLst/>
                  <a:cxnLst>
                    <a:cxn ang="0">
                      <a:pos x="25" y="2"/>
                    </a:cxn>
                    <a:cxn ang="0">
                      <a:pos x="28" y="3"/>
                    </a:cxn>
                    <a:cxn ang="0">
                      <a:pos x="28" y="8"/>
                    </a:cxn>
                    <a:cxn ang="0">
                      <a:pos x="25" y="13"/>
                    </a:cxn>
                    <a:cxn ang="0">
                      <a:pos x="3" y="26"/>
                    </a:cxn>
                    <a:cxn ang="0">
                      <a:pos x="0" y="24"/>
                    </a:cxn>
                    <a:cxn ang="0">
                      <a:pos x="0" y="20"/>
                    </a:cxn>
                    <a:cxn ang="0">
                      <a:pos x="3" y="14"/>
                    </a:cxn>
                    <a:cxn ang="0">
                      <a:pos x="25" y="2"/>
                    </a:cxn>
                    <a:cxn ang="0">
                      <a:pos x="25" y="2"/>
                    </a:cxn>
                  </a:cxnLst>
                  <a:rect l="0" t="0" r="r" b="b"/>
                  <a:pathLst>
                    <a:path w="29" h="27">
                      <a:moveTo>
                        <a:pt x="25" y="2"/>
                      </a:moveTo>
                      <a:cubicBezTo>
                        <a:pt x="27" y="0"/>
                        <a:pt x="28" y="1"/>
                        <a:pt x="28" y="3"/>
                      </a:cubicBezTo>
                      <a:cubicBezTo>
                        <a:pt x="28" y="8"/>
                        <a:pt x="28" y="8"/>
                        <a:pt x="28" y="8"/>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413" name="Freeform 410"/>
                <p:cNvSpPr>
                  <a:spLocks/>
                </p:cNvSpPr>
                <p:nvPr/>
              </p:nvSpPr>
              <p:spPr bwMode="auto">
                <a:xfrm>
                  <a:off x="4975" y="1818"/>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8"/>
                        <a:pt x="28" y="8"/>
                        <a:pt x="28" y="8"/>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14" name="Freeform 411"/>
                <p:cNvSpPr>
                  <a:spLocks/>
                </p:cNvSpPr>
                <p:nvPr/>
              </p:nvSpPr>
              <p:spPr bwMode="auto">
                <a:xfrm>
                  <a:off x="4975" y="1827"/>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15" name="Freeform 412"/>
                <p:cNvSpPr>
                  <a:spLocks/>
                </p:cNvSpPr>
                <p:nvPr/>
              </p:nvSpPr>
              <p:spPr bwMode="auto">
                <a:xfrm>
                  <a:off x="4955" y="1794"/>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16" name="Freeform 413"/>
                <p:cNvSpPr>
                  <a:spLocks/>
                </p:cNvSpPr>
                <p:nvPr/>
              </p:nvSpPr>
              <p:spPr bwMode="auto">
                <a:xfrm>
                  <a:off x="4955" y="1803"/>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17" name="Freeform 414"/>
                <p:cNvSpPr>
                  <a:spLocks/>
                </p:cNvSpPr>
                <p:nvPr/>
              </p:nvSpPr>
              <p:spPr bwMode="auto">
                <a:xfrm>
                  <a:off x="4955" y="1812"/>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18" name="Freeform 415"/>
                <p:cNvSpPr>
                  <a:spLocks/>
                </p:cNvSpPr>
                <p:nvPr/>
              </p:nvSpPr>
              <p:spPr bwMode="auto">
                <a:xfrm>
                  <a:off x="4955" y="1821"/>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19" name="Freeform 416"/>
                <p:cNvSpPr>
                  <a:spLocks/>
                </p:cNvSpPr>
                <p:nvPr/>
              </p:nvSpPr>
              <p:spPr bwMode="auto">
                <a:xfrm>
                  <a:off x="4955" y="1829"/>
                  <a:ext cx="14" cy="13"/>
                </a:xfrm>
                <a:custGeom>
                  <a:avLst/>
                  <a:gdLst/>
                  <a:ahLst/>
                  <a:cxnLst>
                    <a:cxn ang="0">
                      <a:pos x="25" y="2"/>
                    </a:cxn>
                    <a:cxn ang="0">
                      <a:pos x="29" y="4"/>
                    </a:cxn>
                    <a:cxn ang="0">
                      <a:pos x="29" y="8"/>
                    </a:cxn>
                    <a:cxn ang="0">
                      <a:pos x="25" y="14"/>
                    </a:cxn>
                    <a:cxn ang="0">
                      <a:pos x="4" y="26"/>
                    </a:cxn>
                    <a:cxn ang="0">
                      <a:pos x="0" y="24"/>
                    </a:cxn>
                    <a:cxn ang="0">
                      <a:pos x="0" y="20"/>
                    </a:cxn>
                    <a:cxn ang="0">
                      <a:pos x="4" y="14"/>
                    </a:cxn>
                    <a:cxn ang="0">
                      <a:pos x="25" y="2"/>
                    </a:cxn>
                    <a:cxn ang="0">
                      <a:pos x="25" y="2"/>
                    </a:cxn>
                  </a:cxnLst>
                  <a:rect l="0" t="0" r="r" b="b"/>
                  <a:pathLst>
                    <a:path w="29" h="27">
                      <a:moveTo>
                        <a:pt x="25" y="2"/>
                      </a:moveTo>
                      <a:cubicBezTo>
                        <a:pt x="27" y="0"/>
                        <a:pt x="29" y="1"/>
                        <a:pt x="29" y="4"/>
                      </a:cubicBezTo>
                      <a:cubicBezTo>
                        <a:pt x="29" y="8"/>
                        <a:pt x="29" y="8"/>
                        <a:pt x="29" y="8"/>
                      </a:cubicBezTo>
                      <a:cubicBezTo>
                        <a:pt x="29" y="10"/>
                        <a:pt x="27" y="12"/>
                        <a:pt x="25" y="14"/>
                      </a:cubicBezTo>
                      <a:cubicBezTo>
                        <a:pt x="4" y="26"/>
                        <a:pt x="4" y="26"/>
                        <a:pt x="4" y="26"/>
                      </a:cubicBezTo>
                      <a:cubicBezTo>
                        <a:pt x="2" y="27"/>
                        <a:pt x="0" y="26"/>
                        <a:pt x="0" y="24"/>
                      </a:cubicBezTo>
                      <a:cubicBezTo>
                        <a:pt x="0" y="20"/>
                        <a:pt x="0" y="20"/>
                        <a:pt x="0" y="20"/>
                      </a:cubicBezTo>
                      <a:cubicBezTo>
                        <a:pt x="0" y="18"/>
                        <a:pt x="2" y="15"/>
                        <a:pt x="4"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420" name="Freeform 417"/>
                <p:cNvSpPr>
                  <a:spLocks/>
                </p:cNvSpPr>
                <p:nvPr/>
              </p:nvSpPr>
              <p:spPr bwMode="auto">
                <a:xfrm>
                  <a:off x="4955" y="1838"/>
                  <a:ext cx="14" cy="12"/>
                </a:xfrm>
                <a:custGeom>
                  <a:avLst/>
                  <a:gdLst/>
                  <a:ahLst/>
                  <a:cxnLst>
                    <a:cxn ang="0">
                      <a:pos x="25" y="2"/>
                    </a:cxn>
                    <a:cxn ang="0">
                      <a:pos x="29" y="3"/>
                    </a:cxn>
                    <a:cxn ang="0">
                      <a:pos x="29" y="8"/>
                    </a:cxn>
                    <a:cxn ang="0">
                      <a:pos x="25" y="13"/>
                    </a:cxn>
                    <a:cxn ang="0">
                      <a:pos x="4" y="26"/>
                    </a:cxn>
                    <a:cxn ang="0">
                      <a:pos x="0" y="24"/>
                    </a:cxn>
                    <a:cxn ang="0">
                      <a:pos x="0" y="20"/>
                    </a:cxn>
                    <a:cxn ang="0">
                      <a:pos x="4" y="14"/>
                    </a:cxn>
                    <a:cxn ang="0">
                      <a:pos x="25" y="2"/>
                    </a:cxn>
                    <a:cxn ang="0">
                      <a:pos x="25" y="2"/>
                    </a:cxn>
                  </a:cxnLst>
                  <a:rect l="0" t="0" r="r" b="b"/>
                  <a:pathLst>
                    <a:path w="29" h="27">
                      <a:moveTo>
                        <a:pt x="25" y="2"/>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421" name="Freeform 418"/>
                <p:cNvSpPr>
                  <a:spLocks/>
                </p:cNvSpPr>
                <p:nvPr/>
              </p:nvSpPr>
              <p:spPr bwMode="auto">
                <a:xfrm>
                  <a:off x="5111" y="1645"/>
                  <a:ext cx="14" cy="12"/>
                </a:xfrm>
                <a:custGeom>
                  <a:avLst/>
                  <a:gdLst/>
                  <a:ahLst/>
                  <a:cxnLst>
                    <a:cxn ang="0">
                      <a:pos x="26" y="1"/>
                    </a:cxn>
                    <a:cxn ang="0">
                      <a:pos x="29" y="3"/>
                    </a:cxn>
                    <a:cxn ang="0">
                      <a:pos x="29" y="8"/>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8"/>
                        <a:pt x="29" y="8"/>
                        <a:pt x="29" y="8"/>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422" name="Freeform 419"/>
                <p:cNvSpPr>
                  <a:spLocks/>
                </p:cNvSpPr>
                <p:nvPr/>
              </p:nvSpPr>
              <p:spPr bwMode="auto">
                <a:xfrm>
                  <a:off x="5111" y="1654"/>
                  <a:ext cx="14" cy="12"/>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423" name="Freeform 420"/>
                <p:cNvSpPr>
                  <a:spLocks/>
                </p:cNvSpPr>
                <p:nvPr/>
              </p:nvSpPr>
              <p:spPr bwMode="auto">
                <a:xfrm>
                  <a:off x="5111" y="1663"/>
                  <a:ext cx="14" cy="12"/>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424" name="Freeform 421"/>
                <p:cNvSpPr>
                  <a:spLocks/>
                </p:cNvSpPr>
                <p:nvPr/>
              </p:nvSpPr>
              <p:spPr bwMode="auto">
                <a:xfrm>
                  <a:off x="5111" y="1671"/>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425" name="Freeform 422"/>
                <p:cNvSpPr>
                  <a:spLocks/>
                </p:cNvSpPr>
                <p:nvPr/>
              </p:nvSpPr>
              <p:spPr bwMode="auto">
                <a:xfrm>
                  <a:off x="5111" y="1680"/>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426" name="Freeform 423"/>
                <p:cNvSpPr>
                  <a:spLocks/>
                </p:cNvSpPr>
                <p:nvPr/>
              </p:nvSpPr>
              <p:spPr bwMode="auto">
                <a:xfrm>
                  <a:off x="5111" y="1689"/>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427" name="Freeform 424"/>
                <p:cNvSpPr>
                  <a:spLocks/>
                </p:cNvSpPr>
                <p:nvPr/>
              </p:nvSpPr>
              <p:spPr bwMode="auto">
                <a:xfrm>
                  <a:off x="5092" y="1657"/>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28" name="Freeform 425"/>
                <p:cNvSpPr>
                  <a:spLocks/>
                </p:cNvSpPr>
                <p:nvPr/>
              </p:nvSpPr>
              <p:spPr bwMode="auto">
                <a:xfrm>
                  <a:off x="5092" y="1665"/>
                  <a:ext cx="13" cy="13"/>
                </a:xfrm>
                <a:custGeom>
                  <a:avLst/>
                  <a:gdLst/>
                  <a:ahLst/>
                  <a:cxnLst>
                    <a:cxn ang="0">
                      <a:pos x="25" y="2"/>
                    </a:cxn>
                    <a:cxn ang="0">
                      <a:pos x="28" y="3"/>
                    </a:cxn>
                    <a:cxn ang="0">
                      <a:pos x="28" y="8"/>
                    </a:cxn>
                    <a:cxn ang="0">
                      <a:pos x="25" y="13"/>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429" name="Freeform 426"/>
                <p:cNvSpPr>
                  <a:spLocks/>
                </p:cNvSpPr>
                <p:nvPr/>
              </p:nvSpPr>
              <p:spPr bwMode="auto">
                <a:xfrm>
                  <a:off x="5092" y="1674"/>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30" name="Freeform 427"/>
                <p:cNvSpPr>
                  <a:spLocks/>
                </p:cNvSpPr>
                <p:nvPr/>
              </p:nvSpPr>
              <p:spPr bwMode="auto">
                <a:xfrm>
                  <a:off x="5092" y="1683"/>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31" name="Freeform 428"/>
                <p:cNvSpPr>
                  <a:spLocks/>
                </p:cNvSpPr>
                <p:nvPr/>
              </p:nvSpPr>
              <p:spPr bwMode="auto">
                <a:xfrm>
                  <a:off x="5092" y="1692"/>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32" name="Freeform 429"/>
                <p:cNvSpPr>
                  <a:spLocks/>
                </p:cNvSpPr>
                <p:nvPr/>
              </p:nvSpPr>
              <p:spPr bwMode="auto">
                <a:xfrm>
                  <a:off x="5092" y="1700"/>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33" name="Freeform 430"/>
                <p:cNvSpPr>
                  <a:spLocks/>
                </p:cNvSpPr>
                <p:nvPr/>
              </p:nvSpPr>
              <p:spPr bwMode="auto">
                <a:xfrm>
                  <a:off x="5072" y="1668"/>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34" name="Freeform 431"/>
                <p:cNvSpPr>
                  <a:spLocks/>
                </p:cNvSpPr>
                <p:nvPr/>
              </p:nvSpPr>
              <p:spPr bwMode="auto">
                <a:xfrm>
                  <a:off x="5072" y="1677"/>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35" name="Freeform 432"/>
                <p:cNvSpPr>
                  <a:spLocks/>
                </p:cNvSpPr>
                <p:nvPr/>
              </p:nvSpPr>
              <p:spPr bwMode="auto">
                <a:xfrm>
                  <a:off x="5072" y="1686"/>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36" name="Freeform 433"/>
                <p:cNvSpPr>
                  <a:spLocks/>
                </p:cNvSpPr>
                <p:nvPr/>
              </p:nvSpPr>
              <p:spPr bwMode="auto">
                <a:xfrm>
                  <a:off x="5072" y="1694"/>
                  <a:ext cx="13" cy="13"/>
                </a:xfrm>
                <a:custGeom>
                  <a:avLst/>
                  <a:gdLst/>
                  <a:ahLst/>
                  <a:cxnLst>
                    <a:cxn ang="0">
                      <a:pos x="25" y="2"/>
                    </a:cxn>
                    <a:cxn ang="0">
                      <a:pos x="28" y="3"/>
                    </a:cxn>
                    <a:cxn ang="0">
                      <a:pos x="28" y="8"/>
                    </a:cxn>
                    <a:cxn ang="0">
                      <a:pos x="25" y="13"/>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437" name="Freeform 434"/>
                <p:cNvSpPr>
                  <a:spLocks/>
                </p:cNvSpPr>
                <p:nvPr/>
              </p:nvSpPr>
              <p:spPr bwMode="auto">
                <a:xfrm>
                  <a:off x="5072" y="1703"/>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38" name="Freeform 435"/>
                <p:cNvSpPr>
                  <a:spLocks/>
                </p:cNvSpPr>
                <p:nvPr/>
              </p:nvSpPr>
              <p:spPr bwMode="auto">
                <a:xfrm>
                  <a:off x="5072" y="1712"/>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39" name="Freeform 436"/>
                <p:cNvSpPr>
                  <a:spLocks/>
                </p:cNvSpPr>
                <p:nvPr/>
              </p:nvSpPr>
              <p:spPr bwMode="auto">
                <a:xfrm>
                  <a:off x="5053" y="1679"/>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40" name="Freeform 437"/>
                <p:cNvSpPr>
                  <a:spLocks/>
                </p:cNvSpPr>
                <p:nvPr/>
              </p:nvSpPr>
              <p:spPr bwMode="auto">
                <a:xfrm>
                  <a:off x="5053" y="1688"/>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41" name="Freeform 438"/>
                <p:cNvSpPr>
                  <a:spLocks/>
                </p:cNvSpPr>
                <p:nvPr/>
              </p:nvSpPr>
              <p:spPr bwMode="auto">
                <a:xfrm>
                  <a:off x="5053" y="1697"/>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42" name="Freeform 439"/>
                <p:cNvSpPr>
                  <a:spLocks/>
                </p:cNvSpPr>
                <p:nvPr/>
              </p:nvSpPr>
              <p:spPr bwMode="auto">
                <a:xfrm>
                  <a:off x="5053" y="1706"/>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43" name="Freeform 440"/>
                <p:cNvSpPr>
                  <a:spLocks/>
                </p:cNvSpPr>
                <p:nvPr/>
              </p:nvSpPr>
              <p:spPr bwMode="auto">
                <a:xfrm>
                  <a:off x="5053" y="1714"/>
                  <a:ext cx="13" cy="13"/>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1"/>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44" name="Freeform 441"/>
                <p:cNvSpPr>
                  <a:spLocks/>
                </p:cNvSpPr>
                <p:nvPr/>
              </p:nvSpPr>
              <p:spPr bwMode="auto">
                <a:xfrm>
                  <a:off x="5053" y="1723"/>
                  <a:ext cx="13" cy="12"/>
                </a:xfrm>
                <a:custGeom>
                  <a:avLst/>
                  <a:gdLst/>
                  <a:ahLst/>
                  <a:cxnLst>
                    <a:cxn ang="0">
                      <a:pos x="25" y="2"/>
                    </a:cxn>
                    <a:cxn ang="0">
                      <a:pos x="29" y="3"/>
                    </a:cxn>
                    <a:cxn ang="0">
                      <a:pos x="29" y="8"/>
                    </a:cxn>
                    <a:cxn ang="0">
                      <a:pos x="25" y="14"/>
                    </a:cxn>
                    <a:cxn ang="0">
                      <a:pos x="4" y="26"/>
                    </a:cxn>
                    <a:cxn ang="0">
                      <a:pos x="0" y="24"/>
                    </a:cxn>
                    <a:cxn ang="0">
                      <a:pos x="0" y="20"/>
                    </a:cxn>
                    <a:cxn ang="0">
                      <a:pos x="3" y="14"/>
                    </a:cxn>
                    <a:cxn ang="0">
                      <a:pos x="25" y="2"/>
                    </a:cxn>
                    <a:cxn ang="0">
                      <a:pos x="25" y="2"/>
                    </a:cxn>
                  </a:cxnLst>
                  <a:rect l="0" t="0" r="r" b="b"/>
                  <a:pathLst>
                    <a:path w="29" h="27">
                      <a:moveTo>
                        <a:pt x="25" y="2"/>
                      </a:moveTo>
                      <a:cubicBezTo>
                        <a:pt x="27" y="0"/>
                        <a:pt x="29" y="1"/>
                        <a:pt x="29" y="3"/>
                      </a:cubicBezTo>
                      <a:cubicBezTo>
                        <a:pt x="29" y="8"/>
                        <a:pt x="29" y="8"/>
                        <a:pt x="29" y="8"/>
                      </a:cubicBezTo>
                      <a:cubicBezTo>
                        <a:pt x="29" y="10"/>
                        <a:pt x="27" y="12"/>
                        <a:pt x="25" y="14"/>
                      </a:cubicBezTo>
                      <a:cubicBezTo>
                        <a:pt x="4" y="26"/>
                        <a:pt x="4" y="26"/>
                        <a:pt x="4" y="26"/>
                      </a:cubicBezTo>
                      <a:cubicBezTo>
                        <a:pt x="2" y="27"/>
                        <a:pt x="0" y="26"/>
                        <a:pt x="0" y="24"/>
                      </a:cubicBezTo>
                      <a:cubicBezTo>
                        <a:pt x="0" y="20"/>
                        <a:pt x="0" y="20"/>
                        <a:pt x="0" y="20"/>
                      </a:cubicBezTo>
                      <a:cubicBezTo>
                        <a:pt x="0" y="18"/>
                        <a:pt x="2"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445" name="Freeform 442"/>
                <p:cNvSpPr>
                  <a:spLocks/>
                </p:cNvSpPr>
                <p:nvPr/>
              </p:nvSpPr>
              <p:spPr bwMode="auto">
                <a:xfrm>
                  <a:off x="5033" y="1690"/>
                  <a:ext cx="14" cy="13"/>
                </a:xfrm>
                <a:custGeom>
                  <a:avLst/>
                  <a:gdLst/>
                  <a:ahLst/>
                  <a:cxnLst>
                    <a:cxn ang="0">
                      <a:pos x="25" y="1"/>
                    </a:cxn>
                    <a:cxn ang="0">
                      <a:pos x="29" y="3"/>
                    </a:cxn>
                    <a:cxn ang="0">
                      <a:pos x="29" y="7"/>
                    </a:cxn>
                    <a:cxn ang="0">
                      <a:pos x="25" y="13"/>
                    </a:cxn>
                    <a:cxn ang="0">
                      <a:pos x="4" y="25"/>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46" name="Freeform 443"/>
                <p:cNvSpPr>
                  <a:spLocks/>
                </p:cNvSpPr>
                <p:nvPr/>
              </p:nvSpPr>
              <p:spPr bwMode="auto">
                <a:xfrm>
                  <a:off x="5033" y="1699"/>
                  <a:ext cx="14" cy="13"/>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47" name="Freeform 444"/>
                <p:cNvSpPr>
                  <a:spLocks/>
                </p:cNvSpPr>
                <p:nvPr/>
              </p:nvSpPr>
              <p:spPr bwMode="auto">
                <a:xfrm>
                  <a:off x="5033" y="1708"/>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48" name="Freeform 445"/>
                <p:cNvSpPr>
                  <a:spLocks/>
                </p:cNvSpPr>
                <p:nvPr/>
              </p:nvSpPr>
              <p:spPr bwMode="auto">
                <a:xfrm>
                  <a:off x="5033" y="1717"/>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49" name="Freeform 446"/>
                <p:cNvSpPr>
                  <a:spLocks/>
                </p:cNvSpPr>
                <p:nvPr/>
              </p:nvSpPr>
              <p:spPr bwMode="auto">
                <a:xfrm>
                  <a:off x="5033" y="1726"/>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50" name="Freeform 447"/>
                <p:cNvSpPr>
                  <a:spLocks/>
                </p:cNvSpPr>
                <p:nvPr/>
              </p:nvSpPr>
              <p:spPr bwMode="auto">
                <a:xfrm>
                  <a:off x="5033" y="1735"/>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51" name="Freeform 448"/>
                <p:cNvSpPr>
                  <a:spLocks/>
                </p:cNvSpPr>
                <p:nvPr/>
              </p:nvSpPr>
              <p:spPr bwMode="auto">
                <a:xfrm>
                  <a:off x="5014" y="1701"/>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52" name="Freeform 449"/>
                <p:cNvSpPr>
                  <a:spLocks/>
                </p:cNvSpPr>
                <p:nvPr/>
              </p:nvSpPr>
              <p:spPr bwMode="auto">
                <a:xfrm>
                  <a:off x="5014" y="1710"/>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grpSp>
          <p:sp>
            <p:nvSpPr>
              <p:cNvPr id="102" name="Freeform 450"/>
              <p:cNvSpPr>
                <a:spLocks/>
              </p:cNvSpPr>
              <p:nvPr/>
            </p:nvSpPr>
            <p:spPr bwMode="auto">
              <a:xfrm>
                <a:off x="5014" y="1719"/>
                <a:ext cx="13" cy="13"/>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3" name="Freeform 451"/>
              <p:cNvSpPr>
                <a:spLocks/>
              </p:cNvSpPr>
              <p:nvPr/>
            </p:nvSpPr>
            <p:spPr bwMode="auto">
              <a:xfrm>
                <a:off x="5014" y="1728"/>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4" name="Freeform 452"/>
              <p:cNvSpPr>
                <a:spLocks/>
              </p:cNvSpPr>
              <p:nvPr/>
            </p:nvSpPr>
            <p:spPr bwMode="auto">
              <a:xfrm>
                <a:off x="5014" y="1737"/>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5" name="Freeform 453"/>
              <p:cNvSpPr>
                <a:spLocks/>
              </p:cNvSpPr>
              <p:nvPr/>
            </p:nvSpPr>
            <p:spPr bwMode="auto">
              <a:xfrm>
                <a:off x="5014" y="1746"/>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6" name="Freeform 454"/>
              <p:cNvSpPr>
                <a:spLocks/>
              </p:cNvSpPr>
              <p:nvPr/>
            </p:nvSpPr>
            <p:spPr bwMode="auto">
              <a:xfrm>
                <a:off x="4994" y="1713"/>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7" name="Freeform 455"/>
              <p:cNvSpPr>
                <a:spLocks/>
              </p:cNvSpPr>
              <p:nvPr/>
            </p:nvSpPr>
            <p:spPr bwMode="auto">
              <a:xfrm>
                <a:off x="4994" y="1721"/>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8" name="Freeform 456"/>
              <p:cNvSpPr>
                <a:spLocks/>
              </p:cNvSpPr>
              <p:nvPr/>
            </p:nvSpPr>
            <p:spPr bwMode="auto">
              <a:xfrm>
                <a:off x="4994" y="1730"/>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9" name="Freeform 457"/>
              <p:cNvSpPr>
                <a:spLocks/>
              </p:cNvSpPr>
              <p:nvPr/>
            </p:nvSpPr>
            <p:spPr bwMode="auto">
              <a:xfrm>
                <a:off x="4994" y="1739"/>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0" name="Freeform 458"/>
              <p:cNvSpPr>
                <a:spLocks/>
              </p:cNvSpPr>
              <p:nvPr/>
            </p:nvSpPr>
            <p:spPr bwMode="auto">
              <a:xfrm>
                <a:off x="4994" y="1748"/>
                <a:ext cx="13" cy="13"/>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1" name="Freeform 459"/>
              <p:cNvSpPr>
                <a:spLocks/>
              </p:cNvSpPr>
              <p:nvPr/>
            </p:nvSpPr>
            <p:spPr bwMode="auto">
              <a:xfrm>
                <a:off x="4994" y="1757"/>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2" name="Freeform 460"/>
              <p:cNvSpPr>
                <a:spLocks/>
              </p:cNvSpPr>
              <p:nvPr/>
            </p:nvSpPr>
            <p:spPr bwMode="auto">
              <a:xfrm>
                <a:off x="4975" y="1724"/>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3" name="Freeform 461"/>
              <p:cNvSpPr>
                <a:spLocks/>
              </p:cNvSpPr>
              <p:nvPr/>
            </p:nvSpPr>
            <p:spPr bwMode="auto">
              <a:xfrm>
                <a:off x="4975" y="1733"/>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4" name="Freeform 462"/>
              <p:cNvSpPr>
                <a:spLocks/>
              </p:cNvSpPr>
              <p:nvPr/>
            </p:nvSpPr>
            <p:spPr bwMode="auto">
              <a:xfrm>
                <a:off x="4975" y="1742"/>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5" name="Freeform 463"/>
              <p:cNvSpPr>
                <a:spLocks/>
              </p:cNvSpPr>
              <p:nvPr/>
            </p:nvSpPr>
            <p:spPr bwMode="auto">
              <a:xfrm>
                <a:off x="4975" y="1750"/>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6" name="Freeform 464"/>
              <p:cNvSpPr>
                <a:spLocks/>
              </p:cNvSpPr>
              <p:nvPr/>
            </p:nvSpPr>
            <p:spPr bwMode="auto">
              <a:xfrm>
                <a:off x="4975" y="1759"/>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7" name="Freeform 465"/>
              <p:cNvSpPr>
                <a:spLocks/>
              </p:cNvSpPr>
              <p:nvPr/>
            </p:nvSpPr>
            <p:spPr bwMode="auto">
              <a:xfrm>
                <a:off x="4975" y="1768"/>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8" name="Freeform 466"/>
              <p:cNvSpPr>
                <a:spLocks/>
              </p:cNvSpPr>
              <p:nvPr/>
            </p:nvSpPr>
            <p:spPr bwMode="auto">
              <a:xfrm>
                <a:off x="4955" y="1735"/>
                <a:ext cx="14" cy="13"/>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9" name="Freeform 467"/>
              <p:cNvSpPr>
                <a:spLocks/>
              </p:cNvSpPr>
              <p:nvPr/>
            </p:nvSpPr>
            <p:spPr bwMode="auto">
              <a:xfrm>
                <a:off x="4955" y="1744"/>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20" name="Freeform 468"/>
              <p:cNvSpPr>
                <a:spLocks/>
              </p:cNvSpPr>
              <p:nvPr/>
            </p:nvSpPr>
            <p:spPr bwMode="auto">
              <a:xfrm>
                <a:off x="4955" y="1753"/>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21" name="Freeform 469"/>
              <p:cNvSpPr>
                <a:spLocks/>
              </p:cNvSpPr>
              <p:nvPr/>
            </p:nvSpPr>
            <p:spPr bwMode="auto">
              <a:xfrm>
                <a:off x="4955" y="1762"/>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22" name="Freeform 470"/>
              <p:cNvSpPr>
                <a:spLocks/>
              </p:cNvSpPr>
              <p:nvPr/>
            </p:nvSpPr>
            <p:spPr bwMode="auto">
              <a:xfrm>
                <a:off x="4955" y="1771"/>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23" name="Freeform 471"/>
              <p:cNvSpPr>
                <a:spLocks/>
              </p:cNvSpPr>
              <p:nvPr/>
            </p:nvSpPr>
            <p:spPr bwMode="auto">
              <a:xfrm>
                <a:off x="4955" y="1779"/>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24" name="Freeform 472"/>
              <p:cNvSpPr>
                <a:spLocks/>
              </p:cNvSpPr>
              <p:nvPr/>
            </p:nvSpPr>
            <p:spPr bwMode="auto">
              <a:xfrm>
                <a:off x="4857" y="1540"/>
                <a:ext cx="5" cy="11"/>
              </a:xfrm>
              <a:custGeom>
                <a:avLst/>
                <a:gdLst/>
                <a:ahLst/>
                <a:cxnLst>
                  <a:cxn ang="0">
                    <a:pos x="6" y="1"/>
                  </a:cxn>
                  <a:cxn ang="0">
                    <a:pos x="9" y="5"/>
                  </a:cxn>
                  <a:cxn ang="0">
                    <a:pos x="10" y="9"/>
                  </a:cxn>
                  <a:cxn ang="0">
                    <a:pos x="9" y="11"/>
                  </a:cxn>
                  <a:cxn ang="0">
                    <a:pos x="8" y="12"/>
                  </a:cxn>
                  <a:cxn ang="0">
                    <a:pos x="8" y="12"/>
                  </a:cxn>
                  <a:cxn ang="0">
                    <a:pos x="8" y="12"/>
                  </a:cxn>
                  <a:cxn ang="0">
                    <a:pos x="10" y="15"/>
                  </a:cxn>
                  <a:cxn ang="0">
                    <a:pos x="11" y="19"/>
                  </a:cxn>
                  <a:cxn ang="0">
                    <a:pos x="9" y="22"/>
                  </a:cxn>
                  <a:cxn ang="0">
                    <a:pos x="5" y="22"/>
                  </a:cxn>
                  <a:cxn ang="0">
                    <a:pos x="2" y="18"/>
                  </a:cxn>
                  <a:cxn ang="0">
                    <a:pos x="0" y="13"/>
                  </a:cxn>
                  <a:cxn ang="0">
                    <a:pos x="0" y="12"/>
                  </a:cxn>
                  <a:cxn ang="0">
                    <a:pos x="2" y="14"/>
                  </a:cxn>
                  <a:cxn ang="0">
                    <a:pos x="2" y="14"/>
                  </a:cxn>
                  <a:cxn ang="0">
                    <a:pos x="3" y="17"/>
                  </a:cxn>
                  <a:cxn ang="0">
                    <a:pos x="5" y="20"/>
                  </a:cxn>
                  <a:cxn ang="0">
                    <a:pos x="8" y="20"/>
                  </a:cxn>
                  <a:cxn ang="0">
                    <a:pos x="9" y="17"/>
                  </a:cxn>
                  <a:cxn ang="0">
                    <a:pos x="8" y="14"/>
                  </a:cxn>
                  <a:cxn ang="0">
                    <a:pos x="5" y="12"/>
                  </a:cxn>
                  <a:cxn ang="0">
                    <a:pos x="4" y="11"/>
                  </a:cxn>
                  <a:cxn ang="0">
                    <a:pos x="4" y="9"/>
                  </a:cxn>
                  <a:cxn ang="0">
                    <a:pos x="5" y="10"/>
                  </a:cxn>
                  <a:cxn ang="0">
                    <a:pos x="7" y="10"/>
                  </a:cxn>
                  <a:cxn ang="0">
                    <a:pos x="8" y="8"/>
                  </a:cxn>
                  <a:cxn ang="0">
                    <a:pos x="7" y="5"/>
                  </a:cxn>
                  <a:cxn ang="0">
                    <a:pos x="6" y="3"/>
                  </a:cxn>
                  <a:cxn ang="0">
                    <a:pos x="3" y="3"/>
                  </a:cxn>
                  <a:cxn ang="0">
                    <a:pos x="3" y="5"/>
                  </a:cxn>
                  <a:cxn ang="0">
                    <a:pos x="3" y="6"/>
                  </a:cxn>
                  <a:cxn ang="0">
                    <a:pos x="1" y="5"/>
                  </a:cxn>
                  <a:cxn ang="0">
                    <a:pos x="1" y="4"/>
                  </a:cxn>
                  <a:cxn ang="0">
                    <a:pos x="2" y="1"/>
                  </a:cxn>
                  <a:cxn ang="0">
                    <a:pos x="6" y="1"/>
                  </a:cxn>
                  <a:cxn ang="0">
                    <a:pos x="6" y="1"/>
                  </a:cxn>
                </a:cxnLst>
                <a:rect l="0" t="0" r="r" b="b"/>
                <a:pathLst>
                  <a:path w="11" h="23">
                    <a:moveTo>
                      <a:pt x="6" y="1"/>
                    </a:moveTo>
                    <a:cubicBezTo>
                      <a:pt x="7" y="2"/>
                      <a:pt x="8" y="3"/>
                      <a:pt x="9" y="5"/>
                    </a:cubicBezTo>
                    <a:cubicBezTo>
                      <a:pt x="10" y="6"/>
                      <a:pt x="10" y="7"/>
                      <a:pt x="10" y="9"/>
                    </a:cubicBezTo>
                    <a:cubicBezTo>
                      <a:pt x="10" y="10"/>
                      <a:pt x="10" y="11"/>
                      <a:pt x="9" y="11"/>
                    </a:cubicBezTo>
                    <a:cubicBezTo>
                      <a:pt x="9" y="12"/>
                      <a:pt x="9" y="12"/>
                      <a:pt x="8" y="12"/>
                    </a:cubicBezTo>
                    <a:cubicBezTo>
                      <a:pt x="8" y="12"/>
                      <a:pt x="8" y="12"/>
                      <a:pt x="8" y="12"/>
                    </a:cubicBezTo>
                    <a:cubicBezTo>
                      <a:pt x="8" y="12"/>
                      <a:pt x="8" y="12"/>
                      <a:pt x="8" y="12"/>
                    </a:cubicBezTo>
                    <a:cubicBezTo>
                      <a:pt x="9" y="13"/>
                      <a:pt x="9" y="14"/>
                      <a:pt x="10" y="15"/>
                    </a:cubicBezTo>
                    <a:cubicBezTo>
                      <a:pt x="10" y="16"/>
                      <a:pt x="11" y="17"/>
                      <a:pt x="11" y="19"/>
                    </a:cubicBezTo>
                    <a:cubicBezTo>
                      <a:pt x="11" y="20"/>
                      <a:pt x="10" y="22"/>
                      <a:pt x="9" y="22"/>
                    </a:cubicBezTo>
                    <a:cubicBezTo>
                      <a:pt x="8" y="23"/>
                      <a:pt x="7" y="23"/>
                      <a:pt x="5" y="22"/>
                    </a:cubicBezTo>
                    <a:cubicBezTo>
                      <a:pt x="4" y="21"/>
                      <a:pt x="3" y="20"/>
                      <a:pt x="2" y="18"/>
                    </a:cubicBezTo>
                    <a:cubicBezTo>
                      <a:pt x="1" y="17"/>
                      <a:pt x="0" y="15"/>
                      <a:pt x="0" y="13"/>
                    </a:cubicBezTo>
                    <a:cubicBezTo>
                      <a:pt x="0" y="13"/>
                      <a:pt x="0" y="12"/>
                      <a:pt x="0" y="12"/>
                    </a:cubicBezTo>
                    <a:cubicBezTo>
                      <a:pt x="1" y="12"/>
                      <a:pt x="2" y="13"/>
                      <a:pt x="2" y="14"/>
                    </a:cubicBezTo>
                    <a:cubicBezTo>
                      <a:pt x="2" y="14"/>
                      <a:pt x="2" y="14"/>
                      <a:pt x="2" y="14"/>
                    </a:cubicBezTo>
                    <a:cubicBezTo>
                      <a:pt x="2" y="15"/>
                      <a:pt x="3" y="16"/>
                      <a:pt x="3" y="17"/>
                    </a:cubicBezTo>
                    <a:cubicBezTo>
                      <a:pt x="4" y="18"/>
                      <a:pt x="4" y="19"/>
                      <a:pt x="5" y="20"/>
                    </a:cubicBezTo>
                    <a:cubicBezTo>
                      <a:pt x="6" y="20"/>
                      <a:pt x="7" y="21"/>
                      <a:pt x="8" y="20"/>
                    </a:cubicBezTo>
                    <a:cubicBezTo>
                      <a:pt x="8" y="20"/>
                      <a:pt x="9" y="19"/>
                      <a:pt x="9" y="17"/>
                    </a:cubicBezTo>
                    <a:cubicBezTo>
                      <a:pt x="9" y="16"/>
                      <a:pt x="8" y="15"/>
                      <a:pt x="8" y="14"/>
                    </a:cubicBezTo>
                    <a:cubicBezTo>
                      <a:pt x="7" y="13"/>
                      <a:pt x="6" y="12"/>
                      <a:pt x="5" y="12"/>
                    </a:cubicBezTo>
                    <a:cubicBezTo>
                      <a:pt x="5" y="12"/>
                      <a:pt x="4" y="11"/>
                      <a:pt x="4" y="11"/>
                    </a:cubicBezTo>
                    <a:cubicBezTo>
                      <a:pt x="4" y="11"/>
                      <a:pt x="4" y="9"/>
                      <a:pt x="4" y="9"/>
                    </a:cubicBezTo>
                    <a:cubicBezTo>
                      <a:pt x="4" y="9"/>
                      <a:pt x="5" y="10"/>
                      <a:pt x="5" y="10"/>
                    </a:cubicBezTo>
                    <a:cubicBezTo>
                      <a:pt x="6" y="10"/>
                      <a:pt x="7" y="10"/>
                      <a:pt x="7" y="10"/>
                    </a:cubicBezTo>
                    <a:cubicBezTo>
                      <a:pt x="8" y="10"/>
                      <a:pt x="8" y="9"/>
                      <a:pt x="8" y="8"/>
                    </a:cubicBezTo>
                    <a:cubicBezTo>
                      <a:pt x="8" y="7"/>
                      <a:pt x="8" y="6"/>
                      <a:pt x="7" y="5"/>
                    </a:cubicBezTo>
                    <a:cubicBezTo>
                      <a:pt x="7" y="4"/>
                      <a:pt x="6" y="4"/>
                      <a:pt x="6" y="3"/>
                    </a:cubicBezTo>
                    <a:cubicBezTo>
                      <a:pt x="5" y="3"/>
                      <a:pt x="4" y="3"/>
                      <a:pt x="3" y="3"/>
                    </a:cubicBezTo>
                    <a:cubicBezTo>
                      <a:pt x="3" y="3"/>
                      <a:pt x="3" y="4"/>
                      <a:pt x="3" y="5"/>
                    </a:cubicBezTo>
                    <a:cubicBezTo>
                      <a:pt x="3" y="5"/>
                      <a:pt x="3" y="6"/>
                      <a:pt x="3" y="6"/>
                    </a:cubicBezTo>
                    <a:cubicBezTo>
                      <a:pt x="3" y="6"/>
                      <a:pt x="1" y="5"/>
                      <a:pt x="1" y="5"/>
                    </a:cubicBezTo>
                    <a:cubicBezTo>
                      <a:pt x="1" y="4"/>
                      <a:pt x="1" y="4"/>
                      <a:pt x="1" y="4"/>
                    </a:cubicBezTo>
                    <a:cubicBezTo>
                      <a:pt x="1" y="2"/>
                      <a:pt x="1" y="1"/>
                      <a:pt x="2" y="1"/>
                    </a:cubicBezTo>
                    <a:cubicBezTo>
                      <a:pt x="3" y="0"/>
                      <a:pt x="4" y="0"/>
                      <a:pt x="6" y="1"/>
                    </a:cubicBezTo>
                    <a:cubicBezTo>
                      <a:pt x="6" y="1"/>
                      <a:pt x="6" y="1"/>
                      <a:pt x="6" y="1"/>
                    </a:cubicBezTo>
                    <a:close/>
                  </a:path>
                </a:pathLst>
              </a:custGeom>
              <a:solidFill>
                <a:srgbClr val="FFFFFF"/>
              </a:solidFill>
              <a:ln w="9525">
                <a:noFill/>
                <a:round/>
                <a:headEnd/>
                <a:tailEnd/>
              </a:ln>
            </p:spPr>
            <p:txBody>
              <a:bodyPr/>
              <a:lstStyle/>
              <a:p>
                <a:endParaRPr lang="zh-CN" altLang="en-US"/>
              </a:p>
            </p:txBody>
          </p:sp>
          <p:sp>
            <p:nvSpPr>
              <p:cNvPr id="125" name="Freeform 473"/>
              <p:cNvSpPr>
                <a:spLocks/>
              </p:cNvSpPr>
              <p:nvPr/>
            </p:nvSpPr>
            <p:spPr bwMode="auto">
              <a:xfrm>
                <a:off x="4863" y="1543"/>
                <a:ext cx="6" cy="11"/>
              </a:xfrm>
              <a:custGeom>
                <a:avLst/>
                <a:gdLst/>
                <a:ahLst/>
                <a:cxnLst>
                  <a:cxn ang="0">
                    <a:pos x="6" y="2"/>
                  </a:cxn>
                  <a:cxn ang="0">
                    <a:pos x="11" y="11"/>
                  </a:cxn>
                  <a:cxn ang="0">
                    <a:pos x="12" y="11"/>
                  </a:cxn>
                  <a:cxn ang="0">
                    <a:pos x="10" y="10"/>
                  </a:cxn>
                  <a:cxn ang="0">
                    <a:pos x="10" y="10"/>
                  </a:cxn>
                  <a:cxn ang="0">
                    <a:pos x="6" y="4"/>
                  </a:cxn>
                  <a:cxn ang="0">
                    <a:pos x="2" y="10"/>
                  </a:cxn>
                  <a:cxn ang="0">
                    <a:pos x="6" y="21"/>
                  </a:cxn>
                  <a:cxn ang="0">
                    <a:pos x="9" y="19"/>
                  </a:cxn>
                  <a:cxn ang="0">
                    <a:pos x="10" y="18"/>
                  </a:cxn>
                  <a:cxn ang="0">
                    <a:pos x="11" y="19"/>
                  </a:cxn>
                  <a:cxn ang="0">
                    <a:pos x="11" y="20"/>
                  </a:cxn>
                  <a:cxn ang="0">
                    <a:pos x="6" y="23"/>
                  </a:cxn>
                  <a:cxn ang="0">
                    <a:pos x="0" y="9"/>
                  </a:cxn>
                  <a:cxn ang="0">
                    <a:pos x="6" y="2"/>
                  </a:cxn>
                  <a:cxn ang="0">
                    <a:pos x="6" y="2"/>
                  </a:cxn>
                </a:cxnLst>
                <a:rect l="0" t="0" r="r" b="b"/>
                <a:pathLst>
                  <a:path w="12" h="24">
                    <a:moveTo>
                      <a:pt x="6" y="2"/>
                    </a:moveTo>
                    <a:cubicBezTo>
                      <a:pt x="9" y="4"/>
                      <a:pt x="11" y="7"/>
                      <a:pt x="11" y="11"/>
                    </a:cubicBezTo>
                    <a:cubicBezTo>
                      <a:pt x="12" y="11"/>
                      <a:pt x="12" y="11"/>
                      <a:pt x="12" y="11"/>
                    </a:cubicBezTo>
                    <a:cubicBezTo>
                      <a:pt x="10" y="10"/>
                      <a:pt x="10" y="10"/>
                      <a:pt x="10" y="10"/>
                    </a:cubicBezTo>
                    <a:cubicBezTo>
                      <a:pt x="10" y="10"/>
                      <a:pt x="10" y="10"/>
                      <a:pt x="10" y="10"/>
                    </a:cubicBezTo>
                    <a:cubicBezTo>
                      <a:pt x="9" y="7"/>
                      <a:pt x="8" y="5"/>
                      <a:pt x="6" y="4"/>
                    </a:cubicBezTo>
                    <a:cubicBezTo>
                      <a:pt x="4" y="3"/>
                      <a:pt x="2" y="3"/>
                      <a:pt x="2" y="10"/>
                    </a:cubicBezTo>
                    <a:cubicBezTo>
                      <a:pt x="2" y="18"/>
                      <a:pt x="4" y="20"/>
                      <a:pt x="6" y="21"/>
                    </a:cubicBezTo>
                    <a:cubicBezTo>
                      <a:pt x="8" y="22"/>
                      <a:pt x="9" y="21"/>
                      <a:pt x="9" y="19"/>
                    </a:cubicBezTo>
                    <a:cubicBezTo>
                      <a:pt x="10" y="18"/>
                      <a:pt x="10" y="18"/>
                      <a:pt x="10" y="18"/>
                    </a:cubicBezTo>
                    <a:cubicBezTo>
                      <a:pt x="11" y="19"/>
                      <a:pt x="11" y="19"/>
                      <a:pt x="11" y="19"/>
                    </a:cubicBezTo>
                    <a:cubicBezTo>
                      <a:pt x="11" y="20"/>
                      <a:pt x="11" y="19"/>
                      <a:pt x="11" y="20"/>
                    </a:cubicBezTo>
                    <a:cubicBezTo>
                      <a:pt x="11" y="23"/>
                      <a:pt x="9" y="24"/>
                      <a:pt x="6" y="23"/>
                    </a:cubicBezTo>
                    <a:cubicBezTo>
                      <a:pt x="2" y="21"/>
                      <a:pt x="0" y="16"/>
                      <a:pt x="0" y="9"/>
                    </a:cubicBezTo>
                    <a:cubicBezTo>
                      <a:pt x="0" y="2"/>
                      <a:pt x="3" y="0"/>
                      <a:pt x="6" y="2"/>
                    </a:cubicBezTo>
                    <a:cubicBezTo>
                      <a:pt x="6" y="2"/>
                      <a:pt x="6" y="2"/>
                      <a:pt x="6" y="2"/>
                    </a:cubicBezTo>
                    <a:close/>
                  </a:path>
                </a:pathLst>
              </a:custGeom>
              <a:solidFill>
                <a:srgbClr val="FFFFFF"/>
              </a:solidFill>
              <a:ln w="9525">
                <a:noFill/>
                <a:round/>
                <a:headEnd/>
                <a:tailEnd/>
              </a:ln>
            </p:spPr>
            <p:txBody>
              <a:bodyPr/>
              <a:lstStyle/>
              <a:p>
                <a:endParaRPr lang="zh-CN" altLang="en-US"/>
              </a:p>
            </p:txBody>
          </p:sp>
          <p:sp>
            <p:nvSpPr>
              <p:cNvPr id="126" name="Freeform 474"/>
              <p:cNvSpPr>
                <a:spLocks noEditPoints="1"/>
              </p:cNvSpPr>
              <p:nvPr/>
            </p:nvSpPr>
            <p:spPr bwMode="auto">
              <a:xfrm>
                <a:off x="4870" y="1547"/>
                <a:ext cx="5" cy="11"/>
              </a:xfrm>
              <a:custGeom>
                <a:avLst/>
                <a:gdLst/>
                <a:ahLst/>
                <a:cxnLst>
                  <a:cxn ang="0">
                    <a:pos x="6" y="2"/>
                  </a:cxn>
                  <a:cxn ang="0">
                    <a:pos x="12" y="16"/>
                  </a:cxn>
                  <a:cxn ang="0">
                    <a:pos x="6" y="23"/>
                  </a:cxn>
                  <a:cxn ang="0">
                    <a:pos x="0" y="9"/>
                  </a:cxn>
                  <a:cxn ang="0">
                    <a:pos x="6" y="2"/>
                  </a:cxn>
                  <a:cxn ang="0">
                    <a:pos x="6" y="2"/>
                  </a:cxn>
                  <a:cxn ang="0">
                    <a:pos x="6" y="21"/>
                  </a:cxn>
                  <a:cxn ang="0">
                    <a:pos x="10" y="15"/>
                  </a:cxn>
                  <a:cxn ang="0">
                    <a:pos x="6" y="4"/>
                  </a:cxn>
                  <a:cxn ang="0">
                    <a:pos x="2" y="10"/>
                  </a:cxn>
                  <a:cxn ang="0">
                    <a:pos x="6" y="21"/>
                  </a:cxn>
                </a:cxnLst>
                <a:rect l="0" t="0" r="r" b="b"/>
                <a:pathLst>
                  <a:path w="12" h="25">
                    <a:moveTo>
                      <a:pt x="6" y="2"/>
                    </a:moveTo>
                    <a:cubicBezTo>
                      <a:pt x="10" y="4"/>
                      <a:pt x="12" y="9"/>
                      <a:pt x="12" y="16"/>
                    </a:cubicBezTo>
                    <a:cubicBezTo>
                      <a:pt x="12" y="23"/>
                      <a:pt x="10" y="25"/>
                      <a:pt x="6" y="23"/>
                    </a:cubicBezTo>
                    <a:cubicBezTo>
                      <a:pt x="2" y="21"/>
                      <a:pt x="0" y="16"/>
                      <a:pt x="0" y="9"/>
                    </a:cubicBezTo>
                    <a:cubicBezTo>
                      <a:pt x="0" y="2"/>
                      <a:pt x="3" y="0"/>
                      <a:pt x="6" y="2"/>
                    </a:cubicBezTo>
                    <a:cubicBezTo>
                      <a:pt x="6" y="2"/>
                      <a:pt x="6" y="2"/>
                      <a:pt x="6" y="2"/>
                    </a:cubicBezTo>
                    <a:close/>
                    <a:moveTo>
                      <a:pt x="6" y="21"/>
                    </a:moveTo>
                    <a:cubicBezTo>
                      <a:pt x="8" y="22"/>
                      <a:pt x="10" y="21"/>
                      <a:pt x="10" y="15"/>
                    </a:cubicBezTo>
                    <a:cubicBezTo>
                      <a:pt x="10" y="9"/>
                      <a:pt x="8" y="5"/>
                      <a:pt x="6" y="4"/>
                    </a:cubicBezTo>
                    <a:cubicBezTo>
                      <a:pt x="4" y="3"/>
                      <a:pt x="2" y="4"/>
                      <a:pt x="2" y="10"/>
                    </a:cubicBezTo>
                    <a:cubicBezTo>
                      <a:pt x="2" y="17"/>
                      <a:pt x="4" y="20"/>
                      <a:pt x="6" y="21"/>
                    </a:cubicBezTo>
                  </a:path>
                </a:pathLst>
              </a:custGeom>
              <a:solidFill>
                <a:srgbClr val="FFFFFF"/>
              </a:solidFill>
              <a:ln w="9525">
                <a:noFill/>
                <a:round/>
                <a:headEnd/>
                <a:tailEnd/>
              </a:ln>
            </p:spPr>
            <p:txBody>
              <a:bodyPr/>
              <a:lstStyle/>
              <a:p>
                <a:endParaRPr lang="zh-CN" altLang="en-US"/>
              </a:p>
            </p:txBody>
          </p:sp>
          <p:sp>
            <p:nvSpPr>
              <p:cNvPr id="127" name="Freeform 475"/>
              <p:cNvSpPr>
                <a:spLocks/>
              </p:cNvSpPr>
              <p:nvPr/>
            </p:nvSpPr>
            <p:spPr bwMode="auto">
              <a:xfrm>
                <a:off x="4877" y="1551"/>
                <a:ext cx="8" cy="14"/>
              </a:xfrm>
              <a:custGeom>
                <a:avLst/>
                <a:gdLst/>
                <a:ahLst/>
                <a:cxnLst>
                  <a:cxn ang="0">
                    <a:pos x="13" y="6"/>
                  </a:cxn>
                  <a:cxn ang="0">
                    <a:pos x="18" y="14"/>
                  </a:cxn>
                  <a:cxn ang="0">
                    <a:pos x="18" y="29"/>
                  </a:cxn>
                  <a:cxn ang="0">
                    <a:pos x="16" y="28"/>
                  </a:cxn>
                  <a:cxn ang="0">
                    <a:pos x="16" y="13"/>
                  </a:cxn>
                  <a:cxn ang="0">
                    <a:pos x="13" y="8"/>
                  </a:cxn>
                  <a:cxn ang="0">
                    <a:pos x="10" y="10"/>
                  </a:cxn>
                  <a:cxn ang="0">
                    <a:pos x="10" y="24"/>
                  </a:cxn>
                  <a:cxn ang="0">
                    <a:pos x="8" y="23"/>
                  </a:cxn>
                  <a:cxn ang="0">
                    <a:pos x="8" y="9"/>
                  </a:cxn>
                  <a:cxn ang="0">
                    <a:pos x="5" y="3"/>
                  </a:cxn>
                  <a:cxn ang="0">
                    <a:pos x="2" y="5"/>
                  </a:cxn>
                  <a:cxn ang="0">
                    <a:pos x="2" y="20"/>
                  </a:cxn>
                  <a:cxn ang="0">
                    <a:pos x="0" y="19"/>
                  </a:cxn>
                  <a:cxn ang="0">
                    <a:pos x="0" y="4"/>
                  </a:cxn>
                  <a:cxn ang="0">
                    <a:pos x="5" y="1"/>
                  </a:cxn>
                  <a:cxn ang="0">
                    <a:pos x="9" y="6"/>
                  </a:cxn>
                  <a:cxn ang="0">
                    <a:pos x="13" y="6"/>
                  </a:cxn>
                  <a:cxn ang="0">
                    <a:pos x="13" y="6"/>
                  </a:cxn>
                </a:cxnLst>
                <a:rect l="0" t="0" r="r" b="b"/>
                <a:pathLst>
                  <a:path w="18" h="29">
                    <a:moveTo>
                      <a:pt x="13" y="6"/>
                    </a:moveTo>
                    <a:cubicBezTo>
                      <a:pt x="16" y="7"/>
                      <a:pt x="18" y="11"/>
                      <a:pt x="18" y="14"/>
                    </a:cubicBezTo>
                    <a:cubicBezTo>
                      <a:pt x="18" y="29"/>
                      <a:pt x="18" y="29"/>
                      <a:pt x="18" y="29"/>
                    </a:cubicBezTo>
                    <a:cubicBezTo>
                      <a:pt x="16" y="28"/>
                      <a:pt x="16" y="28"/>
                      <a:pt x="16" y="28"/>
                    </a:cubicBezTo>
                    <a:cubicBezTo>
                      <a:pt x="16" y="13"/>
                      <a:pt x="16" y="13"/>
                      <a:pt x="16" y="13"/>
                    </a:cubicBezTo>
                    <a:cubicBezTo>
                      <a:pt x="16" y="10"/>
                      <a:pt x="14" y="8"/>
                      <a:pt x="13" y="8"/>
                    </a:cubicBezTo>
                    <a:cubicBezTo>
                      <a:pt x="11" y="7"/>
                      <a:pt x="10" y="8"/>
                      <a:pt x="10" y="10"/>
                    </a:cubicBezTo>
                    <a:cubicBezTo>
                      <a:pt x="10" y="24"/>
                      <a:pt x="10" y="24"/>
                      <a:pt x="10" y="24"/>
                    </a:cubicBezTo>
                    <a:cubicBezTo>
                      <a:pt x="8" y="23"/>
                      <a:pt x="8" y="23"/>
                      <a:pt x="8" y="23"/>
                    </a:cubicBezTo>
                    <a:cubicBezTo>
                      <a:pt x="8" y="9"/>
                      <a:pt x="8" y="9"/>
                      <a:pt x="8" y="9"/>
                    </a:cubicBezTo>
                    <a:cubicBezTo>
                      <a:pt x="8" y="7"/>
                      <a:pt x="7" y="4"/>
                      <a:pt x="5" y="3"/>
                    </a:cubicBezTo>
                    <a:cubicBezTo>
                      <a:pt x="4" y="3"/>
                      <a:pt x="2" y="2"/>
                      <a:pt x="2" y="5"/>
                    </a:cubicBezTo>
                    <a:cubicBezTo>
                      <a:pt x="2" y="20"/>
                      <a:pt x="2" y="20"/>
                      <a:pt x="2" y="20"/>
                    </a:cubicBezTo>
                    <a:cubicBezTo>
                      <a:pt x="0" y="19"/>
                      <a:pt x="0" y="19"/>
                      <a:pt x="0" y="19"/>
                    </a:cubicBezTo>
                    <a:cubicBezTo>
                      <a:pt x="0" y="4"/>
                      <a:pt x="0" y="4"/>
                      <a:pt x="0" y="4"/>
                    </a:cubicBezTo>
                    <a:cubicBezTo>
                      <a:pt x="0" y="0"/>
                      <a:pt x="2" y="0"/>
                      <a:pt x="5" y="1"/>
                    </a:cubicBezTo>
                    <a:cubicBezTo>
                      <a:pt x="8" y="3"/>
                      <a:pt x="9" y="5"/>
                      <a:pt x="9" y="6"/>
                    </a:cubicBezTo>
                    <a:cubicBezTo>
                      <a:pt x="9" y="6"/>
                      <a:pt x="11" y="4"/>
                      <a:pt x="13" y="6"/>
                    </a:cubicBezTo>
                    <a:cubicBezTo>
                      <a:pt x="13" y="6"/>
                      <a:pt x="13" y="6"/>
                      <a:pt x="13" y="6"/>
                    </a:cubicBezTo>
                    <a:close/>
                  </a:path>
                </a:pathLst>
              </a:custGeom>
              <a:solidFill>
                <a:srgbClr val="FFFFFF"/>
              </a:solidFill>
              <a:ln w="9525">
                <a:noFill/>
                <a:round/>
                <a:headEnd/>
                <a:tailEnd/>
              </a:ln>
            </p:spPr>
            <p:txBody>
              <a:bodyPr/>
              <a:lstStyle/>
              <a:p>
                <a:endParaRPr lang="zh-CN" altLang="en-US"/>
              </a:p>
            </p:txBody>
          </p:sp>
          <p:sp>
            <p:nvSpPr>
              <p:cNvPr id="128" name="Freeform 476"/>
              <p:cNvSpPr>
                <a:spLocks noEditPoints="1"/>
              </p:cNvSpPr>
              <p:nvPr/>
            </p:nvSpPr>
            <p:spPr bwMode="auto">
              <a:xfrm>
                <a:off x="4887" y="1541"/>
                <a:ext cx="5" cy="14"/>
              </a:xfrm>
              <a:custGeom>
                <a:avLst/>
                <a:gdLst/>
                <a:ahLst/>
                <a:cxnLst>
                  <a:cxn ang="0">
                    <a:pos x="12" y="22"/>
                  </a:cxn>
                  <a:cxn ang="0">
                    <a:pos x="8" y="28"/>
                  </a:cxn>
                  <a:cxn ang="0">
                    <a:pos x="4" y="22"/>
                  </a:cxn>
                  <a:cxn ang="0">
                    <a:pos x="1" y="14"/>
                  </a:cxn>
                  <a:cxn ang="0">
                    <a:pos x="0" y="6"/>
                  </a:cxn>
                  <a:cxn ang="0">
                    <a:pos x="4" y="2"/>
                  </a:cxn>
                  <a:cxn ang="0">
                    <a:pos x="10" y="12"/>
                  </a:cxn>
                  <a:cxn ang="0">
                    <a:pos x="12" y="22"/>
                  </a:cxn>
                  <a:cxn ang="0">
                    <a:pos x="12" y="22"/>
                  </a:cxn>
                  <a:cxn ang="0">
                    <a:pos x="9" y="25"/>
                  </a:cxn>
                  <a:cxn ang="0">
                    <a:pos x="9" y="20"/>
                  </a:cxn>
                  <a:cxn ang="0">
                    <a:pos x="8" y="12"/>
                  </a:cxn>
                  <a:cxn ang="0">
                    <a:pos x="4" y="5"/>
                  </a:cxn>
                  <a:cxn ang="0">
                    <a:pos x="4" y="5"/>
                  </a:cxn>
                  <a:cxn ang="0">
                    <a:pos x="3" y="5"/>
                  </a:cxn>
                  <a:cxn ang="0">
                    <a:pos x="3" y="8"/>
                  </a:cxn>
                  <a:cxn ang="0">
                    <a:pos x="4" y="14"/>
                  </a:cxn>
                  <a:cxn ang="0">
                    <a:pos x="8" y="24"/>
                  </a:cxn>
                  <a:cxn ang="0">
                    <a:pos x="8" y="25"/>
                  </a:cxn>
                  <a:cxn ang="0">
                    <a:pos x="9" y="25"/>
                  </a:cxn>
                </a:cxnLst>
                <a:rect l="0" t="0" r="r" b="b"/>
                <a:pathLst>
                  <a:path w="12" h="29">
                    <a:moveTo>
                      <a:pt x="12" y="22"/>
                    </a:moveTo>
                    <a:cubicBezTo>
                      <a:pt x="12" y="26"/>
                      <a:pt x="11" y="29"/>
                      <a:pt x="8" y="28"/>
                    </a:cubicBezTo>
                    <a:cubicBezTo>
                      <a:pt x="7" y="27"/>
                      <a:pt x="5" y="25"/>
                      <a:pt x="4" y="22"/>
                    </a:cubicBezTo>
                    <a:cubicBezTo>
                      <a:pt x="3" y="20"/>
                      <a:pt x="2" y="17"/>
                      <a:pt x="1" y="14"/>
                    </a:cubicBezTo>
                    <a:cubicBezTo>
                      <a:pt x="1" y="10"/>
                      <a:pt x="0" y="8"/>
                      <a:pt x="0" y="6"/>
                    </a:cubicBezTo>
                    <a:cubicBezTo>
                      <a:pt x="0" y="2"/>
                      <a:pt x="1" y="0"/>
                      <a:pt x="4" y="2"/>
                    </a:cubicBezTo>
                    <a:cubicBezTo>
                      <a:pt x="6" y="3"/>
                      <a:pt x="8" y="7"/>
                      <a:pt x="10" y="12"/>
                    </a:cubicBezTo>
                    <a:cubicBezTo>
                      <a:pt x="11" y="16"/>
                      <a:pt x="11" y="19"/>
                      <a:pt x="12" y="22"/>
                    </a:cubicBezTo>
                    <a:cubicBezTo>
                      <a:pt x="12" y="22"/>
                      <a:pt x="12" y="22"/>
                      <a:pt x="12" y="22"/>
                    </a:cubicBezTo>
                    <a:close/>
                    <a:moveTo>
                      <a:pt x="9" y="25"/>
                    </a:moveTo>
                    <a:cubicBezTo>
                      <a:pt x="10" y="24"/>
                      <a:pt x="9" y="21"/>
                      <a:pt x="9" y="20"/>
                    </a:cubicBezTo>
                    <a:cubicBezTo>
                      <a:pt x="9" y="19"/>
                      <a:pt x="9" y="16"/>
                      <a:pt x="8" y="12"/>
                    </a:cubicBezTo>
                    <a:cubicBezTo>
                      <a:pt x="7" y="9"/>
                      <a:pt x="5" y="6"/>
                      <a:pt x="4" y="5"/>
                    </a:cubicBezTo>
                    <a:cubicBezTo>
                      <a:pt x="4" y="5"/>
                      <a:pt x="4" y="5"/>
                      <a:pt x="4" y="5"/>
                    </a:cubicBezTo>
                    <a:cubicBezTo>
                      <a:pt x="3" y="5"/>
                      <a:pt x="3" y="5"/>
                      <a:pt x="3" y="5"/>
                    </a:cubicBezTo>
                    <a:cubicBezTo>
                      <a:pt x="3" y="5"/>
                      <a:pt x="3" y="6"/>
                      <a:pt x="3" y="8"/>
                    </a:cubicBezTo>
                    <a:cubicBezTo>
                      <a:pt x="3" y="9"/>
                      <a:pt x="3" y="12"/>
                      <a:pt x="4" y="14"/>
                    </a:cubicBezTo>
                    <a:cubicBezTo>
                      <a:pt x="5" y="18"/>
                      <a:pt x="6" y="22"/>
                      <a:pt x="8" y="24"/>
                    </a:cubicBezTo>
                    <a:cubicBezTo>
                      <a:pt x="8" y="25"/>
                      <a:pt x="8" y="25"/>
                      <a:pt x="8" y="25"/>
                    </a:cubicBezTo>
                    <a:cubicBezTo>
                      <a:pt x="9" y="25"/>
                      <a:pt x="9" y="25"/>
                      <a:pt x="9" y="25"/>
                    </a:cubicBezTo>
                  </a:path>
                </a:pathLst>
              </a:custGeom>
              <a:solidFill>
                <a:srgbClr val="FFFFFF"/>
              </a:solidFill>
              <a:ln w="9525">
                <a:noFill/>
                <a:round/>
                <a:headEnd/>
                <a:tailEnd/>
              </a:ln>
            </p:spPr>
            <p:txBody>
              <a:bodyPr/>
              <a:lstStyle/>
              <a:p>
                <a:endParaRPr lang="zh-CN" altLang="en-US"/>
              </a:p>
            </p:txBody>
          </p:sp>
          <p:sp>
            <p:nvSpPr>
              <p:cNvPr id="129" name="Freeform 477"/>
              <p:cNvSpPr>
                <a:spLocks noEditPoints="1"/>
              </p:cNvSpPr>
              <p:nvPr/>
            </p:nvSpPr>
            <p:spPr bwMode="auto">
              <a:xfrm>
                <a:off x="4873" y="1536"/>
                <a:ext cx="12" cy="13"/>
              </a:xfrm>
              <a:custGeom>
                <a:avLst/>
                <a:gdLst/>
                <a:ahLst/>
                <a:cxnLst>
                  <a:cxn ang="0">
                    <a:pos x="22" y="14"/>
                  </a:cxn>
                  <a:cxn ang="0">
                    <a:pos x="26" y="20"/>
                  </a:cxn>
                  <a:cxn ang="0">
                    <a:pos x="19" y="24"/>
                  </a:cxn>
                  <a:cxn ang="0">
                    <a:pos x="14" y="24"/>
                  </a:cxn>
                  <a:cxn ang="0">
                    <a:pos x="8" y="26"/>
                  </a:cxn>
                  <a:cxn ang="0">
                    <a:pos x="1" y="15"/>
                  </a:cxn>
                  <a:cxn ang="0">
                    <a:pos x="0" y="8"/>
                  </a:cxn>
                  <a:cxn ang="0">
                    <a:pos x="4" y="0"/>
                  </a:cxn>
                  <a:cxn ang="0">
                    <a:pos x="7" y="1"/>
                  </a:cxn>
                  <a:cxn ang="0">
                    <a:pos x="14" y="12"/>
                  </a:cxn>
                  <a:cxn ang="0">
                    <a:pos x="22" y="14"/>
                  </a:cxn>
                  <a:cxn ang="0">
                    <a:pos x="22" y="14"/>
                  </a:cxn>
                  <a:cxn ang="0">
                    <a:pos x="24" y="19"/>
                  </a:cxn>
                  <a:cxn ang="0">
                    <a:pos x="24" y="19"/>
                  </a:cxn>
                  <a:cxn ang="0">
                    <a:pos x="21" y="16"/>
                  </a:cxn>
                  <a:cxn ang="0">
                    <a:pos x="15" y="15"/>
                  </a:cxn>
                  <a:cxn ang="0">
                    <a:pos x="15" y="19"/>
                  </a:cxn>
                  <a:cxn ang="0">
                    <a:pos x="15" y="19"/>
                  </a:cxn>
                  <a:cxn ang="0">
                    <a:pos x="13" y="19"/>
                  </a:cxn>
                  <a:cxn ang="0">
                    <a:pos x="13" y="18"/>
                  </a:cxn>
                  <a:cxn ang="0">
                    <a:pos x="13" y="17"/>
                  </a:cxn>
                  <a:cxn ang="0">
                    <a:pos x="12" y="12"/>
                  </a:cxn>
                  <a:cxn ang="0">
                    <a:pos x="8" y="4"/>
                  </a:cxn>
                  <a:cxn ang="0">
                    <a:pos x="3" y="10"/>
                  </a:cxn>
                  <a:cxn ang="0">
                    <a:pos x="8" y="23"/>
                  </a:cxn>
                  <a:cxn ang="0">
                    <a:pos x="11" y="22"/>
                  </a:cxn>
                  <a:cxn ang="0">
                    <a:pos x="11" y="22"/>
                  </a:cxn>
                  <a:cxn ang="0">
                    <a:pos x="6" y="16"/>
                  </a:cxn>
                  <a:cxn ang="0">
                    <a:pos x="11" y="11"/>
                  </a:cxn>
                  <a:cxn ang="0">
                    <a:pos x="11" y="11"/>
                  </a:cxn>
                  <a:cxn ang="0">
                    <a:pos x="12" y="15"/>
                  </a:cxn>
                  <a:cxn ang="0">
                    <a:pos x="12" y="15"/>
                  </a:cxn>
                  <a:cxn ang="0">
                    <a:pos x="9" y="16"/>
                  </a:cxn>
                  <a:cxn ang="0">
                    <a:pos x="10" y="18"/>
                  </a:cxn>
                  <a:cxn ang="0">
                    <a:pos x="11" y="19"/>
                  </a:cxn>
                  <a:cxn ang="0">
                    <a:pos x="22" y="21"/>
                  </a:cxn>
                  <a:cxn ang="0">
                    <a:pos x="24" y="19"/>
                  </a:cxn>
                </a:cxnLst>
                <a:rect l="0" t="0" r="r" b="b"/>
                <a:pathLst>
                  <a:path w="26" h="28">
                    <a:moveTo>
                      <a:pt x="22" y="14"/>
                    </a:moveTo>
                    <a:cubicBezTo>
                      <a:pt x="23" y="15"/>
                      <a:pt x="26" y="17"/>
                      <a:pt x="26" y="20"/>
                    </a:cubicBezTo>
                    <a:cubicBezTo>
                      <a:pt x="26" y="24"/>
                      <a:pt x="22" y="25"/>
                      <a:pt x="19" y="24"/>
                    </a:cubicBezTo>
                    <a:cubicBezTo>
                      <a:pt x="17" y="24"/>
                      <a:pt x="15" y="24"/>
                      <a:pt x="14" y="24"/>
                    </a:cubicBezTo>
                    <a:cubicBezTo>
                      <a:pt x="14" y="24"/>
                      <a:pt x="13" y="28"/>
                      <a:pt x="8" y="26"/>
                    </a:cubicBezTo>
                    <a:cubicBezTo>
                      <a:pt x="5" y="24"/>
                      <a:pt x="3" y="19"/>
                      <a:pt x="1" y="15"/>
                    </a:cubicBezTo>
                    <a:cubicBezTo>
                      <a:pt x="1" y="12"/>
                      <a:pt x="0" y="10"/>
                      <a:pt x="0" y="8"/>
                    </a:cubicBezTo>
                    <a:cubicBezTo>
                      <a:pt x="0" y="4"/>
                      <a:pt x="2" y="1"/>
                      <a:pt x="4" y="0"/>
                    </a:cubicBezTo>
                    <a:cubicBezTo>
                      <a:pt x="5" y="0"/>
                      <a:pt x="6" y="0"/>
                      <a:pt x="7" y="1"/>
                    </a:cubicBezTo>
                    <a:cubicBezTo>
                      <a:pt x="11" y="3"/>
                      <a:pt x="14" y="9"/>
                      <a:pt x="14" y="12"/>
                    </a:cubicBezTo>
                    <a:cubicBezTo>
                      <a:pt x="17" y="12"/>
                      <a:pt x="20" y="13"/>
                      <a:pt x="22" y="14"/>
                    </a:cubicBezTo>
                    <a:cubicBezTo>
                      <a:pt x="22" y="14"/>
                      <a:pt x="22" y="14"/>
                      <a:pt x="22" y="14"/>
                    </a:cubicBezTo>
                    <a:close/>
                    <a:moveTo>
                      <a:pt x="24" y="19"/>
                    </a:moveTo>
                    <a:cubicBezTo>
                      <a:pt x="24" y="19"/>
                      <a:pt x="24" y="19"/>
                      <a:pt x="24" y="19"/>
                    </a:cubicBezTo>
                    <a:cubicBezTo>
                      <a:pt x="23" y="18"/>
                      <a:pt x="23" y="17"/>
                      <a:pt x="21" y="16"/>
                    </a:cubicBezTo>
                    <a:cubicBezTo>
                      <a:pt x="19" y="15"/>
                      <a:pt x="16" y="15"/>
                      <a:pt x="15" y="15"/>
                    </a:cubicBezTo>
                    <a:cubicBezTo>
                      <a:pt x="15" y="16"/>
                      <a:pt x="15" y="17"/>
                      <a:pt x="15" y="19"/>
                    </a:cubicBezTo>
                    <a:cubicBezTo>
                      <a:pt x="15" y="19"/>
                      <a:pt x="15" y="19"/>
                      <a:pt x="15" y="19"/>
                    </a:cubicBezTo>
                    <a:cubicBezTo>
                      <a:pt x="15" y="19"/>
                      <a:pt x="14" y="19"/>
                      <a:pt x="13" y="19"/>
                    </a:cubicBezTo>
                    <a:cubicBezTo>
                      <a:pt x="13" y="19"/>
                      <a:pt x="13" y="18"/>
                      <a:pt x="13" y="18"/>
                    </a:cubicBezTo>
                    <a:cubicBezTo>
                      <a:pt x="13" y="18"/>
                      <a:pt x="13" y="18"/>
                      <a:pt x="13" y="17"/>
                    </a:cubicBezTo>
                    <a:cubicBezTo>
                      <a:pt x="13" y="15"/>
                      <a:pt x="13" y="13"/>
                      <a:pt x="12" y="12"/>
                    </a:cubicBezTo>
                    <a:cubicBezTo>
                      <a:pt x="11" y="8"/>
                      <a:pt x="10" y="5"/>
                      <a:pt x="8" y="4"/>
                    </a:cubicBezTo>
                    <a:cubicBezTo>
                      <a:pt x="4" y="2"/>
                      <a:pt x="3" y="6"/>
                      <a:pt x="3" y="10"/>
                    </a:cubicBezTo>
                    <a:cubicBezTo>
                      <a:pt x="3" y="14"/>
                      <a:pt x="5" y="21"/>
                      <a:pt x="8" y="23"/>
                    </a:cubicBezTo>
                    <a:cubicBezTo>
                      <a:pt x="10" y="24"/>
                      <a:pt x="11" y="22"/>
                      <a:pt x="11" y="22"/>
                    </a:cubicBezTo>
                    <a:cubicBezTo>
                      <a:pt x="11" y="22"/>
                      <a:pt x="11" y="22"/>
                      <a:pt x="11" y="22"/>
                    </a:cubicBezTo>
                    <a:cubicBezTo>
                      <a:pt x="9" y="21"/>
                      <a:pt x="6" y="19"/>
                      <a:pt x="6" y="16"/>
                    </a:cubicBezTo>
                    <a:cubicBezTo>
                      <a:pt x="6" y="13"/>
                      <a:pt x="9" y="12"/>
                      <a:pt x="11" y="11"/>
                    </a:cubicBezTo>
                    <a:cubicBezTo>
                      <a:pt x="11" y="11"/>
                      <a:pt x="11" y="11"/>
                      <a:pt x="11" y="11"/>
                    </a:cubicBezTo>
                    <a:cubicBezTo>
                      <a:pt x="11" y="12"/>
                      <a:pt x="12" y="14"/>
                      <a:pt x="12" y="15"/>
                    </a:cubicBezTo>
                    <a:cubicBezTo>
                      <a:pt x="12" y="15"/>
                      <a:pt x="12" y="15"/>
                      <a:pt x="12" y="15"/>
                    </a:cubicBezTo>
                    <a:cubicBezTo>
                      <a:pt x="11" y="15"/>
                      <a:pt x="10" y="15"/>
                      <a:pt x="9" y="16"/>
                    </a:cubicBezTo>
                    <a:cubicBezTo>
                      <a:pt x="8" y="16"/>
                      <a:pt x="8" y="17"/>
                      <a:pt x="10" y="18"/>
                    </a:cubicBezTo>
                    <a:cubicBezTo>
                      <a:pt x="10" y="18"/>
                      <a:pt x="10" y="19"/>
                      <a:pt x="11" y="19"/>
                    </a:cubicBezTo>
                    <a:cubicBezTo>
                      <a:pt x="14" y="20"/>
                      <a:pt x="18" y="22"/>
                      <a:pt x="22" y="21"/>
                    </a:cubicBezTo>
                    <a:cubicBezTo>
                      <a:pt x="23" y="20"/>
                      <a:pt x="24" y="20"/>
                      <a:pt x="24" y="19"/>
                    </a:cubicBezTo>
                  </a:path>
                </a:pathLst>
              </a:custGeom>
              <a:solidFill>
                <a:srgbClr val="FFFFFF"/>
              </a:solidFill>
              <a:ln w="9525">
                <a:noFill/>
                <a:round/>
                <a:headEnd/>
                <a:tailEnd/>
              </a:ln>
            </p:spPr>
            <p:txBody>
              <a:bodyPr/>
              <a:lstStyle/>
              <a:p>
                <a:endParaRPr lang="zh-CN" altLang="en-US"/>
              </a:p>
            </p:txBody>
          </p:sp>
          <p:sp>
            <p:nvSpPr>
              <p:cNvPr id="130" name="Freeform 478"/>
              <p:cNvSpPr>
                <a:spLocks/>
              </p:cNvSpPr>
              <p:nvPr/>
            </p:nvSpPr>
            <p:spPr bwMode="auto">
              <a:xfrm>
                <a:off x="4893" y="1555"/>
                <a:ext cx="1" cy="1"/>
              </a:xfrm>
              <a:custGeom>
                <a:avLst/>
                <a:gdLst/>
                <a:ahLst/>
                <a:cxnLst>
                  <a:cxn ang="0">
                    <a:pos x="1" y="0"/>
                  </a:cxn>
                  <a:cxn ang="0">
                    <a:pos x="1" y="0"/>
                  </a:cxn>
                  <a:cxn ang="0">
                    <a:pos x="1" y="1"/>
                  </a:cxn>
                  <a:cxn ang="0">
                    <a:pos x="1" y="1"/>
                  </a:cxn>
                  <a:cxn ang="0">
                    <a:pos x="1" y="0"/>
                  </a:cxn>
                  <a:cxn ang="0">
                    <a:pos x="1" y="0"/>
                  </a:cxn>
                  <a:cxn ang="0">
                    <a:pos x="1" y="1"/>
                  </a:cxn>
                  <a:cxn ang="0">
                    <a:pos x="1" y="1"/>
                  </a:cxn>
                  <a:cxn ang="0">
                    <a:pos x="0" y="0"/>
                  </a:cxn>
                  <a:cxn ang="0">
                    <a:pos x="0" y="0"/>
                  </a:cxn>
                  <a:cxn ang="0">
                    <a:pos x="0" y="1"/>
                  </a:cxn>
                  <a:cxn ang="0">
                    <a:pos x="0" y="1"/>
                  </a:cxn>
                  <a:cxn ang="0">
                    <a:pos x="0" y="0"/>
                  </a:cxn>
                  <a:cxn ang="0">
                    <a:pos x="1" y="0"/>
                  </a:cxn>
                  <a:cxn ang="0">
                    <a:pos x="1" y="1"/>
                  </a:cxn>
                  <a:cxn ang="0">
                    <a:pos x="1" y="0"/>
                  </a:cxn>
                  <a:cxn ang="0">
                    <a:pos x="1" y="0"/>
                  </a:cxn>
                  <a:cxn ang="0">
                    <a:pos x="1" y="0"/>
                  </a:cxn>
                </a:cxnLst>
                <a:rect l="0" t="0" r="r" b="b"/>
                <a:pathLst>
                  <a:path w="1" h="1">
                    <a:moveTo>
                      <a:pt x="1" y="0"/>
                    </a:moveTo>
                    <a:lnTo>
                      <a:pt x="1" y="0"/>
                    </a:lnTo>
                    <a:lnTo>
                      <a:pt x="1" y="1"/>
                    </a:lnTo>
                    <a:lnTo>
                      <a:pt x="1" y="1"/>
                    </a:lnTo>
                    <a:lnTo>
                      <a:pt x="1" y="0"/>
                    </a:lnTo>
                    <a:lnTo>
                      <a:pt x="1" y="0"/>
                    </a:lnTo>
                    <a:lnTo>
                      <a:pt x="1" y="1"/>
                    </a:lnTo>
                    <a:lnTo>
                      <a:pt x="1" y="1"/>
                    </a:lnTo>
                    <a:lnTo>
                      <a:pt x="0" y="0"/>
                    </a:lnTo>
                    <a:lnTo>
                      <a:pt x="0" y="0"/>
                    </a:lnTo>
                    <a:lnTo>
                      <a:pt x="0" y="1"/>
                    </a:lnTo>
                    <a:lnTo>
                      <a:pt x="0" y="1"/>
                    </a:lnTo>
                    <a:lnTo>
                      <a:pt x="0" y="0"/>
                    </a:lnTo>
                    <a:lnTo>
                      <a:pt x="1" y="0"/>
                    </a:lnTo>
                    <a:lnTo>
                      <a:pt x="1" y="1"/>
                    </a:lnTo>
                    <a:lnTo>
                      <a:pt x="1" y="0"/>
                    </a:lnTo>
                    <a:lnTo>
                      <a:pt x="1" y="0"/>
                    </a:lnTo>
                    <a:lnTo>
                      <a:pt x="1" y="0"/>
                    </a:lnTo>
                    <a:close/>
                  </a:path>
                </a:pathLst>
              </a:custGeom>
              <a:solidFill>
                <a:srgbClr val="FFFFFF"/>
              </a:solidFill>
              <a:ln w="9525">
                <a:noFill/>
                <a:round/>
                <a:headEnd/>
                <a:tailEnd/>
              </a:ln>
            </p:spPr>
            <p:txBody>
              <a:bodyPr/>
              <a:lstStyle/>
              <a:p>
                <a:endParaRPr lang="zh-CN" altLang="en-US"/>
              </a:p>
            </p:txBody>
          </p:sp>
          <p:sp>
            <p:nvSpPr>
              <p:cNvPr id="131" name="Freeform 479"/>
              <p:cNvSpPr>
                <a:spLocks/>
              </p:cNvSpPr>
              <p:nvPr/>
            </p:nvSpPr>
            <p:spPr bwMode="auto">
              <a:xfrm>
                <a:off x="4892" y="1554"/>
                <a:ext cx="1" cy="1"/>
              </a:xfrm>
              <a:custGeom>
                <a:avLst/>
                <a:gdLst/>
                <a:ahLst/>
                <a:cxnLst>
                  <a:cxn ang="0">
                    <a:pos x="0" y="0"/>
                  </a:cxn>
                  <a:cxn ang="0">
                    <a:pos x="0" y="0"/>
                  </a:cxn>
                  <a:cxn ang="0">
                    <a:pos x="1" y="1"/>
                  </a:cxn>
                  <a:cxn ang="0">
                    <a:pos x="1" y="1"/>
                  </a:cxn>
                  <a:cxn ang="0">
                    <a:pos x="1" y="1"/>
                  </a:cxn>
                  <a:cxn ang="0">
                    <a:pos x="1" y="1"/>
                  </a:cxn>
                  <a:cxn ang="0">
                    <a:pos x="1" y="1"/>
                  </a:cxn>
                  <a:cxn ang="0">
                    <a:pos x="1" y="0"/>
                  </a:cxn>
                  <a:cxn ang="0">
                    <a:pos x="0" y="0"/>
                  </a:cxn>
                  <a:cxn ang="0">
                    <a:pos x="0" y="0"/>
                  </a:cxn>
                  <a:cxn ang="0">
                    <a:pos x="0" y="0"/>
                  </a:cxn>
                </a:cxnLst>
                <a:rect l="0" t="0" r="r" b="b"/>
                <a:pathLst>
                  <a:path w="1" h="1">
                    <a:moveTo>
                      <a:pt x="0" y="0"/>
                    </a:moveTo>
                    <a:lnTo>
                      <a:pt x="0" y="0"/>
                    </a:lnTo>
                    <a:lnTo>
                      <a:pt x="1" y="1"/>
                    </a:lnTo>
                    <a:lnTo>
                      <a:pt x="1" y="1"/>
                    </a:lnTo>
                    <a:lnTo>
                      <a:pt x="1" y="1"/>
                    </a:lnTo>
                    <a:lnTo>
                      <a:pt x="1" y="1"/>
                    </a:lnTo>
                    <a:lnTo>
                      <a:pt x="1" y="1"/>
                    </a:lnTo>
                    <a:lnTo>
                      <a:pt x="1" y="0"/>
                    </a:lnTo>
                    <a:lnTo>
                      <a:pt x="0" y="0"/>
                    </a:lnTo>
                    <a:lnTo>
                      <a:pt x="0" y="0"/>
                    </a:lnTo>
                    <a:lnTo>
                      <a:pt x="0" y="0"/>
                    </a:lnTo>
                    <a:close/>
                  </a:path>
                </a:pathLst>
              </a:custGeom>
              <a:solidFill>
                <a:srgbClr val="FFFFFF"/>
              </a:solidFill>
              <a:ln w="9525">
                <a:noFill/>
                <a:round/>
                <a:headEnd/>
                <a:tailEnd/>
              </a:ln>
            </p:spPr>
            <p:txBody>
              <a:bodyPr/>
              <a:lstStyle/>
              <a:p>
                <a:endParaRPr lang="zh-CN" altLang="en-US"/>
              </a:p>
            </p:txBody>
          </p:sp>
          <p:sp>
            <p:nvSpPr>
              <p:cNvPr id="132" name="Freeform 480"/>
              <p:cNvSpPr>
                <a:spLocks/>
              </p:cNvSpPr>
              <p:nvPr/>
            </p:nvSpPr>
            <p:spPr bwMode="auto">
              <a:xfrm>
                <a:off x="4518" y="1316"/>
                <a:ext cx="323" cy="358"/>
              </a:xfrm>
              <a:custGeom>
                <a:avLst/>
                <a:gdLst/>
                <a:ahLst/>
                <a:cxnLst>
                  <a:cxn ang="0">
                    <a:pos x="668" y="381"/>
                  </a:cxn>
                  <a:cxn ang="0">
                    <a:pos x="692" y="414"/>
                  </a:cxn>
                  <a:cxn ang="0">
                    <a:pos x="691" y="753"/>
                  </a:cxn>
                  <a:cxn ang="0">
                    <a:pos x="667" y="758"/>
                  </a:cxn>
                  <a:cxn ang="0">
                    <a:pos x="0" y="373"/>
                  </a:cxn>
                  <a:cxn ang="0">
                    <a:pos x="1" y="0"/>
                  </a:cxn>
                  <a:cxn ang="0">
                    <a:pos x="668" y="381"/>
                  </a:cxn>
                  <a:cxn ang="0">
                    <a:pos x="668" y="381"/>
                  </a:cxn>
                </a:cxnLst>
                <a:rect l="0" t="0" r="r" b="b"/>
                <a:pathLst>
                  <a:path w="692" h="766">
                    <a:moveTo>
                      <a:pt x="668" y="381"/>
                    </a:moveTo>
                    <a:cubicBezTo>
                      <a:pt x="681" y="388"/>
                      <a:pt x="692" y="403"/>
                      <a:pt x="692" y="414"/>
                    </a:cubicBezTo>
                    <a:cubicBezTo>
                      <a:pt x="691" y="753"/>
                      <a:pt x="691" y="753"/>
                      <a:pt x="691" y="753"/>
                    </a:cubicBezTo>
                    <a:cubicBezTo>
                      <a:pt x="691" y="763"/>
                      <a:pt x="680" y="766"/>
                      <a:pt x="667" y="758"/>
                    </a:cubicBezTo>
                    <a:cubicBezTo>
                      <a:pt x="0" y="373"/>
                      <a:pt x="0" y="373"/>
                      <a:pt x="0" y="373"/>
                    </a:cubicBezTo>
                    <a:cubicBezTo>
                      <a:pt x="1" y="0"/>
                      <a:pt x="1" y="0"/>
                      <a:pt x="1" y="0"/>
                    </a:cubicBezTo>
                    <a:cubicBezTo>
                      <a:pt x="668" y="381"/>
                      <a:pt x="668" y="381"/>
                      <a:pt x="668" y="381"/>
                    </a:cubicBezTo>
                    <a:cubicBezTo>
                      <a:pt x="668" y="381"/>
                      <a:pt x="668" y="381"/>
                      <a:pt x="668" y="381"/>
                    </a:cubicBezTo>
                    <a:close/>
                  </a:path>
                </a:pathLst>
              </a:custGeom>
              <a:solidFill>
                <a:srgbClr val="FFFFFF"/>
              </a:solidFill>
              <a:ln w="9525">
                <a:noFill/>
                <a:round/>
                <a:headEnd/>
                <a:tailEnd/>
              </a:ln>
            </p:spPr>
            <p:txBody>
              <a:bodyPr/>
              <a:lstStyle/>
              <a:p>
                <a:endParaRPr lang="zh-CN" altLang="en-US"/>
              </a:p>
            </p:txBody>
          </p:sp>
          <p:sp>
            <p:nvSpPr>
              <p:cNvPr id="133" name="Freeform 481"/>
              <p:cNvSpPr>
                <a:spLocks/>
              </p:cNvSpPr>
              <p:nvPr/>
            </p:nvSpPr>
            <p:spPr bwMode="auto">
              <a:xfrm>
                <a:off x="4801" y="1481"/>
                <a:ext cx="37" cy="190"/>
              </a:xfrm>
              <a:custGeom>
                <a:avLst/>
                <a:gdLst/>
                <a:ahLst/>
                <a:cxnLst>
                  <a:cxn ang="0">
                    <a:pos x="59" y="33"/>
                  </a:cxn>
                  <a:cxn ang="0">
                    <a:pos x="79" y="66"/>
                  </a:cxn>
                  <a:cxn ang="0">
                    <a:pos x="78" y="392"/>
                  </a:cxn>
                  <a:cxn ang="0">
                    <a:pos x="58" y="399"/>
                  </a:cxn>
                  <a:cxn ang="0">
                    <a:pos x="0" y="366"/>
                  </a:cxn>
                  <a:cxn ang="0">
                    <a:pos x="2" y="0"/>
                  </a:cxn>
                  <a:cxn ang="0">
                    <a:pos x="59" y="33"/>
                  </a:cxn>
                  <a:cxn ang="0">
                    <a:pos x="59" y="33"/>
                  </a:cxn>
                </a:cxnLst>
                <a:rect l="0" t="0" r="r" b="b"/>
                <a:pathLst>
                  <a:path w="79" h="407">
                    <a:moveTo>
                      <a:pt x="59" y="33"/>
                    </a:moveTo>
                    <a:cubicBezTo>
                      <a:pt x="72" y="41"/>
                      <a:pt x="79" y="55"/>
                      <a:pt x="79" y="66"/>
                    </a:cubicBezTo>
                    <a:cubicBezTo>
                      <a:pt x="78" y="392"/>
                      <a:pt x="78" y="392"/>
                      <a:pt x="78" y="392"/>
                    </a:cubicBezTo>
                    <a:cubicBezTo>
                      <a:pt x="78" y="402"/>
                      <a:pt x="71" y="407"/>
                      <a:pt x="58" y="399"/>
                    </a:cubicBezTo>
                    <a:cubicBezTo>
                      <a:pt x="0" y="366"/>
                      <a:pt x="0" y="366"/>
                      <a:pt x="0" y="366"/>
                    </a:cubicBezTo>
                    <a:cubicBezTo>
                      <a:pt x="2" y="0"/>
                      <a:pt x="2" y="0"/>
                      <a:pt x="2" y="0"/>
                    </a:cubicBezTo>
                    <a:cubicBezTo>
                      <a:pt x="59" y="33"/>
                      <a:pt x="59" y="33"/>
                      <a:pt x="59" y="33"/>
                    </a:cubicBezTo>
                    <a:cubicBezTo>
                      <a:pt x="59" y="33"/>
                      <a:pt x="59" y="33"/>
                      <a:pt x="59" y="33"/>
                    </a:cubicBezTo>
                    <a:close/>
                  </a:path>
                </a:pathLst>
              </a:custGeom>
              <a:solidFill>
                <a:srgbClr val="7B86BA"/>
              </a:solidFill>
              <a:ln w="9525">
                <a:noFill/>
                <a:round/>
                <a:headEnd/>
                <a:tailEnd/>
              </a:ln>
            </p:spPr>
            <p:txBody>
              <a:bodyPr/>
              <a:lstStyle/>
              <a:p>
                <a:endParaRPr lang="zh-CN" altLang="en-US"/>
              </a:p>
            </p:txBody>
          </p:sp>
          <p:sp>
            <p:nvSpPr>
              <p:cNvPr id="134" name="Freeform 482"/>
              <p:cNvSpPr>
                <a:spLocks/>
              </p:cNvSpPr>
              <p:nvPr/>
            </p:nvSpPr>
            <p:spPr bwMode="auto">
              <a:xfrm>
                <a:off x="4519" y="1320"/>
                <a:ext cx="277" cy="329"/>
              </a:xfrm>
              <a:custGeom>
                <a:avLst/>
                <a:gdLst/>
                <a:ahLst/>
                <a:cxnLst>
                  <a:cxn ang="0">
                    <a:pos x="277" y="158"/>
                  </a:cxn>
                  <a:cxn ang="0">
                    <a:pos x="276" y="329"/>
                  </a:cxn>
                  <a:cxn ang="0">
                    <a:pos x="0" y="170"/>
                  </a:cxn>
                  <a:cxn ang="0">
                    <a:pos x="1" y="0"/>
                  </a:cxn>
                  <a:cxn ang="0">
                    <a:pos x="277" y="158"/>
                  </a:cxn>
                  <a:cxn ang="0">
                    <a:pos x="277" y="158"/>
                  </a:cxn>
                  <a:cxn ang="0">
                    <a:pos x="277" y="158"/>
                  </a:cxn>
                </a:cxnLst>
                <a:rect l="0" t="0" r="r" b="b"/>
                <a:pathLst>
                  <a:path w="277" h="329">
                    <a:moveTo>
                      <a:pt x="277" y="158"/>
                    </a:moveTo>
                    <a:lnTo>
                      <a:pt x="276" y="329"/>
                    </a:lnTo>
                    <a:lnTo>
                      <a:pt x="0" y="170"/>
                    </a:lnTo>
                    <a:lnTo>
                      <a:pt x="1" y="0"/>
                    </a:lnTo>
                    <a:lnTo>
                      <a:pt x="277" y="158"/>
                    </a:lnTo>
                    <a:lnTo>
                      <a:pt x="277" y="158"/>
                    </a:lnTo>
                    <a:lnTo>
                      <a:pt x="277" y="158"/>
                    </a:lnTo>
                    <a:close/>
                  </a:path>
                </a:pathLst>
              </a:custGeom>
              <a:solidFill>
                <a:srgbClr val="7B86BA"/>
              </a:solidFill>
              <a:ln w="9525">
                <a:noFill/>
                <a:round/>
                <a:headEnd/>
                <a:tailEnd/>
              </a:ln>
            </p:spPr>
            <p:txBody>
              <a:bodyPr/>
              <a:lstStyle/>
              <a:p>
                <a:endParaRPr lang="zh-CN" altLang="en-US"/>
              </a:p>
            </p:txBody>
          </p:sp>
          <p:sp>
            <p:nvSpPr>
              <p:cNvPr id="135" name="Freeform 483"/>
              <p:cNvSpPr>
                <a:spLocks/>
              </p:cNvSpPr>
              <p:nvPr/>
            </p:nvSpPr>
            <p:spPr bwMode="auto">
              <a:xfrm>
                <a:off x="4528" y="1386"/>
                <a:ext cx="260" cy="196"/>
              </a:xfrm>
              <a:custGeom>
                <a:avLst/>
                <a:gdLst/>
                <a:ahLst/>
                <a:cxnLst>
                  <a:cxn ang="0">
                    <a:pos x="260" y="149"/>
                  </a:cxn>
                  <a:cxn ang="0">
                    <a:pos x="259" y="196"/>
                  </a:cxn>
                  <a:cxn ang="0">
                    <a:pos x="0" y="47"/>
                  </a:cxn>
                  <a:cxn ang="0">
                    <a:pos x="0" y="0"/>
                  </a:cxn>
                  <a:cxn ang="0">
                    <a:pos x="260" y="149"/>
                  </a:cxn>
                  <a:cxn ang="0">
                    <a:pos x="260" y="149"/>
                  </a:cxn>
                  <a:cxn ang="0">
                    <a:pos x="260" y="149"/>
                  </a:cxn>
                </a:cxnLst>
                <a:rect l="0" t="0" r="r" b="b"/>
                <a:pathLst>
                  <a:path w="260" h="196">
                    <a:moveTo>
                      <a:pt x="260" y="149"/>
                    </a:moveTo>
                    <a:lnTo>
                      <a:pt x="259" y="196"/>
                    </a:lnTo>
                    <a:lnTo>
                      <a:pt x="0" y="47"/>
                    </a:lnTo>
                    <a:lnTo>
                      <a:pt x="0" y="0"/>
                    </a:lnTo>
                    <a:lnTo>
                      <a:pt x="260" y="149"/>
                    </a:lnTo>
                    <a:lnTo>
                      <a:pt x="260" y="149"/>
                    </a:lnTo>
                    <a:lnTo>
                      <a:pt x="260" y="149"/>
                    </a:lnTo>
                    <a:close/>
                  </a:path>
                </a:pathLst>
              </a:custGeom>
              <a:noFill/>
              <a:ln w="4763" cap="flat">
                <a:solidFill>
                  <a:srgbClr val="FFFFFF"/>
                </a:solidFill>
                <a:prstDash val="solid"/>
                <a:miter lim="800000"/>
                <a:headEnd/>
                <a:tailEnd/>
              </a:ln>
            </p:spPr>
            <p:txBody>
              <a:bodyPr/>
              <a:lstStyle/>
              <a:p>
                <a:endParaRPr lang="zh-CN" altLang="en-US"/>
              </a:p>
            </p:txBody>
          </p:sp>
          <p:sp>
            <p:nvSpPr>
              <p:cNvPr id="136" name="Freeform 484"/>
              <p:cNvSpPr>
                <a:spLocks/>
              </p:cNvSpPr>
              <p:nvPr/>
            </p:nvSpPr>
            <p:spPr bwMode="auto">
              <a:xfrm>
                <a:off x="4813" y="1522"/>
                <a:ext cx="19" cy="22"/>
              </a:xfrm>
              <a:custGeom>
                <a:avLst/>
                <a:gdLst/>
                <a:ahLst/>
                <a:cxnLst>
                  <a:cxn ang="0">
                    <a:pos x="19" y="11"/>
                  </a:cxn>
                  <a:cxn ang="0">
                    <a:pos x="19" y="22"/>
                  </a:cxn>
                  <a:cxn ang="0">
                    <a:pos x="0" y="11"/>
                  </a:cxn>
                  <a:cxn ang="0">
                    <a:pos x="0" y="0"/>
                  </a:cxn>
                  <a:cxn ang="0">
                    <a:pos x="19" y="11"/>
                  </a:cxn>
                  <a:cxn ang="0">
                    <a:pos x="19" y="11"/>
                  </a:cxn>
                  <a:cxn ang="0">
                    <a:pos x="19" y="11"/>
                  </a:cxn>
                </a:cxnLst>
                <a:rect l="0" t="0" r="r" b="b"/>
                <a:pathLst>
                  <a:path w="19" h="22">
                    <a:moveTo>
                      <a:pt x="19" y="11"/>
                    </a:moveTo>
                    <a:lnTo>
                      <a:pt x="19" y="22"/>
                    </a:lnTo>
                    <a:lnTo>
                      <a:pt x="0" y="11"/>
                    </a:lnTo>
                    <a:lnTo>
                      <a:pt x="0" y="0"/>
                    </a:lnTo>
                    <a:lnTo>
                      <a:pt x="19" y="11"/>
                    </a:lnTo>
                    <a:lnTo>
                      <a:pt x="19" y="11"/>
                    </a:lnTo>
                    <a:lnTo>
                      <a:pt x="19" y="11"/>
                    </a:lnTo>
                    <a:close/>
                  </a:path>
                </a:pathLst>
              </a:custGeom>
              <a:solidFill>
                <a:srgbClr val="010E1B"/>
              </a:solidFill>
              <a:ln w="9525">
                <a:noFill/>
                <a:round/>
                <a:headEnd/>
                <a:tailEnd/>
              </a:ln>
            </p:spPr>
            <p:txBody>
              <a:bodyPr/>
              <a:lstStyle/>
              <a:p>
                <a:endParaRPr lang="zh-CN" altLang="en-US"/>
              </a:p>
            </p:txBody>
          </p:sp>
          <p:sp>
            <p:nvSpPr>
              <p:cNvPr id="137" name="Freeform 485"/>
              <p:cNvSpPr>
                <a:spLocks/>
              </p:cNvSpPr>
              <p:nvPr/>
            </p:nvSpPr>
            <p:spPr bwMode="auto">
              <a:xfrm>
                <a:off x="4650" y="1465"/>
                <a:ext cx="7" cy="12"/>
              </a:xfrm>
              <a:custGeom>
                <a:avLst/>
                <a:gdLst/>
                <a:ahLst/>
                <a:cxnLst>
                  <a:cxn ang="0">
                    <a:pos x="0" y="3"/>
                  </a:cxn>
                  <a:cxn ang="0">
                    <a:pos x="7" y="0"/>
                  </a:cxn>
                  <a:cxn ang="0">
                    <a:pos x="7" y="8"/>
                  </a:cxn>
                  <a:cxn ang="0">
                    <a:pos x="0" y="12"/>
                  </a:cxn>
                  <a:cxn ang="0">
                    <a:pos x="0" y="3"/>
                  </a:cxn>
                  <a:cxn ang="0">
                    <a:pos x="0" y="3"/>
                  </a:cxn>
                  <a:cxn ang="0">
                    <a:pos x="0" y="3"/>
                  </a:cxn>
                </a:cxnLst>
                <a:rect l="0" t="0" r="r" b="b"/>
                <a:pathLst>
                  <a:path w="7" h="12">
                    <a:moveTo>
                      <a:pt x="0" y="3"/>
                    </a:moveTo>
                    <a:lnTo>
                      <a:pt x="7" y="0"/>
                    </a:lnTo>
                    <a:lnTo>
                      <a:pt x="7" y="8"/>
                    </a:lnTo>
                    <a:lnTo>
                      <a:pt x="0" y="12"/>
                    </a:lnTo>
                    <a:lnTo>
                      <a:pt x="0" y="3"/>
                    </a:lnTo>
                    <a:lnTo>
                      <a:pt x="0" y="3"/>
                    </a:lnTo>
                    <a:lnTo>
                      <a:pt x="0" y="3"/>
                    </a:lnTo>
                    <a:close/>
                  </a:path>
                </a:pathLst>
              </a:custGeom>
              <a:solidFill>
                <a:srgbClr val="17317B"/>
              </a:solidFill>
              <a:ln w="9525">
                <a:noFill/>
                <a:round/>
                <a:headEnd/>
                <a:tailEnd/>
              </a:ln>
            </p:spPr>
            <p:txBody>
              <a:bodyPr/>
              <a:lstStyle/>
              <a:p>
                <a:endParaRPr lang="zh-CN" altLang="en-US"/>
              </a:p>
            </p:txBody>
          </p:sp>
          <p:sp>
            <p:nvSpPr>
              <p:cNvPr id="138" name="Freeform 486"/>
              <p:cNvSpPr>
                <a:spLocks/>
              </p:cNvSpPr>
              <p:nvPr/>
            </p:nvSpPr>
            <p:spPr bwMode="auto">
              <a:xfrm>
                <a:off x="4600" y="1436"/>
                <a:ext cx="57" cy="32"/>
              </a:xfrm>
              <a:custGeom>
                <a:avLst/>
                <a:gdLst/>
                <a:ahLst/>
                <a:cxnLst>
                  <a:cxn ang="0">
                    <a:pos x="0" y="3"/>
                  </a:cxn>
                  <a:cxn ang="0">
                    <a:pos x="6" y="0"/>
                  </a:cxn>
                  <a:cxn ang="0">
                    <a:pos x="57" y="29"/>
                  </a:cxn>
                  <a:cxn ang="0">
                    <a:pos x="50" y="32"/>
                  </a:cxn>
                  <a:cxn ang="0">
                    <a:pos x="0" y="3"/>
                  </a:cxn>
                  <a:cxn ang="0">
                    <a:pos x="0" y="3"/>
                  </a:cxn>
                  <a:cxn ang="0">
                    <a:pos x="0" y="3"/>
                  </a:cxn>
                </a:cxnLst>
                <a:rect l="0" t="0" r="r" b="b"/>
                <a:pathLst>
                  <a:path w="57" h="32">
                    <a:moveTo>
                      <a:pt x="0" y="3"/>
                    </a:moveTo>
                    <a:lnTo>
                      <a:pt x="6" y="0"/>
                    </a:lnTo>
                    <a:lnTo>
                      <a:pt x="57" y="29"/>
                    </a:lnTo>
                    <a:lnTo>
                      <a:pt x="50" y="32"/>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139" name="Freeform 487"/>
              <p:cNvSpPr>
                <a:spLocks/>
              </p:cNvSpPr>
              <p:nvPr/>
            </p:nvSpPr>
            <p:spPr bwMode="auto">
              <a:xfrm>
                <a:off x="4600" y="1439"/>
                <a:ext cx="50" cy="38"/>
              </a:xfrm>
              <a:custGeom>
                <a:avLst/>
                <a:gdLst/>
                <a:ahLst/>
                <a:cxnLst>
                  <a:cxn ang="0">
                    <a:pos x="50" y="29"/>
                  </a:cxn>
                  <a:cxn ang="0">
                    <a:pos x="50" y="38"/>
                  </a:cxn>
                  <a:cxn ang="0">
                    <a:pos x="0" y="9"/>
                  </a:cxn>
                  <a:cxn ang="0">
                    <a:pos x="0" y="0"/>
                  </a:cxn>
                  <a:cxn ang="0">
                    <a:pos x="50" y="29"/>
                  </a:cxn>
                  <a:cxn ang="0">
                    <a:pos x="50" y="29"/>
                  </a:cxn>
                  <a:cxn ang="0">
                    <a:pos x="50" y="29"/>
                  </a:cxn>
                </a:cxnLst>
                <a:rect l="0" t="0" r="r" b="b"/>
                <a:pathLst>
                  <a:path w="50" h="38">
                    <a:moveTo>
                      <a:pt x="50" y="29"/>
                    </a:moveTo>
                    <a:lnTo>
                      <a:pt x="50" y="38"/>
                    </a:lnTo>
                    <a:lnTo>
                      <a:pt x="0" y="9"/>
                    </a:lnTo>
                    <a:lnTo>
                      <a:pt x="0" y="0"/>
                    </a:lnTo>
                    <a:lnTo>
                      <a:pt x="50" y="29"/>
                    </a:lnTo>
                    <a:lnTo>
                      <a:pt x="50" y="29"/>
                    </a:lnTo>
                    <a:lnTo>
                      <a:pt x="50" y="29"/>
                    </a:lnTo>
                    <a:close/>
                  </a:path>
                </a:pathLst>
              </a:custGeom>
              <a:solidFill>
                <a:srgbClr val="36458A"/>
              </a:solidFill>
              <a:ln w="9525">
                <a:noFill/>
                <a:round/>
                <a:headEnd/>
                <a:tailEnd/>
              </a:ln>
            </p:spPr>
            <p:txBody>
              <a:bodyPr/>
              <a:lstStyle/>
              <a:p>
                <a:endParaRPr lang="zh-CN" altLang="en-US"/>
              </a:p>
            </p:txBody>
          </p:sp>
          <p:sp>
            <p:nvSpPr>
              <p:cNvPr id="140" name="Freeform 488"/>
              <p:cNvSpPr>
                <a:spLocks/>
              </p:cNvSpPr>
              <p:nvPr/>
            </p:nvSpPr>
            <p:spPr bwMode="auto">
              <a:xfrm>
                <a:off x="4708" y="1498"/>
                <a:ext cx="7" cy="12"/>
              </a:xfrm>
              <a:custGeom>
                <a:avLst/>
                <a:gdLst/>
                <a:ahLst/>
                <a:cxnLst>
                  <a:cxn ang="0">
                    <a:pos x="0" y="4"/>
                  </a:cxn>
                  <a:cxn ang="0">
                    <a:pos x="7" y="0"/>
                  </a:cxn>
                  <a:cxn ang="0">
                    <a:pos x="7" y="8"/>
                  </a:cxn>
                  <a:cxn ang="0">
                    <a:pos x="0" y="12"/>
                  </a:cxn>
                  <a:cxn ang="0">
                    <a:pos x="0" y="4"/>
                  </a:cxn>
                  <a:cxn ang="0">
                    <a:pos x="0" y="4"/>
                  </a:cxn>
                  <a:cxn ang="0">
                    <a:pos x="0" y="4"/>
                  </a:cxn>
                </a:cxnLst>
                <a:rect l="0" t="0" r="r" b="b"/>
                <a:pathLst>
                  <a:path w="7" h="12">
                    <a:moveTo>
                      <a:pt x="0" y="4"/>
                    </a:moveTo>
                    <a:lnTo>
                      <a:pt x="7" y="0"/>
                    </a:lnTo>
                    <a:lnTo>
                      <a:pt x="7" y="8"/>
                    </a:lnTo>
                    <a:lnTo>
                      <a:pt x="0" y="12"/>
                    </a:lnTo>
                    <a:lnTo>
                      <a:pt x="0" y="4"/>
                    </a:lnTo>
                    <a:lnTo>
                      <a:pt x="0" y="4"/>
                    </a:lnTo>
                    <a:lnTo>
                      <a:pt x="0" y="4"/>
                    </a:lnTo>
                    <a:close/>
                  </a:path>
                </a:pathLst>
              </a:custGeom>
              <a:solidFill>
                <a:srgbClr val="17317B"/>
              </a:solidFill>
              <a:ln w="9525">
                <a:noFill/>
                <a:round/>
                <a:headEnd/>
                <a:tailEnd/>
              </a:ln>
            </p:spPr>
            <p:txBody>
              <a:bodyPr/>
              <a:lstStyle/>
              <a:p>
                <a:endParaRPr lang="zh-CN" altLang="en-US"/>
              </a:p>
            </p:txBody>
          </p:sp>
          <p:sp>
            <p:nvSpPr>
              <p:cNvPr id="141" name="Freeform 489"/>
              <p:cNvSpPr>
                <a:spLocks/>
              </p:cNvSpPr>
              <p:nvPr/>
            </p:nvSpPr>
            <p:spPr bwMode="auto">
              <a:xfrm>
                <a:off x="4658" y="1469"/>
                <a:ext cx="57" cy="33"/>
              </a:xfrm>
              <a:custGeom>
                <a:avLst/>
                <a:gdLst/>
                <a:ahLst/>
                <a:cxnLst>
                  <a:cxn ang="0">
                    <a:pos x="0" y="4"/>
                  </a:cxn>
                  <a:cxn ang="0">
                    <a:pos x="6" y="0"/>
                  </a:cxn>
                  <a:cxn ang="0">
                    <a:pos x="57" y="29"/>
                  </a:cxn>
                  <a:cxn ang="0">
                    <a:pos x="50" y="33"/>
                  </a:cxn>
                  <a:cxn ang="0">
                    <a:pos x="0" y="4"/>
                  </a:cxn>
                  <a:cxn ang="0">
                    <a:pos x="0" y="4"/>
                  </a:cxn>
                  <a:cxn ang="0">
                    <a:pos x="0" y="4"/>
                  </a:cxn>
                </a:cxnLst>
                <a:rect l="0" t="0" r="r" b="b"/>
                <a:pathLst>
                  <a:path w="57" h="33">
                    <a:moveTo>
                      <a:pt x="0" y="4"/>
                    </a:moveTo>
                    <a:lnTo>
                      <a:pt x="6" y="0"/>
                    </a:lnTo>
                    <a:lnTo>
                      <a:pt x="57" y="29"/>
                    </a:lnTo>
                    <a:lnTo>
                      <a:pt x="50" y="33"/>
                    </a:lnTo>
                    <a:lnTo>
                      <a:pt x="0" y="4"/>
                    </a:lnTo>
                    <a:lnTo>
                      <a:pt x="0" y="4"/>
                    </a:lnTo>
                    <a:lnTo>
                      <a:pt x="0" y="4"/>
                    </a:lnTo>
                    <a:close/>
                  </a:path>
                </a:pathLst>
              </a:custGeom>
              <a:solidFill>
                <a:srgbClr val="4F64A8"/>
              </a:solidFill>
              <a:ln w="9525">
                <a:noFill/>
                <a:round/>
                <a:headEnd/>
                <a:tailEnd/>
              </a:ln>
            </p:spPr>
            <p:txBody>
              <a:bodyPr/>
              <a:lstStyle/>
              <a:p>
                <a:endParaRPr lang="zh-CN" altLang="en-US"/>
              </a:p>
            </p:txBody>
          </p:sp>
          <p:sp>
            <p:nvSpPr>
              <p:cNvPr id="142" name="Freeform 490"/>
              <p:cNvSpPr>
                <a:spLocks/>
              </p:cNvSpPr>
              <p:nvPr/>
            </p:nvSpPr>
            <p:spPr bwMode="auto">
              <a:xfrm>
                <a:off x="4658" y="1473"/>
                <a:ext cx="50" cy="37"/>
              </a:xfrm>
              <a:custGeom>
                <a:avLst/>
                <a:gdLst/>
                <a:ahLst/>
                <a:cxnLst>
                  <a:cxn ang="0">
                    <a:pos x="50" y="29"/>
                  </a:cxn>
                  <a:cxn ang="0">
                    <a:pos x="50" y="37"/>
                  </a:cxn>
                  <a:cxn ang="0">
                    <a:pos x="0" y="8"/>
                  </a:cxn>
                  <a:cxn ang="0">
                    <a:pos x="0" y="0"/>
                  </a:cxn>
                  <a:cxn ang="0">
                    <a:pos x="50" y="29"/>
                  </a:cxn>
                  <a:cxn ang="0">
                    <a:pos x="50" y="29"/>
                  </a:cxn>
                  <a:cxn ang="0">
                    <a:pos x="50" y="29"/>
                  </a:cxn>
                </a:cxnLst>
                <a:rect l="0" t="0" r="r" b="b"/>
                <a:pathLst>
                  <a:path w="50" h="37">
                    <a:moveTo>
                      <a:pt x="50" y="29"/>
                    </a:moveTo>
                    <a:lnTo>
                      <a:pt x="50" y="37"/>
                    </a:lnTo>
                    <a:lnTo>
                      <a:pt x="0" y="8"/>
                    </a:lnTo>
                    <a:lnTo>
                      <a:pt x="0" y="0"/>
                    </a:lnTo>
                    <a:lnTo>
                      <a:pt x="50" y="29"/>
                    </a:lnTo>
                    <a:lnTo>
                      <a:pt x="50" y="29"/>
                    </a:lnTo>
                    <a:lnTo>
                      <a:pt x="50" y="29"/>
                    </a:lnTo>
                    <a:close/>
                  </a:path>
                </a:pathLst>
              </a:custGeom>
              <a:solidFill>
                <a:srgbClr val="36458A"/>
              </a:solidFill>
              <a:ln w="9525">
                <a:noFill/>
                <a:round/>
                <a:headEnd/>
                <a:tailEnd/>
              </a:ln>
            </p:spPr>
            <p:txBody>
              <a:bodyPr/>
              <a:lstStyle/>
              <a:p>
                <a:endParaRPr lang="zh-CN" altLang="en-US"/>
              </a:p>
            </p:txBody>
          </p:sp>
          <p:sp>
            <p:nvSpPr>
              <p:cNvPr id="143" name="Freeform 491"/>
              <p:cNvSpPr>
                <a:spLocks/>
              </p:cNvSpPr>
              <p:nvPr/>
            </p:nvSpPr>
            <p:spPr bwMode="auto">
              <a:xfrm>
                <a:off x="4720" y="1523"/>
                <a:ext cx="12" cy="17"/>
              </a:xfrm>
              <a:custGeom>
                <a:avLst/>
                <a:gdLst/>
                <a:ahLst/>
                <a:cxnLst>
                  <a:cxn ang="0">
                    <a:pos x="13" y="4"/>
                  </a:cxn>
                  <a:cxn ang="0">
                    <a:pos x="25" y="25"/>
                  </a:cxn>
                  <a:cxn ang="0">
                    <a:pos x="13" y="32"/>
                  </a:cxn>
                  <a:cxn ang="0">
                    <a:pos x="0" y="11"/>
                  </a:cxn>
                  <a:cxn ang="0">
                    <a:pos x="13" y="4"/>
                  </a:cxn>
                  <a:cxn ang="0">
                    <a:pos x="13" y="4"/>
                  </a:cxn>
                </a:cxnLst>
                <a:rect l="0" t="0" r="r" b="b"/>
                <a:pathLst>
                  <a:path w="25" h="36">
                    <a:moveTo>
                      <a:pt x="13" y="4"/>
                    </a:moveTo>
                    <a:cubicBezTo>
                      <a:pt x="19" y="8"/>
                      <a:pt x="25" y="17"/>
                      <a:pt x="25" y="25"/>
                    </a:cubicBezTo>
                    <a:cubicBezTo>
                      <a:pt x="25" y="33"/>
                      <a:pt x="19" y="36"/>
                      <a:pt x="13" y="32"/>
                    </a:cubicBezTo>
                    <a:cubicBezTo>
                      <a:pt x="6" y="28"/>
                      <a:pt x="0" y="19"/>
                      <a:pt x="0" y="11"/>
                    </a:cubicBezTo>
                    <a:cubicBezTo>
                      <a:pt x="1" y="3"/>
                      <a:pt x="6" y="0"/>
                      <a:pt x="13" y="4"/>
                    </a:cubicBezTo>
                    <a:cubicBezTo>
                      <a:pt x="13" y="4"/>
                      <a:pt x="13" y="4"/>
                      <a:pt x="13" y="4"/>
                    </a:cubicBezTo>
                    <a:close/>
                  </a:path>
                </a:pathLst>
              </a:custGeom>
              <a:solidFill>
                <a:srgbClr val="072466"/>
              </a:solidFill>
              <a:ln w="9525">
                <a:noFill/>
                <a:round/>
                <a:headEnd/>
                <a:tailEnd/>
              </a:ln>
            </p:spPr>
            <p:txBody>
              <a:bodyPr/>
              <a:lstStyle/>
              <a:p>
                <a:endParaRPr lang="zh-CN" altLang="en-US"/>
              </a:p>
            </p:txBody>
          </p:sp>
          <p:sp>
            <p:nvSpPr>
              <p:cNvPr id="144" name="Freeform 492"/>
              <p:cNvSpPr>
                <a:spLocks/>
              </p:cNvSpPr>
              <p:nvPr/>
            </p:nvSpPr>
            <p:spPr bwMode="auto">
              <a:xfrm>
                <a:off x="4744" y="1481"/>
                <a:ext cx="11" cy="17"/>
              </a:xfrm>
              <a:custGeom>
                <a:avLst/>
                <a:gdLst/>
                <a:ahLst/>
                <a:cxnLst>
                  <a:cxn ang="0">
                    <a:pos x="12" y="4"/>
                  </a:cxn>
                  <a:cxn ang="0">
                    <a:pos x="24" y="25"/>
                  </a:cxn>
                  <a:cxn ang="0">
                    <a:pos x="12" y="32"/>
                  </a:cxn>
                  <a:cxn ang="0">
                    <a:pos x="0" y="11"/>
                  </a:cxn>
                  <a:cxn ang="0">
                    <a:pos x="12" y="4"/>
                  </a:cxn>
                  <a:cxn ang="0">
                    <a:pos x="12" y="4"/>
                  </a:cxn>
                </a:cxnLst>
                <a:rect l="0" t="0" r="r" b="b"/>
                <a:pathLst>
                  <a:path w="24" h="36">
                    <a:moveTo>
                      <a:pt x="12" y="4"/>
                    </a:moveTo>
                    <a:cubicBezTo>
                      <a:pt x="19" y="8"/>
                      <a:pt x="24" y="17"/>
                      <a:pt x="24" y="25"/>
                    </a:cubicBezTo>
                    <a:cubicBezTo>
                      <a:pt x="24" y="33"/>
                      <a:pt x="19" y="36"/>
                      <a:pt x="12" y="32"/>
                    </a:cubicBezTo>
                    <a:cubicBezTo>
                      <a:pt x="5" y="28"/>
                      <a:pt x="0" y="19"/>
                      <a:pt x="0" y="11"/>
                    </a:cubicBezTo>
                    <a:cubicBezTo>
                      <a:pt x="0" y="3"/>
                      <a:pt x="5" y="0"/>
                      <a:pt x="12" y="4"/>
                    </a:cubicBezTo>
                    <a:cubicBezTo>
                      <a:pt x="12" y="4"/>
                      <a:pt x="12" y="4"/>
                      <a:pt x="12" y="4"/>
                    </a:cubicBezTo>
                    <a:close/>
                  </a:path>
                </a:pathLst>
              </a:custGeom>
              <a:solidFill>
                <a:srgbClr val="072466"/>
              </a:solidFill>
              <a:ln w="9525">
                <a:noFill/>
                <a:round/>
                <a:headEnd/>
                <a:tailEnd/>
              </a:ln>
            </p:spPr>
            <p:txBody>
              <a:bodyPr/>
              <a:lstStyle/>
              <a:p>
                <a:endParaRPr lang="zh-CN" altLang="en-US"/>
              </a:p>
            </p:txBody>
          </p:sp>
          <p:sp>
            <p:nvSpPr>
              <p:cNvPr id="145" name="Freeform 493"/>
              <p:cNvSpPr>
                <a:spLocks/>
              </p:cNvSpPr>
              <p:nvPr/>
            </p:nvSpPr>
            <p:spPr bwMode="auto">
              <a:xfrm>
                <a:off x="4746" y="1483"/>
                <a:ext cx="9" cy="13"/>
              </a:xfrm>
              <a:custGeom>
                <a:avLst/>
                <a:gdLst/>
                <a:ahLst/>
                <a:cxnLst>
                  <a:cxn ang="0">
                    <a:pos x="9" y="3"/>
                  </a:cxn>
                  <a:cxn ang="0">
                    <a:pos x="19" y="20"/>
                  </a:cxn>
                  <a:cxn ang="0">
                    <a:pos x="9" y="25"/>
                  </a:cxn>
                  <a:cxn ang="0">
                    <a:pos x="0" y="8"/>
                  </a:cxn>
                  <a:cxn ang="0">
                    <a:pos x="9" y="3"/>
                  </a:cxn>
                  <a:cxn ang="0">
                    <a:pos x="9" y="3"/>
                  </a:cxn>
                </a:cxnLst>
                <a:rect l="0" t="0" r="r" b="b"/>
                <a:pathLst>
                  <a:path w="19" h="28">
                    <a:moveTo>
                      <a:pt x="9" y="3"/>
                    </a:moveTo>
                    <a:cubicBezTo>
                      <a:pt x="15" y="6"/>
                      <a:pt x="19" y="13"/>
                      <a:pt x="19" y="20"/>
                    </a:cubicBezTo>
                    <a:cubicBezTo>
                      <a:pt x="19" y="26"/>
                      <a:pt x="15" y="28"/>
                      <a:pt x="9" y="25"/>
                    </a:cubicBezTo>
                    <a:cubicBezTo>
                      <a:pt x="4" y="22"/>
                      <a:pt x="0" y="15"/>
                      <a:pt x="0" y="8"/>
                    </a:cubicBezTo>
                    <a:cubicBezTo>
                      <a:pt x="0" y="2"/>
                      <a:pt x="4" y="0"/>
                      <a:pt x="9" y="3"/>
                    </a:cubicBezTo>
                    <a:cubicBezTo>
                      <a:pt x="9" y="3"/>
                      <a:pt x="9" y="3"/>
                      <a:pt x="9" y="3"/>
                    </a:cubicBezTo>
                    <a:close/>
                  </a:path>
                </a:pathLst>
              </a:custGeom>
              <a:solidFill>
                <a:srgbClr val="36458A"/>
              </a:solidFill>
              <a:ln w="9525">
                <a:noFill/>
                <a:round/>
                <a:headEnd/>
                <a:tailEnd/>
              </a:ln>
            </p:spPr>
            <p:txBody>
              <a:bodyPr/>
              <a:lstStyle/>
              <a:p>
                <a:endParaRPr lang="zh-CN" altLang="en-US"/>
              </a:p>
            </p:txBody>
          </p:sp>
          <p:sp>
            <p:nvSpPr>
              <p:cNvPr id="146" name="Freeform 494"/>
              <p:cNvSpPr>
                <a:spLocks/>
              </p:cNvSpPr>
              <p:nvPr/>
            </p:nvSpPr>
            <p:spPr bwMode="auto">
              <a:xfrm>
                <a:off x="4544" y="1364"/>
                <a:ext cx="10" cy="14"/>
              </a:xfrm>
              <a:custGeom>
                <a:avLst/>
                <a:gdLst/>
                <a:ahLst/>
                <a:cxnLst>
                  <a:cxn ang="0">
                    <a:pos x="10" y="4"/>
                  </a:cxn>
                  <a:cxn ang="0">
                    <a:pos x="20" y="21"/>
                  </a:cxn>
                  <a:cxn ang="0">
                    <a:pos x="10" y="27"/>
                  </a:cxn>
                  <a:cxn ang="0">
                    <a:pos x="0" y="10"/>
                  </a:cxn>
                  <a:cxn ang="0">
                    <a:pos x="10" y="4"/>
                  </a:cxn>
                  <a:cxn ang="0">
                    <a:pos x="10" y="4"/>
                  </a:cxn>
                </a:cxnLst>
                <a:rect l="0" t="0" r="r" b="b"/>
                <a:pathLst>
                  <a:path w="21" h="31">
                    <a:moveTo>
                      <a:pt x="10" y="4"/>
                    </a:moveTo>
                    <a:cubicBezTo>
                      <a:pt x="16" y="7"/>
                      <a:pt x="21" y="15"/>
                      <a:pt x="20" y="21"/>
                    </a:cubicBezTo>
                    <a:cubicBezTo>
                      <a:pt x="20" y="28"/>
                      <a:pt x="16" y="31"/>
                      <a:pt x="10" y="27"/>
                    </a:cubicBezTo>
                    <a:cubicBezTo>
                      <a:pt x="5" y="24"/>
                      <a:pt x="0" y="16"/>
                      <a:pt x="0" y="10"/>
                    </a:cubicBezTo>
                    <a:cubicBezTo>
                      <a:pt x="0" y="3"/>
                      <a:pt x="5" y="0"/>
                      <a:pt x="10" y="4"/>
                    </a:cubicBezTo>
                    <a:cubicBezTo>
                      <a:pt x="10" y="4"/>
                      <a:pt x="10" y="4"/>
                      <a:pt x="10" y="4"/>
                    </a:cubicBezTo>
                    <a:close/>
                  </a:path>
                </a:pathLst>
              </a:custGeom>
              <a:solidFill>
                <a:srgbClr val="072466"/>
              </a:solidFill>
              <a:ln w="9525">
                <a:noFill/>
                <a:round/>
                <a:headEnd/>
                <a:tailEnd/>
              </a:ln>
            </p:spPr>
            <p:txBody>
              <a:bodyPr/>
              <a:lstStyle/>
              <a:p>
                <a:endParaRPr lang="zh-CN" altLang="en-US"/>
              </a:p>
            </p:txBody>
          </p:sp>
          <p:sp>
            <p:nvSpPr>
              <p:cNvPr id="147" name="Freeform 495"/>
              <p:cNvSpPr>
                <a:spLocks/>
              </p:cNvSpPr>
              <p:nvPr/>
            </p:nvSpPr>
            <p:spPr bwMode="auto">
              <a:xfrm>
                <a:off x="4546" y="1365"/>
                <a:ext cx="8" cy="12"/>
              </a:xfrm>
              <a:custGeom>
                <a:avLst/>
                <a:gdLst/>
                <a:ahLst/>
                <a:cxnLst>
                  <a:cxn ang="0">
                    <a:pos x="9" y="3"/>
                  </a:cxn>
                  <a:cxn ang="0">
                    <a:pos x="17" y="18"/>
                  </a:cxn>
                  <a:cxn ang="0">
                    <a:pos x="8" y="23"/>
                  </a:cxn>
                  <a:cxn ang="0">
                    <a:pos x="0" y="8"/>
                  </a:cxn>
                  <a:cxn ang="0">
                    <a:pos x="9" y="3"/>
                  </a:cxn>
                  <a:cxn ang="0">
                    <a:pos x="9" y="3"/>
                  </a:cxn>
                </a:cxnLst>
                <a:rect l="0" t="0" r="r" b="b"/>
                <a:pathLst>
                  <a:path w="17" h="26">
                    <a:moveTo>
                      <a:pt x="9" y="3"/>
                    </a:moveTo>
                    <a:cubicBezTo>
                      <a:pt x="13" y="5"/>
                      <a:pt x="17" y="12"/>
                      <a:pt x="17" y="18"/>
                    </a:cubicBezTo>
                    <a:cubicBezTo>
                      <a:pt x="17" y="23"/>
                      <a:pt x="13" y="26"/>
                      <a:pt x="8" y="23"/>
                    </a:cubicBezTo>
                    <a:cubicBezTo>
                      <a:pt x="4" y="20"/>
                      <a:pt x="0" y="13"/>
                      <a:pt x="0" y="8"/>
                    </a:cubicBezTo>
                    <a:cubicBezTo>
                      <a:pt x="0" y="2"/>
                      <a:pt x="4" y="0"/>
                      <a:pt x="9" y="3"/>
                    </a:cubicBezTo>
                    <a:cubicBezTo>
                      <a:pt x="9" y="3"/>
                      <a:pt x="9" y="3"/>
                      <a:pt x="9" y="3"/>
                    </a:cubicBezTo>
                    <a:close/>
                  </a:path>
                </a:pathLst>
              </a:custGeom>
              <a:solidFill>
                <a:srgbClr val="1A1A1A"/>
              </a:solidFill>
              <a:ln w="9525">
                <a:noFill/>
                <a:round/>
                <a:headEnd/>
                <a:tailEnd/>
              </a:ln>
            </p:spPr>
            <p:txBody>
              <a:bodyPr/>
              <a:lstStyle/>
              <a:p>
                <a:endParaRPr lang="zh-CN" altLang="en-US"/>
              </a:p>
            </p:txBody>
          </p:sp>
          <p:sp>
            <p:nvSpPr>
              <p:cNvPr id="148" name="Freeform 496"/>
              <p:cNvSpPr>
                <a:spLocks/>
              </p:cNvSpPr>
              <p:nvPr/>
            </p:nvSpPr>
            <p:spPr bwMode="auto">
              <a:xfrm>
                <a:off x="4557" y="1372"/>
                <a:ext cx="9" cy="14"/>
              </a:xfrm>
              <a:custGeom>
                <a:avLst/>
                <a:gdLst/>
                <a:ahLst/>
                <a:cxnLst>
                  <a:cxn ang="0">
                    <a:pos x="10" y="3"/>
                  </a:cxn>
                  <a:cxn ang="0">
                    <a:pos x="20" y="21"/>
                  </a:cxn>
                  <a:cxn ang="0">
                    <a:pos x="10" y="27"/>
                  </a:cxn>
                  <a:cxn ang="0">
                    <a:pos x="0" y="9"/>
                  </a:cxn>
                  <a:cxn ang="0">
                    <a:pos x="10" y="3"/>
                  </a:cxn>
                  <a:cxn ang="0">
                    <a:pos x="10" y="3"/>
                  </a:cxn>
                </a:cxnLst>
                <a:rect l="0" t="0" r="r" b="b"/>
                <a:pathLst>
                  <a:path w="20" h="30">
                    <a:moveTo>
                      <a:pt x="10" y="3"/>
                    </a:moveTo>
                    <a:cubicBezTo>
                      <a:pt x="16" y="7"/>
                      <a:pt x="20" y="15"/>
                      <a:pt x="20" y="21"/>
                    </a:cubicBezTo>
                    <a:cubicBezTo>
                      <a:pt x="20" y="28"/>
                      <a:pt x="16" y="30"/>
                      <a:pt x="10" y="27"/>
                    </a:cubicBezTo>
                    <a:cubicBezTo>
                      <a:pt x="4" y="24"/>
                      <a:pt x="0" y="16"/>
                      <a:pt x="0" y="9"/>
                    </a:cubicBezTo>
                    <a:cubicBezTo>
                      <a:pt x="0" y="3"/>
                      <a:pt x="4" y="0"/>
                      <a:pt x="10" y="3"/>
                    </a:cubicBezTo>
                    <a:cubicBezTo>
                      <a:pt x="10" y="3"/>
                      <a:pt x="10" y="3"/>
                      <a:pt x="10" y="3"/>
                    </a:cubicBezTo>
                    <a:close/>
                  </a:path>
                </a:pathLst>
              </a:custGeom>
              <a:solidFill>
                <a:srgbClr val="072466"/>
              </a:solidFill>
              <a:ln w="9525">
                <a:noFill/>
                <a:round/>
                <a:headEnd/>
                <a:tailEnd/>
              </a:ln>
            </p:spPr>
            <p:txBody>
              <a:bodyPr/>
              <a:lstStyle/>
              <a:p>
                <a:endParaRPr lang="zh-CN" altLang="en-US"/>
              </a:p>
            </p:txBody>
          </p:sp>
          <p:sp>
            <p:nvSpPr>
              <p:cNvPr id="149" name="Freeform 497"/>
              <p:cNvSpPr>
                <a:spLocks/>
              </p:cNvSpPr>
              <p:nvPr/>
            </p:nvSpPr>
            <p:spPr bwMode="auto">
              <a:xfrm>
                <a:off x="4558" y="1373"/>
                <a:ext cx="8" cy="11"/>
              </a:xfrm>
              <a:custGeom>
                <a:avLst/>
                <a:gdLst/>
                <a:ahLst/>
                <a:cxnLst>
                  <a:cxn ang="0">
                    <a:pos x="8" y="2"/>
                  </a:cxn>
                  <a:cxn ang="0">
                    <a:pos x="17" y="17"/>
                  </a:cxn>
                  <a:cxn ang="0">
                    <a:pos x="8" y="22"/>
                  </a:cxn>
                  <a:cxn ang="0">
                    <a:pos x="0" y="7"/>
                  </a:cxn>
                  <a:cxn ang="0">
                    <a:pos x="8" y="2"/>
                  </a:cxn>
                  <a:cxn ang="0">
                    <a:pos x="8" y="2"/>
                  </a:cxn>
                </a:cxnLst>
                <a:rect l="0" t="0" r="r" b="b"/>
                <a:pathLst>
                  <a:path w="17" h="25">
                    <a:moveTo>
                      <a:pt x="8" y="2"/>
                    </a:moveTo>
                    <a:cubicBezTo>
                      <a:pt x="13" y="5"/>
                      <a:pt x="17" y="12"/>
                      <a:pt x="17" y="17"/>
                    </a:cubicBezTo>
                    <a:cubicBezTo>
                      <a:pt x="17" y="23"/>
                      <a:pt x="13" y="25"/>
                      <a:pt x="8" y="22"/>
                    </a:cubicBezTo>
                    <a:cubicBezTo>
                      <a:pt x="3" y="20"/>
                      <a:pt x="0" y="13"/>
                      <a:pt x="0" y="7"/>
                    </a:cubicBezTo>
                    <a:cubicBezTo>
                      <a:pt x="0" y="2"/>
                      <a:pt x="4" y="0"/>
                      <a:pt x="8" y="2"/>
                    </a:cubicBezTo>
                    <a:cubicBezTo>
                      <a:pt x="8" y="2"/>
                      <a:pt x="8" y="2"/>
                      <a:pt x="8" y="2"/>
                    </a:cubicBezTo>
                    <a:close/>
                  </a:path>
                </a:pathLst>
              </a:custGeom>
              <a:solidFill>
                <a:srgbClr val="1A1A1A"/>
              </a:solidFill>
              <a:ln w="9525">
                <a:noFill/>
                <a:round/>
                <a:headEnd/>
                <a:tailEnd/>
              </a:ln>
            </p:spPr>
            <p:txBody>
              <a:bodyPr/>
              <a:lstStyle/>
              <a:p>
                <a:endParaRPr lang="zh-CN" altLang="en-US"/>
              </a:p>
            </p:txBody>
          </p:sp>
          <p:sp>
            <p:nvSpPr>
              <p:cNvPr id="150" name="Freeform 498"/>
              <p:cNvSpPr>
                <a:spLocks/>
              </p:cNvSpPr>
              <p:nvPr/>
            </p:nvSpPr>
            <p:spPr bwMode="auto">
              <a:xfrm>
                <a:off x="4571" y="1380"/>
                <a:ext cx="40" cy="32"/>
              </a:xfrm>
              <a:custGeom>
                <a:avLst/>
                <a:gdLst/>
                <a:ahLst/>
                <a:cxnLst>
                  <a:cxn ang="0">
                    <a:pos x="60" y="25"/>
                  </a:cxn>
                  <a:cxn ang="0">
                    <a:pos x="70" y="40"/>
                  </a:cxn>
                  <a:cxn ang="0">
                    <a:pos x="76" y="41"/>
                  </a:cxn>
                  <a:cxn ang="0">
                    <a:pos x="86" y="59"/>
                  </a:cxn>
                  <a:cxn ang="0">
                    <a:pos x="76" y="65"/>
                  </a:cxn>
                  <a:cxn ang="0">
                    <a:pos x="70" y="59"/>
                  </a:cxn>
                  <a:cxn ang="0">
                    <a:pos x="60" y="64"/>
                  </a:cxn>
                  <a:cxn ang="0">
                    <a:pos x="26" y="44"/>
                  </a:cxn>
                  <a:cxn ang="0">
                    <a:pos x="17" y="29"/>
                  </a:cxn>
                  <a:cxn ang="0">
                    <a:pos x="11" y="27"/>
                  </a:cxn>
                  <a:cxn ang="0">
                    <a:pos x="0" y="10"/>
                  </a:cxn>
                  <a:cxn ang="0">
                    <a:pos x="11" y="4"/>
                  </a:cxn>
                  <a:cxn ang="0">
                    <a:pos x="17" y="9"/>
                  </a:cxn>
                  <a:cxn ang="0">
                    <a:pos x="26" y="5"/>
                  </a:cxn>
                  <a:cxn ang="0">
                    <a:pos x="60" y="25"/>
                  </a:cxn>
                  <a:cxn ang="0">
                    <a:pos x="60" y="25"/>
                  </a:cxn>
                </a:cxnLst>
                <a:rect l="0" t="0" r="r" b="b"/>
                <a:pathLst>
                  <a:path w="86" h="69">
                    <a:moveTo>
                      <a:pt x="60" y="25"/>
                    </a:moveTo>
                    <a:cubicBezTo>
                      <a:pt x="65" y="28"/>
                      <a:pt x="69" y="34"/>
                      <a:pt x="70" y="40"/>
                    </a:cubicBezTo>
                    <a:cubicBezTo>
                      <a:pt x="72" y="40"/>
                      <a:pt x="74" y="40"/>
                      <a:pt x="76" y="41"/>
                    </a:cubicBezTo>
                    <a:cubicBezTo>
                      <a:pt x="82" y="45"/>
                      <a:pt x="86" y="53"/>
                      <a:pt x="86" y="59"/>
                    </a:cubicBezTo>
                    <a:cubicBezTo>
                      <a:pt x="86" y="66"/>
                      <a:pt x="82" y="69"/>
                      <a:pt x="76" y="65"/>
                    </a:cubicBezTo>
                    <a:cubicBezTo>
                      <a:pt x="74" y="64"/>
                      <a:pt x="72" y="62"/>
                      <a:pt x="70" y="59"/>
                    </a:cubicBezTo>
                    <a:cubicBezTo>
                      <a:pt x="69" y="65"/>
                      <a:pt x="65" y="66"/>
                      <a:pt x="60" y="64"/>
                    </a:cubicBezTo>
                    <a:cubicBezTo>
                      <a:pt x="26" y="44"/>
                      <a:pt x="26" y="44"/>
                      <a:pt x="26" y="44"/>
                    </a:cubicBezTo>
                    <a:cubicBezTo>
                      <a:pt x="21" y="41"/>
                      <a:pt x="17" y="35"/>
                      <a:pt x="17" y="29"/>
                    </a:cubicBezTo>
                    <a:cubicBezTo>
                      <a:pt x="15" y="29"/>
                      <a:pt x="13" y="29"/>
                      <a:pt x="11" y="27"/>
                    </a:cubicBezTo>
                    <a:cubicBezTo>
                      <a:pt x="5" y="24"/>
                      <a:pt x="0" y="16"/>
                      <a:pt x="0" y="10"/>
                    </a:cubicBezTo>
                    <a:cubicBezTo>
                      <a:pt x="0" y="3"/>
                      <a:pt x="5" y="0"/>
                      <a:pt x="11" y="4"/>
                    </a:cubicBezTo>
                    <a:cubicBezTo>
                      <a:pt x="13" y="5"/>
                      <a:pt x="15" y="7"/>
                      <a:pt x="17" y="9"/>
                    </a:cubicBezTo>
                    <a:cubicBezTo>
                      <a:pt x="17" y="4"/>
                      <a:pt x="22" y="2"/>
                      <a:pt x="26" y="5"/>
                    </a:cubicBezTo>
                    <a:cubicBezTo>
                      <a:pt x="60" y="25"/>
                      <a:pt x="60" y="25"/>
                      <a:pt x="60" y="25"/>
                    </a:cubicBezTo>
                    <a:cubicBezTo>
                      <a:pt x="60" y="25"/>
                      <a:pt x="60" y="25"/>
                      <a:pt x="60" y="25"/>
                    </a:cubicBezTo>
                    <a:close/>
                  </a:path>
                </a:pathLst>
              </a:custGeom>
              <a:solidFill>
                <a:srgbClr val="072466"/>
              </a:solidFill>
              <a:ln w="9525">
                <a:noFill/>
                <a:round/>
                <a:headEnd/>
                <a:tailEnd/>
              </a:ln>
            </p:spPr>
            <p:txBody>
              <a:bodyPr/>
              <a:lstStyle/>
              <a:p>
                <a:endParaRPr lang="zh-CN" altLang="en-US"/>
              </a:p>
            </p:txBody>
          </p:sp>
          <p:sp>
            <p:nvSpPr>
              <p:cNvPr id="151" name="Freeform 499"/>
              <p:cNvSpPr>
                <a:spLocks noEditPoints="1"/>
              </p:cNvSpPr>
              <p:nvPr/>
            </p:nvSpPr>
            <p:spPr bwMode="auto">
              <a:xfrm>
                <a:off x="4572" y="1382"/>
                <a:ext cx="37" cy="27"/>
              </a:xfrm>
              <a:custGeom>
                <a:avLst/>
                <a:gdLst/>
                <a:ahLst/>
                <a:cxnLst>
                  <a:cxn ang="0">
                    <a:pos x="7" y="2"/>
                  </a:cxn>
                  <a:cxn ang="0">
                    <a:pos x="13" y="13"/>
                  </a:cxn>
                  <a:cxn ang="0">
                    <a:pos x="7" y="17"/>
                  </a:cxn>
                  <a:cxn ang="0">
                    <a:pos x="0" y="6"/>
                  </a:cxn>
                  <a:cxn ang="0">
                    <a:pos x="7" y="2"/>
                  </a:cxn>
                  <a:cxn ang="0">
                    <a:pos x="7" y="2"/>
                  </a:cxn>
                  <a:cxn ang="0">
                    <a:pos x="73" y="42"/>
                  </a:cxn>
                  <a:cxn ang="0">
                    <a:pos x="79" y="53"/>
                  </a:cxn>
                  <a:cxn ang="0">
                    <a:pos x="73" y="56"/>
                  </a:cxn>
                  <a:cxn ang="0">
                    <a:pos x="67" y="46"/>
                  </a:cxn>
                  <a:cxn ang="0">
                    <a:pos x="73" y="42"/>
                  </a:cxn>
                  <a:cxn ang="0">
                    <a:pos x="73" y="42"/>
                  </a:cxn>
                </a:cxnLst>
                <a:rect l="0" t="0" r="r" b="b"/>
                <a:pathLst>
                  <a:path w="79" h="58">
                    <a:moveTo>
                      <a:pt x="7" y="2"/>
                    </a:moveTo>
                    <a:cubicBezTo>
                      <a:pt x="10" y="4"/>
                      <a:pt x="13" y="9"/>
                      <a:pt x="13" y="13"/>
                    </a:cubicBezTo>
                    <a:cubicBezTo>
                      <a:pt x="13" y="17"/>
                      <a:pt x="10" y="19"/>
                      <a:pt x="7" y="17"/>
                    </a:cubicBezTo>
                    <a:cubicBezTo>
                      <a:pt x="3" y="15"/>
                      <a:pt x="0" y="10"/>
                      <a:pt x="0" y="6"/>
                    </a:cubicBezTo>
                    <a:cubicBezTo>
                      <a:pt x="0" y="2"/>
                      <a:pt x="3" y="0"/>
                      <a:pt x="7" y="2"/>
                    </a:cubicBezTo>
                    <a:cubicBezTo>
                      <a:pt x="7" y="2"/>
                      <a:pt x="7" y="2"/>
                      <a:pt x="7" y="2"/>
                    </a:cubicBezTo>
                    <a:close/>
                    <a:moveTo>
                      <a:pt x="73" y="42"/>
                    </a:moveTo>
                    <a:cubicBezTo>
                      <a:pt x="77" y="44"/>
                      <a:pt x="79" y="49"/>
                      <a:pt x="79" y="53"/>
                    </a:cubicBezTo>
                    <a:cubicBezTo>
                      <a:pt x="79" y="57"/>
                      <a:pt x="77" y="58"/>
                      <a:pt x="73" y="56"/>
                    </a:cubicBezTo>
                    <a:cubicBezTo>
                      <a:pt x="70" y="54"/>
                      <a:pt x="67" y="50"/>
                      <a:pt x="67" y="46"/>
                    </a:cubicBezTo>
                    <a:cubicBezTo>
                      <a:pt x="67" y="42"/>
                      <a:pt x="70" y="40"/>
                      <a:pt x="73" y="42"/>
                    </a:cubicBezTo>
                    <a:cubicBezTo>
                      <a:pt x="73" y="42"/>
                      <a:pt x="73" y="42"/>
                      <a:pt x="73" y="42"/>
                    </a:cubicBezTo>
                    <a:close/>
                  </a:path>
                </a:pathLst>
              </a:custGeom>
              <a:noFill/>
              <a:ln w="3175" cap="flat">
                <a:solidFill>
                  <a:srgbClr val="DCDCDC"/>
                </a:solidFill>
                <a:prstDash val="solid"/>
                <a:miter lim="800000"/>
                <a:headEnd/>
                <a:tailEnd/>
              </a:ln>
            </p:spPr>
            <p:txBody>
              <a:bodyPr/>
              <a:lstStyle/>
              <a:p>
                <a:endParaRPr lang="zh-CN" altLang="en-US"/>
              </a:p>
            </p:txBody>
          </p:sp>
          <p:sp>
            <p:nvSpPr>
              <p:cNvPr id="152" name="Freeform 500"/>
              <p:cNvSpPr>
                <a:spLocks/>
              </p:cNvSpPr>
              <p:nvPr/>
            </p:nvSpPr>
            <p:spPr bwMode="auto">
              <a:xfrm>
                <a:off x="4596" y="1398"/>
                <a:ext cx="4" cy="9"/>
              </a:xfrm>
              <a:custGeom>
                <a:avLst/>
                <a:gdLst/>
                <a:ahLst/>
                <a:cxnLst>
                  <a:cxn ang="0">
                    <a:pos x="0" y="3"/>
                  </a:cxn>
                  <a:cxn ang="0">
                    <a:pos x="4" y="0"/>
                  </a:cxn>
                  <a:cxn ang="0">
                    <a:pos x="4" y="6"/>
                  </a:cxn>
                  <a:cxn ang="0">
                    <a:pos x="0" y="9"/>
                  </a:cxn>
                  <a:cxn ang="0">
                    <a:pos x="0" y="3"/>
                  </a:cxn>
                  <a:cxn ang="0">
                    <a:pos x="0" y="3"/>
                  </a:cxn>
                  <a:cxn ang="0">
                    <a:pos x="0" y="3"/>
                  </a:cxn>
                </a:cxnLst>
                <a:rect l="0" t="0" r="r" b="b"/>
                <a:pathLst>
                  <a:path w="4" h="9">
                    <a:moveTo>
                      <a:pt x="0" y="3"/>
                    </a:moveTo>
                    <a:lnTo>
                      <a:pt x="4" y="0"/>
                    </a:lnTo>
                    <a:lnTo>
                      <a:pt x="4" y="6"/>
                    </a:lnTo>
                    <a:lnTo>
                      <a:pt x="0" y="9"/>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153" name="Freeform 501"/>
              <p:cNvSpPr>
                <a:spLocks/>
              </p:cNvSpPr>
              <p:nvPr/>
            </p:nvSpPr>
            <p:spPr bwMode="auto">
              <a:xfrm>
                <a:off x="4576" y="1387"/>
                <a:ext cx="24" cy="14"/>
              </a:xfrm>
              <a:custGeom>
                <a:avLst/>
                <a:gdLst/>
                <a:ahLst/>
                <a:cxnLst>
                  <a:cxn ang="0">
                    <a:pos x="0" y="2"/>
                  </a:cxn>
                  <a:cxn ang="0">
                    <a:pos x="5" y="0"/>
                  </a:cxn>
                  <a:cxn ang="0">
                    <a:pos x="24" y="11"/>
                  </a:cxn>
                  <a:cxn ang="0">
                    <a:pos x="20" y="14"/>
                  </a:cxn>
                  <a:cxn ang="0">
                    <a:pos x="0" y="2"/>
                  </a:cxn>
                  <a:cxn ang="0">
                    <a:pos x="0" y="2"/>
                  </a:cxn>
                  <a:cxn ang="0">
                    <a:pos x="0" y="2"/>
                  </a:cxn>
                </a:cxnLst>
                <a:rect l="0" t="0" r="r" b="b"/>
                <a:pathLst>
                  <a:path w="24" h="14">
                    <a:moveTo>
                      <a:pt x="0" y="2"/>
                    </a:moveTo>
                    <a:lnTo>
                      <a:pt x="5" y="0"/>
                    </a:lnTo>
                    <a:lnTo>
                      <a:pt x="24" y="11"/>
                    </a:lnTo>
                    <a:lnTo>
                      <a:pt x="20" y="14"/>
                    </a:lnTo>
                    <a:lnTo>
                      <a:pt x="0" y="2"/>
                    </a:lnTo>
                    <a:lnTo>
                      <a:pt x="0" y="2"/>
                    </a:lnTo>
                    <a:lnTo>
                      <a:pt x="0" y="2"/>
                    </a:lnTo>
                    <a:close/>
                  </a:path>
                </a:pathLst>
              </a:custGeom>
              <a:solidFill>
                <a:srgbClr val="4F64A8"/>
              </a:solidFill>
              <a:ln w="9525">
                <a:noFill/>
                <a:round/>
                <a:headEnd/>
                <a:tailEnd/>
              </a:ln>
            </p:spPr>
            <p:txBody>
              <a:bodyPr/>
              <a:lstStyle/>
              <a:p>
                <a:endParaRPr lang="zh-CN" altLang="en-US"/>
              </a:p>
            </p:txBody>
          </p:sp>
          <p:sp>
            <p:nvSpPr>
              <p:cNvPr id="154" name="Freeform 502"/>
              <p:cNvSpPr>
                <a:spLocks/>
              </p:cNvSpPr>
              <p:nvPr/>
            </p:nvSpPr>
            <p:spPr bwMode="auto">
              <a:xfrm>
                <a:off x="4576" y="1389"/>
                <a:ext cx="20" cy="18"/>
              </a:xfrm>
              <a:custGeom>
                <a:avLst/>
                <a:gdLst/>
                <a:ahLst/>
                <a:cxnLst>
                  <a:cxn ang="0">
                    <a:pos x="20" y="12"/>
                  </a:cxn>
                  <a:cxn ang="0">
                    <a:pos x="20" y="18"/>
                  </a:cxn>
                  <a:cxn ang="0">
                    <a:pos x="0" y="6"/>
                  </a:cxn>
                  <a:cxn ang="0">
                    <a:pos x="0" y="0"/>
                  </a:cxn>
                  <a:cxn ang="0">
                    <a:pos x="20" y="12"/>
                  </a:cxn>
                  <a:cxn ang="0">
                    <a:pos x="20" y="12"/>
                  </a:cxn>
                  <a:cxn ang="0">
                    <a:pos x="20" y="12"/>
                  </a:cxn>
                </a:cxnLst>
                <a:rect l="0" t="0" r="r" b="b"/>
                <a:pathLst>
                  <a:path w="20" h="18">
                    <a:moveTo>
                      <a:pt x="20" y="12"/>
                    </a:moveTo>
                    <a:lnTo>
                      <a:pt x="20" y="18"/>
                    </a:lnTo>
                    <a:lnTo>
                      <a:pt x="0" y="6"/>
                    </a:lnTo>
                    <a:lnTo>
                      <a:pt x="0" y="0"/>
                    </a:lnTo>
                    <a:lnTo>
                      <a:pt x="20" y="12"/>
                    </a:lnTo>
                    <a:lnTo>
                      <a:pt x="20" y="12"/>
                    </a:lnTo>
                    <a:lnTo>
                      <a:pt x="20" y="12"/>
                    </a:lnTo>
                    <a:close/>
                  </a:path>
                </a:pathLst>
              </a:custGeom>
              <a:solidFill>
                <a:srgbClr val="36458A"/>
              </a:solidFill>
              <a:ln w="9525">
                <a:noFill/>
                <a:round/>
                <a:headEnd/>
                <a:tailEnd/>
              </a:ln>
            </p:spPr>
            <p:txBody>
              <a:bodyPr/>
              <a:lstStyle/>
              <a:p>
                <a:endParaRPr lang="zh-CN" altLang="en-US"/>
              </a:p>
            </p:txBody>
          </p:sp>
          <p:sp>
            <p:nvSpPr>
              <p:cNvPr id="155" name="Freeform 503"/>
              <p:cNvSpPr>
                <a:spLocks/>
              </p:cNvSpPr>
              <p:nvPr/>
            </p:nvSpPr>
            <p:spPr bwMode="auto">
              <a:xfrm>
                <a:off x="4618" y="1408"/>
                <a:ext cx="40" cy="32"/>
              </a:xfrm>
              <a:custGeom>
                <a:avLst/>
                <a:gdLst/>
                <a:ahLst/>
                <a:cxnLst>
                  <a:cxn ang="0">
                    <a:pos x="60" y="25"/>
                  </a:cxn>
                  <a:cxn ang="0">
                    <a:pos x="70" y="40"/>
                  </a:cxn>
                  <a:cxn ang="0">
                    <a:pos x="76" y="41"/>
                  </a:cxn>
                  <a:cxn ang="0">
                    <a:pos x="86" y="59"/>
                  </a:cxn>
                  <a:cxn ang="0">
                    <a:pos x="76" y="65"/>
                  </a:cxn>
                  <a:cxn ang="0">
                    <a:pos x="70" y="59"/>
                  </a:cxn>
                  <a:cxn ang="0">
                    <a:pos x="60" y="64"/>
                  </a:cxn>
                  <a:cxn ang="0">
                    <a:pos x="26" y="44"/>
                  </a:cxn>
                  <a:cxn ang="0">
                    <a:pos x="17" y="29"/>
                  </a:cxn>
                  <a:cxn ang="0">
                    <a:pos x="11" y="27"/>
                  </a:cxn>
                  <a:cxn ang="0">
                    <a:pos x="0" y="10"/>
                  </a:cxn>
                  <a:cxn ang="0">
                    <a:pos x="11" y="4"/>
                  </a:cxn>
                  <a:cxn ang="0">
                    <a:pos x="17" y="9"/>
                  </a:cxn>
                  <a:cxn ang="0">
                    <a:pos x="26" y="5"/>
                  </a:cxn>
                  <a:cxn ang="0">
                    <a:pos x="60" y="25"/>
                  </a:cxn>
                  <a:cxn ang="0">
                    <a:pos x="60" y="25"/>
                  </a:cxn>
                </a:cxnLst>
                <a:rect l="0" t="0" r="r" b="b"/>
                <a:pathLst>
                  <a:path w="86" h="69">
                    <a:moveTo>
                      <a:pt x="60" y="25"/>
                    </a:moveTo>
                    <a:cubicBezTo>
                      <a:pt x="65" y="28"/>
                      <a:pt x="69" y="34"/>
                      <a:pt x="70" y="40"/>
                    </a:cubicBezTo>
                    <a:cubicBezTo>
                      <a:pt x="72" y="40"/>
                      <a:pt x="74" y="40"/>
                      <a:pt x="76" y="41"/>
                    </a:cubicBezTo>
                    <a:cubicBezTo>
                      <a:pt x="82" y="45"/>
                      <a:pt x="86" y="53"/>
                      <a:pt x="86" y="59"/>
                    </a:cubicBezTo>
                    <a:cubicBezTo>
                      <a:pt x="86" y="66"/>
                      <a:pt x="82" y="69"/>
                      <a:pt x="76" y="65"/>
                    </a:cubicBezTo>
                    <a:cubicBezTo>
                      <a:pt x="74" y="64"/>
                      <a:pt x="72" y="62"/>
                      <a:pt x="70" y="59"/>
                    </a:cubicBezTo>
                    <a:cubicBezTo>
                      <a:pt x="69" y="65"/>
                      <a:pt x="65" y="66"/>
                      <a:pt x="60" y="64"/>
                    </a:cubicBezTo>
                    <a:cubicBezTo>
                      <a:pt x="26" y="44"/>
                      <a:pt x="26" y="44"/>
                      <a:pt x="26" y="44"/>
                    </a:cubicBezTo>
                    <a:cubicBezTo>
                      <a:pt x="21" y="41"/>
                      <a:pt x="17" y="35"/>
                      <a:pt x="17" y="29"/>
                    </a:cubicBezTo>
                    <a:cubicBezTo>
                      <a:pt x="15" y="29"/>
                      <a:pt x="13" y="29"/>
                      <a:pt x="11" y="27"/>
                    </a:cubicBezTo>
                    <a:cubicBezTo>
                      <a:pt x="5" y="24"/>
                      <a:pt x="0" y="16"/>
                      <a:pt x="0" y="10"/>
                    </a:cubicBezTo>
                    <a:cubicBezTo>
                      <a:pt x="0" y="3"/>
                      <a:pt x="5" y="0"/>
                      <a:pt x="11" y="4"/>
                    </a:cubicBezTo>
                    <a:cubicBezTo>
                      <a:pt x="13" y="5"/>
                      <a:pt x="15" y="7"/>
                      <a:pt x="17" y="9"/>
                    </a:cubicBezTo>
                    <a:cubicBezTo>
                      <a:pt x="17" y="4"/>
                      <a:pt x="22" y="2"/>
                      <a:pt x="26" y="5"/>
                    </a:cubicBezTo>
                    <a:cubicBezTo>
                      <a:pt x="60" y="25"/>
                      <a:pt x="60" y="25"/>
                      <a:pt x="60" y="25"/>
                    </a:cubicBezTo>
                    <a:cubicBezTo>
                      <a:pt x="60" y="25"/>
                      <a:pt x="60" y="25"/>
                      <a:pt x="60" y="25"/>
                    </a:cubicBezTo>
                    <a:close/>
                  </a:path>
                </a:pathLst>
              </a:custGeom>
              <a:solidFill>
                <a:srgbClr val="072466"/>
              </a:solidFill>
              <a:ln w="9525">
                <a:noFill/>
                <a:round/>
                <a:headEnd/>
                <a:tailEnd/>
              </a:ln>
            </p:spPr>
            <p:txBody>
              <a:bodyPr/>
              <a:lstStyle/>
              <a:p>
                <a:endParaRPr lang="zh-CN" altLang="en-US"/>
              </a:p>
            </p:txBody>
          </p:sp>
          <p:sp>
            <p:nvSpPr>
              <p:cNvPr id="156" name="Freeform 504"/>
              <p:cNvSpPr>
                <a:spLocks noEditPoints="1"/>
              </p:cNvSpPr>
              <p:nvPr/>
            </p:nvSpPr>
            <p:spPr bwMode="auto">
              <a:xfrm>
                <a:off x="4619" y="1410"/>
                <a:ext cx="37" cy="27"/>
              </a:xfrm>
              <a:custGeom>
                <a:avLst/>
                <a:gdLst/>
                <a:ahLst/>
                <a:cxnLst>
                  <a:cxn ang="0">
                    <a:pos x="7" y="2"/>
                  </a:cxn>
                  <a:cxn ang="0">
                    <a:pos x="13" y="13"/>
                  </a:cxn>
                  <a:cxn ang="0">
                    <a:pos x="7" y="17"/>
                  </a:cxn>
                  <a:cxn ang="0">
                    <a:pos x="0" y="6"/>
                  </a:cxn>
                  <a:cxn ang="0">
                    <a:pos x="7" y="2"/>
                  </a:cxn>
                  <a:cxn ang="0">
                    <a:pos x="7" y="2"/>
                  </a:cxn>
                  <a:cxn ang="0">
                    <a:pos x="73" y="42"/>
                  </a:cxn>
                  <a:cxn ang="0">
                    <a:pos x="79" y="53"/>
                  </a:cxn>
                  <a:cxn ang="0">
                    <a:pos x="73" y="56"/>
                  </a:cxn>
                  <a:cxn ang="0">
                    <a:pos x="67" y="46"/>
                  </a:cxn>
                  <a:cxn ang="0">
                    <a:pos x="73" y="42"/>
                  </a:cxn>
                  <a:cxn ang="0">
                    <a:pos x="73" y="42"/>
                  </a:cxn>
                </a:cxnLst>
                <a:rect l="0" t="0" r="r" b="b"/>
                <a:pathLst>
                  <a:path w="79" h="58">
                    <a:moveTo>
                      <a:pt x="7" y="2"/>
                    </a:moveTo>
                    <a:cubicBezTo>
                      <a:pt x="10" y="4"/>
                      <a:pt x="13" y="9"/>
                      <a:pt x="13" y="13"/>
                    </a:cubicBezTo>
                    <a:cubicBezTo>
                      <a:pt x="13" y="17"/>
                      <a:pt x="10" y="19"/>
                      <a:pt x="7" y="17"/>
                    </a:cubicBezTo>
                    <a:cubicBezTo>
                      <a:pt x="3" y="15"/>
                      <a:pt x="0" y="10"/>
                      <a:pt x="0" y="6"/>
                    </a:cubicBezTo>
                    <a:cubicBezTo>
                      <a:pt x="0" y="2"/>
                      <a:pt x="3" y="0"/>
                      <a:pt x="7" y="2"/>
                    </a:cubicBezTo>
                    <a:cubicBezTo>
                      <a:pt x="7" y="2"/>
                      <a:pt x="7" y="2"/>
                      <a:pt x="7" y="2"/>
                    </a:cubicBezTo>
                    <a:close/>
                    <a:moveTo>
                      <a:pt x="73" y="42"/>
                    </a:moveTo>
                    <a:cubicBezTo>
                      <a:pt x="77" y="44"/>
                      <a:pt x="79" y="49"/>
                      <a:pt x="79" y="53"/>
                    </a:cubicBezTo>
                    <a:cubicBezTo>
                      <a:pt x="79" y="57"/>
                      <a:pt x="77" y="58"/>
                      <a:pt x="73" y="56"/>
                    </a:cubicBezTo>
                    <a:cubicBezTo>
                      <a:pt x="70" y="54"/>
                      <a:pt x="67" y="50"/>
                      <a:pt x="67" y="46"/>
                    </a:cubicBezTo>
                    <a:cubicBezTo>
                      <a:pt x="67" y="42"/>
                      <a:pt x="70" y="40"/>
                      <a:pt x="73" y="42"/>
                    </a:cubicBezTo>
                    <a:cubicBezTo>
                      <a:pt x="73" y="42"/>
                      <a:pt x="73" y="42"/>
                      <a:pt x="73" y="42"/>
                    </a:cubicBezTo>
                    <a:close/>
                  </a:path>
                </a:pathLst>
              </a:custGeom>
              <a:noFill/>
              <a:ln w="3175" cap="flat">
                <a:solidFill>
                  <a:srgbClr val="DCDCDC"/>
                </a:solidFill>
                <a:prstDash val="solid"/>
                <a:miter lim="800000"/>
                <a:headEnd/>
                <a:tailEnd/>
              </a:ln>
            </p:spPr>
            <p:txBody>
              <a:bodyPr/>
              <a:lstStyle/>
              <a:p>
                <a:endParaRPr lang="zh-CN" altLang="en-US"/>
              </a:p>
            </p:txBody>
          </p:sp>
          <p:sp>
            <p:nvSpPr>
              <p:cNvPr id="157" name="Freeform 505"/>
              <p:cNvSpPr>
                <a:spLocks/>
              </p:cNvSpPr>
              <p:nvPr/>
            </p:nvSpPr>
            <p:spPr bwMode="auto">
              <a:xfrm>
                <a:off x="4642" y="1426"/>
                <a:ext cx="5" cy="9"/>
              </a:xfrm>
              <a:custGeom>
                <a:avLst/>
                <a:gdLst/>
                <a:ahLst/>
                <a:cxnLst>
                  <a:cxn ang="0">
                    <a:pos x="0" y="3"/>
                  </a:cxn>
                  <a:cxn ang="0">
                    <a:pos x="5" y="0"/>
                  </a:cxn>
                  <a:cxn ang="0">
                    <a:pos x="5" y="6"/>
                  </a:cxn>
                  <a:cxn ang="0">
                    <a:pos x="0" y="9"/>
                  </a:cxn>
                  <a:cxn ang="0">
                    <a:pos x="0" y="3"/>
                  </a:cxn>
                  <a:cxn ang="0">
                    <a:pos x="0" y="3"/>
                  </a:cxn>
                  <a:cxn ang="0">
                    <a:pos x="0" y="3"/>
                  </a:cxn>
                </a:cxnLst>
                <a:rect l="0" t="0" r="r" b="b"/>
                <a:pathLst>
                  <a:path w="5" h="9">
                    <a:moveTo>
                      <a:pt x="0" y="3"/>
                    </a:moveTo>
                    <a:lnTo>
                      <a:pt x="5" y="0"/>
                    </a:lnTo>
                    <a:lnTo>
                      <a:pt x="5" y="6"/>
                    </a:lnTo>
                    <a:lnTo>
                      <a:pt x="0" y="9"/>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158" name="Freeform 506"/>
              <p:cNvSpPr>
                <a:spLocks/>
              </p:cNvSpPr>
              <p:nvPr/>
            </p:nvSpPr>
            <p:spPr bwMode="auto">
              <a:xfrm>
                <a:off x="4623" y="1415"/>
                <a:ext cx="24" cy="14"/>
              </a:xfrm>
              <a:custGeom>
                <a:avLst/>
                <a:gdLst/>
                <a:ahLst/>
                <a:cxnLst>
                  <a:cxn ang="0">
                    <a:pos x="0" y="2"/>
                  </a:cxn>
                  <a:cxn ang="0">
                    <a:pos x="5" y="0"/>
                  </a:cxn>
                  <a:cxn ang="0">
                    <a:pos x="24" y="11"/>
                  </a:cxn>
                  <a:cxn ang="0">
                    <a:pos x="19" y="14"/>
                  </a:cxn>
                  <a:cxn ang="0">
                    <a:pos x="0" y="2"/>
                  </a:cxn>
                  <a:cxn ang="0">
                    <a:pos x="0" y="2"/>
                  </a:cxn>
                  <a:cxn ang="0">
                    <a:pos x="0" y="2"/>
                  </a:cxn>
                </a:cxnLst>
                <a:rect l="0" t="0" r="r" b="b"/>
                <a:pathLst>
                  <a:path w="24" h="14">
                    <a:moveTo>
                      <a:pt x="0" y="2"/>
                    </a:moveTo>
                    <a:lnTo>
                      <a:pt x="5" y="0"/>
                    </a:lnTo>
                    <a:lnTo>
                      <a:pt x="24" y="11"/>
                    </a:lnTo>
                    <a:lnTo>
                      <a:pt x="19" y="14"/>
                    </a:lnTo>
                    <a:lnTo>
                      <a:pt x="0" y="2"/>
                    </a:lnTo>
                    <a:lnTo>
                      <a:pt x="0" y="2"/>
                    </a:lnTo>
                    <a:lnTo>
                      <a:pt x="0" y="2"/>
                    </a:lnTo>
                    <a:close/>
                  </a:path>
                </a:pathLst>
              </a:custGeom>
              <a:solidFill>
                <a:srgbClr val="4F64A8"/>
              </a:solidFill>
              <a:ln w="9525">
                <a:noFill/>
                <a:round/>
                <a:headEnd/>
                <a:tailEnd/>
              </a:ln>
            </p:spPr>
            <p:txBody>
              <a:bodyPr/>
              <a:lstStyle/>
              <a:p>
                <a:endParaRPr lang="zh-CN" altLang="en-US"/>
              </a:p>
            </p:txBody>
          </p:sp>
          <p:sp>
            <p:nvSpPr>
              <p:cNvPr id="159" name="Freeform 507"/>
              <p:cNvSpPr>
                <a:spLocks/>
              </p:cNvSpPr>
              <p:nvPr/>
            </p:nvSpPr>
            <p:spPr bwMode="auto">
              <a:xfrm>
                <a:off x="4623" y="1417"/>
                <a:ext cx="19" cy="18"/>
              </a:xfrm>
              <a:custGeom>
                <a:avLst/>
                <a:gdLst/>
                <a:ahLst/>
                <a:cxnLst>
                  <a:cxn ang="0">
                    <a:pos x="19" y="12"/>
                  </a:cxn>
                  <a:cxn ang="0">
                    <a:pos x="19" y="18"/>
                  </a:cxn>
                  <a:cxn ang="0">
                    <a:pos x="0" y="6"/>
                  </a:cxn>
                  <a:cxn ang="0">
                    <a:pos x="0" y="0"/>
                  </a:cxn>
                  <a:cxn ang="0">
                    <a:pos x="19" y="12"/>
                  </a:cxn>
                  <a:cxn ang="0">
                    <a:pos x="19" y="12"/>
                  </a:cxn>
                  <a:cxn ang="0">
                    <a:pos x="19" y="12"/>
                  </a:cxn>
                </a:cxnLst>
                <a:rect l="0" t="0" r="r" b="b"/>
                <a:pathLst>
                  <a:path w="19" h="18">
                    <a:moveTo>
                      <a:pt x="19" y="12"/>
                    </a:moveTo>
                    <a:lnTo>
                      <a:pt x="19" y="18"/>
                    </a:lnTo>
                    <a:lnTo>
                      <a:pt x="0" y="6"/>
                    </a:lnTo>
                    <a:lnTo>
                      <a:pt x="0" y="0"/>
                    </a:lnTo>
                    <a:lnTo>
                      <a:pt x="19" y="12"/>
                    </a:lnTo>
                    <a:lnTo>
                      <a:pt x="19" y="12"/>
                    </a:lnTo>
                    <a:lnTo>
                      <a:pt x="19" y="12"/>
                    </a:lnTo>
                    <a:close/>
                  </a:path>
                </a:pathLst>
              </a:custGeom>
              <a:solidFill>
                <a:srgbClr val="36458A"/>
              </a:solidFill>
              <a:ln w="9525">
                <a:noFill/>
                <a:round/>
                <a:headEnd/>
                <a:tailEnd/>
              </a:ln>
            </p:spPr>
            <p:txBody>
              <a:bodyPr/>
              <a:lstStyle/>
              <a:p>
                <a:endParaRPr lang="zh-CN" altLang="en-US"/>
              </a:p>
            </p:txBody>
          </p:sp>
          <p:sp>
            <p:nvSpPr>
              <p:cNvPr id="160" name="Freeform 508"/>
              <p:cNvSpPr>
                <a:spLocks/>
              </p:cNvSpPr>
              <p:nvPr/>
            </p:nvSpPr>
            <p:spPr bwMode="auto">
              <a:xfrm>
                <a:off x="4661" y="1436"/>
                <a:ext cx="41" cy="31"/>
              </a:xfrm>
              <a:custGeom>
                <a:avLst/>
                <a:gdLst/>
                <a:ahLst/>
                <a:cxnLst>
                  <a:cxn ang="0">
                    <a:pos x="60" y="24"/>
                  </a:cxn>
                  <a:cxn ang="0">
                    <a:pos x="69" y="40"/>
                  </a:cxn>
                  <a:cxn ang="0">
                    <a:pos x="76" y="41"/>
                  </a:cxn>
                  <a:cxn ang="0">
                    <a:pos x="86" y="59"/>
                  </a:cxn>
                  <a:cxn ang="0">
                    <a:pos x="75" y="65"/>
                  </a:cxn>
                  <a:cxn ang="0">
                    <a:pos x="69" y="59"/>
                  </a:cxn>
                  <a:cxn ang="0">
                    <a:pos x="60" y="63"/>
                  </a:cxn>
                  <a:cxn ang="0">
                    <a:pos x="26" y="44"/>
                  </a:cxn>
                  <a:cxn ang="0">
                    <a:pos x="16" y="28"/>
                  </a:cxn>
                  <a:cxn ang="0">
                    <a:pos x="10" y="27"/>
                  </a:cxn>
                  <a:cxn ang="0">
                    <a:pos x="0" y="9"/>
                  </a:cxn>
                  <a:cxn ang="0">
                    <a:pos x="10" y="3"/>
                  </a:cxn>
                  <a:cxn ang="0">
                    <a:pos x="16" y="9"/>
                  </a:cxn>
                  <a:cxn ang="0">
                    <a:pos x="26" y="5"/>
                  </a:cxn>
                  <a:cxn ang="0">
                    <a:pos x="60" y="24"/>
                  </a:cxn>
                  <a:cxn ang="0">
                    <a:pos x="60" y="24"/>
                  </a:cxn>
                </a:cxnLst>
                <a:rect l="0" t="0" r="r" b="b"/>
                <a:pathLst>
                  <a:path w="86" h="68">
                    <a:moveTo>
                      <a:pt x="60" y="24"/>
                    </a:moveTo>
                    <a:cubicBezTo>
                      <a:pt x="65" y="27"/>
                      <a:pt x="69" y="34"/>
                      <a:pt x="69" y="40"/>
                    </a:cubicBezTo>
                    <a:cubicBezTo>
                      <a:pt x="71" y="39"/>
                      <a:pt x="73" y="40"/>
                      <a:pt x="76" y="41"/>
                    </a:cubicBezTo>
                    <a:cubicBezTo>
                      <a:pt x="81" y="44"/>
                      <a:pt x="86" y="52"/>
                      <a:pt x="86" y="59"/>
                    </a:cubicBezTo>
                    <a:cubicBezTo>
                      <a:pt x="86" y="65"/>
                      <a:pt x="81" y="68"/>
                      <a:pt x="75" y="65"/>
                    </a:cubicBezTo>
                    <a:cubicBezTo>
                      <a:pt x="73" y="63"/>
                      <a:pt x="71" y="61"/>
                      <a:pt x="69" y="59"/>
                    </a:cubicBezTo>
                    <a:cubicBezTo>
                      <a:pt x="69" y="64"/>
                      <a:pt x="65" y="66"/>
                      <a:pt x="60" y="63"/>
                    </a:cubicBezTo>
                    <a:cubicBezTo>
                      <a:pt x="26" y="44"/>
                      <a:pt x="26" y="44"/>
                      <a:pt x="26" y="44"/>
                    </a:cubicBezTo>
                    <a:cubicBezTo>
                      <a:pt x="21" y="41"/>
                      <a:pt x="17" y="34"/>
                      <a:pt x="16" y="28"/>
                    </a:cubicBezTo>
                    <a:cubicBezTo>
                      <a:pt x="15" y="29"/>
                      <a:pt x="12" y="28"/>
                      <a:pt x="10" y="27"/>
                    </a:cubicBezTo>
                    <a:cubicBezTo>
                      <a:pt x="4" y="24"/>
                      <a:pt x="0" y="16"/>
                      <a:pt x="0" y="9"/>
                    </a:cubicBezTo>
                    <a:cubicBezTo>
                      <a:pt x="0" y="2"/>
                      <a:pt x="4" y="0"/>
                      <a:pt x="10" y="3"/>
                    </a:cubicBezTo>
                    <a:cubicBezTo>
                      <a:pt x="12" y="4"/>
                      <a:pt x="15" y="6"/>
                      <a:pt x="16" y="9"/>
                    </a:cubicBezTo>
                    <a:cubicBezTo>
                      <a:pt x="17" y="4"/>
                      <a:pt x="21" y="2"/>
                      <a:pt x="26" y="5"/>
                    </a:cubicBezTo>
                    <a:cubicBezTo>
                      <a:pt x="60" y="24"/>
                      <a:pt x="60" y="24"/>
                      <a:pt x="60" y="24"/>
                    </a:cubicBezTo>
                    <a:cubicBezTo>
                      <a:pt x="60" y="24"/>
                      <a:pt x="60" y="24"/>
                      <a:pt x="60" y="24"/>
                    </a:cubicBezTo>
                    <a:close/>
                  </a:path>
                </a:pathLst>
              </a:custGeom>
              <a:solidFill>
                <a:srgbClr val="072466"/>
              </a:solidFill>
              <a:ln w="9525">
                <a:noFill/>
                <a:round/>
                <a:headEnd/>
                <a:tailEnd/>
              </a:ln>
            </p:spPr>
            <p:txBody>
              <a:bodyPr/>
              <a:lstStyle/>
              <a:p>
                <a:endParaRPr lang="zh-CN" altLang="en-US"/>
              </a:p>
            </p:txBody>
          </p:sp>
          <p:sp>
            <p:nvSpPr>
              <p:cNvPr id="161" name="Freeform 509"/>
              <p:cNvSpPr>
                <a:spLocks noEditPoints="1"/>
              </p:cNvSpPr>
              <p:nvPr/>
            </p:nvSpPr>
            <p:spPr bwMode="auto">
              <a:xfrm>
                <a:off x="4663" y="1438"/>
                <a:ext cx="37" cy="27"/>
              </a:xfrm>
              <a:custGeom>
                <a:avLst/>
                <a:gdLst/>
                <a:ahLst/>
                <a:cxnLst>
                  <a:cxn ang="0">
                    <a:pos x="6" y="2"/>
                  </a:cxn>
                  <a:cxn ang="0">
                    <a:pos x="12" y="13"/>
                  </a:cxn>
                  <a:cxn ang="0">
                    <a:pos x="6" y="16"/>
                  </a:cxn>
                  <a:cxn ang="0">
                    <a:pos x="0" y="5"/>
                  </a:cxn>
                  <a:cxn ang="0">
                    <a:pos x="6" y="2"/>
                  </a:cxn>
                  <a:cxn ang="0">
                    <a:pos x="6" y="2"/>
                  </a:cxn>
                  <a:cxn ang="0">
                    <a:pos x="73" y="41"/>
                  </a:cxn>
                  <a:cxn ang="0">
                    <a:pos x="79" y="52"/>
                  </a:cxn>
                  <a:cxn ang="0">
                    <a:pos x="73" y="56"/>
                  </a:cxn>
                  <a:cxn ang="0">
                    <a:pos x="66" y="45"/>
                  </a:cxn>
                  <a:cxn ang="0">
                    <a:pos x="73" y="41"/>
                  </a:cxn>
                  <a:cxn ang="0">
                    <a:pos x="73" y="41"/>
                  </a:cxn>
                </a:cxnLst>
                <a:rect l="0" t="0" r="r" b="b"/>
                <a:pathLst>
                  <a:path w="79" h="58">
                    <a:moveTo>
                      <a:pt x="6" y="2"/>
                    </a:moveTo>
                    <a:cubicBezTo>
                      <a:pt x="10" y="4"/>
                      <a:pt x="12" y="9"/>
                      <a:pt x="12" y="13"/>
                    </a:cubicBezTo>
                    <a:cubicBezTo>
                      <a:pt x="12" y="17"/>
                      <a:pt x="10" y="18"/>
                      <a:pt x="6" y="16"/>
                    </a:cubicBezTo>
                    <a:cubicBezTo>
                      <a:pt x="3" y="14"/>
                      <a:pt x="0" y="9"/>
                      <a:pt x="0" y="5"/>
                    </a:cubicBezTo>
                    <a:cubicBezTo>
                      <a:pt x="0" y="1"/>
                      <a:pt x="3" y="0"/>
                      <a:pt x="6" y="2"/>
                    </a:cubicBezTo>
                    <a:cubicBezTo>
                      <a:pt x="6" y="2"/>
                      <a:pt x="6" y="2"/>
                      <a:pt x="6" y="2"/>
                    </a:cubicBezTo>
                    <a:close/>
                    <a:moveTo>
                      <a:pt x="73" y="41"/>
                    </a:moveTo>
                    <a:cubicBezTo>
                      <a:pt x="76" y="43"/>
                      <a:pt x="79" y="48"/>
                      <a:pt x="79" y="52"/>
                    </a:cubicBezTo>
                    <a:cubicBezTo>
                      <a:pt x="79" y="56"/>
                      <a:pt x="76" y="58"/>
                      <a:pt x="73" y="56"/>
                    </a:cubicBezTo>
                    <a:cubicBezTo>
                      <a:pt x="69" y="54"/>
                      <a:pt x="66" y="49"/>
                      <a:pt x="66" y="45"/>
                    </a:cubicBezTo>
                    <a:cubicBezTo>
                      <a:pt x="66" y="41"/>
                      <a:pt x="69" y="39"/>
                      <a:pt x="73" y="41"/>
                    </a:cubicBezTo>
                    <a:cubicBezTo>
                      <a:pt x="73" y="41"/>
                      <a:pt x="73" y="41"/>
                      <a:pt x="73" y="41"/>
                    </a:cubicBezTo>
                    <a:close/>
                  </a:path>
                </a:pathLst>
              </a:custGeom>
              <a:noFill/>
              <a:ln w="3175" cap="flat">
                <a:solidFill>
                  <a:srgbClr val="DCDCDC"/>
                </a:solidFill>
                <a:prstDash val="solid"/>
                <a:miter lim="800000"/>
                <a:headEnd/>
                <a:tailEnd/>
              </a:ln>
            </p:spPr>
            <p:txBody>
              <a:bodyPr/>
              <a:lstStyle/>
              <a:p>
                <a:endParaRPr lang="zh-CN" altLang="en-US"/>
              </a:p>
            </p:txBody>
          </p:sp>
          <p:sp>
            <p:nvSpPr>
              <p:cNvPr id="162" name="Freeform 510"/>
              <p:cNvSpPr>
                <a:spLocks/>
              </p:cNvSpPr>
              <p:nvPr/>
            </p:nvSpPr>
            <p:spPr bwMode="auto">
              <a:xfrm>
                <a:off x="4686" y="1453"/>
                <a:ext cx="5" cy="9"/>
              </a:xfrm>
              <a:custGeom>
                <a:avLst/>
                <a:gdLst/>
                <a:ahLst/>
                <a:cxnLst>
                  <a:cxn ang="0">
                    <a:pos x="0" y="3"/>
                  </a:cxn>
                  <a:cxn ang="0">
                    <a:pos x="5" y="0"/>
                  </a:cxn>
                  <a:cxn ang="0">
                    <a:pos x="4" y="6"/>
                  </a:cxn>
                  <a:cxn ang="0">
                    <a:pos x="0" y="9"/>
                  </a:cxn>
                  <a:cxn ang="0">
                    <a:pos x="0" y="3"/>
                  </a:cxn>
                  <a:cxn ang="0">
                    <a:pos x="0" y="3"/>
                  </a:cxn>
                  <a:cxn ang="0">
                    <a:pos x="0" y="3"/>
                  </a:cxn>
                </a:cxnLst>
                <a:rect l="0" t="0" r="r" b="b"/>
                <a:pathLst>
                  <a:path w="5" h="9">
                    <a:moveTo>
                      <a:pt x="0" y="3"/>
                    </a:moveTo>
                    <a:lnTo>
                      <a:pt x="5" y="0"/>
                    </a:lnTo>
                    <a:lnTo>
                      <a:pt x="4" y="6"/>
                    </a:lnTo>
                    <a:lnTo>
                      <a:pt x="0" y="9"/>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163" name="Freeform 511"/>
              <p:cNvSpPr>
                <a:spLocks/>
              </p:cNvSpPr>
              <p:nvPr/>
            </p:nvSpPr>
            <p:spPr bwMode="auto">
              <a:xfrm>
                <a:off x="4667" y="1442"/>
                <a:ext cx="24" cy="14"/>
              </a:xfrm>
              <a:custGeom>
                <a:avLst/>
                <a:gdLst/>
                <a:ahLst/>
                <a:cxnLst>
                  <a:cxn ang="0">
                    <a:pos x="0" y="2"/>
                  </a:cxn>
                  <a:cxn ang="0">
                    <a:pos x="4" y="0"/>
                  </a:cxn>
                  <a:cxn ang="0">
                    <a:pos x="24" y="11"/>
                  </a:cxn>
                  <a:cxn ang="0">
                    <a:pos x="19" y="14"/>
                  </a:cxn>
                  <a:cxn ang="0">
                    <a:pos x="0" y="2"/>
                  </a:cxn>
                  <a:cxn ang="0">
                    <a:pos x="0" y="2"/>
                  </a:cxn>
                  <a:cxn ang="0">
                    <a:pos x="0" y="2"/>
                  </a:cxn>
                </a:cxnLst>
                <a:rect l="0" t="0" r="r" b="b"/>
                <a:pathLst>
                  <a:path w="24" h="14">
                    <a:moveTo>
                      <a:pt x="0" y="2"/>
                    </a:moveTo>
                    <a:lnTo>
                      <a:pt x="4" y="0"/>
                    </a:lnTo>
                    <a:lnTo>
                      <a:pt x="24" y="11"/>
                    </a:lnTo>
                    <a:lnTo>
                      <a:pt x="19" y="14"/>
                    </a:lnTo>
                    <a:lnTo>
                      <a:pt x="0" y="2"/>
                    </a:lnTo>
                    <a:lnTo>
                      <a:pt x="0" y="2"/>
                    </a:lnTo>
                    <a:lnTo>
                      <a:pt x="0" y="2"/>
                    </a:lnTo>
                    <a:close/>
                  </a:path>
                </a:pathLst>
              </a:custGeom>
              <a:solidFill>
                <a:srgbClr val="4F64A8"/>
              </a:solidFill>
              <a:ln w="9525">
                <a:noFill/>
                <a:round/>
                <a:headEnd/>
                <a:tailEnd/>
              </a:ln>
            </p:spPr>
            <p:txBody>
              <a:bodyPr/>
              <a:lstStyle/>
              <a:p>
                <a:endParaRPr lang="zh-CN" altLang="en-US"/>
              </a:p>
            </p:txBody>
          </p:sp>
          <p:sp>
            <p:nvSpPr>
              <p:cNvPr id="164" name="Freeform 512"/>
              <p:cNvSpPr>
                <a:spLocks/>
              </p:cNvSpPr>
              <p:nvPr/>
            </p:nvSpPr>
            <p:spPr bwMode="auto">
              <a:xfrm>
                <a:off x="4667" y="1444"/>
                <a:ext cx="19" cy="18"/>
              </a:xfrm>
              <a:custGeom>
                <a:avLst/>
                <a:gdLst/>
                <a:ahLst/>
                <a:cxnLst>
                  <a:cxn ang="0">
                    <a:pos x="19" y="12"/>
                  </a:cxn>
                  <a:cxn ang="0">
                    <a:pos x="19" y="18"/>
                  </a:cxn>
                  <a:cxn ang="0">
                    <a:pos x="0" y="7"/>
                  </a:cxn>
                  <a:cxn ang="0">
                    <a:pos x="0" y="0"/>
                  </a:cxn>
                  <a:cxn ang="0">
                    <a:pos x="19" y="12"/>
                  </a:cxn>
                  <a:cxn ang="0">
                    <a:pos x="19" y="12"/>
                  </a:cxn>
                  <a:cxn ang="0">
                    <a:pos x="19" y="12"/>
                  </a:cxn>
                </a:cxnLst>
                <a:rect l="0" t="0" r="r" b="b"/>
                <a:pathLst>
                  <a:path w="19" h="18">
                    <a:moveTo>
                      <a:pt x="19" y="12"/>
                    </a:moveTo>
                    <a:lnTo>
                      <a:pt x="19" y="18"/>
                    </a:lnTo>
                    <a:lnTo>
                      <a:pt x="0" y="7"/>
                    </a:lnTo>
                    <a:lnTo>
                      <a:pt x="0" y="0"/>
                    </a:lnTo>
                    <a:lnTo>
                      <a:pt x="19" y="12"/>
                    </a:lnTo>
                    <a:lnTo>
                      <a:pt x="19" y="12"/>
                    </a:lnTo>
                    <a:lnTo>
                      <a:pt x="19" y="12"/>
                    </a:lnTo>
                    <a:close/>
                  </a:path>
                </a:pathLst>
              </a:custGeom>
              <a:solidFill>
                <a:srgbClr val="36458A"/>
              </a:solidFill>
              <a:ln w="9525">
                <a:noFill/>
                <a:round/>
                <a:headEnd/>
                <a:tailEnd/>
              </a:ln>
            </p:spPr>
            <p:txBody>
              <a:bodyPr/>
              <a:lstStyle/>
              <a:p>
                <a:endParaRPr lang="zh-CN" altLang="en-US"/>
              </a:p>
            </p:txBody>
          </p:sp>
          <p:sp>
            <p:nvSpPr>
              <p:cNvPr id="165" name="Freeform 513"/>
              <p:cNvSpPr>
                <a:spLocks/>
              </p:cNvSpPr>
              <p:nvPr/>
            </p:nvSpPr>
            <p:spPr bwMode="auto">
              <a:xfrm>
                <a:off x="4604" y="1414"/>
                <a:ext cx="15" cy="17"/>
              </a:xfrm>
              <a:custGeom>
                <a:avLst/>
                <a:gdLst/>
                <a:ahLst/>
                <a:cxnLst>
                  <a:cxn ang="0">
                    <a:pos x="15" y="8"/>
                  </a:cxn>
                  <a:cxn ang="0">
                    <a:pos x="15" y="17"/>
                  </a:cxn>
                  <a:cxn ang="0">
                    <a:pos x="0" y="9"/>
                  </a:cxn>
                  <a:cxn ang="0">
                    <a:pos x="1" y="0"/>
                  </a:cxn>
                  <a:cxn ang="0">
                    <a:pos x="15" y="8"/>
                  </a:cxn>
                  <a:cxn ang="0">
                    <a:pos x="15" y="8"/>
                  </a:cxn>
                  <a:cxn ang="0">
                    <a:pos x="15" y="8"/>
                  </a:cxn>
                </a:cxnLst>
                <a:rect l="0" t="0" r="r" b="b"/>
                <a:pathLst>
                  <a:path w="15" h="17">
                    <a:moveTo>
                      <a:pt x="15" y="8"/>
                    </a:moveTo>
                    <a:lnTo>
                      <a:pt x="15" y="17"/>
                    </a:lnTo>
                    <a:lnTo>
                      <a:pt x="0" y="9"/>
                    </a:lnTo>
                    <a:lnTo>
                      <a:pt x="1" y="0"/>
                    </a:lnTo>
                    <a:lnTo>
                      <a:pt x="15" y="8"/>
                    </a:lnTo>
                    <a:lnTo>
                      <a:pt x="15" y="8"/>
                    </a:lnTo>
                    <a:lnTo>
                      <a:pt x="15" y="8"/>
                    </a:lnTo>
                    <a:close/>
                  </a:path>
                </a:pathLst>
              </a:custGeom>
              <a:solidFill>
                <a:srgbClr val="072466"/>
              </a:solidFill>
              <a:ln w="9525">
                <a:noFill/>
                <a:round/>
                <a:headEnd/>
                <a:tailEnd/>
              </a:ln>
            </p:spPr>
            <p:txBody>
              <a:bodyPr/>
              <a:lstStyle/>
              <a:p>
                <a:endParaRPr lang="zh-CN" altLang="en-US"/>
              </a:p>
            </p:txBody>
          </p:sp>
          <p:sp>
            <p:nvSpPr>
              <p:cNvPr id="166" name="Freeform 514"/>
              <p:cNvSpPr>
                <a:spLocks/>
              </p:cNvSpPr>
              <p:nvPr/>
            </p:nvSpPr>
            <p:spPr bwMode="auto">
              <a:xfrm>
                <a:off x="4606" y="1417"/>
                <a:ext cx="12" cy="11"/>
              </a:xfrm>
              <a:custGeom>
                <a:avLst/>
                <a:gdLst/>
                <a:ahLst/>
                <a:cxnLst>
                  <a:cxn ang="0">
                    <a:pos x="12" y="7"/>
                  </a:cxn>
                  <a:cxn ang="0">
                    <a:pos x="12" y="11"/>
                  </a:cxn>
                  <a:cxn ang="0">
                    <a:pos x="0" y="4"/>
                  </a:cxn>
                  <a:cxn ang="0">
                    <a:pos x="0" y="0"/>
                  </a:cxn>
                  <a:cxn ang="0">
                    <a:pos x="12" y="7"/>
                  </a:cxn>
                  <a:cxn ang="0">
                    <a:pos x="12" y="7"/>
                  </a:cxn>
                  <a:cxn ang="0">
                    <a:pos x="12" y="7"/>
                  </a:cxn>
                </a:cxnLst>
                <a:rect l="0" t="0" r="r" b="b"/>
                <a:pathLst>
                  <a:path w="12" h="11">
                    <a:moveTo>
                      <a:pt x="12" y="7"/>
                    </a:moveTo>
                    <a:lnTo>
                      <a:pt x="12" y="11"/>
                    </a:lnTo>
                    <a:lnTo>
                      <a:pt x="0" y="4"/>
                    </a:lnTo>
                    <a:lnTo>
                      <a:pt x="0" y="0"/>
                    </a:lnTo>
                    <a:lnTo>
                      <a:pt x="12" y="7"/>
                    </a:lnTo>
                    <a:lnTo>
                      <a:pt x="12" y="7"/>
                    </a:lnTo>
                    <a:lnTo>
                      <a:pt x="12" y="7"/>
                    </a:lnTo>
                    <a:close/>
                  </a:path>
                </a:pathLst>
              </a:custGeom>
              <a:noFill/>
              <a:ln w="3175" cap="flat">
                <a:solidFill>
                  <a:srgbClr val="DCDCDC"/>
                </a:solidFill>
                <a:prstDash val="solid"/>
                <a:miter lim="800000"/>
                <a:headEnd/>
                <a:tailEnd/>
              </a:ln>
            </p:spPr>
            <p:txBody>
              <a:bodyPr/>
              <a:lstStyle/>
              <a:p>
                <a:endParaRPr lang="zh-CN" altLang="en-US"/>
              </a:p>
            </p:txBody>
          </p:sp>
          <p:sp>
            <p:nvSpPr>
              <p:cNvPr id="167" name="Freeform 515"/>
              <p:cNvSpPr>
                <a:spLocks/>
              </p:cNvSpPr>
              <p:nvPr/>
            </p:nvSpPr>
            <p:spPr bwMode="auto">
              <a:xfrm>
                <a:off x="4706" y="1458"/>
                <a:ext cx="14" cy="23"/>
              </a:xfrm>
              <a:custGeom>
                <a:avLst/>
                <a:gdLst/>
                <a:ahLst/>
                <a:cxnLst>
                  <a:cxn ang="0">
                    <a:pos x="14" y="8"/>
                  </a:cxn>
                  <a:cxn ang="0">
                    <a:pos x="14" y="23"/>
                  </a:cxn>
                  <a:cxn ang="0">
                    <a:pos x="0" y="15"/>
                  </a:cxn>
                  <a:cxn ang="0">
                    <a:pos x="0" y="0"/>
                  </a:cxn>
                  <a:cxn ang="0">
                    <a:pos x="14" y="8"/>
                  </a:cxn>
                  <a:cxn ang="0">
                    <a:pos x="14" y="8"/>
                  </a:cxn>
                  <a:cxn ang="0">
                    <a:pos x="14" y="8"/>
                  </a:cxn>
                </a:cxnLst>
                <a:rect l="0" t="0" r="r" b="b"/>
                <a:pathLst>
                  <a:path w="14" h="23">
                    <a:moveTo>
                      <a:pt x="14" y="8"/>
                    </a:moveTo>
                    <a:lnTo>
                      <a:pt x="14" y="23"/>
                    </a:lnTo>
                    <a:lnTo>
                      <a:pt x="0" y="15"/>
                    </a:lnTo>
                    <a:lnTo>
                      <a:pt x="0" y="0"/>
                    </a:lnTo>
                    <a:lnTo>
                      <a:pt x="14" y="8"/>
                    </a:lnTo>
                    <a:lnTo>
                      <a:pt x="14" y="8"/>
                    </a:lnTo>
                    <a:lnTo>
                      <a:pt x="14" y="8"/>
                    </a:lnTo>
                    <a:close/>
                  </a:path>
                </a:pathLst>
              </a:custGeom>
              <a:solidFill>
                <a:srgbClr val="36458A"/>
              </a:solidFill>
              <a:ln w="9525">
                <a:noFill/>
                <a:round/>
                <a:headEnd/>
                <a:tailEnd/>
              </a:ln>
            </p:spPr>
            <p:txBody>
              <a:bodyPr/>
              <a:lstStyle/>
              <a:p>
                <a:endParaRPr lang="zh-CN" altLang="en-US"/>
              </a:p>
            </p:txBody>
          </p:sp>
          <p:sp>
            <p:nvSpPr>
              <p:cNvPr id="168" name="Freeform 516"/>
              <p:cNvSpPr>
                <a:spLocks/>
              </p:cNvSpPr>
              <p:nvPr/>
            </p:nvSpPr>
            <p:spPr bwMode="auto">
              <a:xfrm>
                <a:off x="4708" y="1462"/>
                <a:ext cx="10" cy="16"/>
              </a:xfrm>
              <a:custGeom>
                <a:avLst/>
                <a:gdLst/>
                <a:ahLst/>
                <a:cxnLst>
                  <a:cxn ang="0">
                    <a:pos x="10" y="6"/>
                  </a:cxn>
                  <a:cxn ang="0">
                    <a:pos x="10" y="15"/>
                  </a:cxn>
                  <a:cxn ang="0">
                    <a:pos x="8" y="14"/>
                  </a:cxn>
                  <a:cxn ang="0">
                    <a:pos x="8" y="16"/>
                  </a:cxn>
                  <a:cxn ang="0">
                    <a:pos x="2" y="13"/>
                  </a:cxn>
                  <a:cxn ang="0">
                    <a:pos x="2" y="11"/>
                  </a:cxn>
                  <a:cxn ang="0">
                    <a:pos x="0" y="9"/>
                  </a:cxn>
                  <a:cxn ang="0">
                    <a:pos x="0" y="0"/>
                  </a:cxn>
                  <a:cxn ang="0">
                    <a:pos x="10" y="6"/>
                  </a:cxn>
                  <a:cxn ang="0">
                    <a:pos x="10" y="6"/>
                  </a:cxn>
                  <a:cxn ang="0">
                    <a:pos x="10" y="6"/>
                  </a:cxn>
                </a:cxnLst>
                <a:rect l="0" t="0" r="r" b="b"/>
                <a:pathLst>
                  <a:path w="10" h="16">
                    <a:moveTo>
                      <a:pt x="10" y="6"/>
                    </a:moveTo>
                    <a:lnTo>
                      <a:pt x="10" y="15"/>
                    </a:lnTo>
                    <a:lnTo>
                      <a:pt x="8" y="14"/>
                    </a:lnTo>
                    <a:lnTo>
                      <a:pt x="8" y="16"/>
                    </a:lnTo>
                    <a:lnTo>
                      <a:pt x="2" y="13"/>
                    </a:lnTo>
                    <a:lnTo>
                      <a:pt x="2" y="11"/>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169" name="Freeform 517"/>
              <p:cNvSpPr>
                <a:spLocks/>
              </p:cNvSpPr>
              <p:nvPr/>
            </p:nvSpPr>
            <p:spPr bwMode="auto">
              <a:xfrm>
                <a:off x="4727" y="1470"/>
                <a:ext cx="13" cy="23"/>
              </a:xfrm>
              <a:custGeom>
                <a:avLst/>
                <a:gdLst/>
                <a:ahLst/>
                <a:cxnLst>
                  <a:cxn ang="0">
                    <a:pos x="13" y="7"/>
                  </a:cxn>
                  <a:cxn ang="0">
                    <a:pos x="13" y="23"/>
                  </a:cxn>
                  <a:cxn ang="0">
                    <a:pos x="0" y="15"/>
                  </a:cxn>
                  <a:cxn ang="0">
                    <a:pos x="0" y="0"/>
                  </a:cxn>
                  <a:cxn ang="0">
                    <a:pos x="13" y="7"/>
                  </a:cxn>
                  <a:cxn ang="0">
                    <a:pos x="13" y="7"/>
                  </a:cxn>
                  <a:cxn ang="0">
                    <a:pos x="13" y="7"/>
                  </a:cxn>
                </a:cxnLst>
                <a:rect l="0" t="0" r="r" b="b"/>
                <a:pathLst>
                  <a:path w="13" h="23">
                    <a:moveTo>
                      <a:pt x="13" y="7"/>
                    </a:moveTo>
                    <a:lnTo>
                      <a:pt x="13" y="23"/>
                    </a:lnTo>
                    <a:lnTo>
                      <a:pt x="0" y="15"/>
                    </a:lnTo>
                    <a:lnTo>
                      <a:pt x="0" y="0"/>
                    </a:lnTo>
                    <a:lnTo>
                      <a:pt x="13" y="7"/>
                    </a:lnTo>
                    <a:lnTo>
                      <a:pt x="13" y="7"/>
                    </a:lnTo>
                    <a:lnTo>
                      <a:pt x="13" y="7"/>
                    </a:lnTo>
                    <a:close/>
                  </a:path>
                </a:pathLst>
              </a:custGeom>
              <a:solidFill>
                <a:srgbClr val="36458A"/>
              </a:solidFill>
              <a:ln w="9525">
                <a:noFill/>
                <a:round/>
                <a:headEnd/>
                <a:tailEnd/>
              </a:ln>
            </p:spPr>
            <p:txBody>
              <a:bodyPr/>
              <a:lstStyle/>
              <a:p>
                <a:endParaRPr lang="zh-CN" altLang="en-US"/>
              </a:p>
            </p:txBody>
          </p:sp>
          <p:sp>
            <p:nvSpPr>
              <p:cNvPr id="170" name="Freeform 518"/>
              <p:cNvSpPr>
                <a:spLocks/>
              </p:cNvSpPr>
              <p:nvPr/>
            </p:nvSpPr>
            <p:spPr bwMode="auto">
              <a:xfrm>
                <a:off x="4729" y="1473"/>
                <a:ext cx="10" cy="16"/>
              </a:xfrm>
              <a:custGeom>
                <a:avLst/>
                <a:gdLst/>
                <a:ahLst/>
                <a:cxnLst>
                  <a:cxn ang="0">
                    <a:pos x="10" y="6"/>
                  </a:cxn>
                  <a:cxn ang="0">
                    <a:pos x="10" y="15"/>
                  </a:cxn>
                  <a:cxn ang="0">
                    <a:pos x="7" y="14"/>
                  </a:cxn>
                  <a:cxn ang="0">
                    <a:pos x="7" y="16"/>
                  </a:cxn>
                  <a:cxn ang="0">
                    <a:pos x="2" y="14"/>
                  </a:cxn>
                  <a:cxn ang="0">
                    <a:pos x="2" y="11"/>
                  </a:cxn>
                  <a:cxn ang="0">
                    <a:pos x="0" y="9"/>
                  </a:cxn>
                  <a:cxn ang="0">
                    <a:pos x="0" y="0"/>
                  </a:cxn>
                  <a:cxn ang="0">
                    <a:pos x="10" y="6"/>
                  </a:cxn>
                  <a:cxn ang="0">
                    <a:pos x="10" y="6"/>
                  </a:cxn>
                  <a:cxn ang="0">
                    <a:pos x="10" y="6"/>
                  </a:cxn>
                </a:cxnLst>
                <a:rect l="0" t="0" r="r" b="b"/>
                <a:pathLst>
                  <a:path w="10" h="16">
                    <a:moveTo>
                      <a:pt x="10" y="6"/>
                    </a:moveTo>
                    <a:lnTo>
                      <a:pt x="10" y="15"/>
                    </a:lnTo>
                    <a:lnTo>
                      <a:pt x="7" y="14"/>
                    </a:lnTo>
                    <a:lnTo>
                      <a:pt x="7" y="16"/>
                    </a:lnTo>
                    <a:lnTo>
                      <a:pt x="2" y="14"/>
                    </a:lnTo>
                    <a:lnTo>
                      <a:pt x="2" y="11"/>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171" name="Freeform 519"/>
              <p:cNvSpPr>
                <a:spLocks/>
              </p:cNvSpPr>
              <p:nvPr/>
            </p:nvSpPr>
            <p:spPr bwMode="auto">
              <a:xfrm>
                <a:off x="4760" y="1487"/>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172" name="Freeform 520"/>
              <p:cNvSpPr>
                <a:spLocks/>
              </p:cNvSpPr>
              <p:nvPr/>
            </p:nvSpPr>
            <p:spPr bwMode="auto">
              <a:xfrm>
                <a:off x="4761" y="1490"/>
                <a:ext cx="11" cy="17"/>
              </a:xfrm>
              <a:custGeom>
                <a:avLst/>
                <a:gdLst/>
                <a:ahLst/>
                <a:cxnLst>
                  <a:cxn ang="0">
                    <a:pos x="11" y="6"/>
                  </a:cxn>
                  <a:cxn ang="0">
                    <a:pos x="11" y="16"/>
                  </a:cxn>
                  <a:cxn ang="0">
                    <a:pos x="8" y="14"/>
                  </a:cxn>
                  <a:cxn ang="0">
                    <a:pos x="8" y="17"/>
                  </a:cxn>
                  <a:cxn ang="0">
                    <a:pos x="3" y="14"/>
                  </a:cxn>
                  <a:cxn ang="0">
                    <a:pos x="3" y="11"/>
                  </a:cxn>
                  <a:cxn ang="0">
                    <a:pos x="0" y="10"/>
                  </a:cxn>
                  <a:cxn ang="0">
                    <a:pos x="0" y="0"/>
                  </a:cxn>
                  <a:cxn ang="0">
                    <a:pos x="11" y="6"/>
                  </a:cxn>
                  <a:cxn ang="0">
                    <a:pos x="11" y="6"/>
                  </a:cxn>
                  <a:cxn ang="0">
                    <a:pos x="11" y="6"/>
                  </a:cxn>
                </a:cxnLst>
                <a:rect l="0" t="0" r="r" b="b"/>
                <a:pathLst>
                  <a:path w="11" h="17">
                    <a:moveTo>
                      <a:pt x="11" y="6"/>
                    </a:moveTo>
                    <a:lnTo>
                      <a:pt x="11" y="16"/>
                    </a:lnTo>
                    <a:lnTo>
                      <a:pt x="8" y="14"/>
                    </a:lnTo>
                    <a:lnTo>
                      <a:pt x="8" y="17"/>
                    </a:lnTo>
                    <a:lnTo>
                      <a:pt x="3" y="14"/>
                    </a:lnTo>
                    <a:lnTo>
                      <a:pt x="3" y="11"/>
                    </a:lnTo>
                    <a:lnTo>
                      <a:pt x="0" y="10"/>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173" name="Freeform 521"/>
              <p:cNvSpPr>
                <a:spLocks/>
              </p:cNvSpPr>
              <p:nvPr/>
            </p:nvSpPr>
            <p:spPr bwMode="auto">
              <a:xfrm>
                <a:off x="4776" y="1496"/>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174" name="Freeform 522"/>
              <p:cNvSpPr>
                <a:spLocks/>
              </p:cNvSpPr>
              <p:nvPr/>
            </p:nvSpPr>
            <p:spPr bwMode="auto">
              <a:xfrm>
                <a:off x="4778" y="1500"/>
                <a:ext cx="10" cy="16"/>
              </a:xfrm>
              <a:custGeom>
                <a:avLst/>
                <a:gdLst/>
                <a:ahLst/>
                <a:cxnLst>
                  <a:cxn ang="0">
                    <a:pos x="10" y="6"/>
                  </a:cxn>
                  <a:cxn ang="0">
                    <a:pos x="10" y="15"/>
                  </a:cxn>
                  <a:cxn ang="0">
                    <a:pos x="8" y="14"/>
                  </a:cxn>
                  <a:cxn ang="0">
                    <a:pos x="8" y="16"/>
                  </a:cxn>
                  <a:cxn ang="0">
                    <a:pos x="2" y="13"/>
                  </a:cxn>
                  <a:cxn ang="0">
                    <a:pos x="2" y="11"/>
                  </a:cxn>
                  <a:cxn ang="0">
                    <a:pos x="0" y="9"/>
                  </a:cxn>
                  <a:cxn ang="0">
                    <a:pos x="0" y="0"/>
                  </a:cxn>
                  <a:cxn ang="0">
                    <a:pos x="10" y="6"/>
                  </a:cxn>
                  <a:cxn ang="0">
                    <a:pos x="10" y="6"/>
                  </a:cxn>
                  <a:cxn ang="0">
                    <a:pos x="10" y="6"/>
                  </a:cxn>
                </a:cxnLst>
                <a:rect l="0" t="0" r="r" b="b"/>
                <a:pathLst>
                  <a:path w="10" h="16">
                    <a:moveTo>
                      <a:pt x="10" y="6"/>
                    </a:moveTo>
                    <a:lnTo>
                      <a:pt x="10" y="15"/>
                    </a:lnTo>
                    <a:lnTo>
                      <a:pt x="8" y="14"/>
                    </a:lnTo>
                    <a:lnTo>
                      <a:pt x="8" y="16"/>
                    </a:lnTo>
                    <a:lnTo>
                      <a:pt x="2" y="13"/>
                    </a:lnTo>
                    <a:lnTo>
                      <a:pt x="2" y="11"/>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175" name="Freeform 523"/>
              <p:cNvSpPr>
                <a:spLocks/>
              </p:cNvSpPr>
              <p:nvPr/>
            </p:nvSpPr>
            <p:spPr bwMode="auto">
              <a:xfrm>
                <a:off x="4519" y="1522"/>
                <a:ext cx="323" cy="357"/>
              </a:xfrm>
              <a:custGeom>
                <a:avLst/>
                <a:gdLst/>
                <a:ahLst/>
                <a:cxnLst>
                  <a:cxn ang="0">
                    <a:pos x="669" y="386"/>
                  </a:cxn>
                  <a:cxn ang="0">
                    <a:pos x="693" y="420"/>
                  </a:cxn>
                  <a:cxn ang="0">
                    <a:pos x="692" y="750"/>
                  </a:cxn>
                  <a:cxn ang="0">
                    <a:pos x="668" y="756"/>
                  </a:cxn>
                  <a:cxn ang="0">
                    <a:pos x="0" y="370"/>
                  </a:cxn>
                  <a:cxn ang="0">
                    <a:pos x="1" y="0"/>
                  </a:cxn>
                  <a:cxn ang="0">
                    <a:pos x="669" y="386"/>
                  </a:cxn>
                  <a:cxn ang="0">
                    <a:pos x="669" y="386"/>
                  </a:cxn>
                </a:cxnLst>
                <a:rect l="0" t="0" r="r" b="b"/>
                <a:pathLst>
                  <a:path w="693" h="764">
                    <a:moveTo>
                      <a:pt x="669" y="386"/>
                    </a:moveTo>
                    <a:cubicBezTo>
                      <a:pt x="682" y="394"/>
                      <a:pt x="693" y="409"/>
                      <a:pt x="693" y="420"/>
                    </a:cubicBezTo>
                    <a:cubicBezTo>
                      <a:pt x="692" y="750"/>
                      <a:pt x="692" y="750"/>
                      <a:pt x="692" y="750"/>
                    </a:cubicBezTo>
                    <a:cubicBezTo>
                      <a:pt x="692" y="761"/>
                      <a:pt x="681" y="764"/>
                      <a:pt x="668" y="756"/>
                    </a:cubicBezTo>
                    <a:cubicBezTo>
                      <a:pt x="0" y="370"/>
                      <a:pt x="0" y="370"/>
                      <a:pt x="0" y="370"/>
                    </a:cubicBezTo>
                    <a:cubicBezTo>
                      <a:pt x="1" y="0"/>
                      <a:pt x="1" y="0"/>
                      <a:pt x="1" y="0"/>
                    </a:cubicBezTo>
                    <a:cubicBezTo>
                      <a:pt x="669" y="386"/>
                      <a:pt x="669" y="386"/>
                      <a:pt x="669" y="386"/>
                    </a:cubicBezTo>
                    <a:cubicBezTo>
                      <a:pt x="669" y="386"/>
                      <a:pt x="669" y="386"/>
                      <a:pt x="669" y="386"/>
                    </a:cubicBezTo>
                    <a:close/>
                  </a:path>
                </a:pathLst>
              </a:custGeom>
              <a:solidFill>
                <a:srgbClr val="FFFFFF"/>
              </a:solidFill>
              <a:ln w="9525">
                <a:noFill/>
                <a:round/>
                <a:headEnd/>
                <a:tailEnd/>
              </a:ln>
            </p:spPr>
            <p:txBody>
              <a:bodyPr/>
              <a:lstStyle/>
              <a:p>
                <a:endParaRPr lang="zh-CN" altLang="en-US"/>
              </a:p>
            </p:txBody>
          </p:sp>
          <p:sp>
            <p:nvSpPr>
              <p:cNvPr id="176" name="Freeform 524"/>
              <p:cNvSpPr>
                <a:spLocks/>
              </p:cNvSpPr>
              <p:nvPr/>
            </p:nvSpPr>
            <p:spPr bwMode="auto">
              <a:xfrm>
                <a:off x="4801" y="1689"/>
                <a:ext cx="38" cy="186"/>
              </a:xfrm>
              <a:custGeom>
                <a:avLst/>
                <a:gdLst/>
                <a:ahLst/>
                <a:cxnLst>
                  <a:cxn ang="0">
                    <a:pos x="64" y="35"/>
                  </a:cxn>
                  <a:cxn ang="0">
                    <a:pos x="82" y="66"/>
                  </a:cxn>
                  <a:cxn ang="0">
                    <a:pos x="82" y="383"/>
                  </a:cxn>
                  <a:cxn ang="0">
                    <a:pos x="63" y="391"/>
                  </a:cxn>
                  <a:cxn ang="0">
                    <a:pos x="0" y="355"/>
                  </a:cxn>
                  <a:cxn ang="0">
                    <a:pos x="2" y="0"/>
                  </a:cxn>
                  <a:cxn ang="0">
                    <a:pos x="64" y="35"/>
                  </a:cxn>
                  <a:cxn ang="0">
                    <a:pos x="64" y="35"/>
                  </a:cxn>
                </a:cxnLst>
                <a:rect l="0" t="0" r="r" b="b"/>
                <a:pathLst>
                  <a:path w="82" h="398">
                    <a:moveTo>
                      <a:pt x="64" y="35"/>
                    </a:moveTo>
                    <a:cubicBezTo>
                      <a:pt x="78" y="44"/>
                      <a:pt x="82" y="55"/>
                      <a:pt x="82" y="66"/>
                    </a:cubicBezTo>
                    <a:cubicBezTo>
                      <a:pt x="82" y="383"/>
                      <a:pt x="82" y="383"/>
                      <a:pt x="82" y="383"/>
                    </a:cubicBezTo>
                    <a:cubicBezTo>
                      <a:pt x="82" y="394"/>
                      <a:pt x="76" y="398"/>
                      <a:pt x="63" y="391"/>
                    </a:cubicBezTo>
                    <a:cubicBezTo>
                      <a:pt x="0" y="355"/>
                      <a:pt x="0" y="355"/>
                      <a:pt x="0" y="355"/>
                    </a:cubicBezTo>
                    <a:cubicBezTo>
                      <a:pt x="2" y="0"/>
                      <a:pt x="2" y="0"/>
                      <a:pt x="2" y="0"/>
                    </a:cubicBezTo>
                    <a:cubicBezTo>
                      <a:pt x="64" y="35"/>
                      <a:pt x="64" y="35"/>
                      <a:pt x="64" y="35"/>
                    </a:cubicBezTo>
                    <a:cubicBezTo>
                      <a:pt x="64" y="35"/>
                      <a:pt x="64" y="35"/>
                      <a:pt x="64" y="35"/>
                    </a:cubicBezTo>
                    <a:close/>
                  </a:path>
                </a:pathLst>
              </a:custGeom>
              <a:solidFill>
                <a:srgbClr val="7B86BA"/>
              </a:solidFill>
              <a:ln w="9525">
                <a:noFill/>
                <a:round/>
                <a:headEnd/>
                <a:tailEnd/>
              </a:ln>
            </p:spPr>
            <p:txBody>
              <a:bodyPr/>
              <a:lstStyle/>
              <a:p>
                <a:endParaRPr lang="zh-CN" altLang="en-US"/>
              </a:p>
            </p:txBody>
          </p:sp>
          <p:sp>
            <p:nvSpPr>
              <p:cNvPr id="177" name="Freeform 525"/>
              <p:cNvSpPr>
                <a:spLocks/>
              </p:cNvSpPr>
              <p:nvPr/>
            </p:nvSpPr>
            <p:spPr bwMode="auto">
              <a:xfrm>
                <a:off x="4520" y="1525"/>
                <a:ext cx="260" cy="189"/>
              </a:xfrm>
              <a:custGeom>
                <a:avLst/>
                <a:gdLst/>
                <a:ahLst/>
                <a:cxnLst>
                  <a:cxn ang="0">
                    <a:pos x="260" y="151"/>
                  </a:cxn>
                  <a:cxn ang="0">
                    <a:pos x="259" y="189"/>
                  </a:cxn>
                  <a:cxn ang="0">
                    <a:pos x="0" y="40"/>
                  </a:cxn>
                  <a:cxn ang="0">
                    <a:pos x="0" y="0"/>
                  </a:cxn>
                  <a:cxn ang="0">
                    <a:pos x="260" y="151"/>
                  </a:cxn>
                  <a:cxn ang="0">
                    <a:pos x="260" y="151"/>
                  </a:cxn>
                  <a:cxn ang="0">
                    <a:pos x="260" y="151"/>
                  </a:cxn>
                </a:cxnLst>
                <a:rect l="0" t="0" r="r" b="b"/>
                <a:pathLst>
                  <a:path w="260" h="189">
                    <a:moveTo>
                      <a:pt x="260" y="151"/>
                    </a:moveTo>
                    <a:lnTo>
                      <a:pt x="259" y="189"/>
                    </a:lnTo>
                    <a:lnTo>
                      <a:pt x="0" y="40"/>
                    </a:lnTo>
                    <a:lnTo>
                      <a:pt x="0" y="0"/>
                    </a:lnTo>
                    <a:lnTo>
                      <a:pt x="260" y="151"/>
                    </a:lnTo>
                    <a:lnTo>
                      <a:pt x="260" y="151"/>
                    </a:lnTo>
                    <a:lnTo>
                      <a:pt x="260" y="151"/>
                    </a:lnTo>
                    <a:close/>
                  </a:path>
                </a:pathLst>
              </a:custGeom>
              <a:solidFill>
                <a:srgbClr val="7B86BA"/>
              </a:solidFill>
              <a:ln w="9525">
                <a:noFill/>
                <a:round/>
                <a:headEnd/>
                <a:tailEnd/>
              </a:ln>
            </p:spPr>
            <p:txBody>
              <a:bodyPr/>
              <a:lstStyle/>
              <a:p>
                <a:endParaRPr lang="zh-CN" altLang="en-US"/>
              </a:p>
            </p:txBody>
          </p:sp>
          <p:sp>
            <p:nvSpPr>
              <p:cNvPr id="178" name="Freeform 526"/>
              <p:cNvSpPr>
                <a:spLocks/>
              </p:cNvSpPr>
              <p:nvPr/>
            </p:nvSpPr>
            <p:spPr bwMode="auto">
              <a:xfrm>
                <a:off x="4520" y="1568"/>
                <a:ext cx="260" cy="189"/>
              </a:xfrm>
              <a:custGeom>
                <a:avLst/>
                <a:gdLst/>
                <a:ahLst/>
                <a:cxnLst>
                  <a:cxn ang="0">
                    <a:pos x="260" y="150"/>
                  </a:cxn>
                  <a:cxn ang="0">
                    <a:pos x="259" y="189"/>
                  </a:cxn>
                  <a:cxn ang="0">
                    <a:pos x="0" y="40"/>
                  </a:cxn>
                  <a:cxn ang="0">
                    <a:pos x="0" y="0"/>
                  </a:cxn>
                  <a:cxn ang="0">
                    <a:pos x="260" y="150"/>
                  </a:cxn>
                  <a:cxn ang="0">
                    <a:pos x="260" y="150"/>
                  </a:cxn>
                  <a:cxn ang="0">
                    <a:pos x="260" y="150"/>
                  </a:cxn>
                </a:cxnLst>
                <a:rect l="0" t="0" r="r" b="b"/>
                <a:pathLst>
                  <a:path w="260" h="189">
                    <a:moveTo>
                      <a:pt x="260" y="150"/>
                    </a:moveTo>
                    <a:lnTo>
                      <a:pt x="259" y="189"/>
                    </a:lnTo>
                    <a:lnTo>
                      <a:pt x="0" y="40"/>
                    </a:lnTo>
                    <a:lnTo>
                      <a:pt x="0" y="0"/>
                    </a:lnTo>
                    <a:lnTo>
                      <a:pt x="260" y="150"/>
                    </a:lnTo>
                    <a:lnTo>
                      <a:pt x="260" y="150"/>
                    </a:lnTo>
                    <a:lnTo>
                      <a:pt x="260" y="150"/>
                    </a:lnTo>
                    <a:close/>
                  </a:path>
                </a:pathLst>
              </a:custGeom>
              <a:solidFill>
                <a:srgbClr val="7B86BA"/>
              </a:solidFill>
              <a:ln w="9525">
                <a:noFill/>
                <a:round/>
                <a:headEnd/>
                <a:tailEnd/>
              </a:ln>
            </p:spPr>
            <p:txBody>
              <a:bodyPr/>
              <a:lstStyle/>
              <a:p>
                <a:endParaRPr lang="zh-CN" altLang="en-US"/>
              </a:p>
            </p:txBody>
          </p:sp>
          <p:sp>
            <p:nvSpPr>
              <p:cNvPr id="179" name="Freeform 527"/>
              <p:cNvSpPr>
                <a:spLocks/>
              </p:cNvSpPr>
              <p:nvPr/>
            </p:nvSpPr>
            <p:spPr bwMode="auto">
              <a:xfrm>
                <a:off x="4520" y="1612"/>
                <a:ext cx="260" cy="188"/>
              </a:xfrm>
              <a:custGeom>
                <a:avLst/>
                <a:gdLst/>
                <a:ahLst/>
                <a:cxnLst>
                  <a:cxn ang="0">
                    <a:pos x="260" y="149"/>
                  </a:cxn>
                  <a:cxn ang="0">
                    <a:pos x="260" y="188"/>
                  </a:cxn>
                  <a:cxn ang="0">
                    <a:pos x="0" y="39"/>
                  </a:cxn>
                  <a:cxn ang="0">
                    <a:pos x="1" y="0"/>
                  </a:cxn>
                  <a:cxn ang="0">
                    <a:pos x="260" y="149"/>
                  </a:cxn>
                  <a:cxn ang="0">
                    <a:pos x="260" y="149"/>
                  </a:cxn>
                  <a:cxn ang="0">
                    <a:pos x="260" y="149"/>
                  </a:cxn>
                </a:cxnLst>
                <a:rect l="0" t="0" r="r" b="b"/>
                <a:pathLst>
                  <a:path w="260" h="188">
                    <a:moveTo>
                      <a:pt x="260" y="149"/>
                    </a:moveTo>
                    <a:lnTo>
                      <a:pt x="260" y="188"/>
                    </a:lnTo>
                    <a:lnTo>
                      <a:pt x="0" y="39"/>
                    </a:lnTo>
                    <a:lnTo>
                      <a:pt x="1" y="0"/>
                    </a:lnTo>
                    <a:lnTo>
                      <a:pt x="260" y="149"/>
                    </a:lnTo>
                    <a:lnTo>
                      <a:pt x="260" y="149"/>
                    </a:lnTo>
                    <a:lnTo>
                      <a:pt x="260" y="149"/>
                    </a:lnTo>
                    <a:close/>
                  </a:path>
                </a:pathLst>
              </a:custGeom>
              <a:solidFill>
                <a:srgbClr val="7B86BA"/>
              </a:solidFill>
              <a:ln w="9525">
                <a:noFill/>
                <a:round/>
                <a:headEnd/>
                <a:tailEnd/>
              </a:ln>
            </p:spPr>
            <p:txBody>
              <a:bodyPr/>
              <a:lstStyle/>
              <a:p>
                <a:endParaRPr lang="zh-CN" altLang="en-US"/>
              </a:p>
            </p:txBody>
          </p:sp>
          <p:sp>
            <p:nvSpPr>
              <p:cNvPr id="180" name="Freeform 528"/>
              <p:cNvSpPr>
                <a:spLocks/>
              </p:cNvSpPr>
              <p:nvPr/>
            </p:nvSpPr>
            <p:spPr bwMode="auto">
              <a:xfrm>
                <a:off x="4520" y="1654"/>
                <a:ext cx="259" cy="188"/>
              </a:xfrm>
              <a:custGeom>
                <a:avLst/>
                <a:gdLst/>
                <a:ahLst/>
                <a:cxnLst>
                  <a:cxn ang="0">
                    <a:pos x="259" y="150"/>
                  </a:cxn>
                  <a:cxn ang="0">
                    <a:pos x="259" y="188"/>
                  </a:cxn>
                  <a:cxn ang="0">
                    <a:pos x="0" y="40"/>
                  </a:cxn>
                  <a:cxn ang="0">
                    <a:pos x="0" y="0"/>
                  </a:cxn>
                  <a:cxn ang="0">
                    <a:pos x="259" y="150"/>
                  </a:cxn>
                  <a:cxn ang="0">
                    <a:pos x="259" y="150"/>
                  </a:cxn>
                  <a:cxn ang="0">
                    <a:pos x="259" y="150"/>
                  </a:cxn>
                </a:cxnLst>
                <a:rect l="0" t="0" r="r" b="b"/>
                <a:pathLst>
                  <a:path w="259" h="188">
                    <a:moveTo>
                      <a:pt x="259" y="150"/>
                    </a:moveTo>
                    <a:lnTo>
                      <a:pt x="259" y="188"/>
                    </a:lnTo>
                    <a:lnTo>
                      <a:pt x="0" y="40"/>
                    </a:lnTo>
                    <a:lnTo>
                      <a:pt x="0" y="0"/>
                    </a:lnTo>
                    <a:lnTo>
                      <a:pt x="259" y="150"/>
                    </a:lnTo>
                    <a:lnTo>
                      <a:pt x="259" y="150"/>
                    </a:lnTo>
                    <a:lnTo>
                      <a:pt x="259" y="150"/>
                    </a:lnTo>
                    <a:close/>
                  </a:path>
                </a:pathLst>
              </a:custGeom>
              <a:solidFill>
                <a:srgbClr val="7B86BA"/>
              </a:solidFill>
              <a:ln w="9525">
                <a:noFill/>
                <a:round/>
                <a:headEnd/>
                <a:tailEnd/>
              </a:ln>
            </p:spPr>
            <p:txBody>
              <a:bodyPr/>
              <a:lstStyle/>
              <a:p>
                <a:endParaRPr lang="zh-CN" altLang="en-US"/>
              </a:p>
            </p:txBody>
          </p:sp>
          <p:sp>
            <p:nvSpPr>
              <p:cNvPr id="181" name="Freeform 529"/>
              <p:cNvSpPr>
                <a:spLocks/>
              </p:cNvSpPr>
              <p:nvPr/>
            </p:nvSpPr>
            <p:spPr bwMode="auto">
              <a:xfrm>
                <a:off x="4783" y="1675"/>
                <a:ext cx="13" cy="181"/>
              </a:xfrm>
              <a:custGeom>
                <a:avLst/>
                <a:gdLst/>
                <a:ahLst/>
                <a:cxnLst>
                  <a:cxn ang="0">
                    <a:pos x="13" y="8"/>
                  </a:cxn>
                  <a:cxn ang="0">
                    <a:pos x="13" y="181"/>
                  </a:cxn>
                  <a:cxn ang="0">
                    <a:pos x="0" y="173"/>
                  </a:cxn>
                  <a:cxn ang="0">
                    <a:pos x="0" y="0"/>
                  </a:cxn>
                  <a:cxn ang="0">
                    <a:pos x="13" y="8"/>
                  </a:cxn>
                  <a:cxn ang="0">
                    <a:pos x="13" y="8"/>
                  </a:cxn>
                  <a:cxn ang="0">
                    <a:pos x="13" y="8"/>
                  </a:cxn>
                </a:cxnLst>
                <a:rect l="0" t="0" r="r" b="b"/>
                <a:pathLst>
                  <a:path w="13" h="181">
                    <a:moveTo>
                      <a:pt x="13" y="8"/>
                    </a:moveTo>
                    <a:lnTo>
                      <a:pt x="13" y="181"/>
                    </a:lnTo>
                    <a:lnTo>
                      <a:pt x="0" y="173"/>
                    </a:lnTo>
                    <a:lnTo>
                      <a:pt x="0" y="0"/>
                    </a:lnTo>
                    <a:lnTo>
                      <a:pt x="13" y="8"/>
                    </a:lnTo>
                    <a:lnTo>
                      <a:pt x="13" y="8"/>
                    </a:lnTo>
                    <a:lnTo>
                      <a:pt x="13" y="8"/>
                    </a:lnTo>
                    <a:close/>
                  </a:path>
                </a:pathLst>
              </a:custGeom>
              <a:solidFill>
                <a:srgbClr val="7B86BA"/>
              </a:solidFill>
              <a:ln w="9525">
                <a:noFill/>
                <a:round/>
                <a:headEnd/>
                <a:tailEnd/>
              </a:ln>
            </p:spPr>
            <p:txBody>
              <a:bodyPr/>
              <a:lstStyle/>
              <a:p>
                <a:endParaRPr lang="zh-CN" altLang="en-US"/>
              </a:p>
            </p:txBody>
          </p:sp>
          <p:sp>
            <p:nvSpPr>
              <p:cNvPr id="182" name="Freeform 530"/>
              <p:cNvSpPr>
                <a:spLocks/>
              </p:cNvSpPr>
              <p:nvPr/>
            </p:nvSpPr>
            <p:spPr bwMode="auto">
              <a:xfrm>
                <a:off x="4527" y="1549"/>
                <a:ext cx="10" cy="14"/>
              </a:xfrm>
              <a:custGeom>
                <a:avLst/>
                <a:gdLst/>
                <a:ahLst/>
                <a:cxnLst>
                  <a:cxn ang="0">
                    <a:pos x="10" y="3"/>
                  </a:cxn>
                  <a:cxn ang="0">
                    <a:pos x="21" y="21"/>
                  </a:cxn>
                  <a:cxn ang="0">
                    <a:pos x="10" y="26"/>
                  </a:cxn>
                  <a:cxn ang="0">
                    <a:pos x="0" y="9"/>
                  </a:cxn>
                  <a:cxn ang="0">
                    <a:pos x="10" y="3"/>
                  </a:cxn>
                  <a:cxn ang="0">
                    <a:pos x="10" y="3"/>
                  </a:cxn>
                </a:cxnLst>
                <a:rect l="0" t="0" r="r" b="b"/>
                <a:pathLst>
                  <a:path w="21" h="30">
                    <a:moveTo>
                      <a:pt x="10" y="3"/>
                    </a:moveTo>
                    <a:cubicBezTo>
                      <a:pt x="16" y="6"/>
                      <a:pt x="21" y="14"/>
                      <a:pt x="21" y="21"/>
                    </a:cubicBezTo>
                    <a:cubicBezTo>
                      <a:pt x="21" y="27"/>
                      <a:pt x="16" y="30"/>
                      <a:pt x="10" y="26"/>
                    </a:cubicBezTo>
                    <a:cubicBezTo>
                      <a:pt x="5" y="23"/>
                      <a:pt x="0" y="15"/>
                      <a:pt x="0" y="9"/>
                    </a:cubicBezTo>
                    <a:cubicBezTo>
                      <a:pt x="0" y="2"/>
                      <a:pt x="5" y="0"/>
                      <a:pt x="10" y="3"/>
                    </a:cubicBezTo>
                    <a:cubicBezTo>
                      <a:pt x="10" y="3"/>
                      <a:pt x="10" y="3"/>
                      <a:pt x="10" y="3"/>
                    </a:cubicBezTo>
                    <a:close/>
                  </a:path>
                </a:pathLst>
              </a:custGeom>
              <a:solidFill>
                <a:srgbClr val="072466"/>
              </a:solidFill>
              <a:ln w="9525">
                <a:noFill/>
                <a:round/>
                <a:headEnd/>
                <a:tailEnd/>
              </a:ln>
            </p:spPr>
            <p:txBody>
              <a:bodyPr/>
              <a:lstStyle/>
              <a:p>
                <a:endParaRPr lang="zh-CN" altLang="en-US"/>
              </a:p>
            </p:txBody>
          </p:sp>
          <p:sp>
            <p:nvSpPr>
              <p:cNvPr id="183" name="Freeform 531"/>
              <p:cNvSpPr>
                <a:spLocks/>
              </p:cNvSpPr>
              <p:nvPr/>
            </p:nvSpPr>
            <p:spPr bwMode="auto">
              <a:xfrm>
                <a:off x="4528" y="1549"/>
                <a:ext cx="8" cy="13"/>
              </a:xfrm>
              <a:custGeom>
                <a:avLst/>
                <a:gdLst/>
                <a:ahLst/>
                <a:cxnLst>
                  <a:cxn ang="0">
                    <a:pos x="9" y="3"/>
                  </a:cxn>
                  <a:cxn ang="0">
                    <a:pos x="18" y="19"/>
                  </a:cxn>
                  <a:cxn ang="0">
                    <a:pos x="9" y="25"/>
                  </a:cxn>
                  <a:cxn ang="0">
                    <a:pos x="0" y="9"/>
                  </a:cxn>
                  <a:cxn ang="0">
                    <a:pos x="9" y="3"/>
                  </a:cxn>
                  <a:cxn ang="0">
                    <a:pos x="9" y="3"/>
                  </a:cxn>
                </a:cxnLst>
                <a:rect l="0" t="0" r="r" b="b"/>
                <a:pathLst>
                  <a:path w="18" h="28">
                    <a:moveTo>
                      <a:pt x="9" y="3"/>
                    </a:moveTo>
                    <a:cubicBezTo>
                      <a:pt x="14" y="6"/>
                      <a:pt x="18" y="13"/>
                      <a:pt x="18" y="19"/>
                    </a:cubicBezTo>
                    <a:cubicBezTo>
                      <a:pt x="18" y="25"/>
                      <a:pt x="14" y="28"/>
                      <a:pt x="9" y="25"/>
                    </a:cubicBezTo>
                    <a:cubicBezTo>
                      <a:pt x="4" y="22"/>
                      <a:pt x="0" y="14"/>
                      <a:pt x="0" y="9"/>
                    </a:cubicBezTo>
                    <a:cubicBezTo>
                      <a:pt x="0" y="3"/>
                      <a:pt x="4" y="0"/>
                      <a:pt x="9" y="3"/>
                    </a:cubicBezTo>
                    <a:cubicBezTo>
                      <a:pt x="9" y="3"/>
                      <a:pt x="9" y="3"/>
                      <a:pt x="9" y="3"/>
                    </a:cubicBezTo>
                    <a:close/>
                  </a:path>
                </a:pathLst>
              </a:custGeom>
              <a:solidFill>
                <a:srgbClr val="142867"/>
              </a:solidFill>
              <a:ln w="9525">
                <a:noFill/>
                <a:round/>
                <a:headEnd/>
                <a:tailEnd/>
              </a:ln>
            </p:spPr>
            <p:txBody>
              <a:bodyPr/>
              <a:lstStyle/>
              <a:p>
                <a:endParaRPr lang="zh-CN" altLang="en-US"/>
              </a:p>
            </p:txBody>
          </p:sp>
          <p:sp>
            <p:nvSpPr>
              <p:cNvPr id="184" name="Freeform 532"/>
              <p:cNvSpPr>
                <a:spLocks/>
              </p:cNvSpPr>
              <p:nvPr/>
            </p:nvSpPr>
            <p:spPr bwMode="auto">
              <a:xfrm>
                <a:off x="4530" y="1550"/>
                <a:ext cx="6" cy="9"/>
              </a:xfrm>
              <a:custGeom>
                <a:avLst/>
                <a:gdLst/>
                <a:ahLst/>
                <a:cxnLst>
                  <a:cxn ang="0">
                    <a:pos x="6" y="2"/>
                  </a:cxn>
                  <a:cxn ang="0">
                    <a:pos x="13" y="14"/>
                  </a:cxn>
                  <a:cxn ang="0">
                    <a:pos x="6" y="18"/>
                  </a:cxn>
                  <a:cxn ang="0">
                    <a:pos x="0" y="6"/>
                  </a:cxn>
                  <a:cxn ang="0">
                    <a:pos x="6" y="2"/>
                  </a:cxn>
                  <a:cxn ang="0">
                    <a:pos x="6" y="2"/>
                  </a:cxn>
                </a:cxnLst>
                <a:rect l="0" t="0" r="r" b="b"/>
                <a:pathLst>
                  <a:path w="13" h="20">
                    <a:moveTo>
                      <a:pt x="6" y="2"/>
                    </a:moveTo>
                    <a:cubicBezTo>
                      <a:pt x="10" y="4"/>
                      <a:pt x="13" y="10"/>
                      <a:pt x="13" y="14"/>
                    </a:cubicBezTo>
                    <a:cubicBezTo>
                      <a:pt x="13" y="18"/>
                      <a:pt x="10" y="20"/>
                      <a:pt x="6" y="18"/>
                    </a:cubicBezTo>
                    <a:cubicBezTo>
                      <a:pt x="3" y="16"/>
                      <a:pt x="0" y="10"/>
                      <a:pt x="0" y="6"/>
                    </a:cubicBezTo>
                    <a:cubicBezTo>
                      <a:pt x="0" y="2"/>
                      <a:pt x="3" y="0"/>
                      <a:pt x="6" y="2"/>
                    </a:cubicBezTo>
                    <a:cubicBezTo>
                      <a:pt x="6" y="2"/>
                      <a:pt x="6" y="2"/>
                      <a:pt x="6" y="2"/>
                    </a:cubicBezTo>
                    <a:close/>
                  </a:path>
                </a:pathLst>
              </a:custGeom>
              <a:solidFill>
                <a:srgbClr val="FFFFFF"/>
              </a:solidFill>
              <a:ln w="9525">
                <a:noFill/>
                <a:round/>
                <a:headEnd/>
                <a:tailEnd/>
              </a:ln>
            </p:spPr>
            <p:txBody>
              <a:bodyPr/>
              <a:lstStyle/>
              <a:p>
                <a:endParaRPr lang="zh-CN" altLang="en-US"/>
              </a:p>
            </p:txBody>
          </p:sp>
          <p:sp>
            <p:nvSpPr>
              <p:cNvPr id="185" name="Freeform 533"/>
              <p:cNvSpPr>
                <a:spLocks/>
              </p:cNvSpPr>
              <p:nvPr/>
            </p:nvSpPr>
            <p:spPr bwMode="auto">
              <a:xfrm>
                <a:off x="4760" y="1683"/>
                <a:ext cx="9" cy="14"/>
              </a:xfrm>
              <a:custGeom>
                <a:avLst/>
                <a:gdLst/>
                <a:ahLst/>
                <a:cxnLst>
                  <a:cxn ang="0">
                    <a:pos x="10" y="4"/>
                  </a:cxn>
                  <a:cxn ang="0">
                    <a:pos x="20" y="21"/>
                  </a:cxn>
                  <a:cxn ang="0">
                    <a:pos x="10" y="27"/>
                  </a:cxn>
                  <a:cxn ang="0">
                    <a:pos x="0" y="10"/>
                  </a:cxn>
                  <a:cxn ang="0">
                    <a:pos x="10" y="4"/>
                  </a:cxn>
                  <a:cxn ang="0">
                    <a:pos x="10" y="4"/>
                  </a:cxn>
                </a:cxnLst>
                <a:rect l="0" t="0" r="r" b="b"/>
                <a:pathLst>
                  <a:path w="20" h="31">
                    <a:moveTo>
                      <a:pt x="10" y="4"/>
                    </a:moveTo>
                    <a:cubicBezTo>
                      <a:pt x="16" y="7"/>
                      <a:pt x="20" y="15"/>
                      <a:pt x="20" y="21"/>
                    </a:cubicBezTo>
                    <a:cubicBezTo>
                      <a:pt x="20" y="28"/>
                      <a:pt x="15" y="31"/>
                      <a:pt x="10" y="27"/>
                    </a:cubicBezTo>
                    <a:cubicBezTo>
                      <a:pt x="4" y="24"/>
                      <a:pt x="0" y="16"/>
                      <a:pt x="0" y="10"/>
                    </a:cubicBezTo>
                    <a:cubicBezTo>
                      <a:pt x="0" y="3"/>
                      <a:pt x="4" y="0"/>
                      <a:pt x="10" y="4"/>
                    </a:cubicBezTo>
                    <a:cubicBezTo>
                      <a:pt x="10" y="4"/>
                      <a:pt x="10" y="4"/>
                      <a:pt x="10" y="4"/>
                    </a:cubicBezTo>
                    <a:close/>
                  </a:path>
                </a:pathLst>
              </a:custGeom>
              <a:solidFill>
                <a:srgbClr val="072466"/>
              </a:solidFill>
              <a:ln w="9525">
                <a:noFill/>
                <a:round/>
                <a:headEnd/>
                <a:tailEnd/>
              </a:ln>
            </p:spPr>
            <p:txBody>
              <a:bodyPr/>
              <a:lstStyle/>
              <a:p>
                <a:endParaRPr lang="zh-CN" altLang="en-US"/>
              </a:p>
            </p:txBody>
          </p:sp>
          <p:sp>
            <p:nvSpPr>
              <p:cNvPr id="186" name="Freeform 534"/>
              <p:cNvSpPr>
                <a:spLocks/>
              </p:cNvSpPr>
              <p:nvPr/>
            </p:nvSpPr>
            <p:spPr bwMode="auto">
              <a:xfrm>
                <a:off x="4760" y="1683"/>
                <a:ext cx="9" cy="13"/>
              </a:xfrm>
              <a:custGeom>
                <a:avLst/>
                <a:gdLst/>
                <a:ahLst/>
                <a:cxnLst>
                  <a:cxn ang="0">
                    <a:pos x="10" y="3"/>
                  </a:cxn>
                  <a:cxn ang="0">
                    <a:pos x="19" y="19"/>
                  </a:cxn>
                  <a:cxn ang="0">
                    <a:pos x="10" y="24"/>
                  </a:cxn>
                  <a:cxn ang="0">
                    <a:pos x="0" y="8"/>
                  </a:cxn>
                  <a:cxn ang="0">
                    <a:pos x="10" y="3"/>
                  </a:cxn>
                  <a:cxn ang="0">
                    <a:pos x="10" y="3"/>
                  </a:cxn>
                </a:cxnLst>
                <a:rect l="0" t="0" r="r" b="b"/>
                <a:pathLst>
                  <a:path w="19" h="27">
                    <a:moveTo>
                      <a:pt x="10" y="3"/>
                    </a:moveTo>
                    <a:cubicBezTo>
                      <a:pt x="15" y="6"/>
                      <a:pt x="19" y="13"/>
                      <a:pt x="19" y="19"/>
                    </a:cubicBezTo>
                    <a:cubicBezTo>
                      <a:pt x="19" y="25"/>
                      <a:pt x="15" y="27"/>
                      <a:pt x="10" y="24"/>
                    </a:cubicBezTo>
                    <a:cubicBezTo>
                      <a:pt x="4" y="21"/>
                      <a:pt x="0" y="14"/>
                      <a:pt x="0" y="8"/>
                    </a:cubicBezTo>
                    <a:cubicBezTo>
                      <a:pt x="0" y="2"/>
                      <a:pt x="5" y="0"/>
                      <a:pt x="10" y="3"/>
                    </a:cubicBezTo>
                    <a:cubicBezTo>
                      <a:pt x="10" y="3"/>
                      <a:pt x="10" y="3"/>
                      <a:pt x="10" y="3"/>
                    </a:cubicBezTo>
                    <a:close/>
                  </a:path>
                </a:pathLst>
              </a:custGeom>
              <a:solidFill>
                <a:srgbClr val="142867"/>
              </a:solidFill>
              <a:ln w="9525">
                <a:noFill/>
                <a:round/>
                <a:headEnd/>
                <a:tailEnd/>
              </a:ln>
            </p:spPr>
            <p:txBody>
              <a:bodyPr/>
              <a:lstStyle/>
              <a:p>
                <a:endParaRPr lang="zh-CN" altLang="en-US"/>
              </a:p>
            </p:txBody>
          </p:sp>
          <p:sp>
            <p:nvSpPr>
              <p:cNvPr id="187" name="Freeform 535"/>
              <p:cNvSpPr>
                <a:spLocks/>
              </p:cNvSpPr>
              <p:nvPr/>
            </p:nvSpPr>
            <p:spPr bwMode="auto">
              <a:xfrm>
                <a:off x="4762" y="1685"/>
                <a:ext cx="7" cy="9"/>
              </a:xfrm>
              <a:custGeom>
                <a:avLst/>
                <a:gdLst/>
                <a:ahLst/>
                <a:cxnLst>
                  <a:cxn ang="0">
                    <a:pos x="7" y="2"/>
                  </a:cxn>
                  <a:cxn ang="0">
                    <a:pos x="14" y="14"/>
                  </a:cxn>
                  <a:cxn ang="0">
                    <a:pos x="7" y="18"/>
                  </a:cxn>
                  <a:cxn ang="0">
                    <a:pos x="0" y="6"/>
                  </a:cxn>
                  <a:cxn ang="0">
                    <a:pos x="7" y="2"/>
                  </a:cxn>
                  <a:cxn ang="0">
                    <a:pos x="7" y="2"/>
                  </a:cxn>
                </a:cxnLst>
                <a:rect l="0" t="0" r="r" b="b"/>
                <a:pathLst>
                  <a:path w="14" h="20">
                    <a:moveTo>
                      <a:pt x="7" y="2"/>
                    </a:moveTo>
                    <a:cubicBezTo>
                      <a:pt x="11" y="4"/>
                      <a:pt x="14" y="9"/>
                      <a:pt x="14" y="14"/>
                    </a:cubicBezTo>
                    <a:cubicBezTo>
                      <a:pt x="14" y="18"/>
                      <a:pt x="10" y="20"/>
                      <a:pt x="7" y="18"/>
                    </a:cubicBezTo>
                    <a:cubicBezTo>
                      <a:pt x="3" y="15"/>
                      <a:pt x="0" y="10"/>
                      <a:pt x="0" y="6"/>
                    </a:cubicBezTo>
                    <a:cubicBezTo>
                      <a:pt x="0" y="2"/>
                      <a:pt x="3" y="0"/>
                      <a:pt x="7" y="2"/>
                    </a:cubicBezTo>
                    <a:cubicBezTo>
                      <a:pt x="7" y="2"/>
                      <a:pt x="7" y="2"/>
                      <a:pt x="7" y="2"/>
                    </a:cubicBezTo>
                    <a:close/>
                  </a:path>
                </a:pathLst>
              </a:custGeom>
              <a:solidFill>
                <a:srgbClr val="FFFFFF"/>
              </a:solidFill>
              <a:ln w="9525">
                <a:noFill/>
                <a:round/>
                <a:headEnd/>
                <a:tailEnd/>
              </a:ln>
            </p:spPr>
            <p:txBody>
              <a:bodyPr/>
              <a:lstStyle/>
              <a:p>
                <a:endParaRPr lang="zh-CN" altLang="en-US"/>
              </a:p>
            </p:txBody>
          </p:sp>
          <p:sp>
            <p:nvSpPr>
              <p:cNvPr id="188" name="Freeform 536"/>
              <p:cNvSpPr>
                <a:spLocks/>
              </p:cNvSpPr>
              <p:nvPr/>
            </p:nvSpPr>
            <p:spPr bwMode="auto">
              <a:xfrm>
                <a:off x="4514" y="1671"/>
                <a:ext cx="17" cy="8"/>
              </a:xfrm>
              <a:custGeom>
                <a:avLst/>
                <a:gdLst/>
                <a:ahLst/>
                <a:cxnLst>
                  <a:cxn ang="0">
                    <a:pos x="35" y="1"/>
                  </a:cxn>
                  <a:cxn ang="0">
                    <a:pos x="35" y="1"/>
                  </a:cxn>
                  <a:cxn ang="0">
                    <a:pos x="34" y="1"/>
                  </a:cxn>
                  <a:cxn ang="0">
                    <a:pos x="34" y="1"/>
                  </a:cxn>
                  <a:cxn ang="0">
                    <a:pos x="34" y="1"/>
                  </a:cxn>
                  <a:cxn ang="0">
                    <a:pos x="33" y="1"/>
                  </a:cxn>
                  <a:cxn ang="0">
                    <a:pos x="33" y="0"/>
                  </a:cxn>
                  <a:cxn ang="0">
                    <a:pos x="32" y="0"/>
                  </a:cxn>
                  <a:cxn ang="0">
                    <a:pos x="32" y="0"/>
                  </a:cxn>
                  <a:cxn ang="0">
                    <a:pos x="31" y="0"/>
                  </a:cxn>
                  <a:cxn ang="0">
                    <a:pos x="31" y="0"/>
                  </a:cxn>
                  <a:cxn ang="0">
                    <a:pos x="30" y="0"/>
                  </a:cxn>
                  <a:cxn ang="0">
                    <a:pos x="30" y="0"/>
                  </a:cxn>
                  <a:cxn ang="0">
                    <a:pos x="29" y="1"/>
                  </a:cxn>
                  <a:cxn ang="0">
                    <a:pos x="28" y="1"/>
                  </a:cxn>
                  <a:cxn ang="0">
                    <a:pos x="0" y="17"/>
                  </a:cxn>
                  <a:cxn ang="0">
                    <a:pos x="1" y="17"/>
                  </a:cxn>
                  <a:cxn ang="0">
                    <a:pos x="1" y="17"/>
                  </a:cxn>
                  <a:cxn ang="0">
                    <a:pos x="2" y="17"/>
                  </a:cxn>
                  <a:cxn ang="0">
                    <a:pos x="3" y="17"/>
                  </a:cxn>
                  <a:cxn ang="0">
                    <a:pos x="3" y="17"/>
                  </a:cxn>
                  <a:cxn ang="0">
                    <a:pos x="4" y="17"/>
                  </a:cxn>
                  <a:cxn ang="0">
                    <a:pos x="4" y="17"/>
                  </a:cxn>
                  <a:cxn ang="0">
                    <a:pos x="5" y="17"/>
                  </a:cxn>
                  <a:cxn ang="0">
                    <a:pos x="5" y="17"/>
                  </a:cxn>
                  <a:cxn ang="0">
                    <a:pos x="5" y="17"/>
                  </a:cxn>
                  <a:cxn ang="0">
                    <a:pos x="6" y="17"/>
                  </a:cxn>
                  <a:cxn ang="0">
                    <a:pos x="6" y="17"/>
                  </a:cxn>
                  <a:cxn ang="0">
                    <a:pos x="7" y="18"/>
                  </a:cxn>
                  <a:cxn ang="0">
                    <a:pos x="7" y="18"/>
                  </a:cxn>
                  <a:cxn ang="0">
                    <a:pos x="7" y="18"/>
                  </a:cxn>
                  <a:cxn ang="0">
                    <a:pos x="36" y="2"/>
                  </a:cxn>
                  <a:cxn ang="0">
                    <a:pos x="35" y="1"/>
                  </a:cxn>
                  <a:cxn ang="0">
                    <a:pos x="35" y="1"/>
                  </a:cxn>
                </a:cxnLst>
                <a:rect l="0" t="0" r="r" b="b"/>
                <a:pathLst>
                  <a:path w="36" h="18">
                    <a:moveTo>
                      <a:pt x="35" y="1"/>
                    </a:moveTo>
                    <a:cubicBezTo>
                      <a:pt x="35" y="1"/>
                      <a:pt x="35" y="1"/>
                      <a:pt x="35" y="1"/>
                    </a:cubicBezTo>
                    <a:cubicBezTo>
                      <a:pt x="35" y="1"/>
                      <a:pt x="35" y="1"/>
                      <a:pt x="34" y="1"/>
                    </a:cubicBezTo>
                    <a:cubicBezTo>
                      <a:pt x="34" y="1"/>
                      <a:pt x="34" y="1"/>
                      <a:pt x="34" y="1"/>
                    </a:cubicBezTo>
                    <a:cubicBezTo>
                      <a:pt x="34" y="1"/>
                      <a:pt x="34" y="1"/>
                      <a:pt x="34" y="1"/>
                    </a:cubicBezTo>
                    <a:cubicBezTo>
                      <a:pt x="33" y="1"/>
                      <a:pt x="33" y="1"/>
                      <a:pt x="33" y="1"/>
                    </a:cubicBezTo>
                    <a:cubicBezTo>
                      <a:pt x="33" y="1"/>
                      <a:pt x="33" y="0"/>
                      <a:pt x="33" y="0"/>
                    </a:cubicBezTo>
                    <a:cubicBezTo>
                      <a:pt x="33" y="0"/>
                      <a:pt x="32" y="0"/>
                      <a:pt x="32" y="0"/>
                    </a:cubicBezTo>
                    <a:cubicBezTo>
                      <a:pt x="32" y="0"/>
                      <a:pt x="32" y="0"/>
                      <a:pt x="32" y="0"/>
                    </a:cubicBezTo>
                    <a:cubicBezTo>
                      <a:pt x="32" y="0"/>
                      <a:pt x="31" y="0"/>
                      <a:pt x="31" y="0"/>
                    </a:cubicBezTo>
                    <a:cubicBezTo>
                      <a:pt x="31" y="0"/>
                      <a:pt x="31" y="0"/>
                      <a:pt x="31" y="0"/>
                    </a:cubicBezTo>
                    <a:cubicBezTo>
                      <a:pt x="31" y="0"/>
                      <a:pt x="30" y="0"/>
                      <a:pt x="30" y="0"/>
                    </a:cubicBezTo>
                    <a:cubicBezTo>
                      <a:pt x="30" y="0"/>
                      <a:pt x="30" y="0"/>
                      <a:pt x="30" y="0"/>
                    </a:cubicBezTo>
                    <a:cubicBezTo>
                      <a:pt x="29" y="0"/>
                      <a:pt x="29" y="0"/>
                      <a:pt x="29" y="1"/>
                    </a:cubicBezTo>
                    <a:cubicBezTo>
                      <a:pt x="29" y="1"/>
                      <a:pt x="28" y="1"/>
                      <a:pt x="28" y="1"/>
                    </a:cubicBezTo>
                    <a:cubicBezTo>
                      <a:pt x="0" y="17"/>
                      <a:pt x="0" y="17"/>
                      <a:pt x="0" y="17"/>
                    </a:cubicBezTo>
                    <a:cubicBezTo>
                      <a:pt x="0" y="17"/>
                      <a:pt x="0" y="17"/>
                      <a:pt x="1" y="17"/>
                    </a:cubicBezTo>
                    <a:cubicBezTo>
                      <a:pt x="1" y="17"/>
                      <a:pt x="1" y="17"/>
                      <a:pt x="1" y="17"/>
                    </a:cubicBezTo>
                    <a:cubicBezTo>
                      <a:pt x="2" y="17"/>
                      <a:pt x="2" y="17"/>
                      <a:pt x="2" y="17"/>
                    </a:cubicBezTo>
                    <a:cubicBezTo>
                      <a:pt x="2" y="17"/>
                      <a:pt x="2" y="17"/>
                      <a:pt x="3" y="17"/>
                    </a:cubicBezTo>
                    <a:cubicBezTo>
                      <a:pt x="3" y="17"/>
                      <a:pt x="3" y="17"/>
                      <a:pt x="3" y="17"/>
                    </a:cubicBezTo>
                    <a:cubicBezTo>
                      <a:pt x="3" y="17"/>
                      <a:pt x="3" y="17"/>
                      <a:pt x="4" y="17"/>
                    </a:cubicBezTo>
                    <a:cubicBezTo>
                      <a:pt x="4" y="17"/>
                      <a:pt x="4" y="17"/>
                      <a:pt x="4" y="17"/>
                    </a:cubicBezTo>
                    <a:cubicBezTo>
                      <a:pt x="4" y="17"/>
                      <a:pt x="4" y="17"/>
                      <a:pt x="5" y="17"/>
                    </a:cubicBezTo>
                    <a:cubicBezTo>
                      <a:pt x="5" y="17"/>
                      <a:pt x="5" y="17"/>
                      <a:pt x="5" y="17"/>
                    </a:cubicBezTo>
                    <a:cubicBezTo>
                      <a:pt x="5" y="17"/>
                      <a:pt x="5" y="17"/>
                      <a:pt x="5" y="17"/>
                    </a:cubicBezTo>
                    <a:cubicBezTo>
                      <a:pt x="6" y="17"/>
                      <a:pt x="6" y="17"/>
                      <a:pt x="6" y="17"/>
                    </a:cubicBezTo>
                    <a:cubicBezTo>
                      <a:pt x="6" y="17"/>
                      <a:pt x="6" y="17"/>
                      <a:pt x="6" y="17"/>
                    </a:cubicBezTo>
                    <a:cubicBezTo>
                      <a:pt x="6" y="17"/>
                      <a:pt x="7" y="18"/>
                      <a:pt x="7" y="18"/>
                    </a:cubicBezTo>
                    <a:cubicBezTo>
                      <a:pt x="7" y="18"/>
                      <a:pt x="7" y="18"/>
                      <a:pt x="7" y="18"/>
                    </a:cubicBezTo>
                    <a:cubicBezTo>
                      <a:pt x="7" y="18"/>
                      <a:pt x="7" y="18"/>
                      <a:pt x="7" y="18"/>
                    </a:cubicBezTo>
                    <a:cubicBezTo>
                      <a:pt x="36" y="2"/>
                      <a:pt x="36" y="2"/>
                      <a:pt x="36" y="2"/>
                    </a:cubicBezTo>
                    <a:cubicBezTo>
                      <a:pt x="36" y="2"/>
                      <a:pt x="35" y="2"/>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189" name="Freeform 537"/>
              <p:cNvSpPr>
                <a:spLocks/>
              </p:cNvSpPr>
              <p:nvPr/>
            </p:nvSpPr>
            <p:spPr bwMode="auto">
              <a:xfrm>
                <a:off x="4518" y="1672"/>
                <a:ext cx="15" cy="9"/>
              </a:xfrm>
              <a:custGeom>
                <a:avLst/>
                <a:gdLst/>
                <a:ahLst/>
                <a:cxnLst>
                  <a:cxn ang="0">
                    <a:pos x="32" y="3"/>
                  </a:cxn>
                  <a:cxn ang="0">
                    <a:pos x="32" y="2"/>
                  </a:cxn>
                  <a:cxn ang="0">
                    <a:pos x="32" y="2"/>
                  </a:cxn>
                  <a:cxn ang="0">
                    <a:pos x="31" y="1"/>
                  </a:cxn>
                  <a:cxn ang="0">
                    <a:pos x="31" y="1"/>
                  </a:cxn>
                  <a:cxn ang="0">
                    <a:pos x="30" y="1"/>
                  </a:cxn>
                  <a:cxn ang="0">
                    <a:pos x="30" y="0"/>
                  </a:cxn>
                  <a:cxn ang="0">
                    <a:pos x="29" y="0"/>
                  </a:cxn>
                  <a:cxn ang="0">
                    <a:pos x="29" y="0"/>
                  </a:cxn>
                  <a:cxn ang="0">
                    <a:pos x="29" y="0"/>
                  </a:cxn>
                  <a:cxn ang="0">
                    <a:pos x="0" y="16"/>
                  </a:cxn>
                  <a:cxn ang="0">
                    <a:pos x="1" y="16"/>
                  </a:cxn>
                  <a:cxn ang="0">
                    <a:pos x="1" y="16"/>
                  </a:cxn>
                  <a:cxn ang="0">
                    <a:pos x="1" y="17"/>
                  </a:cxn>
                  <a:cxn ang="0">
                    <a:pos x="2" y="17"/>
                  </a:cxn>
                  <a:cxn ang="0">
                    <a:pos x="2" y="17"/>
                  </a:cxn>
                  <a:cxn ang="0">
                    <a:pos x="3" y="18"/>
                  </a:cxn>
                  <a:cxn ang="0">
                    <a:pos x="3" y="18"/>
                  </a:cxn>
                  <a:cxn ang="0">
                    <a:pos x="4" y="19"/>
                  </a:cxn>
                  <a:cxn ang="0">
                    <a:pos x="4" y="19"/>
                  </a:cxn>
                  <a:cxn ang="0">
                    <a:pos x="5" y="19"/>
                  </a:cxn>
                  <a:cxn ang="0">
                    <a:pos x="33" y="3"/>
                  </a:cxn>
                  <a:cxn ang="0">
                    <a:pos x="32" y="3"/>
                  </a:cxn>
                </a:cxnLst>
                <a:rect l="0" t="0" r="r" b="b"/>
                <a:pathLst>
                  <a:path w="33" h="19">
                    <a:moveTo>
                      <a:pt x="32" y="3"/>
                    </a:moveTo>
                    <a:cubicBezTo>
                      <a:pt x="32" y="2"/>
                      <a:pt x="32" y="2"/>
                      <a:pt x="32" y="2"/>
                    </a:cubicBezTo>
                    <a:cubicBezTo>
                      <a:pt x="32" y="2"/>
                      <a:pt x="32" y="2"/>
                      <a:pt x="32" y="2"/>
                    </a:cubicBezTo>
                    <a:cubicBezTo>
                      <a:pt x="31" y="2"/>
                      <a:pt x="31" y="1"/>
                      <a:pt x="31" y="1"/>
                    </a:cubicBezTo>
                    <a:cubicBezTo>
                      <a:pt x="31" y="1"/>
                      <a:pt x="31" y="1"/>
                      <a:pt x="31" y="1"/>
                    </a:cubicBezTo>
                    <a:cubicBezTo>
                      <a:pt x="30" y="1"/>
                      <a:pt x="30" y="1"/>
                      <a:pt x="30" y="1"/>
                    </a:cubicBezTo>
                    <a:cubicBezTo>
                      <a:pt x="30" y="1"/>
                      <a:pt x="30" y="0"/>
                      <a:pt x="30" y="0"/>
                    </a:cubicBezTo>
                    <a:cubicBezTo>
                      <a:pt x="29" y="0"/>
                      <a:pt x="29" y="0"/>
                      <a:pt x="29" y="0"/>
                    </a:cubicBezTo>
                    <a:cubicBezTo>
                      <a:pt x="29" y="0"/>
                      <a:pt x="29" y="0"/>
                      <a:pt x="29" y="0"/>
                    </a:cubicBezTo>
                    <a:cubicBezTo>
                      <a:pt x="29" y="0"/>
                      <a:pt x="29" y="0"/>
                      <a:pt x="29" y="0"/>
                    </a:cubicBezTo>
                    <a:cubicBezTo>
                      <a:pt x="0" y="16"/>
                      <a:pt x="0" y="16"/>
                      <a:pt x="0" y="16"/>
                    </a:cubicBezTo>
                    <a:cubicBezTo>
                      <a:pt x="0" y="16"/>
                      <a:pt x="1" y="16"/>
                      <a:pt x="1" y="16"/>
                    </a:cubicBezTo>
                    <a:cubicBezTo>
                      <a:pt x="1" y="16"/>
                      <a:pt x="1" y="16"/>
                      <a:pt x="1" y="16"/>
                    </a:cubicBezTo>
                    <a:cubicBezTo>
                      <a:pt x="1" y="16"/>
                      <a:pt x="1" y="17"/>
                      <a:pt x="1" y="17"/>
                    </a:cubicBezTo>
                    <a:cubicBezTo>
                      <a:pt x="2" y="17"/>
                      <a:pt x="2" y="17"/>
                      <a:pt x="2" y="17"/>
                    </a:cubicBezTo>
                    <a:cubicBezTo>
                      <a:pt x="2" y="17"/>
                      <a:pt x="2" y="17"/>
                      <a:pt x="2" y="17"/>
                    </a:cubicBezTo>
                    <a:cubicBezTo>
                      <a:pt x="3" y="17"/>
                      <a:pt x="3" y="18"/>
                      <a:pt x="3" y="18"/>
                    </a:cubicBezTo>
                    <a:cubicBezTo>
                      <a:pt x="3" y="18"/>
                      <a:pt x="3" y="18"/>
                      <a:pt x="3" y="18"/>
                    </a:cubicBezTo>
                    <a:cubicBezTo>
                      <a:pt x="3" y="18"/>
                      <a:pt x="4" y="18"/>
                      <a:pt x="4" y="19"/>
                    </a:cubicBezTo>
                    <a:cubicBezTo>
                      <a:pt x="4" y="19"/>
                      <a:pt x="4" y="19"/>
                      <a:pt x="4" y="19"/>
                    </a:cubicBezTo>
                    <a:cubicBezTo>
                      <a:pt x="4" y="19"/>
                      <a:pt x="5" y="19"/>
                      <a:pt x="5" y="19"/>
                    </a:cubicBezTo>
                    <a:cubicBezTo>
                      <a:pt x="33" y="3"/>
                      <a:pt x="33" y="3"/>
                      <a:pt x="33" y="3"/>
                    </a:cubicBezTo>
                    <a:cubicBezTo>
                      <a:pt x="33" y="3"/>
                      <a:pt x="33" y="3"/>
                      <a:pt x="32" y="3"/>
                    </a:cubicBezTo>
                    <a:close/>
                  </a:path>
                </a:pathLst>
              </a:custGeom>
              <a:solidFill>
                <a:srgbClr val="4F64A8"/>
              </a:solidFill>
              <a:ln w="9525">
                <a:noFill/>
                <a:round/>
                <a:headEnd/>
                <a:tailEnd/>
              </a:ln>
            </p:spPr>
            <p:txBody>
              <a:bodyPr/>
              <a:lstStyle/>
              <a:p>
                <a:endParaRPr lang="zh-CN" altLang="en-US"/>
              </a:p>
            </p:txBody>
          </p:sp>
          <p:sp>
            <p:nvSpPr>
              <p:cNvPr id="190" name="Freeform 538"/>
              <p:cNvSpPr>
                <a:spLocks/>
              </p:cNvSpPr>
              <p:nvPr/>
            </p:nvSpPr>
            <p:spPr bwMode="auto">
              <a:xfrm>
                <a:off x="4520" y="1673"/>
                <a:ext cx="16" cy="18"/>
              </a:xfrm>
              <a:custGeom>
                <a:avLst/>
                <a:gdLst/>
                <a:ahLst/>
                <a:cxnLst>
                  <a:cxn ang="0">
                    <a:pos x="34" y="14"/>
                  </a:cxn>
                  <a:cxn ang="0">
                    <a:pos x="34" y="13"/>
                  </a:cxn>
                  <a:cxn ang="0">
                    <a:pos x="34" y="12"/>
                  </a:cxn>
                  <a:cxn ang="0">
                    <a:pos x="34" y="11"/>
                  </a:cxn>
                  <a:cxn ang="0">
                    <a:pos x="33" y="10"/>
                  </a:cxn>
                  <a:cxn ang="0">
                    <a:pos x="33" y="9"/>
                  </a:cxn>
                  <a:cxn ang="0">
                    <a:pos x="33" y="8"/>
                  </a:cxn>
                  <a:cxn ang="0">
                    <a:pos x="32" y="7"/>
                  </a:cxn>
                  <a:cxn ang="0">
                    <a:pos x="32" y="5"/>
                  </a:cxn>
                  <a:cxn ang="0">
                    <a:pos x="30" y="3"/>
                  </a:cxn>
                  <a:cxn ang="0">
                    <a:pos x="29" y="2"/>
                  </a:cxn>
                  <a:cxn ang="0">
                    <a:pos x="28" y="1"/>
                  </a:cxn>
                  <a:cxn ang="0">
                    <a:pos x="0" y="16"/>
                  </a:cxn>
                  <a:cxn ang="0">
                    <a:pos x="1" y="17"/>
                  </a:cxn>
                  <a:cxn ang="0">
                    <a:pos x="1" y="19"/>
                  </a:cxn>
                  <a:cxn ang="0">
                    <a:pos x="3" y="21"/>
                  </a:cxn>
                  <a:cxn ang="0">
                    <a:pos x="4" y="22"/>
                  </a:cxn>
                  <a:cxn ang="0">
                    <a:pos x="4" y="23"/>
                  </a:cxn>
                  <a:cxn ang="0">
                    <a:pos x="5" y="24"/>
                  </a:cxn>
                  <a:cxn ang="0">
                    <a:pos x="5" y="25"/>
                  </a:cxn>
                  <a:cxn ang="0">
                    <a:pos x="5" y="27"/>
                  </a:cxn>
                  <a:cxn ang="0">
                    <a:pos x="6" y="28"/>
                  </a:cxn>
                  <a:cxn ang="0">
                    <a:pos x="6" y="29"/>
                  </a:cxn>
                  <a:cxn ang="0">
                    <a:pos x="6" y="30"/>
                  </a:cxn>
                  <a:cxn ang="0">
                    <a:pos x="6" y="31"/>
                  </a:cxn>
                  <a:cxn ang="0">
                    <a:pos x="6" y="31"/>
                  </a:cxn>
                  <a:cxn ang="0">
                    <a:pos x="6" y="32"/>
                  </a:cxn>
                  <a:cxn ang="0">
                    <a:pos x="6" y="33"/>
                  </a:cxn>
                  <a:cxn ang="0">
                    <a:pos x="6" y="35"/>
                  </a:cxn>
                  <a:cxn ang="0">
                    <a:pos x="5" y="36"/>
                  </a:cxn>
                  <a:cxn ang="0">
                    <a:pos x="3" y="38"/>
                  </a:cxn>
                  <a:cxn ang="0">
                    <a:pos x="33" y="20"/>
                  </a:cxn>
                  <a:cxn ang="0">
                    <a:pos x="34" y="19"/>
                  </a:cxn>
                  <a:cxn ang="0">
                    <a:pos x="34" y="18"/>
                  </a:cxn>
                  <a:cxn ang="0">
                    <a:pos x="34" y="17"/>
                  </a:cxn>
                  <a:cxn ang="0">
                    <a:pos x="34" y="16"/>
                  </a:cxn>
                  <a:cxn ang="0">
                    <a:pos x="34" y="15"/>
                  </a:cxn>
                </a:cxnLst>
                <a:rect l="0" t="0" r="r" b="b"/>
                <a:pathLst>
                  <a:path w="34" h="38">
                    <a:moveTo>
                      <a:pt x="34" y="15"/>
                    </a:moveTo>
                    <a:cubicBezTo>
                      <a:pt x="34" y="14"/>
                      <a:pt x="34" y="14"/>
                      <a:pt x="34" y="14"/>
                    </a:cubicBezTo>
                    <a:cubicBezTo>
                      <a:pt x="34" y="14"/>
                      <a:pt x="34" y="14"/>
                      <a:pt x="34" y="13"/>
                    </a:cubicBezTo>
                    <a:cubicBezTo>
                      <a:pt x="34" y="13"/>
                      <a:pt x="34" y="13"/>
                      <a:pt x="34" y="13"/>
                    </a:cubicBezTo>
                    <a:cubicBezTo>
                      <a:pt x="34" y="13"/>
                      <a:pt x="34" y="13"/>
                      <a:pt x="34" y="12"/>
                    </a:cubicBezTo>
                    <a:cubicBezTo>
                      <a:pt x="34" y="12"/>
                      <a:pt x="34" y="12"/>
                      <a:pt x="34" y="12"/>
                    </a:cubicBezTo>
                    <a:cubicBezTo>
                      <a:pt x="34" y="12"/>
                      <a:pt x="34" y="12"/>
                      <a:pt x="34" y="11"/>
                    </a:cubicBezTo>
                    <a:cubicBezTo>
                      <a:pt x="34" y="11"/>
                      <a:pt x="34" y="11"/>
                      <a:pt x="34" y="11"/>
                    </a:cubicBezTo>
                    <a:cubicBezTo>
                      <a:pt x="34" y="11"/>
                      <a:pt x="34" y="10"/>
                      <a:pt x="34" y="10"/>
                    </a:cubicBezTo>
                    <a:cubicBezTo>
                      <a:pt x="33" y="10"/>
                      <a:pt x="33" y="10"/>
                      <a:pt x="33" y="10"/>
                    </a:cubicBezTo>
                    <a:cubicBezTo>
                      <a:pt x="33" y="9"/>
                      <a:pt x="33" y="9"/>
                      <a:pt x="33" y="9"/>
                    </a:cubicBezTo>
                    <a:cubicBezTo>
                      <a:pt x="33" y="9"/>
                      <a:pt x="33" y="9"/>
                      <a:pt x="33" y="9"/>
                    </a:cubicBezTo>
                    <a:cubicBezTo>
                      <a:pt x="33" y="8"/>
                      <a:pt x="33" y="8"/>
                      <a:pt x="33" y="8"/>
                    </a:cubicBezTo>
                    <a:cubicBezTo>
                      <a:pt x="33" y="8"/>
                      <a:pt x="33" y="8"/>
                      <a:pt x="33" y="8"/>
                    </a:cubicBezTo>
                    <a:cubicBezTo>
                      <a:pt x="33" y="7"/>
                      <a:pt x="32" y="7"/>
                      <a:pt x="32" y="7"/>
                    </a:cubicBezTo>
                    <a:cubicBezTo>
                      <a:pt x="32" y="7"/>
                      <a:pt x="32" y="7"/>
                      <a:pt x="32" y="7"/>
                    </a:cubicBezTo>
                    <a:cubicBezTo>
                      <a:pt x="32" y="6"/>
                      <a:pt x="32" y="6"/>
                      <a:pt x="32" y="6"/>
                    </a:cubicBezTo>
                    <a:cubicBezTo>
                      <a:pt x="32" y="6"/>
                      <a:pt x="32" y="6"/>
                      <a:pt x="32" y="5"/>
                    </a:cubicBezTo>
                    <a:cubicBezTo>
                      <a:pt x="31" y="5"/>
                      <a:pt x="31" y="5"/>
                      <a:pt x="31" y="4"/>
                    </a:cubicBezTo>
                    <a:cubicBezTo>
                      <a:pt x="31" y="4"/>
                      <a:pt x="31" y="4"/>
                      <a:pt x="30" y="3"/>
                    </a:cubicBezTo>
                    <a:cubicBezTo>
                      <a:pt x="30" y="3"/>
                      <a:pt x="30" y="2"/>
                      <a:pt x="30" y="2"/>
                    </a:cubicBezTo>
                    <a:cubicBezTo>
                      <a:pt x="29" y="2"/>
                      <a:pt x="29" y="2"/>
                      <a:pt x="29" y="2"/>
                    </a:cubicBezTo>
                    <a:cubicBezTo>
                      <a:pt x="29" y="1"/>
                      <a:pt x="29" y="1"/>
                      <a:pt x="29" y="1"/>
                    </a:cubicBezTo>
                    <a:cubicBezTo>
                      <a:pt x="29" y="1"/>
                      <a:pt x="28" y="1"/>
                      <a:pt x="28" y="1"/>
                    </a:cubicBezTo>
                    <a:cubicBezTo>
                      <a:pt x="28" y="0"/>
                      <a:pt x="28" y="0"/>
                      <a:pt x="28" y="0"/>
                    </a:cubicBezTo>
                    <a:cubicBezTo>
                      <a:pt x="0" y="16"/>
                      <a:pt x="0" y="16"/>
                      <a:pt x="0" y="16"/>
                    </a:cubicBezTo>
                    <a:cubicBezTo>
                      <a:pt x="0" y="17"/>
                      <a:pt x="0" y="17"/>
                      <a:pt x="0" y="17"/>
                    </a:cubicBezTo>
                    <a:cubicBezTo>
                      <a:pt x="0" y="17"/>
                      <a:pt x="0" y="17"/>
                      <a:pt x="1" y="17"/>
                    </a:cubicBezTo>
                    <a:cubicBezTo>
                      <a:pt x="1" y="18"/>
                      <a:pt x="1" y="18"/>
                      <a:pt x="1" y="18"/>
                    </a:cubicBezTo>
                    <a:cubicBezTo>
                      <a:pt x="1" y="18"/>
                      <a:pt x="1" y="18"/>
                      <a:pt x="1" y="19"/>
                    </a:cubicBezTo>
                    <a:cubicBezTo>
                      <a:pt x="2" y="19"/>
                      <a:pt x="2" y="19"/>
                      <a:pt x="2" y="20"/>
                    </a:cubicBezTo>
                    <a:cubicBezTo>
                      <a:pt x="2" y="20"/>
                      <a:pt x="3" y="20"/>
                      <a:pt x="3" y="21"/>
                    </a:cubicBezTo>
                    <a:cubicBezTo>
                      <a:pt x="3" y="21"/>
                      <a:pt x="3" y="21"/>
                      <a:pt x="3" y="22"/>
                    </a:cubicBezTo>
                    <a:cubicBezTo>
                      <a:pt x="3" y="22"/>
                      <a:pt x="4" y="22"/>
                      <a:pt x="4" y="22"/>
                    </a:cubicBezTo>
                    <a:cubicBezTo>
                      <a:pt x="4" y="23"/>
                      <a:pt x="4" y="23"/>
                      <a:pt x="4" y="23"/>
                    </a:cubicBezTo>
                    <a:cubicBezTo>
                      <a:pt x="4" y="23"/>
                      <a:pt x="4" y="23"/>
                      <a:pt x="4" y="23"/>
                    </a:cubicBezTo>
                    <a:cubicBezTo>
                      <a:pt x="4" y="24"/>
                      <a:pt x="4" y="24"/>
                      <a:pt x="4" y="24"/>
                    </a:cubicBezTo>
                    <a:cubicBezTo>
                      <a:pt x="4" y="24"/>
                      <a:pt x="5" y="24"/>
                      <a:pt x="5" y="24"/>
                    </a:cubicBezTo>
                    <a:cubicBezTo>
                      <a:pt x="5" y="25"/>
                      <a:pt x="5" y="25"/>
                      <a:pt x="5" y="25"/>
                    </a:cubicBezTo>
                    <a:cubicBezTo>
                      <a:pt x="5" y="25"/>
                      <a:pt x="5" y="25"/>
                      <a:pt x="5" y="25"/>
                    </a:cubicBezTo>
                    <a:cubicBezTo>
                      <a:pt x="5" y="26"/>
                      <a:pt x="5" y="26"/>
                      <a:pt x="5" y="26"/>
                    </a:cubicBezTo>
                    <a:cubicBezTo>
                      <a:pt x="5" y="26"/>
                      <a:pt x="5" y="26"/>
                      <a:pt x="5" y="27"/>
                    </a:cubicBezTo>
                    <a:cubicBezTo>
                      <a:pt x="5" y="27"/>
                      <a:pt x="5" y="27"/>
                      <a:pt x="5" y="27"/>
                    </a:cubicBezTo>
                    <a:cubicBezTo>
                      <a:pt x="6" y="27"/>
                      <a:pt x="6" y="28"/>
                      <a:pt x="6" y="28"/>
                    </a:cubicBezTo>
                    <a:cubicBezTo>
                      <a:pt x="6" y="28"/>
                      <a:pt x="6" y="28"/>
                      <a:pt x="6" y="28"/>
                    </a:cubicBezTo>
                    <a:cubicBezTo>
                      <a:pt x="6" y="28"/>
                      <a:pt x="6" y="29"/>
                      <a:pt x="6" y="29"/>
                    </a:cubicBezTo>
                    <a:cubicBezTo>
                      <a:pt x="6" y="29"/>
                      <a:pt x="6" y="29"/>
                      <a:pt x="6" y="29"/>
                    </a:cubicBezTo>
                    <a:cubicBezTo>
                      <a:pt x="6" y="30"/>
                      <a:pt x="6" y="30"/>
                      <a:pt x="6" y="30"/>
                    </a:cubicBezTo>
                    <a:cubicBezTo>
                      <a:pt x="6" y="30"/>
                      <a:pt x="6" y="30"/>
                      <a:pt x="6" y="30"/>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3"/>
                      <a:pt x="6" y="33"/>
                      <a:pt x="6" y="33"/>
                    </a:cubicBezTo>
                    <a:cubicBezTo>
                      <a:pt x="6" y="33"/>
                      <a:pt x="6" y="33"/>
                      <a:pt x="6" y="33"/>
                    </a:cubicBezTo>
                    <a:cubicBezTo>
                      <a:pt x="6" y="34"/>
                      <a:pt x="6" y="34"/>
                      <a:pt x="6" y="34"/>
                    </a:cubicBezTo>
                    <a:cubicBezTo>
                      <a:pt x="6" y="34"/>
                      <a:pt x="6" y="34"/>
                      <a:pt x="6" y="35"/>
                    </a:cubicBezTo>
                    <a:cubicBezTo>
                      <a:pt x="6" y="35"/>
                      <a:pt x="5" y="35"/>
                      <a:pt x="5" y="35"/>
                    </a:cubicBezTo>
                    <a:cubicBezTo>
                      <a:pt x="5" y="35"/>
                      <a:pt x="5" y="36"/>
                      <a:pt x="5" y="36"/>
                    </a:cubicBezTo>
                    <a:cubicBezTo>
                      <a:pt x="5" y="36"/>
                      <a:pt x="5" y="36"/>
                      <a:pt x="5" y="36"/>
                    </a:cubicBezTo>
                    <a:cubicBezTo>
                      <a:pt x="4" y="37"/>
                      <a:pt x="4" y="38"/>
                      <a:pt x="3" y="38"/>
                    </a:cubicBezTo>
                    <a:cubicBezTo>
                      <a:pt x="31" y="22"/>
                      <a:pt x="31" y="22"/>
                      <a:pt x="31" y="22"/>
                    </a:cubicBezTo>
                    <a:cubicBezTo>
                      <a:pt x="32" y="21"/>
                      <a:pt x="32" y="21"/>
                      <a:pt x="33" y="20"/>
                    </a:cubicBezTo>
                    <a:cubicBezTo>
                      <a:pt x="33" y="20"/>
                      <a:pt x="33" y="20"/>
                      <a:pt x="33" y="19"/>
                    </a:cubicBezTo>
                    <a:cubicBezTo>
                      <a:pt x="33" y="19"/>
                      <a:pt x="34" y="19"/>
                      <a:pt x="34" y="19"/>
                    </a:cubicBezTo>
                    <a:cubicBezTo>
                      <a:pt x="34" y="19"/>
                      <a:pt x="34" y="18"/>
                      <a:pt x="34" y="18"/>
                    </a:cubicBezTo>
                    <a:cubicBezTo>
                      <a:pt x="34" y="18"/>
                      <a:pt x="34" y="18"/>
                      <a:pt x="34" y="18"/>
                    </a:cubicBezTo>
                    <a:cubicBezTo>
                      <a:pt x="34" y="17"/>
                      <a:pt x="34" y="17"/>
                      <a:pt x="34" y="17"/>
                    </a:cubicBezTo>
                    <a:cubicBezTo>
                      <a:pt x="34" y="17"/>
                      <a:pt x="34" y="17"/>
                      <a:pt x="34" y="17"/>
                    </a:cubicBezTo>
                    <a:cubicBezTo>
                      <a:pt x="34" y="16"/>
                      <a:pt x="34" y="16"/>
                      <a:pt x="34" y="16"/>
                    </a:cubicBezTo>
                    <a:cubicBezTo>
                      <a:pt x="34" y="16"/>
                      <a:pt x="34" y="16"/>
                      <a:pt x="34" y="16"/>
                    </a:cubicBezTo>
                    <a:cubicBezTo>
                      <a:pt x="34" y="15"/>
                      <a:pt x="34" y="15"/>
                      <a:pt x="34" y="15"/>
                    </a:cubicBezTo>
                    <a:cubicBezTo>
                      <a:pt x="34" y="15"/>
                      <a:pt x="34" y="15"/>
                      <a:pt x="34" y="15"/>
                    </a:cubicBezTo>
                    <a:cubicBezTo>
                      <a:pt x="34" y="15"/>
                      <a:pt x="34" y="15"/>
                      <a:pt x="34" y="15"/>
                    </a:cubicBezTo>
                    <a:close/>
                  </a:path>
                </a:pathLst>
              </a:custGeom>
              <a:solidFill>
                <a:srgbClr val="17317B"/>
              </a:solidFill>
              <a:ln w="9525">
                <a:noFill/>
                <a:round/>
                <a:headEnd/>
                <a:tailEnd/>
              </a:ln>
            </p:spPr>
            <p:txBody>
              <a:bodyPr/>
              <a:lstStyle/>
              <a:p>
                <a:endParaRPr lang="zh-CN" altLang="en-US"/>
              </a:p>
            </p:txBody>
          </p:sp>
          <p:sp>
            <p:nvSpPr>
              <p:cNvPr id="191" name="Freeform 539"/>
              <p:cNvSpPr>
                <a:spLocks/>
              </p:cNvSpPr>
              <p:nvPr/>
            </p:nvSpPr>
            <p:spPr bwMode="auto">
              <a:xfrm>
                <a:off x="4513" y="1678"/>
                <a:ext cx="10" cy="15"/>
              </a:xfrm>
              <a:custGeom>
                <a:avLst/>
                <a:gdLst/>
                <a:ahLst/>
                <a:cxnLst>
                  <a:cxn ang="0">
                    <a:pos x="10" y="3"/>
                  </a:cxn>
                  <a:cxn ang="0">
                    <a:pos x="21" y="21"/>
                  </a:cxn>
                  <a:cxn ang="0">
                    <a:pos x="10" y="27"/>
                  </a:cxn>
                  <a:cxn ang="0">
                    <a:pos x="0" y="9"/>
                  </a:cxn>
                  <a:cxn ang="0">
                    <a:pos x="10" y="3"/>
                  </a:cxn>
                  <a:cxn ang="0">
                    <a:pos x="10" y="3"/>
                  </a:cxn>
                </a:cxnLst>
                <a:rect l="0" t="0" r="r" b="b"/>
                <a:pathLst>
                  <a:path w="21" h="31">
                    <a:moveTo>
                      <a:pt x="10" y="3"/>
                    </a:moveTo>
                    <a:cubicBezTo>
                      <a:pt x="16" y="6"/>
                      <a:pt x="21" y="15"/>
                      <a:pt x="21" y="21"/>
                    </a:cubicBezTo>
                    <a:cubicBezTo>
                      <a:pt x="21" y="28"/>
                      <a:pt x="16" y="31"/>
                      <a:pt x="10" y="27"/>
                    </a:cubicBezTo>
                    <a:cubicBezTo>
                      <a:pt x="5" y="24"/>
                      <a:pt x="0" y="16"/>
                      <a:pt x="0" y="9"/>
                    </a:cubicBezTo>
                    <a:cubicBezTo>
                      <a:pt x="0" y="2"/>
                      <a:pt x="5" y="0"/>
                      <a:pt x="10" y="3"/>
                    </a:cubicBezTo>
                    <a:cubicBezTo>
                      <a:pt x="10" y="3"/>
                      <a:pt x="10" y="3"/>
                      <a:pt x="10" y="3"/>
                    </a:cubicBezTo>
                    <a:close/>
                  </a:path>
                </a:pathLst>
              </a:custGeom>
              <a:solidFill>
                <a:srgbClr val="142867"/>
              </a:solidFill>
              <a:ln w="9525">
                <a:noFill/>
                <a:round/>
                <a:headEnd/>
                <a:tailEnd/>
              </a:ln>
            </p:spPr>
            <p:txBody>
              <a:bodyPr/>
              <a:lstStyle/>
              <a:p>
                <a:endParaRPr lang="zh-CN" altLang="en-US"/>
              </a:p>
            </p:txBody>
          </p:sp>
          <p:sp>
            <p:nvSpPr>
              <p:cNvPr id="192" name="Freeform 540"/>
              <p:cNvSpPr>
                <a:spLocks/>
              </p:cNvSpPr>
              <p:nvPr/>
            </p:nvSpPr>
            <p:spPr bwMode="auto">
              <a:xfrm>
                <a:off x="4514" y="1631"/>
                <a:ext cx="17" cy="8"/>
              </a:xfrm>
              <a:custGeom>
                <a:avLst/>
                <a:gdLst/>
                <a:ahLst/>
                <a:cxnLst>
                  <a:cxn ang="0">
                    <a:pos x="35" y="1"/>
                  </a:cxn>
                  <a:cxn ang="0">
                    <a:pos x="35" y="1"/>
                  </a:cxn>
                  <a:cxn ang="0">
                    <a:pos x="34" y="1"/>
                  </a:cxn>
                  <a:cxn ang="0">
                    <a:pos x="34" y="1"/>
                  </a:cxn>
                  <a:cxn ang="0">
                    <a:pos x="34" y="0"/>
                  </a:cxn>
                  <a:cxn ang="0">
                    <a:pos x="33" y="0"/>
                  </a:cxn>
                  <a:cxn ang="0">
                    <a:pos x="33" y="0"/>
                  </a:cxn>
                  <a:cxn ang="0">
                    <a:pos x="32" y="0"/>
                  </a:cxn>
                  <a:cxn ang="0">
                    <a:pos x="32" y="0"/>
                  </a:cxn>
                  <a:cxn ang="0">
                    <a:pos x="31" y="0"/>
                  </a:cxn>
                  <a:cxn ang="0">
                    <a:pos x="31" y="0"/>
                  </a:cxn>
                  <a:cxn ang="0">
                    <a:pos x="30" y="0"/>
                  </a:cxn>
                  <a:cxn ang="0">
                    <a:pos x="30" y="0"/>
                  </a:cxn>
                  <a:cxn ang="0">
                    <a:pos x="29" y="0"/>
                  </a:cxn>
                  <a:cxn ang="0">
                    <a:pos x="28" y="1"/>
                  </a:cxn>
                  <a:cxn ang="0">
                    <a:pos x="0" y="17"/>
                  </a:cxn>
                  <a:cxn ang="0">
                    <a:pos x="1" y="17"/>
                  </a:cxn>
                  <a:cxn ang="0">
                    <a:pos x="1" y="16"/>
                  </a:cxn>
                  <a:cxn ang="0">
                    <a:pos x="2" y="16"/>
                  </a:cxn>
                  <a:cxn ang="0">
                    <a:pos x="3" y="16"/>
                  </a:cxn>
                  <a:cxn ang="0">
                    <a:pos x="3" y="16"/>
                  </a:cxn>
                  <a:cxn ang="0">
                    <a:pos x="4" y="16"/>
                  </a:cxn>
                  <a:cxn ang="0">
                    <a:pos x="4" y="16"/>
                  </a:cxn>
                  <a:cxn ang="0">
                    <a:pos x="5" y="17"/>
                  </a:cxn>
                  <a:cxn ang="0">
                    <a:pos x="5" y="17"/>
                  </a:cxn>
                  <a:cxn ang="0">
                    <a:pos x="5" y="17"/>
                  </a:cxn>
                  <a:cxn ang="0">
                    <a:pos x="6" y="17"/>
                  </a:cxn>
                  <a:cxn ang="0">
                    <a:pos x="6" y="17"/>
                  </a:cxn>
                  <a:cxn ang="0">
                    <a:pos x="7" y="17"/>
                  </a:cxn>
                  <a:cxn ang="0">
                    <a:pos x="7" y="18"/>
                  </a:cxn>
                  <a:cxn ang="0">
                    <a:pos x="7" y="18"/>
                  </a:cxn>
                  <a:cxn ang="0">
                    <a:pos x="36" y="1"/>
                  </a:cxn>
                  <a:cxn ang="0">
                    <a:pos x="35" y="1"/>
                  </a:cxn>
                  <a:cxn ang="0">
                    <a:pos x="35" y="1"/>
                  </a:cxn>
                </a:cxnLst>
                <a:rect l="0" t="0" r="r" b="b"/>
                <a:pathLst>
                  <a:path w="36" h="18">
                    <a:moveTo>
                      <a:pt x="35" y="1"/>
                    </a:moveTo>
                    <a:cubicBezTo>
                      <a:pt x="35" y="1"/>
                      <a:pt x="35" y="1"/>
                      <a:pt x="35" y="1"/>
                    </a:cubicBezTo>
                    <a:cubicBezTo>
                      <a:pt x="35" y="1"/>
                      <a:pt x="35" y="1"/>
                      <a:pt x="34" y="1"/>
                    </a:cubicBezTo>
                    <a:cubicBezTo>
                      <a:pt x="34" y="1"/>
                      <a:pt x="34" y="1"/>
                      <a:pt x="34" y="1"/>
                    </a:cubicBezTo>
                    <a:cubicBezTo>
                      <a:pt x="34" y="1"/>
                      <a:pt x="34" y="1"/>
                      <a:pt x="34" y="0"/>
                    </a:cubicBezTo>
                    <a:cubicBezTo>
                      <a:pt x="33" y="0"/>
                      <a:pt x="33" y="0"/>
                      <a:pt x="33" y="0"/>
                    </a:cubicBezTo>
                    <a:cubicBezTo>
                      <a:pt x="33" y="0"/>
                      <a:pt x="33" y="0"/>
                      <a:pt x="33" y="0"/>
                    </a:cubicBezTo>
                    <a:cubicBezTo>
                      <a:pt x="33" y="0"/>
                      <a:pt x="32" y="0"/>
                      <a:pt x="32" y="0"/>
                    </a:cubicBezTo>
                    <a:cubicBezTo>
                      <a:pt x="32" y="0"/>
                      <a:pt x="32" y="0"/>
                      <a:pt x="32" y="0"/>
                    </a:cubicBezTo>
                    <a:cubicBezTo>
                      <a:pt x="32" y="0"/>
                      <a:pt x="31" y="0"/>
                      <a:pt x="31" y="0"/>
                    </a:cubicBezTo>
                    <a:cubicBezTo>
                      <a:pt x="31" y="0"/>
                      <a:pt x="31" y="0"/>
                      <a:pt x="31" y="0"/>
                    </a:cubicBezTo>
                    <a:cubicBezTo>
                      <a:pt x="31" y="0"/>
                      <a:pt x="30" y="0"/>
                      <a:pt x="30" y="0"/>
                    </a:cubicBezTo>
                    <a:cubicBezTo>
                      <a:pt x="30" y="0"/>
                      <a:pt x="30" y="0"/>
                      <a:pt x="30" y="0"/>
                    </a:cubicBezTo>
                    <a:cubicBezTo>
                      <a:pt x="29" y="0"/>
                      <a:pt x="29" y="0"/>
                      <a:pt x="29" y="0"/>
                    </a:cubicBezTo>
                    <a:cubicBezTo>
                      <a:pt x="29" y="0"/>
                      <a:pt x="28" y="1"/>
                      <a:pt x="28" y="1"/>
                    </a:cubicBezTo>
                    <a:cubicBezTo>
                      <a:pt x="0" y="17"/>
                      <a:pt x="0" y="17"/>
                      <a:pt x="0" y="17"/>
                    </a:cubicBezTo>
                    <a:cubicBezTo>
                      <a:pt x="0" y="17"/>
                      <a:pt x="0" y="17"/>
                      <a:pt x="1" y="17"/>
                    </a:cubicBezTo>
                    <a:cubicBezTo>
                      <a:pt x="1" y="17"/>
                      <a:pt x="1" y="17"/>
                      <a:pt x="1" y="16"/>
                    </a:cubicBezTo>
                    <a:cubicBezTo>
                      <a:pt x="2" y="16"/>
                      <a:pt x="2" y="16"/>
                      <a:pt x="2" y="16"/>
                    </a:cubicBezTo>
                    <a:cubicBezTo>
                      <a:pt x="2" y="16"/>
                      <a:pt x="2" y="16"/>
                      <a:pt x="3" y="16"/>
                    </a:cubicBezTo>
                    <a:cubicBezTo>
                      <a:pt x="3" y="16"/>
                      <a:pt x="3" y="16"/>
                      <a:pt x="3" y="16"/>
                    </a:cubicBezTo>
                    <a:cubicBezTo>
                      <a:pt x="3" y="16"/>
                      <a:pt x="3" y="16"/>
                      <a:pt x="4" y="16"/>
                    </a:cubicBezTo>
                    <a:cubicBezTo>
                      <a:pt x="4" y="16"/>
                      <a:pt x="4" y="16"/>
                      <a:pt x="4" y="16"/>
                    </a:cubicBezTo>
                    <a:cubicBezTo>
                      <a:pt x="4" y="17"/>
                      <a:pt x="4" y="17"/>
                      <a:pt x="5" y="17"/>
                    </a:cubicBezTo>
                    <a:cubicBezTo>
                      <a:pt x="5" y="17"/>
                      <a:pt x="5" y="17"/>
                      <a:pt x="5" y="17"/>
                    </a:cubicBezTo>
                    <a:cubicBezTo>
                      <a:pt x="5" y="17"/>
                      <a:pt x="5" y="17"/>
                      <a:pt x="5" y="17"/>
                    </a:cubicBezTo>
                    <a:cubicBezTo>
                      <a:pt x="6" y="17"/>
                      <a:pt x="6" y="17"/>
                      <a:pt x="6" y="17"/>
                    </a:cubicBezTo>
                    <a:cubicBezTo>
                      <a:pt x="6" y="17"/>
                      <a:pt x="6" y="17"/>
                      <a:pt x="6" y="17"/>
                    </a:cubicBezTo>
                    <a:cubicBezTo>
                      <a:pt x="6" y="17"/>
                      <a:pt x="7" y="17"/>
                      <a:pt x="7" y="17"/>
                    </a:cubicBezTo>
                    <a:cubicBezTo>
                      <a:pt x="7" y="17"/>
                      <a:pt x="7" y="18"/>
                      <a:pt x="7" y="18"/>
                    </a:cubicBezTo>
                    <a:cubicBezTo>
                      <a:pt x="7" y="18"/>
                      <a:pt x="7" y="18"/>
                      <a:pt x="7" y="18"/>
                    </a:cubicBezTo>
                    <a:cubicBezTo>
                      <a:pt x="36" y="1"/>
                      <a:pt x="36" y="1"/>
                      <a:pt x="36" y="1"/>
                    </a:cubicBezTo>
                    <a:cubicBezTo>
                      <a:pt x="36"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193" name="Freeform 541"/>
              <p:cNvSpPr>
                <a:spLocks/>
              </p:cNvSpPr>
              <p:nvPr/>
            </p:nvSpPr>
            <p:spPr bwMode="auto">
              <a:xfrm>
                <a:off x="4518" y="1631"/>
                <a:ext cx="15" cy="10"/>
              </a:xfrm>
              <a:custGeom>
                <a:avLst/>
                <a:gdLst/>
                <a:ahLst/>
                <a:cxnLst>
                  <a:cxn ang="0">
                    <a:pos x="32" y="3"/>
                  </a:cxn>
                  <a:cxn ang="0">
                    <a:pos x="32" y="3"/>
                  </a:cxn>
                  <a:cxn ang="0">
                    <a:pos x="32" y="3"/>
                  </a:cxn>
                  <a:cxn ang="0">
                    <a:pos x="31" y="2"/>
                  </a:cxn>
                  <a:cxn ang="0">
                    <a:pos x="31" y="2"/>
                  </a:cxn>
                  <a:cxn ang="0">
                    <a:pos x="30" y="1"/>
                  </a:cxn>
                  <a:cxn ang="0">
                    <a:pos x="30" y="1"/>
                  </a:cxn>
                  <a:cxn ang="0">
                    <a:pos x="29" y="1"/>
                  </a:cxn>
                  <a:cxn ang="0">
                    <a:pos x="29" y="0"/>
                  </a:cxn>
                  <a:cxn ang="0">
                    <a:pos x="29" y="0"/>
                  </a:cxn>
                  <a:cxn ang="0">
                    <a:pos x="0" y="17"/>
                  </a:cxn>
                  <a:cxn ang="0">
                    <a:pos x="1" y="17"/>
                  </a:cxn>
                  <a:cxn ang="0">
                    <a:pos x="1" y="17"/>
                  </a:cxn>
                  <a:cxn ang="0">
                    <a:pos x="1" y="17"/>
                  </a:cxn>
                  <a:cxn ang="0">
                    <a:pos x="2" y="18"/>
                  </a:cxn>
                  <a:cxn ang="0">
                    <a:pos x="2" y="18"/>
                  </a:cxn>
                  <a:cxn ang="0">
                    <a:pos x="3" y="19"/>
                  </a:cxn>
                  <a:cxn ang="0">
                    <a:pos x="3" y="19"/>
                  </a:cxn>
                  <a:cxn ang="0">
                    <a:pos x="4" y="19"/>
                  </a:cxn>
                  <a:cxn ang="0">
                    <a:pos x="4" y="20"/>
                  </a:cxn>
                  <a:cxn ang="0">
                    <a:pos x="5" y="20"/>
                  </a:cxn>
                  <a:cxn ang="0">
                    <a:pos x="33" y="4"/>
                  </a:cxn>
                  <a:cxn ang="0">
                    <a:pos x="32" y="3"/>
                  </a:cxn>
                </a:cxnLst>
                <a:rect l="0" t="0" r="r" b="b"/>
                <a:pathLst>
                  <a:path w="33" h="20">
                    <a:moveTo>
                      <a:pt x="32" y="3"/>
                    </a:moveTo>
                    <a:cubicBezTo>
                      <a:pt x="32" y="3"/>
                      <a:pt x="32" y="3"/>
                      <a:pt x="32" y="3"/>
                    </a:cubicBezTo>
                    <a:cubicBezTo>
                      <a:pt x="32" y="3"/>
                      <a:pt x="32" y="3"/>
                      <a:pt x="32" y="3"/>
                    </a:cubicBezTo>
                    <a:cubicBezTo>
                      <a:pt x="31" y="2"/>
                      <a:pt x="31" y="2"/>
                      <a:pt x="31" y="2"/>
                    </a:cubicBezTo>
                    <a:cubicBezTo>
                      <a:pt x="31" y="2"/>
                      <a:pt x="31" y="2"/>
                      <a:pt x="31" y="2"/>
                    </a:cubicBezTo>
                    <a:cubicBezTo>
                      <a:pt x="30" y="2"/>
                      <a:pt x="30" y="2"/>
                      <a:pt x="30" y="1"/>
                    </a:cubicBezTo>
                    <a:cubicBezTo>
                      <a:pt x="30" y="1"/>
                      <a:pt x="30" y="1"/>
                      <a:pt x="30" y="1"/>
                    </a:cubicBezTo>
                    <a:cubicBezTo>
                      <a:pt x="29" y="1"/>
                      <a:pt x="29" y="1"/>
                      <a:pt x="29" y="1"/>
                    </a:cubicBezTo>
                    <a:cubicBezTo>
                      <a:pt x="29" y="1"/>
                      <a:pt x="29" y="1"/>
                      <a:pt x="29" y="0"/>
                    </a:cubicBezTo>
                    <a:cubicBezTo>
                      <a:pt x="29" y="0"/>
                      <a:pt x="29" y="0"/>
                      <a:pt x="29" y="0"/>
                    </a:cubicBezTo>
                    <a:cubicBezTo>
                      <a:pt x="0" y="17"/>
                      <a:pt x="0" y="17"/>
                      <a:pt x="0" y="17"/>
                    </a:cubicBezTo>
                    <a:cubicBezTo>
                      <a:pt x="0" y="17"/>
                      <a:pt x="1" y="17"/>
                      <a:pt x="1" y="17"/>
                    </a:cubicBezTo>
                    <a:cubicBezTo>
                      <a:pt x="1" y="17"/>
                      <a:pt x="1" y="17"/>
                      <a:pt x="1" y="17"/>
                    </a:cubicBezTo>
                    <a:cubicBezTo>
                      <a:pt x="1" y="17"/>
                      <a:pt x="1" y="17"/>
                      <a:pt x="1" y="17"/>
                    </a:cubicBezTo>
                    <a:cubicBezTo>
                      <a:pt x="2" y="18"/>
                      <a:pt x="2" y="18"/>
                      <a:pt x="2" y="18"/>
                    </a:cubicBezTo>
                    <a:cubicBezTo>
                      <a:pt x="2" y="18"/>
                      <a:pt x="2" y="18"/>
                      <a:pt x="2" y="18"/>
                    </a:cubicBezTo>
                    <a:cubicBezTo>
                      <a:pt x="3" y="18"/>
                      <a:pt x="3" y="18"/>
                      <a:pt x="3" y="19"/>
                    </a:cubicBezTo>
                    <a:cubicBezTo>
                      <a:pt x="3" y="19"/>
                      <a:pt x="3" y="19"/>
                      <a:pt x="3" y="19"/>
                    </a:cubicBezTo>
                    <a:cubicBezTo>
                      <a:pt x="3" y="19"/>
                      <a:pt x="4" y="19"/>
                      <a:pt x="4" y="19"/>
                    </a:cubicBezTo>
                    <a:cubicBezTo>
                      <a:pt x="4" y="20"/>
                      <a:pt x="4" y="20"/>
                      <a:pt x="4" y="20"/>
                    </a:cubicBezTo>
                    <a:cubicBezTo>
                      <a:pt x="4" y="20"/>
                      <a:pt x="5" y="20"/>
                      <a:pt x="5" y="20"/>
                    </a:cubicBezTo>
                    <a:cubicBezTo>
                      <a:pt x="33" y="4"/>
                      <a:pt x="33" y="4"/>
                      <a:pt x="33" y="4"/>
                    </a:cubicBezTo>
                    <a:cubicBezTo>
                      <a:pt x="33" y="4"/>
                      <a:pt x="33" y="4"/>
                      <a:pt x="32" y="3"/>
                    </a:cubicBezTo>
                    <a:close/>
                  </a:path>
                </a:pathLst>
              </a:custGeom>
              <a:solidFill>
                <a:srgbClr val="4F64A8"/>
              </a:solidFill>
              <a:ln w="9525">
                <a:noFill/>
                <a:round/>
                <a:headEnd/>
                <a:tailEnd/>
              </a:ln>
            </p:spPr>
            <p:txBody>
              <a:bodyPr/>
              <a:lstStyle/>
              <a:p>
                <a:endParaRPr lang="zh-CN" altLang="en-US"/>
              </a:p>
            </p:txBody>
          </p:sp>
          <p:sp>
            <p:nvSpPr>
              <p:cNvPr id="194" name="Freeform 542"/>
              <p:cNvSpPr>
                <a:spLocks/>
              </p:cNvSpPr>
              <p:nvPr/>
            </p:nvSpPr>
            <p:spPr bwMode="auto">
              <a:xfrm>
                <a:off x="4520" y="1633"/>
                <a:ext cx="16" cy="18"/>
              </a:xfrm>
              <a:custGeom>
                <a:avLst/>
                <a:gdLst/>
                <a:ahLst/>
                <a:cxnLst>
                  <a:cxn ang="0">
                    <a:pos x="34" y="14"/>
                  </a:cxn>
                  <a:cxn ang="0">
                    <a:pos x="34" y="13"/>
                  </a:cxn>
                  <a:cxn ang="0">
                    <a:pos x="34" y="12"/>
                  </a:cxn>
                  <a:cxn ang="0">
                    <a:pos x="34" y="11"/>
                  </a:cxn>
                  <a:cxn ang="0">
                    <a:pos x="33" y="9"/>
                  </a:cxn>
                  <a:cxn ang="0">
                    <a:pos x="33" y="8"/>
                  </a:cxn>
                  <a:cxn ang="0">
                    <a:pos x="33" y="7"/>
                  </a:cxn>
                  <a:cxn ang="0">
                    <a:pos x="32" y="6"/>
                  </a:cxn>
                  <a:cxn ang="0">
                    <a:pos x="32" y="5"/>
                  </a:cxn>
                  <a:cxn ang="0">
                    <a:pos x="30" y="3"/>
                  </a:cxn>
                  <a:cxn ang="0">
                    <a:pos x="29" y="1"/>
                  </a:cxn>
                  <a:cxn ang="0">
                    <a:pos x="28" y="0"/>
                  </a:cxn>
                  <a:cxn ang="0">
                    <a:pos x="0" y="16"/>
                  </a:cxn>
                  <a:cxn ang="0">
                    <a:pos x="1" y="17"/>
                  </a:cxn>
                  <a:cxn ang="0">
                    <a:pos x="1" y="18"/>
                  </a:cxn>
                  <a:cxn ang="0">
                    <a:pos x="3" y="21"/>
                  </a:cxn>
                  <a:cxn ang="0">
                    <a:pos x="4" y="22"/>
                  </a:cxn>
                  <a:cxn ang="0">
                    <a:pos x="4" y="23"/>
                  </a:cxn>
                  <a:cxn ang="0">
                    <a:pos x="5" y="24"/>
                  </a:cxn>
                  <a:cxn ang="0">
                    <a:pos x="5" y="25"/>
                  </a:cxn>
                  <a:cxn ang="0">
                    <a:pos x="5" y="26"/>
                  </a:cxn>
                  <a:cxn ang="0">
                    <a:pos x="6" y="27"/>
                  </a:cxn>
                  <a:cxn ang="0">
                    <a:pos x="6" y="29"/>
                  </a:cxn>
                  <a:cxn ang="0">
                    <a:pos x="6" y="30"/>
                  </a:cxn>
                  <a:cxn ang="0">
                    <a:pos x="6" y="31"/>
                  </a:cxn>
                  <a:cxn ang="0">
                    <a:pos x="6" y="31"/>
                  </a:cxn>
                  <a:cxn ang="0">
                    <a:pos x="6" y="32"/>
                  </a:cxn>
                  <a:cxn ang="0">
                    <a:pos x="6" y="33"/>
                  </a:cxn>
                  <a:cxn ang="0">
                    <a:pos x="6" y="34"/>
                  </a:cxn>
                  <a:cxn ang="0">
                    <a:pos x="5" y="35"/>
                  </a:cxn>
                  <a:cxn ang="0">
                    <a:pos x="3" y="38"/>
                  </a:cxn>
                  <a:cxn ang="0">
                    <a:pos x="33" y="20"/>
                  </a:cxn>
                  <a:cxn ang="0">
                    <a:pos x="34" y="18"/>
                  </a:cxn>
                  <a:cxn ang="0">
                    <a:pos x="34" y="17"/>
                  </a:cxn>
                  <a:cxn ang="0">
                    <a:pos x="34" y="16"/>
                  </a:cxn>
                  <a:cxn ang="0">
                    <a:pos x="34" y="15"/>
                  </a:cxn>
                  <a:cxn ang="0">
                    <a:pos x="34" y="15"/>
                  </a:cxn>
                </a:cxnLst>
                <a:rect l="0" t="0" r="r" b="b"/>
                <a:pathLst>
                  <a:path w="34" h="38">
                    <a:moveTo>
                      <a:pt x="34" y="14"/>
                    </a:moveTo>
                    <a:cubicBezTo>
                      <a:pt x="34" y="14"/>
                      <a:pt x="34" y="14"/>
                      <a:pt x="34" y="14"/>
                    </a:cubicBezTo>
                    <a:cubicBezTo>
                      <a:pt x="34" y="14"/>
                      <a:pt x="34" y="13"/>
                      <a:pt x="34" y="13"/>
                    </a:cubicBezTo>
                    <a:cubicBezTo>
                      <a:pt x="34" y="13"/>
                      <a:pt x="34" y="13"/>
                      <a:pt x="34" y="13"/>
                    </a:cubicBezTo>
                    <a:cubicBezTo>
                      <a:pt x="34" y="13"/>
                      <a:pt x="34" y="12"/>
                      <a:pt x="34" y="12"/>
                    </a:cubicBezTo>
                    <a:cubicBezTo>
                      <a:pt x="34" y="12"/>
                      <a:pt x="34" y="12"/>
                      <a:pt x="34" y="12"/>
                    </a:cubicBezTo>
                    <a:cubicBezTo>
                      <a:pt x="34" y="11"/>
                      <a:pt x="34" y="11"/>
                      <a:pt x="34" y="11"/>
                    </a:cubicBezTo>
                    <a:cubicBezTo>
                      <a:pt x="34" y="11"/>
                      <a:pt x="34" y="11"/>
                      <a:pt x="34" y="11"/>
                    </a:cubicBezTo>
                    <a:cubicBezTo>
                      <a:pt x="34" y="10"/>
                      <a:pt x="34" y="10"/>
                      <a:pt x="34" y="10"/>
                    </a:cubicBezTo>
                    <a:cubicBezTo>
                      <a:pt x="33" y="10"/>
                      <a:pt x="33" y="10"/>
                      <a:pt x="33" y="9"/>
                    </a:cubicBezTo>
                    <a:cubicBezTo>
                      <a:pt x="33" y="9"/>
                      <a:pt x="33" y="9"/>
                      <a:pt x="33" y="9"/>
                    </a:cubicBezTo>
                    <a:cubicBezTo>
                      <a:pt x="33" y="9"/>
                      <a:pt x="33" y="9"/>
                      <a:pt x="33" y="8"/>
                    </a:cubicBezTo>
                    <a:cubicBezTo>
                      <a:pt x="33" y="8"/>
                      <a:pt x="33" y="8"/>
                      <a:pt x="33" y="8"/>
                    </a:cubicBezTo>
                    <a:cubicBezTo>
                      <a:pt x="33" y="8"/>
                      <a:pt x="33" y="7"/>
                      <a:pt x="33" y="7"/>
                    </a:cubicBezTo>
                    <a:cubicBezTo>
                      <a:pt x="33" y="7"/>
                      <a:pt x="32" y="7"/>
                      <a:pt x="32" y="7"/>
                    </a:cubicBezTo>
                    <a:cubicBezTo>
                      <a:pt x="32" y="7"/>
                      <a:pt x="32" y="6"/>
                      <a:pt x="32" y="6"/>
                    </a:cubicBezTo>
                    <a:cubicBezTo>
                      <a:pt x="32" y="6"/>
                      <a:pt x="32" y="6"/>
                      <a:pt x="32" y="6"/>
                    </a:cubicBezTo>
                    <a:cubicBezTo>
                      <a:pt x="32" y="6"/>
                      <a:pt x="32" y="5"/>
                      <a:pt x="32" y="5"/>
                    </a:cubicBezTo>
                    <a:cubicBezTo>
                      <a:pt x="31" y="5"/>
                      <a:pt x="31" y="4"/>
                      <a:pt x="31" y="4"/>
                    </a:cubicBezTo>
                    <a:cubicBezTo>
                      <a:pt x="31" y="4"/>
                      <a:pt x="31" y="3"/>
                      <a:pt x="30" y="3"/>
                    </a:cubicBezTo>
                    <a:cubicBezTo>
                      <a:pt x="30" y="3"/>
                      <a:pt x="30" y="2"/>
                      <a:pt x="30" y="2"/>
                    </a:cubicBezTo>
                    <a:cubicBezTo>
                      <a:pt x="29" y="2"/>
                      <a:pt x="29" y="2"/>
                      <a:pt x="29" y="1"/>
                    </a:cubicBezTo>
                    <a:cubicBezTo>
                      <a:pt x="29" y="1"/>
                      <a:pt x="29" y="1"/>
                      <a:pt x="29" y="1"/>
                    </a:cubicBezTo>
                    <a:cubicBezTo>
                      <a:pt x="29" y="1"/>
                      <a:pt x="28" y="1"/>
                      <a:pt x="28" y="0"/>
                    </a:cubicBezTo>
                    <a:cubicBezTo>
                      <a:pt x="28" y="0"/>
                      <a:pt x="28" y="0"/>
                      <a:pt x="28" y="0"/>
                    </a:cubicBezTo>
                    <a:cubicBezTo>
                      <a:pt x="0" y="16"/>
                      <a:pt x="0" y="16"/>
                      <a:pt x="0" y="16"/>
                    </a:cubicBezTo>
                    <a:cubicBezTo>
                      <a:pt x="0" y="16"/>
                      <a:pt x="0" y="17"/>
                      <a:pt x="0" y="17"/>
                    </a:cubicBezTo>
                    <a:cubicBezTo>
                      <a:pt x="0" y="17"/>
                      <a:pt x="0" y="17"/>
                      <a:pt x="1" y="17"/>
                    </a:cubicBezTo>
                    <a:cubicBezTo>
                      <a:pt x="1" y="17"/>
                      <a:pt x="1" y="18"/>
                      <a:pt x="1" y="18"/>
                    </a:cubicBezTo>
                    <a:cubicBezTo>
                      <a:pt x="1" y="18"/>
                      <a:pt x="1" y="18"/>
                      <a:pt x="1" y="18"/>
                    </a:cubicBezTo>
                    <a:cubicBezTo>
                      <a:pt x="2" y="19"/>
                      <a:pt x="2" y="19"/>
                      <a:pt x="2" y="19"/>
                    </a:cubicBezTo>
                    <a:cubicBezTo>
                      <a:pt x="2" y="20"/>
                      <a:pt x="3" y="20"/>
                      <a:pt x="3" y="21"/>
                    </a:cubicBezTo>
                    <a:cubicBezTo>
                      <a:pt x="3" y="21"/>
                      <a:pt x="3" y="21"/>
                      <a:pt x="3" y="21"/>
                    </a:cubicBezTo>
                    <a:cubicBezTo>
                      <a:pt x="3" y="22"/>
                      <a:pt x="4" y="22"/>
                      <a:pt x="4" y="22"/>
                    </a:cubicBezTo>
                    <a:cubicBezTo>
                      <a:pt x="4" y="22"/>
                      <a:pt x="4" y="22"/>
                      <a:pt x="4" y="23"/>
                    </a:cubicBezTo>
                    <a:cubicBezTo>
                      <a:pt x="4" y="23"/>
                      <a:pt x="4" y="23"/>
                      <a:pt x="4" y="23"/>
                    </a:cubicBezTo>
                    <a:cubicBezTo>
                      <a:pt x="4" y="23"/>
                      <a:pt x="4" y="24"/>
                      <a:pt x="4" y="24"/>
                    </a:cubicBezTo>
                    <a:cubicBezTo>
                      <a:pt x="4" y="24"/>
                      <a:pt x="5" y="24"/>
                      <a:pt x="5" y="24"/>
                    </a:cubicBezTo>
                    <a:cubicBezTo>
                      <a:pt x="5" y="24"/>
                      <a:pt x="5" y="25"/>
                      <a:pt x="5" y="25"/>
                    </a:cubicBezTo>
                    <a:cubicBezTo>
                      <a:pt x="5" y="25"/>
                      <a:pt x="5" y="25"/>
                      <a:pt x="5" y="25"/>
                    </a:cubicBezTo>
                    <a:cubicBezTo>
                      <a:pt x="5" y="25"/>
                      <a:pt x="5" y="26"/>
                      <a:pt x="5" y="26"/>
                    </a:cubicBezTo>
                    <a:cubicBezTo>
                      <a:pt x="5" y="26"/>
                      <a:pt x="5" y="26"/>
                      <a:pt x="5" y="26"/>
                    </a:cubicBezTo>
                    <a:cubicBezTo>
                      <a:pt x="5" y="27"/>
                      <a:pt x="5" y="27"/>
                      <a:pt x="5" y="27"/>
                    </a:cubicBezTo>
                    <a:cubicBezTo>
                      <a:pt x="6" y="27"/>
                      <a:pt x="6" y="27"/>
                      <a:pt x="6" y="27"/>
                    </a:cubicBezTo>
                    <a:cubicBezTo>
                      <a:pt x="6" y="28"/>
                      <a:pt x="6" y="28"/>
                      <a:pt x="6" y="28"/>
                    </a:cubicBezTo>
                    <a:cubicBezTo>
                      <a:pt x="6" y="28"/>
                      <a:pt x="6" y="28"/>
                      <a:pt x="6" y="29"/>
                    </a:cubicBezTo>
                    <a:cubicBezTo>
                      <a:pt x="6" y="29"/>
                      <a:pt x="6" y="29"/>
                      <a:pt x="6" y="29"/>
                    </a:cubicBezTo>
                    <a:cubicBezTo>
                      <a:pt x="6" y="29"/>
                      <a:pt x="6" y="29"/>
                      <a:pt x="6" y="30"/>
                    </a:cubicBezTo>
                    <a:cubicBezTo>
                      <a:pt x="6" y="30"/>
                      <a:pt x="6" y="30"/>
                      <a:pt x="6" y="30"/>
                    </a:cubicBezTo>
                    <a:cubicBezTo>
                      <a:pt x="6" y="30"/>
                      <a:pt x="6" y="31"/>
                      <a:pt x="6" y="31"/>
                    </a:cubicBezTo>
                    <a:cubicBezTo>
                      <a:pt x="6" y="31"/>
                      <a:pt x="6" y="31"/>
                      <a:pt x="6" y="31"/>
                    </a:cubicBezTo>
                    <a:cubicBezTo>
                      <a:pt x="6" y="31"/>
                      <a:pt x="6" y="31"/>
                      <a:pt x="6" y="31"/>
                    </a:cubicBezTo>
                    <a:cubicBezTo>
                      <a:pt x="6" y="31"/>
                      <a:pt x="6" y="32"/>
                      <a:pt x="6" y="32"/>
                    </a:cubicBezTo>
                    <a:cubicBezTo>
                      <a:pt x="6" y="32"/>
                      <a:pt x="6" y="32"/>
                      <a:pt x="6" y="32"/>
                    </a:cubicBezTo>
                    <a:cubicBezTo>
                      <a:pt x="6" y="32"/>
                      <a:pt x="6" y="33"/>
                      <a:pt x="6" y="33"/>
                    </a:cubicBezTo>
                    <a:cubicBezTo>
                      <a:pt x="6" y="33"/>
                      <a:pt x="6" y="33"/>
                      <a:pt x="6" y="33"/>
                    </a:cubicBezTo>
                    <a:cubicBezTo>
                      <a:pt x="6" y="33"/>
                      <a:pt x="6" y="34"/>
                      <a:pt x="6" y="34"/>
                    </a:cubicBezTo>
                    <a:cubicBezTo>
                      <a:pt x="6" y="34"/>
                      <a:pt x="6" y="34"/>
                      <a:pt x="6" y="34"/>
                    </a:cubicBezTo>
                    <a:cubicBezTo>
                      <a:pt x="6" y="35"/>
                      <a:pt x="5" y="35"/>
                      <a:pt x="5" y="35"/>
                    </a:cubicBezTo>
                    <a:cubicBezTo>
                      <a:pt x="5" y="35"/>
                      <a:pt x="5" y="35"/>
                      <a:pt x="5" y="35"/>
                    </a:cubicBezTo>
                    <a:cubicBezTo>
                      <a:pt x="5" y="36"/>
                      <a:pt x="5" y="36"/>
                      <a:pt x="5" y="36"/>
                    </a:cubicBezTo>
                    <a:cubicBezTo>
                      <a:pt x="4" y="37"/>
                      <a:pt x="4" y="38"/>
                      <a:pt x="3" y="38"/>
                    </a:cubicBezTo>
                    <a:cubicBezTo>
                      <a:pt x="31" y="22"/>
                      <a:pt x="31" y="22"/>
                      <a:pt x="31" y="22"/>
                    </a:cubicBezTo>
                    <a:cubicBezTo>
                      <a:pt x="32" y="21"/>
                      <a:pt x="32" y="21"/>
                      <a:pt x="33" y="20"/>
                    </a:cubicBezTo>
                    <a:cubicBezTo>
                      <a:pt x="33" y="20"/>
                      <a:pt x="33" y="19"/>
                      <a:pt x="33" y="19"/>
                    </a:cubicBezTo>
                    <a:cubicBezTo>
                      <a:pt x="33" y="19"/>
                      <a:pt x="34" y="19"/>
                      <a:pt x="34" y="18"/>
                    </a:cubicBezTo>
                    <a:cubicBezTo>
                      <a:pt x="34" y="18"/>
                      <a:pt x="34" y="18"/>
                      <a:pt x="34" y="18"/>
                    </a:cubicBezTo>
                    <a:cubicBezTo>
                      <a:pt x="34" y="18"/>
                      <a:pt x="34" y="18"/>
                      <a:pt x="34" y="17"/>
                    </a:cubicBezTo>
                    <a:cubicBezTo>
                      <a:pt x="34" y="17"/>
                      <a:pt x="34" y="17"/>
                      <a:pt x="34" y="17"/>
                    </a:cubicBezTo>
                    <a:cubicBezTo>
                      <a:pt x="34" y="17"/>
                      <a:pt x="34" y="17"/>
                      <a:pt x="34" y="16"/>
                    </a:cubicBezTo>
                    <a:cubicBezTo>
                      <a:pt x="34" y="16"/>
                      <a:pt x="34" y="16"/>
                      <a:pt x="34" y="16"/>
                    </a:cubicBezTo>
                    <a:cubicBezTo>
                      <a:pt x="34" y="16"/>
                      <a:pt x="34" y="15"/>
                      <a:pt x="34" y="15"/>
                    </a:cubicBezTo>
                    <a:cubicBezTo>
                      <a:pt x="34" y="15"/>
                      <a:pt x="34" y="15"/>
                      <a:pt x="34" y="15"/>
                    </a:cubicBezTo>
                    <a:cubicBezTo>
                      <a:pt x="34" y="15"/>
                      <a:pt x="34" y="15"/>
                      <a:pt x="34" y="15"/>
                    </a:cubicBezTo>
                    <a:cubicBezTo>
                      <a:pt x="34" y="15"/>
                      <a:pt x="34" y="14"/>
                      <a:pt x="34" y="14"/>
                    </a:cubicBezTo>
                    <a:close/>
                  </a:path>
                </a:pathLst>
              </a:custGeom>
              <a:solidFill>
                <a:srgbClr val="17317B"/>
              </a:solidFill>
              <a:ln w="9525">
                <a:noFill/>
                <a:round/>
                <a:headEnd/>
                <a:tailEnd/>
              </a:ln>
            </p:spPr>
            <p:txBody>
              <a:bodyPr/>
              <a:lstStyle/>
              <a:p>
                <a:endParaRPr lang="zh-CN" altLang="en-US"/>
              </a:p>
            </p:txBody>
          </p:sp>
          <p:sp>
            <p:nvSpPr>
              <p:cNvPr id="195" name="Freeform 543"/>
              <p:cNvSpPr>
                <a:spLocks/>
              </p:cNvSpPr>
              <p:nvPr/>
            </p:nvSpPr>
            <p:spPr bwMode="auto">
              <a:xfrm>
                <a:off x="4513" y="1637"/>
                <a:ext cx="10" cy="15"/>
              </a:xfrm>
              <a:custGeom>
                <a:avLst/>
                <a:gdLst/>
                <a:ahLst/>
                <a:cxnLst>
                  <a:cxn ang="0">
                    <a:pos x="10" y="4"/>
                  </a:cxn>
                  <a:cxn ang="0">
                    <a:pos x="21" y="22"/>
                  </a:cxn>
                  <a:cxn ang="0">
                    <a:pos x="10" y="28"/>
                  </a:cxn>
                  <a:cxn ang="0">
                    <a:pos x="0" y="10"/>
                  </a:cxn>
                  <a:cxn ang="0">
                    <a:pos x="10" y="4"/>
                  </a:cxn>
                  <a:cxn ang="0">
                    <a:pos x="10" y="4"/>
                  </a:cxn>
                </a:cxnLst>
                <a:rect l="0" t="0" r="r" b="b"/>
                <a:pathLst>
                  <a:path w="21" h="32">
                    <a:moveTo>
                      <a:pt x="10" y="4"/>
                    </a:moveTo>
                    <a:cubicBezTo>
                      <a:pt x="16" y="7"/>
                      <a:pt x="21" y="15"/>
                      <a:pt x="21" y="22"/>
                    </a:cubicBezTo>
                    <a:cubicBezTo>
                      <a:pt x="21" y="29"/>
                      <a:pt x="16" y="32"/>
                      <a:pt x="10" y="28"/>
                    </a:cubicBezTo>
                    <a:cubicBezTo>
                      <a:pt x="5" y="25"/>
                      <a:pt x="0" y="17"/>
                      <a:pt x="0" y="10"/>
                    </a:cubicBezTo>
                    <a:cubicBezTo>
                      <a:pt x="0" y="3"/>
                      <a:pt x="5" y="0"/>
                      <a:pt x="10" y="4"/>
                    </a:cubicBezTo>
                    <a:cubicBezTo>
                      <a:pt x="10" y="4"/>
                      <a:pt x="10" y="4"/>
                      <a:pt x="10" y="4"/>
                    </a:cubicBezTo>
                    <a:close/>
                  </a:path>
                </a:pathLst>
              </a:custGeom>
              <a:solidFill>
                <a:srgbClr val="142867"/>
              </a:solidFill>
              <a:ln w="9525">
                <a:noFill/>
                <a:round/>
                <a:headEnd/>
                <a:tailEnd/>
              </a:ln>
            </p:spPr>
            <p:txBody>
              <a:bodyPr/>
              <a:lstStyle/>
              <a:p>
                <a:endParaRPr lang="zh-CN" altLang="en-US"/>
              </a:p>
            </p:txBody>
          </p:sp>
          <p:sp>
            <p:nvSpPr>
              <p:cNvPr id="196" name="Freeform 544"/>
              <p:cNvSpPr>
                <a:spLocks/>
              </p:cNvSpPr>
              <p:nvPr/>
            </p:nvSpPr>
            <p:spPr bwMode="auto">
              <a:xfrm>
                <a:off x="4514" y="1590"/>
                <a:ext cx="17" cy="9"/>
              </a:xfrm>
              <a:custGeom>
                <a:avLst/>
                <a:gdLst/>
                <a:ahLst/>
                <a:cxnLst>
                  <a:cxn ang="0">
                    <a:pos x="35" y="1"/>
                  </a:cxn>
                  <a:cxn ang="0">
                    <a:pos x="35" y="1"/>
                  </a:cxn>
                  <a:cxn ang="0">
                    <a:pos x="34" y="1"/>
                  </a:cxn>
                  <a:cxn ang="0">
                    <a:pos x="34" y="0"/>
                  </a:cxn>
                  <a:cxn ang="0">
                    <a:pos x="34" y="0"/>
                  </a:cxn>
                  <a:cxn ang="0">
                    <a:pos x="33" y="0"/>
                  </a:cxn>
                  <a:cxn ang="0">
                    <a:pos x="33" y="0"/>
                  </a:cxn>
                  <a:cxn ang="0">
                    <a:pos x="32" y="0"/>
                  </a:cxn>
                  <a:cxn ang="0">
                    <a:pos x="32" y="0"/>
                  </a:cxn>
                  <a:cxn ang="0">
                    <a:pos x="31" y="0"/>
                  </a:cxn>
                  <a:cxn ang="0">
                    <a:pos x="31" y="0"/>
                  </a:cxn>
                  <a:cxn ang="0">
                    <a:pos x="30" y="0"/>
                  </a:cxn>
                  <a:cxn ang="0">
                    <a:pos x="30" y="0"/>
                  </a:cxn>
                  <a:cxn ang="0">
                    <a:pos x="29" y="0"/>
                  </a:cxn>
                  <a:cxn ang="0">
                    <a:pos x="28" y="0"/>
                  </a:cxn>
                  <a:cxn ang="0">
                    <a:pos x="0" y="17"/>
                  </a:cxn>
                  <a:cxn ang="0">
                    <a:pos x="1" y="16"/>
                  </a:cxn>
                  <a:cxn ang="0">
                    <a:pos x="1" y="16"/>
                  </a:cxn>
                  <a:cxn ang="0">
                    <a:pos x="2" y="16"/>
                  </a:cxn>
                  <a:cxn ang="0">
                    <a:pos x="3" y="16"/>
                  </a:cxn>
                  <a:cxn ang="0">
                    <a:pos x="3" y="16"/>
                  </a:cxn>
                  <a:cxn ang="0">
                    <a:pos x="4" y="16"/>
                  </a:cxn>
                  <a:cxn ang="0">
                    <a:pos x="4" y="16"/>
                  </a:cxn>
                  <a:cxn ang="0">
                    <a:pos x="5" y="16"/>
                  </a:cxn>
                  <a:cxn ang="0">
                    <a:pos x="5" y="17"/>
                  </a:cxn>
                  <a:cxn ang="0">
                    <a:pos x="5" y="17"/>
                  </a:cxn>
                  <a:cxn ang="0">
                    <a:pos x="6" y="17"/>
                  </a:cxn>
                  <a:cxn ang="0">
                    <a:pos x="6" y="17"/>
                  </a:cxn>
                  <a:cxn ang="0">
                    <a:pos x="7" y="17"/>
                  </a:cxn>
                  <a:cxn ang="0">
                    <a:pos x="7" y="17"/>
                  </a:cxn>
                  <a:cxn ang="0">
                    <a:pos x="7" y="18"/>
                  </a:cxn>
                  <a:cxn ang="0">
                    <a:pos x="36" y="1"/>
                  </a:cxn>
                  <a:cxn ang="0">
                    <a:pos x="35" y="1"/>
                  </a:cxn>
                  <a:cxn ang="0">
                    <a:pos x="35" y="1"/>
                  </a:cxn>
                </a:cxnLst>
                <a:rect l="0" t="0" r="r" b="b"/>
                <a:pathLst>
                  <a:path w="36" h="18">
                    <a:moveTo>
                      <a:pt x="35" y="1"/>
                    </a:moveTo>
                    <a:cubicBezTo>
                      <a:pt x="35" y="1"/>
                      <a:pt x="35" y="1"/>
                      <a:pt x="35" y="1"/>
                    </a:cubicBezTo>
                    <a:cubicBezTo>
                      <a:pt x="35" y="1"/>
                      <a:pt x="35" y="1"/>
                      <a:pt x="34" y="1"/>
                    </a:cubicBezTo>
                    <a:cubicBezTo>
                      <a:pt x="34" y="1"/>
                      <a:pt x="34" y="0"/>
                      <a:pt x="34" y="0"/>
                    </a:cubicBezTo>
                    <a:cubicBezTo>
                      <a:pt x="34" y="0"/>
                      <a:pt x="34" y="0"/>
                      <a:pt x="34" y="0"/>
                    </a:cubicBezTo>
                    <a:cubicBezTo>
                      <a:pt x="33" y="0"/>
                      <a:pt x="33" y="0"/>
                      <a:pt x="33" y="0"/>
                    </a:cubicBezTo>
                    <a:cubicBezTo>
                      <a:pt x="33" y="0"/>
                      <a:pt x="33" y="0"/>
                      <a:pt x="33" y="0"/>
                    </a:cubicBezTo>
                    <a:cubicBezTo>
                      <a:pt x="33" y="0"/>
                      <a:pt x="32" y="0"/>
                      <a:pt x="32" y="0"/>
                    </a:cubicBezTo>
                    <a:cubicBezTo>
                      <a:pt x="32" y="0"/>
                      <a:pt x="32" y="0"/>
                      <a:pt x="32" y="0"/>
                    </a:cubicBezTo>
                    <a:cubicBezTo>
                      <a:pt x="32" y="0"/>
                      <a:pt x="31" y="0"/>
                      <a:pt x="31" y="0"/>
                    </a:cubicBezTo>
                    <a:cubicBezTo>
                      <a:pt x="31" y="0"/>
                      <a:pt x="31" y="0"/>
                      <a:pt x="31" y="0"/>
                    </a:cubicBezTo>
                    <a:cubicBezTo>
                      <a:pt x="31" y="0"/>
                      <a:pt x="30" y="0"/>
                      <a:pt x="30" y="0"/>
                    </a:cubicBezTo>
                    <a:cubicBezTo>
                      <a:pt x="30" y="0"/>
                      <a:pt x="30" y="0"/>
                      <a:pt x="30" y="0"/>
                    </a:cubicBezTo>
                    <a:cubicBezTo>
                      <a:pt x="29" y="0"/>
                      <a:pt x="29" y="0"/>
                      <a:pt x="29" y="0"/>
                    </a:cubicBezTo>
                    <a:cubicBezTo>
                      <a:pt x="29" y="0"/>
                      <a:pt x="28" y="0"/>
                      <a:pt x="28" y="0"/>
                    </a:cubicBezTo>
                    <a:cubicBezTo>
                      <a:pt x="0" y="17"/>
                      <a:pt x="0" y="17"/>
                      <a:pt x="0" y="17"/>
                    </a:cubicBezTo>
                    <a:cubicBezTo>
                      <a:pt x="0" y="17"/>
                      <a:pt x="0" y="17"/>
                      <a:pt x="1" y="16"/>
                    </a:cubicBezTo>
                    <a:cubicBezTo>
                      <a:pt x="1" y="16"/>
                      <a:pt x="1" y="16"/>
                      <a:pt x="1" y="16"/>
                    </a:cubicBezTo>
                    <a:cubicBezTo>
                      <a:pt x="2" y="16"/>
                      <a:pt x="2" y="16"/>
                      <a:pt x="2" y="16"/>
                    </a:cubicBezTo>
                    <a:cubicBezTo>
                      <a:pt x="2" y="16"/>
                      <a:pt x="2" y="16"/>
                      <a:pt x="3" y="16"/>
                    </a:cubicBezTo>
                    <a:cubicBezTo>
                      <a:pt x="3" y="16"/>
                      <a:pt x="3" y="16"/>
                      <a:pt x="3" y="16"/>
                    </a:cubicBezTo>
                    <a:cubicBezTo>
                      <a:pt x="3" y="16"/>
                      <a:pt x="3" y="16"/>
                      <a:pt x="4" y="16"/>
                    </a:cubicBezTo>
                    <a:cubicBezTo>
                      <a:pt x="4" y="16"/>
                      <a:pt x="4" y="16"/>
                      <a:pt x="4" y="16"/>
                    </a:cubicBezTo>
                    <a:cubicBezTo>
                      <a:pt x="4" y="16"/>
                      <a:pt x="4" y="16"/>
                      <a:pt x="5" y="16"/>
                    </a:cubicBezTo>
                    <a:cubicBezTo>
                      <a:pt x="5" y="16"/>
                      <a:pt x="5" y="16"/>
                      <a:pt x="5" y="17"/>
                    </a:cubicBezTo>
                    <a:cubicBezTo>
                      <a:pt x="5" y="17"/>
                      <a:pt x="5" y="17"/>
                      <a:pt x="5" y="17"/>
                    </a:cubicBezTo>
                    <a:cubicBezTo>
                      <a:pt x="6" y="17"/>
                      <a:pt x="6" y="17"/>
                      <a:pt x="6" y="17"/>
                    </a:cubicBezTo>
                    <a:cubicBezTo>
                      <a:pt x="6" y="17"/>
                      <a:pt x="6" y="17"/>
                      <a:pt x="6" y="17"/>
                    </a:cubicBezTo>
                    <a:cubicBezTo>
                      <a:pt x="6" y="17"/>
                      <a:pt x="7" y="17"/>
                      <a:pt x="7" y="17"/>
                    </a:cubicBezTo>
                    <a:cubicBezTo>
                      <a:pt x="7" y="17"/>
                      <a:pt x="7" y="17"/>
                      <a:pt x="7" y="17"/>
                    </a:cubicBezTo>
                    <a:cubicBezTo>
                      <a:pt x="7" y="17"/>
                      <a:pt x="7" y="18"/>
                      <a:pt x="7" y="18"/>
                    </a:cubicBezTo>
                    <a:cubicBezTo>
                      <a:pt x="36" y="1"/>
                      <a:pt x="36" y="1"/>
                      <a:pt x="36" y="1"/>
                    </a:cubicBezTo>
                    <a:cubicBezTo>
                      <a:pt x="36"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197" name="Freeform 545"/>
              <p:cNvSpPr>
                <a:spLocks/>
              </p:cNvSpPr>
              <p:nvPr/>
            </p:nvSpPr>
            <p:spPr bwMode="auto">
              <a:xfrm>
                <a:off x="4518" y="1591"/>
                <a:ext cx="15" cy="9"/>
              </a:xfrm>
              <a:custGeom>
                <a:avLst/>
                <a:gdLst/>
                <a:ahLst/>
                <a:cxnLst>
                  <a:cxn ang="0">
                    <a:pos x="32" y="3"/>
                  </a:cxn>
                  <a:cxn ang="0">
                    <a:pos x="32" y="3"/>
                  </a:cxn>
                  <a:cxn ang="0">
                    <a:pos x="32" y="2"/>
                  </a:cxn>
                  <a:cxn ang="0">
                    <a:pos x="31" y="2"/>
                  </a:cxn>
                  <a:cxn ang="0">
                    <a:pos x="31" y="2"/>
                  </a:cxn>
                  <a:cxn ang="0">
                    <a:pos x="30" y="1"/>
                  </a:cxn>
                  <a:cxn ang="0">
                    <a:pos x="30" y="1"/>
                  </a:cxn>
                  <a:cxn ang="0">
                    <a:pos x="29" y="1"/>
                  </a:cxn>
                  <a:cxn ang="0">
                    <a:pos x="29" y="0"/>
                  </a:cxn>
                  <a:cxn ang="0">
                    <a:pos x="29" y="0"/>
                  </a:cxn>
                  <a:cxn ang="0">
                    <a:pos x="0" y="17"/>
                  </a:cxn>
                  <a:cxn ang="0">
                    <a:pos x="1" y="17"/>
                  </a:cxn>
                  <a:cxn ang="0">
                    <a:pos x="1" y="17"/>
                  </a:cxn>
                  <a:cxn ang="0">
                    <a:pos x="1" y="17"/>
                  </a:cxn>
                  <a:cxn ang="0">
                    <a:pos x="2" y="18"/>
                  </a:cxn>
                  <a:cxn ang="0">
                    <a:pos x="2" y="18"/>
                  </a:cxn>
                  <a:cxn ang="0">
                    <a:pos x="3" y="18"/>
                  </a:cxn>
                  <a:cxn ang="0">
                    <a:pos x="3" y="19"/>
                  </a:cxn>
                  <a:cxn ang="0">
                    <a:pos x="4" y="19"/>
                  </a:cxn>
                  <a:cxn ang="0">
                    <a:pos x="4" y="20"/>
                  </a:cxn>
                  <a:cxn ang="0">
                    <a:pos x="5" y="20"/>
                  </a:cxn>
                  <a:cxn ang="0">
                    <a:pos x="33" y="4"/>
                  </a:cxn>
                  <a:cxn ang="0">
                    <a:pos x="32" y="3"/>
                  </a:cxn>
                </a:cxnLst>
                <a:rect l="0" t="0" r="r" b="b"/>
                <a:pathLst>
                  <a:path w="33" h="20">
                    <a:moveTo>
                      <a:pt x="32" y="3"/>
                    </a:moveTo>
                    <a:cubicBezTo>
                      <a:pt x="32" y="3"/>
                      <a:pt x="32" y="3"/>
                      <a:pt x="32" y="3"/>
                    </a:cubicBezTo>
                    <a:cubicBezTo>
                      <a:pt x="32" y="3"/>
                      <a:pt x="32" y="2"/>
                      <a:pt x="32" y="2"/>
                    </a:cubicBezTo>
                    <a:cubicBezTo>
                      <a:pt x="31" y="2"/>
                      <a:pt x="31" y="2"/>
                      <a:pt x="31" y="2"/>
                    </a:cubicBezTo>
                    <a:cubicBezTo>
                      <a:pt x="31" y="2"/>
                      <a:pt x="31" y="2"/>
                      <a:pt x="31" y="2"/>
                    </a:cubicBezTo>
                    <a:cubicBezTo>
                      <a:pt x="30" y="1"/>
                      <a:pt x="30" y="1"/>
                      <a:pt x="30" y="1"/>
                    </a:cubicBezTo>
                    <a:cubicBezTo>
                      <a:pt x="30" y="1"/>
                      <a:pt x="30" y="1"/>
                      <a:pt x="30" y="1"/>
                    </a:cubicBezTo>
                    <a:cubicBezTo>
                      <a:pt x="29" y="1"/>
                      <a:pt x="29" y="1"/>
                      <a:pt x="29" y="1"/>
                    </a:cubicBezTo>
                    <a:cubicBezTo>
                      <a:pt x="29" y="0"/>
                      <a:pt x="29" y="0"/>
                      <a:pt x="29" y="0"/>
                    </a:cubicBezTo>
                    <a:cubicBezTo>
                      <a:pt x="29" y="0"/>
                      <a:pt x="29" y="0"/>
                      <a:pt x="29" y="0"/>
                    </a:cubicBezTo>
                    <a:cubicBezTo>
                      <a:pt x="0" y="17"/>
                      <a:pt x="0" y="17"/>
                      <a:pt x="0" y="17"/>
                    </a:cubicBezTo>
                    <a:cubicBezTo>
                      <a:pt x="0" y="17"/>
                      <a:pt x="1" y="17"/>
                      <a:pt x="1" y="17"/>
                    </a:cubicBezTo>
                    <a:cubicBezTo>
                      <a:pt x="1" y="17"/>
                      <a:pt x="1" y="17"/>
                      <a:pt x="1" y="17"/>
                    </a:cubicBezTo>
                    <a:cubicBezTo>
                      <a:pt x="1" y="17"/>
                      <a:pt x="1" y="17"/>
                      <a:pt x="1" y="17"/>
                    </a:cubicBezTo>
                    <a:cubicBezTo>
                      <a:pt x="2" y="17"/>
                      <a:pt x="2" y="17"/>
                      <a:pt x="2" y="18"/>
                    </a:cubicBezTo>
                    <a:cubicBezTo>
                      <a:pt x="2" y="18"/>
                      <a:pt x="2" y="18"/>
                      <a:pt x="2" y="18"/>
                    </a:cubicBezTo>
                    <a:cubicBezTo>
                      <a:pt x="3" y="18"/>
                      <a:pt x="3" y="18"/>
                      <a:pt x="3" y="18"/>
                    </a:cubicBezTo>
                    <a:cubicBezTo>
                      <a:pt x="3" y="18"/>
                      <a:pt x="3" y="19"/>
                      <a:pt x="3" y="19"/>
                    </a:cubicBezTo>
                    <a:cubicBezTo>
                      <a:pt x="3" y="19"/>
                      <a:pt x="4" y="19"/>
                      <a:pt x="4" y="19"/>
                    </a:cubicBezTo>
                    <a:cubicBezTo>
                      <a:pt x="4" y="19"/>
                      <a:pt x="4" y="19"/>
                      <a:pt x="4" y="20"/>
                    </a:cubicBezTo>
                    <a:cubicBezTo>
                      <a:pt x="4" y="20"/>
                      <a:pt x="5" y="20"/>
                      <a:pt x="5" y="20"/>
                    </a:cubicBezTo>
                    <a:cubicBezTo>
                      <a:pt x="33" y="4"/>
                      <a:pt x="33" y="4"/>
                      <a:pt x="33" y="4"/>
                    </a:cubicBezTo>
                    <a:cubicBezTo>
                      <a:pt x="33" y="4"/>
                      <a:pt x="33" y="3"/>
                      <a:pt x="32" y="3"/>
                    </a:cubicBezTo>
                    <a:close/>
                  </a:path>
                </a:pathLst>
              </a:custGeom>
              <a:solidFill>
                <a:srgbClr val="4F64A8"/>
              </a:solidFill>
              <a:ln w="9525">
                <a:noFill/>
                <a:round/>
                <a:headEnd/>
                <a:tailEnd/>
              </a:ln>
            </p:spPr>
            <p:txBody>
              <a:bodyPr/>
              <a:lstStyle/>
              <a:p>
                <a:endParaRPr lang="zh-CN" altLang="en-US"/>
              </a:p>
            </p:txBody>
          </p:sp>
          <p:sp>
            <p:nvSpPr>
              <p:cNvPr id="198" name="Freeform 546"/>
              <p:cNvSpPr>
                <a:spLocks/>
              </p:cNvSpPr>
              <p:nvPr/>
            </p:nvSpPr>
            <p:spPr bwMode="auto">
              <a:xfrm>
                <a:off x="4520" y="1593"/>
                <a:ext cx="16" cy="17"/>
              </a:xfrm>
              <a:custGeom>
                <a:avLst/>
                <a:gdLst/>
                <a:ahLst/>
                <a:cxnLst>
                  <a:cxn ang="0">
                    <a:pos x="34" y="14"/>
                  </a:cxn>
                  <a:cxn ang="0">
                    <a:pos x="34" y="13"/>
                  </a:cxn>
                  <a:cxn ang="0">
                    <a:pos x="34" y="11"/>
                  </a:cxn>
                  <a:cxn ang="0">
                    <a:pos x="34" y="10"/>
                  </a:cxn>
                  <a:cxn ang="0">
                    <a:pos x="33" y="9"/>
                  </a:cxn>
                  <a:cxn ang="0">
                    <a:pos x="33" y="8"/>
                  </a:cxn>
                  <a:cxn ang="0">
                    <a:pos x="33" y="7"/>
                  </a:cxn>
                  <a:cxn ang="0">
                    <a:pos x="32" y="6"/>
                  </a:cxn>
                  <a:cxn ang="0">
                    <a:pos x="32" y="5"/>
                  </a:cxn>
                  <a:cxn ang="0">
                    <a:pos x="30" y="3"/>
                  </a:cxn>
                  <a:cxn ang="0">
                    <a:pos x="29" y="1"/>
                  </a:cxn>
                  <a:cxn ang="0">
                    <a:pos x="28" y="0"/>
                  </a:cxn>
                  <a:cxn ang="0">
                    <a:pos x="0" y="16"/>
                  </a:cxn>
                  <a:cxn ang="0">
                    <a:pos x="1" y="17"/>
                  </a:cxn>
                  <a:cxn ang="0">
                    <a:pos x="1" y="18"/>
                  </a:cxn>
                  <a:cxn ang="0">
                    <a:pos x="3" y="20"/>
                  </a:cxn>
                  <a:cxn ang="0">
                    <a:pos x="4" y="22"/>
                  </a:cxn>
                  <a:cxn ang="0">
                    <a:pos x="4" y="23"/>
                  </a:cxn>
                  <a:cxn ang="0">
                    <a:pos x="5" y="24"/>
                  </a:cxn>
                  <a:cxn ang="0">
                    <a:pos x="5" y="25"/>
                  </a:cxn>
                  <a:cxn ang="0">
                    <a:pos x="5" y="26"/>
                  </a:cxn>
                  <a:cxn ang="0">
                    <a:pos x="6" y="27"/>
                  </a:cxn>
                  <a:cxn ang="0">
                    <a:pos x="6" y="28"/>
                  </a:cxn>
                  <a:cxn ang="0">
                    <a:pos x="6" y="29"/>
                  </a:cxn>
                  <a:cxn ang="0">
                    <a:pos x="6" y="30"/>
                  </a:cxn>
                  <a:cxn ang="0">
                    <a:pos x="6" y="31"/>
                  </a:cxn>
                  <a:cxn ang="0">
                    <a:pos x="6" y="32"/>
                  </a:cxn>
                  <a:cxn ang="0">
                    <a:pos x="6" y="33"/>
                  </a:cxn>
                  <a:cxn ang="0">
                    <a:pos x="6" y="34"/>
                  </a:cxn>
                  <a:cxn ang="0">
                    <a:pos x="5" y="35"/>
                  </a:cxn>
                  <a:cxn ang="0">
                    <a:pos x="3" y="38"/>
                  </a:cxn>
                  <a:cxn ang="0">
                    <a:pos x="33" y="20"/>
                  </a:cxn>
                  <a:cxn ang="0">
                    <a:pos x="34" y="18"/>
                  </a:cxn>
                  <a:cxn ang="0">
                    <a:pos x="34" y="17"/>
                  </a:cxn>
                  <a:cxn ang="0">
                    <a:pos x="34" y="16"/>
                  </a:cxn>
                  <a:cxn ang="0">
                    <a:pos x="34" y="15"/>
                  </a:cxn>
                  <a:cxn ang="0">
                    <a:pos x="34" y="15"/>
                  </a:cxn>
                </a:cxnLst>
                <a:rect l="0" t="0" r="r" b="b"/>
                <a:pathLst>
                  <a:path w="34" h="38">
                    <a:moveTo>
                      <a:pt x="34" y="14"/>
                    </a:moveTo>
                    <a:cubicBezTo>
                      <a:pt x="34" y="14"/>
                      <a:pt x="34" y="14"/>
                      <a:pt x="34" y="14"/>
                    </a:cubicBezTo>
                    <a:cubicBezTo>
                      <a:pt x="34" y="13"/>
                      <a:pt x="34" y="13"/>
                      <a:pt x="34" y="13"/>
                    </a:cubicBezTo>
                    <a:cubicBezTo>
                      <a:pt x="34" y="13"/>
                      <a:pt x="34" y="13"/>
                      <a:pt x="34" y="13"/>
                    </a:cubicBezTo>
                    <a:cubicBezTo>
                      <a:pt x="34" y="12"/>
                      <a:pt x="34" y="12"/>
                      <a:pt x="34" y="12"/>
                    </a:cubicBezTo>
                    <a:cubicBezTo>
                      <a:pt x="34" y="12"/>
                      <a:pt x="34" y="12"/>
                      <a:pt x="34" y="11"/>
                    </a:cubicBezTo>
                    <a:cubicBezTo>
                      <a:pt x="34" y="11"/>
                      <a:pt x="34" y="11"/>
                      <a:pt x="34" y="11"/>
                    </a:cubicBezTo>
                    <a:cubicBezTo>
                      <a:pt x="34" y="11"/>
                      <a:pt x="34" y="11"/>
                      <a:pt x="34" y="10"/>
                    </a:cubicBezTo>
                    <a:cubicBezTo>
                      <a:pt x="34" y="10"/>
                      <a:pt x="34" y="10"/>
                      <a:pt x="34" y="10"/>
                    </a:cubicBezTo>
                    <a:cubicBezTo>
                      <a:pt x="33" y="10"/>
                      <a:pt x="33" y="9"/>
                      <a:pt x="33" y="9"/>
                    </a:cubicBezTo>
                    <a:cubicBezTo>
                      <a:pt x="33" y="9"/>
                      <a:pt x="33" y="9"/>
                      <a:pt x="33" y="9"/>
                    </a:cubicBezTo>
                    <a:cubicBezTo>
                      <a:pt x="33" y="8"/>
                      <a:pt x="33" y="8"/>
                      <a:pt x="33" y="8"/>
                    </a:cubicBezTo>
                    <a:cubicBezTo>
                      <a:pt x="33" y="8"/>
                      <a:pt x="33" y="8"/>
                      <a:pt x="33" y="8"/>
                    </a:cubicBezTo>
                    <a:cubicBezTo>
                      <a:pt x="33" y="7"/>
                      <a:pt x="33" y="7"/>
                      <a:pt x="33" y="7"/>
                    </a:cubicBezTo>
                    <a:cubicBezTo>
                      <a:pt x="33" y="7"/>
                      <a:pt x="32" y="7"/>
                      <a:pt x="32" y="7"/>
                    </a:cubicBezTo>
                    <a:cubicBezTo>
                      <a:pt x="32" y="6"/>
                      <a:pt x="32" y="6"/>
                      <a:pt x="32" y="6"/>
                    </a:cubicBezTo>
                    <a:cubicBezTo>
                      <a:pt x="32" y="6"/>
                      <a:pt x="32" y="6"/>
                      <a:pt x="32" y="6"/>
                    </a:cubicBezTo>
                    <a:cubicBezTo>
                      <a:pt x="32" y="5"/>
                      <a:pt x="32" y="5"/>
                      <a:pt x="32" y="5"/>
                    </a:cubicBezTo>
                    <a:cubicBezTo>
                      <a:pt x="31" y="5"/>
                      <a:pt x="31" y="4"/>
                      <a:pt x="31" y="4"/>
                    </a:cubicBezTo>
                    <a:cubicBezTo>
                      <a:pt x="31" y="4"/>
                      <a:pt x="31" y="3"/>
                      <a:pt x="30" y="3"/>
                    </a:cubicBezTo>
                    <a:cubicBezTo>
                      <a:pt x="30" y="2"/>
                      <a:pt x="30" y="2"/>
                      <a:pt x="30" y="2"/>
                    </a:cubicBezTo>
                    <a:cubicBezTo>
                      <a:pt x="29" y="2"/>
                      <a:pt x="29" y="1"/>
                      <a:pt x="29" y="1"/>
                    </a:cubicBezTo>
                    <a:cubicBezTo>
                      <a:pt x="29" y="1"/>
                      <a:pt x="29" y="1"/>
                      <a:pt x="29" y="1"/>
                    </a:cubicBezTo>
                    <a:cubicBezTo>
                      <a:pt x="29" y="0"/>
                      <a:pt x="28" y="0"/>
                      <a:pt x="28" y="0"/>
                    </a:cubicBezTo>
                    <a:cubicBezTo>
                      <a:pt x="28" y="0"/>
                      <a:pt x="28" y="0"/>
                      <a:pt x="28" y="0"/>
                    </a:cubicBezTo>
                    <a:cubicBezTo>
                      <a:pt x="0" y="16"/>
                      <a:pt x="0" y="16"/>
                      <a:pt x="0" y="16"/>
                    </a:cubicBezTo>
                    <a:cubicBezTo>
                      <a:pt x="0" y="16"/>
                      <a:pt x="0" y="16"/>
                      <a:pt x="0" y="17"/>
                    </a:cubicBezTo>
                    <a:cubicBezTo>
                      <a:pt x="0" y="17"/>
                      <a:pt x="0" y="17"/>
                      <a:pt x="1" y="17"/>
                    </a:cubicBezTo>
                    <a:cubicBezTo>
                      <a:pt x="1" y="17"/>
                      <a:pt x="1" y="17"/>
                      <a:pt x="1" y="17"/>
                    </a:cubicBezTo>
                    <a:cubicBezTo>
                      <a:pt x="1" y="18"/>
                      <a:pt x="1" y="18"/>
                      <a:pt x="1" y="18"/>
                    </a:cubicBezTo>
                    <a:cubicBezTo>
                      <a:pt x="2" y="18"/>
                      <a:pt x="2" y="19"/>
                      <a:pt x="2" y="19"/>
                    </a:cubicBezTo>
                    <a:cubicBezTo>
                      <a:pt x="2" y="19"/>
                      <a:pt x="3" y="20"/>
                      <a:pt x="3" y="20"/>
                    </a:cubicBezTo>
                    <a:cubicBezTo>
                      <a:pt x="3" y="21"/>
                      <a:pt x="3" y="21"/>
                      <a:pt x="3" y="21"/>
                    </a:cubicBezTo>
                    <a:cubicBezTo>
                      <a:pt x="3" y="21"/>
                      <a:pt x="4" y="22"/>
                      <a:pt x="4" y="22"/>
                    </a:cubicBezTo>
                    <a:cubicBezTo>
                      <a:pt x="4" y="22"/>
                      <a:pt x="4" y="22"/>
                      <a:pt x="4" y="22"/>
                    </a:cubicBezTo>
                    <a:cubicBezTo>
                      <a:pt x="4" y="23"/>
                      <a:pt x="4" y="23"/>
                      <a:pt x="4" y="23"/>
                    </a:cubicBezTo>
                    <a:cubicBezTo>
                      <a:pt x="4" y="23"/>
                      <a:pt x="4" y="23"/>
                      <a:pt x="4" y="23"/>
                    </a:cubicBezTo>
                    <a:cubicBezTo>
                      <a:pt x="4" y="24"/>
                      <a:pt x="5" y="24"/>
                      <a:pt x="5" y="24"/>
                    </a:cubicBezTo>
                    <a:cubicBezTo>
                      <a:pt x="5" y="24"/>
                      <a:pt x="5" y="24"/>
                      <a:pt x="5" y="25"/>
                    </a:cubicBezTo>
                    <a:cubicBezTo>
                      <a:pt x="5" y="25"/>
                      <a:pt x="5" y="25"/>
                      <a:pt x="5" y="25"/>
                    </a:cubicBezTo>
                    <a:cubicBezTo>
                      <a:pt x="5" y="25"/>
                      <a:pt x="5" y="25"/>
                      <a:pt x="5" y="26"/>
                    </a:cubicBezTo>
                    <a:cubicBezTo>
                      <a:pt x="5" y="26"/>
                      <a:pt x="5" y="26"/>
                      <a:pt x="5" y="26"/>
                    </a:cubicBezTo>
                    <a:cubicBezTo>
                      <a:pt x="5" y="26"/>
                      <a:pt x="5" y="27"/>
                      <a:pt x="5" y="27"/>
                    </a:cubicBezTo>
                    <a:cubicBezTo>
                      <a:pt x="6" y="27"/>
                      <a:pt x="6" y="27"/>
                      <a:pt x="6" y="27"/>
                    </a:cubicBezTo>
                    <a:cubicBezTo>
                      <a:pt x="6" y="27"/>
                      <a:pt x="6" y="28"/>
                      <a:pt x="6" y="28"/>
                    </a:cubicBezTo>
                    <a:cubicBezTo>
                      <a:pt x="6" y="28"/>
                      <a:pt x="6" y="28"/>
                      <a:pt x="6" y="28"/>
                    </a:cubicBezTo>
                    <a:cubicBezTo>
                      <a:pt x="6" y="29"/>
                      <a:pt x="6" y="29"/>
                      <a:pt x="6" y="29"/>
                    </a:cubicBezTo>
                    <a:cubicBezTo>
                      <a:pt x="6" y="29"/>
                      <a:pt x="6" y="29"/>
                      <a:pt x="6" y="29"/>
                    </a:cubicBezTo>
                    <a:cubicBezTo>
                      <a:pt x="6" y="30"/>
                      <a:pt x="6" y="30"/>
                      <a:pt x="6" y="30"/>
                    </a:cubicBezTo>
                    <a:cubicBezTo>
                      <a:pt x="6" y="30"/>
                      <a:pt x="6" y="30"/>
                      <a:pt x="6" y="30"/>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3"/>
                    </a:cubicBezTo>
                    <a:cubicBezTo>
                      <a:pt x="6" y="33"/>
                      <a:pt x="6" y="33"/>
                      <a:pt x="6" y="33"/>
                    </a:cubicBezTo>
                    <a:cubicBezTo>
                      <a:pt x="6" y="33"/>
                      <a:pt x="6" y="33"/>
                      <a:pt x="6" y="34"/>
                    </a:cubicBezTo>
                    <a:cubicBezTo>
                      <a:pt x="6" y="34"/>
                      <a:pt x="6" y="34"/>
                      <a:pt x="6" y="34"/>
                    </a:cubicBezTo>
                    <a:cubicBezTo>
                      <a:pt x="6" y="34"/>
                      <a:pt x="5" y="34"/>
                      <a:pt x="5" y="35"/>
                    </a:cubicBezTo>
                    <a:cubicBezTo>
                      <a:pt x="5" y="35"/>
                      <a:pt x="5" y="35"/>
                      <a:pt x="5" y="35"/>
                    </a:cubicBezTo>
                    <a:cubicBezTo>
                      <a:pt x="5" y="36"/>
                      <a:pt x="5" y="36"/>
                      <a:pt x="5" y="36"/>
                    </a:cubicBezTo>
                    <a:cubicBezTo>
                      <a:pt x="4" y="37"/>
                      <a:pt x="4" y="37"/>
                      <a:pt x="3" y="38"/>
                    </a:cubicBezTo>
                    <a:cubicBezTo>
                      <a:pt x="31" y="21"/>
                      <a:pt x="31" y="21"/>
                      <a:pt x="31" y="21"/>
                    </a:cubicBezTo>
                    <a:cubicBezTo>
                      <a:pt x="32" y="21"/>
                      <a:pt x="32" y="20"/>
                      <a:pt x="33" y="20"/>
                    </a:cubicBezTo>
                    <a:cubicBezTo>
                      <a:pt x="33" y="19"/>
                      <a:pt x="33" y="19"/>
                      <a:pt x="33" y="19"/>
                    </a:cubicBezTo>
                    <a:cubicBezTo>
                      <a:pt x="33" y="19"/>
                      <a:pt x="34" y="18"/>
                      <a:pt x="34" y="18"/>
                    </a:cubicBezTo>
                    <a:cubicBezTo>
                      <a:pt x="34" y="18"/>
                      <a:pt x="34" y="18"/>
                      <a:pt x="34" y="18"/>
                    </a:cubicBezTo>
                    <a:cubicBezTo>
                      <a:pt x="34" y="18"/>
                      <a:pt x="34" y="17"/>
                      <a:pt x="34" y="17"/>
                    </a:cubicBezTo>
                    <a:cubicBezTo>
                      <a:pt x="34" y="17"/>
                      <a:pt x="34" y="17"/>
                      <a:pt x="34" y="17"/>
                    </a:cubicBezTo>
                    <a:cubicBezTo>
                      <a:pt x="34" y="16"/>
                      <a:pt x="34" y="16"/>
                      <a:pt x="34" y="16"/>
                    </a:cubicBezTo>
                    <a:cubicBezTo>
                      <a:pt x="34" y="16"/>
                      <a:pt x="34" y="16"/>
                      <a:pt x="34" y="16"/>
                    </a:cubicBezTo>
                    <a:cubicBezTo>
                      <a:pt x="34" y="15"/>
                      <a:pt x="34" y="15"/>
                      <a:pt x="34" y="15"/>
                    </a:cubicBezTo>
                    <a:cubicBezTo>
                      <a:pt x="34" y="15"/>
                      <a:pt x="34" y="15"/>
                      <a:pt x="34" y="15"/>
                    </a:cubicBezTo>
                    <a:cubicBezTo>
                      <a:pt x="34" y="15"/>
                      <a:pt x="34" y="15"/>
                      <a:pt x="34" y="15"/>
                    </a:cubicBezTo>
                    <a:cubicBezTo>
                      <a:pt x="34" y="14"/>
                      <a:pt x="34" y="14"/>
                      <a:pt x="34" y="14"/>
                    </a:cubicBezTo>
                    <a:close/>
                  </a:path>
                </a:pathLst>
              </a:custGeom>
              <a:solidFill>
                <a:srgbClr val="17317B"/>
              </a:solidFill>
              <a:ln w="9525">
                <a:noFill/>
                <a:round/>
                <a:headEnd/>
                <a:tailEnd/>
              </a:ln>
            </p:spPr>
            <p:txBody>
              <a:bodyPr/>
              <a:lstStyle/>
              <a:p>
                <a:endParaRPr lang="zh-CN" altLang="en-US"/>
              </a:p>
            </p:txBody>
          </p:sp>
          <p:sp>
            <p:nvSpPr>
              <p:cNvPr id="199" name="Freeform 547"/>
              <p:cNvSpPr>
                <a:spLocks/>
              </p:cNvSpPr>
              <p:nvPr/>
            </p:nvSpPr>
            <p:spPr bwMode="auto">
              <a:xfrm>
                <a:off x="4513" y="1597"/>
                <a:ext cx="10" cy="14"/>
              </a:xfrm>
              <a:custGeom>
                <a:avLst/>
                <a:gdLst/>
                <a:ahLst/>
                <a:cxnLst>
                  <a:cxn ang="0">
                    <a:pos x="10" y="4"/>
                  </a:cxn>
                  <a:cxn ang="0">
                    <a:pos x="21" y="22"/>
                  </a:cxn>
                  <a:cxn ang="0">
                    <a:pos x="10" y="28"/>
                  </a:cxn>
                  <a:cxn ang="0">
                    <a:pos x="0" y="10"/>
                  </a:cxn>
                  <a:cxn ang="0">
                    <a:pos x="10" y="4"/>
                  </a:cxn>
                  <a:cxn ang="0">
                    <a:pos x="10" y="4"/>
                  </a:cxn>
                </a:cxnLst>
                <a:rect l="0" t="0" r="r" b="b"/>
                <a:pathLst>
                  <a:path w="21" h="31">
                    <a:moveTo>
                      <a:pt x="10" y="4"/>
                    </a:moveTo>
                    <a:cubicBezTo>
                      <a:pt x="16" y="7"/>
                      <a:pt x="21" y="15"/>
                      <a:pt x="21" y="22"/>
                    </a:cubicBezTo>
                    <a:cubicBezTo>
                      <a:pt x="21" y="29"/>
                      <a:pt x="16" y="31"/>
                      <a:pt x="10" y="28"/>
                    </a:cubicBezTo>
                    <a:cubicBezTo>
                      <a:pt x="5" y="25"/>
                      <a:pt x="0" y="16"/>
                      <a:pt x="0" y="10"/>
                    </a:cubicBezTo>
                    <a:cubicBezTo>
                      <a:pt x="0" y="3"/>
                      <a:pt x="5" y="0"/>
                      <a:pt x="10" y="4"/>
                    </a:cubicBezTo>
                    <a:cubicBezTo>
                      <a:pt x="10" y="4"/>
                      <a:pt x="10" y="4"/>
                      <a:pt x="10" y="4"/>
                    </a:cubicBezTo>
                    <a:close/>
                  </a:path>
                </a:pathLst>
              </a:custGeom>
              <a:solidFill>
                <a:srgbClr val="142867"/>
              </a:solidFill>
              <a:ln w="9525">
                <a:noFill/>
                <a:round/>
                <a:headEnd/>
                <a:tailEnd/>
              </a:ln>
            </p:spPr>
            <p:txBody>
              <a:bodyPr/>
              <a:lstStyle/>
              <a:p>
                <a:endParaRPr lang="zh-CN" altLang="en-US"/>
              </a:p>
            </p:txBody>
          </p:sp>
          <p:sp>
            <p:nvSpPr>
              <p:cNvPr id="200" name="Freeform 548"/>
              <p:cNvSpPr>
                <a:spLocks/>
              </p:cNvSpPr>
              <p:nvPr/>
            </p:nvSpPr>
            <p:spPr bwMode="auto">
              <a:xfrm>
                <a:off x="4747" y="1806"/>
                <a:ext cx="17" cy="8"/>
              </a:xfrm>
              <a:custGeom>
                <a:avLst/>
                <a:gdLst/>
                <a:ahLst/>
                <a:cxnLst>
                  <a:cxn ang="0">
                    <a:pos x="35" y="2"/>
                  </a:cxn>
                  <a:cxn ang="0">
                    <a:pos x="35" y="1"/>
                  </a:cxn>
                  <a:cxn ang="0">
                    <a:pos x="34" y="1"/>
                  </a:cxn>
                  <a:cxn ang="0">
                    <a:pos x="34" y="1"/>
                  </a:cxn>
                  <a:cxn ang="0">
                    <a:pos x="33" y="1"/>
                  </a:cxn>
                  <a:cxn ang="0">
                    <a:pos x="33" y="1"/>
                  </a:cxn>
                  <a:cxn ang="0">
                    <a:pos x="32" y="1"/>
                  </a:cxn>
                  <a:cxn ang="0">
                    <a:pos x="32" y="1"/>
                  </a:cxn>
                  <a:cxn ang="0">
                    <a:pos x="31" y="1"/>
                  </a:cxn>
                  <a:cxn ang="0">
                    <a:pos x="31" y="0"/>
                  </a:cxn>
                  <a:cxn ang="0">
                    <a:pos x="31" y="0"/>
                  </a:cxn>
                  <a:cxn ang="0">
                    <a:pos x="30" y="0"/>
                  </a:cxn>
                  <a:cxn ang="0">
                    <a:pos x="29" y="1"/>
                  </a:cxn>
                  <a:cxn ang="0">
                    <a:pos x="29" y="1"/>
                  </a:cxn>
                  <a:cxn ang="0">
                    <a:pos x="28" y="1"/>
                  </a:cxn>
                  <a:cxn ang="0">
                    <a:pos x="0" y="18"/>
                  </a:cxn>
                  <a:cxn ang="0">
                    <a:pos x="0" y="17"/>
                  </a:cxn>
                  <a:cxn ang="0">
                    <a:pos x="1" y="17"/>
                  </a:cxn>
                  <a:cxn ang="0">
                    <a:pos x="2" y="17"/>
                  </a:cxn>
                  <a:cxn ang="0">
                    <a:pos x="2" y="17"/>
                  </a:cxn>
                  <a:cxn ang="0">
                    <a:pos x="3" y="17"/>
                  </a:cxn>
                  <a:cxn ang="0">
                    <a:pos x="3" y="17"/>
                  </a:cxn>
                  <a:cxn ang="0">
                    <a:pos x="4" y="17"/>
                  </a:cxn>
                  <a:cxn ang="0">
                    <a:pos x="4" y="17"/>
                  </a:cxn>
                  <a:cxn ang="0">
                    <a:pos x="5" y="17"/>
                  </a:cxn>
                  <a:cxn ang="0">
                    <a:pos x="5" y="17"/>
                  </a:cxn>
                  <a:cxn ang="0">
                    <a:pos x="6" y="17"/>
                  </a:cxn>
                  <a:cxn ang="0">
                    <a:pos x="6" y="18"/>
                  </a:cxn>
                  <a:cxn ang="0">
                    <a:pos x="6" y="18"/>
                  </a:cxn>
                  <a:cxn ang="0">
                    <a:pos x="7" y="18"/>
                  </a:cxn>
                  <a:cxn ang="0">
                    <a:pos x="7" y="18"/>
                  </a:cxn>
                  <a:cxn ang="0">
                    <a:pos x="35" y="2"/>
                  </a:cxn>
                  <a:cxn ang="0">
                    <a:pos x="35" y="2"/>
                  </a:cxn>
                  <a:cxn ang="0">
                    <a:pos x="35" y="2"/>
                  </a:cxn>
                </a:cxnLst>
                <a:rect l="0" t="0" r="r" b="b"/>
                <a:pathLst>
                  <a:path w="35" h="18">
                    <a:moveTo>
                      <a:pt x="35" y="2"/>
                    </a:moveTo>
                    <a:cubicBezTo>
                      <a:pt x="35" y="2"/>
                      <a:pt x="35" y="2"/>
                      <a:pt x="35" y="1"/>
                    </a:cubicBezTo>
                    <a:cubicBezTo>
                      <a:pt x="34" y="1"/>
                      <a:pt x="34" y="1"/>
                      <a:pt x="34" y="1"/>
                    </a:cubicBezTo>
                    <a:cubicBezTo>
                      <a:pt x="34" y="1"/>
                      <a:pt x="34" y="1"/>
                      <a:pt x="34" y="1"/>
                    </a:cubicBezTo>
                    <a:cubicBezTo>
                      <a:pt x="34" y="1"/>
                      <a:pt x="33" y="1"/>
                      <a:pt x="33" y="1"/>
                    </a:cubicBezTo>
                    <a:cubicBezTo>
                      <a:pt x="33" y="1"/>
                      <a:pt x="33" y="1"/>
                      <a:pt x="33" y="1"/>
                    </a:cubicBezTo>
                    <a:cubicBezTo>
                      <a:pt x="33" y="1"/>
                      <a:pt x="33" y="1"/>
                      <a:pt x="32" y="1"/>
                    </a:cubicBezTo>
                    <a:cubicBezTo>
                      <a:pt x="32" y="1"/>
                      <a:pt x="32" y="1"/>
                      <a:pt x="32" y="1"/>
                    </a:cubicBezTo>
                    <a:cubicBezTo>
                      <a:pt x="32" y="1"/>
                      <a:pt x="32" y="1"/>
                      <a:pt x="31" y="1"/>
                    </a:cubicBezTo>
                    <a:cubicBezTo>
                      <a:pt x="31" y="0"/>
                      <a:pt x="31" y="0"/>
                      <a:pt x="31" y="0"/>
                    </a:cubicBezTo>
                    <a:cubicBezTo>
                      <a:pt x="31" y="0"/>
                      <a:pt x="31" y="0"/>
                      <a:pt x="31" y="0"/>
                    </a:cubicBezTo>
                    <a:cubicBezTo>
                      <a:pt x="30" y="0"/>
                      <a:pt x="30" y="0"/>
                      <a:pt x="30" y="0"/>
                    </a:cubicBezTo>
                    <a:cubicBezTo>
                      <a:pt x="30" y="0"/>
                      <a:pt x="30" y="1"/>
                      <a:pt x="29" y="1"/>
                    </a:cubicBezTo>
                    <a:cubicBezTo>
                      <a:pt x="29" y="1"/>
                      <a:pt x="29" y="1"/>
                      <a:pt x="29" y="1"/>
                    </a:cubicBezTo>
                    <a:cubicBezTo>
                      <a:pt x="28" y="1"/>
                      <a:pt x="28" y="1"/>
                      <a:pt x="28" y="1"/>
                    </a:cubicBezTo>
                    <a:cubicBezTo>
                      <a:pt x="0" y="18"/>
                      <a:pt x="0" y="18"/>
                      <a:pt x="0" y="18"/>
                    </a:cubicBezTo>
                    <a:cubicBezTo>
                      <a:pt x="0" y="17"/>
                      <a:pt x="0" y="17"/>
                      <a:pt x="0" y="17"/>
                    </a:cubicBezTo>
                    <a:cubicBezTo>
                      <a:pt x="1" y="17"/>
                      <a:pt x="1" y="17"/>
                      <a:pt x="1" y="17"/>
                    </a:cubicBezTo>
                    <a:cubicBezTo>
                      <a:pt x="1" y="17"/>
                      <a:pt x="2" y="17"/>
                      <a:pt x="2" y="17"/>
                    </a:cubicBezTo>
                    <a:cubicBezTo>
                      <a:pt x="2" y="17"/>
                      <a:pt x="2" y="17"/>
                      <a:pt x="2" y="17"/>
                    </a:cubicBezTo>
                    <a:cubicBezTo>
                      <a:pt x="2" y="17"/>
                      <a:pt x="3" y="17"/>
                      <a:pt x="3" y="17"/>
                    </a:cubicBezTo>
                    <a:cubicBezTo>
                      <a:pt x="3" y="17"/>
                      <a:pt x="3" y="17"/>
                      <a:pt x="3" y="17"/>
                    </a:cubicBezTo>
                    <a:cubicBezTo>
                      <a:pt x="3" y="17"/>
                      <a:pt x="4" y="17"/>
                      <a:pt x="4" y="17"/>
                    </a:cubicBezTo>
                    <a:cubicBezTo>
                      <a:pt x="4" y="17"/>
                      <a:pt x="4" y="17"/>
                      <a:pt x="4" y="17"/>
                    </a:cubicBezTo>
                    <a:cubicBezTo>
                      <a:pt x="4" y="17"/>
                      <a:pt x="4" y="17"/>
                      <a:pt x="5" y="17"/>
                    </a:cubicBezTo>
                    <a:cubicBezTo>
                      <a:pt x="5" y="17"/>
                      <a:pt x="5" y="17"/>
                      <a:pt x="5" y="17"/>
                    </a:cubicBezTo>
                    <a:cubicBezTo>
                      <a:pt x="5" y="17"/>
                      <a:pt x="5" y="17"/>
                      <a:pt x="6" y="17"/>
                    </a:cubicBezTo>
                    <a:cubicBezTo>
                      <a:pt x="6" y="18"/>
                      <a:pt x="6" y="18"/>
                      <a:pt x="6" y="18"/>
                    </a:cubicBezTo>
                    <a:cubicBezTo>
                      <a:pt x="6" y="18"/>
                      <a:pt x="6" y="18"/>
                      <a:pt x="6" y="18"/>
                    </a:cubicBezTo>
                    <a:cubicBezTo>
                      <a:pt x="7" y="18"/>
                      <a:pt x="7" y="18"/>
                      <a:pt x="7" y="18"/>
                    </a:cubicBezTo>
                    <a:cubicBezTo>
                      <a:pt x="7" y="18"/>
                      <a:pt x="7" y="18"/>
                      <a:pt x="7" y="18"/>
                    </a:cubicBezTo>
                    <a:cubicBezTo>
                      <a:pt x="35" y="2"/>
                      <a:pt x="35" y="2"/>
                      <a:pt x="35" y="2"/>
                    </a:cubicBezTo>
                    <a:cubicBezTo>
                      <a:pt x="35" y="2"/>
                      <a:pt x="35" y="2"/>
                      <a:pt x="35" y="2"/>
                    </a:cubicBezTo>
                    <a:cubicBezTo>
                      <a:pt x="35" y="2"/>
                      <a:pt x="35" y="2"/>
                      <a:pt x="35" y="2"/>
                    </a:cubicBezTo>
                    <a:close/>
                  </a:path>
                </a:pathLst>
              </a:custGeom>
              <a:solidFill>
                <a:srgbClr val="17317B"/>
              </a:solidFill>
              <a:ln w="9525">
                <a:noFill/>
                <a:round/>
                <a:headEnd/>
                <a:tailEnd/>
              </a:ln>
            </p:spPr>
            <p:txBody>
              <a:bodyPr/>
              <a:lstStyle/>
              <a:p>
                <a:endParaRPr lang="zh-CN" altLang="en-US"/>
              </a:p>
            </p:txBody>
          </p:sp>
          <p:sp>
            <p:nvSpPr>
              <p:cNvPr id="201" name="Freeform 549"/>
              <p:cNvSpPr>
                <a:spLocks/>
              </p:cNvSpPr>
              <p:nvPr/>
            </p:nvSpPr>
            <p:spPr bwMode="auto">
              <a:xfrm>
                <a:off x="4751" y="1807"/>
                <a:ext cx="15" cy="9"/>
              </a:xfrm>
              <a:custGeom>
                <a:avLst/>
                <a:gdLst/>
                <a:ahLst/>
                <a:cxnLst>
                  <a:cxn ang="0">
                    <a:pos x="32" y="3"/>
                  </a:cxn>
                  <a:cxn ang="0">
                    <a:pos x="32" y="2"/>
                  </a:cxn>
                  <a:cxn ang="0">
                    <a:pos x="31" y="2"/>
                  </a:cxn>
                  <a:cxn ang="0">
                    <a:pos x="31" y="2"/>
                  </a:cxn>
                  <a:cxn ang="0">
                    <a:pos x="30" y="1"/>
                  </a:cxn>
                  <a:cxn ang="0">
                    <a:pos x="30" y="1"/>
                  </a:cxn>
                  <a:cxn ang="0">
                    <a:pos x="29" y="1"/>
                  </a:cxn>
                  <a:cxn ang="0">
                    <a:pos x="29" y="0"/>
                  </a:cxn>
                  <a:cxn ang="0">
                    <a:pos x="28" y="0"/>
                  </a:cxn>
                  <a:cxn ang="0">
                    <a:pos x="28" y="0"/>
                  </a:cxn>
                  <a:cxn ang="0">
                    <a:pos x="0" y="16"/>
                  </a:cxn>
                  <a:cxn ang="0">
                    <a:pos x="0" y="16"/>
                  </a:cxn>
                  <a:cxn ang="0">
                    <a:pos x="1" y="17"/>
                  </a:cxn>
                  <a:cxn ang="0">
                    <a:pos x="1" y="17"/>
                  </a:cxn>
                  <a:cxn ang="0">
                    <a:pos x="2" y="17"/>
                  </a:cxn>
                  <a:cxn ang="0">
                    <a:pos x="2" y="18"/>
                  </a:cxn>
                  <a:cxn ang="0">
                    <a:pos x="3" y="18"/>
                  </a:cxn>
                  <a:cxn ang="0">
                    <a:pos x="3" y="18"/>
                  </a:cxn>
                  <a:cxn ang="0">
                    <a:pos x="3" y="19"/>
                  </a:cxn>
                  <a:cxn ang="0">
                    <a:pos x="4" y="19"/>
                  </a:cxn>
                  <a:cxn ang="0">
                    <a:pos x="4" y="20"/>
                  </a:cxn>
                  <a:cxn ang="0">
                    <a:pos x="33" y="3"/>
                  </a:cxn>
                  <a:cxn ang="0">
                    <a:pos x="32" y="3"/>
                  </a:cxn>
                </a:cxnLst>
                <a:rect l="0" t="0" r="r" b="b"/>
                <a:pathLst>
                  <a:path w="33" h="20">
                    <a:moveTo>
                      <a:pt x="32" y="3"/>
                    </a:moveTo>
                    <a:cubicBezTo>
                      <a:pt x="32" y="3"/>
                      <a:pt x="32" y="3"/>
                      <a:pt x="32" y="2"/>
                    </a:cubicBezTo>
                    <a:cubicBezTo>
                      <a:pt x="32" y="2"/>
                      <a:pt x="31" y="2"/>
                      <a:pt x="31" y="2"/>
                    </a:cubicBezTo>
                    <a:cubicBezTo>
                      <a:pt x="31" y="2"/>
                      <a:pt x="31" y="2"/>
                      <a:pt x="31" y="2"/>
                    </a:cubicBezTo>
                    <a:cubicBezTo>
                      <a:pt x="31" y="1"/>
                      <a:pt x="30" y="1"/>
                      <a:pt x="30" y="1"/>
                    </a:cubicBezTo>
                    <a:cubicBezTo>
                      <a:pt x="30" y="1"/>
                      <a:pt x="30" y="1"/>
                      <a:pt x="30" y="1"/>
                    </a:cubicBezTo>
                    <a:cubicBezTo>
                      <a:pt x="30" y="1"/>
                      <a:pt x="29" y="1"/>
                      <a:pt x="29" y="1"/>
                    </a:cubicBezTo>
                    <a:cubicBezTo>
                      <a:pt x="29" y="0"/>
                      <a:pt x="29" y="0"/>
                      <a:pt x="29" y="0"/>
                    </a:cubicBezTo>
                    <a:cubicBezTo>
                      <a:pt x="29" y="0"/>
                      <a:pt x="29" y="0"/>
                      <a:pt x="28" y="0"/>
                    </a:cubicBezTo>
                    <a:cubicBezTo>
                      <a:pt x="28" y="0"/>
                      <a:pt x="28" y="0"/>
                      <a:pt x="28" y="0"/>
                    </a:cubicBezTo>
                    <a:cubicBezTo>
                      <a:pt x="0" y="16"/>
                      <a:pt x="0" y="16"/>
                      <a:pt x="0" y="16"/>
                    </a:cubicBezTo>
                    <a:cubicBezTo>
                      <a:pt x="0" y="16"/>
                      <a:pt x="0" y="16"/>
                      <a:pt x="0" y="16"/>
                    </a:cubicBezTo>
                    <a:cubicBezTo>
                      <a:pt x="0" y="16"/>
                      <a:pt x="1" y="17"/>
                      <a:pt x="1" y="17"/>
                    </a:cubicBezTo>
                    <a:cubicBezTo>
                      <a:pt x="1" y="17"/>
                      <a:pt x="1" y="17"/>
                      <a:pt x="1" y="17"/>
                    </a:cubicBezTo>
                    <a:cubicBezTo>
                      <a:pt x="1" y="17"/>
                      <a:pt x="1" y="17"/>
                      <a:pt x="2" y="17"/>
                    </a:cubicBezTo>
                    <a:cubicBezTo>
                      <a:pt x="2" y="17"/>
                      <a:pt x="2" y="17"/>
                      <a:pt x="2" y="18"/>
                    </a:cubicBezTo>
                    <a:cubicBezTo>
                      <a:pt x="2" y="18"/>
                      <a:pt x="2" y="18"/>
                      <a:pt x="3" y="18"/>
                    </a:cubicBezTo>
                    <a:cubicBezTo>
                      <a:pt x="3" y="18"/>
                      <a:pt x="3" y="18"/>
                      <a:pt x="3" y="18"/>
                    </a:cubicBezTo>
                    <a:cubicBezTo>
                      <a:pt x="3" y="19"/>
                      <a:pt x="3" y="19"/>
                      <a:pt x="3" y="19"/>
                    </a:cubicBezTo>
                    <a:cubicBezTo>
                      <a:pt x="4" y="19"/>
                      <a:pt x="4" y="19"/>
                      <a:pt x="4" y="19"/>
                    </a:cubicBezTo>
                    <a:cubicBezTo>
                      <a:pt x="4" y="19"/>
                      <a:pt x="4" y="20"/>
                      <a:pt x="4" y="20"/>
                    </a:cubicBezTo>
                    <a:cubicBezTo>
                      <a:pt x="33" y="3"/>
                      <a:pt x="33" y="3"/>
                      <a:pt x="33" y="3"/>
                    </a:cubicBezTo>
                    <a:cubicBezTo>
                      <a:pt x="32" y="3"/>
                      <a:pt x="32" y="3"/>
                      <a:pt x="32" y="3"/>
                    </a:cubicBezTo>
                    <a:close/>
                  </a:path>
                </a:pathLst>
              </a:custGeom>
              <a:solidFill>
                <a:srgbClr val="4F64A8"/>
              </a:solidFill>
              <a:ln w="9525">
                <a:noFill/>
                <a:round/>
                <a:headEnd/>
                <a:tailEnd/>
              </a:ln>
            </p:spPr>
            <p:txBody>
              <a:bodyPr/>
              <a:lstStyle/>
              <a:p>
                <a:endParaRPr lang="zh-CN" altLang="en-US"/>
              </a:p>
            </p:txBody>
          </p:sp>
          <p:sp>
            <p:nvSpPr>
              <p:cNvPr id="202" name="Freeform 550"/>
              <p:cNvSpPr>
                <a:spLocks/>
              </p:cNvSpPr>
              <p:nvPr/>
            </p:nvSpPr>
            <p:spPr bwMode="auto">
              <a:xfrm>
                <a:off x="4752" y="1808"/>
                <a:ext cx="17" cy="18"/>
              </a:xfrm>
              <a:custGeom>
                <a:avLst/>
                <a:gdLst/>
                <a:ahLst/>
                <a:cxnLst>
                  <a:cxn ang="0">
                    <a:pos x="35" y="14"/>
                  </a:cxn>
                  <a:cxn ang="0">
                    <a:pos x="35" y="13"/>
                  </a:cxn>
                  <a:cxn ang="0">
                    <a:pos x="35" y="12"/>
                  </a:cxn>
                  <a:cxn ang="0">
                    <a:pos x="34" y="11"/>
                  </a:cxn>
                  <a:cxn ang="0">
                    <a:pos x="34" y="10"/>
                  </a:cxn>
                  <a:cxn ang="0">
                    <a:pos x="34" y="9"/>
                  </a:cxn>
                  <a:cxn ang="0">
                    <a:pos x="33" y="8"/>
                  </a:cxn>
                  <a:cxn ang="0">
                    <a:pos x="33" y="7"/>
                  </a:cxn>
                  <a:cxn ang="0">
                    <a:pos x="32" y="6"/>
                  </a:cxn>
                  <a:cxn ang="0">
                    <a:pos x="31" y="3"/>
                  </a:cxn>
                  <a:cxn ang="0">
                    <a:pos x="30" y="2"/>
                  </a:cxn>
                  <a:cxn ang="0">
                    <a:pos x="29" y="1"/>
                  </a:cxn>
                  <a:cxn ang="0">
                    <a:pos x="0" y="17"/>
                  </a:cxn>
                  <a:cxn ang="0">
                    <a:pos x="1" y="18"/>
                  </a:cxn>
                  <a:cxn ang="0">
                    <a:pos x="2" y="19"/>
                  </a:cxn>
                  <a:cxn ang="0">
                    <a:pos x="4" y="21"/>
                  </a:cxn>
                  <a:cxn ang="0">
                    <a:pos x="4" y="23"/>
                  </a:cxn>
                  <a:cxn ang="0">
                    <a:pos x="5" y="24"/>
                  </a:cxn>
                  <a:cxn ang="0">
                    <a:pos x="5" y="25"/>
                  </a:cxn>
                  <a:cxn ang="0">
                    <a:pos x="6" y="26"/>
                  </a:cxn>
                  <a:cxn ang="0">
                    <a:pos x="6" y="27"/>
                  </a:cxn>
                  <a:cxn ang="0">
                    <a:pos x="6" y="28"/>
                  </a:cxn>
                  <a:cxn ang="0">
                    <a:pos x="7" y="29"/>
                  </a:cxn>
                  <a:cxn ang="0">
                    <a:pos x="7" y="30"/>
                  </a:cxn>
                  <a:cxn ang="0">
                    <a:pos x="7" y="31"/>
                  </a:cxn>
                  <a:cxn ang="0">
                    <a:pos x="7" y="32"/>
                  </a:cxn>
                  <a:cxn ang="0">
                    <a:pos x="7" y="33"/>
                  </a:cxn>
                  <a:cxn ang="0">
                    <a:pos x="7" y="34"/>
                  </a:cxn>
                  <a:cxn ang="0">
                    <a:pos x="6" y="35"/>
                  </a:cxn>
                  <a:cxn ang="0">
                    <a:pos x="6" y="36"/>
                  </a:cxn>
                  <a:cxn ang="0">
                    <a:pos x="4" y="38"/>
                  </a:cxn>
                  <a:cxn ang="0">
                    <a:pos x="34" y="20"/>
                  </a:cxn>
                  <a:cxn ang="0">
                    <a:pos x="34" y="19"/>
                  </a:cxn>
                  <a:cxn ang="0">
                    <a:pos x="35" y="18"/>
                  </a:cxn>
                  <a:cxn ang="0">
                    <a:pos x="35" y="17"/>
                  </a:cxn>
                  <a:cxn ang="0">
                    <a:pos x="35" y="16"/>
                  </a:cxn>
                  <a:cxn ang="0">
                    <a:pos x="35" y="15"/>
                  </a:cxn>
                </a:cxnLst>
                <a:rect l="0" t="0" r="r" b="b"/>
                <a:pathLst>
                  <a:path w="35" h="38">
                    <a:moveTo>
                      <a:pt x="35" y="15"/>
                    </a:moveTo>
                    <a:cubicBezTo>
                      <a:pt x="35" y="15"/>
                      <a:pt x="35" y="14"/>
                      <a:pt x="35" y="14"/>
                    </a:cubicBezTo>
                    <a:cubicBezTo>
                      <a:pt x="35" y="14"/>
                      <a:pt x="35" y="14"/>
                      <a:pt x="35" y="14"/>
                    </a:cubicBezTo>
                    <a:cubicBezTo>
                      <a:pt x="35" y="14"/>
                      <a:pt x="35" y="13"/>
                      <a:pt x="35" y="13"/>
                    </a:cubicBezTo>
                    <a:cubicBezTo>
                      <a:pt x="35" y="13"/>
                      <a:pt x="35" y="13"/>
                      <a:pt x="35" y="13"/>
                    </a:cubicBezTo>
                    <a:cubicBezTo>
                      <a:pt x="35" y="12"/>
                      <a:pt x="35" y="12"/>
                      <a:pt x="35" y="12"/>
                    </a:cubicBezTo>
                    <a:cubicBezTo>
                      <a:pt x="35" y="12"/>
                      <a:pt x="35" y="12"/>
                      <a:pt x="35" y="12"/>
                    </a:cubicBezTo>
                    <a:cubicBezTo>
                      <a:pt x="34" y="11"/>
                      <a:pt x="34" y="11"/>
                      <a:pt x="34" y="11"/>
                    </a:cubicBezTo>
                    <a:cubicBezTo>
                      <a:pt x="34" y="11"/>
                      <a:pt x="34" y="11"/>
                      <a:pt x="34" y="10"/>
                    </a:cubicBezTo>
                    <a:cubicBezTo>
                      <a:pt x="34" y="10"/>
                      <a:pt x="34" y="10"/>
                      <a:pt x="34" y="10"/>
                    </a:cubicBezTo>
                    <a:cubicBezTo>
                      <a:pt x="34" y="10"/>
                      <a:pt x="34" y="10"/>
                      <a:pt x="34" y="9"/>
                    </a:cubicBezTo>
                    <a:cubicBezTo>
                      <a:pt x="34" y="9"/>
                      <a:pt x="34" y="9"/>
                      <a:pt x="34" y="9"/>
                    </a:cubicBezTo>
                    <a:cubicBezTo>
                      <a:pt x="34" y="9"/>
                      <a:pt x="34" y="8"/>
                      <a:pt x="34" y="8"/>
                    </a:cubicBezTo>
                    <a:cubicBezTo>
                      <a:pt x="33" y="8"/>
                      <a:pt x="33" y="8"/>
                      <a:pt x="33" y="8"/>
                    </a:cubicBezTo>
                    <a:cubicBezTo>
                      <a:pt x="33" y="8"/>
                      <a:pt x="33" y="7"/>
                      <a:pt x="33" y="7"/>
                    </a:cubicBezTo>
                    <a:cubicBezTo>
                      <a:pt x="33" y="7"/>
                      <a:pt x="33" y="7"/>
                      <a:pt x="33" y="7"/>
                    </a:cubicBezTo>
                    <a:cubicBezTo>
                      <a:pt x="33" y="7"/>
                      <a:pt x="33" y="6"/>
                      <a:pt x="33" y="6"/>
                    </a:cubicBezTo>
                    <a:cubicBezTo>
                      <a:pt x="32" y="6"/>
                      <a:pt x="32" y="6"/>
                      <a:pt x="32" y="6"/>
                    </a:cubicBezTo>
                    <a:cubicBezTo>
                      <a:pt x="32" y="5"/>
                      <a:pt x="32" y="5"/>
                      <a:pt x="32" y="5"/>
                    </a:cubicBezTo>
                    <a:cubicBezTo>
                      <a:pt x="31" y="4"/>
                      <a:pt x="31" y="4"/>
                      <a:pt x="31" y="3"/>
                    </a:cubicBezTo>
                    <a:cubicBezTo>
                      <a:pt x="31" y="3"/>
                      <a:pt x="30" y="3"/>
                      <a:pt x="30" y="2"/>
                    </a:cubicBezTo>
                    <a:cubicBezTo>
                      <a:pt x="30" y="2"/>
                      <a:pt x="30" y="2"/>
                      <a:pt x="30" y="2"/>
                    </a:cubicBezTo>
                    <a:cubicBezTo>
                      <a:pt x="30" y="2"/>
                      <a:pt x="30" y="1"/>
                      <a:pt x="29" y="1"/>
                    </a:cubicBezTo>
                    <a:cubicBezTo>
                      <a:pt x="29" y="1"/>
                      <a:pt x="29" y="1"/>
                      <a:pt x="29" y="1"/>
                    </a:cubicBezTo>
                    <a:cubicBezTo>
                      <a:pt x="29" y="1"/>
                      <a:pt x="29" y="1"/>
                      <a:pt x="29" y="0"/>
                    </a:cubicBezTo>
                    <a:cubicBezTo>
                      <a:pt x="0" y="17"/>
                      <a:pt x="0" y="17"/>
                      <a:pt x="0" y="17"/>
                    </a:cubicBezTo>
                    <a:cubicBezTo>
                      <a:pt x="1" y="17"/>
                      <a:pt x="1" y="17"/>
                      <a:pt x="1" y="17"/>
                    </a:cubicBezTo>
                    <a:cubicBezTo>
                      <a:pt x="1" y="17"/>
                      <a:pt x="1" y="18"/>
                      <a:pt x="1" y="18"/>
                    </a:cubicBezTo>
                    <a:cubicBezTo>
                      <a:pt x="1" y="18"/>
                      <a:pt x="1" y="18"/>
                      <a:pt x="2" y="18"/>
                    </a:cubicBezTo>
                    <a:cubicBezTo>
                      <a:pt x="2" y="18"/>
                      <a:pt x="2" y="19"/>
                      <a:pt x="2" y="19"/>
                    </a:cubicBezTo>
                    <a:cubicBezTo>
                      <a:pt x="2" y="19"/>
                      <a:pt x="3" y="19"/>
                      <a:pt x="3" y="20"/>
                    </a:cubicBezTo>
                    <a:cubicBezTo>
                      <a:pt x="3" y="20"/>
                      <a:pt x="3" y="21"/>
                      <a:pt x="4" y="21"/>
                    </a:cubicBezTo>
                    <a:cubicBezTo>
                      <a:pt x="4" y="21"/>
                      <a:pt x="4" y="22"/>
                      <a:pt x="4" y="22"/>
                    </a:cubicBezTo>
                    <a:cubicBezTo>
                      <a:pt x="4" y="22"/>
                      <a:pt x="4" y="22"/>
                      <a:pt x="4" y="23"/>
                    </a:cubicBezTo>
                    <a:cubicBezTo>
                      <a:pt x="4" y="23"/>
                      <a:pt x="5" y="23"/>
                      <a:pt x="5" y="23"/>
                    </a:cubicBezTo>
                    <a:cubicBezTo>
                      <a:pt x="5" y="23"/>
                      <a:pt x="5" y="23"/>
                      <a:pt x="5" y="24"/>
                    </a:cubicBezTo>
                    <a:cubicBezTo>
                      <a:pt x="5" y="24"/>
                      <a:pt x="5" y="24"/>
                      <a:pt x="5" y="24"/>
                    </a:cubicBezTo>
                    <a:cubicBezTo>
                      <a:pt x="5" y="24"/>
                      <a:pt x="5" y="25"/>
                      <a:pt x="5" y="25"/>
                    </a:cubicBezTo>
                    <a:cubicBezTo>
                      <a:pt x="5" y="25"/>
                      <a:pt x="5" y="25"/>
                      <a:pt x="6" y="25"/>
                    </a:cubicBezTo>
                    <a:cubicBezTo>
                      <a:pt x="6" y="25"/>
                      <a:pt x="6" y="26"/>
                      <a:pt x="6" y="26"/>
                    </a:cubicBezTo>
                    <a:cubicBezTo>
                      <a:pt x="6" y="26"/>
                      <a:pt x="6" y="26"/>
                      <a:pt x="6" y="26"/>
                    </a:cubicBezTo>
                    <a:cubicBezTo>
                      <a:pt x="6" y="26"/>
                      <a:pt x="6" y="27"/>
                      <a:pt x="6" y="27"/>
                    </a:cubicBezTo>
                    <a:cubicBezTo>
                      <a:pt x="6" y="27"/>
                      <a:pt x="6" y="27"/>
                      <a:pt x="6" y="27"/>
                    </a:cubicBezTo>
                    <a:cubicBezTo>
                      <a:pt x="6" y="28"/>
                      <a:pt x="6" y="28"/>
                      <a:pt x="6" y="28"/>
                    </a:cubicBezTo>
                    <a:cubicBezTo>
                      <a:pt x="6" y="28"/>
                      <a:pt x="6" y="28"/>
                      <a:pt x="6" y="29"/>
                    </a:cubicBezTo>
                    <a:cubicBezTo>
                      <a:pt x="6" y="29"/>
                      <a:pt x="6" y="29"/>
                      <a:pt x="7" y="29"/>
                    </a:cubicBezTo>
                    <a:cubicBezTo>
                      <a:pt x="7" y="29"/>
                      <a:pt x="7" y="29"/>
                      <a:pt x="7" y="30"/>
                    </a:cubicBezTo>
                    <a:cubicBezTo>
                      <a:pt x="7" y="30"/>
                      <a:pt x="7" y="30"/>
                      <a:pt x="7" y="30"/>
                    </a:cubicBezTo>
                    <a:cubicBezTo>
                      <a:pt x="7" y="30"/>
                      <a:pt x="7" y="30"/>
                      <a:pt x="7" y="31"/>
                    </a:cubicBezTo>
                    <a:cubicBezTo>
                      <a:pt x="7" y="31"/>
                      <a:pt x="7" y="31"/>
                      <a:pt x="7" y="31"/>
                    </a:cubicBezTo>
                    <a:cubicBezTo>
                      <a:pt x="7" y="31"/>
                      <a:pt x="7" y="31"/>
                      <a:pt x="7" y="32"/>
                    </a:cubicBezTo>
                    <a:cubicBezTo>
                      <a:pt x="7" y="32"/>
                      <a:pt x="7" y="32"/>
                      <a:pt x="7" y="32"/>
                    </a:cubicBezTo>
                    <a:cubicBezTo>
                      <a:pt x="7" y="32"/>
                      <a:pt x="7" y="32"/>
                      <a:pt x="7" y="32"/>
                    </a:cubicBezTo>
                    <a:cubicBezTo>
                      <a:pt x="7" y="32"/>
                      <a:pt x="7" y="33"/>
                      <a:pt x="7" y="33"/>
                    </a:cubicBezTo>
                    <a:cubicBezTo>
                      <a:pt x="7" y="33"/>
                      <a:pt x="7" y="33"/>
                      <a:pt x="7" y="33"/>
                    </a:cubicBezTo>
                    <a:cubicBezTo>
                      <a:pt x="7" y="33"/>
                      <a:pt x="7" y="34"/>
                      <a:pt x="7" y="34"/>
                    </a:cubicBezTo>
                    <a:cubicBezTo>
                      <a:pt x="7" y="34"/>
                      <a:pt x="6" y="34"/>
                      <a:pt x="6" y="34"/>
                    </a:cubicBezTo>
                    <a:cubicBezTo>
                      <a:pt x="6" y="34"/>
                      <a:pt x="6" y="35"/>
                      <a:pt x="6" y="35"/>
                    </a:cubicBezTo>
                    <a:cubicBezTo>
                      <a:pt x="6" y="35"/>
                      <a:pt x="6" y="35"/>
                      <a:pt x="6" y="35"/>
                    </a:cubicBezTo>
                    <a:cubicBezTo>
                      <a:pt x="6" y="36"/>
                      <a:pt x="6" y="36"/>
                      <a:pt x="6" y="36"/>
                    </a:cubicBezTo>
                    <a:cubicBezTo>
                      <a:pt x="6" y="36"/>
                      <a:pt x="6" y="36"/>
                      <a:pt x="5" y="37"/>
                    </a:cubicBezTo>
                    <a:cubicBezTo>
                      <a:pt x="5" y="37"/>
                      <a:pt x="4" y="38"/>
                      <a:pt x="4" y="38"/>
                    </a:cubicBezTo>
                    <a:cubicBezTo>
                      <a:pt x="32" y="22"/>
                      <a:pt x="32" y="22"/>
                      <a:pt x="32" y="22"/>
                    </a:cubicBezTo>
                    <a:cubicBezTo>
                      <a:pt x="33" y="22"/>
                      <a:pt x="33" y="21"/>
                      <a:pt x="34" y="20"/>
                    </a:cubicBezTo>
                    <a:cubicBezTo>
                      <a:pt x="34" y="20"/>
                      <a:pt x="34" y="20"/>
                      <a:pt x="34" y="20"/>
                    </a:cubicBezTo>
                    <a:cubicBezTo>
                      <a:pt x="34" y="19"/>
                      <a:pt x="34" y="19"/>
                      <a:pt x="34" y="19"/>
                    </a:cubicBezTo>
                    <a:cubicBezTo>
                      <a:pt x="34" y="19"/>
                      <a:pt x="34" y="19"/>
                      <a:pt x="35" y="18"/>
                    </a:cubicBezTo>
                    <a:cubicBezTo>
                      <a:pt x="35" y="18"/>
                      <a:pt x="35" y="18"/>
                      <a:pt x="35" y="18"/>
                    </a:cubicBezTo>
                    <a:cubicBezTo>
                      <a:pt x="35" y="18"/>
                      <a:pt x="35" y="18"/>
                      <a:pt x="35" y="17"/>
                    </a:cubicBezTo>
                    <a:cubicBezTo>
                      <a:pt x="35" y="17"/>
                      <a:pt x="35" y="17"/>
                      <a:pt x="35" y="17"/>
                    </a:cubicBezTo>
                    <a:cubicBezTo>
                      <a:pt x="35" y="17"/>
                      <a:pt x="35" y="16"/>
                      <a:pt x="35" y="16"/>
                    </a:cubicBezTo>
                    <a:cubicBezTo>
                      <a:pt x="35" y="16"/>
                      <a:pt x="35" y="16"/>
                      <a:pt x="35" y="16"/>
                    </a:cubicBezTo>
                    <a:cubicBezTo>
                      <a:pt x="35" y="16"/>
                      <a:pt x="35" y="15"/>
                      <a:pt x="35" y="15"/>
                    </a:cubicBezTo>
                    <a:cubicBezTo>
                      <a:pt x="35" y="15"/>
                      <a:pt x="35" y="15"/>
                      <a:pt x="35" y="15"/>
                    </a:cubicBezTo>
                    <a:cubicBezTo>
                      <a:pt x="35" y="15"/>
                      <a:pt x="35" y="15"/>
                      <a:pt x="35" y="15"/>
                    </a:cubicBezTo>
                    <a:close/>
                  </a:path>
                </a:pathLst>
              </a:custGeom>
              <a:solidFill>
                <a:srgbClr val="17317B"/>
              </a:solidFill>
              <a:ln w="9525">
                <a:noFill/>
                <a:round/>
                <a:headEnd/>
                <a:tailEnd/>
              </a:ln>
            </p:spPr>
            <p:txBody>
              <a:bodyPr/>
              <a:lstStyle/>
              <a:p>
                <a:endParaRPr lang="zh-CN" altLang="en-US"/>
              </a:p>
            </p:txBody>
          </p:sp>
          <p:sp>
            <p:nvSpPr>
              <p:cNvPr id="203" name="Freeform 551"/>
              <p:cNvSpPr>
                <a:spLocks/>
              </p:cNvSpPr>
              <p:nvPr/>
            </p:nvSpPr>
            <p:spPr bwMode="auto">
              <a:xfrm>
                <a:off x="4745" y="1813"/>
                <a:ext cx="11" cy="14"/>
              </a:xfrm>
              <a:custGeom>
                <a:avLst/>
                <a:gdLst/>
                <a:ahLst/>
                <a:cxnLst>
                  <a:cxn ang="0">
                    <a:pos x="11" y="3"/>
                  </a:cxn>
                  <a:cxn ang="0">
                    <a:pos x="22" y="22"/>
                  </a:cxn>
                  <a:cxn ang="0">
                    <a:pos x="11" y="28"/>
                  </a:cxn>
                  <a:cxn ang="0">
                    <a:pos x="0" y="9"/>
                  </a:cxn>
                  <a:cxn ang="0">
                    <a:pos x="11" y="3"/>
                  </a:cxn>
                  <a:cxn ang="0">
                    <a:pos x="11" y="3"/>
                  </a:cxn>
                </a:cxnLst>
                <a:rect l="0" t="0" r="r" b="b"/>
                <a:pathLst>
                  <a:path w="22" h="31">
                    <a:moveTo>
                      <a:pt x="11" y="3"/>
                    </a:moveTo>
                    <a:cubicBezTo>
                      <a:pt x="17" y="7"/>
                      <a:pt x="22" y="15"/>
                      <a:pt x="22" y="22"/>
                    </a:cubicBezTo>
                    <a:cubicBezTo>
                      <a:pt x="22" y="28"/>
                      <a:pt x="17" y="31"/>
                      <a:pt x="11" y="28"/>
                    </a:cubicBezTo>
                    <a:cubicBezTo>
                      <a:pt x="5" y="24"/>
                      <a:pt x="0" y="16"/>
                      <a:pt x="0" y="9"/>
                    </a:cubicBezTo>
                    <a:cubicBezTo>
                      <a:pt x="0" y="3"/>
                      <a:pt x="5" y="0"/>
                      <a:pt x="11" y="3"/>
                    </a:cubicBezTo>
                    <a:cubicBezTo>
                      <a:pt x="11" y="3"/>
                      <a:pt x="11" y="3"/>
                      <a:pt x="11" y="3"/>
                    </a:cubicBezTo>
                    <a:close/>
                  </a:path>
                </a:pathLst>
              </a:custGeom>
              <a:solidFill>
                <a:srgbClr val="142867"/>
              </a:solidFill>
              <a:ln w="9525">
                <a:noFill/>
                <a:round/>
                <a:headEnd/>
                <a:tailEnd/>
              </a:ln>
            </p:spPr>
            <p:txBody>
              <a:bodyPr/>
              <a:lstStyle/>
              <a:p>
                <a:endParaRPr lang="zh-CN" altLang="en-US"/>
              </a:p>
            </p:txBody>
          </p:sp>
          <p:sp>
            <p:nvSpPr>
              <p:cNvPr id="204" name="Freeform 552"/>
              <p:cNvSpPr>
                <a:spLocks/>
              </p:cNvSpPr>
              <p:nvPr/>
            </p:nvSpPr>
            <p:spPr bwMode="auto">
              <a:xfrm>
                <a:off x="4747" y="1765"/>
                <a:ext cx="17" cy="9"/>
              </a:xfrm>
              <a:custGeom>
                <a:avLst/>
                <a:gdLst/>
                <a:ahLst/>
                <a:cxnLst>
                  <a:cxn ang="0">
                    <a:pos x="35" y="1"/>
                  </a:cxn>
                  <a:cxn ang="0">
                    <a:pos x="35" y="1"/>
                  </a:cxn>
                  <a:cxn ang="0">
                    <a:pos x="34" y="1"/>
                  </a:cxn>
                  <a:cxn ang="0">
                    <a:pos x="34" y="1"/>
                  </a:cxn>
                  <a:cxn ang="0">
                    <a:pos x="33" y="1"/>
                  </a:cxn>
                  <a:cxn ang="0">
                    <a:pos x="33" y="1"/>
                  </a:cxn>
                  <a:cxn ang="0">
                    <a:pos x="32" y="0"/>
                  </a:cxn>
                  <a:cxn ang="0">
                    <a:pos x="32" y="0"/>
                  </a:cxn>
                  <a:cxn ang="0">
                    <a:pos x="31" y="0"/>
                  </a:cxn>
                  <a:cxn ang="0">
                    <a:pos x="31" y="0"/>
                  </a:cxn>
                  <a:cxn ang="0">
                    <a:pos x="31" y="0"/>
                  </a:cxn>
                  <a:cxn ang="0">
                    <a:pos x="30" y="0"/>
                  </a:cxn>
                  <a:cxn ang="0">
                    <a:pos x="29" y="0"/>
                  </a:cxn>
                  <a:cxn ang="0">
                    <a:pos x="29" y="1"/>
                  </a:cxn>
                  <a:cxn ang="0">
                    <a:pos x="28" y="1"/>
                  </a:cxn>
                  <a:cxn ang="0">
                    <a:pos x="0" y="17"/>
                  </a:cxn>
                  <a:cxn ang="0">
                    <a:pos x="0" y="17"/>
                  </a:cxn>
                  <a:cxn ang="0">
                    <a:pos x="1" y="17"/>
                  </a:cxn>
                  <a:cxn ang="0">
                    <a:pos x="2" y="17"/>
                  </a:cxn>
                  <a:cxn ang="0">
                    <a:pos x="2" y="17"/>
                  </a:cxn>
                  <a:cxn ang="0">
                    <a:pos x="3" y="17"/>
                  </a:cxn>
                  <a:cxn ang="0">
                    <a:pos x="3" y="17"/>
                  </a:cxn>
                  <a:cxn ang="0">
                    <a:pos x="4" y="17"/>
                  </a:cxn>
                  <a:cxn ang="0">
                    <a:pos x="4" y="17"/>
                  </a:cxn>
                  <a:cxn ang="0">
                    <a:pos x="5" y="17"/>
                  </a:cxn>
                  <a:cxn ang="0">
                    <a:pos x="5" y="17"/>
                  </a:cxn>
                  <a:cxn ang="0">
                    <a:pos x="6" y="17"/>
                  </a:cxn>
                  <a:cxn ang="0">
                    <a:pos x="6" y="17"/>
                  </a:cxn>
                  <a:cxn ang="0">
                    <a:pos x="6" y="18"/>
                  </a:cxn>
                  <a:cxn ang="0">
                    <a:pos x="7" y="18"/>
                  </a:cxn>
                  <a:cxn ang="0">
                    <a:pos x="7" y="18"/>
                  </a:cxn>
                  <a:cxn ang="0">
                    <a:pos x="35" y="2"/>
                  </a:cxn>
                  <a:cxn ang="0">
                    <a:pos x="35" y="1"/>
                  </a:cxn>
                  <a:cxn ang="0">
                    <a:pos x="35" y="1"/>
                  </a:cxn>
                </a:cxnLst>
                <a:rect l="0" t="0" r="r" b="b"/>
                <a:pathLst>
                  <a:path w="35" h="18">
                    <a:moveTo>
                      <a:pt x="35" y="1"/>
                    </a:moveTo>
                    <a:cubicBezTo>
                      <a:pt x="35" y="1"/>
                      <a:pt x="35" y="1"/>
                      <a:pt x="35" y="1"/>
                    </a:cubicBezTo>
                    <a:cubicBezTo>
                      <a:pt x="34" y="1"/>
                      <a:pt x="34" y="1"/>
                      <a:pt x="34" y="1"/>
                    </a:cubicBezTo>
                    <a:cubicBezTo>
                      <a:pt x="34" y="1"/>
                      <a:pt x="34" y="1"/>
                      <a:pt x="34" y="1"/>
                    </a:cubicBezTo>
                    <a:cubicBezTo>
                      <a:pt x="34" y="1"/>
                      <a:pt x="33" y="1"/>
                      <a:pt x="33" y="1"/>
                    </a:cubicBezTo>
                    <a:cubicBezTo>
                      <a:pt x="33" y="1"/>
                      <a:pt x="33" y="1"/>
                      <a:pt x="33" y="1"/>
                    </a:cubicBezTo>
                    <a:cubicBezTo>
                      <a:pt x="33" y="1"/>
                      <a:pt x="33" y="1"/>
                      <a:pt x="32" y="0"/>
                    </a:cubicBezTo>
                    <a:cubicBezTo>
                      <a:pt x="32" y="0"/>
                      <a:pt x="32" y="0"/>
                      <a:pt x="32" y="0"/>
                    </a:cubicBezTo>
                    <a:cubicBezTo>
                      <a:pt x="32" y="0"/>
                      <a:pt x="32" y="0"/>
                      <a:pt x="31" y="0"/>
                    </a:cubicBezTo>
                    <a:cubicBezTo>
                      <a:pt x="31" y="0"/>
                      <a:pt x="31" y="0"/>
                      <a:pt x="31" y="0"/>
                    </a:cubicBezTo>
                    <a:cubicBezTo>
                      <a:pt x="31" y="0"/>
                      <a:pt x="31" y="0"/>
                      <a:pt x="31" y="0"/>
                    </a:cubicBezTo>
                    <a:cubicBezTo>
                      <a:pt x="30" y="0"/>
                      <a:pt x="30" y="0"/>
                      <a:pt x="30" y="0"/>
                    </a:cubicBezTo>
                    <a:cubicBezTo>
                      <a:pt x="30" y="0"/>
                      <a:pt x="30" y="0"/>
                      <a:pt x="29" y="0"/>
                    </a:cubicBezTo>
                    <a:cubicBezTo>
                      <a:pt x="29" y="0"/>
                      <a:pt x="29" y="0"/>
                      <a:pt x="29" y="1"/>
                    </a:cubicBezTo>
                    <a:cubicBezTo>
                      <a:pt x="28" y="1"/>
                      <a:pt x="28" y="1"/>
                      <a:pt x="28" y="1"/>
                    </a:cubicBezTo>
                    <a:cubicBezTo>
                      <a:pt x="0" y="17"/>
                      <a:pt x="0" y="17"/>
                      <a:pt x="0" y="17"/>
                    </a:cubicBezTo>
                    <a:cubicBezTo>
                      <a:pt x="0" y="17"/>
                      <a:pt x="0" y="17"/>
                      <a:pt x="0" y="17"/>
                    </a:cubicBezTo>
                    <a:cubicBezTo>
                      <a:pt x="1" y="17"/>
                      <a:pt x="1" y="17"/>
                      <a:pt x="1" y="17"/>
                    </a:cubicBezTo>
                    <a:cubicBezTo>
                      <a:pt x="1" y="17"/>
                      <a:pt x="2" y="17"/>
                      <a:pt x="2" y="17"/>
                    </a:cubicBezTo>
                    <a:cubicBezTo>
                      <a:pt x="2" y="17"/>
                      <a:pt x="2" y="17"/>
                      <a:pt x="2" y="17"/>
                    </a:cubicBezTo>
                    <a:cubicBezTo>
                      <a:pt x="2" y="17"/>
                      <a:pt x="3" y="17"/>
                      <a:pt x="3" y="17"/>
                    </a:cubicBezTo>
                    <a:cubicBezTo>
                      <a:pt x="3" y="17"/>
                      <a:pt x="3" y="17"/>
                      <a:pt x="3" y="17"/>
                    </a:cubicBezTo>
                    <a:cubicBezTo>
                      <a:pt x="3" y="17"/>
                      <a:pt x="4" y="17"/>
                      <a:pt x="4" y="17"/>
                    </a:cubicBezTo>
                    <a:cubicBezTo>
                      <a:pt x="4" y="17"/>
                      <a:pt x="4" y="17"/>
                      <a:pt x="4" y="17"/>
                    </a:cubicBezTo>
                    <a:cubicBezTo>
                      <a:pt x="4" y="17"/>
                      <a:pt x="4" y="17"/>
                      <a:pt x="5" y="17"/>
                    </a:cubicBezTo>
                    <a:cubicBezTo>
                      <a:pt x="5" y="17"/>
                      <a:pt x="5" y="17"/>
                      <a:pt x="5" y="17"/>
                    </a:cubicBezTo>
                    <a:cubicBezTo>
                      <a:pt x="5" y="17"/>
                      <a:pt x="5" y="17"/>
                      <a:pt x="6" y="17"/>
                    </a:cubicBezTo>
                    <a:cubicBezTo>
                      <a:pt x="6" y="17"/>
                      <a:pt x="6" y="17"/>
                      <a:pt x="6" y="17"/>
                    </a:cubicBezTo>
                    <a:cubicBezTo>
                      <a:pt x="6" y="18"/>
                      <a:pt x="6" y="18"/>
                      <a:pt x="6" y="18"/>
                    </a:cubicBezTo>
                    <a:cubicBezTo>
                      <a:pt x="7" y="18"/>
                      <a:pt x="7" y="18"/>
                      <a:pt x="7" y="18"/>
                    </a:cubicBezTo>
                    <a:cubicBezTo>
                      <a:pt x="7" y="18"/>
                      <a:pt x="7" y="18"/>
                      <a:pt x="7" y="18"/>
                    </a:cubicBezTo>
                    <a:cubicBezTo>
                      <a:pt x="35" y="2"/>
                      <a:pt x="35" y="2"/>
                      <a:pt x="35" y="2"/>
                    </a:cubicBezTo>
                    <a:cubicBezTo>
                      <a:pt x="35" y="2"/>
                      <a:pt x="35" y="2"/>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205" name="Freeform 553"/>
              <p:cNvSpPr>
                <a:spLocks/>
              </p:cNvSpPr>
              <p:nvPr/>
            </p:nvSpPr>
            <p:spPr bwMode="auto">
              <a:xfrm>
                <a:off x="4751" y="1766"/>
                <a:ext cx="15" cy="10"/>
              </a:xfrm>
              <a:custGeom>
                <a:avLst/>
                <a:gdLst/>
                <a:ahLst/>
                <a:cxnLst>
                  <a:cxn ang="0">
                    <a:pos x="32" y="3"/>
                  </a:cxn>
                  <a:cxn ang="0">
                    <a:pos x="32" y="2"/>
                  </a:cxn>
                  <a:cxn ang="0">
                    <a:pos x="31" y="2"/>
                  </a:cxn>
                  <a:cxn ang="0">
                    <a:pos x="31" y="1"/>
                  </a:cxn>
                  <a:cxn ang="0">
                    <a:pos x="30" y="1"/>
                  </a:cxn>
                  <a:cxn ang="0">
                    <a:pos x="30" y="1"/>
                  </a:cxn>
                  <a:cxn ang="0">
                    <a:pos x="29" y="0"/>
                  </a:cxn>
                  <a:cxn ang="0">
                    <a:pos x="29" y="0"/>
                  </a:cxn>
                  <a:cxn ang="0">
                    <a:pos x="28" y="0"/>
                  </a:cxn>
                  <a:cxn ang="0">
                    <a:pos x="28" y="0"/>
                  </a:cxn>
                  <a:cxn ang="0">
                    <a:pos x="0" y="16"/>
                  </a:cxn>
                  <a:cxn ang="0">
                    <a:pos x="0" y="16"/>
                  </a:cxn>
                  <a:cxn ang="0">
                    <a:pos x="1" y="16"/>
                  </a:cxn>
                  <a:cxn ang="0">
                    <a:pos x="1" y="17"/>
                  </a:cxn>
                  <a:cxn ang="0">
                    <a:pos x="2" y="17"/>
                  </a:cxn>
                  <a:cxn ang="0">
                    <a:pos x="2" y="17"/>
                  </a:cxn>
                  <a:cxn ang="0">
                    <a:pos x="3" y="18"/>
                  </a:cxn>
                  <a:cxn ang="0">
                    <a:pos x="3" y="18"/>
                  </a:cxn>
                  <a:cxn ang="0">
                    <a:pos x="3" y="19"/>
                  </a:cxn>
                  <a:cxn ang="0">
                    <a:pos x="4" y="19"/>
                  </a:cxn>
                  <a:cxn ang="0">
                    <a:pos x="4" y="20"/>
                  </a:cxn>
                  <a:cxn ang="0">
                    <a:pos x="33" y="3"/>
                  </a:cxn>
                  <a:cxn ang="0">
                    <a:pos x="32" y="3"/>
                  </a:cxn>
                </a:cxnLst>
                <a:rect l="0" t="0" r="r" b="b"/>
                <a:pathLst>
                  <a:path w="33" h="20">
                    <a:moveTo>
                      <a:pt x="32" y="3"/>
                    </a:moveTo>
                    <a:cubicBezTo>
                      <a:pt x="32" y="3"/>
                      <a:pt x="32" y="2"/>
                      <a:pt x="32" y="2"/>
                    </a:cubicBezTo>
                    <a:cubicBezTo>
                      <a:pt x="32" y="2"/>
                      <a:pt x="31" y="2"/>
                      <a:pt x="31" y="2"/>
                    </a:cubicBezTo>
                    <a:cubicBezTo>
                      <a:pt x="31" y="2"/>
                      <a:pt x="31" y="2"/>
                      <a:pt x="31" y="1"/>
                    </a:cubicBezTo>
                    <a:cubicBezTo>
                      <a:pt x="31" y="1"/>
                      <a:pt x="30" y="1"/>
                      <a:pt x="30" y="1"/>
                    </a:cubicBezTo>
                    <a:cubicBezTo>
                      <a:pt x="30" y="1"/>
                      <a:pt x="30" y="1"/>
                      <a:pt x="30" y="1"/>
                    </a:cubicBezTo>
                    <a:cubicBezTo>
                      <a:pt x="30" y="1"/>
                      <a:pt x="29" y="0"/>
                      <a:pt x="29" y="0"/>
                    </a:cubicBezTo>
                    <a:cubicBezTo>
                      <a:pt x="29" y="0"/>
                      <a:pt x="29" y="0"/>
                      <a:pt x="29" y="0"/>
                    </a:cubicBezTo>
                    <a:cubicBezTo>
                      <a:pt x="29" y="0"/>
                      <a:pt x="29" y="0"/>
                      <a:pt x="28" y="0"/>
                    </a:cubicBezTo>
                    <a:cubicBezTo>
                      <a:pt x="28" y="0"/>
                      <a:pt x="28" y="0"/>
                      <a:pt x="28" y="0"/>
                    </a:cubicBezTo>
                    <a:cubicBezTo>
                      <a:pt x="0" y="16"/>
                      <a:pt x="0" y="16"/>
                      <a:pt x="0" y="16"/>
                    </a:cubicBezTo>
                    <a:cubicBezTo>
                      <a:pt x="0" y="16"/>
                      <a:pt x="0" y="16"/>
                      <a:pt x="0" y="16"/>
                    </a:cubicBezTo>
                    <a:cubicBezTo>
                      <a:pt x="0" y="16"/>
                      <a:pt x="1" y="16"/>
                      <a:pt x="1" y="16"/>
                    </a:cubicBezTo>
                    <a:cubicBezTo>
                      <a:pt x="1" y="17"/>
                      <a:pt x="1" y="17"/>
                      <a:pt x="1" y="17"/>
                    </a:cubicBezTo>
                    <a:cubicBezTo>
                      <a:pt x="1" y="17"/>
                      <a:pt x="1" y="17"/>
                      <a:pt x="2" y="17"/>
                    </a:cubicBezTo>
                    <a:cubicBezTo>
                      <a:pt x="2" y="17"/>
                      <a:pt x="2" y="17"/>
                      <a:pt x="2" y="17"/>
                    </a:cubicBezTo>
                    <a:cubicBezTo>
                      <a:pt x="2" y="18"/>
                      <a:pt x="2" y="18"/>
                      <a:pt x="3" y="18"/>
                    </a:cubicBezTo>
                    <a:cubicBezTo>
                      <a:pt x="3" y="18"/>
                      <a:pt x="3" y="18"/>
                      <a:pt x="3" y="18"/>
                    </a:cubicBezTo>
                    <a:cubicBezTo>
                      <a:pt x="3" y="18"/>
                      <a:pt x="3" y="18"/>
                      <a:pt x="3" y="19"/>
                    </a:cubicBezTo>
                    <a:cubicBezTo>
                      <a:pt x="4" y="19"/>
                      <a:pt x="4" y="19"/>
                      <a:pt x="4" y="19"/>
                    </a:cubicBezTo>
                    <a:cubicBezTo>
                      <a:pt x="4" y="19"/>
                      <a:pt x="4" y="19"/>
                      <a:pt x="4" y="20"/>
                    </a:cubicBezTo>
                    <a:cubicBezTo>
                      <a:pt x="33" y="3"/>
                      <a:pt x="33" y="3"/>
                      <a:pt x="33" y="3"/>
                    </a:cubicBezTo>
                    <a:cubicBezTo>
                      <a:pt x="32" y="3"/>
                      <a:pt x="32" y="3"/>
                      <a:pt x="32" y="3"/>
                    </a:cubicBezTo>
                    <a:close/>
                  </a:path>
                </a:pathLst>
              </a:custGeom>
              <a:solidFill>
                <a:srgbClr val="4F64A8"/>
              </a:solidFill>
              <a:ln w="9525">
                <a:noFill/>
                <a:round/>
                <a:headEnd/>
                <a:tailEnd/>
              </a:ln>
            </p:spPr>
            <p:txBody>
              <a:bodyPr/>
              <a:lstStyle/>
              <a:p>
                <a:endParaRPr lang="zh-CN" altLang="en-US"/>
              </a:p>
            </p:txBody>
          </p:sp>
          <p:sp>
            <p:nvSpPr>
              <p:cNvPr id="206" name="Freeform 554"/>
              <p:cNvSpPr>
                <a:spLocks/>
              </p:cNvSpPr>
              <p:nvPr/>
            </p:nvSpPr>
            <p:spPr bwMode="auto">
              <a:xfrm>
                <a:off x="4752" y="1768"/>
                <a:ext cx="17" cy="17"/>
              </a:xfrm>
              <a:custGeom>
                <a:avLst/>
                <a:gdLst/>
                <a:ahLst/>
                <a:cxnLst>
                  <a:cxn ang="0">
                    <a:pos x="35" y="14"/>
                  </a:cxn>
                  <a:cxn ang="0">
                    <a:pos x="35" y="13"/>
                  </a:cxn>
                  <a:cxn ang="0">
                    <a:pos x="35" y="12"/>
                  </a:cxn>
                  <a:cxn ang="0">
                    <a:pos x="34" y="11"/>
                  </a:cxn>
                  <a:cxn ang="0">
                    <a:pos x="34" y="10"/>
                  </a:cxn>
                  <a:cxn ang="0">
                    <a:pos x="34" y="9"/>
                  </a:cxn>
                  <a:cxn ang="0">
                    <a:pos x="33" y="8"/>
                  </a:cxn>
                  <a:cxn ang="0">
                    <a:pos x="33" y="7"/>
                  </a:cxn>
                  <a:cxn ang="0">
                    <a:pos x="32" y="5"/>
                  </a:cxn>
                  <a:cxn ang="0">
                    <a:pos x="31" y="3"/>
                  </a:cxn>
                  <a:cxn ang="0">
                    <a:pos x="30" y="2"/>
                  </a:cxn>
                  <a:cxn ang="0">
                    <a:pos x="29" y="1"/>
                  </a:cxn>
                  <a:cxn ang="0">
                    <a:pos x="0" y="17"/>
                  </a:cxn>
                  <a:cxn ang="0">
                    <a:pos x="1" y="17"/>
                  </a:cxn>
                  <a:cxn ang="0">
                    <a:pos x="2" y="19"/>
                  </a:cxn>
                  <a:cxn ang="0">
                    <a:pos x="4" y="21"/>
                  </a:cxn>
                  <a:cxn ang="0">
                    <a:pos x="4" y="22"/>
                  </a:cxn>
                  <a:cxn ang="0">
                    <a:pos x="5" y="23"/>
                  </a:cxn>
                  <a:cxn ang="0">
                    <a:pos x="5" y="24"/>
                  </a:cxn>
                  <a:cxn ang="0">
                    <a:pos x="6" y="26"/>
                  </a:cxn>
                  <a:cxn ang="0">
                    <a:pos x="6" y="27"/>
                  </a:cxn>
                  <a:cxn ang="0">
                    <a:pos x="6" y="28"/>
                  </a:cxn>
                  <a:cxn ang="0">
                    <a:pos x="7" y="29"/>
                  </a:cxn>
                  <a:cxn ang="0">
                    <a:pos x="7" y="30"/>
                  </a:cxn>
                  <a:cxn ang="0">
                    <a:pos x="7" y="31"/>
                  </a:cxn>
                  <a:cxn ang="0">
                    <a:pos x="7" y="31"/>
                  </a:cxn>
                  <a:cxn ang="0">
                    <a:pos x="7" y="32"/>
                  </a:cxn>
                  <a:cxn ang="0">
                    <a:pos x="7" y="33"/>
                  </a:cxn>
                  <a:cxn ang="0">
                    <a:pos x="6" y="35"/>
                  </a:cxn>
                  <a:cxn ang="0">
                    <a:pos x="6" y="36"/>
                  </a:cxn>
                  <a:cxn ang="0">
                    <a:pos x="4" y="38"/>
                  </a:cxn>
                  <a:cxn ang="0">
                    <a:pos x="34" y="20"/>
                  </a:cxn>
                  <a:cxn ang="0">
                    <a:pos x="34" y="19"/>
                  </a:cxn>
                  <a:cxn ang="0">
                    <a:pos x="35" y="18"/>
                  </a:cxn>
                  <a:cxn ang="0">
                    <a:pos x="35" y="17"/>
                  </a:cxn>
                  <a:cxn ang="0">
                    <a:pos x="35" y="16"/>
                  </a:cxn>
                  <a:cxn ang="0">
                    <a:pos x="35" y="15"/>
                  </a:cxn>
                </a:cxnLst>
                <a:rect l="0" t="0" r="r" b="b"/>
                <a:pathLst>
                  <a:path w="35" h="38">
                    <a:moveTo>
                      <a:pt x="35" y="15"/>
                    </a:moveTo>
                    <a:cubicBezTo>
                      <a:pt x="35" y="14"/>
                      <a:pt x="35" y="14"/>
                      <a:pt x="35" y="14"/>
                    </a:cubicBezTo>
                    <a:cubicBezTo>
                      <a:pt x="35" y="14"/>
                      <a:pt x="35" y="14"/>
                      <a:pt x="35" y="14"/>
                    </a:cubicBezTo>
                    <a:cubicBezTo>
                      <a:pt x="35" y="13"/>
                      <a:pt x="35" y="13"/>
                      <a:pt x="35" y="13"/>
                    </a:cubicBezTo>
                    <a:cubicBezTo>
                      <a:pt x="35" y="13"/>
                      <a:pt x="35" y="13"/>
                      <a:pt x="35" y="12"/>
                    </a:cubicBezTo>
                    <a:cubicBezTo>
                      <a:pt x="35" y="12"/>
                      <a:pt x="35" y="12"/>
                      <a:pt x="35" y="12"/>
                    </a:cubicBezTo>
                    <a:cubicBezTo>
                      <a:pt x="35" y="12"/>
                      <a:pt x="35" y="12"/>
                      <a:pt x="35" y="11"/>
                    </a:cubicBezTo>
                    <a:cubicBezTo>
                      <a:pt x="34" y="11"/>
                      <a:pt x="34" y="11"/>
                      <a:pt x="34" y="11"/>
                    </a:cubicBezTo>
                    <a:cubicBezTo>
                      <a:pt x="34" y="11"/>
                      <a:pt x="34" y="10"/>
                      <a:pt x="34" y="10"/>
                    </a:cubicBezTo>
                    <a:cubicBezTo>
                      <a:pt x="34" y="10"/>
                      <a:pt x="34" y="10"/>
                      <a:pt x="34" y="10"/>
                    </a:cubicBezTo>
                    <a:cubicBezTo>
                      <a:pt x="34" y="10"/>
                      <a:pt x="34" y="9"/>
                      <a:pt x="34" y="9"/>
                    </a:cubicBezTo>
                    <a:cubicBezTo>
                      <a:pt x="34" y="9"/>
                      <a:pt x="34" y="9"/>
                      <a:pt x="34" y="9"/>
                    </a:cubicBezTo>
                    <a:cubicBezTo>
                      <a:pt x="34" y="8"/>
                      <a:pt x="34" y="8"/>
                      <a:pt x="34" y="8"/>
                    </a:cubicBezTo>
                    <a:cubicBezTo>
                      <a:pt x="33" y="8"/>
                      <a:pt x="33" y="8"/>
                      <a:pt x="33" y="8"/>
                    </a:cubicBezTo>
                    <a:cubicBezTo>
                      <a:pt x="33" y="7"/>
                      <a:pt x="33" y="7"/>
                      <a:pt x="33" y="7"/>
                    </a:cubicBezTo>
                    <a:cubicBezTo>
                      <a:pt x="33" y="7"/>
                      <a:pt x="33" y="7"/>
                      <a:pt x="33" y="7"/>
                    </a:cubicBezTo>
                    <a:cubicBezTo>
                      <a:pt x="33" y="6"/>
                      <a:pt x="33" y="6"/>
                      <a:pt x="33" y="6"/>
                    </a:cubicBezTo>
                    <a:cubicBezTo>
                      <a:pt x="32" y="6"/>
                      <a:pt x="32" y="6"/>
                      <a:pt x="32" y="5"/>
                    </a:cubicBezTo>
                    <a:cubicBezTo>
                      <a:pt x="32" y="5"/>
                      <a:pt x="32" y="5"/>
                      <a:pt x="32" y="4"/>
                    </a:cubicBezTo>
                    <a:cubicBezTo>
                      <a:pt x="31" y="4"/>
                      <a:pt x="31" y="4"/>
                      <a:pt x="31" y="3"/>
                    </a:cubicBezTo>
                    <a:cubicBezTo>
                      <a:pt x="31" y="3"/>
                      <a:pt x="30" y="3"/>
                      <a:pt x="30" y="2"/>
                    </a:cubicBezTo>
                    <a:cubicBezTo>
                      <a:pt x="30" y="2"/>
                      <a:pt x="30" y="2"/>
                      <a:pt x="30" y="2"/>
                    </a:cubicBezTo>
                    <a:cubicBezTo>
                      <a:pt x="30" y="1"/>
                      <a:pt x="30" y="1"/>
                      <a:pt x="29" y="1"/>
                    </a:cubicBezTo>
                    <a:cubicBezTo>
                      <a:pt x="29" y="1"/>
                      <a:pt x="29" y="1"/>
                      <a:pt x="29" y="1"/>
                    </a:cubicBezTo>
                    <a:cubicBezTo>
                      <a:pt x="29" y="0"/>
                      <a:pt x="29" y="0"/>
                      <a:pt x="29" y="0"/>
                    </a:cubicBezTo>
                    <a:cubicBezTo>
                      <a:pt x="0" y="17"/>
                      <a:pt x="0" y="17"/>
                      <a:pt x="0" y="17"/>
                    </a:cubicBezTo>
                    <a:cubicBezTo>
                      <a:pt x="1" y="17"/>
                      <a:pt x="1" y="17"/>
                      <a:pt x="1" y="17"/>
                    </a:cubicBezTo>
                    <a:cubicBezTo>
                      <a:pt x="1" y="17"/>
                      <a:pt x="1" y="17"/>
                      <a:pt x="1" y="17"/>
                    </a:cubicBezTo>
                    <a:cubicBezTo>
                      <a:pt x="1" y="18"/>
                      <a:pt x="1" y="18"/>
                      <a:pt x="2" y="18"/>
                    </a:cubicBezTo>
                    <a:cubicBezTo>
                      <a:pt x="2" y="18"/>
                      <a:pt x="2" y="18"/>
                      <a:pt x="2" y="19"/>
                    </a:cubicBezTo>
                    <a:cubicBezTo>
                      <a:pt x="2" y="19"/>
                      <a:pt x="3" y="19"/>
                      <a:pt x="3" y="20"/>
                    </a:cubicBezTo>
                    <a:cubicBezTo>
                      <a:pt x="3" y="20"/>
                      <a:pt x="3" y="20"/>
                      <a:pt x="4" y="21"/>
                    </a:cubicBezTo>
                    <a:cubicBezTo>
                      <a:pt x="4" y="21"/>
                      <a:pt x="4" y="21"/>
                      <a:pt x="4" y="22"/>
                    </a:cubicBezTo>
                    <a:cubicBezTo>
                      <a:pt x="4" y="22"/>
                      <a:pt x="4" y="22"/>
                      <a:pt x="4" y="22"/>
                    </a:cubicBezTo>
                    <a:cubicBezTo>
                      <a:pt x="4" y="23"/>
                      <a:pt x="5" y="23"/>
                      <a:pt x="5" y="23"/>
                    </a:cubicBezTo>
                    <a:cubicBezTo>
                      <a:pt x="5" y="23"/>
                      <a:pt x="5" y="23"/>
                      <a:pt x="5" y="23"/>
                    </a:cubicBezTo>
                    <a:cubicBezTo>
                      <a:pt x="5" y="24"/>
                      <a:pt x="5" y="24"/>
                      <a:pt x="5" y="24"/>
                    </a:cubicBezTo>
                    <a:cubicBezTo>
                      <a:pt x="5" y="24"/>
                      <a:pt x="5" y="24"/>
                      <a:pt x="5" y="24"/>
                    </a:cubicBezTo>
                    <a:cubicBezTo>
                      <a:pt x="5" y="25"/>
                      <a:pt x="5" y="25"/>
                      <a:pt x="6" y="25"/>
                    </a:cubicBezTo>
                    <a:cubicBezTo>
                      <a:pt x="6" y="25"/>
                      <a:pt x="6" y="25"/>
                      <a:pt x="6" y="26"/>
                    </a:cubicBezTo>
                    <a:cubicBezTo>
                      <a:pt x="6" y="26"/>
                      <a:pt x="6" y="26"/>
                      <a:pt x="6" y="26"/>
                    </a:cubicBezTo>
                    <a:cubicBezTo>
                      <a:pt x="6" y="26"/>
                      <a:pt x="6" y="26"/>
                      <a:pt x="6" y="27"/>
                    </a:cubicBezTo>
                    <a:cubicBezTo>
                      <a:pt x="6" y="27"/>
                      <a:pt x="6" y="27"/>
                      <a:pt x="6" y="27"/>
                    </a:cubicBezTo>
                    <a:cubicBezTo>
                      <a:pt x="6" y="27"/>
                      <a:pt x="6" y="28"/>
                      <a:pt x="6" y="28"/>
                    </a:cubicBezTo>
                    <a:cubicBezTo>
                      <a:pt x="6" y="28"/>
                      <a:pt x="6" y="28"/>
                      <a:pt x="6" y="28"/>
                    </a:cubicBezTo>
                    <a:cubicBezTo>
                      <a:pt x="6" y="28"/>
                      <a:pt x="6" y="29"/>
                      <a:pt x="7" y="29"/>
                    </a:cubicBezTo>
                    <a:cubicBezTo>
                      <a:pt x="7" y="29"/>
                      <a:pt x="7" y="29"/>
                      <a:pt x="7" y="29"/>
                    </a:cubicBezTo>
                    <a:cubicBezTo>
                      <a:pt x="7" y="30"/>
                      <a:pt x="7" y="30"/>
                      <a:pt x="7" y="30"/>
                    </a:cubicBezTo>
                    <a:cubicBezTo>
                      <a:pt x="7" y="30"/>
                      <a:pt x="7" y="30"/>
                      <a:pt x="7" y="30"/>
                    </a:cubicBezTo>
                    <a:cubicBezTo>
                      <a:pt x="7" y="31"/>
                      <a:pt x="7" y="31"/>
                      <a:pt x="7" y="31"/>
                    </a:cubicBezTo>
                    <a:cubicBezTo>
                      <a:pt x="7" y="31"/>
                      <a:pt x="7" y="31"/>
                      <a:pt x="7" y="31"/>
                    </a:cubicBezTo>
                    <a:cubicBezTo>
                      <a:pt x="7" y="31"/>
                      <a:pt x="7" y="31"/>
                      <a:pt x="7" y="31"/>
                    </a:cubicBezTo>
                    <a:cubicBezTo>
                      <a:pt x="7" y="32"/>
                      <a:pt x="7" y="32"/>
                      <a:pt x="7" y="32"/>
                    </a:cubicBezTo>
                    <a:cubicBezTo>
                      <a:pt x="7" y="32"/>
                      <a:pt x="7" y="32"/>
                      <a:pt x="7" y="32"/>
                    </a:cubicBezTo>
                    <a:cubicBezTo>
                      <a:pt x="7" y="33"/>
                      <a:pt x="7" y="33"/>
                      <a:pt x="7" y="33"/>
                    </a:cubicBezTo>
                    <a:cubicBezTo>
                      <a:pt x="7" y="33"/>
                      <a:pt x="7" y="33"/>
                      <a:pt x="7" y="33"/>
                    </a:cubicBezTo>
                    <a:cubicBezTo>
                      <a:pt x="7" y="34"/>
                      <a:pt x="6" y="34"/>
                      <a:pt x="6" y="34"/>
                    </a:cubicBezTo>
                    <a:cubicBezTo>
                      <a:pt x="6" y="34"/>
                      <a:pt x="6" y="34"/>
                      <a:pt x="6" y="35"/>
                    </a:cubicBezTo>
                    <a:cubicBezTo>
                      <a:pt x="6" y="35"/>
                      <a:pt x="6" y="35"/>
                      <a:pt x="6" y="35"/>
                    </a:cubicBezTo>
                    <a:cubicBezTo>
                      <a:pt x="6" y="35"/>
                      <a:pt x="6" y="36"/>
                      <a:pt x="6" y="36"/>
                    </a:cubicBezTo>
                    <a:cubicBezTo>
                      <a:pt x="6" y="36"/>
                      <a:pt x="6" y="36"/>
                      <a:pt x="5" y="36"/>
                    </a:cubicBezTo>
                    <a:cubicBezTo>
                      <a:pt x="5" y="37"/>
                      <a:pt x="4" y="38"/>
                      <a:pt x="4" y="38"/>
                    </a:cubicBezTo>
                    <a:cubicBezTo>
                      <a:pt x="32" y="22"/>
                      <a:pt x="32" y="22"/>
                      <a:pt x="32" y="22"/>
                    </a:cubicBezTo>
                    <a:cubicBezTo>
                      <a:pt x="33" y="21"/>
                      <a:pt x="33" y="21"/>
                      <a:pt x="34" y="20"/>
                    </a:cubicBezTo>
                    <a:cubicBezTo>
                      <a:pt x="34" y="20"/>
                      <a:pt x="34" y="20"/>
                      <a:pt x="34" y="19"/>
                    </a:cubicBezTo>
                    <a:cubicBezTo>
                      <a:pt x="34" y="19"/>
                      <a:pt x="34" y="19"/>
                      <a:pt x="34" y="19"/>
                    </a:cubicBezTo>
                    <a:cubicBezTo>
                      <a:pt x="34" y="19"/>
                      <a:pt x="34" y="18"/>
                      <a:pt x="35" y="18"/>
                    </a:cubicBezTo>
                    <a:cubicBezTo>
                      <a:pt x="35" y="18"/>
                      <a:pt x="35" y="18"/>
                      <a:pt x="35" y="18"/>
                    </a:cubicBezTo>
                    <a:cubicBezTo>
                      <a:pt x="35" y="17"/>
                      <a:pt x="35" y="17"/>
                      <a:pt x="35" y="17"/>
                    </a:cubicBezTo>
                    <a:cubicBezTo>
                      <a:pt x="35" y="17"/>
                      <a:pt x="35" y="17"/>
                      <a:pt x="35" y="17"/>
                    </a:cubicBezTo>
                    <a:cubicBezTo>
                      <a:pt x="35" y="16"/>
                      <a:pt x="35" y="16"/>
                      <a:pt x="35" y="16"/>
                    </a:cubicBezTo>
                    <a:cubicBezTo>
                      <a:pt x="35" y="16"/>
                      <a:pt x="35" y="16"/>
                      <a:pt x="35" y="16"/>
                    </a:cubicBezTo>
                    <a:cubicBezTo>
                      <a:pt x="35" y="15"/>
                      <a:pt x="35" y="15"/>
                      <a:pt x="35" y="15"/>
                    </a:cubicBezTo>
                    <a:cubicBezTo>
                      <a:pt x="35" y="15"/>
                      <a:pt x="35" y="15"/>
                      <a:pt x="35" y="15"/>
                    </a:cubicBezTo>
                    <a:cubicBezTo>
                      <a:pt x="35" y="15"/>
                      <a:pt x="35" y="15"/>
                      <a:pt x="35" y="15"/>
                    </a:cubicBezTo>
                    <a:close/>
                  </a:path>
                </a:pathLst>
              </a:custGeom>
              <a:solidFill>
                <a:srgbClr val="17317B"/>
              </a:solidFill>
              <a:ln w="9525">
                <a:noFill/>
                <a:round/>
                <a:headEnd/>
                <a:tailEnd/>
              </a:ln>
            </p:spPr>
            <p:txBody>
              <a:bodyPr/>
              <a:lstStyle/>
              <a:p>
                <a:endParaRPr lang="zh-CN" altLang="en-US"/>
              </a:p>
            </p:txBody>
          </p:sp>
          <p:sp>
            <p:nvSpPr>
              <p:cNvPr id="207" name="Freeform 555"/>
              <p:cNvSpPr>
                <a:spLocks/>
              </p:cNvSpPr>
              <p:nvPr/>
            </p:nvSpPr>
            <p:spPr bwMode="auto">
              <a:xfrm>
                <a:off x="4745" y="1772"/>
                <a:ext cx="11" cy="15"/>
              </a:xfrm>
              <a:custGeom>
                <a:avLst/>
                <a:gdLst/>
                <a:ahLst/>
                <a:cxnLst>
                  <a:cxn ang="0">
                    <a:pos x="11" y="3"/>
                  </a:cxn>
                  <a:cxn ang="0">
                    <a:pos x="22" y="21"/>
                  </a:cxn>
                  <a:cxn ang="0">
                    <a:pos x="11" y="28"/>
                  </a:cxn>
                  <a:cxn ang="0">
                    <a:pos x="0" y="9"/>
                  </a:cxn>
                  <a:cxn ang="0">
                    <a:pos x="11" y="3"/>
                  </a:cxn>
                  <a:cxn ang="0">
                    <a:pos x="11" y="3"/>
                  </a:cxn>
                </a:cxnLst>
                <a:rect l="0" t="0" r="r" b="b"/>
                <a:pathLst>
                  <a:path w="22" h="31">
                    <a:moveTo>
                      <a:pt x="11" y="3"/>
                    </a:moveTo>
                    <a:cubicBezTo>
                      <a:pt x="17" y="6"/>
                      <a:pt x="22" y="15"/>
                      <a:pt x="22" y="21"/>
                    </a:cubicBezTo>
                    <a:cubicBezTo>
                      <a:pt x="22" y="28"/>
                      <a:pt x="17" y="31"/>
                      <a:pt x="11" y="28"/>
                    </a:cubicBezTo>
                    <a:cubicBezTo>
                      <a:pt x="5" y="24"/>
                      <a:pt x="0" y="16"/>
                      <a:pt x="0" y="9"/>
                    </a:cubicBezTo>
                    <a:cubicBezTo>
                      <a:pt x="0" y="2"/>
                      <a:pt x="5" y="0"/>
                      <a:pt x="11" y="3"/>
                    </a:cubicBezTo>
                    <a:cubicBezTo>
                      <a:pt x="11" y="3"/>
                      <a:pt x="11" y="3"/>
                      <a:pt x="11" y="3"/>
                    </a:cubicBezTo>
                    <a:close/>
                  </a:path>
                </a:pathLst>
              </a:custGeom>
              <a:solidFill>
                <a:srgbClr val="142867"/>
              </a:solidFill>
              <a:ln w="9525">
                <a:noFill/>
                <a:round/>
                <a:headEnd/>
                <a:tailEnd/>
              </a:ln>
            </p:spPr>
            <p:txBody>
              <a:bodyPr/>
              <a:lstStyle/>
              <a:p>
                <a:endParaRPr lang="zh-CN" altLang="en-US"/>
              </a:p>
            </p:txBody>
          </p:sp>
          <p:sp>
            <p:nvSpPr>
              <p:cNvPr id="208" name="Freeform 556"/>
              <p:cNvSpPr>
                <a:spLocks/>
              </p:cNvSpPr>
              <p:nvPr/>
            </p:nvSpPr>
            <p:spPr bwMode="auto">
              <a:xfrm>
                <a:off x="4747" y="1725"/>
                <a:ext cx="17" cy="8"/>
              </a:xfrm>
              <a:custGeom>
                <a:avLst/>
                <a:gdLst/>
                <a:ahLst/>
                <a:cxnLst>
                  <a:cxn ang="0">
                    <a:pos x="35" y="1"/>
                  </a:cxn>
                  <a:cxn ang="0">
                    <a:pos x="35" y="1"/>
                  </a:cxn>
                  <a:cxn ang="0">
                    <a:pos x="34" y="1"/>
                  </a:cxn>
                  <a:cxn ang="0">
                    <a:pos x="34" y="1"/>
                  </a:cxn>
                  <a:cxn ang="0">
                    <a:pos x="33" y="1"/>
                  </a:cxn>
                  <a:cxn ang="0">
                    <a:pos x="33" y="0"/>
                  </a:cxn>
                  <a:cxn ang="0">
                    <a:pos x="32" y="0"/>
                  </a:cxn>
                  <a:cxn ang="0">
                    <a:pos x="32" y="0"/>
                  </a:cxn>
                  <a:cxn ang="0">
                    <a:pos x="31" y="0"/>
                  </a:cxn>
                  <a:cxn ang="0">
                    <a:pos x="31" y="0"/>
                  </a:cxn>
                  <a:cxn ang="0">
                    <a:pos x="31" y="0"/>
                  </a:cxn>
                  <a:cxn ang="0">
                    <a:pos x="30" y="0"/>
                  </a:cxn>
                  <a:cxn ang="0">
                    <a:pos x="29" y="0"/>
                  </a:cxn>
                  <a:cxn ang="0">
                    <a:pos x="29" y="0"/>
                  </a:cxn>
                  <a:cxn ang="0">
                    <a:pos x="28" y="1"/>
                  </a:cxn>
                  <a:cxn ang="0">
                    <a:pos x="0" y="17"/>
                  </a:cxn>
                  <a:cxn ang="0">
                    <a:pos x="0" y="17"/>
                  </a:cxn>
                  <a:cxn ang="0">
                    <a:pos x="1" y="17"/>
                  </a:cxn>
                  <a:cxn ang="0">
                    <a:pos x="2" y="16"/>
                  </a:cxn>
                  <a:cxn ang="0">
                    <a:pos x="2" y="16"/>
                  </a:cxn>
                  <a:cxn ang="0">
                    <a:pos x="3" y="16"/>
                  </a:cxn>
                  <a:cxn ang="0">
                    <a:pos x="3" y="16"/>
                  </a:cxn>
                  <a:cxn ang="0">
                    <a:pos x="4" y="17"/>
                  </a:cxn>
                  <a:cxn ang="0">
                    <a:pos x="4" y="17"/>
                  </a:cxn>
                  <a:cxn ang="0">
                    <a:pos x="5" y="17"/>
                  </a:cxn>
                  <a:cxn ang="0">
                    <a:pos x="5" y="17"/>
                  </a:cxn>
                  <a:cxn ang="0">
                    <a:pos x="6" y="17"/>
                  </a:cxn>
                  <a:cxn ang="0">
                    <a:pos x="6" y="17"/>
                  </a:cxn>
                  <a:cxn ang="0">
                    <a:pos x="6" y="17"/>
                  </a:cxn>
                  <a:cxn ang="0">
                    <a:pos x="7" y="18"/>
                  </a:cxn>
                  <a:cxn ang="0">
                    <a:pos x="7" y="18"/>
                  </a:cxn>
                  <a:cxn ang="0">
                    <a:pos x="35" y="1"/>
                  </a:cxn>
                  <a:cxn ang="0">
                    <a:pos x="35" y="1"/>
                  </a:cxn>
                  <a:cxn ang="0">
                    <a:pos x="35" y="1"/>
                  </a:cxn>
                </a:cxnLst>
                <a:rect l="0" t="0" r="r" b="b"/>
                <a:pathLst>
                  <a:path w="35" h="18">
                    <a:moveTo>
                      <a:pt x="35" y="1"/>
                    </a:moveTo>
                    <a:cubicBezTo>
                      <a:pt x="35" y="1"/>
                      <a:pt x="35" y="1"/>
                      <a:pt x="35" y="1"/>
                    </a:cubicBezTo>
                    <a:cubicBezTo>
                      <a:pt x="34" y="1"/>
                      <a:pt x="34" y="1"/>
                      <a:pt x="34" y="1"/>
                    </a:cubicBezTo>
                    <a:cubicBezTo>
                      <a:pt x="34" y="1"/>
                      <a:pt x="34" y="1"/>
                      <a:pt x="34" y="1"/>
                    </a:cubicBezTo>
                    <a:cubicBezTo>
                      <a:pt x="34" y="1"/>
                      <a:pt x="33" y="1"/>
                      <a:pt x="33" y="1"/>
                    </a:cubicBezTo>
                    <a:cubicBezTo>
                      <a:pt x="33" y="0"/>
                      <a:pt x="33" y="0"/>
                      <a:pt x="33" y="0"/>
                    </a:cubicBezTo>
                    <a:cubicBezTo>
                      <a:pt x="33" y="0"/>
                      <a:pt x="33" y="0"/>
                      <a:pt x="32" y="0"/>
                    </a:cubicBezTo>
                    <a:cubicBezTo>
                      <a:pt x="32" y="0"/>
                      <a:pt x="32" y="0"/>
                      <a:pt x="32" y="0"/>
                    </a:cubicBezTo>
                    <a:cubicBezTo>
                      <a:pt x="32" y="0"/>
                      <a:pt x="32" y="0"/>
                      <a:pt x="31" y="0"/>
                    </a:cubicBezTo>
                    <a:cubicBezTo>
                      <a:pt x="31" y="0"/>
                      <a:pt x="31" y="0"/>
                      <a:pt x="31" y="0"/>
                    </a:cubicBezTo>
                    <a:cubicBezTo>
                      <a:pt x="31" y="0"/>
                      <a:pt x="31" y="0"/>
                      <a:pt x="31" y="0"/>
                    </a:cubicBezTo>
                    <a:cubicBezTo>
                      <a:pt x="30" y="0"/>
                      <a:pt x="30" y="0"/>
                      <a:pt x="30" y="0"/>
                    </a:cubicBezTo>
                    <a:cubicBezTo>
                      <a:pt x="30" y="0"/>
                      <a:pt x="30" y="0"/>
                      <a:pt x="29" y="0"/>
                    </a:cubicBezTo>
                    <a:cubicBezTo>
                      <a:pt x="29" y="0"/>
                      <a:pt x="29" y="0"/>
                      <a:pt x="29" y="0"/>
                    </a:cubicBezTo>
                    <a:cubicBezTo>
                      <a:pt x="28" y="0"/>
                      <a:pt x="28" y="1"/>
                      <a:pt x="28" y="1"/>
                    </a:cubicBezTo>
                    <a:cubicBezTo>
                      <a:pt x="0" y="17"/>
                      <a:pt x="0" y="17"/>
                      <a:pt x="0" y="17"/>
                    </a:cubicBezTo>
                    <a:cubicBezTo>
                      <a:pt x="0" y="17"/>
                      <a:pt x="0" y="17"/>
                      <a:pt x="0" y="17"/>
                    </a:cubicBezTo>
                    <a:cubicBezTo>
                      <a:pt x="1" y="17"/>
                      <a:pt x="1" y="17"/>
                      <a:pt x="1" y="17"/>
                    </a:cubicBezTo>
                    <a:cubicBezTo>
                      <a:pt x="1" y="16"/>
                      <a:pt x="2" y="16"/>
                      <a:pt x="2" y="16"/>
                    </a:cubicBezTo>
                    <a:cubicBezTo>
                      <a:pt x="2" y="16"/>
                      <a:pt x="2" y="16"/>
                      <a:pt x="2" y="16"/>
                    </a:cubicBezTo>
                    <a:cubicBezTo>
                      <a:pt x="2" y="16"/>
                      <a:pt x="3" y="16"/>
                      <a:pt x="3" y="16"/>
                    </a:cubicBezTo>
                    <a:cubicBezTo>
                      <a:pt x="3" y="16"/>
                      <a:pt x="3" y="16"/>
                      <a:pt x="3" y="16"/>
                    </a:cubicBezTo>
                    <a:cubicBezTo>
                      <a:pt x="3" y="16"/>
                      <a:pt x="4" y="17"/>
                      <a:pt x="4" y="17"/>
                    </a:cubicBezTo>
                    <a:cubicBezTo>
                      <a:pt x="4" y="17"/>
                      <a:pt x="4" y="17"/>
                      <a:pt x="4" y="17"/>
                    </a:cubicBezTo>
                    <a:cubicBezTo>
                      <a:pt x="4" y="17"/>
                      <a:pt x="4" y="17"/>
                      <a:pt x="5" y="17"/>
                    </a:cubicBezTo>
                    <a:cubicBezTo>
                      <a:pt x="5" y="17"/>
                      <a:pt x="5" y="17"/>
                      <a:pt x="5" y="17"/>
                    </a:cubicBezTo>
                    <a:cubicBezTo>
                      <a:pt x="5" y="17"/>
                      <a:pt x="5" y="17"/>
                      <a:pt x="6" y="17"/>
                    </a:cubicBezTo>
                    <a:cubicBezTo>
                      <a:pt x="6" y="17"/>
                      <a:pt x="6" y="17"/>
                      <a:pt x="6" y="17"/>
                    </a:cubicBezTo>
                    <a:cubicBezTo>
                      <a:pt x="6" y="17"/>
                      <a:pt x="6" y="17"/>
                      <a:pt x="6" y="17"/>
                    </a:cubicBezTo>
                    <a:cubicBezTo>
                      <a:pt x="7" y="18"/>
                      <a:pt x="7" y="18"/>
                      <a:pt x="7" y="18"/>
                    </a:cubicBezTo>
                    <a:cubicBezTo>
                      <a:pt x="7" y="18"/>
                      <a:pt x="7" y="18"/>
                      <a:pt x="7" y="18"/>
                    </a:cubicBezTo>
                    <a:cubicBezTo>
                      <a:pt x="35" y="1"/>
                      <a:pt x="35" y="1"/>
                      <a:pt x="35" y="1"/>
                    </a:cubicBezTo>
                    <a:cubicBezTo>
                      <a:pt x="35"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209" name="Freeform 557"/>
              <p:cNvSpPr>
                <a:spLocks/>
              </p:cNvSpPr>
              <p:nvPr/>
            </p:nvSpPr>
            <p:spPr bwMode="auto">
              <a:xfrm>
                <a:off x="4751" y="1725"/>
                <a:ext cx="15" cy="10"/>
              </a:xfrm>
              <a:custGeom>
                <a:avLst/>
                <a:gdLst/>
                <a:ahLst/>
                <a:cxnLst>
                  <a:cxn ang="0">
                    <a:pos x="32" y="3"/>
                  </a:cxn>
                  <a:cxn ang="0">
                    <a:pos x="32" y="3"/>
                  </a:cxn>
                  <a:cxn ang="0">
                    <a:pos x="31" y="3"/>
                  </a:cxn>
                  <a:cxn ang="0">
                    <a:pos x="31" y="2"/>
                  </a:cxn>
                  <a:cxn ang="0">
                    <a:pos x="30" y="2"/>
                  </a:cxn>
                  <a:cxn ang="0">
                    <a:pos x="30" y="1"/>
                  </a:cxn>
                  <a:cxn ang="0">
                    <a:pos x="29" y="1"/>
                  </a:cxn>
                  <a:cxn ang="0">
                    <a:pos x="29" y="1"/>
                  </a:cxn>
                  <a:cxn ang="0">
                    <a:pos x="28" y="1"/>
                  </a:cxn>
                  <a:cxn ang="0">
                    <a:pos x="28" y="0"/>
                  </a:cxn>
                  <a:cxn ang="0">
                    <a:pos x="0" y="17"/>
                  </a:cxn>
                  <a:cxn ang="0">
                    <a:pos x="0" y="17"/>
                  </a:cxn>
                  <a:cxn ang="0">
                    <a:pos x="1" y="17"/>
                  </a:cxn>
                  <a:cxn ang="0">
                    <a:pos x="1" y="17"/>
                  </a:cxn>
                  <a:cxn ang="0">
                    <a:pos x="2" y="18"/>
                  </a:cxn>
                  <a:cxn ang="0">
                    <a:pos x="2" y="18"/>
                  </a:cxn>
                  <a:cxn ang="0">
                    <a:pos x="3" y="19"/>
                  </a:cxn>
                  <a:cxn ang="0">
                    <a:pos x="3" y="19"/>
                  </a:cxn>
                  <a:cxn ang="0">
                    <a:pos x="3" y="19"/>
                  </a:cxn>
                  <a:cxn ang="0">
                    <a:pos x="4" y="20"/>
                  </a:cxn>
                  <a:cxn ang="0">
                    <a:pos x="4" y="20"/>
                  </a:cxn>
                  <a:cxn ang="0">
                    <a:pos x="33" y="4"/>
                  </a:cxn>
                  <a:cxn ang="0">
                    <a:pos x="32" y="3"/>
                  </a:cxn>
                </a:cxnLst>
                <a:rect l="0" t="0" r="r" b="b"/>
                <a:pathLst>
                  <a:path w="33" h="20">
                    <a:moveTo>
                      <a:pt x="32" y="3"/>
                    </a:moveTo>
                    <a:cubicBezTo>
                      <a:pt x="32" y="3"/>
                      <a:pt x="32" y="3"/>
                      <a:pt x="32" y="3"/>
                    </a:cubicBezTo>
                    <a:cubicBezTo>
                      <a:pt x="32" y="3"/>
                      <a:pt x="31" y="3"/>
                      <a:pt x="31" y="3"/>
                    </a:cubicBezTo>
                    <a:cubicBezTo>
                      <a:pt x="31" y="2"/>
                      <a:pt x="31" y="2"/>
                      <a:pt x="31" y="2"/>
                    </a:cubicBezTo>
                    <a:cubicBezTo>
                      <a:pt x="31" y="2"/>
                      <a:pt x="30" y="2"/>
                      <a:pt x="30" y="2"/>
                    </a:cubicBezTo>
                    <a:cubicBezTo>
                      <a:pt x="30" y="2"/>
                      <a:pt x="30" y="2"/>
                      <a:pt x="30" y="1"/>
                    </a:cubicBezTo>
                    <a:cubicBezTo>
                      <a:pt x="30" y="1"/>
                      <a:pt x="29" y="1"/>
                      <a:pt x="29" y="1"/>
                    </a:cubicBezTo>
                    <a:cubicBezTo>
                      <a:pt x="29" y="1"/>
                      <a:pt x="29" y="1"/>
                      <a:pt x="29" y="1"/>
                    </a:cubicBezTo>
                    <a:cubicBezTo>
                      <a:pt x="29" y="1"/>
                      <a:pt x="29" y="1"/>
                      <a:pt x="28" y="1"/>
                    </a:cubicBezTo>
                    <a:cubicBezTo>
                      <a:pt x="28" y="1"/>
                      <a:pt x="28" y="0"/>
                      <a:pt x="28" y="0"/>
                    </a:cubicBezTo>
                    <a:cubicBezTo>
                      <a:pt x="0" y="17"/>
                      <a:pt x="0" y="17"/>
                      <a:pt x="0" y="17"/>
                    </a:cubicBezTo>
                    <a:cubicBezTo>
                      <a:pt x="0" y="17"/>
                      <a:pt x="0" y="17"/>
                      <a:pt x="0" y="17"/>
                    </a:cubicBezTo>
                    <a:cubicBezTo>
                      <a:pt x="0" y="17"/>
                      <a:pt x="1" y="17"/>
                      <a:pt x="1" y="17"/>
                    </a:cubicBezTo>
                    <a:cubicBezTo>
                      <a:pt x="1" y="17"/>
                      <a:pt x="1" y="17"/>
                      <a:pt x="1" y="17"/>
                    </a:cubicBezTo>
                    <a:cubicBezTo>
                      <a:pt x="1" y="18"/>
                      <a:pt x="1" y="18"/>
                      <a:pt x="2" y="18"/>
                    </a:cubicBezTo>
                    <a:cubicBezTo>
                      <a:pt x="2" y="18"/>
                      <a:pt x="2" y="18"/>
                      <a:pt x="2" y="18"/>
                    </a:cubicBezTo>
                    <a:cubicBezTo>
                      <a:pt x="2" y="18"/>
                      <a:pt x="2" y="18"/>
                      <a:pt x="3" y="19"/>
                    </a:cubicBezTo>
                    <a:cubicBezTo>
                      <a:pt x="3" y="19"/>
                      <a:pt x="3" y="19"/>
                      <a:pt x="3" y="19"/>
                    </a:cubicBezTo>
                    <a:cubicBezTo>
                      <a:pt x="3" y="19"/>
                      <a:pt x="3" y="19"/>
                      <a:pt x="3" y="19"/>
                    </a:cubicBezTo>
                    <a:cubicBezTo>
                      <a:pt x="4" y="20"/>
                      <a:pt x="4" y="20"/>
                      <a:pt x="4" y="20"/>
                    </a:cubicBezTo>
                    <a:cubicBezTo>
                      <a:pt x="4" y="20"/>
                      <a:pt x="4" y="20"/>
                      <a:pt x="4" y="20"/>
                    </a:cubicBezTo>
                    <a:cubicBezTo>
                      <a:pt x="33" y="4"/>
                      <a:pt x="33" y="4"/>
                      <a:pt x="33" y="4"/>
                    </a:cubicBezTo>
                    <a:cubicBezTo>
                      <a:pt x="32" y="4"/>
                      <a:pt x="32" y="4"/>
                      <a:pt x="32" y="3"/>
                    </a:cubicBezTo>
                    <a:close/>
                  </a:path>
                </a:pathLst>
              </a:custGeom>
              <a:solidFill>
                <a:srgbClr val="4F64A8"/>
              </a:solidFill>
              <a:ln w="9525">
                <a:noFill/>
                <a:round/>
                <a:headEnd/>
                <a:tailEnd/>
              </a:ln>
            </p:spPr>
            <p:txBody>
              <a:bodyPr/>
              <a:lstStyle/>
              <a:p>
                <a:endParaRPr lang="zh-CN" altLang="en-US"/>
              </a:p>
            </p:txBody>
          </p:sp>
          <p:sp>
            <p:nvSpPr>
              <p:cNvPr id="210" name="Freeform 558"/>
              <p:cNvSpPr>
                <a:spLocks/>
              </p:cNvSpPr>
              <p:nvPr/>
            </p:nvSpPr>
            <p:spPr bwMode="auto">
              <a:xfrm>
                <a:off x="4752" y="1727"/>
                <a:ext cx="17" cy="18"/>
              </a:xfrm>
              <a:custGeom>
                <a:avLst/>
                <a:gdLst/>
                <a:ahLst/>
                <a:cxnLst>
                  <a:cxn ang="0">
                    <a:pos x="35" y="14"/>
                  </a:cxn>
                  <a:cxn ang="0">
                    <a:pos x="35" y="13"/>
                  </a:cxn>
                  <a:cxn ang="0">
                    <a:pos x="35" y="12"/>
                  </a:cxn>
                  <a:cxn ang="0">
                    <a:pos x="34" y="11"/>
                  </a:cxn>
                  <a:cxn ang="0">
                    <a:pos x="34" y="9"/>
                  </a:cxn>
                  <a:cxn ang="0">
                    <a:pos x="34" y="8"/>
                  </a:cxn>
                  <a:cxn ang="0">
                    <a:pos x="33" y="7"/>
                  </a:cxn>
                  <a:cxn ang="0">
                    <a:pos x="33" y="6"/>
                  </a:cxn>
                  <a:cxn ang="0">
                    <a:pos x="32" y="5"/>
                  </a:cxn>
                  <a:cxn ang="0">
                    <a:pos x="31" y="3"/>
                  </a:cxn>
                  <a:cxn ang="0">
                    <a:pos x="30" y="1"/>
                  </a:cxn>
                  <a:cxn ang="0">
                    <a:pos x="29" y="0"/>
                  </a:cxn>
                  <a:cxn ang="0">
                    <a:pos x="0" y="16"/>
                  </a:cxn>
                  <a:cxn ang="0">
                    <a:pos x="1" y="17"/>
                  </a:cxn>
                  <a:cxn ang="0">
                    <a:pos x="2" y="18"/>
                  </a:cxn>
                  <a:cxn ang="0">
                    <a:pos x="4" y="21"/>
                  </a:cxn>
                  <a:cxn ang="0">
                    <a:pos x="4" y="22"/>
                  </a:cxn>
                  <a:cxn ang="0">
                    <a:pos x="5" y="23"/>
                  </a:cxn>
                  <a:cxn ang="0">
                    <a:pos x="5" y="24"/>
                  </a:cxn>
                  <a:cxn ang="0">
                    <a:pos x="6" y="25"/>
                  </a:cxn>
                  <a:cxn ang="0">
                    <a:pos x="6" y="26"/>
                  </a:cxn>
                  <a:cxn ang="0">
                    <a:pos x="6" y="28"/>
                  </a:cxn>
                  <a:cxn ang="0">
                    <a:pos x="7" y="29"/>
                  </a:cxn>
                  <a:cxn ang="0">
                    <a:pos x="7" y="30"/>
                  </a:cxn>
                  <a:cxn ang="0">
                    <a:pos x="7" y="31"/>
                  </a:cxn>
                  <a:cxn ang="0">
                    <a:pos x="7" y="31"/>
                  </a:cxn>
                  <a:cxn ang="0">
                    <a:pos x="7" y="32"/>
                  </a:cxn>
                  <a:cxn ang="0">
                    <a:pos x="7" y="33"/>
                  </a:cxn>
                  <a:cxn ang="0">
                    <a:pos x="6" y="34"/>
                  </a:cxn>
                  <a:cxn ang="0">
                    <a:pos x="6" y="36"/>
                  </a:cxn>
                  <a:cxn ang="0">
                    <a:pos x="4" y="38"/>
                  </a:cxn>
                  <a:cxn ang="0">
                    <a:pos x="34" y="20"/>
                  </a:cxn>
                  <a:cxn ang="0">
                    <a:pos x="34" y="19"/>
                  </a:cxn>
                  <a:cxn ang="0">
                    <a:pos x="35" y="17"/>
                  </a:cxn>
                  <a:cxn ang="0">
                    <a:pos x="35" y="16"/>
                  </a:cxn>
                  <a:cxn ang="0">
                    <a:pos x="35" y="15"/>
                  </a:cxn>
                  <a:cxn ang="0">
                    <a:pos x="35" y="15"/>
                  </a:cxn>
                </a:cxnLst>
                <a:rect l="0" t="0" r="r" b="b"/>
                <a:pathLst>
                  <a:path w="35" h="38">
                    <a:moveTo>
                      <a:pt x="35" y="14"/>
                    </a:moveTo>
                    <a:cubicBezTo>
                      <a:pt x="35" y="14"/>
                      <a:pt x="35" y="14"/>
                      <a:pt x="35" y="14"/>
                    </a:cubicBezTo>
                    <a:cubicBezTo>
                      <a:pt x="35" y="14"/>
                      <a:pt x="35" y="13"/>
                      <a:pt x="35" y="13"/>
                    </a:cubicBezTo>
                    <a:cubicBezTo>
                      <a:pt x="35" y="13"/>
                      <a:pt x="35" y="13"/>
                      <a:pt x="35" y="13"/>
                    </a:cubicBezTo>
                    <a:cubicBezTo>
                      <a:pt x="35" y="13"/>
                      <a:pt x="35" y="12"/>
                      <a:pt x="35" y="12"/>
                    </a:cubicBezTo>
                    <a:cubicBezTo>
                      <a:pt x="35" y="12"/>
                      <a:pt x="35" y="12"/>
                      <a:pt x="35" y="12"/>
                    </a:cubicBezTo>
                    <a:cubicBezTo>
                      <a:pt x="35" y="12"/>
                      <a:pt x="35" y="11"/>
                      <a:pt x="35" y="11"/>
                    </a:cubicBezTo>
                    <a:cubicBezTo>
                      <a:pt x="34" y="11"/>
                      <a:pt x="34" y="11"/>
                      <a:pt x="34" y="11"/>
                    </a:cubicBezTo>
                    <a:cubicBezTo>
                      <a:pt x="34" y="10"/>
                      <a:pt x="34" y="10"/>
                      <a:pt x="34" y="10"/>
                    </a:cubicBezTo>
                    <a:cubicBezTo>
                      <a:pt x="34" y="10"/>
                      <a:pt x="34" y="10"/>
                      <a:pt x="34" y="9"/>
                    </a:cubicBezTo>
                    <a:cubicBezTo>
                      <a:pt x="34" y="9"/>
                      <a:pt x="34" y="9"/>
                      <a:pt x="34" y="9"/>
                    </a:cubicBezTo>
                    <a:cubicBezTo>
                      <a:pt x="34" y="9"/>
                      <a:pt x="34" y="9"/>
                      <a:pt x="34" y="8"/>
                    </a:cubicBezTo>
                    <a:cubicBezTo>
                      <a:pt x="34" y="8"/>
                      <a:pt x="34" y="8"/>
                      <a:pt x="34" y="8"/>
                    </a:cubicBezTo>
                    <a:cubicBezTo>
                      <a:pt x="33" y="8"/>
                      <a:pt x="33" y="8"/>
                      <a:pt x="33" y="7"/>
                    </a:cubicBezTo>
                    <a:cubicBezTo>
                      <a:pt x="33" y="7"/>
                      <a:pt x="33" y="7"/>
                      <a:pt x="33" y="7"/>
                    </a:cubicBezTo>
                    <a:cubicBezTo>
                      <a:pt x="33" y="7"/>
                      <a:pt x="33" y="7"/>
                      <a:pt x="33" y="6"/>
                    </a:cubicBezTo>
                    <a:cubicBezTo>
                      <a:pt x="33" y="6"/>
                      <a:pt x="33" y="6"/>
                      <a:pt x="33" y="6"/>
                    </a:cubicBezTo>
                    <a:cubicBezTo>
                      <a:pt x="32" y="6"/>
                      <a:pt x="32" y="5"/>
                      <a:pt x="32" y="5"/>
                    </a:cubicBezTo>
                    <a:cubicBezTo>
                      <a:pt x="32" y="5"/>
                      <a:pt x="32" y="5"/>
                      <a:pt x="32" y="4"/>
                    </a:cubicBezTo>
                    <a:cubicBezTo>
                      <a:pt x="31" y="4"/>
                      <a:pt x="31" y="3"/>
                      <a:pt x="31" y="3"/>
                    </a:cubicBezTo>
                    <a:cubicBezTo>
                      <a:pt x="31" y="3"/>
                      <a:pt x="30" y="2"/>
                      <a:pt x="30" y="2"/>
                    </a:cubicBezTo>
                    <a:cubicBezTo>
                      <a:pt x="30" y="2"/>
                      <a:pt x="30" y="2"/>
                      <a:pt x="30" y="1"/>
                    </a:cubicBezTo>
                    <a:cubicBezTo>
                      <a:pt x="30" y="1"/>
                      <a:pt x="30" y="1"/>
                      <a:pt x="29" y="1"/>
                    </a:cubicBezTo>
                    <a:cubicBezTo>
                      <a:pt x="29" y="1"/>
                      <a:pt x="29" y="1"/>
                      <a:pt x="29" y="0"/>
                    </a:cubicBezTo>
                    <a:cubicBezTo>
                      <a:pt x="29" y="0"/>
                      <a:pt x="29" y="0"/>
                      <a:pt x="29" y="0"/>
                    </a:cubicBezTo>
                    <a:cubicBezTo>
                      <a:pt x="0" y="16"/>
                      <a:pt x="0" y="16"/>
                      <a:pt x="0" y="16"/>
                    </a:cubicBezTo>
                    <a:cubicBezTo>
                      <a:pt x="1" y="16"/>
                      <a:pt x="1" y="17"/>
                      <a:pt x="1" y="17"/>
                    </a:cubicBezTo>
                    <a:cubicBezTo>
                      <a:pt x="1" y="17"/>
                      <a:pt x="1" y="17"/>
                      <a:pt x="1" y="17"/>
                    </a:cubicBezTo>
                    <a:cubicBezTo>
                      <a:pt x="1" y="17"/>
                      <a:pt x="1" y="18"/>
                      <a:pt x="2" y="18"/>
                    </a:cubicBezTo>
                    <a:cubicBezTo>
                      <a:pt x="2" y="18"/>
                      <a:pt x="2" y="18"/>
                      <a:pt x="2" y="18"/>
                    </a:cubicBezTo>
                    <a:cubicBezTo>
                      <a:pt x="2" y="19"/>
                      <a:pt x="3" y="19"/>
                      <a:pt x="3" y="19"/>
                    </a:cubicBezTo>
                    <a:cubicBezTo>
                      <a:pt x="3" y="20"/>
                      <a:pt x="3" y="20"/>
                      <a:pt x="4" y="21"/>
                    </a:cubicBezTo>
                    <a:cubicBezTo>
                      <a:pt x="4" y="21"/>
                      <a:pt x="4" y="21"/>
                      <a:pt x="4" y="22"/>
                    </a:cubicBezTo>
                    <a:cubicBezTo>
                      <a:pt x="4" y="22"/>
                      <a:pt x="4" y="22"/>
                      <a:pt x="4" y="22"/>
                    </a:cubicBezTo>
                    <a:cubicBezTo>
                      <a:pt x="4" y="22"/>
                      <a:pt x="5" y="23"/>
                      <a:pt x="5" y="23"/>
                    </a:cubicBezTo>
                    <a:cubicBezTo>
                      <a:pt x="5" y="23"/>
                      <a:pt x="5" y="23"/>
                      <a:pt x="5" y="23"/>
                    </a:cubicBezTo>
                    <a:cubicBezTo>
                      <a:pt x="5" y="23"/>
                      <a:pt x="5" y="24"/>
                      <a:pt x="5" y="24"/>
                    </a:cubicBezTo>
                    <a:cubicBezTo>
                      <a:pt x="5" y="24"/>
                      <a:pt x="5" y="24"/>
                      <a:pt x="5" y="24"/>
                    </a:cubicBezTo>
                    <a:cubicBezTo>
                      <a:pt x="5" y="24"/>
                      <a:pt x="5" y="25"/>
                      <a:pt x="6" y="25"/>
                    </a:cubicBezTo>
                    <a:cubicBezTo>
                      <a:pt x="6" y="25"/>
                      <a:pt x="6" y="25"/>
                      <a:pt x="6" y="25"/>
                    </a:cubicBezTo>
                    <a:cubicBezTo>
                      <a:pt x="6" y="25"/>
                      <a:pt x="6" y="26"/>
                      <a:pt x="6" y="26"/>
                    </a:cubicBezTo>
                    <a:cubicBezTo>
                      <a:pt x="6" y="26"/>
                      <a:pt x="6" y="26"/>
                      <a:pt x="6" y="26"/>
                    </a:cubicBezTo>
                    <a:cubicBezTo>
                      <a:pt x="6" y="27"/>
                      <a:pt x="6" y="27"/>
                      <a:pt x="6" y="27"/>
                    </a:cubicBezTo>
                    <a:cubicBezTo>
                      <a:pt x="6" y="27"/>
                      <a:pt x="6" y="27"/>
                      <a:pt x="6" y="28"/>
                    </a:cubicBezTo>
                    <a:cubicBezTo>
                      <a:pt x="6" y="28"/>
                      <a:pt x="6" y="28"/>
                      <a:pt x="6" y="28"/>
                    </a:cubicBezTo>
                    <a:cubicBezTo>
                      <a:pt x="6" y="28"/>
                      <a:pt x="6" y="28"/>
                      <a:pt x="7" y="29"/>
                    </a:cubicBezTo>
                    <a:cubicBezTo>
                      <a:pt x="7" y="29"/>
                      <a:pt x="7" y="29"/>
                      <a:pt x="7" y="29"/>
                    </a:cubicBezTo>
                    <a:cubicBezTo>
                      <a:pt x="7" y="29"/>
                      <a:pt x="7" y="30"/>
                      <a:pt x="7" y="30"/>
                    </a:cubicBezTo>
                    <a:cubicBezTo>
                      <a:pt x="7" y="30"/>
                      <a:pt x="7" y="30"/>
                      <a:pt x="7" y="30"/>
                    </a:cubicBezTo>
                    <a:cubicBezTo>
                      <a:pt x="7" y="30"/>
                      <a:pt x="7" y="31"/>
                      <a:pt x="7" y="31"/>
                    </a:cubicBezTo>
                    <a:cubicBezTo>
                      <a:pt x="7" y="31"/>
                      <a:pt x="7" y="31"/>
                      <a:pt x="7" y="31"/>
                    </a:cubicBezTo>
                    <a:cubicBezTo>
                      <a:pt x="7" y="31"/>
                      <a:pt x="7" y="31"/>
                      <a:pt x="7" y="31"/>
                    </a:cubicBezTo>
                    <a:cubicBezTo>
                      <a:pt x="7" y="31"/>
                      <a:pt x="7" y="32"/>
                      <a:pt x="7" y="32"/>
                    </a:cubicBezTo>
                    <a:cubicBezTo>
                      <a:pt x="7" y="32"/>
                      <a:pt x="7" y="32"/>
                      <a:pt x="7" y="32"/>
                    </a:cubicBezTo>
                    <a:cubicBezTo>
                      <a:pt x="7" y="32"/>
                      <a:pt x="7" y="33"/>
                      <a:pt x="7" y="33"/>
                    </a:cubicBezTo>
                    <a:cubicBezTo>
                      <a:pt x="7" y="33"/>
                      <a:pt x="7" y="33"/>
                      <a:pt x="7" y="33"/>
                    </a:cubicBezTo>
                    <a:cubicBezTo>
                      <a:pt x="7" y="33"/>
                      <a:pt x="6" y="34"/>
                      <a:pt x="6" y="34"/>
                    </a:cubicBezTo>
                    <a:cubicBezTo>
                      <a:pt x="6" y="34"/>
                      <a:pt x="6" y="34"/>
                      <a:pt x="6" y="34"/>
                    </a:cubicBezTo>
                    <a:cubicBezTo>
                      <a:pt x="6" y="35"/>
                      <a:pt x="6" y="35"/>
                      <a:pt x="6" y="35"/>
                    </a:cubicBezTo>
                    <a:cubicBezTo>
                      <a:pt x="6" y="35"/>
                      <a:pt x="6" y="35"/>
                      <a:pt x="6" y="36"/>
                    </a:cubicBezTo>
                    <a:cubicBezTo>
                      <a:pt x="6" y="36"/>
                      <a:pt x="6" y="36"/>
                      <a:pt x="5" y="36"/>
                    </a:cubicBezTo>
                    <a:cubicBezTo>
                      <a:pt x="5" y="37"/>
                      <a:pt x="4" y="38"/>
                      <a:pt x="4" y="38"/>
                    </a:cubicBezTo>
                    <a:cubicBezTo>
                      <a:pt x="32" y="22"/>
                      <a:pt x="32" y="22"/>
                      <a:pt x="32" y="22"/>
                    </a:cubicBezTo>
                    <a:cubicBezTo>
                      <a:pt x="33" y="21"/>
                      <a:pt x="33" y="21"/>
                      <a:pt x="34" y="20"/>
                    </a:cubicBezTo>
                    <a:cubicBezTo>
                      <a:pt x="34" y="20"/>
                      <a:pt x="34" y="19"/>
                      <a:pt x="34" y="19"/>
                    </a:cubicBezTo>
                    <a:cubicBezTo>
                      <a:pt x="34" y="19"/>
                      <a:pt x="34" y="19"/>
                      <a:pt x="34" y="19"/>
                    </a:cubicBezTo>
                    <a:cubicBezTo>
                      <a:pt x="34" y="18"/>
                      <a:pt x="34" y="18"/>
                      <a:pt x="35" y="18"/>
                    </a:cubicBezTo>
                    <a:cubicBezTo>
                      <a:pt x="35" y="18"/>
                      <a:pt x="35" y="18"/>
                      <a:pt x="35" y="17"/>
                    </a:cubicBezTo>
                    <a:cubicBezTo>
                      <a:pt x="35" y="17"/>
                      <a:pt x="35" y="17"/>
                      <a:pt x="35" y="17"/>
                    </a:cubicBezTo>
                    <a:cubicBezTo>
                      <a:pt x="35" y="17"/>
                      <a:pt x="35" y="17"/>
                      <a:pt x="35" y="16"/>
                    </a:cubicBezTo>
                    <a:cubicBezTo>
                      <a:pt x="35" y="16"/>
                      <a:pt x="35" y="16"/>
                      <a:pt x="35" y="16"/>
                    </a:cubicBezTo>
                    <a:cubicBezTo>
                      <a:pt x="35" y="16"/>
                      <a:pt x="35" y="16"/>
                      <a:pt x="35" y="15"/>
                    </a:cubicBezTo>
                    <a:cubicBezTo>
                      <a:pt x="35" y="15"/>
                      <a:pt x="35" y="15"/>
                      <a:pt x="35" y="15"/>
                    </a:cubicBezTo>
                    <a:cubicBezTo>
                      <a:pt x="35" y="15"/>
                      <a:pt x="35" y="15"/>
                      <a:pt x="35" y="15"/>
                    </a:cubicBezTo>
                    <a:cubicBezTo>
                      <a:pt x="35" y="15"/>
                      <a:pt x="35" y="15"/>
                      <a:pt x="35" y="14"/>
                    </a:cubicBezTo>
                    <a:close/>
                  </a:path>
                </a:pathLst>
              </a:custGeom>
              <a:solidFill>
                <a:srgbClr val="17317B"/>
              </a:solidFill>
              <a:ln w="9525">
                <a:noFill/>
                <a:round/>
                <a:headEnd/>
                <a:tailEnd/>
              </a:ln>
            </p:spPr>
            <p:txBody>
              <a:bodyPr/>
              <a:lstStyle/>
              <a:p>
                <a:endParaRPr lang="zh-CN" altLang="en-US"/>
              </a:p>
            </p:txBody>
          </p:sp>
          <p:sp>
            <p:nvSpPr>
              <p:cNvPr id="211" name="Freeform 559"/>
              <p:cNvSpPr>
                <a:spLocks/>
              </p:cNvSpPr>
              <p:nvPr/>
            </p:nvSpPr>
            <p:spPr bwMode="auto">
              <a:xfrm>
                <a:off x="4745" y="1731"/>
                <a:ext cx="11" cy="15"/>
              </a:xfrm>
              <a:custGeom>
                <a:avLst/>
                <a:gdLst/>
                <a:ahLst/>
                <a:cxnLst>
                  <a:cxn ang="0">
                    <a:pos x="11" y="4"/>
                  </a:cxn>
                  <a:cxn ang="0">
                    <a:pos x="22" y="22"/>
                  </a:cxn>
                  <a:cxn ang="0">
                    <a:pos x="11" y="28"/>
                  </a:cxn>
                  <a:cxn ang="0">
                    <a:pos x="0" y="10"/>
                  </a:cxn>
                  <a:cxn ang="0">
                    <a:pos x="11" y="4"/>
                  </a:cxn>
                  <a:cxn ang="0">
                    <a:pos x="11" y="4"/>
                  </a:cxn>
                </a:cxnLst>
                <a:rect l="0" t="0" r="r" b="b"/>
                <a:pathLst>
                  <a:path w="22" h="32">
                    <a:moveTo>
                      <a:pt x="11" y="4"/>
                    </a:moveTo>
                    <a:cubicBezTo>
                      <a:pt x="17" y="7"/>
                      <a:pt x="22" y="15"/>
                      <a:pt x="22" y="22"/>
                    </a:cubicBezTo>
                    <a:cubicBezTo>
                      <a:pt x="22" y="29"/>
                      <a:pt x="17" y="32"/>
                      <a:pt x="11" y="28"/>
                    </a:cubicBezTo>
                    <a:cubicBezTo>
                      <a:pt x="5" y="25"/>
                      <a:pt x="0" y="17"/>
                      <a:pt x="0" y="10"/>
                    </a:cubicBezTo>
                    <a:cubicBezTo>
                      <a:pt x="0" y="3"/>
                      <a:pt x="5" y="0"/>
                      <a:pt x="11" y="4"/>
                    </a:cubicBezTo>
                    <a:cubicBezTo>
                      <a:pt x="11" y="4"/>
                      <a:pt x="11" y="4"/>
                      <a:pt x="11" y="4"/>
                    </a:cubicBezTo>
                    <a:close/>
                  </a:path>
                </a:pathLst>
              </a:custGeom>
              <a:solidFill>
                <a:srgbClr val="142867"/>
              </a:solidFill>
              <a:ln w="9525">
                <a:noFill/>
                <a:round/>
                <a:headEnd/>
                <a:tailEnd/>
              </a:ln>
            </p:spPr>
            <p:txBody>
              <a:bodyPr/>
              <a:lstStyle/>
              <a:p>
                <a:endParaRPr lang="zh-CN" altLang="en-US"/>
              </a:p>
            </p:txBody>
          </p:sp>
          <p:sp>
            <p:nvSpPr>
              <p:cNvPr id="212" name="Freeform 560"/>
              <p:cNvSpPr>
                <a:spLocks/>
              </p:cNvSpPr>
              <p:nvPr/>
            </p:nvSpPr>
            <p:spPr bwMode="auto">
              <a:xfrm>
                <a:off x="4711" y="1739"/>
                <a:ext cx="41" cy="32"/>
              </a:xfrm>
              <a:custGeom>
                <a:avLst/>
                <a:gdLst/>
                <a:ahLst/>
                <a:cxnLst>
                  <a:cxn ang="0">
                    <a:pos x="60" y="24"/>
                  </a:cxn>
                  <a:cxn ang="0">
                    <a:pos x="70" y="39"/>
                  </a:cxn>
                  <a:cxn ang="0">
                    <a:pos x="76" y="41"/>
                  </a:cxn>
                  <a:cxn ang="0">
                    <a:pos x="87" y="59"/>
                  </a:cxn>
                  <a:cxn ang="0">
                    <a:pos x="76" y="65"/>
                  </a:cxn>
                  <a:cxn ang="0">
                    <a:pos x="70" y="59"/>
                  </a:cxn>
                  <a:cxn ang="0">
                    <a:pos x="60" y="63"/>
                  </a:cxn>
                  <a:cxn ang="0">
                    <a:pos x="27" y="43"/>
                  </a:cxn>
                  <a:cxn ang="0">
                    <a:pos x="17" y="28"/>
                  </a:cxn>
                  <a:cxn ang="0">
                    <a:pos x="11" y="27"/>
                  </a:cxn>
                  <a:cxn ang="0">
                    <a:pos x="0" y="9"/>
                  </a:cxn>
                  <a:cxn ang="0">
                    <a:pos x="11" y="3"/>
                  </a:cxn>
                  <a:cxn ang="0">
                    <a:pos x="17" y="9"/>
                  </a:cxn>
                  <a:cxn ang="0">
                    <a:pos x="27" y="5"/>
                  </a:cxn>
                  <a:cxn ang="0">
                    <a:pos x="60" y="24"/>
                  </a:cxn>
                  <a:cxn ang="0">
                    <a:pos x="60" y="24"/>
                  </a:cxn>
                </a:cxnLst>
                <a:rect l="0" t="0" r="r" b="b"/>
                <a:pathLst>
                  <a:path w="87" h="68">
                    <a:moveTo>
                      <a:pt x="60" y="24"/>
                    </a:moveTo>
                    <a:cubicBezTo>
                      <a:pt x="65" y="27"/>
                      <a:pt x="69" y="34"/>
                      <a:pt x="70" y="39"/>
                    </a:cubicBezTo>
                    <a:cubicBezTo>
                      <a:pt x="72" y="39"/>
                      <a:pt x="74" y="39"/>
                      <a:pt x="76" y="41"/>
                    </a:cubicBezTo>
                    <a:cubicBezTo>
                      <a:pt x="82" y="44"/>
                      <a:pt x="87" y="52"/>
                      <a:pt x="87" y="59"/>
                    </a:cubicBezTo>
                    <a:cubicBezTo>
                      <a:pt x="87" y="65"/>
                      <a:pt x="82" y="68"/>
                      <a:pt x="76" y="65"/>
                    </a:cubicBezTo>
                    <a:cubicBezTo>
                      <a:pt x="74" y="63"/>
                      <a:pt x="72" y="61"/>
                      <a:pt x="70" y="59"/>
                    </a:cubicBezTo>
                    <a:cubicBezTo>
                      <a:pt x="69" y="64"/>
                      <a:pt x="65" y="66"/>
                      <a:pt x="60" y="63"/>
                    </a:cubicBezTo>
                    <a:cubicBezTo>
                      <a:pt x="27" y="43"/>
                      <a:pt x="27" y="43"/>
                      <a:pt x="27" y="43"/>
                    </a:cubicBezTo>
                    <a:cubicBezTo>
                      <a:pt x="22" y="41"/>
                      <a:pt x="18" y="34"/>
                      <a:pt x="17" y="28"/>
                    </a:cubicBezTo>
                    <a:cubicBezTo>
                      <a:pt x="15" y="29"/>
                      <a:pt x="13" y="28"/>
                      <a:pt x="11" y="27"/>
                    </a:cubicBezTo>
                    <a:cubicBezTo>
                      <a:pt x="5" y="24"/>
                      <a:pt x="0" y="15"/>
                      <a:pt x="0" y="9"/>
                    </a:cubicBezTo>
                    <a:cubicBezTo>
                      <a:pt x="0" y="2"/>
                      <a:pt x="5" y="0"/>
                      <a:pt x="11" y="3"/>
                    </a:cubicBezTo>
                    <a:cubicBezTo>
                      <a:pt x="13" y="4"/>
                      <a:pt x="15" y="6"/>
                      <a:pt x="17" y="9"/>
                    </a:cubicBezTo>
                    <a:cubicBezTo>
                      <a:pt x="18" y="4"/>
                      <a:pt x="22" y="2"/>
                      <a:pt x="27" y="5"/>
                    </a:cubicBezTo>
                    <a:cubicBezTo>
                      <a:pt x="60" y="24"/>
                      <a:pt x="60" y="24"/>
                      <a:pt x="60" y="24"/>
                    </a:cubicBezTo>
                    <a:cubicBezTo>
                      <a:pt x="60" y="24"/>
                      <a:pt x="60" y="24"/>
                      <a:pt x="60" y="24"/>
                    </a:cubicBezTo>
                    <a:close/>
                  </a:path>
                </a:pathLst>
              </a:custGeom>
              <a:solidFill>
                <a:srgbClr val="072466"/>
              </a:solidFill>
              <a:ln w="9525">
                <a:noFill/>
                <a:round/>
                <a:headEnd/>
                <a:tailEnd/>
              </a:ln>
            </p:spPr>
            <p:txBody>
              <a:bodyPr/>
              <a:lstStyle/>
              <a:p>
                <a:endParaRPr lang="zh-CN" altLang="en-US"/>
              </a:p>
            </p:txBody>
          </p:sp>
          <p:sp>
            <p:nvSpPr>
              <p:cNvPr id="213" name="Freeform 561"/>
              <p:cNvSpPr>
                <a:spLocks noEditPoints="1"/>
              </p:cNvSpPr>
              <p:nvPr/>
            </p:nvSpPr>
            <p:spPr bwMode="auto">
              <a:xfrm>
                <a:off x="4712" y="1742"/>
                <a:ext cx="38" cy="27"/>
              </a:xfrm>
              <a:custGeom>
                <a:avLst/>
                <a:gdLst/>
                <a:ahLst/>
                <a:cxnLst>
                  <a:cxn ang="0">
                    <a:pos x="7" y="2"/>
                  </a:cxn>
                  <a:cxn ang="0">
                    <a:pos x="13" y="13"/>
                  </a:cxn>
                  <a:cxn ang="0">
                    <a:pos x="7" y="16"/>
                  </a:cxn>
                  <a:cxn ang="0">
                    <a:pos x="0" y="5"/>
                  </a:cxn>
                  <a:cxn ang="0">
                    <a:pos x="7" y="2"/>
                  </a:cxn>
                  <a:cxn ang="0">
                    <a:pos x="7" y="2"/>
                  </a:cxn>
                  <a:cxn ang="0">
                    <a:pos x="73" y="41"/>
                  </a:cxn>
                  <a:cxn ang="0">
                    <a:pos x="80" y="52"/>
                  </a:cxn>
                  <a:cxn ang="0">
                    <a:pos x="73" y="56"/>
                  </a:cxn>
                  <a:cxn ang="0">
                    <a:pos x="67" y="45"/>
                  </a:cxn>
                  <a:cxn ang="0">
                    <a:pos x="73" y="41"/>
                  </a:cxn>
                  <a:cxn ang="0">
                    <a:pos x="73" y="41"/>
                  </a:cxn>
                </a:cxnLst>
                <a:rect l="0" t="0" r="r" b="b"/>
                <a:pathLst>
                  <a:path w="80" h="58">
                    <a:moveTo>
                      <a:pt x="7" y="2"/>
                    </a:moveTo>
                    <a:cubicBezTo>
                      <a:pt x="10" y="4"/>
                      <a:pt x="13" y="9"/>
                      <a:pt x="13" y="13"/>
                    </a:cubicBezTo>
                    <a:cubicBezTo>
                      <a:pt x="13" y="17"/>
                      <a:pt x="10" y="18"/>
                      <a:pt x="7" y="16"/>
                    </a:cubicBezTo>
                    <a:cubicBezTo>
                      <a:pt x="3" y="14"/>
                      <a:pt x="0" y="9"/>
                      <a:pt x="0" y="5"/>
                    </a:cubicBezTo>
                    <a:cubicBezTo>
                      <a:pt x="0" y="1"/>
                      <a:pt x="3" y="0"/>
                      <a:pt x="7" y="2"/>
                    </a:cubicBezTo>
                    <a:cubicBezTo>
                      <a:pt x="7" y="2"/>
                      <a:pt x="7" y="2"/>
                      <a:pt x="7" y="2"/>
                    </a:cubicBezTo>
                    <a:close/>
                    <a:moveTo>
                      <a:pt x="73" y="41"/>
                    </a:moveTo>
                    <a:cubicBezTo>
                      <a:pt x="77" y="43"/>
                      <a:pt x="80" y="48"/>
                      <a:pt x="80" y="52"/>
                    </a:cubicBezTo>
                    <a:cubicBezTo>
                      <a:pt x="80" y="56"/>
                      <a:pt x="77" y="58"/>
                      <a:pt x="73" y="56"/>
                    </a:cubicBezTo>
                    <a:cubicBezTo>
                      <a:pt x="70" y="54"/>
                      <a:pt x="67" y="49"/>
                      <a:pt x="67" y="45"/>
                    </a:cubicBezTo>
                    <a:cubicBezTo>
                      <a:pt x="67" y="41"/>
                      <a:pt x="70" y="39"/>
                      <a:pt x="73" y="41"/>
                    </a:cubicBezTo>
                    <a:cubicBezTo>
                      <a:pt x="73" y="41"/>
                      <a:pt x="73" y="41"/>
                      <a:pt x="73" y="41"/>
                    </a:cubicBezTo>
                    <a:close/>
                  </a:path>
                </a:pathLst>
              </a:custGeom>
              <a:noFill/>
              <a:ln w="3175" cap="flat">
                <a:solidFill>
                  <a:srgbClr val="DCDCDC"/>
                </a:solidFill>
                <a:prstDash val="solid"/>
                <a:miter lim="800000"/>
                <a:headEnd/>
                <a:tailEnd/>
              </a:ln>
            </p:spPr>
            <p:txBody>
              <a:bodyPr/>
              <a:lstStyle/>
              <a:p>
                <a:endParaRPr lang="zh-CN" altLang="en-US"/>
              </a:p>
            </p:txBody>
          </p:sp>
          <p:sp>
            <p:nvSpPr>
              <p:cNvPr id="214" name="Freeform 562"/>
              <p:cNvSpPr>
                <a:spLocks/>
              </p:cNvSpPr>
              <p:nvPr/>
            </p:nvSpPr>
            <p:spPr bwMode="auto">
              <a:xfrm>
                <a:off x="4736" y="1757"/>
                <a:ext cx="4" cy="9"/>
              </a:xfrm>
              <a:custGeom>
                <a:avLst/>
                <a:gdLst/>
                <a:ahLst/>
                <a:cxnLst>
                  <a:cxn ang="0">
                    <a:pos x="0" y="2"/>
                  </a:cxn>
                  <a:cxn ang="0">
                    <a:pos x="4" y="0"/>
                  </a:cxn>
                  <a:cxn ang="0">
                    <a:pos x="4" y="6"/>
                  </a:cxn>
                  <a:cxn ang="0">
                    <a:pos x="0" y="9"/>
                  </a:cxn>
                  <a:cxn ang="0">
                    <a:pos x="0" y="2"/>
                  </a:cxn>
                  <a:cxn ang="0">
                    <a:pos x="0" y="2"/>
                  </a:cxn>
                  <a:cxn ang="0">
                    <a:pos x="0" y="2"/>
                  </a:cxn>
                </a:cxnLst>
                <a:rect l="0" t="0" r="r" b="b"/>
                <a:pathLst>
                  <a:path w="4" h="9">
                    <a:moveTo>
                      <a:pt x="0" y="2"/>
                    </a:moveTo>
                    <a:lnTo>
                      <a:pt x="4" y="0"/>
                    </a:lnTo>
                    <a:lnTo>
                      <a:pt x="4" y="6"/>
                    </a:lnTo>
                    <a:lnTo>
                      <a:pt x="0" y="9"/>
                    </a:lnTo>
                    <a:lnTo>
                      <a:pt x="0" y="2"/>
                    </a:lnTo>
                    <a:lnTo>
                      <a:pt x="0" y="2"/>
                    </a:lnTo>
                    <a:lnTo>
                      <a:pt x="0" y="2"/>
                    </a:lnTo>
                    <a:close/>
                  </a:path>
                </a:pathLst>
              </a:custGeom>
              <a:solidFill>
                <a:srgbClr val="17317B"/>
              </a:solidFill>
              <a:ln w="9525">
                <a:noFill/>
                <a:round/>
                <a:headEnd/>
                <a:tailEnd/>
              </a:ln>
            </p:spPr>
            <p:txBody>
              <a:bodyPr/>
              <a:lstStyle/>
              <a:p>
                <a:endParaRPr lang="zh-CN" altLang="en-US"/>
              </a:p>
            </p:txBody>
          </p:sp>
          <p:sp>
            <p:nvSpPr>
              <p:cNvPr id="215" name="Freeform 563"/>
              <p:cNvSpPr>
                <a:spLocks/>
              </p:cNvSpPr>
              <p:nvPr/>
            </p:nvSpPr>
            <p:spPr bwMode="auto">
              <a:xfrm>
                <a:off x="4717" y="1745"/>
                <a:ext cx="23" cy="14"/>
              </a:xfrm>
              <a:custGeom>
                <a:avLst/>
                <a:gdLst/>
                <a:ahLst/>
                <a:cxnLst>
                  <a:cxn ang="0">
                    <a:pos x="0" y="3"/>
                  </a:cxn>
                  <a:cxn ang="0">
                    <a:pos x="4" y="0"/>
                  </a:cxn>
                  <a:cxn ang="0">
                    <a:pos x="23" y="12"/>
                  </a:cxn>
                  <a:cxn ang="0">
                    <a:pos x="19" y="14"/>
                  </a:cxn>
                  <a:cxn ang="0">
                    <a:pos x="0" y="3"/>
                  </a:cxn>
                  <a:cxn ang="0">
                    <a:pos x="0" y="3"/>
                  </a:cxn>
                  <a:cxn ang="0">
                    <a:pos x="0" y="3"/>
                  </a:cxn>
                </a:cxnLst>
                <a:rect l="0" t="0" r="r" b="b"/>
                <a:pathLst>
                  <a:path w="23" h="14">
                    <a:moveTo>
                      <a:pt x="0" y="3"/>
                    </a:moveTo>
                    <a:lnTo>
                      <a:pt x="4" y="0"/>
                    </a:lnTo>
                    <a:lnTo>
                      <a:pt x="23" y="12"/>
                    </a:lnTo>
                    <a:lnTo>
                      <a:pt x="19" y="14"/>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216" name="Freeform 564"/>
              <p:cNvSpPr>
                <a:spLocks/>
              </p:cNvSpPr>
              <p:nvPr/>
            </p:nvSpPr>
            <p:spPr bwMode="auto">
              <a:xfrm>
                <a:off x="4717" y="1748"/>
                <a:ext cx="19" cy="18"/>
              </a:xfrm>
              <a:custGeom>
                <a:avLst/>
                <a:gdLst/>
                <a:ahLst/>
                <a:cxnLst>
                  <a:cxn ang="0">
                    <a:pos x="19" y="11"/>
                  </a:cxn>
                  <a:cxn ang="0">
                    <a:pos x="19" y="18"/>
                  </a:cxn>
                  <a:cxn ang="0">
                    <a:pos x="0" y="7"/>
                  </a:cxn>
                  <a:cxn ang="0">
                    <a:pos x="0" y="0"/>
                  </a:cxn>
                  <a:cxn ang="0">
                    <a:pos x="19" y="11"/>
                  </a:cxn>
                  <a:cxn ang="0">
                    <a:pos x="19" y="11"/>
                  </a:cxn>
                  <a:cxn ang="0">
                    <a:pos x="19" y="11"/>
                  </a:cxn>
                </a:cxnLst>
                <a:rect l="0" t="0" r="r" b="b"/>
                <a:pathLst>
                  <a:path w="19" h="18">
                    <a:moveTo>
                      <a:pt x="19" y="11"/>
                    </a:moveTo>
                    <a:lnTo>
                      <a:pt x="19" y="18"/>
                    </a:lnTo>
                    <a:lnTo>
                      <a:pt x="0" y="7"/>
                    </a:lnTo>
                    <a:lnTo>
                      <a:pt x="0" y="0"/>
                    </a:lnTo>
                    <a:lnTo>
                      <a:pt x="19" y="11"/>
                    </a:lnTo>
                    <a:lnTo>
                      <a:pt x="19" y="11"/>
                    </a:lnTo>
                    <a:lnTo>
                      <a:pt x="19" y="11"/>
                    </a:lnTo>
                    <a:close/>
                  </a:path>
                </a:pathLst>
              </a:custGeom>
              <a:solidFill>
                <a:srgbClr val="36458A"/>
              </a:solidFill>
              <a:ln w="9525">
                <a:noFill/>
                <a:round/>
                <a:headEnd/>
                <a:tailEnd/>
              </a:ln>
            </p:spPr>
            <p:txBody>
              <a:bodyPr/>
              <a:lstStyle/>
              <a:p>
                <a:endParaRPr lang="zh-CN" altLang="en-US"/>
              </a:p>
            </p:txBody>
          </p:sp>
          <p:sp>
            <p:nvSpPr>
              <p:cNvPr id="217" name="Freeform 565"/>
              <p:cNvSpPr>
                <a:spLocks/>
              </p:cNvSpPr>
              <p:nvPr/>
            </p:nvSpPr>
            <p:spPr bwMode="auto">
              <a:xfrm>
                <a:off x="4712" y="1692"/>
                <a:ext cx="13" cy="22"/>
              </a:xfrm>
              <a:custGeom>
                <a:avLst/>
                <a:gdLst/>
                <a:ahLst/>
                <a:cxnLst>
                  <a:cxn ang="0">
                    <a:pos x="13" y="8"/>
                  </a:cxn>
                  <a:cxn ang="0">
                    <a:pos x="13" y="22"/>
                  </a:cxn>
                  <a:cxn ang="0">
                    <a:pos x="0" y="15"/>
                  </a:cxn>
                  <a:cxn ang="0">
                    <a:pos x="0" y="0"/>
                  </a:cxn>
                  <a:cxn ang="0">
                    <a:pos x="13" y="8"/>
                  </a:cxn>
                  <a:cxn ang="0">
                    <a:pos x="13" y="8"/>
                  </a:cxn>
                  <a:cxn ang="0">
                    <a:pos x="13" y="8"/>
                  </a:cxn>
                </a:cxnLst>
                <a:rect l="0" t="0" r="r" b="b"/>
                <a:pathLst>
                  <a:path w="13" h="22">
                    <a:moveTo>
                      <a:pt x="13" y="8"/>
                    </a:moveTo>
                    <a:lnTo>
                      <a:pt x="13" y="22"/>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218" name="Freeform 566"/>
              <p:cNvSpPr>
                <a:spLocks/>
              </p:cNvSpPr>
              <p:nvPr/>
            </p:nvSpPr>
            <p:spPr bwMode="auto">
              <a:xfrm>
                <a:off x="4714" y="1695"/>
                <a:ext cx="10" cy="17"/>
              </a:xfrm>
              <a:custGeom>
                <a:avLst/>
                <a:gdLst/>
                <a:ahLst/>
                <a:cxnLst>
                  <a:cxn ang="0">
                    <a:pos x="10" y="6"/>
                  </a:cxn>
                  <a:cxn ang="0">
                    <a:pos x="10" y="15"/>
                  </a:cxn>
                  <a:cxn ang="0">
                    <a:pos x="7" y="14"/>
                  </a:cxn>
                  <a:cxn ang="0">
                    <a:pos x="7" y="17"/>
                  </a:cxn>
                  <a:cxn ang="0">
                    <a:pos x="2" y="13"/>
                  </a:cxn>
                  <a:cxn ang="0">
                    <a:pos x="2" y="11"/>
                  </a:cxn>
                  <a:cxn ang="0">
                    <a:pos x="0" y="10"/>
                  </a:cxn>
                  <a:cxn ang="0">
                    <a:pos x="0" y="0"/>
                  </a:cxn>
                  <a:cxn ang="0">
                    <a:pos x="10" y="6"/>
                  </a:cxn>
                  <a:cxn ang="0">
                    <a:pos x="10" y="6"/>
                  </a:cxn>
                  <a:cxn ang="0">
                    <a:pos x="10" y="6"/>
                  </a:cxn>
                </a:cxnLst>
                <a:rect l="0" t="0" r="r" b="b"/>
                <a:pathLst>
                  <a:path w="10" h="17">
                    <a:moveTo>
                      <a:pt x="10" y="6"/>
                    </a:moveTo>
                    <a:lnTo>
                      <a:pt x="10" y="15"/>
                    </a:lnTo>
                    <a:lnTo>
                      <a:pt x="7" y="14"/>
                    </a:lnTo>
                    <a:lnTo>
                      <a:pt x="7" y="17"/>
                    </a:lnTo>
                    <a:lnTo>
                      <a:pt x="2" y="13"/>
                    </a:lnTo>
                    <a:lnTo>
                      <a:pt x="2" y="11"/>
                    </a:lnTo>
                    <a:lnTo>
                      <a:pt x="0" y="10"/>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219" name="Freeform 567"/>
              <p:cNvSpPr>
                <a:spLocks/>
              </p:cNvSpPr>
              <p:nvPr/>
            </p:nvSpPr>
            <p:spPr bwMode="auto">
              <a:xfrm>
                <a:off x="4677" y="1672"/>
                <a:ext cx="14" cy="23"/>
              </a:xfrm>
              <a:custGeom>
                <a:avLst/>
                <a:gdLst/>
                <a:ahLst/>
                <a:cxnLst>
                  <a:cxn ang="0">
                    <a:pos x="14" y="7"/>
                  </a:cxn>
                  <a:cxn ang="0">
                    <a:pos x="14" y="23"/>
                  </a:cxn>
                  <a:cxn ang="0">
                    <a:pos x="0" y="15"/>
                  </a:cxn>
                  <a:cxn ang="0">
                    <a:pos x="0" y="0"/>
                  </a:cxn>
                  <a:cxn ang="0">
                    <a:pos x="14" y="7"/>
                  </a:cxn>
                  <a:cxn ang="0">
                    <a:pos x="14" y="7"/>
                  </a:cxn>
                  <a:cxn ang="0">
                    <a:pos x="14" y="7"/>
                  </a:cxn>
                </a:cxnLst>
                <a:rect l="0" t="0" r="r" b="b"/>
                <a:pathLst>
                  <a:path w="14" h="23">
                    <a:moveTo>
                      <a:pt x="14" y="7"/>
                    </a:moveTo>
                    <a:lnTo>
                      <a:pt x="14" y="23"/>
                    </a:lnTo>
                    <a:lnTo>
                      <a:pt x="0" y="15"/>
                    </a:lnTo>
                    <a:lnTo>
                      <a:pt x="0" y="0"/>
                    </a:lnTo>
                    <a:lnTo>
                      <a:pt x="14" y="7"/>
                    </a:lnTo>
                    <a:lnTo>
                      <a:pt x="14" y="7"/>
                    </a:lnTo>
                    <a:lnTo>
                      <a:pt x="14" y="7"/>
                    </a:lnTo>
                    <a:close/>
                  </a:path>
                </a:pathLst>
              </a:custGeom>
              <a:solidFill>
                <a:srgbClr val="36458A"/>
              </a:solidFill>
              <a:ln w="9525">
                <a:noFill/>
                <a:round/>
                <a:headEnd/>
                <a:tailEnd/>
              </a:ln>
            </p:spPr>
            <p:txBody>
              <a:bodyPr/>
              <a:lstStyle/>
              <a:p>
                <a:endParaRPr lang="zh-CN" altLang="en-US"/>
              </a:p>
            </p:txBody>
          </p:sp>
          <p:sp>
            <p:nvSpPr>
              <p:cNvPr id="220" name="Freeform 568"/>
              <p:cNvSpPr>
                <a:spLocks/>
              </p:cNvSpPr>
              <p:nvPr/>
            </p:nvSpPr>
            <p:spPr bwMode="auto">
              <a:xfrm>
                <a:off x="4679" y="1675"/>
                <a:ext cx="10" cy="17"/>
              </a:xfrm>
              <a:custGeom>
                <a:avLst/>
                <a:gdLst/>
                <a:ahLst/>
                <a:cxnLst>
                  <a:cxn ang="0">
                    <a:pos x="10" y="6"/>
                  </a:cxn>
                  <a:cxn ang="0">
                    <a:pos x="10" y="16"/>
                  </a:cxn>
                  <a:cxn ang="0">
                    <a:pos x="8" y="14"/>
                  </a:cxn>
                  <a:cxn ang="0">
                    <a:pos x="8" y="17"/>
                  </a:cxn>
                  <a:cxn ang="0">
                    <a:pos x="3" y="13"/>
                  </a:cxn>
                  <a:cxn ang="0">
                    <a:pos x="3" y="11"/>
                  </a:cxn>
                  <a:cxn ang="0">
                    <a:pos x="0" y="10"/>
                  </a:cxn>
                  <a:cxn ang="0">
                    <a:pos x="0" y="0"/>
                  </a:cxn>
                  <a:cxn ang="0">
                    <a:pos x="10" y="6"/>
                  </a:cxn>
                  <a:cxn ang="0">
                    <a:pos x="10" y="6"/>
                  </a:cxn>
                  <a:cxn ang="0">
                    <a:pos x="10" y="6"/>
                  </a:cxn>
                </a:cxnLst>
                <a:rect l="0" t="0" r="r" b="b"/>
                <a:pathLst>
                  <a:path w="10" h="17">
                    <a:moveTo>
                      <a:pt x="10" y="6"/>
                    </a:moveTo>
                    <a:lnTo>
                      <a:pt x="10" y="16"/>
                    </a:lnTo>
                    <a:lnTo>
                      <a:pt x="8" y="14"/>
                    </a:lnTo>
                    <a:lnTo>
                      <a:pt x="8" y="17"/>
                    </a:lnTo>
                    <a:lnTo>
                      <a:pt x="3" y="13"/>
                    </a:lnTo>
                    <a:lnTo>
                      <a:pt x="3" y="11"/>
                    </a:lnTo>
                    <a:lnTo>
                      <a:pt x="0" y="10"/>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221" name="Freeform 569"/>
              <p:cNvSpPr>
                <a:spLocks/>
              </p:cNvSpPr>
              <p:nvPr/>
            </p:nvSpPr>
            <p:spPr bwMode="auto">
              <a:xfrm>
                <a:off x="4687" y="1722"/>
                <a:ext cx="13" cy="23"/>
              </a:xfrm>
              <a:custGeom>
                <a:avLst/>
                <a:gdLst/>
                <a:ahLst/>
                <a:cxnLst>
                  <a:cxn ang="0">
                    <a:pos x="13" y="8"/>
                  </a:cxn>
                  <a:cxn ang="0">
                    <a:pos x="13" y="23"/>
                  </a:cxn>
                  <a:cxn ang="0">
                    <a:pos x="0" y="16"/>
                  </a:cxn>
                  <a:cxn ang="0">
                    <a:pos x="0" y="0"/>
                  </a:cxn>
                  <a:cxn ang="0">
                    <a:pos x="13" y="8"/>
                  </a:cxn>
                  <a:cxn ang="0">
                    <a:pos x="13" y="8"/>
                  </a:cxn>
                  <a:cxn ang="0">
                    <a:pos x="13" y="8"/>
                  </a:cxn>
                </a:cxnLst>
                <a:rect l="0" t="0" r="r" b="b"/>
                <a:pathLst>
                  <a:path w="13" h="23">
                    <a:moveTo>
                      <a:pt x="13" y="8"/>
                    </a:moveTo>
                    <a:lnTo>
                      <a:pt x="13" y="23"/>
                    </a:lnTo>
                    <a:lnTo>
                      <a:pt x="0" y="16"/>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222" name="Freeform 570"/>
              <p:cNvSpPr>
                <a:spLocks/>
              </p:cNvSpPr>
              <p:nvPr/>
            </p:nvSpPr>
            <p:spPr bwMode="auto">
              <a:xfrm>
                <a:off x="4689" y="1726"/>
                <a:ext cx="10" cy="17"/>
              </a:xfrm>
              <a:custGeom>
                <a:avLst/>
                <a:gdLst/>
                <a:ahLst/>
                <a:cxnLst>
                  <a:cxn ang="0">
                    <a:pos x="10" y="6"/>
                  </a:cxn>
                  <a:cxn ang="0">
                    <a:pos x="10" y="16"/>
                  </a:cxn>
                  <a:cxn ang="0">
                    <a:pos x="7" y="14"/>
                  </a:cxn>
                  <a:cxn ang="0">
                    <a:pos x="7" y="17"/>
                  </a:cxn>
                  <a:cxn ang="0">
                    <a:pos x="2" y="13"/>
                  </a:cxn>
                  <a:cxn ang="0">
                    <a:pos x="2" y="11"/>
                  </a:cxn>
                  <a:cxn ang="0">
                    <a:pos x="0" y="9"/>
                  </a:cxn>
                  <a:cxn ang="0">
                    <a:pos x="0" y="0"/>
                  </a:cxn>
                  <a:cxn ang="0">
                    <a:pos x="10" y="6"/>
                  </a:cxn>
                  <a:cxn ang="0">
                    <a:pos x="10" y="6"/>
                  </a:cxn>
                  <a:cxn ang="0">
                    <a:pos x="10" y="6"/>
                  </a:cxn>
                </a:cxnLst>
                <a:rect l="0" t="0" r="r" b="b"/>
                <a:pathLst>
                  <a:path w="10" h="17">
                    <a:moveTo>
                      <a:pt x="10" y="6"/>
                    </a:moveTo>
                    <a:lnTo>
                      <a:pt x="10" y="16"/>
                    </a:lnTo>
                    <a:lnTo>
                      <a:pt x="7" y="14"/>
                    </a:lnTo>
                    <a:lnTo>
                      <a:pt x="7" y="17"/>
                    </a:lnTo>
                    <a:lnTo>
                      <a:pt x="2" y="13"/>
                    </a:lnTo>
                    <a:lnTo>
                      <a:pt x="2" y="11"/>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223" name="Freeform 571"/>
              <p:cNvSpPr>
                <a:spLocks/>
              </p:cNvSpPr>
              <p:nvPr/>
            </p:nvSpPr>
            <p:spPr bwMode="auto">
              <a:xfrm>
                <a:off x="4574" y="1612"/>
                <a:ext cx="13" cy="23"/>
              </a:xfrm>
              <a:custGeom>
                <a:avLst/>
                <a:gdLst/>
                <a:ahLst/>
                <a:cxnLst>
                  <a:cxn ang="0">
                    <a:pos x="13" y="8"/>
                  </a:cxn>
                  <a:cxn ang="0">
                    <a:pos x="13" y="23"/>
                  </a:cxn>
                  <a:cxn ang="0">
                    <a:pos x="0" y="16"/>
                  </a:cxn>
                  <a:cxn ang="0">
                    <a:pos x="0" y="0"/>
                  </a:cxn>
                  <a:cxn ang="0">
                    <a:pos x="13" y="8"/>
                  </a:cxn>
                  <a:cxn ang="0">
                    <a:pos x="13" y="8"/>
                  </a:cxn>
                  <a:cxn ang="0">
                    <a:pos x="13" y="8"/>
                  </a:cxn>
                </a:cxnLst>
                <a:rect l="0" t="0" r="r" b="b"/>
                <a:pathLst>
                  <a:path w="13" h="23">
                    <a:moveTo>
                      <a:pt x="13" y="8"/>
                    </a:moveTo>
                    <a:lnTo>
                      <a:pt x="13" y="23"/>
                    </a:lnTo>
                    <a:lnTo>
                      <a:pt x="0" y="16"/>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224" name="Freeform 572"/>
              <p:cNvSpPr>
                <a:spLocks/>
              </p:cNvSpPr>
              <p:nvPr/>
            </p:nvSpPr>
            <p:spPr bwMode="auto">
              <a:xfrm>
                <a:off x="4576" y="1615"/>
                <a:ext cx="10" cy="17"/>
              </a:xfrm>
              <a:custGeom>
                <a:avLst/>
                <a:gdLst/>
                <a:ahLst/>
                <a:cxnLst>
                  <a:cxn ang="0">
                    <a:pos x="10" y="7"/>
                  </a:cxn>
                  <a:cxn ang="0">
                    <a:pos x="10" y="16"/>
                  </a:cxn>
                  <a:cxn ang="0">
                    <a:pos x="7" y="14"/>
                  </a:cxn>
                  <a:cxn ang="0">
                    <a:pos x="7" y="17"/>
                  </a:cxn>
                  <a:cxn ang="0">
                    <a:pos x="2" y="14"/>
                  </a:cxn>
                  <a:cxn ang="0">
                    <a:pos x="2" y="12"/>
                  </a:cxn>
                  <a:cxn ang="0">
                    <a:pos x="0" y="10"/>
                  </a:cxn>
                  <a:cxn ang="0">
                    <a:pos x="0" y="0"/>
                  </a:cxn>
                  <a:cxn ang="0">
                    <a:pos x="10" y="7"/>
                  </a:cxn>
                  <a:cxn ang="0">
                    <a:pos x="10" y="7"/>
                  </a:cxn>
                  <a:cxn ang="0">
                    <a:pos x="10" y="7"/>
                  </a:cxn>
                </a:cxnLst>
                <a:rect l="0" t="0" r="r" b="b"/>
                <a:pathLst>
                  <a:path w="10" h="17">
                    <a:moveTo>
                      <a:pt x="10" y="7"/>
                    </a:moveTo>
                    <a:lnTo>
                      <a:pt x="10" y="16"/>
                    </a:lnTo>
                    <a:lnTo>
                      <a:pt x="7" y="14"/>
                    </a:lnTo>
                    <a:lnTo>
                      <a:pt x="7" y="17"/>
                    </a:lnTo>
                    <a:lnTo>
                      <a:pt x="2" y="14"/>
                    </a:lnTo>
                    <a:lnTo>
                      <a:pt x="2" y="12"/>
                    </a:lnTo>
                    <a:lnTo>
                      <a:pt x="0" y="10"/>
                    </a:lnTo>
                    <a:lnTo>
                      <a:pt x="0" y="0"/>
                    </a:lnTo>
                    <a:lnTo>
                      <a:pt x="10" y="7"/>
                    </a:lnTo>
                    <a:lnTo>
                      <a:pt x="10" y="7"/>
                    </a:lnTo>
                    <a:lnTo>
                      <a:pt x="10" y="7"/>
                    </a:lnTo>
                    <a:close/>
                  </a:path>
                </a:pathLst>
              </a:custGeom>
              <a:solidFill>
                <a:srgbClr val="072466"/>
              </a:solidFill>
              <a:ln w="9525">
                <a:noFill/>
                <a:round/>
                <a:headEnd/>
                <a:tailEnd/>
              </a:ln>
            </p:spPr>
            <p:txBody>
              <a:bodyPr/>
              <a:lstStyle/>
              <a:p>
                <a:endParaRPr lang="zh-CN" altLang="en-US"/>
              </a:p>
            </p:txBody>
          </p:sp>
          <p:sp>
            <p:nvSpPr>
              <p:cNvPr id="225" name="Freeform 573"/>
              <p:cNvSpPr>
                <a:spLocks/>
              </p:cNvSpPr>
              <p:nvPr/>
            </p:nvSpPr>
            <p:spPr bwMode="auto">
              <a:xfrm>
                <a:off x="4631" y="1645"/>
                <a:ext cx="13" cy="23"/>
              </a:xfrm>
              <a:custGeom>
                <a:avLst/>
                <a:gdLst/>
                <a:ahLst/>
                <a:cxnLst>
                  <a:cxn ang="0">
                    <a:pos x="13" y="7"/>
                  </a:cxn>
                  <a:cxn ang="0">
                    <a:pos x="13" y="23"/>
                  </a:cxn>
                  <a:cxn ang="0">
                    <a:pos x="0" y="15"/>
                  </a:cxn>
                  <a:cxn ang="0">
                    <a:pos x="0" y="0"/>
                  </a:cxn>
                  <a:cxn ang="0">
                    <a:pos x="13" y="7"/>
                  </a:cxn>
                  <a:cxn ang="0">
                    <a:pos x="13" y="7"/>
                  </a:cxn>
                  <a:cxn ang="0">
                    <a:pos x="13" y="7"/>
                  </a:cxn>
                </a:cxnLst>
                <a:rect l="0" t="0" r="r" b="b"/>
                <a:pathLst>
                  <a:path w="13" h="23">
                    <a:moveTo>
                      <a:pt x="13" y="7"/>
                    </a:moveTo>
                    <a:lnTo>
                      <a:pt x="13" y="23"/>
                    </a:lnTo>
                    <a:lnTo>
                      <a:pt x="0" y="15"/>
                    </a:lnTo>
                    <a:lnTo>
                      <a:pt x="0" y="0"/>
                    </a:lnTo>
                    <a:lnTo>
                      <a:pt x="13" y="7"/>
                    </a:lnTo>
                    <a:lnTo>
                      <a:pt x="13" y="7"/>
                    </a:lnTo>
                    <a:lnTo>
                      <a:pt x="13" y="7"/>
                    </a:lnTo>
                    <a:close/>
                  </a:path>
                </a:pathLst>
              </a:custGeom>
              <a:solidFill>
                <a:srgbClr val="36458A"/>
              </a:solidFill>
              <a:ln w="9525">
                <a:noFill/>
                <a:round/>
                <a:headEnd/>
                <a:tailEnd/>
              </a:ln>
            </p:spPr>
            <p:txBody>
              <a:bodyPr/>
              <a:lstStyle/>
              <a:p>
                <a:endParaRPr lang="zh-CN" altLang="en-US"/>
              </a:p>
            </p:txBody>
          </p:sp>
          <p:sp>
            <p:nvSpPr>
              <p:cNvPr id="226" name="Freeform 574"/>
              <p:cNvSpPr>
                <a:spLocks/>
              </p:cNvSpPr>
              <p:nvPr/>
            </p:nvSpPr>
            <p:spPr bwMode="auto">
              <a:xfrm>
                <a:off x="4632" y="1648"/>
                <a:ext cx="11" cy="16"/>
              </a:xfrm>
              <a:custGeom>
                <a:avLst/>
                <a:gdLst/>
                <a:ahLst/>
                <a:cxnLst>
                  <a:cxn ang="0">
                    <a:pos x="11" y="6"/>
                  </a:cxn>
                  <a:cxn ang="0">
                    <a:pos x="11" y="16"/>
                  </a:cxn>
                  <a:cxn ang="0">
                    <a:pos x="8" y="14"/>
                  </a:cxn>
                  <a:cxn ang="0">
                    <a:pos x="8" y="16"/>
                  </a:cxn>
                  <a:cxn ang="0">
                    <a:pos x="3" y="13"/>
                  </a:cxn>
                  <a:cxn ang="0">
                    <a:pos x="3" y="11"/>
                  </a:cxn>
                  <a:cxn ang="0">
                    <a:pos x="0" y="9"/>
                  </a:cxn>
                  <a:cxn ang="0">
                    <a:pos x="0" y="0"/>
                  </a:cxn>
                  <a:cxn ang="0">
                    <a:pos x="11" y="6"/>
                  </a:cxn>
                  <a:cxn ang="0">
                    <a:pos x="11" y="6"/>
                  </a:cxn>
                  <a:cxn ang="0">
                    <a:pos x="11" y="6"/>
                  </a:cxn>
                </a:cxnLst>
                <a:rect l="0" t="0" r="r" b="b"/>
                <a:pathLst>
                  <a:path w="11" h="16">
                    <a:moveTo>
                      <a:pt x="11" y="6"/>
                    </a:moveTo>
                    <a:lnTo>
                      <a:pt x="11" y="16"/>
                    </a:lnTo>
                    <a:lnTo>
                      <a:pt x="8" y="14"/>
                    </a:lnTo>
                    <a:lnTo>
                      <a:pt x="8" y="16"/>
                    </a:lnTo>
                    <a:lnTo>
                      <a:pt x="3" y="13"/>
                    </a:lnTo>
                    <a:lnTo>
                      <a:pt x="3" y="11"/>
                    </a:lnTo>
                    <a:lnTo>
                      <a:pt x="0" y="9"/>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227" name="Freeform 575"/>
              <p:cNvSpPr>
                <a:spLocks/>
              </p:cNvSpPr>
              <p:nvPr/>
            </p:nvSpPr>
            <p:spPr bwMode="auto">
              <a:xfrm>
                <a:off x="4554" y="1600"/>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228" name="Freeform 576"/>
              <p:cNvSpPr>
                <a:spLocks/>
              </p:cNvSpPr>
              <p:nvPr/>
            </p:nvSpPr>
            <p:spPr bwMode="auto">
              <a:xfrm>
                <a:off x="4555" y="1603"/>
                <a:ext cx="10" cy="17"/>
              </a:xfrm>
              <a:custGeom>
                <a:avLst/>
                <a:gdLst/>
                <a:ahLst/>
                <a:cxnLst>
                  <a:cxn ang="0">
                    <a:pos x="10" y="6"/>
                  </a:cxn>
                  <a:cxn ang="0">
                    <a:pos x="10" y="16"/>
                  </a:cxn>
                  <a:cxn ang="0">
                    <a:pos x="8" y="14"/>
                  </a:cxn>
                  <a:cxn ang="0">
                    <a:pos x="8" y="17"/>
                  </a:cxn>
                  <a:cxn ang="0">
                    <a:pos x="2" y="14"/>
                  </a:cxn>
                  <a:cxn ang="0">
                    <a:pos x="2" y="12"/>
                  </a:cxn>
                  <a:cxn ang="0">
                    <a:pos x="0" y="10"/>
                  </a:cxn>
                  <a:cxn ang="0">
                    <a:pos x="0" y="0"/>
                  </a:cxn>
                  <a:cxn ang="0">
                    <a:pos x="10" y="6"/>
                  </a:cxn>
                  <a:cxn ang="0">
                    <a:pos x="10" y="6"/>
                  </a:cxn>
                  <a:cxn ang="0">
                    <a:pos x="10" y="6"/>
                  </a:cxn>
                </a:cxnLst>
                <a:rect l="0" t="0" r="r" b="b"/>
                <a:pathLst>
                  <a:path w="10" h="17">
                    <a:moveTo>
                      <a:pt x="10" y="6"/>
                    </a:moveTo>
                    <a:lnTo>
                      <a:pt x="10" y="16"/>
                    </a:lnTo>
                    <a:lnTo>
                      <a:pt x="8" y="14"/>
                    </a:lnTo>
                    <a:lnTo>
                      <a:pt x="8" y="17"/>
                    </a:lnTo>
                    <a:lnTo>
                      <a:pt x="2" y="14"/>
                    </a:lnTo>
                    <a:lnTo>
                      <a:pt x="2" y="12"/>
                    </a:lnTo>
                    <a:lnTo>
                      <a:pt x="0" y="10"/>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229" name="Freeform 577"/>
              <p:cNvSpPr>
                <a:spLocks/>
              </p:cNvSpPr>
              <p:nvPr/>
            </p:nvSpPr>
            <p:spPr bwMode="auto">
              <a:xfrm>
                <a:off x="4723" y="1787"/>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230" name="Freeform 578"/>
              <p:cNvSpPr>
                <a:spLocks/>
              </p:cNvSpPr>
              <p:nvPr/>
            </p:nvSpPr>
            <p:spPr bwMode="auto">
              <a:xfrm>
                <a:off x="4724" y="1790"/>
                <a:ext cx="11" cy="17"/>
              </a:xfrm>
              <a:custGeom>
                <a:avLst/>
                <a:gdLst/>
                <a:ahLst/>
                <a:cxnLst>
                  <a:cxn ang="0">
                    <a:pos x="11" y="6"/>
                  </a:cxn>
                  <a:cxn ang="0">
                    <a:pos x="11" y="16"/>
                  </a:cxn>
                  <a:cxn ang="0">
                    <a:pos x="8" y="14"/>
                  </a:cxn>
                  <a:cxn ang="0">
                    <a:pos x="8" y="17"/>
                  </a:cxn>
                  <a:cxn ang="0">
                    <a:pos x="3" y="14"/>
                  </a:cxn>
                  <a:cxn ang="0">
                    <a:pos x="3" y="11"/>
                  </a:cxn>
                  <a:cxn ang="0">
                    <a:pos x="0" y="10"/>
                  </a:cxn>
                  <a:cxn ang="0">
                    <a:pos x="0" y="0"/>
                  </a:cxn>
                  <a:cxn ang="0">
                    <a:pos x="11" y="6"/>
                  </a:cxn>
                  <a:cxn ang="0">
                    <a:pos x="11" y="6"/>
                  </a:cxn>
                  <a:cxn ang="0">
                    <a:pos x="11" y="6"/>
                  </a:cxn>
                </a:cxnLst>
                <a:rect l="0" t="0" r="r" b="b"/>
                <a:pathLst>
                  <a:path w="11" h="17">
                    <a:moveTo>
                      <a:pt x="11" y="6"/>
                    </a:moveTo>
                    <a:lnTo>
                      <a:pt x="11" y="16"/>
                    </a:lnTo>
                    <a:lnTo>
                      <a:pt x="8" y="14"/>
                    </a:lnTo>
                    <a:lnTo>
                      <a:pt x="8" y="17"/>
                    </a:lnTo>
                    <a:lnTo>
                      <a:pt x="3" y="14"/>
                    </a:lnTo>
                    <a:lnTo>
                      <a:pt x="3" y="11"/>
                    </a:lnTo>
                    <a:lnTo>
                      <a:pt x="0" y="10"/>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231" name="Freeform 579"/>
              <p:cNvSpPr>
                <a:spLocks/>
              </p:cNvSpPr>
              <p:nvPr/>
            </p:nvSpPr>
            <p:spPr bwMode="auto">
              <a:xfrm>
                <a:off x="4703" y="1775"/>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232" name="Freeform 580"/>
              <p:cNvSpPr>
                <a:spLocks/>
              </p:cNvSpPr>
              <p:nvPr/>
            </p:nvSpPr>
            <p:spPr bwMode="auto">
              <a:xfrm>
                <a:off x="4704" y="1778"/>
                <a:ext cx="11" cy="17"/>
              </a:xfrm>
              <a:custGeom>
                <a:avLst/>
                <a:gdLst/>
                <a:ahLst/>
                <a:cxnLst>
                  <a:cxn ang="0">
                    <a:pos x="11" y="7"/>
                  </a:cxn>
                  <a:cxn ang="0">
                    <a:pos x="11" y="16"/>
                  </a:cxn>
                  <a:cxn ang="0">
                    <a:pos x="8" y="14"/>
                  </a:cxn>
                  <a:cxn ang="0">
                    <a:pos x="8" y="17"/>
                  </a:cxn>
                  <a:cxn ang="0">
                    <a:pos x="3" y="14"/>
                  </a:cxn>
                  <a:cxn ang="0">
                    <a:pos x="3" y="12"/>
                  </a:cxn>
                  <a:cxn ang="0">
                    <a:pos x="0" y="10"/>
                  </a:cxn>
                  <a:cxn ang="0">
                    <a:pos x="0" y="0"/>
                  </a:cxn>
                  <a:cxn ang="0">
                    <a:pos x="11" y="7"/>
                  </a:cxn>
                  <a:cxn ang="0">
                    <a:pos x="11" y="7"/>
                  </a:cxn>
                  <a:cxn ang="0">
                    <a:pos x="11" y="7"/>
                  </a:cxn>
                </a:cxnLst>
                <a:rect l="0" t="0" r="r" b="b"/>
                <a:pathLst>
                  <a:path w="11" h="17">
                    <a:moveTo>
                      <a:pt x="11" y="7"/>
                    </a:moveTo>
                    <a:lnTo>
                      <a:pt x="11" y="16"/>
                    </a:lnTo>
                    <a:lnTo>
                      <a:pt x="8" y="14"/>
                    </a:lnTo>
                    <a:lnTo>
                      <a:pt x="8" y="17"/>
                    </a:lnTo>
                    <a:lnTo>
                      <a:pt x="3" y="14"/>
                    </a:lnTo>
                    <a:lnTo>
                      <a:pt x="3" y="12"/>
                    </a:lnTo>
                    <a:lnTo>
                      <a:pt x="0" y="10"/>
                    </a:lnTo>
                    <a:lnTo>
                      <a:pt x="0" y="0"/>
                    </a:lnTo>
                    <a:lnTo>
                      <a:pt x="11" y="7"/>
                    </a:lnTo>
                    <a:lnTo>
                      <a:pt x="11" y="7"/>
                    </a:lnTo>
                    <a:lnTo>
                      <a:pt x="11" y="7"/>
                    </a:lnTo>
                    <a:close/>
                  </a:path>
                </a:pathLst>
              </a:custGeom>
              <a:solidFill>
                <a:srgbClr val="072466"/>
              </a:solidFill>
              <a:ln w="9525">
                <a:noFill/>
                <a:round/>
                <a:headEnd/>
                <a:tailEnd/>
              </a:ln>
            </p:spPr>
            <p:txBody>
              <a:bodyPr/>
              <a:lstStyle/>
              <a:p>
                <a:endParaRPr lang="zh-CN" altLang="en-US"/>
              </a:p>
            </p:txBody>
          </p:sp>
          <p:sp>
            <p:nvSpPr>
              <p:cNvPr id="233" name="Freeform 581"/>
              <p:cNvSpPr>
                <a:spLocks/>
              </p:cNvSpPr>
              <p:nvPr/>
            </p:nvSpPr>
            <p:spPr bwMode="auto">
              <a:xfrm>
                <a:off x="4683" y="1763"/>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234" name="Freeform 582"/>
              <p:cNvSpPr>
                <a:spLocks/>
              </p:cNvSpPr>
              <p:nvPr/>
            </p:nvSpPr>
            <p:spPr bwMode="auto">
              <a:xfrm>
                <a:off x="4684" y="1766"/>
                <a:ext cx="11" cy="17"/>
              </a:xfrm>
              <a:custGeom>
                <a:avLst/>
                <a:gdLst/>
                <a:ahLst/>
                <a:cxnLst>
                  <a:cxn ang="0">
                    <a:pos x="11" y="6"/>
                  </a:cxn>
                  <a:cxn ang="0">
                    <a:pos x="11" y="16"/>
                  </a:cxn>
                  <a:cxn ang="0">
                    <a:pos x="8" y="14"/>
                  </a:cxn>
                  <a:cxn ang="0">
                    <a:pos x="8" y="17"/>
                  </a:cxn>
                  <a:cxn ang="0">
                    <a:pos x="3" y="14"/>
                  </a:cxn>
                  <a:cxn ang="0">
                    <a:pos x="3" y="12"/>
                  </a:cxn>
                  <a:cxn ang="0">
                    <a:pos x="0" y="10"/>
                  </a:cxn>
                  <a:cxn ang="0">
                    <a:pos x="0" y="0"/>
                  </a:cxn>
                  <a:cxn ang="0">
                    <a:pos x="11" y="6"/>
                  </a:cxn>
                  <a:cxn ang="0">
                    <a:pos x="11" y="6"/>
                  </a:cxn>
                  <a:cxn ang="0">
                    <a:pos x="11" y="6"/>
                  </a:cxn>
                </a:cxnLst>
                <a:rect l="0" t="0" r="r" b="b"/>
                <a:pathLst>
                  <a:path w="11" h="17">
                    <a:moveTo>
                      <a:pt x="11" y="6"/>
                    </a:moveTo>
                    <a:lnTo>
                      <a:pt x="11" y="16"/>
                    </a:lnTo>
                    <a:lnTo>
                      <a:pt x="8" y="14"/>
                    </a:lnTo>
                    <a:lnTo>
                      <a:pt x="8" y="17"/>
                    </a:lnTo>
                    <a:lnTo>
                      <a:pt x="3" y="14"/>
                    </a:lnTo>
                    <a:lnTo>
                      <a:pt x="3" y="12"/>
                    </a:lnTo>
                    <a:lnTo>
                      <a:pt x="0" y="10"/>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235" name="Freeform 583"/>
              <p:cNvSpPr>
                <a:spLocks/>
              </p:cNvSpPr>
              <p:nvPr/>
            </p:nvSpPr>
            <p:spPr bwMode="auto">
              <a:xfrm>
                <a:off x="4663" y="1751"/>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236" name="Freeform 584"/>
              <p:cNvSpPr>
                <a:spLocks/>
              </p:cNvSpPr>
              <p:nvPr/>
            </p:nvSpPr>
            <p:spPr bwMode="auto">
              <a:xfrm>
                <a:off x="4664" y="1755"/>
                <a:ext cx="11" cy="16"/>
              </a:xfrm>
              <a:custGeom>
                <a:avLst/>
                <a:gdLst/>
                <a:ahLst/>
                <a:cxnLst>
                  <a:cxn ang="0">
                    <a:pos x="11" y="6"/>
                  </a:cxn>
                  <a:cxn ang="0">
                    <a:pos x="11" y="15"/>
                  </a:cxn>
                  <a:cxn ang="0">
                    <a:pos x="8" y="14"/>
                  </a:cxn>
                  <a:cxn ang="0">
                    <a:pos x="8" y="16"/>
                  </a:cxn>
                  <a:cxn ang="0">
                    <a:pos x="3" y="13"/>
                  </a:cxn>
                  <a:cxn ang="0">
                    <a:pos x="3" y="11"/>
                  </a:cxn>
                  <a:cxn ang="0">
                    <a:pos x="0" y="9"/>
                  </a:cxn>
                  <a:cxn ang="0">
                    <a:pos x="0" y="0"/>
                  </a:cxn>
                  <a:cxn ang="0">
                    <a:pos x="11" y="6"/>
                  </a:cxn>
                  <a:cxn ang="0">
                    <a:pos x="11" y="6"/>
                  </a:cxn>
                  <a:cxn ang="0">
                    <a:pos x="11" y="6"/>
                  </a:cxn>
                </a:cxnLst>
                <a:rect l="0" t="0" r="r" b="b"/>
                <a:pathLst>
                  <a:path w="11" h="16">
                    <a:moveTo>
                      <a:pt x="11" y="6"/>
                    </a:moveTo>
                    <a:lnTo>
                      <a:pt x="11" y="15"/>
                    </a:lnTo>
                    <a:lnTo>
                      <a:pt x="8" y="14"/>
                    </a:lnTo>
                    <a:lnTo>
                      <a:pt x="8" y="16"/>
                    </a:lnTo>
                    <a:lnTo>
                      <a:pt x="3" y="13"/>
                    </a:lnTo>
                    <a:lnTo>
                      <a:pt x="3" y="11"/>
                    </a:lnTo>
                    <a:lnTo>
                      <a:pt x="0" y="9"/>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237" name="Freeform 585"/>
              <p:cNvSpPr>
                <a:spLocks/>
              </p:cNvSpPr>
              <p:nvPr/>
            </p:nvSpPr>
            <p:spPr bwMode="auto">
              <a:xfrm>
                <a:off x="4554" y="1645"/>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238" name="Freeform 586"/>
              <p:cNvSpPr>
                <a:spLocks/>
              </p:cNvSpPr>
              <p:nvPr/>
            </p:nvSpPr>
            <p:spPr bwMode="auto">
              <a:xfrm>
                <a:off x="4555" y="1649"/>
                <a:ext cx="10" cy="16"/>
              </a:xfrm>
              <a:custGeom>
                <a:avLst/>
                <a:gdLst/>
                <a:ahLst/>
                <a:cxnLst>
                  <a:cxn ang="0">
                    <a:pos x="10" y="6"/>
                  </a:cxn>
                  <a:cxn ang="0">
                    <a:pos x="10" y="15"/>
                  </a:cxn>
                  <a:cxn ang="0">
                    <a:pos x="8" y="14"/>
                  </a:cxn>
                  <a:cxn ang="0">
                    <a:pos x="8" y="16"/>
                  </a:cxn>
                  <a:cxn ang="0">
                    <a:pos x="2" y="13"/>
                  </a:cxn>
                  <a:cxn ang="0">
                    <a:pos x="2" y="10"/>
                  </a:cxn>
                  <a:cxn ang="0">
                    <a:pos x="0" y="9"/>
                  </a:cxn>
                  <a:cxn ang="0">
                    <a:pos x="0" y="0"/>
                  </a:cxn>
                  <a:cxn ang="0">
                    <a:pos x="10" y="6"/>
                  </a:cxn>
                  <a:cxn ang="0">
                    <a:pos x="10" y="6"/>
                  </a:cxn>
                  <a:cxn ang="0">
                    <a:pos x="10" y="6"/>
                  </a:cxn>
                </a:cxnLst>
                <a:rect l="0" t="0" r="r" b="b"/>
                <a:pathLst>
                  <a:path w="10" h="16">
                    <a:moveTo>
                      <a:pt x="10" y="6"/>
                    </a:moveTo>
                    <a:lnTo>
                      <a:pt x="10" y="15"/>
                    </a:lnTo>
                    <a:lnTo>
                      <a:pt x="8" y="14"/>
                    </a:lnTo>
                    <a:lnTo>
                      <a:pt x="8" y="16"/>
                    </a:lnTo>
                    <a:lnTo>
                      <a:pt x="2" y="13"/>
                    </a:lnTo>
                    <a:lnTo>
                      <a:pt x="2" y="10"/>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239" name="Freeform 587"/>
              <p:cNvSpPr>
                <a:spLocks/>
              </p:cNvSpPr>
              <p:nvPr/>
            </p:nvSpPr>
            <p:spPr bwMode="auto">
              <a:xfrm>
                <a:off x="4811" y="1745"/>
                <a:ext cx="13" cy="23"/>
              </a:xfrm>
              <a:custGeom>
                <a:avLst/>
                <a:gdLst/>
                <a:ahLst/>
                <a:cxnLst>
                  <a:cxn ang="0">
                    <a:pos x="13" y="8"/>
                  </a:cxn>
                  <a:cxn ang="0">
                    <a:pos x="13" y="23"/>
                  </a:cxn>
                  <a:cxn ang="0">
                    <a:pos x="0" y="16"/>
                  </a:cxn>
                  <a:cxn ang="0">
                    <a:pos x="0" y="0"/>
                  </a:cxn>
                  <a:cxn ang="0">
                    <a:pos x="13" y="8"/>
                  </a:cxn>
                  <a:cxn ang="0">
                    <a:pos x="13" y="8"/>
                  </a:cxn>
                  <a:cxn ang="0">
                    <a:pos x="13" y="8"/>
                  </a:cxn>
                </a:cxnLst>
                <a:rect l="0" t="0" r="r" b="b"/>
                <a:pathLst>
                  <a:path w="13" h="23">
                    <a:moveTo>
                      <a:pt x="13" y="8"/>
                    </a:moveTo>
                    <a:lnTo>
                      <a:pt x="13" y="23"/>
                    </a:lnTo>
                    <a:lnTo>
                      <a:pt x="0" y="16"/>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240" name="Freeform 588"/>
              <p:cNvSpPr>
                <a:spLocks/>
              </p:cNvSpPr>
              <p:nvPr/>
            </p:nvSpPr>
            <p:spPr bwMode="auto">
              <a:xfrm>
                <a:off x="4812" y="1749"/>
                <a:ext cx="11" cy="16"/>
              </a:xfrm>
              <a:custGeom>
                <a:avLst/>
                <a:gdLst/>
                <a:ahLst/>
                <a:cxnLst>
                  <a:cxn ang="0">
                    <a:pos x="11" y="6"/>
                  </a:cxn>
                  <a:cxn ang="0">
                    <a:pos x="11" y="15"/>
                  </a:cxn>
                  <a:cxn ang="0">
                    <a:pos x="8" y="14"/>
                  </a:cxn>
                  <a:cxn ang="0">
                    <a:pos x="8" y="16"/>
                  </a:cxn>
                  <a:cxn ang="0">
                    <a:pos x="3" y="13"/>
                  </a:cxn>
                  <a:cxn ang="0">
                    <a:pos x="3" y="11"/>
                  </a:cxn>
                  <a:cxn ang="0">
                    <a:pos x="0" y="9"/>
                  </a:cxn>
                  <a:cxn ang="0">
                    <a:pos x="0" y="0"/>
                  </a:cxn>
                  <a:cxn ang="0">
                    <a:pos x="11" y="6"/>
                  </a:cxn>
                  <a:cxn ang="0">
                    <a:pos x="11" y="6"/>
                  </a:cxn>
                  <a:cxn ang="0">
                    <a:pos x="11" y="6"/>
                  </a:cxn>
                </a:cxnLst>
                <a:rect l="0" t="0" r="r" b="b"/>
                <a:pathLst>
                  <a:path w="11" h="16">
                    <a:moveTo>
                      <a:pt x="11" y="6"/>
                    </a:moveTo>
                    <a:lnTo>
                      <a:pt x="11" y="15"/>
                    </a:lnTo>
                    <a:lnTo>
                      <a:pt x="8" y="14"/>
                    </a:lnTo>
                    <a:lnTo>
                      <a:pt x="8" y="16"/>
                    </a:lnTo>
                    <a:lnTo>
                      <a:pt x="3" y="13"/>
                    </a:lnTo>
                    <a:lnTo>
                      <a:pt x="3" y="11"/>
                    </a:lnTo>
                    <a:lnTo>
                      <a:pt x="0" y="9"/>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241" name="Freeform 589"/>
              <p:cNvSpPr>
                <a:spLocks/>
              </p:cNvSpPr>
              <p:nvPr/>
            </p:nvSpPr>
            <p:spPr bwMode="auto">
              <a:xfrm>
                <a:off x="4808" y="1784"/>
                <a:ext cx="14" cy="23"/>
              </a:xfrm>
              <a:custGeom>
                <a:avLst/>
                <a:gdLst/>
                <a:ahLst/>
                <a:cxnLst>
                  <a:cxn ang="0">
                    <a:pos x="14" y="8"/>
                  </a:cxn>
                  <a:cxn ang="0">
                    <a:pos x="14" y="23"/>
                  </a:cxn>
                  <a:cxn ang="0">
                    <a:pos x="0" y="15"/>
                  </a:cxn>
                  <a:cxn ang="0">
                    <a:pos x="0" y="0"/>
                  </a:cxn>
                  <a:cxn ang="0">
                    <a:pos x="14" y="8"/>
                  </a:cxn>
                  <a:cxn ang="0">
                    <a:pos x="14" y="8"/>
                  </a:cxn>
                  <a:cxn ang="0">
                    <a:pos x="14" y="8"/>
                  </a:cxn>
                </a:cxnLst>
                <a:rect l="0" t="0" r="r" b="b"/>
                <a:pathLst>
                  <a:path w="14" h="23">
                    <a:moveTo>
                      <a:pt x="14" y="8"/>
                    </a:moveTo>
                    <a:lnTo>
                      <a:pt x="14" y="23"/>
                    </a:lnTo>
                    <a:lnTo>
                      <a:pt x="0" y="15"/>
                    </a:lnTo>
                    <a:lnTo>
                      <a:pt x="0" y="0"/>
                    </a:lnTo>
                    <a:lnTo>
                      <a:pt x="14" y="8"/>
                    </a:lnTo>
                    <a:lnTo>
                      <a:pt x="14" y="8"/>
                    </a:lnTo>
                    <a:lnTo>
                      <a:pt x="14" y="8"/>
                    </a:lnTo>
                    <a:close/>
                  </a:path>
                </a:pathLst>
              </a:custGeom>
              <a:solidFill>
                <a:srgbClr val="36458A"/>
              </a:solidFill>
              <a:ln w="9525">
                <a:noFill/>
                <a:round/>
                <a:headEnd/>
                <a:tailEnd/>
              </a:ln>
            </p:spPr>
            <p:txBody>
              <a:bodyPr/>
              <a:lstStyle/>
              <a:p>
                <a:endParaRPr lang="zh-CN" altLang="en-US"/>
              </a:p>
            </p:txBody>
          </p:sp>
          <p:sp>
            <p:nvSpPr>
              <p:cNvPr id="242" name="Freeform 590"/>
              <p:cNvSpPr>
                <a:spLocks/>
              </p:cNvSpPr>
              <p:nvPr/>
            </p:nvSpPr>
            <p:spPr bwMode="auto">
              <a:xfrm>
                <a:off x="4810" y="1787"/>
                <a:ext cx="10" cy="17"/>
              </a:xfrm>
              <a:custGeom>
                <a:avLst/>
                <a:gdLst/>
                <a:ahLst/>
                <a:cxnLst>
                  <a:cxn ang="0">
                    <a:pos x="10" y="6"/>
                  </a:cxn>
                  <a:cxn ang="0">
                    <a:pos x="10" y="16"/>
                  </a:cxn>
                  <a:cxn ang="0">
                    <a:pos x="7" y="14"/>
                  </a:cxn>
                  <a:cxn ang="0">
                    <a:pos x="7" y="17"/>
                  </a:cxn>
                  <a:cxn ang="0">
                    <a:pos x="2" y="13"/>
                  </a:cxn>
                  <a:cxn ang="0">
                    <a:pos x="2" y="11"/>
                  </a:cxn>
                  <a:cxn ang="0">
                    <a:pos x="0" y="10"/>
                  </a:cxn>
                  <a:cxn ang="0">
                    <a:pos x="0" y="0"/>
                  </a:cxn>
                  <a:cxn ang="0">
                    <a:pos x="10" y="6"/>
                  </a:cxn>
                  <a:cxn ang="0">
                    <a:pos x="10" y="6"/>
                  </a:cxn>
                  <a:cxn ang="0">
                    <a:pos x="10" y="6"/>
                  </a:cxn>
                </a:cxnLst>
                <a:rect l="0" t="0" r="r" b="b"/>
                <a:pathLst>
                  <a:path w="10" h="17">
                    <a:moveTo>
                      <a:pt x="10" y="6"/>
                    </a:moveTo>
                    <a:lnTo>
                      <a:pt x="10" y="16"/>
                    </a:lnTo>
                    <a:lnTo>
                      <a:pt x="7" y="14"/>
                    </a:lnTo>
                    <a:lnTo>
                      <a:pt x="7" y="17"/>
                    </a:lnTo>
                    <a:lnTo>
                      <a:pt x="2" y="13"/>
                    </a:lnTo>
                    <a:lnTo>
                      <a:pt x="2" y="11"/>
                    </a:lnTo>
                    <a:lnTo>
                      <a:pt x="0" y="10"/>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243" name="Freeform 591"/>
              <p:cNvSpPr>
                <a:spLocks/>
              </p:cNvSpPr>
              <p:nvPr/>
            </p:nvSpPr>
            <p:spPr bwMode="auto">
              <a:xfrm>
                <a:off x="4808" y="1821"/>
                <a:ext cx="14" cy="23"/>
              </a:xfrm>
              <a:custGeom>
                <a:avLst/>
                <a:gdLst/>
                <a:ahLst/>
                <a:cxnLst>
                  <a:cxn ang="0">
                    <a:pos x="14" y="8"/>
                  </a:cxn>
                  <a:cxn ang="0">
                    <a:pos x="14" y="23"/>
                  </a:cxn>
                  <a:cxn ang="0">
                    <a:pos x="0" y="15"/>
                  </a:cxn>
                  <a:cxn ang="0">
                    <a:pos x="0" y="0"/>
                  </a:cxn>
                  <a:cxn ang="0">
                    <a:pos x="14" y="8"/>
                  </a:cxn>
                  <a:cxn ang="0">
                    <a:pos x="14" y="8"/>
                  </a:cxn>
                  <a:cxn ang="0">
                    <a:pos x="14" y="8"/>
                  </a:cxn>
                </a:cxnLst>
                <a:rect l="0" t="0" r="r" b="b"/>
                <a:pathLst>
                  <a:path w="14" h="23">
                    <a:moveTo>
                      <a:pt x="14" y="8"/>
                    </a:moveTo>
                    <a:lnTo>
                      <a:pt x="14" y="23"/>
                    </a:lnTo>
                    <a:lnTo>
                      <a:pt x="0" y="15"/>
                    </a:lnTo>
                    <a:lnTo>
                      <a:pt x="0" y="0"/>
                    </a:lnTo>
                    <a:lnTo>
                      <a:pt x="14" y="8"/>
                    </a:lnTo>
                    <a:lnTo>
                      <a:pt x="14" y="8"/>
                    </a:lnTo>
                    <a:lnTo>
                      <a:pt x="14" y="8"/>
                    </a:lnTo>
                    <a:close/>
                  </a:path>
                </a:pathLst>
              </a:custGeom>
              <a:solidFill>
                <a:srgbClr val="36458A"/>
              </a:solidFill>
              <a:ln w="9525">
                <a:noFill/>
                <a:round/>
                <a:headEnd/>
                <a:tailEnd/>
              </a:ln>
            </p:spPr>
            <p:txBody>
              <a:bodyPr/>
              <a:lstStyle/>
              <a:p>
                <a:endParaRPr lang="zh-CN" altLang="en-US"/>
              </a:p>
            </p:txBody>
          </p:sp>
          <p:sp>
            <p:nvSpPr>
              <p:cNvPr id="244" name="Freeform 592"/>
              <p:cNvSpPr>
                <a:spLocks/>
              </p:cNvSpPr>
              <p:nvPr/>
            </p:nvSpPr>
            <p:spPr bwMode="auto">
              <a:xfrm>
                <a:off x="4810" y="1825"/>
                <a:ext cx="10" cy="16"/>
              </a:xfrm>
              <a:custGeom>
                <a:avLst/>
                <a:gdLst/>
                <a:ahLst/>
                <a:cxnLst>
                  <a:cxn ang="0">
                    <a:pos x="10" y="5"/>
                  </a:cxn>
                  <a:cxn ang="0">
                    <a:pos x="10" y="15"/>
                  </a:cxn>
                  <a:cxn ang="0">
                    <a:pos x="7" y="13"/>
                  </a:cxn>
                  <a:cxn ang="0">
                    <a:pos x="7" y="16"/>
                  </a:cxn>
                  <a:cxn ang="0">
                    <a:pos x="2" y="13"/>
                  </a:cxn>
                  <a:cxn ang="0">
                    <a:pos x="2" y="10"/>
                  </a:cxn>
                  <a:cxn ang="0">
                    <a:pos x="0" y="9"/>
                  </a:cxn>
                  <a:cxn ang="0">
                    <a:pos x="0" y="0"/>
                  </a:cxn>
                  <a:cxn ang="0">
                    <a:pos x="10" y="5"/>
                  </a:cxn>
                  <a:cxn ang="0">
                    <a:pos x="10" y="5"/>
                  </a:cxn>
                  <a:cxn ang="0">
                    <a:pos x="10" y="5"/>
                  </a:cxn>
                </a:cxnLst>
                <a:rect l="0" t="0" r="r" b="b"/>
                <a:pathLst>
                  <a:path w="10" h="16">
                    <a:moveTo>
                      <a:pt x="10" y="5"/>
                    </a:moveTo>
                    <a:lnTo>
                      <a:pt x="10" y="15"/>
                    </a:lnTo>
                    <a:lnTo>
                      <a:pt x="7" y="13"/>
                    </a:lnTo>
                    <a:lnTo>
                      <a:pt x="7" y="16"/>
                    </a:lnTo>
                    <a:lnTo>
                      <a:pt x="2" y="13"/>
                    </a:lnTo>
                    <a:lnTo>
                      <a:pt x="2" y="10"/>
                    </a:lnTo>
                    <a:lnTo>
                      <a:pt x="0" y="9"/>
                    </a:lnTo>
                    <a:lnTo>
                      <a:pt x="0" y="0"/>
                    </a:lnTo>
                    <a:lnTo>
                      <a:pt x="10" y="5"/>
                    </a:lnTo>
                    <a:lnTo>
                      <a:pt x="10" y="5"/>
                    </a:lnTo>
                    <a:lnTo>
                      <a:pt x="10" y="5"/>
                    </a:lnTo>
                    <a:close/>
                  </a:path>
                </a:pathLst>
              </a:custGeom>
              <a:solidFill>
                <a:srgbClr val="072466"/>
              </a:solidFill>
              <a:ln w="9525">
                <a:noFill/>
                <a:round/>
                <a:headEnd/>
                <a:tailEnd/>
              </a:ln>
            </p:spPr>
            <p:txBody>
              <a:bodyPr/>
              <a:lstStyle/>
              <a:p>
                <a:endParaRPr lang="zh-CN" altLang="en-US"/>
              </a:p>
            </p:txBody>
          </p:sp>
          <p:sp>
            <p:nvSpPr>
              <p:cNvPr id="245" name="Freeform 593"/>
              <p:cNvSpPr>
                <a:spLocks/>
              </p:cNvSpPr>
              <p:nvPr/>
            </p:nvSpPr>
            <p:spPr bwMode="auto">
              <a:xfrm>
                <a:off x="4526" y="1411"/>
                <a:ext cx="17" cy="8"/>
              </a:xfrm>
              <a:custGeom>
                <a:avLst/>
                <a:gdLst/>
                <a:ahLst/>
                <a:cxnLst>
                  <a:cxn ang="0">
                    <a:pos x="35" y="1"/>
                  </a:cxn>
                  <a:cxn ang="0">
                    <a:pos x="35" y="1"/>
                  </a:cxn>
                  <a:cxn ang="0">
                    <a:pos x="34" y="1"/>
                  </a:cxn>
                  <a:cxn ang="0">
                    <a:pos x="34" y="1"/>
                  </a:cxn>
                  <a:cxn ang="0">
                    <a:pos x="33" y="1"/>
                  </a:cxn>
                  <a:cxn ang="0">
                    <a:pos x="33" y="0"/>
                  </a:cxn>
                  <a:cxn ang="0">
                    <a:pos x="32" y="0"/>
                  </a:cxn>
                  <a:cxn ang="0">
                    <a:pos x="32" y="0"/>
                  </a:cxn>
                  <a:cxn ang="0">
                    <a:pos x="31" y="0"/>
                  </a:cxn>
                  <a:cxn ang="0">
                    <a:pos x="31" y="0"/>
                  </a:cxn>
                  <a:cxn ang="0">
                    <a:pos x="30" y="0"/>
                  </a:cxn>
                  <a:cxn ang="0">
                    <a:pos x="30" y="0"/>
                  </a:cxn>
                  <a:cxn ang="0">
                    <a:pos x="29" y="0"/>
                  </a:cxn>
                  <a:cxn ang="0">
                    <a:pos x="29" y="0"/>
                  </a:cxn>
                  <a:cxn ang="0">
                    <a:pos x="28" y="1"/>
                  </a:cxn>
                  <a:cxn ang="0">
                    <a:pos x="0" y="17"/>
                  </a:cxn>
                  <a:cxn ang="0">
                    <a:pos x="0" y="17"/>
                  </a:cxn>
                  <a:cxn ang="0">
                    <a:pos x="1" y="17"/>
                  </a:cxn>
                  <a:cxn ang="0">
                    <a:pos x="2" y="16"/>
                  </a:cxn>
                  <a:cxn ang="0">
                    <a:pos x="2" y="16"/>
                  </a:cxn>
                  <a:cxn ang="0">
                    <a:pos x="3" y="16"/>
                  </a:cxn>
                  <a:cxn ang="0">
                    <a:pos x="3" y="17"/>
                  </a:cxn>
                  <a:cxn ang="0">
                    <a:pos x="4" y="17"/>
                  </a:cxn>
                  <a:cxn ang="0">
                    <a:pos x="4" y="17"/>
                  </a:cxn>
                  <a:cxn ang="0">
                    <a:pos x="5" y="17"/>
                  </a:cxn>
                  <a:cxn ang="0">
                    <a:pos x="5" y="17"/>
                  </a:cxn>
                  <a:cxn ang="0">
                    <a:pos x="5" y="17"/>
                  </a:cxn>
                  <a:cxn ang="0">
                    <a:pos x="6" y="17"/>
                  </a:cxn>
                  <a:cxn ang="0">
                    <a:pos x="6" y="18"/>
                  </a:cxn>
                  <a:cxn ang="0">
                    <a:pos x="7" y="18"/>
                  </a:cxn>
                  <a:cxn ang="0">
                    <a:pos x="7" y="18"/>
                  </a:cxn>
                  <a:cxn ang="0">
                    <a:pos x="35" y="2"/>
                  </a:cxn>
                  <a:cxn ang="0">
                    <a:pos x="35" y="1"/>
                  </a:cxn>
                  <a:cxn ang="0">
                    <a:pos x="35" y="1"/>
                  </a:cxn>
                </a:cxnLst>
                <a:rect l="0" t="0" r="r" b="b"/>
                <a:pathLst>
                  <a:path w="35" h="18">
                    <a:moveTo>
                      <a:pt x="35" y="1"/>
                    </a:moveTo>
                    <a:cubicBezTo>
                      <a:pt x="35" y="1"/>
                      <a:pt x="35" y="1"/>
                      <a:pt x="35" y="1"/>
                    </a:cubicBezTo>
                    <a:cubicBezTo>
                      <a:pt x="34" y="1"/>
                      <a:pt x="34" y="1"/>
                      <a:pt x="34" y="1"/>
                    </a:cubicBezTo>
                    <a:cubicBezTo>
                      <a:pt x="34" y="1"/>
                      <a:pt x="34" y="1"/>
                      <a:pt x="34" y="1"/>
                    </a:cubicBezTo>
                    <a:cubicBezTo>
                      <a:pt x="34" y="1"/>
                      <a:pt x="33" y="1"/>
                      <a:pt x="33" y="1"/>
                    </a:cubicBezTo>
                    <a:cubicBezTo>
                      <a:pt x="33" y="1"/>
                      <a:pt x="33" y="0"/>
                      <a:pt x="33" y="0"/>
                    </a:cubicBezTo>
                    <a:cubicBezTo>
                      <a:pt x="33" y="0"/>
                      <a:pt x="33" y="0"/>
                      <a:pt x="32" y="0"/>
                    </a:cubicBezTo>
                    <a:cubicBezTo>
                      <a:pt x="32" y="0"/>
                      <a:pt x="32" y="0"/>
                      <a:pt x="32" y="0"/>
                    </a:cubicBezTo>
                    <a:cubicBezTo>
                      <a:pt x="32" y="0"/>
                      <a:pt x="32" y="0"/>
                      <a:pt x="31" y="0"/>
                    </a:cubicBezTo>
                    <a:cubicBezTo>
                      <a:pt x="31" y="0"/>
                      <a:pt x="31" y="0"/>
                      <a:pt x="31" y="0"/>
                    </a:cubicBezTo>
                    <a:cubicBezTo>
                      <a:pt x="31" y="0"/>
                      <a:pt x="31" y="0"/>
                      <a:pt x="30" y="0"/>
                    </a:cubicBezTo>
                    <a:cubicBezTo>
                      <a:pt x="30" y="0"/>
                      <a:pt x="30" y="0"/>
                      <a:pt x="30" y="0"/>
                    </a:cubicBezTo>
                    <a:cubicBezTo>
                      <a:pt x="30" y="0"/>
                      <a:pt x="30" y="0"/>
                      <a:pt x="29" y="0"/>
                    </a:cubicBezTo>
                    <a:cubicBezTo>
                      <a:pt x="29" y="0"/>
                      <a:pt x="29" y="0"/>
                      <a:pt x="29" y="0"/>
                    </a:cubicBezTo>
                    <a:cubicBezTo>
                      <a:pt x="28" y="1"/>
                      <a:pt x="28" y="1"/>
                      <a:pt x="28" y="1"/>
                    </a:cubicBezTo>
                    <a:cubicBezTo>
                      <a:pt x="0" y="17"/>
                      <a:pt x="0" y="17"/>
                      <a:pt x="0" y="17"/>
                    </a:cubicBezTo>
                    <a:cubicBezTo>
                      <a:pt x="0" y="17"/>
                      <a:pt x="0" y="17"/>
                      <a:pt x="0" y="17"/>
                    </a:cubicBezTo>
                    <a:cubicBezTo>
                      <a:pt x="1" y="17"/>
                      <a:pt x="1" y="17"/>
                      <a:pt x="1" y="17"/>
                    </a:cubicBezTo>
                    <a:cubicBezTo>
                      <a:pt x="1" y="17"/>
                      <a:pt x="2" y="17"/>
                      <a:pt x="2" y="16"/>
                    </a:cubicBezTo>
                    <a:cubicBezTo>
                      <a:pt x="2" y="16"/>
                      <a:pt x="2" y="16"/>
                      <a:pt x="2" y="16"/>
                    </a:cubicBezTo>
                    <a:cubicBezTo>
                      <a:pt x="2" y="16"/>
                      <a:pt x="3" y="16"/>
                      <a:pt x="3" y="16"/>
                    </a:cubicBezTo>
                    <a:cubicBezTo>
                      <a:pt x="3" y="16"/>
                      <a:pt x="3" y="17"/>
                      <a:pt x="3" y="17"/>
                    </a:cubicBezTo>
                    <a:cubicBezTo>
                      <a:pt x="3" y="17"/>
                      <a:pt x="4" y="17"/>
                      <a:pt x="4" y="17"/>
                    </a:cubicBezTo>
                    <a:cubicBezTo>
                      <a:pt x="4" y="17"/>
                      <a:pt x="4" y="17"/>
                      <a:pt x="4" y="17"/>
                    </a:cubicBezTo>
                    <a:cubicBezTo>
                      <a:pt x="4" y="17"/>
                      <a:pt x="4" y="17"/>
                      <a:pt x="5" y="17"/>
                    </a:cubicBezTo>
                    <a:cubicBezTo>
                      <a:pt x="5" y="17"/>
                      <a:pt x="5" y="17"/>
                      <a:pt x="5" y="17"/>
                    </a:cubicBezTo>
                    <a:cubicBezTo>
                      <a:pt x="5" y="17"/>
                      <a:pt x="5" y="17"/>
                      <a:pt x="5" y="17"/>
                    </a:cubicBezTo>
                    <a:cubicBezTo>
                      <a:pt x="6" y="17"/>
                      <a:pt x="6" y="17"/>
                      <a:pt x="6" y="17"/>
                    </a:cubicBezTo>
                    <a:cubicBezTo>
                      <a:pt x="6" y="17"/>
                      <a:pt x="6" y="17"/>
                      <a:pt x="6" y="18"/>
                    </a:cubicBezTo>
                    <a:cubicBezTo>
                      <a:pt x="6" y="18"/>
                      <a:pt x="7" y="18"/>
                      <a:pt x="7" y="18"/>
                    </a:cubicBezTo>
                    <a:cubicBezTo>
                      <a:pt x="7" y="18"/>
                      <a:pt x="7" y="18"/>
                      <a:pt x="7" y="18"/>
                    </a:cubicBezTo>
                    <a:cubicBezTo>
                      <a:pt x="35" y="2"/>
                      <a:pt x="35" y="2"/>
                      <a:pt x="35" y="2"/>
                    </a:cubicBezTo>
                    <a:cubicBezTo>
                      <a:pt x="35"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246" name="Freeform 594"/>
              <p:cNvSpPr>
                <a:spLocks/>
              </p:cNvSpPr>
              <p:nvPr/>
            </p:nvSpPr>
            <p:spPr bwMode="auto">
              <a:xfrm>
                <a:off x="4530" y="1412"/>
                <a:ext cx="15" cy="9"/>
              </a:xfrm>
              <a:custGeom>
                <a:avLst/>
                <a:gdLst/>
                <a:ahLst/>
                <a:cxnLst>
                  <a:cxn ang="0">
                    <a:pos x="32" y="3"/>
                  </a:cxn>
                  <a:cxn ang="0">
                    <a:pos x="32" y="2"/>
                  </a:cxn>
                  <a:cxn ang="0">
                    <a:pos x="31" y="2"/>
                  </a:cxn>
                  <a:cxn ang="0">
                    <a:pos x="31" y="1"/>
                  </a:cxn>
                  <a:cxn ang="0">
                    <a:pos x="30" y="1"/>
                  </a:cxn>
                  <a:cxn ang="0">
                    <a:pos x="30" y="1"/>
                  </a:cxn>
                  <a:cxn ang="0">
                    <a:pos x="29" y="0"/>
                  </a:cxn>
                  <a:cxn ang="0">
                    <a:pos x="29" y="0"/>
                  </a:cxn>
                  <a:cxn ang="0">
                    <a:pos x="28" y="0"/>
                  </a:cxn>
                  <a:cxn ang="0">
                    <a:pos x="28" y="0"/>
                  </a:cxn>
                  <a:cxn ang="0">
                    <a:pos x="0" y="16"/>
                  </a:cxn>
                  <a:cxn ang="0">
                    <a:pos x="0" y="16"/>
                  </a:cxn>
                  <a:cxn ang="0">
                    <a:pos x="1" y="16"/>
                  </a:cxn>
                  <a:cxn ang="0">
                    <a:pos x="1" y="17"/>
                  </a:cxn>
                  <a:cxn ang="0">
                    <a:pos x="2" y="17"/>
                  </a:cxn>
                  <a:cxn ang="0">
                    <a:pos x="2" y="17"/>
                  </a:cxn>
                  <a:cxn ang="0">
                    <a:pos x="3" y="18"/>
                  </a:cxn>
                  <a:cxn ang="0">
                    <a:pos x="3" y="18"/>
                  </a:cxn>
                  <a:cxn ang="0">
                    <a:pos x="3" y="18"/>
                  </a:cxn>
                  <a:cxn ang="0">
                    <a:pos x="4" y="19"/>
                  </a:cxn>
                  <a:cxn ang="0">
                    <a:pos x="4" y="19"/>
                  </a:cxn>
                  <a:cxn ang="0">
                    <a:pos x="33" y="3"/>
                  </a:cxn>
                  <a:cxn ang="0">
                    <a:pos x="32" y="3"/>
                  </a:cxn>
                </a:cxnLst>
                <a:rect l="0" t="0" r="r" b="b"/>
                <a:pathLst>
                  <a:path w="33" h="19">
                    <a:moveTo>
                      <a:pt x="32" y="3"/>
                    </a:moveTo>
                    <a:cubicBezTo>
                      <a:pt x="32" y="2"/>
                      <a:pt x="32" y="2"/>
                      <a:pt x="32" y="2"/>
                    </a:cubicBezTo>
                    <a:cubicBezTo>
                      <a:pt x="31" y="2"/>
                      <a:pt x="31" y="2"/>
                      <a:pt x="31" y="2"/>
                    </a:cubicBezTo>
                    <a:cubicBezTo>
                      <a:pt x="31" y="2"/>
                      <a:pt x="31" y="1"/>
                      <a:pt x="31" y="1"/>
                    </a:cubicBezTo>
                    <a:cubicBezTo>
                      <a:pt x="31" y="1"/>
                      <a:pt x="30" y="1"/>
                      <a:pt x="30" y="1"/>
                    </a:cubicBezTo>
                    <a:cubicBezTo>
                      <a:pt x="30" y="1"/>
                      <a:pt x="30" y="1"/>
                      <a:pt x="30" y="1"/>
                    </a:cubicBezTo>
                    <a:cubicBezTo>
                      <a:pt x="30" y="0"/>
                      <a:pt x="29" y="0"/>
                      <a:pt x="29" y="0"/>
                    </a:cubicBezTo>
                    <a:cubicBezTo>
                      <a:pt x="29" y="0"/>
                      <a:pt x="29" y="0"/>
                      <a:pt x="29" y="0"/>
                    </a:cubicBezTo>
                    <a:cubicBezTo>
                      <a:pt x="29" y="0"/>
                      <a:pt x="29" y="0"/>
                      <a:pt x="28" y="0"/>
                    </a:cubicBezTo>
                    <a:cubicBezTo>
                      <a:pt x="28" y="0"/>
                      <a:pt x="28" y="0"/>
                      <a:pt x="28" y="0"/>
                    </a:cubicBezTo>
                    <a:cubicBezTo>
                      <a:pt x="0" y="16"/>
                      <a:pt x="0" y="16"/>
                      <a:pt x="0" y="16"/>
                    </a:cubicBezTo>
                    <a:cubicBezTo>
                      <a:pt x="0" y="16"/>
                      <a:pt x="0" y="16"/>
                      <a:pt x="0" y="16"/>
                    </a:cubicBezTo>
                    <a:cubicBezTo>
                      <a:pt x="0" y="16"/>
                      <a:pt x="1" y="16"/>
                      <a:pt x="1" y="16"/>
                    </a:cubicBezTo>
                    <a:cubicBezTo>
                      <a:pt x="1" y="16"/>
                      <a:pt x="1" y="16"/>
                      <a:pt x="1" y="17"/>
                    </a:cubicBezTo>
                    <a:cubicBezTo>
                      <a:pt x="1" y="17"/>
                      <a:pt x="1" y="17"/>
                      <a:pt x="2" y="17"/>
                    </a:cubicBezTo>
                    <a:cubicBezTo>
                      <a:pt x="2" y="17"/>
                      <a:pt x="2" y="17"/>
                      <a:pt x="2" y="17"/>
                    </a:cubicBezTo>
                    <a:cubicBezTo>
                      <a:pt x="2" y="17"/>
                      <a:pt x="2" y="18"/>
                      <a:pt x="3" y="18"/>
                    </a:cubicBezTo>
                    <a:cubicBezTo>
                      <a:pt x="3" y="18"/>
                      <a:pt x="3" y="18"/>
                      <a:pt x="3" y="18"/>
                    </a:cubicBezTo>
                    <a:cubicBezTo>
                      <a:pt x="3" y="18"/>
                      <a:pt x="3" y="18"/>
                      <a:pt x="3" y="18"/>
                    </a:cubicBezTo>
                    <a:cubicBezTo>
                      <a:pt x="4" y="19"/>
                      <a:pt x="4" y="19"/>
                      <a:pt x="4" y="19"/>
                    </a:cubicBezTo>
                    <a:cubicBezTo>
                      <a:pt x="4" y="19"/>
                      <a:pt x="4" y="19"/>
                      <a:pt x="4" y="19"/>
                    </a:cubicBezTo>
                    <a:cubicBezTo>
                      <a:pt x="33" y="3"/>
                      <a:pt x="33" y="3"/>
                      <a:pt x="33" y="3"/>
                    </a:cubicBezTo>
                    <a:cubicBezTo>
                      <a:pt x="32" y="3"/>
                      <a:pt x="32" y="3"/>
                      <a:pt x="32" y="3"/>
                    </a:cubicBezTo>
                    <a:close/>
                  </a:path>
                </a:pathLst>
              </a:custGeom>
              <a:solidFill>
                <a:srgbClr val="4F64A8"/>
              </a:solidFill>
              <a:ln w="9525">
                <a:noFill/>
                <a:round/>
                <a:headEnd/>
                <a:tailEnd/>
              </a:ln>
            </p:spPr>
            <p:txBody>
              <a:bodyPr/>
              <a:lstStyle/>
              <a:p>
                <a:endParaRPr lang="zh-CN" altLang="en-US"/>
              </a:p>
            </p:txBody>
          </p:sp>
          <p:sp>
            <p:nvSpPr>
              <p:cNvPr id="247" name="Freeform 595"/>
              <p:cNvSpPr>
                <a:spLocks/>
              </p:cNvSpPr>
              <p:nvPr/>
            </p:nvSpPr>
            <p:spPr bwMode="auto">
              <a:xfrm>
                <a:off x="4532" y="1413"/>
                <a:ext cx="16" cy="18"/>
              </a:xfrm>
              <a:custGeom>
                <a:avLst/>
                <a:gdLst/>
                <a:ahLst/>
                <a:cxnLst>
                  <a:cxn ang="0">
                    <a:pos x="35" y="14"/>
                  </a:cxn>
                  <a:cxn ang="0">
                    <a:pos x="35" y="13"/>
                  </a:cxn>
                  <a:cxn ang="0">
                    <a:pos x="35" y="12"/>
                  </a:cxn>
                  <a:cxn ang="0">
                    <a:pos x="34" y="11"/>
                  </a:cxn>
                  <a:cxn ang="0">
                    <a:pos x="34" y="10"/>
                  </a:cxn>
                  <a:cxn ang="0">
                    <a:pos x="34" y="8"/>
                  </a:cxn>
                  <a:cxn ang="0">
                    <a:pos x="33" y="7"/>
                  </a:cxn>
                  <a:cxn ang="0">
                    <a:pos x="33" y="6"/>
                  </a:cxn>
                  <a:cxn ang="0">
                    <a:pos x="32" y="5"/>
                  </a:cxn>
                  <a:cxn ang="0">
                    <a:pos x="31" y="3"/>
                  </a:cxn>
                  <a:cxn ang="0">
                    <a:pos x="30" y="1"/>
                  </a:cxn>
                  <a:cxn ang="0">
                    <a:pos x="29" y="0"/>
                  </a:cxn>
                  <a:cxn ang="0">
                    <a:pos x="0" y="16"/>
                  </a:cxn>
                  <a:cxn ang="0">
                    <a:pos x="1" y="17"/>
                  </a:cxn>
                  <a:cxn ang="0">
                    <a:pos x="2" y="18"/>
                  </a:cxn>
                  <a:cxn ang="0">
                    <a:pos x="4" y="21"/>
                  </a:cxn>
                  <a:cxn ang="0">
                    <a:pos x="4" y="22"/>
                  </a:cxn>
                  <a:cxn ang="0">
                    <a:pos x="5" y="23"/>
                  </a:cxn>
                  <a:cxn ang="0">
                    <a:pos x="5" y="24"/>
                  </a:cxn>
                  <a:cxn ang="0">
                    <a:pos x="6" y="25"/>
                  </a:cxn>
                  <a:cxn ang="0">
                    <a:pos x="6" y="26"/>
                  </a:cxn>
                  <a:cxn ang="0">
                    <a:pos x="6" y="28"/>
                  </a:cxn>
                  <a:cxn ang="0">
                    <a:pos x="6" y="29"/>
                  </a:cxn>
                  <a:cxn ang="0">
                    <a:pos x="7" y="30"/>
                  </a:cxn>
                  <a:cxn ang="0">
                    <a:pos x="7" y="31"/>
                  </a:cxn>
                  <a:cxn ang="0">
                    <a:pos x="7" y="31"/>
                  </a:cxn>
                  <a:cxn ang="0">
                    <a:pos x="7" y="32"/>
                  </a:cxn>
                  <a:cxn ang="0">
                    <a:pos x="7" y="33"/>
                  </a:cxn>
                  <a:cxn ang="0">
                    <a:pos x="6" y="34"/>
                  </a:cxn>
                  <a:cxn ang="0">
                    <a:pos x="6" y="36"/>
                  </a:cxn>
                  <a:cxn ang="0">
                    <a:pos x="4" y="38"/>
                  </a:cxn>
                  <a:cxn ang="0">
                    <a:pos x="34" y="20"/>
                  </a:cxn>
                  <a:cxn ang="0">
                    <a:pos x="34" y="19"/>
                  </a:cxn>
                  <a:cxn ang="0">
                    <a:pos x="35" y="17"/>
                  </a:cxn>
                  <a:cxn ang="0">
                    <a:pos x="35" y="16"/>
                  </a:cxn>
                  <a:cxn ang="0">
                    <a:pos x="35" y="15"/>
                  </a:cxn>
                  <a:cxn ang="0">
                    <a:pos x="35" y="15"/>
                  </a:cxn>
                </a:cxnLst>
                <a:rect l="0" t="0" r="r" b="b"/>
                <a:pathLst>
                  <a:path w="35" h="38">
                    <a:moveTo>
                      <a:pt x="35" y="14"/>
                    </a:moveTo>
                    <a:cubicBezTo>
                      <a:pt x="35" y="14"/>
                      <a:pt x="35" y="14"/>
                      <a:pt x="35" y="14"/>
                    </a:cubicBezTo>
                    <a:cubicBezTo>
                      <a:pt x="35" y="14"/>
                      <a:pt x="35" y="14"/>
                      <a:pt x="35" y="13"/>
                    </a:cubicBezTo>
                    <a:cubicBezTo>
                      <a:pt x="35" y="13"/>
                      <a:pt x="35" y="13"/>
                      <a:pt x="35" y="13"/>
                    </a:cubicBezTo>
                    <a:cubicBezTo>
                      <a:pt x="35" y="13"/>
                      <a:pt x="35" y="12"/>
                      <a:pt x="35" y="12"/>
                    </a:cubicBezTo>
                    <a:cubicBezTo>
                      <a:pt x="35" y="12"/>
                      <a:pt x="35" y="12"/>
                      <a:pt x="35" y="12"/>
                    </a:cubicBezTo>
                    <a:cubicBezTo>
                      <a:pt x="35" y="12"/>
                      <a:pt x="35" y="11"/>
                      <a:pt x="34" y="11"/>
                    </a:cubicBezTo>
                    <a:cubicBezTo>
                      <a:pt x="34" y="11"/>
                      <a:pt x="34" y="11"/>
                      <a:pt x="34" y="11"/>
                    </a:cubicBezTo>
                    <a:cubicBezTo>
                      <a:pt x="34" y="10"/>
                      <a:pt x="34" y="10"/>
                      <a:pt x="34" y="10"/>
                    </a:cubicBezTo>
                    <a:cubicBezTo>
                      <a:pt x="34" y="10"/>
                      <a:pt x="34" y="10"/>
                      <a:pt x="34" y="10"/>
                    </a:cubicBezTo>
                    <a:cubicBezTo>
                      <a:pt x="34" y="9"/>
                      <a:pt x="34" y="9"/>
                      <a:pt x="34" y="9"/>
                    </a:cubicBezTo>
                    <a:cubicBezTo>
                      <a:pt x="34" y="9"/>
                      <a:pt x="34" y="9"/>
                      <a:pt x="34" y="8"/>
                    </a:cubicBezTo>
                    <a:cubicBezTo>
                      <a:pt x="34" y="8"/>
                      <a:pt x="34" y="8"/>
                      <a:pt x="33" y="8"/>
                    </a:cubicBezTo>
                    <a:cubicBezTo>
                      <a:pt x="33" y="8"/>
                      <a:pt x="33" y="8"/>
                      <a:pt x="33" y="7"/>
                    </a:cubicBezTo>
                    <a:cubicBezTo>
                      <a:pt x="33" y="7"/>
                      <a:pt x="33" y="7"/>
                      <a:pt x="33" y="7"/>
                    </a:cubicBezTo>
                    <a:cubicBezTo>
                      <a:pt x="33" y="7"/>
                      <a:pt x="33" y="7"/>
                      <a:pt x="33" y="6"/>
                    </a:cubicBezTo>
                    <a:cubicBezTo>
                      <a:pt x="33" y="6"/>
                      <a:pt x="33" y="6"/>
                      <a:pt x="33" y="6"/>
                    </a:cubicBezTo>
                    <a:cubicBezTo>
                      <a:pt x="32" y="6"/>
                      <a:pt x="32" y="5"/>
                      <a:pt x="32" y="5"/>
                    </a:cubicBezTo>
                    <a:cubicBezTo>
                      <a:pt x="32" y="5"/>
                      <a:pt x="32" y="5"/>
                      <a:pt x="32" y="4"/>
                    </a:cubicBezTo>
                    <a:cubicBezTo>
                      <a:pt x="31" y="4"/>
                      <a:pt x="31" y="3"/>
                      <a:pt x="31" y="3"/>
                    </a:cubicBezTo>
                    <a:cubicBezTo>
                      <a:pt x="31" y="3"/>
                      <a:pt x="30" y="2"/>
                      <a:pt x="30" y="2"/>
                    </a:cubicBezTo>
                    <a:cubicBezTo>
                      <a:pt x="30" y="2"/>
                      <a:pt x="30" y="2"/>
                      <a:pt x="30" y="1"/>
                    </a:cubicBezTo>
                    <a:cubicBezTo>
                      <a:pt x="30" y="1"/>
                      <a:pt x="29" y="1"/>
                      <a:pt x="29" y="1"/>
                    </a:cubicBezTo>
                    <a:cubicBezTo>
                      <a:pt x="29" y="1"/>
                      <a:pt x="29" y="1"/>
                      <a:pt x="29" y="0"/>
                    </a:cubicBezTo>
                    <a:cubicBezTo>
                      <a:pt x="29" y="0"/>
                      <a:pt x="29" y="0"/>
                      <a:pt x="29" y="0"/>
                    </a:cubicBezTo>
                    <a:cubicBezTo>
                      <a:pt x="0" y="16"/>
                      <a:pt x="0" y="16"/>
                      <a:pt x="0" y="16"/>
                    </a:cubicBezTo>
                    <a:cubicBezTo>
                      <a:pt x="0" y="17"/>
                      <a:pt x="1" y="17"/>
                      <a:pt x="1" y="17"/>
                    </a:cubicBezTo>
                    <a:cubicBezTo>
                      <a:pt x="1" y="17"/>
                      <a:pt x="1" y="17"/>
                      <a:pt x="1" y="17"/>
                    </a:cubicBezTo>
                    <a:cubicBezTo>
                      <a:pt x="1" y="17"/>
                      <a:pt x="1" y="18"/>
                      <a:pt x="2" y="18"/>
                    </a:cubicBezTo>
                    <a:cubicBezTo>
                      <a:pt x="2" y="18"/>
                      <a:pt x="2" y="18"/>
                      <a:pt x="2" y="18"/>
                    </a:cubicBezTo>
                    <a:cubicBezTo>
                      <a:pt x="2" y="19"/>
                      <a:pt x="3" y="19"/>
                      <a:pt x="3" y="19"/>
                    </a:cubicBezTo>
                    <a:cubicBezTo>
                      <a:pt x="3" y="20"/>
                      <a:pt x="3" y="20"/>
                      <a:pt x="4" y="21"/>
                    </a:cubicBezTo>
                    <a:cubicBezTo>
                      <a:pt x="4" y="21"/>
                      <a:pt x="4" y="21"/>
                      <a:pt x="4" y="22"/>
                    </a:cubicBezTo>
                    <a:cubicBezTo>
                      <a:pt x="4" y="22"/>
                      <a:pt x="4" y="22"/>
                      <a:pt x="4" y="22"/>
                    </a:cubicBezTo>
                    <a:cubicBezTo>
                      <a:pt x="4" y="22"/>
                      <a:pt x="5" y="23"/>
                      <a:pt x="5" y="23"/>
                    </a:cubicBezTo>
                    <a:cubicBezTo>
                      <a:pt x="5" y="23"/>
                      <a:pt x="5" y="23"/>
                      <a:pt x="5" y="23"/>
                    </a:cubicBezTo>
                    <a:cubicBezTo>
                      <a:pt x="5" y="23"/>
                      <a:pt x="5" y="24"/>
                      <a:pt x="5" y="24"/>
                    </a:cubicBezTo>
                    <a:cubicBezTo>
                      <a:pt x="5" y="24"/>
                      <a:pt x="5" y="24"/>
                      <a:pt x="5" y="24"/>
                    </a:cubicBezTo>
                    <a:cubicBezTo>
                      <a:pt x="5" y="24"/>
                      <a:pt x="5" y="25"/>
                      <a:pt x="5" y="25"/>
                    </a:cubicBezTo>
                    <a:cubicBezTo>
                      <a:pt x="6" y="25"/>
                      <a:pt x="6" y="25"/>
                      <a:pt x="6" y="25"/>
                    </a:cubicBezTo>
                    <a:cubicBezTo>
                      <a:pt x="6" y="26"/>
                      <a:pt x="6" y="26"/>
                      <a:pt x="6" y="26"/>
                    </a:cubicBezTo>
                    <a:cubicBezTo>
                      <a:pt x="6" y="26"/>
                      <a:pt x="6" y="26"/>
                      <a:pt x="6" y="26"/>
                    </a:cubicBezTo>
                    <a:cubicBezTo>
                      <a:pt x="6" y="27"/>
                      <a:pt x="6" y="27"/>
                      <a:pt x="6" y="27"/>
                    </a:cubicBezTo>
                    <a:cubicBezTo>
                      <a:pt x="6" y="27"/>
                      <a:pt x="6" y="27"/>
                      <a:pt x="6" y="28"/>
                    </a:cubicBezTo>
                    <a:cubicBezTo>
                      <a:pt x="6" y="28"/>
                      <a:pt x="6" y="28"/>
                      <a:pt x="6" y="28"/>
                    </a:cubicBezTo>
                    <a:cubicBezTo>
                      <a:pt x="6" y="28"/>
                      <a:pt x="6" y="29"/>
                      <a:pt x="6" y="29"/>
                    </a:cubicBezTo>
                    <a:cubicBezTo>
                      <a:pt x="7" y="29"/>
                      <a:pt x="7" y="29"/>
                      <a:pt x="7" y="29"/>
                    </a:cubicBezTo>
                    <a:cubicBezTo>
                      <a:pt x="7" y="29"/>
                      <a:pt x="7" y="30"/>
                      <a:pt x="7" y="30"/>
                    </a:cubicBezTo>
                    <a:cubicBezTo>
                      <a:pt x="7" y="30"/>
                      <a:pt x="7" y="30"/>
                      <a:pt x="7" y="30"/>
                    </a:cubicBezTo>
                    <a:cubicBezTo>
                      <a:pt x="7" y="30"/>
                      <a:pt x="7" y="31"/>
                      <a:pt x="7" y="31"/>
                    </a:cubicBezTo>
                    <a:cubicBezTo>
                      <a:pt x="7" y="31"/>
                      <a:pt x="7" y="31"/>
                      <a:pt x="7" y="31"/>
                    </a:cubicBezTo>
                    <a:cubicBezTo>
                      <a:pt x="7" y="31"/>
                      <a:pt x="7" y="31"/>
                      <a:pt x="7" y="31"/>
                    </a:cubicBezTo>
                    <a:cubicBezTo>
                      <a:pt x="7" y="31"/>
                      <a:pt x="7" y="32"/>
                      <a:pt x="7" y="32"/>
                    </a:cubicBezTo>
                    <a:cubicBezTo>
                      <a:pt x="7" y="32"/>
                      <a:pt x="7" y="32"/>
                      <a:pt x="7" y="32"/>
                    </a:cubicBezTo>
                    <a:cubicBezTo>
                      <a:pt x="7" y="33"/>
                      <a:pt x="7" y="33"/>
                      <a:pt x="7" y="33"/>
                    </a:cubicBezTo>
                    <a:cubicBezTo>
                      <a:pt x="7" y="33"/>
                      <a:pt x="7" y="33"/>
                      <a:pt x="7" y="33"/>
                    </a:cubicBezTo>
                    <a:cubicBezTo>
                      <a:pt x="6" y="34"/>
                      <a:pt x="6" y="34"/>
                      <a:pt x="6" y="34"/>
                    </a:cubicBezTo>
                    <a:cubicBezTo>
                      <a:pt x="6" y="34"/>
                      <a:pt x="6" y="34"/>
                      <a:pt x="6" y="34"/>
                    </a:cubicBezTo>
                    <a:cubicBezTo>
                      <a:pt x="6" y="35"/>
                      <a:pt x="6" y="35"/>
                      <a:pt x="6" y="35"/>
                    </a:cubicBezTo>
                    <a:cubicBezTo>
                      <a:pt x="6" y="35"/>
                      <a:pt x="6" y="35"/>
                      <a:pt x="6" y="36"/>
                    </a:cubicBezTo>
                    <a:cubicBezTo>
                      <a:pt x="6" y="36"/>
                      <a:pt x="6" y="36"/>
                      <a:pt x="5" y="36"/>
                    </a:cubicBezTo>
                    <a:cubicBezTo>
                      <a:pt x="5" y="37"/>
                      <a:pt x="4" y="38"/>
                      <a:pt x="4" y="38"/>
                    </a:cubicBezTo>
                    <a:cubicBezTo>
                      <a:pt x="32" y="22"/>
                      <a:pt x="32" y="22"/>
                      <a:pt x="32" y="22"/>
                    </a:cubicBezTo>
                    <a:cubicBezTo>
                      <a:pt x="33" y="21"/>
                      <a:pt x="33" y="21"/>
                      <a:pt x="34" y="20"/>
                    </a:cubicBezTo>
                    <a:cubicBezTo>
                      <a:pt x="34" y="20"/>
                      <a:pt x="34" y="19"/>
                      <a:pt x="34" y="19"/>
                    </a:cubicBezTo>
                    <a:cubicBezTo>
                      <a:pt x="34" y="19"/>
                      <a:pt x="34" y="19"/>
                      <a:pt x="34" y="19"/>
                    </a:cubicBezTo>
                    <a:cubicBezTo>
                      <a:pt x="34" y="18"/>
                      <a:pt x="34" y="18"/>
                      <a:pt x="34" y="18"/>
                    </a:cubicBezTo>
                    <a:cubicBezTo>
                      <a:pt x="35" y="18"/>
                      <a:pt x="35" y="18"/>
                      <a:pt x="35" y="17"/>
                    </a:cubicBezTo>
                    <a:cubicBezTo>
                      <a:pt x="35" y="17"/>
                      <a:pt x="35" y="17"/>
                      <a:pt x="35" y="17"/>
                    </a:cubicBezTo>
                    <a:cubicBezTo>
                      <a:pt x="35" y="17"/>
                      <a:pt x="35" y="17"/>
                      <a:pt x="35" y="16"/>
                    </a:cubicBezTo>
                    <a:cubicBezTo>
                      <a:pt x="35" y="16"/>
                      <a:pt x="35" y="16"/>
                      <a:pt x="35" y="16"/>
                    </a:cubicBezTo>
                    <a:cubicBezTo>
                      <a:pt x="35" y="16"/>
                      <a:pt x="35" y="16"/>
                      <a:pt x="35" y="15"/>
                    </a:cubicBezTo>
                    <a:cubicBezTo>
                      <a:pt x="35" y="15"/>
                      <a:pt x="35" y="15"/>
                      <a:pt x="35" y="15"/>
                    </a:cubicBezTo>
                    <a:cubicBezTo>
                      <a:pt x="35" y="15"/>
                      <a:pt x="35" y="15"/>
                      <a:pt x="35" y="15"/>
                    </a:cubicBezTo>
                    <a:cubicBezTo>
                      <a:pt x="35" y="15"/>
                      <a:pt x="35" y="15"/>
                      <a:pt x="35" y="14"/>
                    </a:cubicBezTo>
                    <a:close/>
                  </a:path>
                </a:pathLst>
              </a:custGeom>
              <a:solidFill>
                <a:srgbClr val="17317B"/>
              </a:solidFill>
              <a:ln w="9525">
                <a:noFill/>
                <a:round/>
                <a:headEnd/>
                <a:tailEnd/>
              </a:ln>
            </p:spPr>
            <p:txBody>
              <a:bodyPr/>
              <a:lstStyle/>
              <a:p>
                <a:endParaRPr lang="zh-CN" altLang="en-US"/>
              </a:p>
            </p:txBody>
          </p:sp>
          <p:sp>
            <p:nvSpPr>
              <p:cNvPr id="248" name="Freeform 596"/>
              <p:cNvSpPr>
                <a:spLocks/>
              </p:cNvSpPr>
              <p:nvPr/>
            </p:nvSpPr>
            <p:spPr bwMode="auto">
              <a:xfrm>
                <a:off x="4525" y="1418"/>
                <a:ext cx="10" cy="14"/>
              </a:xfrm>
              <a:custGeom>
                <a:avLst/>
                <a:gdLst/>
                <a:ahLst/>
                <a:cxnLst>
                  <a:cxn ang="0">
                    <a:pos x="11" y="3"/>
                  </a:cxn>
                  <a:cxn ang="0">
                    <a:pos x="22" y="21"/>
                  </a:cxn>
                  <a:cxn ang="0">
                    <a:pos x="11" y="27"/>
                  </a:cxn>
                  <a:cxn ang="0">
                    <a:pos x="0" y="9"/>
                  </a:cxn>
                  <a:cxn ang="0">
                    <a:pos x="11" y="3"/>
                  </a:cxn>
                  <a:cxn ang="0">
                    <a:pos x="11" y="3"/>
                  </a:cxn>
                </a:cxnLst>
                <a:rect l="0" t="0" r="r" b="b"/>
                <a:pathLst>
                  <a:path w="22" h="31">
                    <a:moveTo>
                      <a:pt x="11" y="3"/>
                    </a:moveTo>
                    <a:cubicBezTo>
                      <a:pt x="17" y="6"/>
                      <a:pt x="22" y="15"/>
                      <a:pt x="22" y="21"/>
                    </a:cubicBezTo>
                    <a:cubicBezTo>
                      <a:pt x="22" y="28"/>
                      <a:pt x="17" y="31"/>
                      <a:pt x="11" y="27"/>
                    </a:cubicBezTo>
                    <a:cubicBezTo>
                      <a:pt x="5" y="24"/>
                      <a:pt x="0" y="16"/>
                      <a:pt x="0" y="9"/>
                    </a:cubicBezTo>
                    <a:cubicBezTo>
                      <a:pt x="0" y="2"/>
                      <a:pt x="5" y="0"/>
                      <a:pt x="11" y="3"/>
                    </a:cubicBezTo>
                    <a:cubicBezTo>
                      <a:pt x="11" y="3"/>
                      <a:pt x="11" y="3"/>
                      <a:pt x="11" y="3"/>
                    </a:cubicBezTo>
                    <a:close/>
                  </a:path>
                </a:pathLst>
              </a:custGeom>
              <a:solidFill>
                <a:srgbClr val="142867"/>
              </a:solidFill>
              <a:ln w="9525">
                <a:noFill/>
                <a:round/>
                <a:headEnd/>
                <a:tailEnd/>
              </a:ln>
            </p:spPr>
            <p:txBody>
              <a:bodyPr/>
              <a:lstStyle/>
              <a:p>
                <a:endParaRPr lang="zh-CN" altLang="en-US"/>
              </a:p>
            </p:txBody>
          </p:sp>
          <p:sp>
            <p:nvSpPr>
              <p:cNvPr id="249" name="Freeform 597"/>
              <p:cNvSpPr>
                <a:spLocks/>
              </p:cNvSpPr>
              <p:nvPr/>
            </p:nvSpPr>
            <p:spPr bwMode="auto">
              <a:xfrm>
                <a:off x="4757" y="1545"/>
                <a:ext cx="16" cy="8"/>
              </a:xfrm>
              <a:custGeom>
                <a:avLst/>
                <a:gdLst/>
                <a:ahLst/>
                <a:cxnLst>
                  <a:cxn ang="0">
                    <a:pos x="35" y="1"/>
                  </a:cxn>
                  <a:cxn ang="0">
                    <a:pos x="35" y="1"/>
                  </a:cxn>
                  <a:cxn ang="0">
                    <a:pos x="34" y="1"/>
                  </a:cxn>
                  <a:cxn ang="0">
                    <a:pos x="34" y="1"/>
                  </a:cxn>
                  <a:cxn ang="0">
                    <a:pos x="33" y="1"/>
                  </a:cxn>
                  <a:cxn ang="0">
                    <a:pos x="33" y="0"/>
                  </a:cxn>
                  <a:cxn ang="0">
                    <a:pos x="33" y="0"/>
                  </a:cxn>
                  <a:cxn ang="0">
                    <a:pos x="32" y="0"/>
                  </a:cxn>
                  <a:cxn ang="0">
                    <a:pos x="32" y="0"/>
                  </a:cxn>
                  <a:cxn ang="0">
                    <a:pos x="31" y="0"/>
                  </a:cxn>
                  <a:cxn ang="0">
                    <a:pos x="31" y="0"/>
                  </a:cxn>
                  <a:cxn ang="0">
                    <a:pos x="30" y="0"/>
                  </a:cxn>
                  <a:cxn ang="0">
                    <a:pos x="29" y="0"/>
                  </a:cxn>
                  <a:cxn ang="0">
                    <a:pos x="29" y="0"/>
                  </a:cxn>
                  <a:cxn ang="0">
                    <a:pos x="28" y="1"/>
                  </a:cxn>
                  <a:cxn ang="0">
                    <a:pos x="0" y="17"/>
                  </a:cxn>
                  <a:cxn ang="0">
                    <a:pos x="1" y="17"/>
                  </a:cxn>
                  <a:cxn ang="0">
                    <a:pos x="1" y="17"/>
                  </a:cxn>
                  <a:cxn ang="0">
                    <a:pos x="2" y="17"/>
                  </a:cxn>
                  <a:cxn ang="0">
                    <a:pos x="2" y="16"/>
                  </a:cxn>
                  <a:cxn ang="0">
                    <a:pos x="3" y="17"/>
                  </a:cxn>
                  <a:cxn ang="0">
                    <a:pos x="3" y="17"/>
                  </a:cxn>
                  <a:cxn ang="0">
                    <a:pos x="4" y="17"/>
                  </a:cxn>
                  <a:cxn ang="0">
                    <a:pos x="4" y="17"/>
                  </a:cxn>
                  <a:cxn ang="0">
                    <a:pos x="5" y="17"/>
                  </a:cxn>
                  <a:cxn ang="0">
                    <a:pos x="5" y="17"/>
                  </a:cxn>
                  <a:cxn ang="0">
                    <a:pos x="6" y="17"/>
                  </a:cxn>
                  <a:cxn ang="0">
                    <a:pos x="6" y="17"/>
                  </a:cxn>
                  <a:cxn ang="0">
                    <a:pos x="7" y="18"/>
                  </a:cxn>
                  <a:cxn ang="0">
                    <a:pos x="7" y="18"/>
                  </a:cxn>
                  <a:cxn ang="0">
                    <a:pos x="7" y="18"/>
                  </a:cxn>
                  <a:cxn ang="0">
                    <a:pos x="35" y="2"/>
                  </a:cxn>
                  <a:cxn ang="0">
                    <a:pos x="35" y="1"/>
                  </a:cxn>
                  <a:cxn ang="0">
                    <a:pos x="35" y="1"/>
                  </a:cxn>
                </a:cxnLst>
                <a:rect l="0" t="0" r="r" b="b"/>
                <a:pathLst>
                  <a:path w="35" h="18">
                    <a:moveTo>
                      <a:pt x="35" y="1"/>
                    </a:moveTo>
                    <a:cubicBezTo>
                      <a:pt x="35" y="1"/>
                      <a:pt x="35" y="1"/>
                      <a:pt x="35" y="1"/>
                    </a:cubicBezTo>
                    <a:cubicBezTo>
                      <a:pt x="35" y="1"/>
                      <a:pt x="34" y="1"/>
                      <a:pt x="34" y="1"/>
                    </a:cubicBezTo>
                    <a:cubicBezTo>
                      <a:pt x="34" y="1"/>
                      <a:pt x="34" y="1"/>
                      <a:pt x="34" y="1"/>
                    </a:cubicBezTo>
                    <a:cubicBezTo>
                      <a:pt x="34" y="1"/>
                      <a:pt x="34" y="1"/>
                      <a:pt x="33" y="1"/>
                    </a:cubicBezTo>
                    <a:cubicBezTo>
                      <a:pt x="33" y="1"/>
                      <a:pt x="33" y="1"/>
                      <a:pt x="33" y="0"/>
                    </a:cubicBezTo>
                    <a:cubicBezTo>
                      <a:pt x="33" y="0"/>
                      <a:pt x="33" y="0"/>
                      <a:pt x="33"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30" y="0"/>
                      <a:pt x="30" y="0"/>
                      <a:pt x="29" y="0"/>
                    </a:cubicBezTo>
                    <a:cubicBezTo>
                      <a:pt x="29" y="0"/>
                      <a:pt x="29" y="0"/>
                      <a:pt x="29" y="0"/>
                    </a:cubicBezTo>
                    <a:cubicBezTo>
                      <a:pt x="28" y="1"/>
                      <a:pt x="28" y="1"/>
                      <a:pt x="28" y="1"/>
                    </a:cubicBezTo>
                    <a:cubicBezTo>
                      <a:pt x="0" y="17"/>
                      <a:pt x="0" y="17"/>
                      <a:pt x="0" y="17"/>
                    </a:cubicBezTo>
                    <a:cubicBezTo>
                      <a:pt x="0" y="17"/>
                      <a:pt x="0" y="17"/>
                      <a:pt x="1" y="17"/>
                    </a:cubicBezTo>
                    <a:cubicBezTo>
                      <a:pt x="1" y="17"/>
                      <a:pt x="1" y="17"/>
                      <a:pt x="1" y="17"/>
                    </a:cubicBezTo>
                    <a:cubicBezTo>
                      <a:pt x="1" y="17"/>
                      <a:pt x="2" y="17"/>
                      <a:pt x="2" y="17"/>
                    </a:cubicBezTo>
                    <a:cubicBezTo>
                      <a:pt x="2" y="16"/>
                      <a:pt x="2" y="16"/>
                      <a:pt x="2" y="16"/>
                    </a:cubicBezTo>
                    <a:cubicBezTo>
                      <a:pt x="3" y="16"/>
                      <a:pt x="3" y="16"/>
                      <a:pt x="3" y="17"/>
                    </a:cubicBezTo>
                    <a:cubicBezTo>
                      <a:pt x="3" y="17"/>
                      <a:pt x="3" y="17"/>
                      <a:pt x="3" y="17"/>
                    </a:cubicBezTo>
                    <a:cubicBezTo>
                      <a:pt x="4" y="17"/>
                      <a:pt x="4" y="17"/>
                      <a:pt x="4" y="17"/>
                    </a:cubicBezTo>
                    <a:cubicBezTo>
                      <a:pt x="4" y="17"/>
                      <a:pt x="4" y="17"/>
                      <a:pt x="4" y="17"/>
                    </a:cubicBezTo>
                    <a:cubicBezTo>
                      <a:pt x="4" y="17"/>
                      <a:pt x="5" y="17"/>
                      <a:pt x="5" y="17"/>
                    </a:cubicBezTo>
                    <a:cubicBezTo>
                      <a:pt x="5" y="17"/>
                      <a:pt x="5" y="17"/>
                      <a:pt x="5" y="17"/>
                    </a:cubicBezTo>
                    <a:cubicBezTo>
                      <a:pt x="5" y="17"/>
                      <a:pt x="6" y="17"/>
                      <a:pt x="6" y="17"/>
                    </a:cubicBezTo>
                    <a:cubicBezTo>
                      <a:pt x="6" y="17"/>
                      <a:pt x="6" y="17"/>
                      <a:pt x="6" y="17"/>
                    </a:cubicBezTo>
                    <a:cubicBezTo>
                      <a:pt x="6" y="17"/>
                      <a:pt x="6" y="17"/>
                      <a:pt x="7" y="18"/>
                    </a:cubicBezTo>
                    <a:cubicBezTo>
                      <a:pt x="7" y="18"/>
                      <a:pt x="7" y="18"/>
                      <a:pt x="7" y="18"/>
                    </a:cubicBezTo>
                    <a:cubicBezTo>
                      <a:pt x="7" y="18"/>
                      <a:pt x="7" y="18"/>
                      <a:pt x="7" y="18"/>
                    </a:cubicBezTo>
                    <a:cubicBezTo>
                      <a:pt x="35" y="2"/>
                      <a:pt x="35" y="2"/>
                      <a:pt x="35" y="2"/>
                    </a:cubicBezTo>
                    <a:cubicBezTo>
                      <a:pt x="35"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250" name="Freeform 598"/>
              <p:cNvSpPr>
                <a:spLocks/>
              </p:cNvSpPr>
              <p:nvPr/>
            </p:nvSpPr>
            <p:spPr bwMode="auto">
              <a:xfrm>
                <a:off x="4760" y="1546"/>
                <a:ext cx="15" cy="9"/>
              </a:xfrm>
              <a:custGeom>
                <a:avLst/>
                <a:gdLst/>
                <a:ahLst/>
                <a:cxnLst>
                  <a:cxn ang="0">
                    <a:pos x="32" y="3"/>
                  </a:cxn>
                  <a:cxn ang="0">
                    <a:pos x="32" y="2"/>
                  </a:cxn>
                  <a:cxn ang="0">
                    <a:pos x="31" y="2"/>
                  </a:cxn>
                  <a:cxn ang="0">
                    <a:pos x="31" y="1"/>
                  </a:cxn>
                  <a:cxn ang="0">
                    <a:pos x="30" y="1"/>
                  </a:cxn>
                  <a:cxn ang="0">
                    <a:pos x="30" y="1"/>
                  </a:cxn>
                  <a:cxn ang="0">
                    <a:pos x="29" y="0"/>
                  </a:cxn>
                  <a:cxn ang="0">
                    <a:pos x="29" y="0"/>
                  </a:cxn>
                  <a:cxn ang="0">
                    <a:pos x="29" y="0"/>
                  </a:cxn>
                  <a:cxn ang="0">
                    <a:pos x="28" y="0"/>
                  </a:cxn>
                  <a:cxn ang="0">
                    <a:pos x="0" y="16"/>
                  </a:cxn>
                  <a:cxn ang="0">
                    <a:pos x="0" y="16"/>
                  </a:cxn>
                  <a:cxn ang="0">
                    <a:pos x="1" y="16"/>
                  </a:cxn>
                  <a:cxn ang="0">
                    <a:pos x="1" y="17"/>
                  </a:cxn>
                  <a:cxn ang="0">
                    <a:pos x="2" y="17"/>
                  </a:cxn>
                  <a:cxn ang="0">
                    <a:pos x="2" y="17"/>
                  </a:cxn>
                  <a:cxn ang="0">
                    <a:pos x="3" y="18"/>
                  </a:cxn>
                  <a:cxn ang="0">
                    <a:pos x="3" y="18"/>
                  </a:cxn>
                  <a:cxn ang="0">
                    <a:pos x="4" y="19"/>
                  </a:cxn>
                  <a:cxn ang="0">
                    <a:pos x="4" y="19"/>
                  </a:cxn>
                  <a:cxn ang="0">
                    <a:pos x="5" y="19"/>
                  </a:cxn>
                  <a:cxn ang="0">
                    <a:pos x="33" y="3"/>
                  </a:cxn>
                  <a:cxn ang="0">
                    <a:pos x="32" y="3"/>
                  </a:cxn>
                </a:cxnLst>
                <a:rect l="0" t="0" r="r" b="b"/>
                <a:pathLst>
                  <a:path w="33" h="19">
                    <a:moveTo>
                      <a:pt x="32" y="3"/>
                    </a:moveTo>
                    <a:cubicBezTo>
                      <a:pt x="32" y="2"/>
                      <a:pt x="32" y="2"/>
                      <a:pt x="32" y="2"/>
                    </a:cubicBezTo>
                    <a:cubicBezTo>
                      <a:pt x="32" y="2"/>
                      <a:pt x="32" y="2"/>
                      <a:pt x="31" y="2"/>
                    </a:cubicBezTo>
                    <a:cubicBezTo>
                      <a:pt x="31" y="2"/>
                      <a:pt x="31" y="1"/>
                      <a:pt x="31" y="1"/>
                    </a:cubicBezTo>
                    <a:cubicBezTo>
                      <a:pt x="31" y="1"/>
                      <a:pt x="31" y="1"/>
                      <a:pt x="30" y="1"/>
                    </a:cubicBezTo>
                    <a:cubicBezTo>
                      <a:pt x="30" y="1"/>
                      <a:pt x="30" y="1"/>
                      <a:pt x="30" y="1"/>
                    </a:cubicBezTo>
                    <a:cubicBezTo>
                      <a:pt x="30" y="0"/>
                      <a:pt x="30" y="0"/>
                      <a:pt x="29" y="0"/>
                    </a:cubicBezTo>
                    <a:cubicBezTo>
                      <a:pt x="29" y="0"/>
                      <a:pt x="29" y="0"/>
                      <a:pt x="29" y="0"/>
                    </a:cubicBezTo>
                    <a:cubicBezTo>
                      <a:pt x="29" y="0"/>
                      <a:pt x="29" y="0"/>
                      <a:pt x="29" y="0"/>
                    </a:cubicBezTo>
                    <a:cubicBezTo>
                      <a:pt x="29" y="0"/>
                      <a:pt x="29" y="0"/>
                      <a:pt x="28" y="0"/>
                    </a:cubicBezTo>
                    <a:cubicBezTo>
                      <a:pt x="0" y="16"/>
                      <a:pt x="0" y="16"/>
                      <a:pt x="0" y="16"/>
                    </a:cubicBezTo>
                    <a:cubicBezTo>
                      <a:pt x="0" y="16"/>
                      <a:pt x="0" y="16"/>
                      <a:pt x="0" y="16"/>
                    </a:cubicBezTo>
                    <a:cubicBezTo>
                      <a:pt x="1" y="16"/>
                      <a:pt x="1" y="16"/>
                      <a:pt x="1" y="16"/>
                    </a:cubicBezTo>
                    <a:cubicBezTo>
                      <a:pt x="1" y="16"/>
                      <a:pt x="1" y="16"/>
                      <a:pt x="1" y="17"/>
                    </a:cubicBezTo>
                    <a:cubicBezTo>
                      <a:pt x="1" y="17"/>
                      <a:pt x="2" y="17"/>
                      <a:pt x="2" y="17"/>
                    </a:cubicBezTo>
                    <a:cubicBezTo>
                      <a:pt x="2" y="17"/>
                      <a:pt x="2" y="17"/>
                      <a:pt x="2" y="17"/>
                    </a:cubicBezTo>
                    <a:cubicBezTo>
                      <a:pt x="2" y="17"/>
                      <a:pt x="3" y="18"/>
                      <a:pt x="3" y="18"/>
                    </a:cubicBezTo>
                    <a:cubicBezTo>
                      <a:pt x="3" y="18"/>
                      <a:pt x="3" y="18"/>
                      <a:pt x="3" y="18"/>
                    </a:cubicBezTo>
                    <a:cubicBezTo>
                      <a:pt x="3" y="18"/>
                      <a:pt x="3" y="18"/>
                      <a:pt x="4" y="19"/>
                    </a:cubicBezTo>
                    <a:cubicBezTo>
                      <a:pt x="4" y="19"/>
                      <a:pt x="4" y="19"/>
                      <a:pt x="4" y="19"/>
                    </a:cubicBezTo>
                    <a:cubicBezTo>
                      <a:pt x="4" y="19"/>
                      <a:pt x="4" y="19"/>
                      <a:pt x="5" y="19"/>
                    </a:cubicBezTo>
                    <a:cubicBezTo>
                      <a:pt x="33" y="3"/>
                      <a:pt x="33" y="3"/>
                      <a:pt x="33" y="3"/>
                    </a:cubicBezTo>
                    <a:cubicBezTo>
                      <a:pt x="33" y="3"/>
                      <a:pt x="32" y="3"/>
                      <a:pt x="32" y="3"/>
                    </a:cubicBezTo>
                    <a:close/>
                  </a:path>
                </a:pathLst>
              </a:custGeom>
              <a:solidFill>
                <a:srgbClr val="4F64A8"/>
              </a:solidFill>
              <a:ln w="9525">
                <a:noFill/>
                <a:round/>
                <a:headEnd/>
                <a:tailEnd/>
              </a:ln>
            </p:spPr>
            <p:txBody>
              <a:bodyPr/>
              <a:lstStyle/>
              <a:p>
                <a:endParaRPr lang="zh-CN" altLang="en-US"/>
              </a:p>
            </p:txBody>
          </p:sp>
          <p:sp>
            <p:nvSpPr>
              <p:cNvPr id="251" name="Freeform 599"/>
              <p:cNvSpPr>
                <a:spLocks/>
              </p:cNvSpPr>
              <p:nvPr/>
            </p:nvSpPr>
            <p:spPr bwMode="auto">
              <a:xfrm>
                <a:off x="4762" y="1547"/>
                <a:ext cx="16" cy="18"/>
              </a:xfrm>
              <a:custGeom>
                <a:avLst/>
                <a:gdLst/>
                <a:ahLst/>
                <a:cxnLst>
                  <a:cxn ang="0">
                    <a:pos x="34" y="14"/>
                  </a:cxn>
                  <a:cxn ang="0">
                    <a:pos x="34" y="13"/>
                  </a:cxn>
                  <a:cxn ang="0">
                    <a:pos x="34" y="12"/>
                  </a:cxn>
                  <a:cxn ang="0">
                    <a:pos x="34" y="11"/>
                  </a:cxn>
                  <a:cxn ang="0">
                    <a:pos x="33" y="10"/>
                  </a:cxn>
                  <a:cxn ang="0">
                    <a:pos x="33" y="8"/>
                  </a:cxn>
                  <a:cxn ang="0">
                    <a:pos x="32" y="7"/>
                  </a:cxn>
                  <a:cxn ang="0">
                    <a:pos x="32" y="6"/>
                  </a:cxn>
                  <a:cxn ang="0">
                    <a:pos x="31" y="5"/>
                  </a:cxn>
                  <a:cxn ang="0">
                    <a:pos x="30" y="3"/>
                  </a:cxn>
                  <a:cxn ang="0">
                    <a:pos x="29" y="1"/>
                  </a:cxn>
                  <a:cxn ang="0">
                    <a:pos x="28" y="0"/>
                  </a:cxn>
                  <a:cxn ang="0">
                    <a:pos x="0" y="16"/>
                  </a:cxn>
                  <a:cxn ang="0">
                    <a:pos x="0" y="17"/>
                  </a:cxn>
                  <a:cxn ang="0">
                    <a:pos x="1" y="18"/>
                  </a:cxn>
                  <a:cxn ang="0">
                    <a:pos x="3" y="21"/>
                  </a:cxn>
                  <a:cxn ang="0">
                    <a:pos x="4" y="22"/>
                  </a:cxn>
                  <a:cxn ang="0">
                    <a:pos x="4" y="23"/>
                  </a:cxn>
                  <a:cxn ang="0">
                    <a:pos x="4" y="24"/>
                  </a:cxn>
                  <a:cxn ang="0">
                    <a:pos x="5" y="25"/>
                  </a:cxn>
                  <a:cxn ang="0">
                    <a:pos x="5" y="27"/>
                  </a:cxn>
                  <a:cxn ang="0">
                    <a:pos x="5" y="28"/>
                  </a:cxn>
                  <a:cxn ang="0">
                    <a:pos x="6" y="29"/>
                  </a:cxn>
                  <a:cxn ang="0">
                    <a:pos x="6" y="30"/>
                  </a:cxn>
                  <a:cxn ang="0">
                    <a:pos x="6" y="31"/>
                  </a:cxn>
                  <a:cxn ang="0">
                    <a:pos x="6" y="31"/>
                  </a:cxn>
                  <a:cxn ang="0">
                    <a:pos x="6" y="32"/>
                  </a:cxn>
                  <a:cxn ang="0">
                    <a:pos x="6" y="33"/>
                  </a:cxn>
                  <a:cxn ang="0">
                    <a:pos x="5" y="34"/>
                  </a:cxn>
                  <a:cxn ang="0">
                    <a:pos x="5" y="36"/>
                  </a:cxn>
                  <a:cxn ang="0">
                    <a:pos x="3" y="38"/>
                  </a:cxn>
                  <a:cxn ang="0">
                    <a:pos x="33" y="20"/>
                  </a:cxn>
                  <a:cxn ang="0">
                    <a:pos x="33" y="19"/>
                  </a:cxn>
                  <a:cxn ang="0">
                    <a:pos x="34" y="18"/>
                  </a:cxn>
                  <a:cxn ang="0">
                    <a:pos x="34" y="16"/>
                  </a:cxn>
                  <a:cxn ang="0">
                    <a:pos x="34" y="15"/>
                  </a:cxn>
                  <a:cxn ang="0">
                    <a:pos x="34" y="15"/>
                  </a:cxn>
                </a:cxnLst>
                <a:rect l="0" t="0" r="r" b="b"/>
                <a:pathLst>
                  <a:path w="34" h="38">
                    <a:moveTo>
                      <a:pt x="34" y="14"/>
                    </a:moveTo>
                    <a:cubicBezTo>
                      <a:pt x="34" y="14"/>
                      <a:pt x="34" y="14"/>
                      <a:pt x="34" y="14"/>
                    </a:cubicBezTo>
                    <a:cubicBezTo>
                      <a:pt x="34" y="14"/>
                      <a:pt x="34" y="14"/>
                      <a:pt x="34" y="13"/>
                    </a:cubicBezTo>
                    <a:cubicBezTo>
                      <a:pt x="34" y="13"/>
                      <a:pt x="34" y="13"/>
                      <a:pt x="34" y="13"/>
                    </a:cubicBezTo>
                    <a:cubicBezTo>
                      <a:pt x="34" y="13"/>
                      <a:pt x="34" y="13"/>
                      <a:pt x="34" y="12"/>
                    </a:cubicBezTo>
                    <a:cubicBezTo>
                      <a:pt x="34" y="12"/>
                      <a:pt x="34" y="12"/>
                      <a:pt x="34" y="12"/>
                    </a:cubicBezTo>
                    <a:cubicBezTo>
                      <a:pt x="34" y="12"/>
                      <a:pt x="34" y="11"/>
                      <a:pt x="34" y="11"/>
                    </a:cubicBezTo>
                    <a:cubicBezTo>
                      <a:pt x="34" y="11"/>
                      <a:pt x="34" y="11"/>
                      <a:pt x="34" y="11"/>
                    </a:cubicBezTo>
                    <a:cubicBezTo>
                      <a:pt x="33" y="10"/>
                      <a:pt x="33" y="10"/>
                      <a:pt x="33" y="10"/>
                    </a:cubicBezTo>
                    <a:cubicBezTo>
                      <a:pt x="33" y="10"/>
                      <a:pt x="33" y="10"/>
                      <a:pt x="33" y="10"/>
                    </a:cubicBezTo>
                    <a:cubicBezTo>
                      <a:pt x="33" y="9"/>
                      <a:pt x="33" y="9"/>
                      <a:pt x="33" y="9"/>
                    </a:cubicBezTo>
                    <a:cubicBezTo>
                      <a:pt x="33" y="9"/>
                      <a:pt x="33" y="9"/>
                      <a:pt x="33" y="8"/>
                    </a:cubicBezTo>
                    <a:cubicBezTo>
                      <a:pt x="33" y="8"/>
                      <a:pt x="33" y="8"/>
                      <a:pt x="33" y="8"/>
                    </a:cubicBezTo>
                    <a:cubicBezTo>
                      <a:pt x="33" y="8"/>
                      <a:pt x="33" y="8"/>
                      <a:pt x="32" y="7"/>
                    </a:cubicBezTo>
                    <a:cubicBezTo>
                      <a:pt x="32" y="7"/>
                      <a:pt x="32" y="7"/>
                      <a:pt x="32" y="7"/>
                    </a:cubicBezTo>
                    <a:cubicBezTo>
                      <a:pt x="32" y="7"/>
                      <a:pt x="32" y="7"/>
                      <a:pt x="32" y="6"/>
                    </a:cubicBezTo>
                    <a:cubicBezTo>
                      <a:pt x="32" y="6"/>
                      <a:pt x="32" y="6"/>
                      <a:pt x="32" y="6"/>
                    </a:cubicBezTo>
                    <a:cubicBezTo>
                      <a:pt x="32" y="6"/>
                      <a:pt x="32" y="5"/>
                      <a:pt x="31" y="5"/>
                    </a:cubicBezTo>
                    <a:cubicBezTo>
                      <a:pt x="31" y="5"/>
                      <a:pt x="31" y="5"/>
                      <a:pt x="31" y="4"/>
                    </a:cubicBezTo>
                    <a:cubicBezTo>
                      <a:pt x="31" y="4"/>
                      <a:pt x="30" y="3"/>
                      <a:pt x="30" y="3"/>
                    </a:cubicBezTo>
                    <a:cubicBezTo>
                      <a:pt x="30" y="3"/>
                      <a:pt x="30" y="2"/>
                      <a:pt x="29" y="2"/>
                    </a:cubicBezTo>
                    <a:cubicBezTo>
                      <a:pt x="29" y="2"/>
                      <a:pt x="29" y="2"/>
                      <a:pt x="29" y="1"/>
                    </a:cubicBezTo>
                    <a:cubicBezTo>
                      <a:pt x="29" y="1"/>
                      <a:pt x="29" y="1"/>
                      <a:pt x="29" y="1"/>
                    </a:cubicBezTo>
                    <a:cubicBezTo>
                      <a:pt x="28" y="1"/>
                      <a:pt x="28" y="1"/>
                      <a:pt x="28" y="0"/>
                    </a:cubicBezTo>
                    <a:cubicBezTo>
                      <a:pt x="28" y="0"/>
                      <a:pt x="28" y="0"/>
                      <a:pt x="28" y="0"/>
                    </a:cubicBezTo>
                    <a:cubicBezTo>
                      <a:pt x="0" y="16"/>
                      <a:pt x="0" y="16"/>
                      <a:pt x="0" y="16"/>
                    </a:cubicBezTo>
                    <a:cubicBezTo>
                      <a:pt x="0" y="17"/>
                      <a:pt x="0" y="17"/>
                      <a:pt x="0" y="17"/>
                    </a:cubicBezTo>
                    <a:cubicBezTo>
                      <a:pt x="0" y="17"/>
                      <a:pt x="0" y="17"/>
                      <a:pt x="0" y="17"/>
                    </a:cubicBezTo>
                    <a:cubicBezTo>
                      <a:pt x="0" y="18"/>
                      <a:pt x="1" y="18"/>
                      <a:pt x="1" y="18"/>
                    </a:cubicBezTo>
                    <a:cubicBezTo>
                      <a:pt x="1" y="18"/>
                      <a:pt x="1" y="18"/>
                      <a:pt x="1" y="18"/>
                    </a:cubicBezTo>
                    <a:cubicBezTo>
                      <a:pt x="1" y="19"/>
                      <a:pt x="2" y="19"/>
                      <a:pt x="2" y="19"/>
                    </a:cubicBezTo>
                    <a:cubicBezTo>
                      <a:pt x="2" y="20"/>
                      <a:pt x="2" y="20"/>
                      <a:pt x="3" y="21"/>
                    </a:cubicBezTo>
                    <a:cubicBezTo>
                      <a:pt x="3" y="21"/>
                      <a:pt x="3" y="21"/>
                      <a:pt x="3" y="22"/>
                    </a:cubicBezTo>
                    <a:cubicBezTo>
                      <a:pt x="3" y="22"/>
                      <a:pt x="3" y="22"/>
                      <a:pt x="4" y="22"/>
                    </a:cubicBezTo>
                    <a:cubicBezTo>
                      <a:pt x="4" y="22"/>
                      <a:pt x="4" y="23"/>
                      <a:pt x="4" y="23"/>
                    </a:cubicBezTo>
                    <a:cubicBezTo>
                      <a:pt x="4" y="23"/>
                      <a:pt x="4" y="23"/>
                      <a:pt x="4" y="23"/>
                    </a:cubicBezTo>
                    <a:cubicBezTo>
                      <a:pt x="4" y="23"/>
                      <a:pt x="4" y="24"/>
                      <a:pt x="4" y="24"/>
                    </a:cubicBezTo>
                    <a:cubicBezTo>
                      <a:pt x="4" y="24"/>
                      <a:pt x="4" y="24"/>
                      <a:pt x="4" y="24"/>
                    </a:cubicBezTo>
                    <a:cubicBezTo>
                      <a:pt x="5" y="25"/>
                      <a:pt x="5" y="25"/>
                      <a:pt x="5" y="25"/>
                    </a:cubicBezTo>
                    <a:cubicBezTo>
                      <a:pt x="5" y="25"/>
                      <a:pt x="5" y="25"/>
                      <a:pt x="5" y="25"/>
                    </a:cubicBezTo>
                    <a:cubicBezTo>
                      <a:pt x="5" y="26"/>
                      <a:pt x="5" y="26"/>
                      <a:pt x="5" y="26"/>
                    </a:cubicBezTo>
                    <a:cubicBezTo>
                      <a:pt x="5" y="26"/>
                      <a:pt x="5" y="26"/>
                      <a:pt x="5" y="27"/>
                    </a:cubicBezTo>
                    <a:cubicBezTo>
                      <a:pt x="5" y="27"/>
                      <a:pt x="5" y="27"/>
                      <a:pt x="5" y="27"/>
                    </a:cubicBezTo>
                    <a:cubicBezTo>
                      <a:pt x="5" y="27"/>
                      <a:pt x="5" y="27"/>
                      <a:pt x="5" y="28"/>
                    </a:cubicBezTo>
                    <a:cubicBezTo>
                      <a:pt x="5" y="28"/>
                      <a:pt x="6" y="28"/>
                      <a:pt x="6" y="28"/>
                    </a:cubicBezTo>
                    <a:cubicBezTo>
                      <a:pt x="6" y="28"/>
                      <a:pt x="6" y="29"/>
                      <a:pt x="6" y="29"/>
                    </a:cubicBezTo>
                    <a:cubicBezTo>
                      <a:pt x="6" y="29"/>
                      <a:pt x="6" y="29"/>
                      <a:pt x="6" y="29"/>
                    </a:cubicBezTo>
                    <a:cubicBezTo>
                      <a:pt x="6" y="29"/>
                      <a:pt x="6" y="30"/>
                      <a:pt x="6" y="30"/>
                    </a:cubicBezTo>
                    <a:cubicBezTo>
                      <a:pt x="6" y="30"/>
                      <a:pt x="6" y="30"/>
                      <a:pt x="6" y="30"/>
                    </a:cubicBezTo>
                    <a:cubicBezTo>
                      <a:pt x="6" y="30"/>
                      <a:pt x="6" y="31"/>
                      <a:pt x="6" y="31"/>
                    </a:cubicBezTo>
                    <a:cubicBezTo>
                      <a:pt x="6" y="31"/>
                      <a:pt x="6" y="31"/>
                      <a:pt x="6" y="31"/>
                    </a:cubicBezTo>
                    <a:cubicBezTo>
                      <a:pt x="6" y="31"/>
                      <a:pt x="6" y="31"/>
                      <a:pt x="6" y="31"/>
                    </a:cubicBezTo>
                    <a:cubicBezTo>
                      <a:pt x="6" y="31"/>
                      <a:pt x="6" y="32"/>
                      <a:pt x="6" y="32"/>
                    </a:cubicBezTo>
                    <a:cubicBezTo>
                      <a:pt x="6" y="32"/>
                      <a:pt x="6" y="32"/>
                      <a:pt x="6" y="32"/>
                    </a:cubicBezTo>
                    <a:cubicBezTo>
                      <a:pt x="6" y="33"/>
                      <a:pt x="6" y="33"/>
                      <a:pt x="6" y="33"/>
                    </a:cubicBezTo>
                    <a:cubicBezTo>
                      <a:pt x="6" y="33"/>
                      <a:pt x="6" y="33"/>
                      <a:pt x="6" y="33"/>
                    </a:cubicBezTo>
                    <a:cubicBezTo>
                      <a:pt x="6" y="34"/>
                      <a:pt x="6" y="34"/>
                      <a:pt x="6" y="34"/>
                    </a:cubicBezTo>
                    <a:cubicBezTo>
                      <a:pt x="6" y="34"/>
                      <a:pt x="6" y="34"/>
                      <a:pt x="5" y="34"/>
                    </a:cubicBezTo>
                    <a:cubicBezTo>
                      <a:pt x="5" y="35"/>
                      <a:pt x="5" y="35"/>
                      <a:pt x="5" y="35"/>
                    </a:cubicBezTo>
                    <a:cubicBezTo>
                      <a:pt x="5" y="35"/>
                      <a:pt x="5" y="35"/>
                      <a:pt x="5" y="36"/>
                    </a:cubicBezTo>
                    <a:cubicBezTo>
                      <a:pt x="5" y="36"/>
                      <a:pt x="5" y="36"/>
                      <a:pt x="5" y="36"/>
                    </a:cubicBezTo>
                    <a:cubicBezTo>
                      <a:pt x="4" y="37"/>
                      <a:pt x="3" y="38"/>
                      <a:pt x="3" y="38"/>
                    </a:cubicBezTo>
                    <a:cubicBezTo>
                      <a:pt x="31" y="22"/>
                      <a:pt x="31" y="22"/>
                      <a:pt x="31" y="22"/>
                    </a:cubicBezTo>
                    <a:cubicBezTo>
                      <a:pt x="32" y="21"/>
                      <a:pt x="32" y="21"/>
                      <a:pt x="33" y="20"/>
                    </a:cubicBezTo>
                    <a:cubicBezTo>
                      <a:pt x="33" y="20"/>
                      <a:pt x="33" y="19"/>
                      <a:pt x="33" y="19"/>
                    </a:cubicBezTo>
                    <a:cubicBezTo>
                      <a:pt x="33" y="19"/>
                      <a:pt x="33" y="19"/>
                      <a:pt x="33" y="19"/>
                    </a:cubicBezTo>
                    <a:cubicBezTo>
                      <a:pt x="34" y="18"/>
                      <a:pt x="34" y="18"/>
                      <a:pt x="34" y="18"/>
                    </a:cubicBezTo>
                    <a:cubicBezTo>
                      <a:pt x="34" y="18"/>
                      <a:pt x="34" y="18"/>
                      <a:pt x="34" y="18"/>
                    </a:cubicBezTo>
                    <a:cubicBezTo>
                      <a:pt x="34" y="17"/>
                      <a:pt x="34" y="17"/>
                      <a:pt x="34" y="17"/>
                    </a:cubicBezTo>
                    <a:cubicBezTo>
                      <a:pt x="34" y="17"/>
                      <a:pt x="34" y="17"/>
                      <a:pt x="34" y="16"/>
                    </a:cubicBezTo>
                    <a:cubicBezTo>
                      <a:pt x="34" y="16"/>
                      <a:pt x="34" y="16"/>
                      <a:pt x="34" y="16"/>
                    </a:cubicBezTo>
                    <a:cubicBezTo>
                      <a:pt x="34" y="16"/>
                      <a:pt x="34" y="16"/>
                      <a:pt x="34" y="15"/>
                    </a:cubicBezTo>
                    <a:cubicBezTo>
                      <a:pt x="34" y="15"/>
                      <a:pt x="34" y="15"/>
                      <a:pt x="34" y="15"/>
                    </a:cubicBezTo>
                    <a:cubicBezTo>
                      <a:pt x="34" y="15"/>
                      <a:pt x="34" y="15"/>
                      <a:pt x="34" y="15"/>
                    </a:cubicBezTo>
                    <a:cubicBezTo>
                      <a:pt x="34" y="15"/>
                      <a:pt x="34" y="15"/>
                      <a:pt x="34" y="14"/>
                    </a:cubicBezTo>
                    <a:close/>
                  </a:path>
                </a:pathLst>
              </a:custGeom>
              <a:solidFill>
                <a:srgbClr val="17317B"/>
              </a:solidFill>
              <a:ln w="9525">
                <a:noFill/>
                <a:round/>
                <a:headEnd/>
                <a:tailEnd/>
              </a:ln>
            </p:spPr>
            <p:txBody>
              <a:bodyPr/>
              <a:lstStyle/>
              <a:p>
                <a:endParaRPr lang="zh-CN" altLang="en-US"/>
              </a:p>
            </p:txBody>
          </p:sp>
          <p:sp>
            <p:nvSpPr>
              <p:cNvPr id="252" name="Freeform 600"/>
              <p:cNvSpPr>
                <a:spLocks/>
              </p:cNvSpPr>
              <p:nvPr/>
            </p:nvSpPr>
            <p:spPr bwMode="auto">
              <a:xfrm>
                <a:off x="4755" y="1552"/>
                <a:ext cx="10" cy="14"/>
              </a:xfrm>
              <a:custGeom>
                <a:avLst/>
                <a:gdLst/>
                <a:ahLst/>
                <a:cxnLst>
                  <a:cxn ang="0">
                    <a:pos x="10" y="3"/>
                  </a:cxn>
                  <a:cxn ang="0">
                    <a:pos x="21" y="21"/>
                  </a:cxn>
                  <a:cxn ang="0">
                    <a:pos x="10" y="27"/>
                  </a:cxn>
                  <a:cxn ang="0">
                    <a:pos x="0" y="9"/>
                  </a:cxn>
                  <a:cxn ang="0">
                    <a:pos x="10" y="3"/>
                  </a:cxn>
                  <a:cxn ang="0">
                    <a:pos x="10" y="3"/>
                  </a:cxn>
                </a:cxnLst>
                <a:rect l="0" t="0" r="r" b="b"/>
                <a:pathLst>
                  <a:path w="21" h="31">
                    <a:moveTo>
                      <a:pt x="10" y="3"/>
                    </a:moveTo>
                    <a:cubicBezTo>
                      <a:pt x="16" y="6"/>
                      <a:pt x="21" y="15"/>
                      <a:pt x="21" y="21"/>
                    </a:cubicBezTo>
                    <a:cubicBezTo>
                      <a:pt x="21" y="28"/>
                      <a:pt x="16" y="31"/>
                      <a:pt x="10" y="27"/>
                    </a:cubicBezTo>
                    <a:cubicBezTo>
                      <a:pt x="4" y="24"/>
                      <a:pt x="0" y="16"/>
                      <a:pt x="0" y="9"/>
                    </a:cubicBezTo>
                    <a:cubicBezTo>
                      <a:pt x="0" y="2"/>
                      <a:pt x="4" y="0"/>
                      <a:pt x="10" y="3"/>
                    </a:cubicBezTo>
                    <a:cubicBezTo>
                      <a:pt x="10" y="3"/>
                      <a:pt x="10" y="3"/>
                      <a:pt x="10" y="3"/>
                    </a:cubicBezTo>
                    <a:close/>
                  </a:path>
                </a:pathLst>
              </a:custGeom>
              <a:solidFill>
                <a:srgbClr val="142867"/>
              </a:solidFill>
              <a:ln w="9525">
                <a:noFill/>
                <a:round/>
                <a:headEnd/>
                <a:tailEnd/>
              </a:ln>
            </p:spPr>
            <p:txBody>
              <a:bodyPr/>
              <a:lstStyle/>
              <a:p>
                <a:endParaRPr lang="zh-CN" altLang="en-US"/>
              </a:p>
            </p:txBody>
          </p:sp>
        </p:grpSp>
        <p:grpSp>
          <p:nvGrpSpPr>
            <p:cNvPr id="453" name="Group 247"/>
            <p:cNvGrpSpPr>
              <a:grpSpLocks noChangeAspect="1"/>
            </p:cNvGrpSpPr>
            <p:nvPr/>
          </p:nvGrpSpPr>
          <p:grpSpPr bwMode="auto">
            <a:xfrm>
              <a:off x="2480321" y="2572925"/>
              <a:ext cx="839444" cy="585009"/>
              <a:chOff x="4512" y="1152"/>
              <a:chExt cx="650" cy="768"/>
            </a:xfrm>
          </p:grpSpPr>
          <p:sp>
            <p:nvSpPr>
              <p:cNvPr id="454" name="AutoShape 248"/>
              <p:cNvSpPr>
                <a:spLocks noChangeAspect="1" noChangeArrowheads="1" noTextEdit="1"/>
              </p:cNvSpPr>
              <p:nvPr/>
            </p:nvSpPr>
            <p:spPr bwMode="auto">
              <a:xfrm>
                <a:off x="4512" y="1152"/>
                <a:ext cx="650" cy="768"/>
              </a:xfrm>
              <a:prstGeom prst="rect">
                <a:avLst/>
              </a:prstGeom>
              <a:noFill/>
              <a:ln w="9525">
                <a:noFill/>
                <a:miter lim="800000"/>
                <a:headEnd/>
                <a:tailEnd/>
              </a:ln>
            </p:spPr>
            <p:txBody>
              <a:bodyPr/>
              <a:lstStyle/>
              <a:p>
                <a:endParaRPr lang="zh-CN" altLang="en-US"/>
              </a:p>
            </p:txBody>
          </p:sp>
          <p:grpSp>
            <p:nvGrpSpPr>
              <p:cNvPr id="455" name="Group 249"/>
              <p:cNvGrpSpPr>
                <a:grpSpLocks/>
              </p:cNvGrpSpPr>
              <p:nvPr/>
            </p:nvGrpSpPr>
            <p:grpSpPr bwMode="auto">
              <a:xfrm>
                <a:off x="4512" y="1152"/>
                <a:ext cx="650" cy="768"/>
                <a:chOff x="4512" y="1152"/>
                <a:chExt cx="650" cy="768"/>
              </a:xfrm>
            </p:grpSpPr>
            <p:sp>
              <p:nvSpPr>
                <p:cNvPr id="607" name="Freeform 250"/>
                <p:cNvSpPr>
                  <a:spLocks/>
                </p:cNvSpPr>
                <p:nvPr/>
              </p:nvSpPr>
              <p:spPr bwMode="auto">
                <a:xfrm>
                  <a:off x="4898" y="1580"/>
                  <a:ext cx="264" cy="340"/>
                </a:xfrm>
                <a:custGeom>
                  <a:avLst/>
                  <a:gdLst/>
                  <a:ahLst/>
                  <a:cxnLst>
                    <a:cxn ang="0">
                      <a:pos x="0" y="153"/>
                    </a:cxn>
                    <a:cxn ang="0">
                      <a:pos x="264" y="0"/>
                    </a:cxn>
                    <a:cxn ang="0">
                      <a:pos x="263" y="188"/>
                    </a:cxn>
                    <a:cxn ang="0">
                      <a:pos x="0" y="340"/>
                    </a:cxn>
                    <a:cxn ang="0">
                      <a:pos x="0" y="153"/>
                    </a:cxn>
                    <a:cxn ang="0">
                      <a:pos x="0" y="153"/>
                    </a:cxn>
                    <a:cxn ang="0">
                      <a:pos x="0" y="153"/>
                    </a:cxn>
                  </a:cxnLst>
                  <a:rect l="0" t="0" r="r" b="b"/>
                  <a:pathLst>
                    <a:path w="264" h="340">
                      <a:moveTo>
                        <a:pt x="0" y="153"/>
                      </a:moveTo>
                      <a:lnTo>
                        <a:pt x="264" y="0"/>
                      </a:lnTo>
                      <a:lnTo>
                        <a:pt x="263" y="188"/>
                      </a:lnTo>
                      <a:lnTo>
                        <a:pt x="0" y="340"/>
                      </a:lnTo>
                      <a:lnTo>
                        <a:pt x="0" y="153"/>
                      </a:lnTo>
                      <a:lnTo>
                        <a:pt x="0" y="153"/>
                      </a:lnTo>
                      <a:lnTo>
                        <a:pt x="0" y="153"/>
                      </a:lnTo>
                      <a:close/>
                    </a:path>
                  </a:pathLst>
                </a:custGeom>
                <a:solidFill>
                  <a:srgbClr val="17317B"/>
                </a:solidFill>
                <a:ln w="9525">
                  <a:noFill/>
                  <a:round/>
                  <a:headEnd/>
                  <a:tailEnd/>
                </a:ln>
              </p:spPr>
              <p:txBody>
                <a:bodyPr/>
                <a:lstStyle/>
                <a:p>
                  <a:endParaRPr lang="zh-CN" altLang="en-US"/>
                </a:p>
              </p:txBody>
            </p:sp>
            <p:sp>
              <p:nvSpPr>
                <p:cNvPr id="608" name="Freeform 251"/>
                <p:cNvSpPr>
                  <a:spLocks/>
                </p:cNvSpPr>
                <p:nvPr/>
              </p:nvSpPr>
              <p:spPr bwMode="auto">
                <a:xfrm>
                  <a:off x="4513" y="1358"/>
                  <a:ext cx="649" cy="375"/>
                </a:xfrm>
                <a:custGeom>
                  <a:avLst/>
                  <a:gdLst/>
                  <a:ahLst/>
                  <a:cxnLst>
                    <a:cxn ang="0">
                      <a:pos x="0" y="153"/>
                    </a:cxn>
                    <a:cxn ang="0">
                      <a:pos x="263" y="0"/>
                    </a:cxn>
                    <a:cxn ang="0">
                      <a:pos x="649" y="222"/>
                    </a:cxn>
                    <a:cxn ang="0">
                      <a:pos x="385" y="375"/>
                    </a:cxn>
                    <a:cxn ang="0">
                      <a:pos x="0" y="153"/>
                    </a:cxn>
                    <a:cxn ang="0">
                      <a:pos x="0" y="153"/>
                    </a:cxn>
                    <a:cxn ang="0">
                      <a:pos x="0" y="153"/>
                    </a:cxn>
                  </a:cxnLst>
                  <a:rect l="0" t="0" r="r" b="b"/>
                  <a:pathLst>
                    <a:path w="649" h="375">
                      <a:moveTo>
                        <a:pt x="0" y="153"/>
                      </a:moveTo>
                      <a:lnTo>
                        <a:pt x="263" y="0"/>
                      </a:lnTo>
                      <a:lnTo>
                        <a:pt x="649" y="222"/>
                      </a:lnTo>
                      <a:lnTo>
                        <a:pt x="385" y="375"/>
                      </a:lnTo>
                      <a:lnTo>
                        <a:pt x="0" y="153"/>
                      </a:lnTo>
                      <a:lnTo>
                        <a:pt x="0" y="153"/>
                      </a:lnTo>
                      <a:lnTo>
                        <a:pt x="0" y="153"/>
                      </a:lnTo>
                      <a:close/>
                    </a:path>
                  </a:pathLst>
                </a:custGeom>
                <a:solidFill>
                  <a:srgbClr val="4F64A8"/>
                </a:solidFill>
                <a:ln w="9525">
                  <a:noFill/>
                  <a:round/>
                  <a:headEnd/>
                  <a:tailEnd/>
                </a:ln>
              </p:spPr>
              <p:txBody>
                <a:bodyPr/>
                <a:lstStyle/>
                <a:p>
                  <a:endParaRPr lang="zh-CN" altLang="en-US"/>
                </a:p>
              </p:txBody>
            </p:sp>
            <p:sp>
              <p:nvSpPr>
                <p:cNvPr id="609" name="Freeform 252"/>
                <p:cNvSpPr>
                  <a:spLocks/>
                </p:cNvSpPr>
                <p:nvPr/>
              </p:nvSpPr>
              <p:spPr bwMode="auto">
                <a:xfrm>
                  <a:off x="4512" y="1511"/>
                  <a:ext cx="386" cy="409"/>
                </a:xfrm>
                <a:custGeom>
                  <a:avLst/>
                  <a:gdLst/>
                  <a:ahLst/>
                  <a:cxnLst>
                    <a:cxn ang="0">
                      <a:pos x="386" y="222"/>
                    </a:cxn>
                    <a:cxn ang="0">
                      <a:pos x="386" y="409"/>
                    </a:cxn>
                    <a:cxn ang="0">
                      <a:pos x="0" y="187"/>
                    </a:cxn>
                    <a:cxn ang="0">
                      <a:pos x="1" y="0"/>
                    </a:cxn>
                    <a:cxn ang="0">
                      <a:pos x="386" y="222"/>
                    </a:cxn>
                    <a:cxn ang="0">
                      <a:pos x="386" y="222"/>
                    </a:cxn>
                    <a:cxn ang="0">
                      <a:pos x="386" y="222"/>
                    </a:cxn>
                  </a:cxnLst>
                  <a:rect l="0" t="0" r="r" b="b"/>
                  <a:pathLst>
                    <a:path w="386" h="409">
                      <a:moveTo>
                        <a:pt x="386" y="222"/>
                      </a:moveTo>
                      <a:lnTo>
                        <a:pt x="386" y="409"/>
                      </a:lnTo>
                      <a:lnTo>
                        <a:pt x="0" y="187"/>
                      </a:lnTo>
                      <a:lnTo>
                        <a:pt x="1" y="0"/>
                      </a:lnTo>
                      <a:lnTo>
                        <a:pt x="386" y="222"/>
                      </a:lnTo>
                      <a:lnTo>
                        <a:pt x="386" y="222"/>
                      </a:lnTo>
                      <a:lnTo>
                        <a:pt x="386" y="222"/>
                      </a:lnTo>
                      <a:close/>
                    </a:path>
                  </a:pathLst>
                </a:custGeom>
                <a:solidFill>
                  <a:srgbClr val="36458A"/>
                </a:solidFill>
                <a:ln w="9525">
                  <a:noFill/>
                  <a:round/>
                  <a:headEnd/>
                  <a:tailEnd/>
                </a:ln>
              </p:spPr>
              <p:txBody>
                <a:bodyPr/>
                <a:lstStyle/>
                <a:p>
                  <a:endParaRPr lang="zh-CN" altLang="en-US"/>
                </a:p>
              </p:txBody>
            </p:sp>
            <p:sp>
              <p:nvSpPr>
                <p:cNvPr id="610" name="Freeform 253"/>
                <p:cNvSpPr>
                  <a:spLocks/>
                </p:cNvSpPr>
                <p:nvPr/>
              </p:nvSpPr>
              <p:spPr bwMode="auto">
                <a:xfrm>
                  <a:off x="4898" y="1375"/>
                  <a:ext cx="264" cy="340"/>
                </a:xfrm>
                <a:custGeom>
                  <a:avLst/>
                  <a:gdLst/>
                  <a:ahLst/>
                  <a:cxnLst>
                    <a:cxn ang="0">
                      <a:pos x="0" y="153"/>
                    </a:cxn>
                    <a:cxn ang="0">
                      <a:pos x="264" y="0"/>
                    </a:cxn>
                    <a:cxn ang="0">
                      <a:pos x="263" y="187"/>
                    </a:cxn>
                    <a:cxn ang="0">
                      <a:pos x="0" y="340"/>
                    </a:cxn>
                    <a:cxn ang="0">
                      <a:pos x="0" y="153"/>
                    </a:cxn>
                    <a:cxn ang="0">
                      <a:pos x="0" y="153"/>
                    </a:cxn>
                    <a:cxn ang="0">
                      <a:pos x="0" y="153"/>
                    </a:cxn>
                  </a:cxnLst>
                  <a:rect l="0" t="0" r="r" b="b"/>
                  <a:pathLst>
                    <a:path w="264" h="340">
                      <a:moveTo>
                        <a:pt x="0" y="153"/>
                      </a:moveTo>
                      <a:lnTo>
                        <a:pt x="264" y="0"/>
                      </a:lnTo>
                      <a:lnTo>
                        <a:pt x="263" y="187"/>
                      </a:lnTo>
                      <a:lnTo>
                        <a:pt x="0" y="340"/>
                      </a:lnTo>
                      <a:lnTo>
                        <a:pt x="0" y="153"/>
                      </a:lnTo>
                      <a:lnTo>
                        <a:pt x="0" y="153"/>
                      </a:lnTo>
                      <a:lnTo>
                        <a:pt x="0" y="153"/>
                      </a:lnTo>
                      <a:close/>
                    </a:path>
                  </a:pathLst>
                </a:custGeom>
                <a:solidFill>
                  <a:srgbClr val="17317B"/>
                </a:solidFill>
                <a:ln w="9525">
                  <a:noFill/>
                  <a:round/>
                  <a:headEnd/>
                  <a:tailEnd/>
                </a:ln>
              </p:spPr>
              <p:txBody>
                <a:bodyPr/>
                <a:lstStyle/>
                <a:p>
                  <a:endParaRPr lang="zh-CN" altLang="en-US"/>
                </a:p>
              </p:txBody>
            </p:sp>
            <p:sp>
              <p:nvSpPr>
                <p:cNvPr id="611" name="Freeform 254"/>
                <p:cNvSpPr>
                  <a:spLocks/>
                </p:cNvSpPr>
                <p:nvPr/>
              </p:nvSpPr>
              <p:spPr bwMode="auto">
                <a:xfrm>
                  <a:off x="4513" y="1152"/>
                  <a:ext cx="649" cy="376"/>
                </a:xfrm>
                <a:custGeom>
                  <a:avLst/>
                  <a:gdLst/>
                  <a:ahLst/>
                  <a:cxnLst>
                    <a:cxn ang="0">
                      <a:pos x="0" y="153"/>
                    </a:cxn>
                    <a:cxn ang="0">
                      <a:pos x="263" y="0"/>
                    </a:cxn>
                    <a:cxn ang="0">
                      <a:pos x="649" y="223"/>
                    </a:cxn>
                    <a:cxn ang="0">
                      <a:pos x="385" y="376"/>
                    </a:cxn>
                    <a:cxn ang="0">
                      <a:pos x="0" y="153"/>
                    </a:cxn>
                    <a:cxn ang="0">
                      <a:pos x="0" y="153"/>
                    </a:cxn>
                    <a:cxn ang="0">
                      <a:pos x="0" y="153"/>
                    </a:cxn>
                  </a:cxnLst>
                  <a:rect l="0" t="0" r="r" b="b"/>
                  <a:pathLst>
                    <a:path w="649" h="376">
                      <a:moveTo>
                        <a:pt x="0" y="153"/>
                      </a:moveTo>
                      <a:lnTo>
                        <a:pt x="263" y="0"/>
                      </a:lnTo>
                      <a:lnTo>
                        <a:pt x="649" y="223"/>
                      </a:lnTo>
                      <a:lnTo>
                        <a:pt x="385" y="376"/>
                      </a:lnTo>
                      <a:lnTo>
                        <a:pt x="0" y="153"/>
                      </a:lnTo>
                      <a:lnTo>
                        <a:pt x="0" y="153"/>
                      </a:lnTo>
                      <a:lnTo>
                        <a:pt x="0" y="153"/>
                      </a:lnTo>
                      <a:close/>
                    </a:path>
                  </a:pathLst>
                </a:custGeom>
                <a:solidFill>
                  <a:srgbClr val="4F64A8"/>
                </a:solidFill>
                <a:ln w="9525">
                  <a:noFill/>
                  <a:round/>
                  <a:headEnd/>
                  <a:tailEnd/>
                </a:ln>
              </p:spPr>
              <p:txBody>
                <a:bodyPr/>
                <a:lstStyle/>
                <a:p>
                  <a:endParaRPr lang="zh-CN" altLang="en-US"/>
                </a:p>
              </p:txBody>
            </p:sp>
            <p:sp>
              <p:nvSpPr>
                <p:cNvPr id="612" name="Freeform 255"/>
                <p:cNvSpPr>
                  <a:spLocks/>
                </p:cNvSpPr>
                <p:nvPr/>
              </p:nvSpPr>
              <p:spPr bwMode="auto">
                <a:xfrm>
                  <a:off x="4512" y="1305"/>
                  <a:ext cx="386" cy="410"/>
                </a:xfrm>
                <a:custGeom>
                  <a:avLst/>
                  <a:gdLst/>
                  <a:ahLst/>
                  <a:cxnLst>
                    <a:cxn ang="0">
                      <a:pos x="386" y="223"/>
                    </a:cxn>
                    <a:cxn ang="0">
                      <a:pos x="386" y="410"/>
                    </a:cxn>
                    <a:cxn ang="0">
                      <a:pos x="0" y="188"/>
                    </a:cxn>
                    <a:cxn ang="0">
                      <a:pos x="1" y="0"/>
                    </a:cxn>
                    <a:cxn ang="0">
                      <a:pos x="386" y="223"/>
                    </a:cxn>
                    <a:cxn ang="0">
                      <a:pos x="386" y="223"/>
                    </a:cxn>
                    <a:cxn ang="0">
                      <a:pos x="386" y="223"/>
                    </a:cxn>
                  </a:cxnLst>
                  <a:rect l="0" t="0" r="r" b="b"/>
                  <a:pathLst>
                    <a:path w="386" h="410">
                      <a:moveTo>
                        <a:pt x="386" y="223"/>
                      </a:moveTo>
                      <a:lnTo>
                        <a:pt x="386" y="410"/>
                      </a:lnTo>
                      <a:lnTo>
                        <a:pt x="0" y="188"/>
                      </a:lnTo>
                      <a:lnTo>
                        <a:pt x="1" y="0"/>
                      </a:lnTo>
                      <a:lnTo>
                        <a:pt x="386" y="223"/>
                      </a:lnTo>
                      <a:lnTo>
                        <a:pt x="386" y="223"/>
                      </a:lnTo>
                      <a:lnTo>
                        <a:pt x="386" y="223"/>
                      </a:lnTo>
                      <a:close/>
                    </a:path>
                  </a:pathLst>
                </a:custGeom>
                <a:solidFill>
                  <a:srgbClr val="36458A"/>
                </a:solidFill>
                <a:ln w="9525">
                  <a:noFill/>
                  <a:round/>
                  <a:headEnd/>
                  <a:tailEnd/>
                </a:ln>
              </p:spPr>
              <p:txBody>
                <a:bodyPr/>
                <a:lstStyle/>
                <a:p>
                  <a:endParaRPr lang="zh-CN" altLang="en-US"/>
                </a:p>
              </p:txBody>
            </p:sp>
            <p:sp>
              <p:nvSpPr>
                <p:cNvPr id="613" name="Freeform 256"/>
                <p:cNvSpPr>
                  <a:spLocks/>
                </p:cNvSpPr>
                <p:nvPr/>
              </p:nvSpPr>
              <p:spPr bwMode="auto">
                <a:xfrm>
                  <a:off x="5111" y="1507"/>
                  <a:ext cx="14" cy="12"/>
                </a:xfrm>
                <a:custGeom>
                  <a:avLst/>
                  <a:gdLst/>
                  <a:ahLst/>
                  <a:cxnLst>
                    <a:cxn ang="0">
                      <a:pos x="26" y="1"/>
                    </a:cxn>
                    <a:cxn ang="0">
                      <a:pos x="29" y="3"/>
                    </a:cxn>
                    <a:cxn ang="0">
                      <a:pos x="29" y="8"/>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8"/>
                        <a:pt x="29" y="8"/>
                        <a:pt x="29" y="8"/>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614" name="Freeform 257"/>
                <p:cNvSpPr>
                  <a:spLocks/>
                </p:cNvSpPr>
                <p:nvPr/>
              </p:nvSpPr>
              <p:spPr bwMode="auto">
                <a:xfrm>
                  <a:off x="5111" y="1515"/>
                  <a:ext cx="14" cy="13"/>
                </a:xfrm>
                <a:custGeom>
                  <a:avLst/>
                  <a:gdLst/>
                  <a:ahLst/>
                  <a:cxnLst>
                    <a:cxn ang="0">
                      <a:pos x="26" y="1"/>
                    </a:cxn>
                    <a:cxn ang="0">
                      <a:pos x="29" y="3"/>
                    </a:cxn>
                    <a:cxn ang="0">
                      <a:pos x="29" y="8"/>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8"/>
                        <a:pt x="29" y="8"/>
                        <a:pt x="29" y="8"/>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615" name="Freeform 258"/>
                <p:cNvSpPr>
                  <a:spLocks/>
                </p:cNvSpPr>
                <p:nvPr/>
              </p:nvSpPr>
              <p:spPr bwMode="auto">
                <a:xfrm>
                  <a:off x="5111" y="1524"/>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616" name="Freeform 259"/>
                <p:cNvSpPr>
                  <a:spLocks/>
                </p:cNvSpPr>
                <p:nvPr/>
              </p:nvSpPr>
              <p:spPr bwMode="auto">
                <a:xfrm>
                  <a:off x="5111" y="1533"/>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617" name="Freeform 260"/>
                <p:cNvSpPr>
                  <a:spLocks/>
                </p:cNvSpPr>
                <p:nvPr/>
              </p:nvSpPr>
              <p:spPr bwMode="auto">
                <a:xfrm>
                  <a:off x="5111" y="1542"/>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618" name="Freeform 261"/>
                <p:cNvSpPr>
                  <a:spLocks/>
                </p:cNvSpPr>
                <p:nvPr/>
              </p:nvSpPr>
              <p:spPr bwMode="auto">
                <a:xfrm>
                  <a:off x="5111" y="1551"/>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619" name="Freeform 262"/>
                <p:cNvSpPr>
                  <a:spLocks/>
                </p:cNvSpPr>
                <p:nvPr/>
              </p:nvSpPr>
              <p:spPr bwMode="auto">
                <a:xfrm>
                  <a:off x="5092" y="1518"/>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20" name="Freeform 263"/>
                <p:cNvSpPr>
                  <a:spLocks/>
                </p:cNvSpPr>
                <p:nvPr/>
              </p:nvSpPr>
              <p:spPr bwMode="auto">
                <a:xfrm>
                  <a:off x="5092" y="1527"/>
                  <a:ext cx="13" cy="12"/>
                </a:xfrm>
                <a:custGeom>
                  <a:avLst/>
                  <a:gdLst/>
                  <a:ahLst/>
                  <a:cxnLst>
                    <a:cxn ang="0">
                      <a:pos x="25" y="2"/>
                    </a:cxn>
                    <a:cxn ang="0">
                      <a:pos x="28" y="4"/>
                    </a:cxn>
                    <a:cxn ang="0">
                      <a:pos x="28" y="8"/>
                    </a:cxn>
                    <a:cxn ang="0">
                      <a:pos x="25" y="14"/>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4"/>
                      </a:cubicBezTo>
                      <a:cubicBezTo>
                        <a:pt x="28" y="8"/>
                        <a:pt x="28" y="8"/>
                        <a:pt x="28" y="8"/>
                      </a:cubicBezTo>
                      <a:cubicBezTo>
                        <a:pt x="28"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621" name="Freeform 264"/>
                <p:cNvSpPr>
                  <a:spLocks/>
                </p:cNvSpPr>
                <p:nvPr/>
              </p:nvSpPr>
              <p:spPr bwMode="auto">
                <a:xfrm>
                  <a:off x="5092" y="1536"/>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22" name="Freeform 265"/>
                <p:cNvSpPr>
                  <a:spLocks/>
                </p:cNvSpPr>
                <p:nvPr/>
              </p:nvSpPr>
              <p:spPr bwMode="auto">
                <a:xfrm>
                  <a:off x="5092" y="1544"/>
                  <a:ext cx="13" cy="13"/>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23" name="Freeform 266"/>
                <p:cNvSpPr>
                  <a:spLocks/>
                </p:cNvSpPr>
                <p:nvPr/>
              </p:nvSpPr>
              <p:spPr bwMode="auto">
                <a:xfrm>
                  <a:off x="5092" y="1553"/>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24" name="Freeform 267"/>
                <p:cNvSpPr>
                  <a:spLocks/>
                </p:cNvSpPr>
                <p:nvPr/>
              </p:nvSpPr>
              <p:spPr bwMode="auto">
                <a:xfrm>
                  <a:off x="5092" y="1562"/>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25" name="Freeform 268"/>
                <p:cNvSpPr>
                  <a:spLocks/>
                </p:cNvSpPr>
                <p:nvPr/>
              </p:nvSpPr>
              <p:spPr bwMode="auto">
                <a:xfrm>
                  <a:off x="5072" y="1529"/>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26" name="Freeform 269"/>
                <p:cNvSpPr>
                  <a:spLocks/>
                </p:cNvSpPr>
                <p:nvPr/>
              </p:nvSpPr>
              <p:spPr bwMode="auto">
                <a:xfrm>
                  <a:off x="5072" y="1538"/>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27" name="Freeform 270"/>
                <p:cNvSpPr>
                  <a:spLocks/>
                </p:cNvSpPr>
                <p:nvPr/>
              </p:nvSpPr>
              <p:spPr bwMode="auto">
                <a:xfrm>
                  <a:off x="5072" y="1547"/>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28" name="Freeform 271"/>
                <p:cNvSpPr>
                  <a:spLocks/>
                </p:cNvSpPr>
                <p:nvPr/>
              </p:nvSpPr>
              <p:spPr bwMode="auto">
                <a:xfrm>
                  <a:off x="5072" y="1556"/>
                  <a:ext cx="13" cy="12"/>
                </a:xfrm>
                <a:custGeom>
                  <a:avLst/>
                  <a:gdLst/>
                  <a:ahLst/>
                  <a:cxnLst>
                    <a:cxn ang="0">
                      <a:pos x="25" y="2"/>
                    </a:cxn>
                    <a:cxn ang="0">
                      <a:pos x="28" y="4"/>
                    </a:cxn>
                    <a:cxn ang="0">
                      <a:pos x="28" y="8"/>
                    </a:cxn>
                    <a:cxn ang="0">
                      <a:pos x="25" y="14"/>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4"/>
                      </a:cubicBezTo>
                      <a:cubicBezTo>
                        <a:pt x="28" y="8"/>
                        <a:pt x="28" y="8"/>
                        <a:pt x="28" y="8"/>
                      </a:cubicBezTo>
                      <a:cubicBezTo>
                        <a:pt x="28"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629" name="Freeform 272"/>
                <p:cNvSpPr>
                  <a:spLocks/>
                </p:cNvSpPr>
                <p:nvPr/>
              </p:nvSpPr>
              <p:spPr bwMode="auto">
                <a:xfrm>
                  <a:off x="5072" y="1565"/>
                  <a:ext cx="13" cy="12"/>
                </a:xfrm>
                <a:custGeom>
                  <a:avLst/>
                  <a:gdLst/>
                  <a:ahLst/>
                  <a:cxnLst>
                    <a:cxn ang="0">
                      <a:pos x="25" y="2"/>
                    </a:cxn>
                    <a:cxn ang="0">
                      <a:pos x="28" y="3"/>
                    </a:cxn>
                    <a:cxn ang="0">
                      <a:pos x="28" y="8"/>
                    </a:cxn>
                    <a:cxn ang="0">
                      <a:pos x="25" y="13"/>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630" name="Freeform 273"/>
                <p:cNvSpPr>
                  <a:spLocks/>
                </p:cNvSpPr>
                <p:nvPr/>
              </p:nvSpPr>
              <p:spPr bwMode="auto">
                <a:xfrm>
                  <a:off x="5072" y="1573"/>
                  <a:ext cx="13" cy="13"/>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31" name="Freeform 274"/>
                <p:cNvSpPr>
                  <a:spLocks/>
                </p:cNvSpPr>
                <p:nvPr/>
              </p:nvSpPr>
              <p:spPr bwMode="auto">
                <a:xfrm>
                  <a:off x="5053" y="1541"/>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32" name="Freeform 275"/>
                <p:cNvSpPr>
                  <a:spLocks/>
                </p:cNvSpPr>
                <p:nvPr/>
              </p:nvSpPr>
              <p:spPr bwMode="auto">
                <a:xfrm>
                  <a:off x="5053" y="1550"/>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33" name="Freeform 276"/>
                <p:cNvSpPr>
                  <a:spLocks/>
                </p:cNvSpPr>
                <p:nvPr/>
              </p:nvSpPr>
              <p:spPr bwMode="auto">
                <a:xfrm>
                  <a:off x="5053" y="1558"/>
                  <a:ext cx="13" cy="13"/>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34" name="Freeform 277"/>
                <p:cNvSpPr>
                  <a:spLocks/>
                </p:cNvSpPr>
                <p:nvPr/>
              </p:nvSpPr>
              <p:spPr bwMode="auto">
                <a:xfrm>
                  <a:off x="5053" y="1567"/>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35" name="Freeform 278"/>
                <p:cNvSpPr>
                  <a:spLocks/>
                </p:cNvSpPr>
                <p:nvPr/>
              </p:nvSpPr>
              <p:spPr bwMode="auto">
                <a:xfrm>
                  <a:off x="5053" y="1576"/>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36" name="Freeform 279"/>
                <p:cNvSpPr>
                  <a:spLocks/>
                </p:cNvSpPr>
                <p:nvPr/>
              </p:nvSpPr>
              <p:spPr bwMode="auto">
                <a:xfrm>
                  <a:off x="5053" y="1585"/>
                  <a:ext cx="13" cy="12"/>
                </a:xfrm>
                <a:custGeom>
                  <a:avLst/>
                  <a:gdLst/>
                  <a:ahLst/>
                  <a:cxnLst>
                    <a:cxn ang="0">
                      <a:pos x="25" y="2"/>
                    </a:cxn>
                    <a:cxn ang="0">
                      <a:pos x="29" y="4"/>
                    </a:cxn>
                    <a:cxn ang="0">
                      <a:pos x="29" y="8"/>
                    </a:cxn>
                    <a:cxn ang="0">
                      <a:pos x="25" y="14"/>
                    </a:cxn>
                    <a:cxn ang="0">
                      <a:pos x="4" y="26"/>
                    </a:cxn>
                    <a:cxn ang="0">
                      <a:pos x="0" y="24"/>
                    </a:cxn>
                    <a:cxn ang="0">
                      <a:pos x="0" y="20"/>
                    </a:cxn>
                    <a:cxn ang="0">
                      <a:pos x="3" y="14"/>
                    </a:cxn>
                    <a:cxn ang="0">
                      <a:pos x="25" y="2"/>
                    </a:cxn>
                    <a:cxn ang="0">
                      <a:pos x="25" y="2"/>
                    </a:cxn>
                  </a:cxnLst>
                  <a:rect l="0" t="0" r="r" b="b"/>
                  <a:pathLst>
                    <a:path w="29" h="27">
                      <a:moveTo>
                        <a:pt x="25" y="2"/>
                      </a:moveTo>
                      <a:cubicBezTo>
                        <a:pt x="27" y="0"/>
                        <a:pt x="29" y="1"/>
                        <a:pt x="29" y="4"/>
                      </a:cubicBezTo>
                      <a:cubicBezTo>
                        <a:pt x="29" y="8"/>
                        <a:pt x="29" y="8"/>
                        <a:pt x="29" y="8"/>
                      </a:cubicBezTo>
                      <a:cubicBezTo>
                        <a:pt x="29" y="10"/>
                        <a:pt x="27" y="12"/>
                        <a:pt x="25" y="14"/>
                      </a:cubicBezTo>
                      <a:cubicBezTo>
                        <a:pt x="4" y="26"/>
                        <a:pt x="4" y="26"/>
                        <a:pt x="4" y="26"/>
                      </a:cubicBezTo>
                      <a:cubicBezTo>
                        <a:pt x="2" y="27"/>
                        <a:pt x="0" y="26"/>
                        <a:pt x="0" y="24"/>
                      </a:cubicBezTo>
                      <a:cubicBezTo>
                        <a:pt x="0" y="20"/>
                        <a:pt x="0" y="20"/>
                        <a:pt x="0" y="20"/>
                      </a:cubicBezTo>
                      <a:cubicBezTo>
                        <a:pt x="0" y="18"/>
                        <a:pt x="2"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637" name="Freeform 280"/>
                <p:cNvSpPr>
                  <a:spLocks/>
                </p:cNvSpPr>
                <p:nvPr/>
              </p:nvSpPr>
              <p:spPr bwMode="auto">
                <a:xfrm>
                  <a:off x="5033" y="1552"/>
                  <a:ext cx="14" cy="13"/>
                </a:xfrm>
                <a:custGeom>
                  <a:avLst/>
                  <a:gdLst/>
                  <a:ahLst/>
                  <a:cxnLst>
                    <a:cxn ang="0">
                      <a:pos x="25" y="1"/>
                    </a:cxn>
                    <a:cxn ang="0">
                      <a:pos x="29" y="3"/>
                    </a:cxn>
                    <a:cxn ang="0">
                      <a:pos x="29" y="7"/>
                    </a:cxn>
                    <a:cxn ang="0">
                      <a:pos x="25" y="13"/>
                    </a:cxn>
                    <a:cxn ang="0">
                      <a:pos x="4" y="25"/>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38" name="Freeform 281"/>
                <p:cNvSpPr>
                  <a:spLocks/>
                </p:cNvSpPr>
                <p:nvPr/>
              </p:nvSpPr>
              <p:spPr bwMode="auto">
                <a:xfrm>
                  <a:off x="5033" y="1561"/>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39" name="Freeform 282"/>
                <p:cNvSpPr>
                  <a:spLocks/>
                </p:cNvSpPr>
                <p:nvPr/>
              </p:nvSpPr>
              <p:spPr bwMode="auto">
                <a:xfrm>
                  <a:off x="5033" y="1570"/>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40" name="Freeform 283"/>
                <p:cNvSpPr>
                  <a:spLocks/>
                </p:cNvSpPr>
                <p:nvPr/>
              </p:nvSpPr>
              <p:spPr bwMode="auto">
                <a:xfrm>
                  <a:off x="5033" y="1579"/>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41" name="Freeform 284"/>
                <p:cNvSpPr>
                  <a:spLocks/>
                </p:cNvSpPr>
                <p:nvPr/>
              </p:nvSpPr>
              <p:spPr bwMode="auto">
                <a:xfrm>
                  <a:off x="5033" y="1587"/>
                  <a:ext cx="14" cy="13"/>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42" name="Freeform 285"/>
                <p:cNvSpPr>
                  <a:spLocks/>
                </p:cNvSpPr>
                <p:nvPr/>
              </p:nvSpPr>
              <p:spPr bwMode="auto">
                <a:xfrm>
                  <a:off x="5033" y="1596"/>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43" name="Freeform 286"/>
                <p:cNvSpPr>
                  <a:spLocks/>
                </p:cNvSpPr>
                <p:nvPr/>
              </p:nvSpPr>
              <p:spPr bwMode="auto">
                <a:xfrm>
                  <a:off x="5014" y="1563"/>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44" name="Freeform 287"/>
                <p:cNvSpPr>
                  <a:spLocks/>
                </p:cNvSpPr>
                <p:nvPr/>
              </p:nvSpPr>
              <p:spPr bwMode="auto">
                <a:xfrm>
                  <a:off x="5014" y="1572"/>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45" name="Freeform 288"/>
                <p:cNvSpPr>
                  <a:spLocks/>
                </p:cNvSpPr>
                <p:nvPr/>
              </p:nvSpPr>
              <p:spPr bwMode="auto">
                <a:xfrm>
                  <a:off x="5014" y="1581"/>
                  <a:ext cx="13" cy="12"/>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46" name="Freeform 289"/>
                <p:cNvSpPr>
                  <a:spLocks/>
                </p:cNvSpPr>
                <p:nvPr/>
              </p:nvSpPr>
              <p:spPr bwMode="auto">
                <a:xfrm>
                  <a:off x="5014" y="1590"/>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47" name="Freeform 290"/>
                <p:cNvSpPr>
                  <a:spLocks/>
                </p:cNvSpPr>
                <p:nvPr/>
              </p:nvSpPr>
              <p:spPr bwMode="auto">
                <a:xfrm>
                  <a:off x="5014" y="1599"/>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48" name="Freeform 291"/>
                <p:cNvSpPr>
                  <a:spLocks/>
                </p:cNvSpPr>
                <p:nvPr/>
              </p:nvSpPr>
              <p:spPr bwMode="auto">
                <a:xfrm>
                  <a:off x="5014" y="1607"/>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49" name="Freeform 292"/>
                <p:cNvSpPr>
                  <a:spLocks/>
                </p:cNvSpPr>
                <p:nvPr/>
              </p:nvSpPr>
              <p:spPr bwMode="auto">
                <a:xfrm>
                  <a:off x="4994" y="1574"/>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50" name="Freeform 293"/>
                <p:cNvSpPr>
                  <a:spLocks/>
                </p:cNvSpPr>
                <p:nvPr/>
              </p:nvSpPr>
              <p:spPr bwMode="auto">
                <a:xfrm>
                  <a:off x="4994" y="1583"/>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51" name="Freeform 294"/>
                <p:cNvSpPr>
                  <a:spLocks/>
                </p:cNvSpPr>
                <p:nvPr/>
              </p:nvSpPr>
              <p:spPr bwMode="auto">
                <a:xfrm>
                  <a:off x="4994" y="1592"/>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52" name="Freeform 295"/>
                <p:cNvSpPr>
                  <a:spLocks/>
                </p:cNvSpPr>
                <p:nvPr/>
              </p:nvSpPr>
              <p:spPr bwMode="auto">
                <a:xfrm>
                  <a:off x="4994" y="1601"/>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53" name="Freeform 296"/>
                <p:cNvSpPr>
                  <a:spLocks/>
                </p:cNvSpPr>
                <p:nvPr/>
              </p:nvSpPr>
              <p:spPr bwMode="auto">
                <a:xfrm>
                  <a:off x="4994" y="1610"/>
                  <a:ext cx="13" cy="12"/>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54" name="Freeform 297"/>
                <p:cNvSpPr>
                  <a:spLocks/>
                </p:cNvSpPr>
                <p:nvPr/>
              </p:nvSpPr>
              <p:spPr bwMode="auto">
                <a:xfrm>
                  <a:off x="4994" y="1619"/>
                  <a:ext cx="13" cy="12"/>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55" name="Freeform 298"/>
                <p:cNvSpPr>
                  <a:spLocks/>
                </p:cNvSpPr>
                <p:nvPr/>
              </p:nvSpPr>
              <p:spPr bwMode="auto">
                <a:xfrm>
                  <a:off x="4975" y="1586"/>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56" name="Freeform 299"/>
                <p:cNvSpPr>
                  <a:spLocks/>
                </p:cNvSpPr>
                <p:nvPr/>
              </p:nvSpPr>
              <p:spPr bwMode="auto">
                <a:xfrm>
                  <a:off x="4975" y="1594"/>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57" name="Freeform 300"/>
                <p:cNvSpPr>
                  <a:spLocks/>
                </p:cNvSpPr>
                <p:nvPr/>
              </p:nvSpPr>
              <p:spPr bwMode="auto">
                <a:xfrm>
                  <a:off x="4975" y="1603"/>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58" name="Freeform 301"/>
                <p:cNvSpPr>
                  <a:spLocks/>
                </p:cNvSpPr>
                <p:nvPr/>
              </p:nvSpPr>
              <p:spPr bwMode="auto">
                <a:xfrm>
                  <a:off x="4975" y="1612"/>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59" name="Freeform 302"/>
                <p:cNvSpPr>
                  <a:spLocks/>
                </p:cNvSpPr>
                <p:nvPr/>
              </p:nvSpPr>
              <p:spPr bwMode="auto">
                <a:xfrm>
                  <a:off x="4975" y="1621"/>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60" name="Freeform 303"/>
                <p:cNvSpPr>
                  <a:spLocks/>
                </p:cNvSpPr>
                <p:nvPr/>
              </p:nvSpPr>
              <p:spPr bwMode="auto">
                <a:xfrm>
                  <a:off x="4975" y="1630"/>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61" name="Freeform 304"/>
                <p:cNvSpPr>
                  <a:spLocks/>
                </p:cNvSpPr>
                <p:nvPr/>
              </p:nvSpPr>
              <p:spPr bwMode="auto">
                <a:xfrm>
                  <a:off x="4955" y="1597"/>
                  <a:ext cx="14" cy="12"/>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62" name="Freeform 305"/>
                <p:cNvSpPr>
                  <a:spLocks/>
                </p:cNvSpPr>
                <p:nvPr/>
              </p:nvSpPr>
              <p:spPr bwMode="auto">
                <a:xfrm>
                  <a:off x="4955" y="1606"/>
                  <a:ext cx="14" cy="12"/>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63" name="Freeform 306"/>
                <p:cNvSpPr>
                  <a:spLocks/>
                </p:cNvSpPr>
                <p:nvPr/>
              </p:nvSpPr>
              <p:spPr bwMode="auto">
                <a:xfrm>
                  <a:off x="4955" y="1615"/>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64" name="Freeform 307"/>
                <p:cNvSpPr>
                  <a:spLocks/>
                </p:cNvSpPr>
                <p:nvPr/>
              </p:nvSpPr>
              <p:spPr bwMode="auto">
                <a:xfrm>
                  <a:off x="4955" y="1623"/>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65" name="Freeform 308"/>
                <p:cNvSpPr>
                  <a:spLocks/>
                </p:cNvSpPr>
                <p:nvPr/>
              </p:nvSpPr>
              <p:spPr bwMode="auto">
                <a:xfrm>
                  <a:off x="4955" y="1632"/>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66" name="Freeform 309"/>
                <p:cNvSpPr>
                  <a:spLocks/>
                </p:cNvSpPr>
                <p:nvPr/>
              </p:nvSpPr>
              <p:spPr bwMode="auto">
                <a:xfrm>
                  <a:off x="4955" y="1641"/>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67" name="Freeform 310"/>
                <p:cNvSpPr>
                  <a:spLocks/>
                </p:cNvSpPr>
                <p:nvPr/>
              </p:nvSpPr>
              <p:spPr bwMode="auto">
                <a:xfrm>
                  <a:off x="5111" y="1448"/>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668" name="Freeform 311"/>
                <p:cNvSpPr>
                  <a:spLocks/>
                </p:cNvSpPr>
                <p:nvPr/>
              </p:nvSpPr>
              <p:spPr bwMode="auto">
                <a:xfrm>
                  <a:off x="5111" y="1457"/>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669" name="Freeform 312"/>
                <p:cNvSpPr>
                  <a:spLocks/>
                </p:cNvSpPr>
                <p:nvPr/>
              </p:nvSpPr>
              <p:spPr bwMode="auto">
                <a:xfrm>
                  <a:off x="5111" y="1466"/>
                  <a:ext cx="14" cy="13"/>
                </a:xfrm>
                <a:custGeom>
                  <a:avLst/>
                  <a:gdLst/>
                  <a:ahLst/>
                  <a:cxnLst>
                    <a:cxn ang="0">
                      <a:pos x="26" y="1"/>
                    </a:cxn>
                    <a:cxn ang="0">
                      <a:pos x="29" y="3"/>
                    </a:cxn>
                    <a:cxn ang="0">
                      <a:pos x="29" y="7"/>
                    </a:cxn>
                    <a:cxn ang="0">
                      <a:pos x="26" y="13"/>
                    </a:cxn>
                    <a:cxn ang="0">
                      <a:pos x="4" y="26"/>
                    </a:cxn>
                    <a:cxn ang="0">
                      <a:pos x="0" y="24"/>
                    </a:cxn>
                    <a:cxn ang="0">
                      <a:pos x="0" y="19"/>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19"/>
                        <a:pt x="0" y="19"/>
                        <a:pt x="0" y="19"/>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670" name="Freeform 313"/>
                <p:cNvSpPr>
                  <a:spLocks/>
                </p:cNvSpPr>
                <p:nvPr/>
              </p:nvSpPr>
              <p:spPr bwMode="auto">
                <a:xfrm>
                  <a:off x="5111" y="1475"/>
                  <a:ext cx="14" cy="12"/>
                </a:xfrm>
                <a:custGeom>
                  <a:avLst/>
                  <a:gdLst/>
                  <a:ahLst/>
                  <a:cxnLst>
                    <a:cxn ang="0">
                      <a:pos x="26" y="1"/>
                    </a:cxn>
                    <a:cxn ang="0">
                      <a:pos x="29" y="3"/>
                    </a:cxn>
                    <a:cxn ang="0">
                      <a:pos x="29" y="7"/>
                    </a:cxn>
                    <a:cxn ang="0">
                      <a:pos x="26" y="13"/>
                    </a:cxn>
                    <a:cxn ang="0">
                      <a:pos x="4" y="25"/>
                    </a:cxn>
                    <a:cxn ang="0">
                      <a:pos x="0" y="24"/>
                    </a:cxn>
                    <a:cxn ang="0">
                      <a:pos x="0" y="19"/>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5"/>
                        <a:pt x="4" y="25"/>
                        <a:pt x="4" y="25"/>
                      </a:cubicBezTo>
                      <a:cubicBezTo>
                        <a:pt x="2" y="27"/>
                        <a:pt x="0" y="26"/>
                        <a:pt x="0" y="24"/>
                      </a:cubicBezTo>
                      <a:cubicBezTo>
                        <a:pt x="0" y="19"/>
                        <a:pt x="0" y="19"/>
                        <a:pt x="0" y="19"/>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671" name="Freeform 314"/>
                <p:cNvSpPr>
                  <a:spLocks/>
                </p:cNvSpPr>
                <p:nvPr/>
              </p:nvSpPr>
              <p:spPr bwMode="auto">
                <a:xfrm>
                  <a:off x="5111" y="1484"/>
                  <a:ext cx="14" cy="12"/>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5"/>
                        <a:pt x="4" y="25"/>
                        <a:pt x="4" y="25"/>
                      </a:cubicBezTo>
                      <a:cubicBezTo>
                        <a:pt x="2" y="27"/>
                        <a:pt x="0" y="26"/>
                        <a:pt x="0" y="23"/>
                      </a:cubicBezTo>
                      <a:cubicBezTo>
                        <a:pt x="0" y="19"/>
                        <a:pt x="0" y="19"/>
                        <a:pt x="0" y="19"/>
                      </a:cubicBezTo>
                      <a:cubicBezTo>
                        <a:pt x="0" y="17"/>
                        <a:pt x="2" y="15"/>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672" name="Freeform 315"/>
                <p:cNvSpPr>
                  <a:spLocks/>
                </p:cNvSpPr>
                <p:nvPr/>
              </p:nvSpPr>
              <p:spPr bwMode="auto">
                <a:xfrm>
                  <a:off x="5111" y="1493"/>
                  <a:ext cx="14" cy="12"/>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1"/>
                        <a:pt x="29" y="3"/>
                      </a:cubicBezTo>
                      <a:cubicBezTo>
                        <a:pt x="29" y="7"/>
                        <a:pt x="29" y="7"/>
                        <a:pt x="29" y="7"/>
                      </a:cubicBezTo>
                      <a:cubicBezTo>
                        <a:pt x="29" y="9"/>
                        <a:pt x="27" y="12"/>
                        <a:pt x="26" y="13"/>
                      </a:cubicBezTo>
                      <a:cubicBezTo>
                        <a:pt x="4" y="25"/>
                        <a:pt x="4" y="25"/>
                        <a:pt x="4" y="25"/>
                      </a:cubicBezTo>
                      <a:cubicBezTo>
                        <a:pt x="2" y="26"/>
                        <a:pt x="0" y="26"/>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673" name="Freeform 316"/>
                <p:cNvSpPr>
                  <a:spLocks/>
                </p:cNvSpPr>
                <p:nvPr/>
              </p:nvSpPr>
              <p:spPr bwMode="auto">
                <a:xfrm>
                  <a:off x="5092" y="1459"/>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74" name="Freeform 317"/>
                <p:cNvSpPr>
                  <a:spLocks/>
                </p:cNvSpPr>
                <p:nvPr/>
              </p:nvSpPr>
              <p:spPr bwMode="auto">
                <a:xfrm>
                  <a:off x="5092" y="1468"/>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75" name="Freeform 318"/>
                <p:cNvSpPr>
                  <a:spLocks/>
                </p:cNvSpPr>
                <p:nvPr/>
              </p:nvSpPr>
              <p:spPr bwMode="auto">
                <a:xfrm>
                  <a:off x="5092" y="1477"/>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76" name="Freeform 319"/>
                <p:cNvSpPr>
                  <a:spLocks/>
                </p:cNvSpPr>
                <p:nvPr/>
              </p:nvSpPr>
              <p:spPr bwMode="auto">
                <a:xfrm>
                  <a:off x="5092" y="1486"/>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77" name="Freeform 320"/>
                <p:cNvSpPr>
                  <a:spLocks/>
                </p:cNvSpPr>
                <p:nvPr/>
              </p:nvSpPr>
              <p:spPr bwMode="auto">
                <a:xfrm>
                  <a:off x="5092" y="1495"/>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78" name="Freeform 321"/>
                <p:cNvSpPr>
                  <a:spLocks/>
                </p:cNvSpPr>
                <p:nvPr/>
              </p:nvSpPr>
              <p:spPr bwMode="auto">
                <a:xfrm>
                  <a:off x="5092" y="1504"/>
                  <a:ext cx="13" cy="12"/>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79" name="Freeform 322"/>
                <p:cNvSpPr>
                  <a:spLocks/>
                </p:cNvSpPr>
                <p:nvPr/>
              </p:nvSpPr>
              <p:spPr bwMode="auto">
                <a:xfrm>
                  <a:off x="5072" y="1471"/>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80" name="Freeform 323"/>
                <p:cNvSpPr>
                  <a:spLocks/>
                </p:cNvSpPr>
                <p:nvPr/>
              </p:nvSpPr>
              <p:spPr bwMode="auto">
                <a:xfrm>
                  <a:off x="5072" y="1479"/>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81" name="Freeform 324"/>
                <p:cNvSpPr>
                  <a:spLocks/>
                </p:cNvSpPr>
                <p:nvPr/>
              </p:nvSpPr>
              <p:spPr bwMode="auto">
                <a:xfrm>
                  <a:off x="5072" y="1488"/>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82" name="Freeform 325"/>
                <p:cNvSpPr>
                  <a:spLocks/>
                </p:cNvSpPr>
                <p:nvPr/>
              </p:nvSpPr>
              <p:spPr bwMode="auto">
                <a:xfrm>
                  <a:off x="5072" y="1497"/>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83" name="Freeform 326"/>
                <p:cNvSpPr>
                  <a:spLocks/>
                </p:cNvSpPr>
                <p:nvPr/>
              </p:nvSpPr>
              <p:spPr bwMode="auto">
                <a:xfrm>
                  <a:off x="5072" y="1506"/>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84" name="Freeform 327"/>
                <p:cNvSpPr>
                  <a:spLocks/>
                </p:cNvSpPr>
                <p:nvPr/>
              </p:nvSpPr>
              <p:spPr bwMode="auto">
                <a:xfrm>
                  <a:off x="5072" y="1515"/>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85" name="Freeform 328"/>
                <p:cNvSpPr>
                  <a:spLocks/>
                </p:cNvSpPr>
                <p:nvPr/>
              </p:nvSpPr>
              <p:spPr bwMode="auto">
                <a:xfrm>
                  <a:off x="5053" y="1482"/>
                  <a:ext cx="13" cy="12"/>
                </a:xfrm>
                <a:custGeom>
                  <a:avLst/>
                  <a:gdLst/>
                  <a:ahLst/>
                  <a:cxnLst>
                    <a:cxn ang="0">
                      <a:pos x="25" y="2"/>
                    </a:cxn>
                    <a:cxn ang="0">
                      <a:pos x="29" y="3"/>
                    </a:cxn>
                    <a:cxn ang="0">
                      <a:pos x="29" y="8"/>
                    </a:cxn>
                    <a:cxn ang="0">
                      <a:pos x="25" y="13"/>
                    </a:cxn>
                    <a:cxn ang="0">
                      <a:pos x="4" y="26"/>
                    </a:cxn>
                    <a:cxn ang="0">
                      <a:pos x="0" y="24"/>
                    </a:cxn>
                    <a:cxn ang="0">
                      <a:pos x="0" y="20"/>
                    </a:cxn>
                    <a:cxn ang="0">
                      <a:pos x="3" y="14"/>
                    </a:cxn>
                    <a:cxn ang="0">
                      <a:pos x="25" y="2"/>
                    </a:cxn>
                    <a:cxn ang="0">
                      <a:pos x="25" y="2"/>
                    </a:cxn>
                  </a:cxnLst>
                  <a:rect l="0" t="0" r="r" b="b"/>
                  <a:pathLst>
                    <a:path w="29" h="27">
                      <a:moveTo>
                        <a:pt x="25" y="2"/>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686" name="Freeform 329"/>
                <p:cNvSpPr>
                  <a:spLocks/>
                </p:cNvSpPr>
                <p:nvPr/>
              </p:nvSpPr>
              <p:spPr bwMode="auto">
                <a:xfrm>
                  <a:off x="5053" y="1491"/>
                  <a:ext cx="13" cy="12"/>
                </a:xfrm>
                <a:custGeom>
                  <a:avLst/>
                  <a:gdLst/>
                  <a:ahLst/>
                  <a:cxnLst>
                    <a:cxn ang="0">
                      <a:pos x="25" y="1"/>
                    </a:cxn>
                    <a:cxn ang="0">
                      <a:pos x="29" y="3"/>
                    </a:cxn>
                    <a:cxn ang="0">
                      <a:pos x="29" y="8"/>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87" name="Freeform 330"/>
                <p:cNvSpPr>
                  <a:spLocks/>
                </p:cNvSpPr>
                <p:nvPr/>
              </p:nvSpPr>
              <p:spPr bwMode="auto">
                <a:xfrm>
                  <a:off x="5053" y="1500"/>
                  <a:ext cx="13" cy="12"/>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88" name="Freeform 331"/>
                <p:cNvSpPr>
                  <a:spLocks/>
                </p:cNvSpPr>
                <p:nvPr/>
              </p:nvSpPr>
              <p:spPr bwMode="auto">
                <a:xfrm>
                  <a:off x="5053" y="1508"/>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89" name="Freeform 332"/>
                <p:cNvSpPr>
                  <a:spLocks/>
                </p:cNvSpPr>
                <p:nvPr/>
              </p:nvSpPr>
              <p:spPr bwMode="auto">
                <a:xfrm>
                  <a:off x="5053" y="1517"/>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90" name="Freeform 333"/>
                <p:cNvSpPr>
                  <a:spLocks/>
                </p:cNvSpPr>
                <p:nvPr/>
              </p:nvSpPr>
              <p:spPr bwMode="auto">
                <a:xfrm>
                  <a:off x="5053" y="1526"/>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91" name="Freeform 334"/>
                <p:cNvSpPr>
                  <a:spLocks/>
                </p:cNvSpPr>
                <p:nvPr/>
              </p:nvSpPr>
              <p:spPr bwMode="auto">
                <a:xfrm>
                  <a:off x="5033" y="1494"/>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92" name="Freeform 335"/>
                <p:cNvSpPr>
                  <a:spLocks/>
                </p:cNvSpPr>
                <p:nvPr/>
              </p:nvSpPr>
              <p:spPr bwMode="auto">
                <a:xfrm>
                  <a:off x="5033" y="1502"/>
                  <a:ext cx="14" cy="13"/>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1"/>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93" name="Freeform 336"/>
                <p:cNvSpPr>
                  <a:spLocks/>
                </p:cNvSpPr>
                <p:nvPr/>
              </p:nvSpPr>
              <p:spPr bwMode="auto">
                <a:xfrm>
                  <a:off x="5033" y="1511"/>
                  <a:ext cx="14" cy="12"/>
                </a:xfrm>
                <a:custGeom>
                  <a:avLst/>
                  <a:gdLst/>
                  <a:ahLst/>
                  <a:cxnLst>
                    <a:cxn ang="0">
                      <a:pos x="25" y="2"/>
                    </a:cxn>
                    <a:cxn ang="0">
                      <a:pos x="29" y="3"/>
                    </a:cxn>
                    <a:cxn ang="0">
                      <a:pos x="29" y="8"/>
                    </a:cxn>
                    <a:cxn ang="0">
                      <a:pos x="25" y="13"/>
                    </a:cxn>
                    <a:cxn ang="0">
                      <a:pos x="4" y="26"/>
                    </a:cxn>
                    <a:cxn ang="0">
                      <a:pos x="0" y="24"/>
                    </a:cxn>
                    <a:cxn ang="0">
                      <a:pos x="0" y="20"/>
                    </a:cxn>
                    <a:cxn ang="0">
                      <a:pos x="4" y="14"/>
                    </a:cxn>
                    <a:cxn ang="0">
                      <a:pos x="25" y="2"/>
                    </a:cxn>
                    <a:cxn ang="0">
                      <a:pos x="25" y="2"/>
                    </a:cxn>
                  </a:cxnLst>
                  <a:rect l="0" t="0" r="r" b="b"/>
                  <a:pathLst>
                    <a:path w="29" h="27">
                      <a:moveTo>
                        <a:pt x="25" y="2"/>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694" name="Freeform 337"/>
                <p:cNvSpPr>
                  <a:spLocks/>
                </p:cNvSpPr>
                <p:nvPr/>
              </p:nvSpPr>
              <p:spPr bwMode="auto">
                <a:xfrm>
                  <a:off x="5033" y="1520"/>
                  <a:ext cx="14" cy="12"/>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95" name="Freeform 338"/>
                <p:cNvSpPr>
                  <a:spLocks/>
                </p:cNvSpPr>
                <p:nvPr/>
              </p:nvSpPr>
              <p:spPr bwMode="auto">
                <a:xfrm>
                  <a:off x="5033" y="1529"/>
                  <a:ext cx="14" cy="12"/>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96" name="Freeform 339"/>
                <p:cNvSpPr>
                  <a:spLocks/>
                </p:cNvSpPr>
                <p:nvPr/>
              </p:nvSpPr>
              <p:spPr bwMode="auto">
                <a:xfrm>
                  <a:off x="5033" y="1537"/>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97" name="Freeform 340"/>
                <p:cNvSpPr>
                  <a:spLocks/>
                </p:cNvSpPr>
                <p:nvPr/>
              </p:nvSpPr>
              <p:spPr bwMode="auto">
                <a:xfrm>
                  <a:off x="5014" y="1505"/>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98" name="Freeform 341"/>
                <p:cNvSpPr>
                  <a:spLocks/>
                </p:cNvSpPr>
                <p:nvPr/>
              </p:nvSpPr>
              <p:spPr bwMode="auto">
                <a:xfrm>
                  <a:off x="5014" y="1514"/>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699" name="Freeform 342"/>
                <p:cNvSpPr>
                  <a:spLocks/>
                </p:cNvSpPr>
                <p:nvPr/>
              </p:nvSpPr>
              <p:spPr bwMode="auto">
                <a:xfrm>
                  <a:off x="5014" y="1522"/>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00" name="Freeform 343"/>
                <p:cNvSpPr>
                  <a:spLocks/>
                </p:cNvSpPr>
                <p:nvPr/>
              </p:nvSpPr>
              <p:spPr bwMode="auto">
                <a:xfrm>
                  <a:off x="5014" y="1531"/>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01" name="Freeform 344"/>
                <p:cNvSpPr>
                  <a:spLocks/>
                </p:cNvSpPr>
                <p:nvPr/>
              </p:nvSpPr>
              <p:spPr bwMode="auto">
                <a:xfrm>
                  <a:off x="5014" y="1540"/>
                  <a:ext cx="13" cy="12"/>
                </a:xfrm>
                <a:custGeom>
                  <a:avLst/>
                  <a:gdLst/>
                  <a:ahLst/>
                  <a:cxnLst>
                    <a:cxn ang="0">
                      <a:pos x="25" y="2"/>
                    </a:cxn>
                    <a:cxn ang="0">
                      <a:pos x="28" y="3"/>
                    </a:cxn>
                    <a:cxn ang="0">
                      <a:pos x="28" y="8"/>
                    </a:cxn>
                    <a:cxn ang="0">
                      <a:pos x="25" y="14"/>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3"/>
                      </a:cubicBezTo>
                      <a:cubicBezTo>
                        <a:pt x="28" y="8"/>
                        <a:pt x="28" y="8"/>
                        <a:pt x="28" y="8"/>
                      </a:cubicBezTo>
                      <a:cubicBezTo>
                        <a:pt x="28"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702" name="Freeform 345"/>
                <p:cNvSpPr>
                  <a:spLocks/>
                </p:cNvSpPr>
                <p:nvPr/>
              </p:nvSpPr>
              <p:spPr bwMode="auto">
                <a:xfrm>
                  <a:off x="5014" y="1549"/>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03" name="Freeform 346"/>
                <p:cNvSpPr>
                  <a:spLocks/>
                </p:cNvSpPr>
                <p:nvPr/>
              </p:nvSpPr>
              <p:spPr bwMode="auto">
                <a:xfrm>
                  <a:off x="4994" y="1516"/>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04" name="Freeform 347"/>
                <p:cNvSpPr>
                  <a:spLocks/>
                </p:cNvSpPr>
                <p:nvPr/>
              </p:nvSpPr>
              <p:spPr bwMode="auto">
                <a:xfrm>
                  <a:off x="4994" y="1525"/>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05" name="Freeform 348"/>
                <p:cNvSpPr>
                  <a:spLocks/>
                </p:cNvSpPr>
                <p:nvPr/>
              </p:nvSpPr>
              <p:spPr bwMode="auto">
                <a:xfrm>
                  <a:off x="4994" y="1534"/>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06" name="Freeform 349"/>
                <p:cNvSpPr>
                  <a:spLocks/>
                </p:cNvSpPr>
                <p:nvPr/>
              </p:nvSpPr>
              <p:spPr bwMode="auto">
                <a:xfrm>
                  <a:off x="4994" y="154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07" name="Freeform 350"/>
                <p:cNvSpPr>
                  <a:spLocks/>
                </p:cNvSpPr>
                <p:nvPr/>
              </p:nvSpPr>
              <p:spPr bwMode="auto">
                <a:xfrm>
                  <a:off x="4994" y="1551"/>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08" name="Freeform 351"/>
                <p:cNvSpPr>
                  <a:spLocks/>
                </p:cNvSpPr>
                <p:nvPr/>
              </p:nvSpPr>
              <p:spPr bwMode="auto">
                <a:xfrm>
                  <a:off x="4994" y="1560"/>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09" name="Freeform 352"/>
                <p:cNvSpPr>
                  <a:spLocks/>
                </p:cNvSpPr>
                <p:nvPr/>
              </p:nvSpPr>
              <p:spPr bwMode="auto">
                <a:xfrm>
                  <a:off x="4975" y="1527"/>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10" name="Freeform 353"/>
                <p:cNvSpPr>
                  <a:spLocks/>
                </p:cNvSpPr>
                <p:nvPr/>
              </p:nvSpPr>
              <p:spPr bwMode="auto">
                <a:xfrm>
                  <a:off x="4975" y="1536"/>
                  <a:ext cx="13" cy="13"/>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11" name="Freeform 354"/>
                <p:cNvSpPr>
                  <a:spLocks/>
                </p:cNvSpPr>
                <p:nvPr/>
              </p:nvSpPr>
              <p:spPr bwMode="auto">
                <a:xfrm>
                  <a:off x="4975" y="1545"/>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12" name="Freeform 355"/>
                <p:cNvSpPr>
                  <a:spLocks/>
                </p:cNvSpPr>
                <p:nvPr/>
              </p:nvSpPr>
              <p:spPr bwMode="auto">
                <a:xfrm>
                  <a:off x="4975" y="1554"/>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1"/>
                        <a:pt x="28" y="3"/>
                      </a:cubicBezTo>
                      <a:cubicBezTo>
                        <a:pt x="28" y="7"/>
                        <a:pt x="28" y="7"/>
                        <a:pt x="28" y="7"/>
                      </a:cubicBezTo>
                      <a:cubicBezTo>
                        <a:pt x="29"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13" name="Freeform 356"/>
                <p:cNvSpPr>
                  <a:spLocks/>
                </p:cNvSpPr>
                <p:nvPr/>
              </p:nvSpPr>
              <p:spPr bwMode="auto">
                <a:xfrm>
                  <a:off x="4975" y="156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1"/>
                        <a:pt x="28" y="3"/>
                      </a:cubicBezTo>
                      <a:cubicBezTo>
                        <a:pt x="28" y="7"/>
                        <a:pt x="28" y="7"/>
                        <a:pt x="28" y="7"/>
                      </a:cubicBezTo>
                      <a:cubicBezTo>
                        <a:pt x="29"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14" name="Freeform 357"/>
                <p:cNvSpPr>
                  <a:spLocks/>
                </p:cNvSpPr>
                <p:nvPr/>
              </p:nvSpPr>
              <p:spPr bwMode="auto">
                <a:xfrm>
                  <a:off x="4975" y="1572"/>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1"/>
                        <a:pt x="28" y="3"/>
                      </a:cubicBezTo>
                      <a:cubicBezTo>
                        <a:pt x="28" y="7"/>
                        <a:pt x="28" y="7"/>
                        <a:pt x="28" y="7"/>
                      </a:cubicBezTo>
                      <a:cubicBezTo>
                        <a:pt x="29"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15" name="Freeform 358"/>
                <p:cNvSpPr>
                  <a:spLocks/>
                </p:cNvSpPr>
                <p:nvPr/>
              </p:nvSpPr>
              <p:spPr bwMode="auto">
                <a:xfrm>
                  <a:off x="4955" y="1538"/>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16" name="Freeform 359"/>
                <p:cNvSpPr>
                  <a:spLocks/>
                </p:cNvSpPr>
                <p:nvPr/>
              </p:nvSpPr>
              <p:spPr bwMode="auto">
                <a:xfrm>
                  <a:off x="4955" y="1547"/>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17" name="Freeform 360"/>
                <p:cNvSpPr>
                  <a:spLocks/>
                </p:cNvSpPr>
                <p:nvPr/>
              </p:nvSpPr>
              <p:spPr bwMode="auto">
                <a:xfrm>
                  <a:off x="4955" y="1556"/>
                  <a:ext cx="14" cy="13"/>
                </a:xfrm>
                <a:custGeom>
                  <a:avLst/>
                  <a:gdLst/>
                  <a:ahLst/>
                  <a:cxnLst>
                    <a:cxn ang="0">
                      <a:pos x="25" y="1"/>
                    </a:cxn>
                    <a:cxn ang="0">
                      <a:pos x="29" y="3"/>
                    </a:cxn>
                    <a:cxn ang="0">
                      <a:pos x="29" y="7"/>
                    </a:cxn>
                    <a:cxn ang="0">
                      <a:pos x="25" y="13"/>
                    </a:cxn>
                    <a:cxn ang="0">
                      <a:pos x="4" y="26"/>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18" name="Freeform 361"/>
                <p:cNvSpPr>
                  <a:spLocks/>
                </p:cNvSpPr>
                <p:nvPr/>
              </p:nvSpPr>
              <p:spPr bwMode="auto">
                <a:xfrm>
                  <a:off x="4955" y="1565"/>
                  <a:ext cx="14" cy="13"/>
                </a:xfrm>
                <a:custGeom>
                  <a:avLst/>
                  <a:gdLst/>
                  <a:ahLst/>
                  <a:cxnLst>
                    <a:cxn ang="0">
                      <a:pos x="25" y="1"/>
                    </a:cxn>
                    <a:cxn ang="0">
                      <a:pos x="29" y="3"/>
                    </a:cxn>
                    <a:cxn ang="0">
                      <a:pos x="29" y="7"/>
                    </a:cxn>
                    <a:cxn ang="0">
                      <a:pos x="25" y="13"/>
                    </a:cxn>
                    <a:cxn ang="0">
                      <a:pos x="4" y="25"/>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19" name="Freeform 362"/>
                <p:cNvSpPr>
                  <a:spLocks/>
                </p:cNvSpPr>
                <p:nvPr/>
              </p:nvSpPr>
              <p:spPr bwMode="auto">
                <a:xfrm>
                  <a:off x="4955" y="1574"/>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20" name="Freeform 363"/>
                <p:cNvSpPr>
                  <a:spLocks/>
                </p:cNvSpPr>
                <p:nvPr/>
              </p:nvSpPr>
              <p:spPr bwMode="auto">
                <a:xfrm>
                  <a:off x="4955" y="1583"/>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21" name="Freeform 364"/>
                <p:cNvSpPr>
                  <a:spLocks/>
                </p:cNvSpPr>
                <p:nvPr/>
              </p:nvSpPr>
              <p:spPr bwMode="auto">
                <a:xfrm>
                  <a:off x="5111" y="1704"/>
                  <a:ext cx="14" cy="12"/>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1"/>
                        <a:pt x="29" y="3"/>
                      </a:cubicBezTo>
                      <a:cubicBezTo>
                        <a:pt x="29" y="7"/>
                        <a:pt x="29" y="7"/>
                        <a:pt x="29" y="7"/>
                      </a:cubicBezTo>
                      <a:cubicBezTo>
                        <a:pt x="29" y="9"/>
                        <a:pt x="27" y="12"/>
                        <a:pt x="26" y="13"/>
                      </a:cubicBezTo>
                      <a:cubicBezTo>
                        <a:pt x="4" y="25"/>
                        <a:pt x="4" y="25"/>
                        <a:pt x="4" y="25"/>
                      </a:cubicBezTo>
                      <a:cubicBezTo>
                        <a:pt x="2" y="26"/>
                        <a:pt x="0" y="26"/>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722" name="Freeform 365"/>
                <p:cNvSpPr>
                  <a:spLocks/>
                </p:cNvSpPr>
                <p:nvPr/>
              </p:nvSpPr>
              <p:spPr bwMode="auto">
                <a:xfrm>
                  <a:off x="5111" y="1713"/>
                  <a:ext cx="14" cy="12"/>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1"/>
                        <a:pt x="29" y="3"/>
                      </a:cubicBezTo>
                      <a:cubicBezTo>
                        <a:pt x="29" y="7"/>
                        <a:pt x="29" y="7"/>
                        <a:pt x="29" y="7"/>
                      </a:cubicBezTo>
                      <a:cubicBezTo>
                        <a:pt x="29" y="9"/>
                        <a:pt x="27" y="12"/>
                        <a:pt x="26" y="13"/>
                      </a:cubicBezTo>
                      <a:cubicBezTo>
                        <a:pt x="4" y="25"/>
                        <a:pt x="4" y="25"/>
                        <a:pt x="4" y="25"/>
                      </a:cubicBezTo>
                      <a:cubicBezTo>
                        <a:pt x="2" y="26"/>
                        <a:pt x="0" y="25"/>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723" name="Freeform 366"/>
                <p:cNvSpPr>
                  <a:spLocks/>
                </p:cNvSpPr>
                <p:nvPr/>
              </p:nvSpPr>
              <p:spPr bwMode="auto">
                <a:xfrm>
                  <a:off x="5111" y="1721"/>
                  <a:ext cx="14" cy="13"/>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0"/>
                        <a:pt x="29" y="3"/>
                      </a:cubicBezTo>
                      <a:cubicBezTo>
                        <a:pt x="29" y="7"/>
                        <a:pt x="29" y="7"/>
                        <a:pt x="29" y="7"/>
                      </a:cubicBezTo>
                      <a:cubicBezTo>
                        <a:pt x="29" y="9"/>
                        <a:pt x="27" y="12"/>
                        <a:pt x="26" y="13"/>
                      </a:cubicBezTo>
                      <a:cubicBezTo>
                        <a:pt x="4" y="25"/>
                        <a:pt x="4" y="25"/>
                        <a:pt x="4" y="25"/>
                      </a:cubicBezTo>
                      <a:cubicBezTo>
                        <a:pt x="2" y="26"/>
                        <a:pt x="0" y="25"/>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724" name="Freeform 367"/>
                <p:cNvSpPr>
                  <a:spLocks/>
                </p:cNvSpPr>
                <p:nvPr/>
              </p:nvSpPr>
              <p:spPr bwMode="auto">
                <a:xfrm>
                  <a:off x="5111" y="1730"/>
                  <a:ext cx="14" cy="13"/>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0"/>
                        <a:pt x="29" y="3"/>
                      </a:cubicBezTo>
                      <a:cubicBezTo>
                        <a:pt x="29" y="7"/>
                        <a:pt x="29" y="7"/>
                        <a:pt x="29" y="7"/>
                      </a:cubicBezTo>
                      <a:cubicBezTo>
                        <a:pt x="29" y="9"/>
                        <a:pt x="27" y="11"/>
                        <a:pt x="26" y="13"/>
                      </a:cubicBezTo>
                      <a:cubicBezTo>
                        <a:pt x="4" y="25"/>
                        <a:pt x="4" y="25"/>
                        <a:pt x="4" y="25"/>
                      </a:cubicBezTo>
                      <a:cubicBezTo>
                        <a:pt x="2" y="26"/>
                        <a:pt x="0" y="25"/>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725" name="Freeform 368"/>
                <p:cNvSpPr>
                  <a:spLocks/>
                </p:cNvSpPr>
                <p:nvPr/>
              </p:nvSpPr>
              <p:spPr bwMode="auto">
                <a:xfrm>
                  <a:off x="5111" y="1739"/>
                  <a:ext cx="14" cy="12"/>
                </a:xfrm>
                <a:custGeom>
                  <a:avLst/>
                  <a:gdLst/>
                  <a:ahLst/>
                  <a:cxnLst>
                    <a:cxn ang="0">
                      <a:pos x="26" y="2"/>
                    </a:cxn>
                    <a:cxn ang="0">
                      <a:pos x="29" y="4"/>
                    </a:cxn>
                    <a:cxn ang="0">
                      <a:pos x="29" y="8"/>
                    </a:cxn>
                    <a:cxn ang="0">
                      <a:pos x="26" y="14"/>
                    </a:cxn>
                    <a:cxn ang="0">
                      <a:pos x="4" y="26"/>
                    </a:cxn>
                    <a:cxn ang="0">
                      <a:pos x="0" y="24"/>
                    </a:cxn>
                    <a:cxn ang="0">
                      <a:pos x="0" y="20"/>
                    </a:cxn>
                    <a:cxn ang="0">
                      <a:pos x="4" y="14"/>
                    </a:cxn>
                    <a:cxn ang="0">
                      <a:pos x="26" y="2"/>
                    </a:cxn>
                    <a:cxn ang="0">
                      <a:pos x="26" y="2"/>
                    </a:cxn>
                  </a:cxnLst>
                  <a:rect l="0" t="0" r="r" b="b"/>
                  <a:pathLst>
                    <a:path w="29" h="27">
                      <a:moveTo>
                        <a:pt x="26" y="2"/>
                      </a:moveTo>
                      <a:cubicBezTo>
                        <a:pt x="27" y="0"/>
                        <a:pt x="29" y="1"/>
                        <a:pt x="29" y="4"/>
                      </a:cubicBezTo>
                      <a:cubicBezTo>
                        <a:pt x="29" y="8"/>
                        <a:pt x="29" y="8"/>
                        <a:pt x="29" y="8"/>
                      </a:cubicBezTo>
                      <a:cubicBezTo>
                        <a:pt x="29" y="10"/>
                        <a:pt x="27" y="12"/>
                        <a:pt x="26" y="14"/>
                      </a:cubicBezTo>
                      <a:cubicBezTo>
                        <a:pt x="4" y="26"/>
                        <a:pt x="4" y="26"/>
                        <a:pt x="4" y="26"/>
                      </a:cubicBezTo>
                      <a:cubicBezTo>
                        <a:pt x="2" y="27"/>
                        <a:pt x="0" y="26"/>
                        <a:pt x="0" y="24"/>
                      </a:cubicBezTo>
                      <a:cubicBezTo>
                        <a:pt x="0" y="20"/>
                        <a:pt x="0" y="20"/>
                        <a:pt x="0" y="20"/>
                      </a:cubicBezTo>
                      <a:cubicBezTo>
                        <a:pt x="0" y="18"/>
                        <a:pt x="2" y="15"/>
                        <a:pt x="4" y="14"/>
                      </a:cubicBezTo>
                      <a:cubicBezTo>
                        <a:pt x="26" y="2"/>
                        <a:pt x="26" y="2"/>
                        <a:pt x="26" y="2"/>
                      </a:cubicBezTo>
                      <a:cubicBezTo>
                        <a:pt x="26" y="2"/>
                        <a:pt x="26" y="2"/>
                        <a:pt x="26" y="2"/>
                      </a:cubicBezTo>
                      <a:close/>
                    </a:path>
                  </a:pathLst>
                </a:custGeom>
                <a:solidFill>
                  <a:srgbClr val="072466"/>
                </a:solidFill>
                <a:ln w="9525">
                  <a:noFill/>
                  <a:round/>
                  <a:headEnd/>
                  <a:tailEnd/>
                </a:ln>
              </p:spPr>
              <p:txBody>
                <a:bodyPr/>
                <a:lstStyle/>
                <a:p>
                  <a:endParaRPr lang="zh-CN" altLang="en-US"/>
                </a:p>
              </p:txBody>
            </p:sp>
            <p:sp>
              <p:nvSpPr>
                <p:cNvPr id="726" name="Freeform 369"/>
                <p:cNvSpPr>
                  <a:spLocks/>
                </p:cNvSpPr>
                <p:nvPr/>
              </p:nvSpPr>
              <p:spPr bwMode="auto">
                <a:xfrm>
                  <a:off x="5111" y="1748"/>
                  <a:ext cx="14" cy="12"/>
                </a:xfrm>
                <a:custGeom>
                  <a:avLst/>
                  <a:gdLst/>
                  <a:ahLst/>
                  <a:cxnLst>
                    <a:cxn ang="0">
                      <a:pos x="26" y="2"/>
                    </a:cxn>
                    <a:cxn ang="0">
                      <a:pos x="29" y="3"/>
                    </a:cxn>
                    <a:cxn ang="0">
                      <a:pos x="29" y="8"/>
                    </a:cxn>
                    <a:cxn ang="0">
                      <a:pos x="26" y="13"/>
                    </a:cxn>
                    <a:cxn ang="0">
                      <a:pos x="4" y="26"/>
                    </a:cxn>
                    <a:cxn ang="0">
                      <a:pos x="0" y="24"/>
                    </a:cxn>
                    <a:cxn ang="0">
                      <a:pos x="0" y="20"/>
                    </a:cxn>
                    <a:cxn ang="0">
                      <a:pos x="4" y="14"/>
                    </a:cxn>
                    <a:cxn ang="0">
                      <a:pos x="26" y="2"/>
                    </a:cxn>
                    <a:cxn ang="0">
                      <a:pos x="26" y="2"/>
                    </a:cxn>
                  </a:cxnLst>
                  <a:rect l="0" t="0" r="r" b="b"/>
                  <a:pathLst>
                    <a:path w="29" h="27">
                      <a:moveTo>
                        <a:pt x="26" y="2"/>
                      </a:moveTo>
                      <a:cubicBezTo>
                        <a:pt x="27" y="0"/>
                        <a:pt x="29" y="1"/>
                        <a:pt x="29" y="3"/>
                      </a:cubicBezTo>
                      <a:cubicBezTo>
                        <a:pt x="29" y="8"/>
                        <a:pt x="29" y="8"/>
                        <a:pt x="29" y="8"/>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2"/>
                        <a:pt x="26" y="2"/>
                        <a:pt x="26" y="2"/>
                      </a:cubicBezTo>
                      <a:cubicBezTo>
                        <a:pt x="26" y="2"/>
                        <a:pt x="26" y="2"/>
                        <a:pt x="26" y="2"/>
                      </a:cubicBezTo>
                      <a:close/>
                    </a:path>
                  </a:pathLst>
                </a:custGeom>
                <a:solidFill>
                  <a:srgbClr val="072466"/>
                </a:solidFill>
                <a:ln w="9525">
                  <a:noFill/>
                  <a:round/>
                  <a:headEnd/>
                  <a:tailEnd/>
                </a:ln>
              </p:spPr>
              <p:txBody>
                <a:bodyPr/>
                <a:lstStyle/>
                <a:p>
                  <a:endParaRPr lang="zh-CN" altLang="en-US"/>
                </a:p>
              </p:txBody>
            </p:sp>
            <p:sp>
              <p:nvSpPr>
                <p:cNvPr id="727" name="Freeform 370"/>
                <p:cNvSpPr>
                  <a:spLocks/>
                </p:cNvSpPr>
                <p:nvPr/>
              </p:nvSpPr>
              <p:spPr bwMode="auto">
                <a:xfrm>
                  <a:off x="5092" y="1715"/>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28" name="Freeform 371"/>
                <p:cNvSpPr>
                  <a:spLocks/>
                </p:cNvSpPr>
                <p:nvPr/>
              </p:nvSpPr>
              <p:spPr bwMode="auto">
                <a:xfrm>
                  <a:off x="5092" y="1724"/>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29" name="Freeform 372"/>
                <p:cNvSpPr>
                  <a:spLocks/>
                </p:cNvSpPr>
                <p:nvPr/>
              </p:nvSpPr>
              <p:spPr bwMode="auto">
                <a:xfrm>
                  <a:off x="5092" y="173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30" name="Freeform 373"/>
                <p:cNvSpPr>
                  <a:spLocks/>
                </p:cNvSpPr>
                <p:nvPr/>
              </p:nvSpPr>
              <p:spPr bwMode="auto">
                <a:xfrm>
                  <a:off x="5092" y="1742"/>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31" name="Freeform 374"/>
                <p:cNvSpPr>
                  <a:spLocks/>
                </p:cNvSpPr>
                <p:nvPr/>
              </p:nvSpPr>
              <p:spPr bwMode="auto">
                <a:xfrm>
                  <a:off x="5092" y="1750"/>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32" name="Freeform 375"/>
                <p:cNvSpPr>
                  <a:spLocks/>
                </p:cNvSpPr>
                <p:nvPr/>
              </p:nvSpPr>
              <p:spPr bwMode="auto">
                <a:xfrm>
                  <a:off x="5092" y="1759"/>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33" name="Freeform 376"/>
                <p:cNvSpPr>
                  <a:spLocks/>
                </p:cNvSpPr>
                <p:nvPr/>
              </p:nvSpPr>
              <p:spPr bwMode="auto">
                <a:xfrm>
                  <a:off x="5072" y="1726"/>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34" name="Freeform 377"/>
                <p:cNvSpPr>
                  <a:spLocks/>
                </p:cNvSpPr>
                <p:nvPr/>
              </p:nvSpPr>
              <p:spPr bwMode="auto">
                <a:xfrm>
                  <a:off x="5072" y="1735"/>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35" name="Freeform 378"/>
                <p:cNvSpPr>
                  <a:spLocks/>
                </p:cNvSpPr>
                <p:nvPr/>
              </p:nvSpPr>
              <p:spPr bwMode="auto">
                <a:xfrm>
                  <a:off x="5072" y="1744"/>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36" name="Freeform 379"/>
                <p:cNvSpPr>
                  <a:spLocks/>
                </p:cNvSpPr>
                <p:nvPr/>
              </p:nvSpPr>
              <p:spPr bwMode="auto">
                <a:xfrm>
                  <a:off x="5072" y="175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37" name="Freeform 380"/>
                <p:cNvSpPr>
                  <a:spLocks/>
                </p:cNvSpPr>
                <p:nvPr/>
              </p:nvSpPr>
              <p:spPr bwMode="auto">
                <a:xfrm>
                  <a:off x="5072" y="1762"/>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38" name="Freeform 381"/>
                <p:cNvSpPr>
                  <a:spLocks/>
                </p:cNvSpPr>
                <p:nvPr/>
              </p:nvSpPr>
              <p:spPr bwMode="auto">
                <a:xfrm>
                  <a:off x="5072" y="1771"/>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39" name="Freeform 382"/>
                <p:cNvSpPr>
                  <a:spLocks/>
                </p:cNvSpPr>
                <p:nvPr/>
              </p:nvSpPr>
              <p:spPr bwMode="auto">
                <a:xfrm>
                  <a:off x="5053" y="1737"/>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40" name="Freeform 383"/>
                <p:cNvSpPr>
                  <a:spLocks/>
                </p:cNvSpPr>
                <p:nvPr/>
              </p:nvSpPr>
              <p:spPr bwMode="auto">
                <a:xfrm>
                  <a:off x="5053" y="1746"/>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41" name="Freeform 384"/>
                <p:cNvSpPr>
                  <a:spLocks/>
                </p:cNvSpPr>
                <p:nvPr/>
              </p:nvSpPr>
              <p:spPr bwMode="auto">
                <a:xfrm>
                  <a:off x="5053" y="1755"/>
                  <a:ext cx="13" cy="13"/>
                </a:xfrm>
                <a:custGeom>
                  <a:avLst/>
                  <a:gdLst/>
                  <a:ahLst/>
                  <a:cxnLst>
                    <a:cxn ang="0">
                      <a:pos x="25" y="1"/>
                    </a:cxn>
                    <a:cxn ang="0">
                      <a:pos x="29" y="3"/>
                    </a:cxn>
                    <a:cxn ang="0">
                      <a:pos x="29" y="7"/>
                    </a:cxn>
                    <a:cxn ang="0">
                      <a:pos x="25" y="13"/>
                    </a:cxn>
                    <a:cxn ang="0">
                      <a:pos x="4" y="26"/>
                    </a:cxn>
                    <a:cxn ang="0">
                      <a:pos x="0" y="24"/>
                    </a:cxn>
                    <a:cxn ang="0">
                      <a:pos x="0" y="19"/>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42" name="Freeform 385"/>
                <p:cNvSpPr>
                  <a:spLocks/>
                </p:cNvSpPr>
                <p:nvPr/>
              </p:nvSpPr>
              <p:spPr bwMode="auto">
                <a:xfrm>
                  <a:off x="5053" y="1764"/>
                  <a:ext cx="13" cy="13"/>
                </a:xfrm>
                <a:custGeom>
                  <a:avLst/>
                  <a:gdLst/>
                  <a:ahLst/>
                  <a:cxnLst>
                    <a:cxn ang="0">
                      <a:pos x="25" y="1"/>
                    </a:cxn>
                    <a:cxn ang="0">
                      <a:pos x="29" y="3"/>
                    </a:cxn>
                    <a:cxn ang="0">
                      <a:pos x="29" y="7"/>
                    </a:cxn>
                    <a:cxn ang="0">
                      <a:pos x="25" y="13"/>
                    </a:cxn>
                    <a:cxn ang="0">
                      <a:pos x="4" y="26"/>
                    </a:cxn>
                    <a:cxn ang="0">
                      <a:pos x="0" y="24"/>
                    </a:cxn>
                    <a:cxn ang="0">
                      <a:pos x="0" y="19"/>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43" name="Freeform 386"/>
                <p:cNvSpPr>
                  <a:spLocks/>
                </p:cNvSpPr>
                <p:nvPr/>
              </p:nvSpPr>
              <p:spPr bwMode="auto">
                <a:xfrm>
                  <a:off x="5053" y="1773"/>
                  <a:ext cx="13" cy="12"/>
                </a:xfrm>
                <a:custGeom>
                  <a:avLst/>
                  <a:gdLst/>
                  <a:ahLst/>
                  <a:cxnLst>
                    <a:cxn ang="0">
                      <a:pos x="25" y="1"/>
                    </a:cxn>
                    <a:cxn ang="0">
                      <a:pos x="29" y="3"/>
                    </a:cxn>
                    <a:cxn ang="0">
                      <a:pos x="29" y="7"/>
                    </a:cxn>
                    <a:cxn ang="0">
                      <a:pos x="25" y="13"/>
                    </a:cxn>
                    <a:cxn ang="0">
                      <a:pos x="4" y="25"/>
                    </a:cxn>
                    <a:cxn ang="0">
                      <a:pos x="0" y="24"/>
                    </a:cxn>
                    <a:cxn ang="0">
                      <a:pos x="0" y="19"/>
                    </a:cxn>
                    <a:cxn ang="0">
                      <a:pos x="3" y="13"/>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4"/>
                      </a:cubicBezTo>
                      <a:cubicBezTo>
                        <a:pt x="0" y="19"/>
                        <a:pt x="0" y="19"/>
                        <a:pt x="0" y="19"/>
                      </a:cubicBezTo>
                      <a:cubicBezTo>
                        <a:pt x="0" y="17"/>
                        <a:pt x="2"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44" name="Freeform 387"/>
                <p:cNvSpPr>
                  <a:spLocks/>
                </p:cNvSpPr>
                <p:nvPr/>
              </p:nvSpPr>
              <p:spPr bwMode="auto">
                <a:xfrm>
                  <a:off x="5053" y="1782"/>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45" name="Freeform 388"/>
                <p:cNvSpPr>
                  <a:spLocks/>
                </p:cNvSpPr>
                <p:nvPr/>
              </p:nvSpPr>
              <p:spPr bwMode="auto">
                <a:xfrm>
                  <a:off x="5033" y="1749"/>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46" name="Freeform 389"/>
                <p:cNvSpPr>
                  <a:spLocks/>
                </p:cNvSpPr>
                <p:nvPr/>
              </p:nvSpPr>
              <p:spPr bwMode="auto">
                <a:xfrm>
                  <a:off x="5033" y="1757"/>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47" name="Freeform 390"/>
                <p:cNvSpPr>
                  <a:spLocks/>
                </p:cNvSpPr>
                <p:nvPr/>
              </p:nvSpPr>
              <p:spPr bwMode="auto">
                <a:xfrm>
                  <a:off x="5033" y="1766"/>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48" name="Freeform 391"/>
                <p:cNvSpPr>
                  <a:spLocks/>
                </p:cNvSpPr>
                <p:nvPr/>
              </p:nvSpPr>
              <p:spPr bwMode="auto">
                <a:xfrm>
                  <a:off x="5033" y="1775"/>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49" name="Freeform 392"/>
                <p:cNvSpPr>
                  <a:spLocks/>
                </p:cNvSpPr>
                <p:nvPr/>
              </p:nvSpPr>
              <p:spPr bwMode="auto">
                <a:xfrm>
                  <a:off x="5033" y="1784"/>
                  <a:ext cx="14" cy="13"/>
                </a:xfrm>
                <a:custGeom>
                  <a:avLst/>
                  <a:gdLst/>
                  <a:ahLst/>
                  <a:cxnLst>
                    <a:cxn ang="0">
                      <a:pos x="25" y="1"/>
                    </a:cxn>
                    <a:cxn ang="0">
                      <a:pos x="29" y="3"/>
                    </a:cxn>
                    <a:cxn ang="0">
                      <a:pos x="29" y="7"/>
                    </a:cxn>
                    <a:cxn ang="0">
                      <a:pos x="25" y="13"/>
                    </a:cxn>
                    <a:cxn ang="0">
                      <a:pos x="4" y="26"/>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50" name="Freeform 393"/>
                <p:cNvSpPr>
                  <a:spLocks/>
                </p:cNvSpPr>
                <p:nvPr/>
              </p:nvSpPr>
              <p:spPr bwMode="auto">
                <a:xfrm>
                  <a:off x="5033" y="1793"/>
                  <a:ext cx="14" cy="13"/>
                </a:xfrm>
                <a:custGeom>
                  <a:avLst/>
                  <a:gdLst/>
                  <a:ahLst/>
                  <a:cxnLst>
                    <a:cxn ang="0">
                      <a:pos x="25" y="1"/>
                    </a:cxn>
                    <a:cxn ang="0">
                      <a:pos x="29" y="3"/>
                    </a:cxn>
                    <a:cxn ang="0">
                      <a:pos x="29" y="7"/>
                    </a:cxn>
                    <a:cxn ang="0">
                      <a:pos x="25" y="13"/>
                    </a:cxn>
                    <a:cxn ang="0">
                      <a:pos x="4" y="26"/>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51" name="Freeform 394"/>
                <p:cNvSpPr>
                  <a:spLocks/>
                </p:cNvSpPr>
                <p:nvPr/>
              </p:nvSpPr>
              <p:spPr bwMode="auto">
                <a:xfrm>
                  <a:off x="5014" y="1760"/>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52" name="Freeform 395"/>
                <p:cNvSpPr>
                  <a:spLocks/>
                </p:cNvSpPr>
                <p:nvPr/>
              </p:nvSpPr>
              <p:spPr bwMode="auto">
                <a:xfrm>
                  <a:off x="5014" y="1769"/>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53" name="Freeform 396"/>
                <p:cNvSpPr>
                  <a:spLocks/>
                </p:cNvSpPr>
                <p:nvPr/>
              </p:nvSpPr>
              <p:spPr bwMode="auto">
                <a:xfrm>
                  <a:off x="5014" y="1778"/>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54" name="Freeform 397"/>
                <p:cNvSpPr>
                  <a:spLocks/>
                </p:cNvSpPr>
                <p:nvPr/>
              </p:nvSpPr>
              <p:spPr bwMode="auto">
                <a:xfrm>
                  <a:off x="5014" y="1786"/>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55" name="Freeform 398"/>
                <p:cNvSpPr>
                  <a:spLocks/>
                </p:cNvSpPr>
                <p:nvPr/>
              </p:nvSpPr>
              <p:spPr bwMode="auto">
                <a:xfrm>
                  <a:off x="5014" y="1795"/>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56" name="Freeform 399"/>
                <p:cNvSpPr>
                  <a:spLocks/>
                </p:cNvSpPr>
                <p:nvPr/>
              </p:nvSpPr>
              <p:spPr bwMode="auto">
                <a:xfrm>
                  <a:off x="5014" y="1804"/>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57" name="Freeform 400"/>
                <p:cNvSpPr>
                  <a:spLocks/>
                </p:cNvSpPr>
                <p:nvPr/>
              </p:nvSpPr>
              <p:spPr bwMode="auto">
                <a:xfrm>
                  <a:off x="4994" y="1771"/>
                  <a:ext cx="13" cy="13"/>
                </a:xfrm>
                <a:custGeom>
                  <a:avLst/>
                  <a:gdLst/>
                  <a:ahLst/>
                  <a:cxnLst>
                    <a:cxn ang="0">
                      <a:pos x="25" y="2"/>
                    </a:cxn>
                    <a:cxn ang="0">
                      <a:pos x="28" y="4"/>
                    </a:cxn>
                    <a:cxn ang="0">
                      <a:pos x="28" y="8"/>
                    </a:cxn>
                    <a:cxn ang="0">
                      <a:pos x="25" y="14"/>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4"/>
                      </a:cubicBezTo>
                      <a:cubicBezTo>
                        <a:pt x="28" y="8"/>
                        <a:pt x="28" y="8"/>
                        <a:pt x="28" y="8"/>
                      </a:cubicBezTo>
                      <a:cubicBezTo>
                        <a:pt x="28"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758" name="Freeform 401"/>
                <p:cNvSpPr>
                  <a:spLocks/>
                </p:cNvSpPr>
                <p:nvPr/>
              </p:nvSpPr>
              <p:spPr bwMode="auto">
                <a:xfrm>
                  <a:off x="4994" y="1780"/>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59" name="Freeform 402"/>
                <p:cNvSpPr>
                  <a:spLocks/>
                </p:cNvSpPr>
                <p:nvPr/>
              </p:nvSpPr>
              <p:spPr bwMode="auto">
                <a:xfrm>
                  <a:off x="4994" y="1789"/>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60" name="Freeform 403"/>
                <p:cNvSpPr>
                  <a:spLocks/>
                </p:cNvSpPr>
                <p:nvPr/>
              </p:nvSpPr>
              <p:spPr bwMode="auto">
                <a:xfrm>
                  <a:off x="4994" y="1798"/>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61" name="Freeform 404"/>
                <p:cNvSpPr>
                  <a:spLocks/>
                </p:cNvSpPr>
                <p:nvPr/>
              </p:nvSpPr>
              <p:spPr bwMode="auto">
                <a:xfrm>
                  <a:off x="4994" y="1807"/>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62" name="Freeform 405"/>
                <p:cNvSpPr>
                  <a:spLocks/>
                </p:cNvSpPr>
                <p:nvPr/>
              </p:nvSpPr>
              <p:spPr bwMode="auto">
                <a:xfrm>
                  <a:off x="4994" y="1815"/>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63" name="Freeform 406"/>
                <p:cNvSpPr>
                  <a:spLocks/>
                </p:cNvSpPr>
                <p:nvPr/>
              </p:nvSpPr>
              <p:spPr bwMode="auto">
                <a:xfrm>
                  <a:off x="4975" y="178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0"/>
                        <a:pt x="28" y="3"/>
                      </a:cubicBezTo>
                      <a:cubicBezTo>
                        <a:pt x="28" y="7"/>
                        <a:pt x="28" y="7"/>
                        <a:pt x="28" y="7"/>
                      </a:cubicBezTo>
                      <a:cubicBezTo>
                        <a:pt x="29"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64" name="Freeform 407"/>
                <p:cNvSpPr>
                  <a:spLocks/>
                </p:cNvSpPr>
                <p:nvPr/>
              </p:nvSpPr>
              <p:spPr bwMode="auto">
                <a:xfrm>
                  <a:off x="4975" y="1792"/>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0"/>
                        <a:pt x="28" y="3"/>
                      </a:cubicBezTo>
                      <a:cubicBezTo>
                        <a:pt x="28" y="7"/>
                        <a:pt x="28" y="7"/>
                        <a:pt x="28" y="7"/>
                      </a:cubicBezTo>
                      <a:cubicBezTo>
                        <a:pt x="29"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65" name="Freeform 408"/>
                <p:cNvSpPr>
                  <a:spLocks/>
                </p:cNvSpPr>
                <p:nvPr/>
              </p:nvSpPr>
              <p:spPr bwMode="auto">
                <a:xfrm>
                  <a:off x="4975" y="1800"/>
                  <a:ext cx="13" cy="13"/>
                </a:xfrm>
                <a:custGeom>
                  <a:avLst/>
                  <a:gdLst/>
                  <a:ahLst/>
                  <a:cxnLst>
                    <a:cxn ang="0">
                      <a:pos x="25" y="2"/>
                    </a:cxn>
                    <a:cxn ang="0">
                      <a:pos x="28" y="4"/>
                    </a:cxn>
                    <a:cxn ang="0">
                      <a:pos x="28" y="8"/>
                    </a:cxn>
                    <a:cxn ang="0">
                      <a:pos x="25" y="14"/>
                    </a:cxn>
                    <a:cxn ang="0">
                      <a:pos x="3" y="26"/>
                    </a:cxn>
                    <a:cxn ang="0">
                      <a:pos x="0" y="24"/>
                    </a:cxn>
                    <a:cxn ang="0">
                      <a:pos x="0" y="20"/>
                    </a:cxn>
                    <a:cxn ang="0">
                      <a:pos x="3" y="14"/>
                    </a:cxn>
                    <a:cxn ang="0">
                      <a:pos x="25" y="2"/>
                    </a:cxn>
                    <a:cxn ang="0">
                      <a:pos x="25" y="2"/>
                    </a:cxn>
                  </a:cxnLst>
                  <a:rect l="0" t="0" r="r" b="b"/>
                  <a:pathLst>
                    <a:path w="29" h="27">
                      <a:moveTo>
                        <a:pt x="25" y="2"/>
                      </a:moveTo>
                      <a:cubicBezTo>
                        <a:pt x="27" y="0"/>
                        <a:pt x="28" y="1"/>
                        <a:pt x="28" y="4"/>
                      </a:cubicBezTo>
                      <a:cubicBezTo>
                        <a:pt x="28" y="8"/>
                        <a:pt x="28" y="8"/>
                        <a:pt x="28" y="8"/>
                      </a:cubicBezTo>
                      <a:cubicBezTo>
                        <a:pt x="29"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766" name="Freeform 409"/>
                <p:cNvSpPr>
                  <a:spLocks/>
                </p:cNvSpPr>
                <p:nvPr/>
              </p:nvSpPr>
              <p:spPr bwMode="auto">
                <a:xfrm>
                  <a:off x="4975" y="1809"/>
                  <a:ext cx="13" cy="12"/>
                </a:xfrm>
                <a:custGeom>
                  <a:avLst/>
                  <a:gdLst/>
                  <a:ahLst/>
                  <a:cxnLst>
                    <a:cxn ang="0">
                      <a:pos x="25" y="2"/>
                    </a:cxn>
                    <a:cxn ang="0">
                      <a:pos x="28" y="3"/>
                    </a:cxn>
                    <a:cxn ang="0">
                      <a:pos x="28" y="8"/>
                    </a:cxn>
                    <a:cxn ang="0">
                      <a:pos x="25" y="13"/>
                    </a:cxn>
                    <a:cxn ang="0">
                      <a:pos x="3" y="26"/>
                    </a:cxn>
                    <a:cxn ang="0">
                      <a:pos x="0" y="24"/>
                    </a:cxn>
                    <a:cxn ang="0">
                      <a:pos x="0" y="20"/>
                    </a:cxn>
                    <a:cxn ang="0">
                      <a:pos x="3" y="14"/>
                    </a:cxn>
                    <a:cxn ang="0">
                      <a:pos x="25" y="2"/>
                    </a:cxn>
                    <a:cxn ang="0">
                      <a:pos x="25" y="2"/>
                    </a:cxn>
                  </a:cxnLst>
                  <a:rect l="0" t="0" r="r" b="b"/>
                  <a:pathLst>
                    <a:path w="29" h="27">
                      <a:moveTo>
                        <a:pt x="25" y="2"/>
                      </a:moveTo>
                      <a:cubicBezTo>
                        <a:pt x="27" y="0"/>
                        <a:pt x="28" y="1"/>
                        <a:pt x="28" y="3"/>
                      </a:cubicBezTo>
                      <a:cubicBezTo>
                        <a:pt x="28" y="8"/>
                        <a:pt x="28" y="8"/>
                        <a:pt x="28" y="8"/>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767" name="Freeform 410"/>
                <p:cNvSpPr>
                  <a:spLocks/>
                </p:cNvSpPr>
                <p:nvPr/>
              </p:nvSpPr>
              <p:spPr bwMode="auto">
                <a:xfrm>
                  <a:off x="4975" y="1818"/>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8"/>
                        <a:pt x="28" y="8"/>
                        <a:pt x="28" y="8"/>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68" name="Freeform 411"/>
                <p:cNvSpPr>
                  <a:spLocks/>
                </p:cNvSpPr>
                <p:nvPr/>
              </p:nvSpPr>
              <p:spPr bwMode="auto">
                <a:xfrm>
                  <a:off x="4975" y="1827"/>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69" name="Freeform 412"/>
                <p:cNvSpPr>
                  <a:spLocks/>
                </p:cNvSpPr>
                <p:nvPr/>
              </p:nvSpPr>
              <p:spPr bwMode="auto">
                <a:xfrm>
                  <a:off x="4955" y="1794"/>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70" name="Freeform 413"/>
                <p:cNvSpPr>
                  <a:spLocks/>
                </p:cNvSpPr>
                <p:nvPr/>
              </p:nvSpPr>
              <p:spPr bwMode="auto">
                <a:xfrm>
                  <a:off x="4955" y="1803"/>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71" name="Freeform 414"/>
                <p:cNvSpPr>
                  <a:spLocks/>
                </p:cNvSpPr>
                <p:nvPr/>
              </p:nvSpPr>
              <p:spPr bwMode="auto">
                <a:xfrm>
                  <a:off x="4955" y="1812"/>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72" name="Freeform 415"/>
                <p:cNvSpPr>
                  <a:spLocks/>
                </p:cNvSpPr>
                <p:nvPr/>
              </p:nvSpPr>
              <p:spPr bwMode="auto">
                <a:xfrm>
                  <a:off x="4955" y="1821"/>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73" name="Freeform 416"/>
                <p:cNvSpPr>
                  <a:spLocks/>
                </p:cNvSpPr>
                <p:nvPr/>
              </p:nvSpPr>
              <p:spPr bwMode="auto">
                <a:xfrm>
                  <a:off x="4955" y="1829"/>
                  <a:ext cx="14" cy="13"/>
                </a:xfrm>
                <a:custGeom>
                  <a:avLst/>
                  <a:gdLst/>
                  <a:ahLst/>
                  <a:cxnLst>
                    <a:cxn ang="0">
                      <a:pos x="25" y="2"/>
                    </a:cxn>
                    <a:cxn ang="0">
                      <a:pos x="29" y="4"/>
                    </a:cxn>
                    <a:cxn ang="0">
                      <a:pos x="29" y="8"/>
                    </a:cxn>
                    <a:cxn ang="0">
                      <a:pos x="25" y="14"/>
                    </a:cxn>
                    <a:cxn ang="0">
                      <a:pos x="4" y="26"/>
                    </a:cxn>
                    <a:cxn ang="0">
                      <a:pos x="0" y="24"/>
                    </a:cxn>
                    <a:cxn ang="0">
                      <a:pos x="0" y="20"/>
                    </a:cxn>
                    <a:cxn ang="0">
                      <a:pos x="4" y="14"/>
                    </a:cxn>
                    <a:cxn ang="0">
                      <a:pos x="25" y="2"/>
                    </a:cxn>
                    <a:cxn ang="0">
                      <a:pos x="25" y="2"/>
                    </a:cxn>
                  </a:cxnLst>
                  <a:rect l="0" t="0" r="r" b="b"/>
                  <a:pathLst>
                    <a:path w="29" h="27">
                      <a:moveTo>
                        <a:pt x="25" y="2"/>
                      </a:moveTo>
                      <a:cubicBezTo>
                        <a:pt x="27" y="0"/>
                        <a:pt x="29" y="1"/>
                        <a:pt x="29" y="4"/>
                      </a:cubicBezTo>
                      <a:cubicBezTo>
                        <a:pt x="29" y="8"/>
                        <a:pt x="29" y="8"/>
                        <a:pt x="29" y="8"/>
                      </a:cubicBezTo>
                      <a:cubicBezTo>
                        <a:pt x="29" y="10"/>
                        <a:pt x="27" y="12"/>
                        <a:pt x="25" y="14"/>
                      </a:cubicBezTo>
                      <a:cubicBezTo>
                        <a:pt x="4" y="26"/>
                        <a:pt x="4" y="26"/>
                        <a:pt x="4" y="26"/>
                      </a:cubicBezTo>
                      <a:cubicBezTo>
                        <a:pt x="2" y="27"/>
                        <a:pt x="0" y="26"/>
                        <a:pt x="0" y="24"/>
                      </a:cubicBezTo>
                      <a:cubicBezTo>
                        <a:pt x="0" y="20"/>
                        <a:pt x="0" y="20"/>
                        <a:pt x="0" y="20"/>
                      </a:cubicBezTo>
                      <a:cubicBezTo>
                        <a:pt x="0" y="18"/>
                        <a:pt x="2" y="15"/>
                        <a:pt x="4"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774" name="Freeform 417"/>
                <p:cNvSpPr>
                  <a:spLocks/>
                </p:cNvSpPr>
                <p:nvPr/>
              </p:nvSpPr>
              <p:spPr bwMode="auto">
                <a:xfrm>
                  <a:off x="4955" y="1838"/>
                  <a:ext cx="14" cy="12"/>
                </a:xfrm>
                <a:custGeom>
                  <a:avLst/>
                  <a:gdLst/>
                  <a:ahLst/>
                  <a:cxnLst>
                    <a:cxn ang="0">
                      <a:pos x="25" y="2"/>
                    </a:cxn>
                    <a:cxn ang="0">
                      <a:pos x="29" y="3"/>
                    </a:cxn>
                    <a:cxn ang="0">
                      <a:pos x="29" y="8"/>
                    </a:cxn>
                    <a:cxn ang="0">
                      <a:pos x="25" y="13"/>
                    </a:cxn>
                    <a:cxn ang="0">
                      <a:pos x="4" y="26"/>
                    </a:cxn>
                    <a:cxn ang="0">
                      <a:pos x="0" y="24"/>
                    </a:cxn>
                    <a:cxn ang="0">
                      <a:pos x="0" y="20"/>
                    </a:cxn>
                    <a:cxn ang="0">
                      <a:pos x="4" y="14"/>
                    </a:cxn>
                    <a:cxn ang="0">
                      <a:pos x="25" y="2"/>
                    </a:cxn>
                    <a:cxn ang="0">
                      <a:pos x="25" y="2"/>
                    </a:cxn>
                  </a:cxnLst>
                  <a:rect l="0" t="0" r="r" b="b"/>
                  <a:pathLst>
                    <a:path w="29" h="27">
                      <a:moveTo>
                        <a:pt x="25" y="2"/>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775" name="Freeform 418"/>
                <p:cNvSpPr>
                  <a:spLocks/>
                </p:cNvSpPr>
                <p:nvPr/>
              </p:nvSpPr>
              <p:spPr bwMode="auto">
                <a:xfrm>
                  <a:off x="5111" y="1645"/>
                  <a:ext cx="14" cy="12"/>
                </a:xfrm>
                <a:custGeom>
                  <a:avLst/>
                  <a:gdLst/>
                  <a:ahLst/>
                  <a:cxnLst>
                    <a:cxn ang="0">
                      <a:pos x="26" y="1"/>
                    </a:cxn>
                    <a:cxn ang="0">
                      <a:pos x="29" y="3"/>
                    </a:cxn>
                    <a:cxn ang="0">
                      <a:pos x="29" y="8"/>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8"/>
                        <a:pt x="29" y="8"/>
                        <a:pt x="29" y="8"/>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776" name="Freeform 419"/>
                <p:cNvSpPr>
                  <a:spLocks/>
                </p:cNvSpPr>
                <p:nvPr/>
              </p:nvSpPr>
              <p:spPr bwMode="auto">
                <a:xfrm>
                  <a:off x="5111" y="1654"/>
                  <a:ext cx="14" cy="12"/>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777" name="Freeform 420"/>
                <p:cNvSpPr>
                  <a:spLocks/>
                </p:cNvSpPr>
                <p:nvPr/>
              </p:nvSpPr>
              <p:spPr bwMode="auto">
                <a:xfrm>
                  <a:off x="5111" y="1663"/>
                  <a:ext cx="14" cy="12"/>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778" name="Freeform 421"/>
                <p:cNvSpPr>
                  <a:spLocks/>
                </p:cNvSpPr>
                <p:nvPr/>
              </p:nvSpPr>
              <p:spPr bwMode="auto">
                <a:xfrm>
                  <a:off x="5111" y="1671"/>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779" name="Freeform 422"/>
                <p:cNvSpPr>
                  <a:spLocks/>
                </p:cNvSpPr>
                <p:nvPr/>
              </p:nvSpPr>
              <p:spPr bwMode="auto">
                <a:xfrm>
                  <a:off x="5111" y="1680"/>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780" name="Freeform 423"/>
                <p:cNvSpPr>
                  <a:spLocks/>
                </p:cNvSpPr>
                <p:nvPr/>
              </p:nvSpPr>
              <p:spPr bwMode="auto">
                <a:xfrm>
                  <a:off x="5111" y="1689"/>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781" name="Freeform 424"/>
                <p:cNvSpPr>
                  <a:spLocks/>
                </p:cNvSpPr>
                <p:nvPr/>
              </p:nvSpPr>
              <p:spPr bwMode="auto">
                <a:xfrm>
                  <a:off x="5092" y="1657"/>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82" name="Freeform 425"/>
                <p:cNvSpPr>
                  <a:spLocks/>
                </p:cNvSpPr>
                <p:nvPr/>
              </p:nvSpPr>
              <p:spPr bwMode="auto">
                <a:xfrm>
                  <a:off x="5092" y="1665"/>
                  <a:ext cx="13" cy="13"/>
                </a:xfrm>
                <a:custGeom>
                  <a:avLst/>
                  <a:gdLst/>
                  <a:ahLst/>
                  <a:cxnLst>
                    <a:cxn ang="0">
                      <a:pos x="25" y="2"/>
                    </a:cxn>
                    <a:cxn ang="0">
                      <a:pos x="28" y="3"/>
                    </a:cxn>
                    <a:cxn ang="0">
                      <a:pos x="28" y="8"/>
                    </a:cxn>
                    <a:cxn ang="0">
                      <a:pos x="25" y="13"/>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783" name="Freeform 426"/>
                <p:cNvSpPr>
                  <a:spLocks/>
                </p:cNvSpPr>
                <p:nvPr/>
              </p:nvSpPr>
              <p:spPr bwMode="auto">
                <a:xfrm>
                  <a:off x="5092" y="1674"/>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84" name="Freeform 427"/>
                <p:cNvSpPr>
                  <a:spLocks/>
                </p:cNvSpPr>
                <p:nvPr/>
              </p:nvSpPr>
              <p:spPr bwMode="auto">
                <a:xfrm>
                  <a:off x="5092" y="1683"/>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85" name="Freeform 428"/>
                <p:cNvSpPr>
                  <a:spLocks/>
                </p:cNvSpPr>
                <p:nvPr/>
              </p:nvSpPr>
              <p:spPr bwMode="auto">
                <a:xfrm>
                  <a:off x="5092" y="1692"/>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86" name="Freeform 429"/>
                <p:cNvSpPr>
                  <a:spLocks/>
                </p:cNvSpPr>
                <p:nvPr/>
              </p:nvSpPr>
              <p:spPr bwMode="auto">
                <a:xfrm>
                  <a:off x="5092" y="1700"/>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87" name="Freeform 430"/>
                <p:cNvSpPr>
                  <a:spLocks/>
                </p:cNvSpPr>
                <p:nvPr/>
              </p:nvSpPr>
              <p:spPr bwMode="auto">
                <a:xfrm>
                  <a:off x="5072" y="1668"/>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88" name="Freeform 431"/>
                <p:cNvSpPr>
                  <a:spLocks/>
                </p:cNvSpPr>
                <p:nvPr/>
              </p:nvSpPr>
              <p:spPr bwMode="auto">
                <a:xfrm>
                  <a:off x="5072" y="1677"/>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89" name="Freeform 432"/>
                <p:cNvSpPr>
                  <a:spLocks/>
                </p:cNvSpPr>
                <p:nvPr/>
              </p:nvSpPr>
              <p:spPr bwMode="auto">
                <a:xfrm>
                  <a:off x="5072" y="1686"/>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90" name="Freeform 433"/>
                <p:cNvSpPr>
                  <a:spLocks/>
                </p:cNvSpPr>
                <p:nvPr/>
              </p:nvSpPr>
              <p:spPr bwMode="auto">
                <a:xfrm>
                  <a:off x="5072" y="1694"/>
                  <a:ext cx="13" cy="13"/>
                </a:xfrm>
                <a:custGeom>
                  <a:avLst/>
                  <a:gdLst/>
                  <a:ahLst/>
                  <a:cxnLst>
                    <a:cxn ang="0">
                      <a:pos x="25" y="2"/>
                    </a:cxn>
                    <a:cxn ang="0">
                      <a:pos x="28" y="3"/>
                    </a:cxn>
                    <a:cxn ang="0">
                      <a:pos x="28" y="8"/>
                    </a:cxn>
                    <a:cxn ang="0">
                      <a:pos x="25" y="13"/>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791" name="Freeform 434"/>
                <p:cNvSpPr>
                  <a:spLocks/>
                </p:cNvSpPr>
                <p:nvPr/>
              </p:nvSpPr>
              <p:spPr bwMode="auto">
                <a:xfrm>
                  <a:off x="5072" y="1703"/>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92" name="Freeform 435"/>
                <p:cNvSpPr>
                  <a:spLocks/>
                </p:cNvSpPr>
                <p:nvPr/>
              </p:nvSpPr>
              <p:spPr bwMode="auto">
                <a:xfrm>
                  <a:off x="5072" y="1712"/>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93" name="Freeform 436"/>
                <p:cNvSpPr>
                  <a:spLocks/>
                </p:cNvSpPr>
                <p:nvPr/>
              </p:nvSpPr>
              <p:spPr bwMode="auto">
                <a:xfrm>
                  <a:off x="5053" y="1679"/>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94" name="Freeform 437"/>
                <p:cNvSpPr>
                  <a:spLocks/>
                </p:cNvSpPr>
                <p:nvPr/>
              </p:nvSpPr>
              <p:spPr bwMode="auto">
                <a:xfrm>
                  <a:off x="5053" y="1688"/>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95" name="Freeform 438"/>
                <p:cNvSpPr>
                  <a:spLocks/>
                </p:cNvSpPr>
                <p:nvPr/>
              </p:nvSpPr>
              <p:spPr bwMode="auto">
                <a:xfrm>
                  <a:off x="5053" y="1697"/>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96" name="Freeform 439"/>
                <p:cNvSpPr>
                  <a:spLocks/>
                </p:cNvSpPr>
                <p:nvPr/>
              </p:nvSpPr>
              <p:spPr bwMode="auto">
                <a:xfrm>
                  <a:off x="5053" y="1706"/>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97" name="Freeform 440"/>
                <p:cNvSpPr>
                  <a:spLocks/>
                </p:cNvSpPr>
                <p:nvPr/>
              </p:nvSpPr>
              <p:spPr bwMode="auto">
                <a:xfrm>
                  <a:off x="5053" y="1714"/>
                  <a:ext cx="13" cy="13"/>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1"/>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798" name="Freeform 441"/>
                <p:cNvSpPr>
                  <a:spLocks/>
                </p:cNvSpPr>
                <p:nvPr/>
              </p:nvSpPr>
              <p:spPr bwMode="auto">
                <a:xfrm>
                  <a:off x="5053" y="1723"/>
                  <a:ext cx="13" cy="12"/>
                </a:xfrm>
                <a:custGeom>
                  <a:avLst/>
                  <a:gdLst/>
                  <a:ahLst/>
                  <a:cxnLst>
                    <a:cxn ang="0">
                      <a:pos x="25" y="2"/>
                    </a:cxn>
                    <a:cxn ang="0">
                      <a:pos x="29" y="3"/>
                    </a:cxn>
                    <a:cxn ang="0">
                      <a:pos x="29" y="8"/>
                    </a:cxn>
                    <a:cxn ang="0">
                      <a:pos x="25" y="14"/>
                    </a:cxn>
                    <a:cxn ang="0">
                      <a:pos x="4" y="26"/>
                    </a:cxn>
                    <a:cxn ang="0">
                      <a:pos x="0" y="24"/>
                    </a:cxn>
                    <a:cxn ang="0">
                      <a:pos x="0" y="20"/>
                    </a:cxn>
                    <a:cxn ang="0">
                      <a:pos x="3" y="14"/>
                    </a:cxn>
                    <a:cxn ang="0">
                      <a:pos x="25" y="2"/>
                    </a:cxn>
                    <a:cxn ang="0">
                      <a:pos x="25" y="2"/>
                    </a:cxn>
                  </a:cxnLst>
                  <a:rect l="0" t="0" r="r" b="b"/>
                  <a:pathLst>
                    <a:path w="29" h="27">
                      <a:moveTo>
                        <a:pt x="25" y="2"/>
                      </a:moveTo>
                      <a:cubicBezTo>
                        <a:pt x="27" y="0"/>
                        <a:pt x="29" y="1"/>
                        <a:pt x="29" y="3"/>
                      </a:cubicBezTo>
                      <a:cubicBezTo>
                        <a:pt x="29" y="8"/>
                        <a:pt x="29" y="8"/>
                        <a:pt x="29" y="8"/>
                      </a:cubicBezTo>
                      <a:cubicBezTo>
                        <a:pt x="29" y="10"/>
                        <a:pt x="27" y="12"/>
                        <a:pt x="25" y="14"/>
                      </a:cubicBezTo>
                      <a:cubicBezTo>
                        <a:pt x="4" y="26"/>
                        <a:pt x="4" y="26"/>
                        <a:pt x="4" y="26"/>
                      </a:cubicBezTo>
                      <a:cubicBezTo>
                        <a:pt x="2" y="27"/>
                        <a:pt x="0" y="26"/>
                        <a:pt x="0" y="24"/>
                      </a:cubicBezTo>
                      <a:cubicBezTo>
                        <a:pt x="0" y="20"/>
                        <a:pt x="0" y="20"/>
                        <a:pt x="0" y="20"/>
                      </a:cubicBezTo>
                      <a:cubicBezTo>
                        <a:pt x="0" y="18"/>
                        <a:pt x="2"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799" name="Freeform 442"/>
                <p:cNvSpPr>
                  <a:spLocks/>
                </p:cNvSpPr>
                <p:nvPr/>
              </p:nvSpPr>
              <p:spPr bwMode="auto">
                <a:xfrm>
                  <a:off x="5033" y="1690"/>
                  <a:ext cx="14" cy="13"/>
                </a:xfrm>
                <a:custGeom>
                  <a:avLst/>
                  <a:gdLst/>
                  <a:ahLst/>
                  <a:cxnLst>
                    <a:cxn ang="0">
                      <a:pos x="25" y="1"/>
                    </a:cxn>
                    <a:cxn ang="0">
                      <a:pos x="29" y="3"/>
                    </a:cxn>
                    <a:cxn ang="0">
                      <a:pos x="29" y="7"/>
                    </a:cxn>
                    <a:cxn ang="0">
                      <a:pos x="25" y="13"/>
                    </a:cxn>
                    <a:cxn ang="0">
                      <a:pos x="4" y="25"/>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00" name="Freeform 443"/>
                <p:cNvSpPr>
                  <a:spLocks/>
                </p:cNvSpPr>
                <p:nvPr/>
              </p:nvSpPr>
              <p:spPr bwMode="auto">
                <a:xfrm>
                  <a:off x="5033" y="1699"/>
                  <a:ext cx="14" cy="13"/>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01" name="Freeform 444"/>
                <p:cNvSpPr>
                  <a:spLocks/>
                </p:cNvSpPr>
                <p:nvPr/>
              </p:nvSpPr>
              <p:spPr bwMode="auto">
                <a:xfrm>
                  <a:off x="5033" y="1708"/>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02" name="Freeform 445"/>
                <p:cNvSpPr>
                  <a:spLocks/>
                </p:cNvSpPr>
                <p:nvPr/>
              </p:nvSpPr>
              <p:spPr bwMode="auto">
                <a:xfrm>
                  <a:off x="5033" y="1717"/>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03" name="Freeform 446"/>
                <p:cNvSpPr>
                  <a:spLocks/>
                </p:cNvSpPr>
                <p:nvPr/>
              </p:nvSpPr>
              <p:spPr bwMode="auto">
                <a:xfrm>
                  <a:off x="5033" y="1726"/>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04" name="Freeform 447"/>
                <p:cNvSpPr>
                  <a:spLocks/>
                </p:cNvSpPr>
                <p:nvPr/>
              </p:nvSpPr>
              <p:spPr bwMode="auto">
                <a:xfrm>
                  <a:off x="5033" y="1735"/>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05" name="Freeform 448"/>
                <p:cNvSpPr>
                  <a:spLocks/>
                </p:cNvSpPr>
                <p:nvPr/>
              </p:nvSpPr>
              <p:spPr bwMode="auto">
                <a:xfrm>
                  <a:off x="5014" y="1701"/>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06" name="Freeform 449"/>
                <p:cNvSpPr>
                  <a:spLocks/>
                </p:cNvSpPr>
                <p:nvPr/>
              </p:nvSpPr>
              <p:spPr bwMode="auto">
                <a:xfrm>
                  <a:off x="5014" y="1710"/>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grpSp>
          <p:sp>
            <p:nvSpPr>
              <p:cNvPr id="456" name="Freeform 450"/>
              <p:cNvSpPr>
                <a:spLocks/>
              </p:cNvSpPr>
              <p:nvPr/>
            </p:nvSpPr>
            <p:spPr bwMode="auto">
              <a:xfrm>
                <a:off x="5014" y="1719"/>
                <a:ext cx="13" cy="13"/>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57" name="Freeform 451"/>
              <p:cNvSpPr>
                <a:spLocks/>
              </p:cNvSpPr>
              <p:nvPr/>
            </p:nvSpPr>
            <p:spPr bwMode="auto">
              <a:xfrm>
                <a:off x="5014" y="1728"/>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58" name="Freeform 452"/>
              <p:cNvSpPr>
                <a:spLocks/>
              </p:cNvSpPr>
              <p:nvPr/>
            </p:nvSpPr>
            <p:spPr bwMode="auto">
              <a:xfrm>
                <a:off x="5014" y="1737"/>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59" name="Freeform 453"/>
              <p:cNvSpPr>
                <a:spLocks/>
              </p:cNvSpPr>
              <p:nvPr/>
            </p:nvSpPr>
            <p:spPr bwMode="auto">
              <a:xfrm>
                <a:off x="5014" y="1746"/>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60" name="Freeform 454"/>
              <p:cNvSpPr>
                <a:spLocks/>
              </p:cNvSpPr>
              <p:nvPr/>
            </p:nvSpPr>
            <p:spPr bwMode="auto">
              <a:xfrm>
                <a:off x="4994" y="1713"/>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61" name="Freeform 455"/>
              <p:cNvSpPr>
                <a:spLocks/>
              </p:cNvSpPr>
              <p:nvPr/>
            </p:nvSpPr>
            <p:spPr bwMode="auto">
              <a:xfrm>
                <a:off x="4994" y="1721"/>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62" name="Freeform 456"/>
              <p:cNvSpPr>
                <a:spLocks/>
              </p:cNvSpPr>
              <p:nvPr/>
            </p:nvSpPr>
            <p:spPr bwMode="auto">
              <a:xfrm>
                <a:off x="4994" y="1730"/>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63" name="Freeform 457"/>
              <p:cNvSpPr>
                <a:spLocks/>
              </p:cNvSpPr>
              <p:nvPr/>
            </p:nvSpPr>
            <p:spPr bwMode="auto">
              <a:xfrm>
                <a:off x="4994" y="1739"/>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64" name="Freeform 458"/>
              <p:cNvSpPr>
                <a:spLocks/>
              </p:cNvSpPr>
              <p:nvPr/>
            </p:nvSpPr>
            <p:spPr bwMode="auto">
              <a:xfrm>
                <a:off x="4994" y="1748"/>
                <a:ext cx="13" cy="13"/>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65" name="Freeform 459"/>
              <p:cNvSpPr>
                <a:spLocks/>
              </p:cNvSpPr>
              <p:nvPr/>
            </p:nvSpPr>
            <p:spPr bwMode="auto">
              <a:xfrm>
                <a:off x="4994" y="1757"/>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66" name="Freeform 460"/>
              <p:cNvSpPr>
                <a:spLocks/>
              </p:cNvSpPr>
              <p:nvPr/>
            </p:nvSpPr>
            <p:spPr bwMode="auto">
              <a:xfrm>
                <a:off x="4975" y="1724"/>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67" name="Freeform 461"/>
              <p:cNvSpPr>
                <a:spLocks/>
              </p:cNvSpPr>
              <p:nvPr/>
            </p:nvSpPr>
            <p:spPr bwMode="auto">
              <a:xfrm>
                <a:off x="4975" y="1733"/>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68" name="Freeform 462"/>
              <p:cNvSpPr>
                <a:spLocks/>
              </p:cNvSpPr>
              <p:nvPr/>
            </p:nvSpPr>
            <p:spPr bwMode="auto">
              <a:xfrm>
                <a:off x="4975" y="1742"/>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69" name="Freeform 463"/>
              <p:cNvSpPr>
                <a:spLocks/>
              </p:cNvSpPr>
              <p:nvPr/>
            </p:nvSpPr>
            <p:spPr bwMode="auto">
              <a:xfrm>
                <a:off x="4975" y="1750"/>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70" name="Freeform 464"/>
              <p:cNvSpPr>
                <a:spLocks/>
              </p:cNvSpPr>
              <p:nvPr/>
            </p:nvSpPr>
            <p:spPr bwMode="auto">
              <a:xfrm>
                <a:off x="4975" y="1759"/>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71" name="Freeform 465"/>
              <p:cNvSpPr>
                <a:spLocks/>
              </p:cNvSpPr>
              <p:nvPr/>
            </p:nvSpPr>
            <p:spPr bwMode="auto">
              <a:xfrm>
                <a:off x="4975" y="1768"/>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72" name="Freeform 466"/>
              <p:cNvSpPr>
                <a:spLocks/>
              </p:cNvSpPr>
              <p:nvPr/>
            </p:nvSpPr>
            <p:spPr bwMode="auto">
              <a:xfrm>
                <a:off x="4955" y="1735"/>
                <a:ext cx="14" cy="13"/>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73" name="Freeform 467"/>
              <p:cNvSpPr>
                <a:spLocks/>
              </p:cNvSpPr>
              <p:nvPr/>
            </p:nvSpPr>
            <p:spPr bwMode="auto">
              <a:xfrm>
                <a:off x="4955" y="1744"/>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74" name="Freeform 468"/>
              <p:cNvSpPr>
                <a:spLocks/>
              </p:cNvSpPr>
              <p:nvPr/>
            </p:nvSpPr>
            <p:spPr bwMode="auto">
              <a:xfrm>
                <a:off x="4955" y="1753"/>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75" name="Freeform 469"/>
              <p:cNvSpPr>
                <a:spLocks/>
              </p:cNvSpPr>
              <p:nvPr/>
            </p:nvSpPr>
            <p:spPr bwMode="auto">
              <a:xfrm>
                <a:off x="4955" y="1762"/>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76" name="Freeform 470"/>
              <p:cNvSpPr>
                <a:spLocks/>
              </p:cNvSpPr>
              <p:nvPr/>
            </p:nvSpPr>
            <p:spPr bwMode="auto">
              <a:xfrm>
                <a:off x="4955" y="1771"/>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77" name="Freeform 471"/>
              <p:cNvSpPr>
                <a:spLocks/>
              </p:cNvSpPr>
              <p:nvPr/>
            </p:nvSpPr>
            <p:spPr bwMode="auto">
              <a:xfrm>
                <a:off x="4955" y="1779"/>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478" name="Freeform 472"/>
              <p:cNvSpPr>
                <a:spLocks/>
              </p:cNvSpPr>
              <p:nvPr/>
            </p:nvSpPr>
            <p:spPr bwMode="auto">
              <a:xfrm>
                <a:off x="4857" y="1540"/>
                <a:ext cx="5" cy="11"/>
              </a:xfrm>
              <a:custGeom>
                <a:avLst/>
                <a:gdLst/>
                <a:ahLst/>
                <a:cxnLst>
                  <a:cxn ang="0">
                    <a:pos x="6" y="1"/>
                  </a:cxn>
                  <a:cxn ang="0">
                    <a:pos x="9" y="5"/>
                  </a:cxn>
                  <a:cxn ang="0">
                    <a:pos x="10" y="9"/>
                  </a:cxn>
                  <a:cxn ang="0">
                    <a:pos x="9" y="11"/>
                  </a:cxn>
                  <a:cxn ang="0">
                    <a:pos x="8" y="12"/>
                  </a:cxn>
                  <a:cxn ang="0">
                    <a:pos x="8" y="12"/>
                  </a:cxn>
                  <a:cxn ang="0">
                    <a:pos x="8" y="12"/>
                  </a:cxn>
                  <a:cxn ang="0">
                    <a:pos x="10" y="15"/>
                  </a:cxn>
                  <a:cxn ang="0">
                    <a:pos x="11" y="19"/>
                  </a:cxn>
                  <a:cxn ang="0">
                    <a:pos x="9" y="22"/>
                  </a:cxn>
                  <a:cxn ang="0">
                    <a:pos x="5" y="22"/>
                  </a:cxn>
                  <a:cxn ang="0">
                    <a:pos x="2" y="18"/>
                  </a:cxn>
                  <a:cxn ang="0">
                    <a:pos x="0" y="13"/>
                  </a:cxn>
                  <a:cxn ang="0">
                    <a:pos x="0" y="12"/>
                  </a:cxn>
                  <a:cxn ang="0">
                    <a:pos x="2" y="14"/>
                  </a:cxn>
                  <a:cxn ang="0">
                    <a:pos x="2" y="14"/>
                  </a:cxn>
                  <a:cxn ang="0">
                    <a:pos x="3" y="17"/>
                  </a:cxn>
                  <a:cxn ang="0">
                    <a:pos x="5" y="20"/>
                  </a:cxn>
                  <a:cxn ang="0">
                    <a:pos x="8" y="20"/>
                  </a:cxn>
                  <a:cxn ang="0">
                    <a:pos x="9" y="17"/>
                  </a:cxn>
                  <a:cxn ang="0">
                    <a:pos x="8" y="14"/>
                  </a:cxn>
                  <a:cxn ang="0">
                    <a:pos x="5" y="12"/>
                  </a:cxn>
                  <a:cxn ang="0">
                    <a:pos x="4" y="11"/>
                  </a:cxn>
                  <a:cxn ang="0">
                    <a:pos x="4" y="9"/>
                  </a:cxn>
                  <a:cxn ang="0">
                    <a:pos x="5" y="10"/>
                  </a:cxn>
                  <a:cxn ang="0">
                    <a:pos x="7" y="10"/>
                  </a:cxn>
                  <a:cxn ang="0">
                    <a:pos x="8" y="8"/>
                  </a:cxn>
                  <a:cxn ang="0">
                    <a:pos x="7" y="5"/>
                  </a:cxn>
                  <a:cxn ang="0">
                    <a:pos x="6" y="3"/>
                  </a:cxn>
                  <a:cxn ang="0">
                    <a:pos x="3" y="3"/>
                  </a:cxn>
                  <a:cxn ang="0">
                    <a:pos x="3" y="5"/>
                  </a:cxn>
                  <a:cxn ang="0">
                    <a:pos x="3" y="6"/>
                  </a:cxn>
                  <a:cxn ang="0">
                    <a:pos x="1" y="5"/>
                  </a:cxn>
                  <a:cxn ang="0">
                    <a:pos x="1" y="4"/>
                  </a:cxn>
                  <a:cxn ang="0">
                    <a:pos x="2" y="1"/>
                  </a:cxn>
                  <a:cxn ang="0">
                    <a:pos x="6" y="1"/>
                  </a:cxn>
                  <a:cxn ang="0">
                    <a:pos x="6" y="1"/>
                  </a:cxn>
                </a:cxnLst>
                <a:rect l="0" t="0" r="r" b="b"/>
                <a:pathLst>
                  <a:path w="11" h="23">
                    <a:moveTo>
                      <a:pt x="6" y="1"/>
                    </a:moveTo>
                    <a:cubicBezTo>
                      <a:pt x="7" y="2"/>
                      <a:pt x="8" y="3"/>
                      <a:pt x="9" y="5"/>
                    </a:cubicBezTo>
                    <a:cubicBezTo>
                      <a:pt x="10" y="6"/>
                      <a:pt x="10" y="7"/>
                      <a:pt x="10" y="9"/>
                    </a:cubicBezTo>
                    <a:cubicBezTo>
                      <a:pt x="10" y="10"/>
                      <a:pt x="10" y="11"/>
                      <a:pt x="9" y="11"/>
                    </a:cubicBezTo>
                    <a:cubicBezTo>
                      <a:pt x="9" y="12"/>
                      <a:pt x="9" y="12"/>
                      <a:pt x="8" y="12"/>
                    </a:cubicBezTo>
                    <a:cubicBezTo>
                      <a:pt x="8" y="12"/>
                      <a:pt x="8" y="12"/>
                      <a:pt x="8" y="12"/>
                    </a:cubicBezTo>
                    <a:cubicBezTo>
                      <a:pt x="8" y="12"/>
                      <a:pt x="8" y="12"/>
                      <a:pt x="8" y="12"/>
                    </a:cubicBezTo>
                    <a:cubicBezTo>
                      <a:pt x="9" y="13"/>
                      <a:pt x="9" y="14"/>
                      <a:pt x="10" y="15"/>
                    </a:cubicBezTo>
                    <a:cubicBezTo>
                      <a:pt x="10" y="16"/>
                      <a:pt x="11" y="17"/>
                      <a:pt x="11" y="19"/>
                    </a:cubicBezTo>
                    <a:cubicBezTo>
                      <a:pt x="11" y="20"/>
                      <a:pt x="10" y="22"/>
                      <a:pt x="9" y="22"/>
                    </a:cubicBezTo>
                    <a:cubicBezTo>
                      <a:pt x="8" y="23"/>
                      <a:pt x="7" y="23"/>
                      <a:pt x="5" y="22"/>
                    </a:cubicBezTo>
                    <a:cubicBezTo>
                      <a:pt x="4" y="21"/>
                      <a:pt x="3" y="20"/>
                      <a:pt x="2" y="18"/>
                    </a:cubicBezTo>
                    <a:cubicBezTo>
                      <a:pt x="1" y="17"/>
                      <a:pt x="0" y="15"/>
                      <a:pt x="0" y="13"/>
                    </a:cubicBezTo>
                    <a:cubicBezTo>
                      <a:pt x="0" y="13"/>
                      <a:pt x="0" y="12"/>
                      <a:pt x="0" y="12"/>
                    </a:cubicBezTo>
                    <a:cubicBezTo>
                      <a:pt x="1" y="12"/>
                      <a:pt x="2" y="13"/>
                      <a:pt x="2" y="14"/>
                    </a:cubicBezTo>
                    <a:cubicBezTo>
                      <a:pt x="2" y="14"/>
                      <a:pt x="2" y="14"/>
                      <a:pt x="2" y="14"/>
                    </a:cubicBezTo>
                    <a:cubicBezTo>
                      <a:pt x="2" y="15"/>
                      <a:pt x="3" y="16"/>
                      <a:pt x="3" y="17"/>
                    </a:cubicBezTo>
                    <a:cubicBezTo>
                      <a:pt x="4" y="18"/>
                      <a:pt x="4" y="19"/>
                      <a:pt x="5" y="20"/>
                    </a:cubicBezTo>
                    <a:cubicBezTo>
                      <a:pt x="6" y="20"/>
                      <a:pt x="7" y="21"/>
                      <a:pt x="8" y="20"/>
                    </a:cubicBezTo>
                    <a:cubicBezTo>
                      <a:pt x="8" y="20"/>
                      <a:pt x="9" y="19"/>
                      <a:pt x="9" y="17"/>
                    </a:cubicBezTo>
                    <a:cubicBezTo>
                      <a:pt x="9" y="16"/>
                      <a:pt x="8" y="15"/>
                      <a:pt x="8" y="14"/>
                    </a:cubicBezTo>
                    <a:cubicBezTo>
                      <a:pt x="7" y="13"/>
                      <a:pt x="6" y="12"/>
                      <a:pt x="5" y="12"/>
                    </a:cubicBezTo>
                    <a:cubicBezTo>
                      <a:pt x="5" y="12"/>
                      <a:pt x="4" y="11"/>
                      <a:pt x="4" y="11"/>
                    </a:cubicBezTo>
                    <a:cubicBezTo>
                      <a:pt x="4" y="11"/>
                      <a:pt x="4" y="9"/>
                      <a:pt x="4" y="9"/>
                    </a:cubicBezTo>
                    <a:cubicBezTo>
                      <a:pt x="4" y="9"/>
                      <a:pt x="5" y="10"/>
                      <a:pt x="5" y="10"/>
                    </a:cubicBezTo>
                    <a:cubicBezTo>
                      <a:pt x="6" y="10"/>
                      <a:pt x="7" y="10"/>
                      <a:pt x="7" y="10"/>
                    </a:cubicBezTo>
                    <a:cubicBezTo>
                      <a:pt x="8" y="10"/>
                      <a:pt x="8" y="9"/>
                      <a:pt x="8" y="8"/>
                    </a:cubicBezTo>
                    <a:cubicBezTo>
                      <a:pt x="8" y="7"/>
                      <a:pt x="8" y="6"/>
                      <a:pt x="7" y="5"/>
                    </a:cubicBezTo>
                    <a:cubicBezTo>
                      <a:pt x="7" y="4"/>
                      <a:pt x="6" y="4"/>
                      <a:pt x="6" y="3"/>
                    </a:cubicBezTo>
                    <a:cubicBezTo>
                      <a:pt x="5" y="3"/>
                      <a:pt x="4" y="3"/>
                      <a:pt x="3" y="3"/>
                    </a:cubicBezTo>
                    <a:cubicBezTo>
                      <a:pt x="3" y="3"/>
                      <a:pt x="3" y="4"/>
                      <a:pt x="3" y="5"/>
                    </a:cubicBezTo>
                    <a:cubicBezTo>
                      <a:pt x="3" y="5"/>
                      <a:pt x="3" y="6"/>
                      <a:pt x="3" y="6"/>
                    </a:cubicBezTo>
                    <a:cubicBezTo>
                      <a:pt x="3" y="6"/>
                      <a:pt x="1" y="5"/>
                      <a:pt x="1" y="5"/>
                    </a:cubicBezTo>
                    <a:cubicBezTo>
                      <a:pt x="1" y="4"/>
                      <a:pt x="1" y="4"/>
                      <a:pt x="1" y="4"/>
                    </a:cubicBezTo>
                    <a:cubicBezTo>
                      <a:pt x="1" y="2"/>
                      <a:pt x="1" y="1"/>
                      <a:pt x="2" y="1"/>
                    </a:cubicBezTo>
                    <a:cubicBezTo>
                      <a:pt x="3" y="0"/>
                      <a:pt x="4" y="0"/>
                      <a:pt x="6" y="1"/>
                    </a:cubicBezTo>
                    <a:cubicBezTo>
                      <a:pt x="6" y="1"/>
                      <a:pt x="6" y="1"/>
                      <a:pt x="6" y="1"/>
                    </a:cubicBezTo>
                    <a:close/>
                  </a:path>
                </a:pathLst>
              </a:custGeom>
              <a:solidFill>
                <a:srgbClr val="FFFFFF"/>
              </a:solidFill>
              <a:ln w="9525">
                <a:noFill/>
                <a:round/>
                <a:headEnd/>
                <a:tailEnd/>
              </a:ln>
            </p:spPr>
            <p:txBody>
              <a:bodyPr/>
              <a:lstStyle/>
              <a:p>
                <a:endParaRPr lang="zh-CN" altLang="en-US"/>
              </a:p>
            </p:txBody>
          </p:sp>
          <p:sp>
            <p:nvSpPr>
              <p:cNvPr id="479" name="Freeform 473"/>
              <p:cNvSpPr>
                <a:spLocks/>
              </p:cNvSpPr>
              <p:nvPr/>
            </p:nvSpPr>
            <p:spPr bwMode="auto">
              <a:xfrm>
                <a:off x="4863" y="1543"/>
                <a:ext cx="6" cy="11"/>
              </a:xfrm>
              <a:custGeom>
                <a:avLst/>
                <a:gdLst/>
                <a:ahLst/>
                <a:cxnLst>
                  <a:cxn ang="0">
                    <a:pos x="6" y="2"/>
                  </a:cxn>
                  <a:cxn ang="0">
                    <a:pos x="11" y="11"/>
                  </a:cxn>
                  <a:cxn ang="0">
                    <a:pos x="12" y="11"/>
                  </a:cxn>
                  <a:cxn ang="0">
                    <a:pos x="10" y="10"/>
                  </a:cxn>
                  <a:cxn ang="0">
                    <a:pos x="10" y="10"/>
                  </a:cxn>
                  <a:cxn ang="0">
                    <a:pos x="6" y="4"/>
                  </a:cxn>
                  <a:cxn ang="0">
                    <a:pos x="2" y="10"/>
                  </a:cxn>
                  <a:cxn ang="0">
                    <a:pos x="6" y="21"/>
                  </a:cxn>
                  <a:cxn ang="0">
                    <a:pos x="9" y="19"/>
                  </a:cxn>
                  <a:cxn ang="0">
                    <a:pos x="10" y="18"/>
                  </a:cxn>
                  <a:cxn ang="0">
                    <a:pos x="11" y="19"/>
                  </a:cxn>
                  <a:cxn ang="0">
                    <a:pos x="11" y="20"/>
                  </a:cxn>
                  <a:cxn ang="0">
                    <a:pos x="6" y="23"/>
                  </a:cxn>
                  <a:cxn ang="0">
                    <a:pos x="0" y="9"/>
                  </a:cxn>
                  <a:cxn ang="0">
                    <a:pos x="6" y="2"/>
                  </a:cxn>
                  <a:cxn ang="0">
                    <a:pos x="6" y="2"/>
                  </a:cxn>
                </a:cxnLst>
                <a:rect l="0" t="0" r="r" b="b"/>
                <a:pathLst>
                  <a:path w="12" h="24">
                    <a:moveTo>
                      <a:pt x="6" y="2"/>
                    </a:moveTo>
                    <a:cubicBezTo>
                      <a:pt x="9" y="4"/>
                      <a:pt x="11" y="7"/>
                      <a:pt x="11" y="11"/>
                    </a:cubicBezTo>
                    <a:cubicBezTo>
                      <a:pt x="12" y="11"/>
                      <a:pt x="12" y="11"/>
                      <a:pt x="12" y="11"/>
                    </a:cubicBezTo>
                    <a:cubicBezTo>
                      <a:pt x="10" y="10"/>
                      <a:pt x="10" y="10"/>
                      <a:pt x="10" y="10"/>
                    </a:cubicBezTo>
                    <a:cubicBezTo>
                      <a:pt x="10" y="10"/>
                      <a:pt x="10" y="10"/>
                      <a:pt x="10" y="10"/>
                    </a:cubicBezTo>
                    <a:cubicBezTo>
                      <a:pt x="9" y="7"/>
                      <a:pt x="8" y="5"/>
                      <a:pt x="6" y="4"/>
                    </a:cubicBezTo>
                    <a:cubicBezTo>
                      <a:pt x="4" y="3"/>
                      <a:pt x="2" y="3"/>
                      <a:pt x="2" y="10"/>
                    </a:cubicBezTo>
                    <a:cubicBezTo>
                      <a:pt x="2" y="18"/>
                      <a:pt x="4" y="20"/>
                      <a:pt x="6" y="21"/>
                    </a:cubicBezTo>
                    <a:cubicBezTo>
                      <a:pt x="8" y="22"/>
                      <a:pt x="9" y="21"/>
                      <a:pt x="9" y="19"/>
                    </a:cubicBezTo>
                    <a:cubicBezTo>
                      <a:pt x="10" y="18"/>
                      <a:pt x="10" y="18"/>
                      <a:pt x="10" y="18"/>
                    </a:cubicBezTo>
                    <a:cubicBezTo>
                      <a:pt x="11" y="19"/>
                      <a:pt x="11" y="19"/>
                      <a:pt x="11" y="19"/>
                    </a:cubicBezTo>
                    <a:cubicBezTo>
                      <a:pt x="11" y="20"/>
                      <a:pt x="11" y="19"/>
                      <a:pt x="11" y="20"/>
                    </a:cubicBezTo>
                    <a:cubicBezTo>
                      <a:pt x="11" y="23"/>
                      <a:pt x="9" y="24"/>
                      <a:pt x="6" y="23"/>
                    </a:cubicBezTo>
                    <a:cubicBezTo>
                      <a:pt x="2" y="21"/>
                      <a:pt x="0" y="16"/>
                      <a:pt x="0" y="9"/>
                    </a:cubicBezTo>
                    <a:cubicBezTo>
                      <a:pt x="0" y="2"/>
                      <a:pt x="3" y="0"/>
                      <a:pt x="6" y="2"/>
                    </a:cubicBezTo>
                    <a:cubicBezTo>
                      <a:pt x="6" y="2"/>
                      <a:pt x="6" y="2"/>
                      <a:pt x="6" y="2"/>
                    </a:cubicBezTo>
                    <a:close/>
                  </a:path>
                </a:pathLst>
              </a:custGeom>
              <a:solidFill>
                <a:srgbClr val="FFFFFF"/>
              </a:solidFill>
              <a:ln w="9525">
                <a:noFill/>
                <a:round/>
                <a:headEnd/>
                <a:tailEnd/>
              </a:ln>
            </p:spPr>
            <p:txBody>
              <a:bodyPr/>
              <a:lstStyle/>
              <a:p>
                <a:endParaRPr lang="zh-CN" altLang="en-US"/>
              </a:p>
            </p:txBody>
          </p:sp>
          <p:sp>
            <p:nvSpPr>
              <p:cNvPr id="480" name="Freeform 474"/>
              <p:cNvSpPr>
                <a:spLocks noEditPoints="1"/>
              </p:cNvSpPr>
              <p:nvPr/>
            </p:nvSpPr>
            <p:spPr bwMode="auto">
              <a:xfrm>
                <a:off x="4870" y="1547"/>
                <a:ext cx="5" cy="11"/>
              </a:xfrm>
              <a:custGeom>
                <a:avLst/>
                <a:gdLst/>
                <a:ahLst/>
                <a:cxnLst>
                  <a:cxn ang="0">
                    <a:pos x="6" y="2"/>
                  </a:cxn>
                  <a:cxn ang="0">
                    <a:pos x="12" y="16"/>
                  </a:cxn>
                  <a:cxn ang="0">
                    <a:pos x="6" y="23"/>
                  </a:cxn>
                  <a:cxn ang="0">
                    <a:pos x="0" y="9"/>
                  </a:cxn>
                  <a:cxn ang="0">
                    <a:pos x="6" y="2"/>
                  </a:cxn>
                  <a:cxn ang="0">
                    <a:pos x="6" y="2"/>
                  </a:cxn>
                  <a:cxn ang="0">
                    <a:pos x="6" y="21"/>
                  </a:cxn>
                  <a:cxn ang="0">
                    <a:pos x="10" y="15"/>
                  </a:cxn>
                  <a:cxn ang="0">
                    <a:pos x="6" y="4"/>
                  </a:cxn>
                  <a:cxn ang="0">
                    <a:pos x="2" y="10"/>
                  </a:cxn>
                  <a:cxn ang="0">
                    <a:pos x="6" y="21"/>
                  </a:cxn>
                </a:cxnLst>
                <a:rect l="0" t="0" r="r" b="b"/>
                <a:pathLst>
                  <a:path w="12" h="25">
                    <a:moveTo>
                      <a:pt x="6" y="2"/>
                    </a:moveTo>
                    <a:cubicBezTo>
                      <a:pt x="10" y="4"/>
                      <a:pt x="12" y="9"/>
                      <a:pt x="12" y="16"/>
                    </a:cubicBezTo>
                    <a:cubicBezTo>
                      <a:pt x="12" y="23"/>
                      <a:pt x="10" y="25"/>
                      <a:pt x="6" y="23"/>
                    </a:cubicBezTo>
                    <a:cubicBezTo>
                      <a:pt x="2" y="21"/>
                      <a:pt x="0" y="16"/>
                      <a:pt x="0" y="9"/>
                    </a:cubicBezTo>
                    <a:cubicBezTo>
                      <a:pt x="0" y="2"/>
                      <a:pt x="3" y="0"/>
                      <a:pt x="6" y="2"/>
                    </a:cubicBezTo>
                    <a:cubicBezTo>
                      <a:pt x="6" y="2"/>
                      <a:pt x="6" y="2"/>
                      <a:pt x="6" y="2"/>
                    </a:cubicBezTo>
                    <a:close/>
                    <a:moveTo>
                      <a:pt x="6" y="21"/>
                    </a:moveTo>
                    <a:cubicBezTo>
                      <a:pt x="8" y="22"/>
                      <a:pt x="10" y="21"/>
                      <a:pt x="10" y="15"/>
                    </a:cubicBezTo>
                    <a:cubicBezTo>
                      <a:pt x="10" y="9"/>
                      <a:pt x="8" y="5"/>
                      <a:pt x="6" y="4"/>
                    </a:cubicBezTo>
                    <a:cubicBezTo>
                      <a:pt x="4" y="3"/>
                      <a:pt x="2" y="4"/>
                      <a:pt x="2" y="10"/>
                    </a:cubicBezTo>
                    <a:cubicBezTo>
                      <a:pt x="2" y="17"/>
                      <a:pt x="4" y="20"/>
                      <a:pt x="6" y="21"/>
                    </a:cubicBezTo>
                  </a:path>
                </a:pathLst>
              </a:custGeom>
              <a:solidFill>
                <a:srgbClr val="FFFFFF"/>
              </a:solidFill>
              <a:ln w="9525">
                <a:noFill/>
                <a:round/>
                <a:headEnd/>
                <a:tailEnd/>
              </a:ln>
            </p:spPr>
            <p:txBody>
              <a:bodyPr/>
              <a:lstStyle/>
              <a:p>
                <a:endParaRPr lang="zh-CN" altLang="en-US"/>
              </a:p>
            </p:txBody>
          </p:sp>
          <p:sp>
            <p:nvSpPr>
              <p:cNvPr id="481" name="Freeform 475"/>
              <p:cNvSpPr>
                <a:spLocks/>
              </p:cNvSpPr>
              <p:nvPr/>
            </p:nvSpPr>
            <p:spPr bwMode="auto">
              <a:xfrm>
                <a:off x="4877" y="1551"/>
                <a:ext cx="8" cy="14"/>
              </a:xfrm>
              <a:custGeom>
                <a:avLst/>
                <a:gdLst/>
                <a:ahLst/>
                <a:cxnLst>
                  <a:cxn ang="0">
                    <a:pos x="13" y="6"/>
                  </a:cxn>
                  <a:cxn ang="0">
                    <a:pos x="18" y="14"/>
                  </a:cxn>
                  <a:cxn ang="0">
                    <a:pos x="18" y="29"/>
                  </a:cxn>
                  <a:cxn ang="0">
                    <a:pos x="16" y="28"/>
                  </a:cxn>
                  <a:cxn ang="0">
                    <a:pos x="16" y="13"/>
                  </a:cxn>
                  <a:cxn ang="0">
                    <a:pos x="13" y="8"/>
                  </a:cxn>
                  <a:cxn ang="0">
                    <a:pos x="10" y="10"/>
                  </a:cxn>
                  <a:cxn ang="0">
                    <a:pos x="10" y="24"/>
                  </a:cxn>
                  <a:cxn ang="0">
                    <a:pos x="8" y="23"/>
                  </a:cxn>
                  <a:cxn ang="0">
                    <a:pos x="8" y="9"/>
                  </a:cxn>
                  <a:cxn ang="0">
                    <a:pos x="5" y="3"/>
                  </a:cxn>
                  <a:cxn ang="0">
                    <a:pos x="2" y="5"/>
                  </a:cxn>
                  <a:cxn ang="0">
                    <a:pos x="2" y="20"/>
                  </a:cxn>
                  <a:cxn ang="0">
                    <a:pos x="0" y="19"/>
                  </a:cxn>
                  <a:cxn ang="0">
                    <a:pos x="0" y="4"/>
                  </a:cxn>
                  <a:cxn ang="0">
                    <a:pos x="5" y="1"/>
                  </a:cxn>
                  <a:cxn ang="0">
                    <a:pos x="9" y="6"/>
                  </a:cxn>
                  <a:cxn ang="0">
                    <a:pos x="13" y="6"/>
                  </a:cxn>
                  <a:cxn ang="0">
                    <a:pos x="13" y="6"/>
                  </a:cxn>
                </a:cxnLst>
                <a:rect l="0" t="0" r="r" b="b"/>
                <a:pathLst>
                  <a:path w="18" h="29">
                    <a:moveTo>
                      <a:pt x="13" y="6"/>
                    </a:moveTo>
                    <a:cubicBezTo>
                      <a:pt x="16" y="7"/>
                      <a:pt x="18" y="11"/>
                      <a:pt x="18" y="14"/>
                    </a:cubicBezTo>
                    <a:cubicBezTo>
                      <a:pt x="18" y="29"/>
                      <a:pt x="18" y="29"/>
                      <a:pt x="18" y="29"/>
                    </a:cubicBezTo>
                    <a:cubicBezTo>
                      <a:pt x="16" y="28"/>
                      <a:pt x="16" y="28"/>
                      <a:pt x="16" y="28"/>
                    </a:cubicBezTo>
                    <a:cubicBezTo>
                      <a:pt x="16" y="13"/>
                      <a:pt x="16" y="13"/>
                      <a:pt x="16" y="13"/>
                    </a:cubicBezTo>
                    <a:cubicBezTo>
                      <a:pt x="16" y="10"/>
                      <a:pt x="14" y="8"/>
                      <a:pt x="13" y="8"/>
                    </a:cubicBezTo>
                    <a:cubicBezTo>
                      <a:pt x="11" y="7"/>
                      <a:pt x="10" y="8"/>
                      <a:pt x="10" y="10"/>
                    </a:cubicBezTo>
                    <a:cubicBezTo>
                      <a:pt x="10" y="24"/>
                      <a:pt x="10" y="24"/>
                      <a:pt x="10" y="24"/>
                    </a:cubicBezTo>
                    <a:cubicBezTo>
                      <a:pt x="8" y="23"/>
                      <a:pt x="8" y="23"/>
                      <a:pt x="8" y="23"/>
                    </a:cubicBezTo>
                    <a:cubicBezTo>
                      <a:pt x="8" y="9"/>
                      <a:pt x="8" y="9"/>
                      <a:pt x="8" y="9"/>
                    </a:cubicBezTo>
                    <a:cubicBezTo>
                      <a:pt x="8" y="7"/>
                      <a:pt x="7" y="4"/>
                      <a:pt x="5" y="3"/>
                    </a:cubicBezTo>
                    <a:cubicBezTo>
                      <a:pt x="4" y="3"/>
                      <a:pt x="2" y="2"/>
                      <a:pt x="2" y="5"/>
                    </a:cubicBezTo>
                    <a:cubicBezTo>
                      <a:pt x="2" y="20"/>
                      <a:pt x="2" y="20"/>
                      <a:pt x="2" y="20"/>
                    </a:cubicBezTo>
                    <a:cubicBezTo>
                      <a:pt x="0" y="19"/>
                      <a:pt x="0" y="19"/>
                      <a:pt x="0" y="19"/>
                    </a:cubicBezTo>
                    <a:cubicBezTo>
                      <a:pt x="0" y="4"/>
                      <a:pt x="0" y="4"/>
                      <a:pt x="0" y="4"/>
                    </a:cubicBezTo>
                    <a:cubicBezTo>
                      <a:pt x="0" y="0"/>
                      <a:pt x="2" y="0"/>
                      <a:pt x="5" y="1"/>
                    </a:cubicBezTo>
                    <a:cubicBezTo>
                      <a:pt x="8" y="3"/>
                      <a:pt x="9" y="5"/>
                      <a:pt x="9" y="6"/>
                    </a:cubicBezTo>
                    <a:cubicBezTo>
                      <a:pt x="9" y="6"/>
                      <a:pt x="11" y="4"/>
                      <a:pt x="13" y="6"/>
                    </a:cubicBezTo>
                    <a:cubicBezTo>
                      <a:pt x="13" y="6"/>
                      <a:pt x="13" y="6"/>
                      <a:pt x="13" y="6"/>
                    </a:cubicBezTo>
                    <a:close/>
                  </a:path>
                </a:pathLst>
              </a:custGeom>
              <a:solidFill>
                <a:srgbClr val="FFFFFF"/>
              </a:solidFill>
              <a:ln w="9525">
                <a:noFill/>
                <a:round/>
                <a:headEnd/>
                <a:tailEnd/>
              </a:ln>
            </p:spPr>
            <p:txBody>
              <a:bodyPr/>
              <a:lstStyle/>
              <a:p>
                <a:endParaRPr lang="zh-CN" altLang="en-US"/>
              </a:p>
            </p:txBody>
          </p:sp>
          <p:sp>
            <p:nvSpPr>
              <p:cNvPr id="482" name="Freeform 476"/>
              <p:cNvSpPr>
                <a:spLocks noEditPoints="1"/>
              </p:cNvSpPr>
              <p:nvPr/>
            </p:nvSpPr>
            <p:spPr bwMode="auto">
              <a:xfrm>
                <a:off x="4887" y="1541"/>
                <a:ext cx="5" cy="14"/>
              </a:xfrm>
              <a:custGeom>
                <a:avLst/>
                <a:gdLst/>
                <a:ahLst/>
                <a:cxnLst>
                  <a:cxn ang="0">
                    <a:pos x="12" y="22"/>
                  </a:cxn>
                  <a:cxn ang="0">
                    <a:pos x="8" y="28"/>
                  </a:cxn>
                  <a:cxn ang="0">
                    <a:pos x="4" y="22"/>
                  </a:cxn>
                  <a:cxn ang="0">
                    <a:pos x="1" y="14"/>
                  </a:cxn>
                  <a:cxn ang="0">
                    <a:pos x="0" y="6"/>
                  </a:cxn>
                  <a:cxn ang="0">
                    <a:pos x="4" y="2"/>
                  </a:cxn>
                  <a:cxn ang="0">
                    <a:pos x="10" y="12"/>
                  </a:cxn>
                  <a:cxn ang="0">
                    <a:pos x="12" y="22"/>
                  </a:cxn>
                  <a:cxn ang="0">
                    <a:pos x="12" y="22"/>
                  </a:cxn>
                  <a:cxn ang="0">
                    <a:pos x="9" y="25"/>
                  </a:cxn>
                  <a:cxn ang="0">
                    <a:pos x="9" y="20"/>
                  </a:cxn>
                  <a:cxn ang="0">
                    <a:pos x="8" y="12"/>
                  </a:cxn>
                  <a:cxn ang="0">
                    <a:pos x="4" y="5"/>
                  </a:cxn>
                  <a:cxn ang="0">
                    <a:pos x="4" y="5"/>
                  </a:cxn>
                  <a:cxn ang="0">
                    <a:pos x="3" y="5"/>
                  </a:cxn>
                  <a:cxn ang="0">
                    <a:pos x="3" y="8"/>
                  </a:cxn>
                  <a:cxn ang="0">
                    <a:pos x="4" y="14"/>
                  </a:cxn>
                  <a:cxn ang="0">
                    <a:pos x="8" y="24"/>
                  </a:cxn>
                  <a:cxn ang="0">
                    <a:pos x="8" y="25"/>
                  </a:cxn>
                  <a:cxn ang="0">
                    <a:pos x="9" y="25"/>
                  </a:cxn>
                </a:cxnLst>
                <a:rect l="0" t="0" r="r" b="b"/>
                <a:pathLst>
                  <a:path w="12" h="29">
                    <a:moveTo>
                      <a:pt x="12" y="22"/>
                    </a:moveTo>
                    <a:cubicBezTo>
                      <a:pt x="12" y="26"/>
                      <a:pt x="11" y="29"/>
                      <a:pt x="8" y="28"/>
                    </a:cubicBezTo>
                    <a:cubicBezTo>
                      <a:pt x="7" y="27"/>
                      <a:pt x="5" y="25"/>
                      <a:pt x="4" y="22"/>
                    </a:cubicBezTo>
                    <a:cubicBezTo>
                      <a:pt x="3" y="20"/>
                      <a:pt x="2" y="17"/>
                      <a:pt x="1" y="14"/>
                    </a:cubicBezTo>
                    <a:cubicBezTo>
                      <a:pt x="1" y="10"/>
                      <a:pt x="0" y="8"/>
                      <a:pt x="0" y="6"/>
                    </a:cubicBezTo>
                    <a:cubicBezTo>
                      <a:pt x="0" y="2"/>
                      <a:pt x="1" y="0"/>
                      <a:pt x="4" y="2"/>
                    </a:cubicBezTo>
                    <a:cubicBezTo>
                      <a:pt x="6" y="3"/>
                      <a:pt x="8" y="7"/>
                      <a:pt x="10" y="12"/>
                    </a:cubicBezTo>
                    <a:cubicBezTo>
                      <a:pt x="11" y="16"/>
                      <a:pt x="11" y="19"/>
                      <a:pt x="12" y="22"/>
                    </a:cubicBezTo>
                    <a:cubicBezTo>
                      <a:pt x="12" y="22"/>
                      <a:pt x="12" y="22"/>
                      <a:pt x="12" y="22"/>
                    </a:cubicBezTo>
                    <a:close/>
                    <a:moveTo>
                      <a:pt x="9" y="25"/>
                    </a:moveTo>
                    <a:cubicBezTo>
                      <a:pt x="10" y="24"/>
                      <a:pt x="9" y="21"/>
                      <a:pt x="9" y="20"/>
                    </a:cubicBezTo>
                    <a:cubicBezTo>
                      <a:pt x="9" y="19"/>
                      <a:pt x="9" y="16"/>
                      <a:pt x="8" y="12"/>
                    </a:cubicBezTo>
                    <a:cubicBezTo>
                      <a:pt x="7" y="9"/>
                      <a:pt x="5" y="6"/>
                      <a:pt x="4" y="5"/>
                    </a:cubicBezTo>
                    <a:cubicBezTo>
                      <a:pt x="4" y="5"/>
                      <a:pt x="4" y="5"/>
                      <a:pt x="4" y="5"/>
                    </a:cubicBezTo>
                    <a:cubicBezTo>
                      <a:pt x="3" y="5"/>
                      <a:pt x="3" y="5"/>
                      <a:pt x="3" y="5"/>
                    </a:cubicBezTo>
                    <a:cubicBezTo>
                      <a:pt x="3" y="5"/>
                      <a:pt x="3" y="6"/>
                      <a:pt x="3" y="8"/>
                    </a:cubicBezTo>
                    <a:cubicBezTo>
                      <a:pt x="3" y="9"/>
                      <a:pt x="3" y="12"/>
                      <a:pt x="4" y="14"/>
                    </a:cubicBezTo>
                    <a:cubicBezTo>
                      <a:pt x="5" y="18"/>
                      <a:pt x="6" y="22"/>
                      <a:pt x="8" y="24"/>
                    </a:cubicBezTo>
                    <a:cubicBezTo>
                      <a:pt x="8" y="25"/>
                      <a:pt x="8" y="25"/>
                      <a:pt x="8" y="25"/>
                    </a:cubicBezTo>
                    <a:cubicBezTo>
                      <a:pt x="9" y="25"/>
                      <a:pt x="9" y="25"/>
                      <a:pt x="9" y="25"/>
                    </a:cubicBezTo>
                  </a:path>
                </a:pathLst>
              </a:custGeom>
              <a:solidFill>
                <a:srgbClr val="FFFFFF"/>
              </a:solidFill>
              <a:ln w="9525">
                <a:noFill/>
                <a:round/>
                <a:headEnd/>
                <a:tailEnd/>
              </a:ln>
            </p:spPr>
            <p:txBody>
              <a:bodyPr/>
              <a:lstStyle/>
              <a:p>
                <a:endParaRPr lang="zh-CN" altLang="en-US"/>
              </a:p>
            </p:txBody>
          </p:sp>
          <p:sp>
            <p:nvSpPr>
              <p:cNvPr id="483" name="Freeform 477"/>
              <p:cNvSpPr>
                <a:spLocks noEditPoints="1"/>
              </p:cNvSpPr>
              <p:nvPr/>
            </p:nvSpPr>
            <p:spPr bwMode="auto">
              <a:xfrm>
                <a:off x="4873" y="1536"/>
                <a:ext cx="12" cy="13"/>
              </a:xfrm>
              <a:custGeom>
                <a:avLst/>
                <a:gdLst/>
                <a:ahLst/>
                <a:cxnLst>
                  <a:cxn ang="0">
                    <a:pos x="22" y="14"/>
                  </a:cxn>
                  <a:cxn ang="0">
                    <a:pos x="26" y="20"/>
                  </a:cxn>
                  <a:cxn ang="0">
                    <a:pos x="19" y="24"/>
                  </a:cxn>
                  <a:cxn ang="0">
                    <a:pos x="14" y="24"/>
                  </a:cxn>
                  <a:cxn ang="0">
                    <a:pos x="8" y="26"/>
                  </a:cxn>
                  <a:cxn ang="0">
                    <a:pos x="1" y="15"/>
                  </a:cxn>
                  <a:cxn ang="0">
                    <a:pos x="0" y="8"/>
                  </a:cxn>
                  <a:cxn ang="0">
                    <a:pos x="4" y="0"/>
                  </a:cxn>
                  <a:cxn ang="0">
                    <a:pos x="7" y="1"/>
                  </a:cxn>
                  <a:cxn ang="0">
                    <a:pos x="14" y="12"/>
                  </a:cxn>
                  <a:cxn ang="0">
                    <a:pos x="22" y="14"/>
                  </a:cxn>
                  <a:cxn ang="0">
                    <a:pos x="22" y="14"/>
                  </a:cxn>
                  <a:cxn ang="0">
                    <a:pos x="24" y="19"/>
                  </a:cxn>
                  <a:cxn ang="0">
                    <a:pos x="24" y="19"/>
                  </a:cxn>
                  <a:cxn ang="0">
                    <a:pos x="21" y="16"/>
                  </a:cxn>
                  <a:cxn ang="0">
                    <a:pos x="15" y="15"/>
                  </a:cxn>
                  <a:cxn ang="0">
                    <a:pos x="15" y="19"/>
                  </a:cxn>
                  <a:cxn ang="0">
                    <a:pos x="15" y="19"/>
                  </a:cxn>
                  <a:cxn ang="0">
                    <a:pos x="13" y="19"/>
                  </a:cxn>
                  <a:cxn ang="0">
                    <a:pos x="13" y="18"/>
                  </a:cxn>
                  <a:cxn ang="0">
                    <a:pos x="13" y="17"/>
                  </a:cxn>
                  <a:cxn ang="0">
                    <a:pos x="12" y="12"/>
                  </a:cxn>
                  <a:cxn ang="0">
                    <a:pos x="8" y="4"/>
                  </a:cxn>
                  <a:cxn ang="0">
                    <a:pos x="3" y="10"/>
                  </a:cxn>
                  <a:cxn ang="0">
                    <a:pos x="8" y="23"/>
                  </a:cxn>
                  <a:cxn ang="0">
                    <a:pos x="11" y="22"/>
                  </a:cxn>
                  <a:cxn ang="0">
                    <a:pos x="11" y="22"/>
                  </a:cxn>
                  <a:cxn ang="0">
                    <a:pos x="6" y="16"/>
                  </a:cxn>
                  <a:cxn ang="0">
                    <a:pos x="11" y="11"/>
                  </a:cxn>
                  <a:cxn ang="0">
                    <a:pos x="11" y="11"/>
                  </a:cxn>
                  <a:cxn ang="0">
                    <a:pos x="12" y="15"/>
                  </a:cxn>
                  <a:cxn ang="0">
                    <a:pos x="12" y="15"/>
                  </a:cxn>
                  <a:cxn ang="0">
                    <a:pos x="9" y="16"/>
                  </a:cxn>
                  <a:cxn ang="0">
                    <a:pos x="10" y="18"/>
                  </a:cxn>
                  <a:cxn ang="0">
                    <a:pos x="11" y="19"/>
                  </a:cxn>
                  <a:cxn ang="0">
                    <a:pos x="22" y="21"/>
                  </a:cxn>
                  <a:cxn ang="0">
                    <a:pos x="24" y="19"/>
                  </a:cxn>
                </a:cxnLst>
                <a:rect l="0" t="0" r="r" b="b"/>
                <a:pathLst>
                  <a:path w="26" h="28">
                    <a:moveTo>
                      <a:pt x="22" y="14"/>
                    </a:moveTo>
                    <a:cubicBezTo>
                      <a:pt x="23" y="15"/>
                      <a:pt x="26" y="17"/>
                      <a:pt x="26" y="20"/>
                    </a:cubicBezTo>
                    <a:cubicBezTo>
                      <a:pt x="26" y="24"/>
                      <a:pt x="22" y="25"/>
                      <a:pt x="19" y="24"/>
                    </a:cubicBezTo>
                    <a:cubicBezTo>
                      <a:pt x="17" y="24"/>
                      <a:pt x="15" y="24"/>
                      <a:pt x="14" y="24"/>
                    </a:cubicBezTo>
                    <a:cubicBezTo>
                      <a:pt x="14" y="24"/>
                      <a:pt x="13" y="28"/>
                      <a:pt x="8" y="26"/>
                    </a:cubicBezTo>
                    <a:cubicBezTo>
                      <a:pt x="5" y="24"/>
                      <a:pt x="3" y="19"/>
                      <a:pt x="1" y="15"/>
                    </a:cubicBezTo>
                    <a:cubicBezTo>
                      <a:pt x="1" y="12"/>
                      <a:pt x="0" y="10"/>
                      <a:pt x="0" y="8"/>
                    </a:cubicBezTo>
                    <a:cubicBezTo>
                      <a:pt x="0" y="4"/>
                      <a:pt x="2" y="1"/>
                      <a:pt x="4" y="0"/>
                    </a:cubicBezTo>
                    <a:cubicBezTo>
                      <a:pt x="5" y="0"/>
                      <a:pt x="6" y="0"/>
                      <a:pt x="7" y="1"/>
                    </a:cubicBezTo>
                    <a:cubicBezTo>
                      <a:pt x="11" y="3"/>
                      <a:pt x="14" y="9"/>
                      <a:pt x="14" y="12"/>
                    </a:cubicBezTo>
                    <a:cubicBezTo>
                      <a:pt x="17" y="12"/>
                      <a:pt x="20" y="13"/>
                      <a:pt x="22" y="14"/>
                    </a:cubicBezTo>
                    <a:cubicBezTo>
                      <a:pt x="22" y="14"/>
                      <a:pt x="22" y="14"/>
                      <a:pt x="22" y="14"/>
                    </a:cubicBezTo>
                    <a:close/>
                    <a:moveTo>
                      <a:pt x="24" y="19"/>
                    </a:moveTo>
                    <a:cubicBezTo>
                      <a:pt x="24" y="19"/>
                      <a:pt x="24" y="19"/>
                      <a:pt x="24" y="19"/>
                    </a:cubicBezTo>
                    <a:cubicBezTo>
                      <a:pt x="23" y="18"/>
                      <a:pt x="23" y="17"/>
                      <a:pt x="21" y="16"/>
                    </a:cubicBezTo>
                    <a:cubicBezTo>
                      <a:pt x="19" y="15"/>
                      <a:pt x="16" y="15"/>
                      <a:pt x="15" y="15"/>
                    </a:cubicBezTo>
                    <a:cubicBezTo>
                      <a:pt x="15" y="16"/>
                      <a:pt x="15" y="17"/>
                      <a:pt x="15" y="19"/>
                    </a:cubicBezTo>
                    <a:cubicBezTo>
                      <a:pt x="15" y="19"/>
                      <a:pt x="15" y="19"/>
                      <a:pt x="15" y="19"/>
                    </a:cubicBezTo>
                    <a:cubicBezTo>
                      <a:pt x="15" y="19"/>
                      <a:pt x="14" y="19"/>
                      <a:pt x="13" y="19"/>
                    </a:cubicBezTo>
                    <a:cubicBezTo>
                      <a:pt x="13" y="19"/>
                      <a:pt x="13" y="18"/>
                      <a:pt x="13" y="18"/>
                    </a:cubicBezTo>
                    <a:cubicBezTo>
                      <a:pt x="13" y="18"/>
                      <a:pt x="13" y="18"/>
                      <a:pt x="13" y="17"/>
                    </a:cubicBezTo>
                    <a:cubicBezTo>
                      <a:pt x="13" y="15"/>
                      <a:pt x="13" y="13"/>
                      <a:pt x="12" y="12"/>
                    </a:cubicBezTo>
                    <a:cubicBezTo>
                      <a:pt x="11" y="8"/>
                      <a:pt x="10" y="5"/>
                      <a:pt x="8" y="4"/>
                    </a:cubicBezTo>
                    <a:cubicBezTo>
                      <a:pt x="4" y="2"/>
                      <a:pt x="3" y="6"/>
                      <a:pt x="3" y="10"/>
                    </a:cubicBezTo>
                    <a:cubicBezTo>
                      <a:pt x="3" y="14"/>
                      <a:pt x="5" y="21"/>
                      <a:pt x="8" y="23"/>
                    </a:cubicBezTo>
                    <a:cubicBezTo>
                      <a:pt x="10" y="24"/>
                      <a:pt x="11" y="22"/>
                      <a:pt x="11" y="22"/>
                    </a:cubicBezTo>
                    <a:cubicBezTo>
                      <a:pt x="11" y="22"/>
                      <a:pt x="11" y="22"/>
                      <a:pt x="11" y="22"/>
                    </a:cubicBezTo>
                    <a:cubicBezTo>
                      <a:pt x="9" y="21"/>
                      <a:pt x="6" y="19"/>
                      <a:pt x="6" y="16"/>
                    </a:cubicBezTo>
                    <a:cubicBezTo>
                      <a:pt x="6" y="13"/>
                      <a:pt x="9" y="12"/>
                      <a:pt x="11" y="11"/>
                    </a:cubicBezTo>
                    <a:cubicBezTo>
                      <a:pt x="11" y="11"/>
                      <a:pt x="11" y="11"/>
                      <a:pt x="11" y="11"/>
                    </a:cubicBezTo>
                    <a:cubicBezTo>
                      <a:pt x="11" y="12"/>
                      <a:pt x="12" y="14"/>
                      <a:pt x="12" y="15"/>
                    </a:cubicBezTo>
                    <a:cubicBezTo>
                      <a:pt x="12" y="15"/>
                      <a:pt x="12" y="15"/>
                      <a:pt x="12" y="15"/>
                    </a:cubicBezTo>
                    <a:cubicBezTo>
                      <a:pt x="11" y="15"/>
                      <a:pt x="10" y="15"/>
                      <a:pt x="9" y="16"/>
                    </a:cubicBezTo>
                    <a:cubicBezTo>
                      <a:pt x="8" y="16"/>
                      <a:pt x="8" y="17"/>
                      <a:pt x="10" y="18"/>
                    </a:cubicBezTo>
                    <a:cubicBezTo>
                      <a:pt x="10" y="18"/>
                      <a:pt x="10" y="19"/>
                      <a:pt x="11" y="19"/>
                    </a:cubicBezTo>
                    <a:cubicBezTo>
                      <a:pt x="14" y="20"/>
                      <a:pt x="18" y="22"/>
                      <a:pt x="22" y="21"/>
                    </a:cubicBezTo>
                    <a:cubicBezTo>
                      <a:pt x="23" y="20"/>
                      <a:pt x="24" y="20"/>
                      <a:pt x="24" y="19"/>
                    </a:cubicBezTo>
                  </a:path>
                </a:pathLst>
              </a:custGeom>
              <a:solidFill>
                <a:srgbClr val="FFFFFF"/>
              </a:solidFill>
              <a:ln w="9525">
                <a:noFill/>
                <a:round/>
                <a:headEnd/>
                <a:tailEnd/>
              </a:ln>
            </p:spPr>
            <p:txBody>
              <a:bodyPr/>
              <a:lstStyle/>
              <a:p>
                <a:endParaRPr lang="zh-CN" altLang="en-US"/>
              </a:p>
            </p:txBody>
          </p:sp>
          <p:sp>
            <p:nvSpPr>
              <p:cNvPr id="484" name="Freeform 478"/>
              <p:cNvSpPr>
                <a:spLocks/>
              </p:cNvSpPr>
              <p:nvPr/>
            </p:nvSpPr>
            <p:spPr bwMode="auto">
              <a:xfrm>
                <a:off x="4893" y="1555"/>
                <a:ext cx="1" cy="1"/>
              </a:xfrm>
              <a:custGeom>
                <a:avLst/>
                <a:gdLst/>
                <a:ahLst/>
                <a:cxnLst>
                  <a:cxn ang="0">
                    <a:pos x="1" y="0"/>
                  </a:cxn>
                  <a:cxn ang="0">
                    <a:pos x="1" y="0"/>
                  </a:cxn>
                  <a:cxn ang="0">
                    <a:pos x="1" y="1"/>
                  </a:cxn>
                  <a:cxn ang="0">
                    <a:pos x="1" y="1"/>
                  </a:cxn>
                  <a:cxn ang="0">
                    <a:pos x="1" y="0"/>
                  </a:cxn>
                  <a:cxn ang="0">
                    <a:pos x="1" y="0"/>
                  </a:cxn>
                  <a:cxn ang="0">
                    <a:pos x="1" y="1"/>
                  </a:cxn>
                  <a:cxn ang="0">
                    <a:pos x="1" y="1"/>
                  </a:cxn>
                  <a:cxn ang="0">
                    <a:pos x="0" y="0"/>
                  </a:cxn>
                  <a:cxn ang="0">
                    <a:pos x="0" y="0"/>
                  </a:cxn>
                  <a:cxn ang="0">
                    <a:pos x="0" y="1"/>
                  </a:cxn>
                  <a:cxn ang="0">
                    <a:pos x="0" y="1"/>
                  </a:cxn>
                  <a:cxn ang="0">
                    <a:pos x="0" y="0"/>
                  </a:cxn>
                  <a:cxn ang="0">
                    <a:pos x="1" y="0"/>
                  </a:cxn>
                  <a:cxn ang="0">
                    <a:pos x="1" y="1"/>
                  </a:cxn>
                  <a:cxn ang="0">
                    <a:pos x="1" y="0"/>
                  </a:cxn>
                  <a:cxn ang="0">
                    <a:pos x="1" y="0"/>
                  </a:cxn>
                  <a:cxn ang="0">
                    <a:pos x="1" y="0"/>
                  </a:cxn>
                </a:cxnLst>
                <a:rect l="0" t="0" r="r" b="b"/>
                <a:pathLst>
                  <a:path w="1" h="1">
                    <a:moveTo>
                      <a:pt x="1" y="0"/>
                    </a:moveTo>
                    <a:lnTo>
                      <a:pt x="1" y="0"/>
                    </a:lnTo>
                    <a:lnTo>
                      <a:pt x="1" y="1"/>
                    </a:lnTo>
                    <a:lnTo>
                      <a:pt x="1" y="1"/>
                    </a:lnTo>
                    <a:lnTo>
                      <a:pt x="1" y="0"/>
                    </a:lnTo>
                    <a:lnTo>
                      <a:pt x="1" y="0"/>
                    </a:lnTo>
                    <a:lnTo>
                      <a:pt x="1" y="1"/>
                    </a:lnTo>
                    <a:lnTo>
                      <a:pt x="1" y="1"/>
                    </a:lnTo>
                    <a:lnTo>
                      <a:pt x="0" y="0"/>
                    </a:lnTo>
                    <a:lnTo>
                      <a:pt x="0" y="0"/>
                    </a:lnTo>
                    <a:lnTo>
                      <a:pt x="0" y="1"/>
                    </a:lnTo>
                    <a:lnTo>
                      <a:pt x="0" y="1"/>
                    </a:lnTo>
                    <a:lnTo>
                      <a:pt x="0" y="0"/>
                    </a:lnTo>
                    <a:lnTo>
                      <a:pt x="1" y="0"/>
                    </a:lnTo>
                    <a:lnTo>
                      <a:pt x="1" y="1"/>
                    </a:lnTo>
                    <a:lnTo>
                      <a:pt x="1" y="0"/>
                    </a:lnTo>
                    <a:lnTo>
                      <a:pt x="1" y="0"/>
                    </a:lnTo>
                    <a:lnTo>
                      <a:pt x="1" y="0"/>
                    </a:lnTo>
                    <a:close/>
                  </a:path>
                </a:pathLst>
              </a:custGeom>
              <a:solidFill>
                <a:srgbClr val="FFFFFF"/>
              </a:solidFill>
              <a:ln w="9525">
                <a:noFill/>
                <a:round/>
                <a:headEnd/>
                <a:tailEnd/>
              </a:ln>
            </p:spPr>
            <p:txBody>
              <a:bodyPr/>
              <a:lstStyle/>
              <a:p>
                <a:endParaRPr lang="zh-CN" altLang="en-US"/>
              </a:p>
            </p:txBody>
          </p:sp>
          <p:sp>
            <p:nvSpPr>
              <p:cNvPr id="485" name="Freeform 479"/>
              <p:cNvSpPr>
                <a:spLocks/>
              </p:cNvSpPr>
              <p:nvPr/>
            </p:nvSpPr>
            <p:spPr bwMode="auto">
              <a:xfrm>
                <a:off x="4892" y="1554"/>
                <a:ext cx="1" cy="1"/>
              </a:xfrm>
              <a:custGeom>
                <a:avLst/>
                <a:gdLst/>
                <a:ahLst/>
                <a:cxnLst>
                  <a:cxn ang="0">
                    <a:pos x="0" y="0"/>
                  </a:cxn>
                  <a:cxn ang="0">
                    <a:pos x="0" y="0"/>
                  </a:cxn>
                  <a:cxn ang="0">
                    <a:pos x="1" y="1"/>
                  </a:cxn>
                  <a:cxn ang="0">
                    <a:pos x="1" y="1"/>
                  </a:cxn>
                  <a:cxn ang="0">
                    <a:pos x="1" y="1"/>
                  </a:cxn>
                  <a:cxn ang="0">
                    <a:pos x="1" y="1"/>
                  </a:cxn>
                  <a:cxn ang="0">
                    <a:pos x="1" y="1"/>
                  </a:cxn>
                  <a:cxn ang="0">
                    <a:pos x="1" y="0"/>
                  </a:cxn>
                  <a:cxn ang="0">
                    <a:pos x="0" y="0"/>
                  </a:cxn>
                  <a:cxn ang="0">
                    <a:pos x="0" y="0"/>
                  </a:cxn>
                  <a:cxn ang="0">
                    <a:pos x="0" y="0"/>
                  </a:cxn>
                </a:cxnLst>
                <a:rect l="0" t="0" r="r" b="b"/>
                <a:pathLst>
                  <a:path w="1" h="1">
                    <a:moveTo>
                      <a:pt x="0" y="0"/>
                    </a:moveTo>
                    <a:lnTo>
                      <a:pt x="0" y="0"/>
                    </a:lnTo>
                    <a:lnTo>
                      <a:pt x="1" y="1"/>
                    </a:lnTo>
                    <a:lnTo>
                      <a:pt x="1" y="1"/>
                    </a:lnTo>
                    <a:lnTo>
                      <a:pt x="1" y="1"/>
                    </a:lnTo>
                    <a:lnTo>
                      <a:pt x="1" y="1"/>
                    </a:lnTo>
                    <a:lnTo>
                      <a:pt x="1" y="1"/>
                    </a:lnTo>
                    <a:lnTo>
                      <a:pt x="1" y="0"/>
                    </a:lnTo>
                    <a:lnTo>
                      <a:pt x="0" y="0"/>
                    </a:lnTo>
                    <a:lnTo>
                      <a:pt x="0" y="0"/>
                    </a:lnTo>
                    <a:lnTo>
                      <a:pt x="0" y="0"/>
                    </a:lnTo>
                    <a:close/>
                  </a:path>
                </a:pathLst>
              </a:custGeom>
              <a:solidFill>
                <a:srgbClr val="FFFFFF"/>
              </a:solidFill>
              <a:ln w="9525">
                <a:noFill/>
                <a:round/>
                <a:headEnd/>
                <a:tailEnd/>
              </a:ln>
            </p:spPr>
            <p:txBody>
              <a:bodyPr/>
              <a:lstStyle/>
              <a:p>
                <a:endParaRPr lang="zh-CN" altLang="en-US"/>
              </a:p>
            </p:txBody>
          </p:sp>
          <p:sp>
            <p:nvSpPr>
              <p:cNvPr id="486" name="Freeform 480"/>
              <p:cNvSpPr>
                <a:spLocks/>
              </p:cNvSpPr>
              <p:nvPr/>
            </p:nvSpPr>
            <p:spPr bwMode="auto">
              <a:xfrm>
                <a:off x="4518" y="1316"/>
                <a:ext cx="323" cy="358"/>
              </a:xfrm>
              <a:custGeom>
                <a:avLst/>
                <a:gdLst/>
                <a:ahLst/>
                <a:cxnLst>
                  <a:cxn ang="0">
                    <a:pos x="668" y="381"/>
                  </a:cxn>
                  <a:cxn ang="0">
                    <a:pos x="692" y="414"/>
                  </a:cxn>
                  <a:cxn ang="0">
                    <a:pos x="691" y="753"/>
                  </a:cxn>
                  <a:cxn ang="0">
                    <a:pos x="667" y="758"/>
                  </a:cxn>
                  <a:cxn ang="0">
                    <a:pos x="0" y="373"/>
                  </a:cxn>
                  <a:cxn ang="0">
                    <a:pos x="1" y="0"/>
                  </a:cxn>
                  <a:cxn ang="0">
                    <a:pos x="668" y="381"/>
                  </a:cxn>
                  <a:cxn ang="0">
                    <a:pos x="668" y="381"/>
                  </a:cxn>
                </a:cxnLst>
                <a:rect l="0" t="0" r="r" b="b"/>
                <a:pathLst>
                  <a:path w="692" h="766">
                    <a:moveTo>
                      <a:pt x="668" y="381"/>
                    </a:moveTo>
                    <a:cubicBezTo>
                      <a:pt x="681" y="388"/>
                      <a:pt x="692" y="403"/>
                      <a:pt x="692" y="414"/>
                    </a:cubicBezTo>
                    <a:cubicBezTo>
                      <a:pt x="691" y="753"/>
                      <a:pt x="691" y="753"/>
                      <a:pt x="691" y="753"/>
                    </a:cubicBezTo>
                    <a:cubicBezTo>
                      <a:pt x="691" y="763"/>
                      <a:pt x="680" y="766"/>
                      <a:pt x="667" y="758"/>
                    </a:cubicBezTo>
                    <a:cubicBezTo>
                      <a:pt x="0" y="373"/>
                      <a:pt x="0" y="373"/>
                      <a:pt x="0" y="373"/>
                    </a:cubicBezTo>
                    <a:cubicBezTo>
                      <a:pt x="1" y="0"/>
                      <a:pt x="1" y="0"/>
                      <a:pt x="1" y="0"/>
                    </a:cubicBezTo>
                    <a:cubicBezTo>
                      <a:pt x="668" y="381"/>
                      <a:pt x="668" y="381"/>
                      <a:pt x="668" y="381"/>
                    </a:cubicBezTo>
                    <a:cubicBezTo>
                      <a:pt x="668" y="381"/>
                      <a:pt x="668" y="381"/>
                      <a:pt x="668" y="381"/>
                    </a:cubicBezTo>
                    <a:close/>
                  </a:path>
                </a:pathLst>
              </a:custGeom>
              <a:solidFill>
                <a:srgbClr val="FFFFFF"/>
              </a:solidFill>
              <a:ln w="9525">
                <a:noFill/>
                <a:round/>
                <a:headEnd/>
                <a:tailEnd/>
              </a:ln>
            </p:spPr>
            <p:txBody>
              <a:bodyPr/>
              <a:lstStyle/>
              <a:p>
                <a:endParaRPr lang="zh-CN" altLang="en-US"/>
              </a:p>
            </p:txBody>
          </p:sp>
          <p:sp>
            <p:nvSpPr>
              <p:cNvPr id="487" name="Freeform 481"/>
              <p:cNvSpPr>
                <a:spLocks/>
              </p:cNvSpPr>
              <p:nvPr/>
            </p:nvSpPr>
            <p:spPr bwMode="auto">
              <a:xfrm>
                <a:off x="4801" y="1481"/>
                <a:ext cx="37" cy="190"/>
              </a:xfrm>
              <a:custGeom>
                <a:avLst/>
                <a:gdLst/>
                <a:ahLst/>
                <a:cxnLst>
                  <a:cxn ang="0">
                    <a:pos x="59" y="33"/>
                  </a:cxn>
                  <a:cxn ang="0">
                    <a:pos x="79" y="66"/>
                  </a:cxn>
                  <a:cxn ang="0">
                    <a:pos x="78" y="392"/>
                  </a:cxn>
                  <a:cxn ang="0">
                    <a:pos x="58" y="399"/>
                  </a:cxn>
                  <a:cxn ang="0">
                    <a:pos x="0" y="366"/>
                  </a:cxn>
                  <a:cxn ang="0">
                    <a:pos x="2" y="0"/>
                  </a:cxn>
                  <a:cxn ang="0">
                    <a:pos x="59" y="33"/>
                  </a:cxn>
                  <a:cxn ang="0">
                    <a:pos x="59" y="33"/>
                  </a:cxn>
                </a:cxnLst>
                <a:rect l="0" t="0" r="r" b="b"/>
                <a:pathLst>
                  <a:path w="79" h="407">
                    <a:moveTo>
                      <a:pt x="59" y="33"/>
                    </a:moveTo>
                    <a:cubicBezTo>
                      <a:pt x="72" y="41"/>
                      <a:pt x="79" y="55"/>
                      <a:pt x="79" y="66"/>
                    </a:cubicBezTo>
                    <a:cubicBezTo>
                      <a:pt x="78" y="392"/>
                      <a:pt x="78" y="392"/>
                      <a:pt x="78" y="392"/>
                    </a:cubicBezTo>
                    <a:cubicBezTo>
                      <a:pt x="78" y="402"/>
                      <a:pt x="71" y="407"/>
                      <a:pt x="58" y="399"/>
                    </a:cubicBezTo>
                    <a:cubicBezTo>
                      <a:pt x="0" y="366"/>
                      <a:pt x="0" y="366"/>
                      <a:pt x="0" y="366"/>
                    </a:cubicBezTo>
                    <a:cubicBezTo>
                      <a:pt x="2" y="0"/>
                      <a:pt x="2" y="0"/>
                      <a:pt x="2" y="0"/>
                    </a:cubicBezTo>
                    <a:cubicBezTo>
                      <a:pt x="59" y="33"/>
                      <a:pt x="59" y="33"/>
                      <a:pt x="59" y="33"/>
                    </a:cubicBezTo>
                    <a:cubicBezTo>
                      <a:pt x="59" y="33"/>
                      <a:pt x="59" y="33"/>
                      <a:pt x="59" y="33"/>
                    </a:cubicBezTo>
                    <a:close/>
                  </a:path>
                </a:pathLst>
              </a:custGeom>
              <a:solidFill>
                <a:srgbClr val="7B86BA"/>
              </a:solidFill>
              <a:ln w="9525">
                <a:noFill/>
                <a:round/>
                <a:headEnd/>
                <a:tailEnd/>
              </a:ln>
            </p:spPr>
            <p:txBody>
              <a:bodyPr/>
              <a:lstStyle/>
              <a:p>
                <a:endParaRPr lang="zh-CN" altLang="en-US"/>
              </a:p>
            </p:txBody>
          </p:sp>
          <p:sp>
            <p:nvSpPr>
              <p:cNvPr id="488" name="Freeform 482"/>
              <p:cNvSpPr>
                <a:spLocks/>
              </p:cNvSpPr>
              <p:nvPr/>
            </p:nvSpPr>
            <p:spPr bwMode="auto">
              <a:xfrm>
                <a:off x="4519" y="1320"/>
                <a:ext cx="277" cy="329"/>
              </a:xfrm>
              <a:custGeom>
                <a:avLst/>
                <a:gdLst/>
                <a:ahLst/>
                <a:cxnLst>
                  <a:cxn ang="0">
                    <a:pos x="277" y="158"/>
                  </a:cxn>
                  <a:cxn ang="0">
                    <a:pos x="276" y="329"/>
                  </a:cxn>
                  <a:cxn ang="0">
                    <a:pos x="0" y="170"/>
                  </a:cxn>
                  <a:cxn ang="0">
                    <a:pos x="1" y="0"/>
                  </a:cxn>
                  <a:cxn ang="0">
                    <a:pos x="277" y="158"/>
                  </a:cxn>
                  <a:cxn ang="0">
                    <a:pos x="277" y="158"/>
                  </a:cxn>
                  <a:cxn ang="0">
                    <a:pos x="277" y="158"/>
                  </a:cxn>
                </a:cxnLst>
                <a:rect l="0" t="0" r="r" b="b"/>
                <a:pathLst>
                  <a:path w="277" h="329">
                    <a:moveTo>
                      <a:pt x="277" y="158"/>
                    </a:moveTo>
                    <a:lnTo>
                      <a:pt x="276" y="329"/>
                    </a:lnTo>
                    <a:lnTo>
                      <a:pt x="0" y="170"/>
                    </a:lnTo>
                    <a:lnTo>
                      <a:pt x="1" y="0"/>
                    </a:lnTo>
                    <a:lnTo>
                      <a:pt x="277" y="158"/>
                    </a:lnTo>
                    <a:lnTo>
                      <a:pt x="277" y="158"/>
                    </a:lnTo>
                    <a:lnTo>
                      <a:pt x="277" y="158"/>
                    </a:lnTo>
                    <a:close/>
                  </a:path>
                </a:pathLst>
              </a:custGeom>
              <a:solidFill>
                <a:srgbClr val="7B86BA"/>
              </a:solidFill>
              <a:ln w="9525">
                <a:noFill/>
                <a:round/>
                <a:headEnd/>
                <a:tailEnd/>
              </a:ln>
            </p:spPr>
            <p:txBody>
              <a:bodyPr/>
              <a:lstStyle/>
              <a:p>
                <a:endParaRPr lang="zh-CN" altLang="en-US"/>
              </a:p>
            </p:txBody>
          </p:sp>
          <p:sp>
            <p:nvSpPr>
              <p:cNvPr id="489" name="Freeform 483"/>
              <p:cNvSpPr>
                <a:spLocks/>
              </p:cNvSpPr>
              <p:nvPr/>
            </p:nvSpPr>
            <p:spPr bwMode="auto">
              <a:xfrm>
                <a:off x="4528" y="1386"/>
                <a:ext cx="260" cy="196"/>
              </a:xfrm>
              <a:custGeom>
                <a:avLst/>
                <a:gdLst/>
                <a:ahLst/>
                <a:cxnLst>
                  <a:cxn ang="0">
                    <a:pos x="260" y="149"/>
                  </a:cxn>
                  <a:cxn ang="0">
                    <a:pos x="259" y="196"/>
                  </a:cxn>
                  <a:cxn ang="0">
                    <a:pos x="0" y="47"/>
                  </a:cxn>
                  <a:cxn ang="0">
                    <a:pos x="0" y="0"/>
                  </a:cxn>
                  <a:cxn ang="0">
                    <a:pos x="260" y="149"/>
                  </a:cxn>
                  <a:cxn ang="0">
                    <a:pos x="260" y="149"/>
                  </a:cxn>
                  <a:cxn ang="0">
                    <a:pos x="260" y="149"/>
                  </a:cxn>
                </a:cxnLst>
                <a:rect l="0" t="0" r="r" b="b"/>
                <a:pathLst>
                  <a:path w="260" h="196">
                    <a:moveTo>
                      <a:pt x="260" y="149"/>
                    </a:moveTo>
                    <a:lnTo>
                      <a:pt x="259" y="196"/>
                    </a:lnTo>
                    <a:lnTo>
                      <a:pt x="0" y="47"/>
                    </a:lnTo>
                    <a:lnTo>
                      <a:pt x="0" y="0"/>
                    </a:lnTo>
                    <a:lnTo>
                      <a:pt x="260" y="149"/>
                    </a:lnTo>
                    <a:lnTo>
                      <a:pt x="260" y="149"/>
                    </a:lnTo>
                    <a:lnTo>
                      <a:pt x="260" y="149"/>
                    </a:lnTo>
                    <a:close/>
                  </a:path>
                </a:pathLst>
              </a:custGeom>
              <a:noFill/>
              <a:ln w="4763" cap="flat">
                <a:solidFill>
                  <a:srgbClr val="FFFFFF"/>
                </a:solidFill>
                <a:prstDash val="solid"/>
                <a:miter lim="800000"/>
                <a:headEnd/>
                <a:tailEnd/>
              </a:ln>
            </p:spPr>
            <p:txBody>
              <a:bodyPr/>
              <a:lstStyle/>
              <a:p>
                <a:endParaRPr lang="zh-CN" altLang="en-US"/>
              </a:p>
            </p:txBody>
          </p:sp>
          <p:sp>
            <p:nvSpPr>
              <p:cNvPr id="490" name="Freeform 484"/>
              <p:cNvSpPr>
                <a:spLocks/>
              </p:cNvSpPr>
              <p:nvPr/>
            </p:nvSpPr>
            <p:spPr bwMode="auto">
              <a:xfrm>
                <a:off x="4813" y="1522"/>
                <a:ext cx="19" cy="22"/>
              </a:xfrm>
              <a:custGeom>
                <a:avLst/>
                <a:gdLst/>
                <a:ahLst/>
                <a:cxnLst>
                  <a:cxn ang="0">
                    <a:pos x="19" y="11"/>
                  </a:cxn>
                  <a:cxn ang="0">
                    <a:pos x="19" y="22"/>
                  </a:cxn>
                  <a:cxn ang="0">
                    <a:pos x="0" y="11"/>
                  </a:cxn>
                  <a:cxn ang="0">
                    <a:pos x="0" y="0"/>
                  </a:cxn>
                  <a:cxn ang="0">
                    <a:pos x="19" y="11"/>
                  </a:cxn>
                  <a:cxn ang="0">
                    <a:pos x="19" y="11"/>
                  </a:cxn>
                  <a:cxn ang="0">
                    <a:pos x="19" y="11"/>
                  </a:cxn>
                </a:cxnLst>
                <a:rect l="0" t="0" r="r" b="b"/>
                <a:pathLst>
                  <a:path w="19" h="22">
                    <a:moveTo>
                      <a:pt x="19" y="11"/>
                    </a:moveTo>
                    <a:lnTo>
                      <a:pt x="19" y="22"/>
                    </a:lnTo>
                    <a:lnTo>
                      <a:pt x="0" y="11"/>
                    </a:lnTo>
                    <a:lnTo>
                      <a:pt x="0" y="0"/>
                    </a:lnTo>
                    <a:lnTo>
                      <a:pt x="19" y="11"/>
                    </a:lnTo>
                    <a:lnTo>
                      <a:pt x="19" y="11"/>
                    </a:lnTo>
                    <a:lnTo>
                      <a:pt x="19" y="11"/>
                    </a:lnTo>
                    <a:close/>
                  </a:path>
                </a:pathLst>
              </a:custGeom>
              <a:solidFill>
                <a:srgbClr val="010E1B"/>
              </a:solidFill>
              <a:ln w="9525">
                <a:noFill/>
                <a:round/>
                <a:headEnd/>
                <a:tailEnd/>
              </a:ln>
            </p:spPr>
            <p:txBody>
              <a:bodyPr/>
              <a:lstStyle/>
              <a:p>
                <a:endParaRPr lang="zh-CN" altLang="en-US"/>
              </a:p>
            </p:txBody>
          </p:sp>
          <p:sp>
            <p:nvSpPr>
              <p:cNvPr id="491" name="Freeform 485"/>
              <p:cNvSpPr>
                <a:spLocks/>
              </p:cNvSpPr>
              <p:nvPr/>
            </p:nvSpPr>
            <p:spPr bwMode="auto">
              <a:xfrm>
                <a:off x="4650" y="1465"/>
                <a:ext cx="7" cy="12"/>
              </a:xfrm>
              <a:custGeom>
                <a:avLst/>
                <a:gdLst/>
                <a:ahLst/>
                <a:cxnLst>
                  <a:cxn ang="0">
                    <a:pos x="0" y="3"/>
                  </a:cxn>
                  <a:cxn ang="0">
                    <a:pos x="7" y="0"/>
                  </a:cxn>
                  <a:cxn ang="0">
                    <a:pos x="7" y="8"/>
                  </a:cxn>
                  <a:cxn ang="0">
                    <a:pos x="0" y="12"/>
                  </a:cxn>
                  <a:cxn ang="0">
                    <a:pos x="0" y="3"/>
                  </a:cxn>
                  <a:cxn ang="0">
                    <a:pos x="0" y="3"/>
                  </a:cxn>
                  <a:cxn ang="0">
                    <a:pos x="0" y="3"/>
                  </a:cxn>
                </a:cxnLst>
                <a:rect l="0" t="0" r="r" b="b"/>
                <a:pathLst>
                  <a:path w="7" h="12">
                    <a:moveTo>
                      <a:pt x="0" y="3"/>
                    </a:moveTo>
                    <a:lnTo>
                      <a:pt x="7" y="0"/>
                    </a:lnTo>
                    <a:lnTo>
                      <a:pt x="7" y="8"/>
                    </a:lnTo>
                    <a:lnTo>
                      <a:pt x="0" y="12"/>
                    </a:lnTo>
                    <a:lnTo>
                      <a:pt x="0" y="3"/>
                    </a:lnTo>
                    <a:lnTo>
                      <a:pt x="0" y="3"/>
                    </a:lnTo>
                    <a:lnTo>
                      <a:pt x="0" y="3"/>
                    </a:lnTo>
                    <a:close/>
                  </a:path>
                </a:pathLst>
              </a:custGeom>
              <a:solidFill>
                <a:srgbClr val="17317B"/>
              </a:solidFill>
              <a:ln w="9525">
                <a:noFill/>
                <a:round/>
                <a:headEnd/>
                <a:tailEnd/>
              </a:ln>
            </p:spPr>
            <p:txBody>
              <a:bodyPr/>
              <a:lstStyle/>
              <a:p>
                <a:endParaRPr lang="zh-CN" altLang="en-US"/>
              </a:p>
            </p:txBody>
          </p:sp>
          <p:sp>
            <p:nvSpPr>
              <p:cNvPr id="492" name="Freeform 486"/>
              <p:cNvSpPr>
                <a:spLocks/>
              </p:cNvSpPr>
              <p:nvPr/>
            </p:nvSpPr>
            <p:spPr bwMode="auto">
              <a:xfrm>
                <a:off x="4600" y="1436"/>
                <a:ext cx="57" cy="32"/>
              </a:xfrm>
              <a:custGeom>
                <a:avLst/>
                <a:gdLst/>
                <a:ahLst/>
                <a:cxnLst>
                  <a:cxn ang="0">
                    <a:pos x="0" y="3"/>
                  </a:cxn>
                  <a:cxn ang="0">
                    <a:pos x="6" y="0"/>
                  </a:cxn>
                  <a:cxn ang="0">
                    <a:pos x="57" y="29"/>
                  </a:cxn>
                  <a:cxn ang="0">
                    <a:pos x="50" y="32"/>
                  </a:cxn>
                  <a:cxn ang="0">
                    <a:pos x="0" y="3"/>
                  </a:cxn>
                  <a:cxn ang="0">
                    <a:pos x="0" y="3"/>
                  </a:cxn>
                  <a:cxn ang="0">
                    <a:pos x="0" y="3"/>
                  </a:cxn>
                </a:cxnLst>
                <a:rect l="0" t="0" r="r" b="b"/>
                <a:pathLst>
                  <a:path w="57" h="32">
                    <a:moveTo>
                      <a:pt x="0" y="3"/>
                    </a:moveTo>
                    <a:lnTo>
                      <a:pt x="6" y="0"/>
                    </a:lnTo>
                    <a:lnTo>
                      <a:pt x="57" y="29"/>
                    </a:lnTo>
                    <a:lnTo>
                      <a:pt x="50" y="32"/>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493" name="Freeform 487"/>
              <p:cNvSpPr>
                <a:spLocks/>
              </p:cNvSpPr>
              <p:nvPr/>
            </p:nvSpPr>
            <p:spPr bwMode="auto">
              <a:xfrm>
                <a:off x="4600" y="1439"/>
                <a:ext cx="50" cy="38"/>
              </a:xfrm>
              <a:custGeom>
                <a:avLst/>
                <a:gdLst/>
                <a:ahLst/>
                <a:cxnLst>
                  <a:cxn ang="0">
                    <a:pos x="50" y="29"/>
                  </a:cxn>
                  <a:cxn ang="0">
                    <a:pos x="50" y="38"/>
                  </a:cxn>
                  <a:cxn ang="0">
                    <a:pos x="0" y="9"/>
                  </a:cxn>
                  <a:cxn ang="0">
                    <a:pos x="0" y="0"/>
                  </a:cxn>
                  <a:cxn ang="0">
                    <a:pos x="50" y="29"/>
                  </a:cxn>
                  <a:cxn ang="0">
                    <a:pos x="50" y="29"/>
                  </a:cxn>
                  <a:cxn ang="0">
                    <a:pos x="50" y="29"/>
                  </a:cxn>
                </a:cxnLst>
                <a:rect l="0" t="0" r="r" b="b"/>
                <a:pathLst>
                  <a:path w="50" h="38">
                    <a:moveTo>
                      <a:pt x="50" y="29"/>
                    </a:moveTo>
                    <a:lnTo>
                      <a:pt x="50" y="38"/>
                    </a:lnTo>
                    <a:lnTo>
                      <a:pt x="0" y="9"/>
                    </a:lnTo>
                    <a:lnTo>
                      <a:pt x="0" y="0"/>
                    </a:lnTo>
                    <a:lnTo>
                      <a:pt x="50" y="29"/>
                    </a:lnTo>
                    <a:lnTo>
                      <a:pt x="50" y="29"/>
                    </a:lnTo>
                    <a:lnTo>
                      <a:pt x="50" y="29"/>
                    </a:lnTo>
                    <a:close/>
                  </a:path>
                </a:pathLst>
              </a:custGeom>
              <a:solidFill>
                <a:srgbClr val="36458A"/>
              </a:solidFill>
              <a:ln w="9525">
                <a:noFill/>
                <a:round/>
                <a:headEnd/>
                <a:tailEnd/>
              </a:ln>
            </p:spPr>
            <p:txBody>
              <a:bodyPr/>
              <a:lstStyle/>
              <a:p>
                <a:endParaRPr lang="zh-CN" altLang="en-US"/>
              </a:p>
            </p:txBody>
          </p:sp>
          <p:sp>
            <p:nvSpPr>
              <p:cNvPr id="494" name="Freeform 488"/>
              <p:cNvSpPr>
                <a:spLocks/>
              </p:cNvSpPr>
              <p:nvPr/>
            </p:nvSpPr>
            <p:spPr bwMode="auto">
              <a:xfrm>
                <a:off x="4708" y="1498"/>
                <a:ext cx="7" cy="12"/>
              </a:xfrm>
              <a:custGeom>
                <a:avLst/>
                <a:gdLst/>
                <a:ahLst/>
                <a:cxnLst>
                  <a:cxn ang="0">
                    <a:pos x="0" y="4"/>
                  </a:cxn>
                  <a:cxn ang="0">
                    <a:pos x="7" y="0"/>
                  </a:cxn>
                  <a:cxn ang="0">
                    <a:pos x="7" y="8"/>
                  </a:cxn>
                  <a:cxn ang="0">
                    <a:pos x="0" y="12"/>
                  </a:cxn>
                  <a:cxn ang="0">
                    <a:pos x="0" y="4"/>
                  </a:cxn>
                  <a:cxn ang="0">
                    <a:pos x="0" y="4"/>
                  </a:cxn>
                  <a:cxn ang="0">
                    <a:pos x="0" y="4"/>
                  </a:cxn>
                </a:cxnLst>
                <a:rect l="0" t="0" r="r" b="b"/>
                <a:pathLst>
                  <a:path w="7" h="12">
                    <a:moveTo>
                      <a:pt x="0" y="4"/>
                    </a:moveTo>
                    <a:lnTo>
                      <a:pt x="7" y="0"/>
                    </a:lnTo>
                    <a:lnTo>
                      <a:pt x="7" y="8"/>
                    </a:lnTo>
                    <a:lnTo>
                      <a:pt x="0" y="12"/>
                    </a:lnTo>
                    <a:lnTo>
                      <a:pt x="0" y="4"/>
                    </a:lnTo>
                    <a:lnTo>
                      <a:pt x="0" y="4"/>
                    </a:lnTo>
                    <a:lnTo>
                      <a:pt x="0" y="4"/>
                    </a:lnTo>
                    <a:close/>
                  </a:path>
                </a:pathLst>
              </a:custGeom>
              <a:solidFill>
                <a:srgbClr val="17317B"/>
              </a:solidFill>
              <a:ln w="9525">
                <a:noFill/>
                <a:round/>
                <a:headEnd/>
                <a:tailEnd/>
              </a:ln>
            </p:spPr>
            <p:txBody>
              <a:bodyPr/>
              <a:lstStyle/>
              <a:p>
                <a:endParaRPr lang="zh-CN" altLang="en-US"/>
              </a:p>
            </p:txBody>
          </p:sp>
          <p:sp>
            <p:nvSpPr>
              <p:cNvPr id="495" name="Freeform 489"/>
              <p:cNvSpPr>
                <a:spLocks/>
              </p:cNvSpPr>
              <p:nvPr/>
            </p:nvSpPr>
            <p:spPr bwMode="auto">
              <a:xfrm>
                <a:off x="4658" y="1469"/>
                <a:ext cx="57" cy="33"/>
              </a:xfrm>
              <a:custGeom>
                <a:avLst/>
                <a:gdLst/>
                <a:ahLst/>
                <a:cxnLst>
                  <a:cxn ang="0">
                    <a:pos x="0" y="4"/>
                  </a:cxn>
                  <a:cxn ang="0">
                    <a:pos x="6" y="0"/>
                  </a:cxn>
                  <a:cxn ang="0">
                    <a:pos x="57" y="29"/>
                  </a:cxn>
                  <a:cxn ang="0">
                    <a:pos x="50" y="33"/>
                  </a:cxn>
                  <a:cxn ang="0">
                    <a:pos x="0" y="4"/>
                  </a:cxn>
                  <a:cxn ang="0">
                    <a:pos x="0" y="4"/>
                  </a:cxn>
                  <a:cxn ang="0">
                    <a:pos x="0" y="4"/>
                  </a:cxn>
                </a:cxnLst>
                <a:rect l="0" t="0" r="r" b="b"/>
                <a:pathLst>
                  <a:path w="57" h="33">
                    <a:moveTo>
                      <a:pt x="0" y="4"/>
                    </a:moveTo>
                    <a:lnTo>
                      <a:pt x="6" y="0"/>
                    </a:lnTo>
                    <a:lnTo>
                      <a:pt x="57" y="29"/>
                    </a:lnTo>
                    <a:lnTo>
                      <a:pt x="50" y="33"/>
                    </a:lnTo>
                    <a:lnTo>
                      <a:pt x="0" y="4"/>
                    </a:lnTo>
                    <a:lnTo>
                      <a:pt x="0" y="4"/>
                    </a:lnTo>
                    <a:lnTo>
                      <a:pt x="0" y="4"/>
                    </a:lnTo>
                    <a:close/>
                  </a:path>
                </a:pathLst>
              </a:custGeom>
              <a:solidFill>
                <a:srgbClr val="4F64A8"/>
              </a:solidFill>
              <a:ln w="9525">
                <a:noFill/>
                <a:round/>
                <a:headEnd/>
                <a:tailEnd/>
              </a:ln>
            </p:spPr>
            <p:txBody>
              <a:bodyPr/>
              <a:lstStyle/>
              <a:p>
                <a:endParaRPr lang="zh-CN" altLang="en-US"/>
              </a:p>
            </p:txBody>
          </p:sp>
          <p:sp>
            <p:nvSpPr>
              <p:cNvPr id="496" name="Freeform 490"/>
              <p:cNvSpPr>
                <a:spLocks/>
              </p:cNvSpPr>
              <p:nvPr/>
            </p:nvSpPr>
            <p:spPr bwMode="auto">
              <a:xfrm>
                <a:off x="4658" y="1473"/>
                <a:ext cx="50" cy="37"/>
              </a:xfrm>
              <a:custGeom>
                <a:avLst/>
                <a:gdLst/>
                <a:ahLst/>
                <a:cxnLst>
                  <a:cxn ang="0">
                    <a:pos x="50" y="29"/>
                  </a:cxn>
                  <a:cxn ang="0">
                    <a:pos x="50" y="37"/>
                  </a:cxn>
                  <a:cxn ang="0">
                    <a:pos x="0" y="8"/>
                  </a:cxn>
                  <a:cxn ang="0">
                    <a:pos x="0" y="0"/>
                  </a:cxn>
                  <a:cxn ang="0">
                    <a:pos x="50" y="29"/>
                  </a:cxn>
                  <a:cxn ang="0">
                    <a:pos x="50" y="29"/>
                  </a:cxn>
                  <a:cxn ang="0">
                    <a:pos x="50" y="29"/>
                  </a:cxn>
                </a:cxnLst>
                <a:rect l="0" t="0" r="r" b="b"/>
                <a:pathLst>
                  <a:path w="50" h="37">
                    <a:moveTo>
                      <a:pt x="50" y="29"/>
                    </a:moveTo>
                    <a:lnTo>
                      <a:pt x="50" y="37"/>
                    </a:lnTo>
                    <a:lnTo>
                      <a:pt x="0" y="8"/>
                    </a:lnTo>
                    <a:lnTo>
                      <a:pt x="0" y="0"/>
                    </a:lnTo>
                    <a:lnTo>
                      <a:pt x="50" y="29"/>
                    </a:lnTo>
                    <a:lnTo>
                      <a:pt x="50" y="29"/>
                    </a:lnTo>
                    <a:lnTo>
                      <a:pt x="50" y="29"/>
                    </a:lnTo>
                    <a:close/>
                  </a:path>
                </a:pathLst>
              </a:custGeom>
              <a:solidFill>
                <a:srgbClr val="36458A"/>
              </a:solidFill>
              <a:ln w="9525">
                <a:noFill/>
                <a:round/>
                <a:headEnd/>
                <a:tailEnd/>
              </a:ln>
            </p:spPr>
            <p:txBody>
              <a:bodyPr/>
              <a:lstStyle/>
              <a:p>
                <a:endParaRPr lang="zh-CN" altLang="en-US"/>
              </a:p>
            </p:txBody>
          </p:sp>
          <p:sp>
            <p:nvSpPr>
              <p:cNvPr id="497" name="Freeform 491"/>
              <p:cNvSpPr>
                <a:spLocks/>
              </p:cNvSpPr>
              <p:nvPr/>
            </p:nvSpPr>
            <p:spPr bwMode="auto">
              <a:xfrm>
                <a:off x="4720" y="1523"/>
                <a:ext cx="12" cy="17"/>
              </a:xfrm>
              <a:custGeom>
                <a:avLst/>
                <a:gdLst/>
                <a:ahLst/>
                <a:cxnLst>
                  <a:cxn ang="0">
                    <a:pos x="13" y="4"/>
                  </a:cxn>
                  <a:cxn ang="0">
                    <a:pos x="25" y="25"/>
                  </a:cxn>
                  <a:cxn ang="0">
                    <a:pos x="13" y="32"/>
                  </a:cxn>
                  <a:cxn ang="0">
                    <a:pos x="0" y="11"/>
                  </a:cxn>
                  <a:cxn ang="0">
                    <a:pos x="13" y="4"/>
                  </a:cxn>
                  <a:cxn ang="0">
                    <a:pos x="13" y="4"/>
                  </a:cxn>
                </a:cxnLst>
                <a:rect l="0" t="0" r="r" b="b"/>
                <a:pathLst>
                  <a:path w="25" h="36">
                    <a:moveTo>
                      <a:pt x="13" y="4"/>
                    </a:moveTo>
                    <a:cubicBezTo>
                      <a:pt x="19" y="8"/>
                      <a:pt x="25" y="17"/>
                      <a:pt x="25" y="25"/>
                    </a:cubicBezTo>
                    <a:cubicBezTo>
                      <a:pt x="25" y="33"/>
                      <a:pt x="19" y="36"/>
                      <a:pt x="13" y="32"/>
                    </a:cubicBezTo>
                    <a:cubicBezTo>
                      <a:pt x="6" y="28"/>
                      <a:pt x="0" y="19"/>
                      <a:pt x="0" y="11"/>
                    </a:cubicBezTo>
                    <a:cubicBezTo>
                      <a:pt x="1" y="3"/>
                      <a:pt x="6" y="0"/>
                      <a:pt x="13" y="4"/>
                    </a:cubicBezTo>
                    <a:cubicBezTo>
                      <a:pt x="13" y="4"/>
                      <a:pt x="13" y="4"/>
                      <a:pt x="13" y="4"/>
                    </a:cubicBezTo>
                    <a:close/>
                  </a:path>
                </a:pathLst>
              </a:custGeom>
              <a:solidFill>
                <a:srgbClr val="072466"/>
              </a:solidFill>
              <a:ln w="9525">
                <a:noFill/>
                <a:round/>
                <a:headEnd/>
                <a:tailEnd/>
              </a:ln>
            </p:spPr>
            <p:txBody>
              <a:bodyPr/>
              <a:lstStyle/>
              <a:p>
                <a:endParaRPr lang="zh-CN" altLang="en-US"/>
              </a:p>
            </p:txBody>
          </p:sp>
          <p:sp>
            <p:nvSpPr>
              <p:cNvPr id="498" name="Freeform 492"/>
              <p:cNvSpPr>
                <a:spLocks/>
              </p:cNvSpPr>
              <p:nvPr/>
            </p:nvSpPr>
            <p:spPr bwMode="auto">
              <a:xfrm>
                <a:off x="4744" y="1481"/>
                <a:ext cx="11" cy="17"/>
              </a:xfrm>
              <a:custGeom>
                <a:avLst/>
                <a:gdLst/>
                <a:ahLst/>
                <a:cxnLst>
                  <a:cxn ang="0">
                    <a:pos x="12" y="4"/>
                  </a:cxn>
                  <a:cxn ang="0">
                    <a:pos x="24" y="25"/>
                  </a:cxn>
                  <a:cxn ang="0">
                    <a:pos x="12" y="32"/>
                  </a:cxn>
                  <a:cxn ang="0">
                    <a:pos x="0" y="11"/>
                  </a:cxn>
                  <a:cxn ang="0">
                    <a:pos x="12" y="4"/>
                  </a:cxn>
                  <a:cxn ang="0">
                    <a:pos x="12" y="4"/>
                  </a:cxn>
                </a:cxnLst>
                <a:rect l="0" t="0" r="r" b="b"/>
                <a:pathLst>
                  <a:path w="24" h="36">
                    <a:moveTo>
                      <a:pt x="12" y="4"/>
                    </a:moveTo>
                    <a:cubicBezTo>
                      <a:pt x="19" y="8"/>
                      <a:pt x="24" y="17"/>
                      <a:pt x="24" y="25"/>
                    </a:cubicBezTo>
                    <a:cubicBezTo>
                      <a:pt x="24" y="33"/>
                      <a:pt x="19" y="36"/>
                      <a:pt x="12" y="32"/>
                    </a:cubicBezTo>
                    <a:cubicBezTo>
                      <a:pt x="5" y="28"/>
                      <a:pt x="0" y="19"/>
                      <a:pt x="0" y="11"/>
                    </a:cubicBezTo>
                    <a:cubicBezTo>
                      <a:pt x="0" y="3"/>
                      <a:pt x="5" y="0"/>
                      <a:pt x="12" y="4"/>
                    </a:cubicBezTo>
                    <a:cubicBezTo>
                      <a:pt x="12" y="4"/>
                      <a:pt x="12" y="4"/>
                      <a:pt x="12" y="4"/>
                    </a:cubicBezTo>
                    <a:close/>
                  </a:path>
                </a:pathLst>
              </a:custGeom>
              <a:solidFill>
                <a:srgbClr val="072466"/>
              </a:solidFill>
              <a:ln w="9525">
                <a:noFill/>
                <a:round/>
                <a:headEnd/>
                <a:tailEnd/>
              </a:ln>
            </p:spPr>
            <p:txBody>
              <a:bodyPr/>
              <a:lstStyle/>
              <a:p>
                <a:endParaRPr lang="zh-CN" altLang="en-US"/>
              </a:p>
            </p:txBody>
          </p:sp>
          <p:sp>
            <p:nvSpPr>
              <p:cNvPr id="499" name="Freeform 493"/>
              <p:cNvSpPr>
                <a:spLocks/>
              </p:cNvSpPr>
              <p:nvPr/>
            </p:nvSpPr>
            <p:spPr bwMode="auto">
              <a:xfrm>
                <a:off x="4746" y="1483"/>
                <a:ext cx="9" cy="13"/>
              </a:xfrm>
              <a:custGeom>
                <a:avLst/>
                <a:gdLst/>
                <a:ahLst/>
                <a:cxnLst>
                  <a:cxn ang="0">
                    <a:pos x="9" y="3"/>
                  </a:cxn>
                  <a:cxn ang="0">
                    <a:pos x="19" y="20"/>
                  </a:cxn>
                  <a:cxn ang="0">
                    <a:pos x="9" y="25"/>
                  </a:cxn>
                  <a:cxn ang="0">
                    <a:pos x="0" y="8"/>
                  </a:cxn>
                  <a:cxn ang="0">
                    <a:pos x="9" y="3"/>
                  </a:cxn>
                  <a:cxn ang="0">
                    <a:pos x="9" y="3"/>
                  </a:cxn>
                </a:cxnLst>
                <a:rect l="0" t="0" r="r" b="b"/>
                <a:pathLst>
                  <a:path w="19" h="28">
                    <a:moveTo>
                      <a:pt x="9" y="3"/>
                    </a:moveTo>
                    <a:cubicBezTo>
                      <a:pt x="15" y="6"/>
                      <a:pt x="19" y="13"/>
                      <a:pt x="19" y="20"/>
                    </a:cubicBezTo>
                    <a:cubicBezTo>
                      <a:pt x="19" y="26"/>
                      <a:pt x="15" y="28"/>
                      <a:pt x="9" y="25"/>
                    </a:cubicBezTo>
                    <a:cubicBezTo>
                      <a:pt x="4" y="22"/>
                      <a:pt x="0" y="15"/>
                      <a:pt x="0" y="8"/>
                    </a:cubicBezTo>
                    <a:cubicBezTo>
                      <a:pt x="0" y="2"/>
                      <a:pt x="4" y="0"/>
                      <a:pt x="9" y="3"/>
                    </a:cubicBezTo>
                    <a:cubicBezTo>
                      <a:pt x="9" y="3"/>
                      <a:pt x="9" y="3"/>
                      <a:pt x="9" y="3"/>
                    </a:cubicBezTo>
                    <a:close/>
                  </a:path>
                </a:pathLst>
              </a:custGeom>
              <a:solidFill>
                <a:srgbClr val="36458A"/>
              </a:solidFill>
              <a:ln w="9525">
                <a:noFill/>
                <a:round/>
                <a:headEnd/>
                <a:tailEnd/>
              </a:ln>
            </p:spPr>
            <p:txBody>
              <a:bodyPr/>
              <a:lstStyle/>
              <a:p>
                <a:endParaRPr lang="zh-CN" altLang="en-US"/>
              </a:p>
            </p:txBody>
          </p:sp>
          <p:sp>
            <p:nvSpPr>
              <p:cNvPr id="500" name="Freeform 494"/>
              <p:cNvSpPr>
                <a:spLocks/>
              </p:cNvSpPr>
              <p:nvPr/>
            </p:nvSpPr>
            <p:spPr bwMode="auto">
              <a:xfrm>
                <a:off x="4544" y="1364"/>
                <a:ext cx="10" cy="14"/>
              </a:xfrm>
              <a:custGeom>
                <a:avLst/>
                <a:gdLst/>
                <a:ahLst/>
                <a:cxnLst>
                  <a:cxn ang="0">
                    <a:pos x="10" y="4"/>
                  </a:cxn>
                  <a:cxn ang="0">
                    <a:pos x="20" y="21"/>
                  </a:cxn>
                  <a:cxn ang="0">
                    <a:pos x="10" y="27"/>
                  </a:cxn>
                  <a:cxn ang="0">
                    <a:pos x="0" y="10"/>
                  </a:cxn>
                  <a:cxn ang="0">
                    <a:pos x="10" y="4"/>
                  </a:cxn>
                  <a:cxn ang="0">
                    <a:pos x="10" y="4"/>
                  </a:cxn>
                </a:cxnLst>
                <a:rect l="0" t="0" r="r" b="b"/>
                <a:pathLst>
                  <a:path w="21" h="31">
                    <a:moveTo>
                      <a:pt x="10" y="4"/>
                    </a:moveTo>
                    <a:cubicBezTo>
                      <a:pt x="16" y="7"/>
                      <a:pt x="21" y="15"/>
                      <a:pt x="20" y="21"/>
                    </a:cubicBezTo>
                    <a:cubicBezTo>
                      <a:pt x="20" y="28"/>
                      <a:pt x="16" y="31"/>
                      <a:pt x="10" y="27"/>
                    </a:cubicBezTo>
                    <a:cubicBezTo>
                      <a:pt x="5" y="24"/>
                      <a:pt x="0" y="16"/>
                      <a:pt x="0" y="10"/>
                    </a:cubicBezTo>
                    <a:cubicBezTo>
                      <a:pt x="0" y="3"/>
                      <a:pt x="5" y="0"/>
                      <a:pt x="10" y="4"/>
                    </a:cubicBezTo>
                    <a:cubicBezTo>
                      <a:pt x="10" y="4"/>
                      <a:pt x="10" y="4"/>
                      <a:pt x="10" y="4"/>
                    </a:cubicBezTo>
                    <a:close/>
                  </a:path>
                </a:pathLst>
              </a:custGeom>
              <a:solidFill>
                <a:srgbClr val="072466"/>
              </a:solidFill>
              <a:ln w="9525">
                <a:noFill/>
                <a:round/>
                <a:headEnd/>
                <a:tailEnd/>
              </a:ln>
            </p:spPr>
            <p:txBody>
              <a:bodyPr/>
              <a:lstStyle/>
              <a:p>
                <a:endParaRPr lang="zh-CN" altLang="en-US"/>
              </a:p>
            </p:txBody>
          </p:sp>
          <p:sp>
            <p:nvSpPr>
              <p:cNvPr id="501" name="Freeform 495"/>
              <p:cNvSpPr>
                <a:spLocks/>
              </p:cNvSpPr>
              <p:nvPr/>
            </p:nvSpPr>
            <p:spPr bwMode="auto">
              <a:xfrm>
                <a:off x="4546" y="1365"/>
                <a:ext cx="8" cy="12"/>
              </a:xfrm>
              <a:custGeom>
                <a:avLst/>
                <a:gdLst/>
                <a:ahLst/>
                <a:cxnLst>
                  <a:cxn ang="0">
                    <a:pos x="9" y="3"/>
                  </a:cxn>
                  <a:cxn ang="0">
                    <a:pos x="17" y="18"/>
                  </a:cxn>
                  <a:cxn ang="0">
                    <a:pos x="8" y="23"/>
                  </a:cxn>
                  <a:cxn ang="0">
                    <a:pos x="0" y="8"/>
                  </a:cxn>
                  <a:cxn ang="0">
                    <a:pos x="9" y="3"/>
                  </a:cxn>
                  <a:cxn ang="0">
                    <a:pos x="9" y="3"/>
                  </a:cxn>
                </a:cxnLst>
                <a:rect l="0" t="0" r="r" b="b"/>
                <a:pathLst>
                  <a:path w="17" h="26">
                    <a:moveTo>
                      <a:pt x="9" y="3"/>
                    </a:moveTo>
                    <a:cubicBezTo>
                      <a:pt x="13" y="5"/>
                      <a:pt x="17" y="12"/>
                      <a:pt x="17" y="18"/>
                    </a:cubicBezTo>
                    <a:cubicBezTo>
                      <a:pt x="17" y="23"/>
                      <a:pt x="13" y="26"/>
                      <a:pt x="8" y="23"/>
                    </a:cubicBezTo>
                    <a:cubicBezTo>
                      <a:pt x="4" y="20"/>
                      <a:pt x="0" y="13"/>
                      <a:pt x="0" y="8"/>
                    </a:cubicBezTo>
                    <a:cubicBezTo>
                      <a:pt x="0" y="2"/>
                      <a:pt x="4" y="0"/>
                      <a:pt x="9" y="3"/>
                    </a:cubicBezTo>
                    <a:cubicBezTo>
                      <a:pt x="9" y="3"/>
                      <a:pt x="9" y="3"/>
                      <a:pt x="9" y="3"/>
                    </a:cubicBezTo>
                    <a:close/>
                  </a:path>
                </a:pathLst>
              </a:custGeom>
              <a:solidFill>
                <a:srgbClr val="1A1A1A"/>
              </a:solidFill>
              <a:ln w="9525">
                <a:noFill/>
                <a:round/>
                <a:headEnd/>
                <a:tailEnd/>
              </a:ln>
            </p:spPr>
            <p:txBody>
              <a:bodyPr/>
              <a:lstStyle/>
              <a:p>
                <a:endParaRPr lang="zh-CN" altLang="en-US"/>
              </a:p>
            </p:txBody>
          </p:sp>
          <p:sp>
            <p:nvSpPr>
              <p:cNvPr id="502" name="Freeform 496"/>
              <p:cNvSpPr>
                <a:spLocks/>
              </p:cNvSpPr>
              <p:nvPr/>
            </p:nvSpPr>
            <p:spPr bwMode="auto">
              <a:xfrm>
                <a:off x="4557" y="1372"/>
                <a:ext cx="9" cy="14"/>
              </a:xfrm>
              <a:custGeom>
                <a:avLst/>
                <a:gdLst/>
                <a:ahLst/>
                <a:cxnLst>
                  <a:cxn ang="0">
                    <a:pos x="10" y="3"/>
                  </a:cxn>
                  <a:cxn ang="0">
                    <a:pos x="20" y="21"/>
                  </a:cxn>
                  <a:cxn ang="0">
                    <a:pos x="10" y="27"/>
                  </a:cxn>
                  <a:cxn ang="0">
                    <a:pos x="0" y="9"/>
                  </a:cxn>
                  <a:cxn ang="0">
                    <a:pos x="10" y="3"/>
                  </a:cxn>
                  <a:cxn ang="0">
                    <a:pos x="10" y="3"/>
                  </a:cxn>
                </a:cxnLst>
                <a:rect l="0" t="0" r="r" b="b"/>
                <a:pathLst>
                  <a:path w="20" h="30">
                    <a:moveTo>
                      <a:pt x="10" y="3"/>
                    </a:moveTo>
                    <a:cubicBezTo>
                      <a:pt x="16" y="7"/>
                      <a:pt x="20" y="15"/>
                      <a:pt x="20" y="21"/>
                    </a:cubicBezTo>
                    <a:cubicBezTo>
                      <a:pt x="20" y="28"/>
                      <a:pt x="16" y="30"/>
                      <a:pt x="10" y="27"/>
                    </a:cubicBezTo>
                    <a:cubicBezTo>
                      <a:pt x="4" y="24"/>
                      <a:pt x="0" y="16"/>
                      <a:pt x="0" y="9"/>
                    </a:cubicBezTo>
                    <a:cubicBezTo>
                      <a:pt x="0" y="3"/>
                      <a:pt x="4" y="0"/>
                      <a:pt x="10" y="3"/>
                    </a:cubicBezTo>
                    <a:cubicBezTo>
                      <a:pt x="10" y="3"/>
                      <a:pt x="10" y="3"/>
                      <a:pt x="10" y="3"/>
                    </a:cubicBezTo>
                    <a:close/>
                  </a:path>
                </a:pathLst>
              </a:custGeom>
              <a:solidFill>
                <a:srgbClr val="072466"/>
              </a:solidFill>
              <a:ln w="9525">
                <a:noFill/>
                <a:round/>
                <a:headEnd/>
                <a:tailEnd/>
              </a:ln>
            </p:spPr>
            <p:txBody>
              <a:bodyPr/>
              <a:lstStyle/>
              <a:p>
                <a:endParaRPr lang="zh-CN" altLang="en-US"/>
              </a:p>
            </p:txBody>
          </p:sp>
          <p:sp>
            <p:nvSpPr>
              <p:cNvPr id="503" name="Freeform 497"/>
              <p:cNvSpPr>
                <a:spLocks/>
              </p:cNvSpPr>
              <p:nvPr/>
            </p:nvSpPr>
            <p:spPr bwMode="auto">
              <a:xfrm>
                <a:off x="4558" y="1373"/>
                <a:ext cx="8" cy="11"/>
              </a:xfrm>
              <a:custGeom>
                <a:avLst/>
                <a:gdLst/>
                <a:ahLst/>
                <a:cxnLst>
                  <a:cxn ang="0">
                    <a:pos x="8" y="2"/>
                  </a:cxn>
                  <a:cxn ang="0">
                    <a:pos x="17" y="17"/>
                  </a:cxn>
                  <a:cxn ang="0">
                    <a:pos x="8" y="22"/>
                  </a:cxn>
                  <a:cxn ang="0">
                    <a:pos x="0" y="7"/>
                  </a:cxn>
                  <a:cxn ang="0">
                    <a:pos x="8" y="2"/>
                  </a:cxn>
                  <a:cxn ang="0">
                    <a:pos x="8" y="2"/>
                  </a:cxn>
                </a:cxnLst>
                <a:rect l="0" t="0" r="r" b="b"/>
                <a:pathLst>
                  <a:path w="17" h="25">
                    <a:moveTo>
                      <a:pt x="8" y="2"/>
                    </a:moveTo>
                    <a:cubicBezTo>
                      <a:pt x="13" y="5"/>
                      <a:pt x="17" y="12"/>
                      <a:pt x="17" y="17"/>
                    </a:cubicBezTo>
                    <a:cubicBezTo>
                      <a:pt x="17" y="23"/>
                      <a:pt x="13" y="25"/>
                      <a:pt x="8" y="22"/>
                    </a:cubicBezTo>
                    <a:cubicBezTo>
                      <a:pt x="3" y="20"/>
                      <a:pt x="0" y="13"/>
                      <a:pt x="0" y="7"/>
                    </a:cubicBezTo>
                    <a:cubicBezTo>
                      <a:pt x="0" y="2"/>
                      <a:pt x="4" y="0"/>
                      <a:pt x="8" y="2"/>
                    </a:cubicBezTo>
                    <a:cubicBezTo>
                      <a:pt x="8" y="2"/>
                      <a:pt x="8" y="2"/>
                      <a:pt x="8" y="2"/>
                    </a:cubicBezTo>
                    <a:close/>
                  </a:path>
                </a:pathLst>
              </a:custGeom>
              <a:solidFill>
                <a:srgbClr val="1A1A1A"/>
              </a:solidFill>
              <a:ln w="9525">
                <a:noFill/>
                <a:round/>
                <a:headEnd/>
                <a:tailEnd/>
              </a:ln>
            </p:spPr>
            <p:txBody>
              <a:bodyPr/>
              <a:lstStyle/>
              <a:p>
                <a:endParaRPr lang="zh-CN" altLang="en-US"/>
              </a:p>
            </p:txBody>
          </p:sp>
          <p:sp>
            <p:nvSpPr>
              <p:cNvPr id="504" name="Freeform 498"/>
              <p:cNvSpPr>
                <a:spLocks/>
              </p:cNvSpPr>
              <p:nvPr/>
            </p:nvSpPr>
            <p:spPr bwMode="auto">
              <a:xfrm>
                <a:off x="4571" y="1380"/>
                <a:ext cx="40" cy="32"/>
              </a:xfrm>
              <a:custGeom>
                <a:avLst/>
                <a:gdLst/>
                <a:ahLst/>
                <a:cxnLst>
                  <a:cxn ang="0">
                    <a:pos x="60" y="25"/>
                  </a:cxn>
                  <a:cxn ang="0">
                    <a:pos x="70" y="40"/>
                  </a:cxn>
                  <a:cxn ang="0">
                    <a:pos x="76" y="41"/>
                  </a:cxn>
                  <a:cxn ang="0">
                    <a:pos x="86" y="59"/>
                  </a:cxn>
                  <a:cxn ang="0">
                    <a:pos x="76" y="65"/>
                  </a:cxn>
                  <a:cxn ang="0">
                    <a:pos x="70" y="59"/>
                  </a:cxn>
                  <a:cxn ang="0">
                    <a:pos x="60" y="64"/>
                  </a:cxn>
                  <a:cxn ang="0">
                    <a:pos x="26" y="44"/>
                  </a:cxn>
                  <a:cxn ang="0">
                    <a:pos x="17" y="29"/>
                  </a:cxn>
                  <a:cxn ang="0">
                    <a:pos x="11" y="27"/>
                  </a:cxn>
                  <a:cxn ang="0">
                    <a:pos x="0" y="10"/>
                  </a:cxn>
                  <a:cxn ang="0">
                    <a:pos x="11" y="4"/>
                  </a:cxn>
                  <a:cxn ang="0">
                    <a:pos x="17" y="9"/>
                  </a:cxn>
                  <a:cxn ang="0">
                    <a:pos x="26" y="5"/>
                  </a:cxn>
                  <a:cxn ang="0">
                    <a:pos x="60" y="25"/>
                  </a:cxn>
                  <a:cxn ang="0">
                    <a:pos x="60" y="25"/>
                  </a:cxn>
                </a:cxnLst>
                <a:rect l="0" t="0" r="r" b="b"/>
                <a:pathLst>
                  <a:path w="86" h="69">
                    <a:moveTo>
                      <a:pt x="60" y="25"/>
                    </a:moveTo>
                    <a:cubicBezTo>
                      <a:pt x="65" y="28"/>
                      <a:pt x="69" y="34"/>
                      <a:pt x="70" y="40"/>
                    </a:cubicBezTo>
                    <a:cubicBezTo>
                      <a:pt x="72" y="40"/>
                      <a:pt x="74" y="40"/>
                      <a:pt x="76" y="41"/>
                    </a:cubicBezTo>
                    <a:cubicBezTo>
                      <a:pt x="82" y="45"/>
                      <a:pt x="86" y="53"/>
                      <a:pt x="86" y="59"/>
                    </a:cubicBezTo>
                    <a:cubicBezTo>
                      <a:pt x="86" y="66"/>
                      <a:pt x="82" y="69"/>
                      <a:pt x="76" y="65"/>
                    </a:cubicBezTo>
                    <a:cubicBezTo>
                      <a:pt x="74" y="64"/>
                      <a:pt x="72" y="62"/>
                      <a:pt x="70" y="59"/>
                    </a:cubicBezTo>
                    <a:cubicBezTo>
                      <a:pt x="69" y="65"/>
                      <a:pt x="65" y="66"/>
                      <a:pt x="60" y="64"/>
                    </a:cubicBezTo>
                    <a:cubicBezTo>
                      <a:pt x="26" y="44"/>
                      <a:pt x="26" y="44"/>
                      <a:pt x="26" y="44"/>
                    </a:cubicBezTo>
                    <a:cubicBezTo>
                      <a:pt x="21" y="41"/>
                      <a:pt x="17" y="35"/>
                      <a:pt x="17" y="29"/>
                    </a:cubicBezTo>
                    <a:cubicBezTo>
                      <a:pt x="15" y="29"/>
                      <a:pt x="13" y="29"/>
                      <a:pt x="11" y="27"/>
                    </a:cubicBezTo>
                    <a:cubicBezTo>
                      <a:pt x="5" y="24"/>
                      <a:pt x="0" y="16"/>
                      <a:pt x="0" y="10"/>
                    </a:cubicBezTo>
                    <a:cubicBezTo>
                      <a:pt x="0" y="3"/>
                      <a:pt x="5" y="0"/>
                      <a:pt x="11" y="4"/>
                    </a:cubicBezTo>
                    <a:cubicBezTo>
                      <a:pt x="13" y="5"/>
                      <a:pt x="15" y="7"/>
                      <a:pt x="17" y="9"/>
                    </a:cubicBezTo>
                    <a:cubicBezTo>
                      <a:pt x="17" y="4"/>
                      <a:pt x="22" y="2"/>
                      <a:pt x="26" y="5"/>
                    </a:cubicBezTo>
                    <a:cubicBezTo>
                      <a:pt x="60" y="25"/>
                      <a:pt x="60" y="25"/>
                      <a:pt x="60" y="25"/>
                    </a:cubicBezTo>
                    <a:cubicBezTo>
                      <a:pt x="60" y="25"/>
                      <a:pt x="60" y="25"/>
                      <a:pt x="60" y="25"/>
                    </a:cubicBezTo>
                    <a:close/>
                  </a:path>
                </a:pathLst>
              </a:custGeom>
              <a:solidFill>
                <a:srgbClr val="072466"/>
              </a:solidFill>
              <a:ln w="9525">
                <a:noFill/>
                <a:round/>
                <a:headEnd/>
                <a:tailEnd/>
              </a:ln>
            </p:spPr>
            <p:txBody>
              <a:bodyPr/>
              <a:lstStyle/>
              <a:p>
                <a:endParaRPr lang="zh-CN" altLang="en-US"/>
              </a:p>
            </p:txBody>
          </p:sp>
          <p:sp>
            <p:nvSpPr>
              <p:cNvPr id="505" name="Freeform 499"/>
              <p:cNvSpPr>
                <a:spLocks noEditPoints="1"/>
              </p:cNvSpPr>
              <p:nvPr/>
            </p:nvSpPr>
            <p:spPr bwMode="auto">
              <a:xfrm>
                <a:off x="4572" y="1382"/>
                <a:ext cx="37" cy="27"/>
              </a:xfrm>
              <a:custGeom>
                <a:avLst/>
                <a:gdLst/>
                <a:ahLst/>
                <a:cxnLst>
                  <a:cxn ang="0">
                    <a:pos x="7" y="2"/>
                  </a:cxn>
                  <a:cxn ang="0">
                    <a:pos x="13" y="13"/>
                  </a:cxn>
                  <a:cxn ang="0">
                    <a:pos x="7" y="17"/>
                  </a:cxn>
                  <a:cxn ang="0">
                    <a:pos x="0" y="6"/>
                  </a:cxn>
                  <a:cxn ang="0">
                    <a:pos x="7" y="2"/>
                  </a:cxn>
                  <a:cxn ang="0">
                    <a:pos x="7" y="2"/>
                  </a:cxn>
                  <a:cxn ang="0">
                    <a:pos x="73" y="42"/>
                  </a:cxn>
                  <a:cxn ang="0">
                    <a:pos x="79" y="53"/>
                  </a:cxn>
                  <a:cxn ang="0">
                    <a:pos x="73" y="56"/>
                  </a:cxn>
                  <a:cxn ang="0">
                    <a:pos x="67" y="46"/>
                  </a:cxn>
                  <a:cxn ang="0">
                    <a:pos x="73" y="42"/>
                  </a:cxn>
                  <a:cxn ang="0">
                    <a:pos x="73" y="42"/>
                  </a:cxn>
                </a:cxnLst>
                <a:rect l="0" t="0" r="r" b="b"/>
                <a:pathLst>
                  <a:path w="79" h="58">
                    <a:moveTo>
                      <a:pt x="7" y="2"/>
                    </a:moveTo>
                    <a:cubicBezTo>
                      <a:pt x="10" y="4"/>
                      <a:pt x="13" y="9"/>
                      <a:pt x="13" y="13"/>
                    </a:cubicBezTo>
                    <a:cubicBezTo>
                      <a:pt x="13" y="17"/>
                      <a:pt x="10" y="19"/>
                      <a:pt x="7" y="17"/>
                    </a:cubicBezTo>
                    <a:cubicBezTo>
                      <a:pt x="3" y="15"/>
                      <a:pt x="0" y="10"/>
                      <a:pt x="0" y="6"/>
                    </a:cubicBezTo>
                    <a:cubicBezTo>
                      <a:pt x="0" y="2"/>
                      <a:pt x="3" y="0"/>
                      <a:pt x="7" y="2"/>
                    </a:cubicBezTo>
                    <a:cubicBezTo>
                      <a:pt x="7" y="2"/>
                      <a:pt x="7" y="2"/>
                      <a:pt x="7" y="2"/>
                    </a:cubicBezTo>
                    <a:close/>
                    <a:moveTo>
                      <a:pt x="73" y="42"/>
                    </a:moveTo>
                    <a:cubicBezTo>
                      <a:pt x="77" y="44"/>
                      <a:pt x="79" y="49"/>
                      <a:pt x="79" y="53"/>
                    </a:cubicBezTo>
                    <a:cubicBezTo>
                      <a:pt x="79" y="57"/>
                      <a:pt x="77" y="58"/>
                      <a:pt x="73" y="56"/>
                    </a:cubicBezTo>
                    <a:cubicBezTo>
                      <a:pt x="70" y="54"/>
                      <a:pt x="67" y="50"/>
                      <a:pt x="67" y="46"/>
                    </a:cubicBezTo>
                    <a:cubicBezTo>
                      <a:pt x="67" y="42"/>
                      <a:pt x="70" y="40"/>
                      <a:pt x="73" y="42"/>
                    </a:cubicBezTo>
                    <a:cubicBezTo>
                      <a:pt x="73" y="42"/>
                      <a:pt x="73" y="42"/>
                      <a:pt x="73" y="42"/>
                    </a:cubicBezTo>
                    <a:close/>
                  </a:path>
                </a:pathLst>
              </a:custGeom>
              <a:noFill/>
              <a:ln w="3175" cap="flat">
                <a:solidFill>
                  <a:srgbClr val="DCDCDC"/>
                </a:solidFill>
                <a:prstDash val="solid"/>
                <a:miter lim="800000"/>
                <a:headEnd/>
                <a:tailEnd/>
              </a:ln>
            </p:spPr>
            <p:txBody>
              <a:bodyPr/>
              <a:lstStyle/>
              <a:p>
                <a:endParaRPr lang="zh-CN" altLang="en-US"/>
              </a:p>
            </p:txBody>
          </p:sp>
          <p:sp>
            <p:nvSpPr>
              <p:cNvPr id="506" name="Freeform 500"/>
              <p:cNvSpPr>
                <a:spLocks/>
              </p:cNvSpPr>
              <p:nvPr/>
            </p:nvSpPr>
            <p:spPr bwMode="auto">
              <a:xfrm>
                <a:off x="4596" y="1398"/>
                <a:ext cx="4" cy="9"/>
              </a:xfrm>
              <a:custGeom>
                <a:avLst/>
                <a:gdLst/>
                <a:ahLst/>
                <a:cxnLst>
                  <a:cxn ang="0">
                    <a:pos x="0" y="3"/>
                  </a:cxn>
                  <a:cxn ang="0">
                    <a:pos x="4" y="0"/>
                  </a:cxn>
                  <a:cxn ang="0">
                    <a:pos x="4" y="6"/>
                  </a:cxn>
                  <a:cxn ang="0">
                    <a:pos x="0" y="9"/>
                  </a:cxn>
                  <a:cxn ang="0">
                    <a:pos x="0" y="3"/>
                  </a:cxn>
                  <a:cxn ang="0">
                    <a:pos x="0" y="3"/>
                  </a:cxn>
                  <a:cxn ang="0">
                    <a:pos x="0" y="3"/>
                  </a:cxn>
                </a:cxnLst>
                <a:rect l="0" t="0" r="r" b="b"/>
                <a:pathLst>
                  <a:path w="4" h="9">
                    <a:moveTo>
                      <a:pt x="0" y="3"/>
                    </a:moveTo>
                    <a:lnTo>
                      <a:pt x="4" y="0"/>
                    </a:lnTo>
                    <a:lnTo>
                      <a:pt x="4" y="6"/>
                    </a:lnTo>
                    <a:lnTo>
                      <a:pt x="0" y="9"/>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507" name="Freeform 501"/>
              <p:cNvSpPr>
                <a:spLocks/>
              </p:cNvSpPr>
              <p:nvPr/>
            </p:nvSpPr>
            <p:spPr bwMode="auto">
              <a:xfrm>
                <a:off x="4576" y="1387"/>
                <a:ext cx="24" cy="14"/>
              </a:xfrm>
              <a:custGeom>
                <a:avLst/>
                <a:gdLst/>
                <a:ahLst/>
                <a:cxnLst>
                  <a:cxn ang="0">
                    <a:pos x="0" y="2"/>
                  </a:cxn>
                  <a:cxn ang="0">
                    <a:pos x="5" y="0"/>
                  </a:cxn>
                  <a:cxn ang="0">
                    <a:pos x="24" y="11"/>
                  </a:cxn>
                  <a:cxn ang="0">
                    <a:pos x="20" y="14"/>
                  </a:cxn>
                  <a:cxn ang="0">
                    <a:pos x="0" y="2"/>
                  </a:cxn>
                  <a:cxn ang="0">
                    <a:pos x="0" y="2"/>
                  </a:cxn>
                  <a:cxn ang="0">
                    <a:pos x="0" y="2"/>
                  </a:cxn>
                </a:cxnLst>
                <a:rect l="0" t="0" r="r" b="b"/>
                <a:pathLst>
                  <a:path w="24" h="14">
                    <a:moveTo>
                      <a:pt x="0" y="2"/>
                    </a:moveTo>
                    <a:lnTo>
                      <a:pt x="5" y="0"/>
                    </a:lnTo>
                    <a:lnTo>
                      <a:pt x="24" y="11"/>
                    </a:lnTo>
                    <a:lnTo>
                      <a:pt x="20" y="14"/>
                    </a:lnTo>
                    <a:lnTo>
                      <a:pt x="0" y="2"/>
                    </a:lnTo>
                    <a:lnTo>
                      <a:pt x="0" y="2"/>
                    </a:lnTo>
                    <a:lnTo>
                      <a:pt x="0" y="2"/>
                    </a:lnTo>
                    <a:close/>
                  </a:path>
                </a:pathLst>
              </a:custGeom>
              <a:solidFill>
                <a:srgbClr val="4F64A8"/>
              </a:solidFill>
              <a:ln w="9525">
                <a:noFill/>
                <a:round/>
                <a:headEnd/>
                <a:tailEnd/>
              </a:ln>
            </p:spPr>
            <p:txBody>
              <a:bodyPr/>
              <a:lstStyle/>
              <a:p>
                <a:endParaRPr lang="zh-CN" altLang="en-US"/>
              </a:p>
            </p:txBody>
          </p:sp>
          <p:sp>
            <p:nvSpPr>
              <p:cNvPr id="508" name="Freeform 502"/>
              <p:cNvSpPr>
                <a:spLocks/>
              </p:cNvSpPr>
              <p:nvPr/>
            </p:nvSpPr>
            <p:spPr bwMode="auto">
              <a:xfrm>
                <a:off x="4576" y="1389"/>
                <a:ext cx="20" cy="18"/>
              </a:xfrm>
              <a:custGeom>
                <a:avLst/>
                <a:gdLst/>
                <a:ahLst/>
                <a:cxnLst>
                  <a:cxn ang="0">
                    <a:pos x="20" y="12"/>
                  </a:cxn>
                  <a:cxn ang="0">
                    <a:pos x="20" y="18"/>
                  </a:cxn>
                  <a:cxn ang="0">
                    <a:pos x="0" y="6"/>
                  </a:cxn>
                  <a:cxn ang="0">
                    <a:pos x="0" y="0"/>
                  </a:cxn>
                  <a:cxn ang="0">
                    <a:pos x="20" y="12"/>
                  </a:cxn>
                  <a:cxn ang="0">
                    <a:pos x="20" y="12"/>
                  </a:cxn>
                  <a:cxn ang="0">
                    <a:pos x="20" y="12"/>
                  </a:cxn>
                </a:cxnLst>
                <a:rect l="0" t="0" r="r" b="b"/>
                <a:pathLst>
                  <a:path w="20" h="18">
                    <a:moveTo>
                      <a:pt x="20" y="12"/>
                    </a:moveTo>
                    <a:lnTo>
                      <a:pt x="20" y="18"/>
                    </a:lnTo>
                    <a:lnTo>
                      <a:pt x="0" y="6"/>
                    </a:lnTo>
                    <a:lnTo>
                      <a:pt x="0" y="0"/>
                    </a:lnTo>
                    <a:lnTo>
                      <a:pt x="20" y="12"/>
                    </a:lnTo>
                    <a:lnTo>
                      <a:pt x="20" y="12"/>
                    </a:lnTo>
                    <a:lnTo>
                      <a:pt x="20" y="12"/>
                    </a:lnTo>
                    <a:close/>
                  </a:path>
                </a:pathLst>
              </a:custGeom>
              <a:solidFill>
                <a:srgbClr val="36458A"/>
              </a:solidFill>
              <a:ln w="9525">
                <a:noFill/>
                <a:round/>
                <a:headEnd/>
                <a:tailEnd/>
              </a:ln>
            </p:spPr>
            <p:txBody>
              <a:bodyPr/>
              <a:lstStyle/>
              <a:p>
                <a:endParaRPr lang="zh-CN" altLang="en-US"/>
              </a:p>
            </p:txBody>
          </p:sp>
          <p:sp>
            <p:nvSpPr>
              <p:cNvPr id="509" name="Freeform 503"/>
              <p:cNvSpPr>
                <a:spLocks/>
              </p:cNvSpPr>
              <p:nvPr/>
            </p:nvSpPr>
            <p:spPr bwMode="auto">
              <a:xfrm>
                <a:off x="4618" y="1408"/>
                <a:ext cx="40" cy="32"/>
              </a:xfrm>
              <a:custGeom>
                <a:avLst/>
                <a:gdLst/>
                <a:ahLst/>
                <a:cxnLst>
                  <a:cxn ang="0">
                    <a:pos x="60" y="25"/>
                  </a:cxn>
                  <a:cxn ang="0">
                    <a:pos x="70" y="40"/>
                  </a:cxn>
                  <a:cxn ang="0">
                    <a:pos x="76" y="41"/>
                  </a:cxn>
                  <a:cxn ang="0">
                    <a:pos x="86" y="59"/>
                  </a:cxn>
                  <a:cxn ang="0">
                    <a:pos x="76" y="65"/>
                  </a:cxn>
                  <a:cxn ang="0">
                    <a:pos x="70" y="59"/>
                  </a:cxn>
                  <a:cxn ang="0">
                    <a:pos x="60" y="64"/>
                  </a:cxn>
                  <a:cxn ang="0">
                    <a:pos x="26" y="44"/>
                  </a:cxn>
                  <a:cxn ang="0">
                    <a:pos x="17" y="29"/>
                  </a:cxn>
                  <a:cxn ang="0">
                    <a:pos x="11" y="27"/>
                  </a:cxn>
                  <a:cxn ang="0">
                    <a:pos x="0" y="10"/>
                  </a:cxn>
                  <a:cxn ang="0">
                    <a:pos x="11" y="4"/>
                  </a:cxn>
                  <a:cxn ang="0">
                    <a:pos x="17" y="9"/>
                  </a:cxn>
                  <a:cxn ang="0">
                    <a:pos x="26" y="5"/>
                  </a:cxn>
                  <a:cxn ang="0">
                    <a:pos x="60" y="25"/>
                  </a:cxn>
                  <a:cxn ang="0">
                    <a:pos x="60" y="25"/>
                  </a:cxn>
                </a:cxnLst>
                <a:rect l="0" t="0" r="r" b="b"/>
                <a:pathLst>
                  <a:path w="86" h="69">
                    <a:moveTo>
                      <a:pt x="60" y="25"/>
                    </a:moveTo>
                    <a:cubicBezTo>
                      <a:pt x="65" y="28"/>
                      <a:pt x="69" y="34"/>
                      <a:pt x="70" y="40"/>
                    </a:cubicBezTo>
                    <a:cubicBezTo>
                      <a:pt x="72" y="40"/>
                      <a:pt x="74" y="40"/>
                      <a:pt x="76" y="41"/>
                    </a:cubicBezTo>
                    <a:cubicBezTo>
                      <a:pt x="82" y="45"/>
                      <a:pt x="86" y="53"/>
                      <a:pt x="86" y="59"/>
                    </a:cubicBezTo>
                    <a:cubicBezTo>
                      <a:pt x="86" y="66"/>
                      <a:pt x="82" y="69"/>
                      <a:pt x="76" y="65"/>
                    </a:cubicBezTo>
                    <a:cubicBezTo>
                      <a:pt x="74" y="64"/>
                      <a:pt x="72" y="62"/>
                      <a:pt x="70" y="59"/>
                    </a:cubicBezTo>
                    <a:cubicBezTo>
                      <a:pt x="69" y="65"/>
                      <a:pt x="65" y="66"/>
                      <a:pt x="60" y="64"/>
                    </a:cubicBezTo>
                    <a:cubicBezTo>
                      <a:pt x="26" y="44"/>
                      <a:pt x="26" y="44"/>
                      <a:pt x="26" y="44"/>
                    </a:cubicBezTo>
                    <a:cubicBezTo>
                      <a:pt x="21" y="41"/>
                      <a:pt x="17" y="35"/>
                      <a:pt x="17" y="29"/>
                    </a:cubicBezTo>
                    <a:cubicBezTo>
                      <a:pt x="15" y="29"/>
                      <a:pt x="13" y="29"/>
                      <a:pt x="11" y="27"/>
                    </a:cubicBezTo>
                    <a:cubicBezTo>
                      <a:pt x="5" y="24"/>
                      <a:pt x="0" y="16"/>
                      <a:pt x="0" y="10"/>
                    </a:cubicBezTo>
                    <a:cubicBezTo>
                      <a:pt x="0" y="3"/>
                      <a:pt x="5" y="0"/>
                      <a:pt x="11" y="4"/>
                    </a:cubicBezTo>
                    <a:cubicBezTo>
                      <a:pt x="13" y="5"/>
                      <a:pt x="15" y="7"/>
                      <a:pt x="17" y="9"/>
                    </a:cubicBezTo>
                    <a:cubicBezTo>
                      <a:pt x="17" y="4"/>
                      <a:pt x="22" y="2"/>
                      <a:pt x="26" y="5"/>
                    </a:cubicBezTo>
                    <a:cubicBezTo>
                      <a:pt x="60" y="25"/>
                      <a:pt x="60" y="25"/>
                      <a:pt x="60" y="25"/>
                    </a:cubicBezTo>
                    <a:cubicBezTo>
                      <a:pt x="60" y="25"/>
                      <a:pt x="60" y="25"/>
                      <a:pt x="60" y="25"/>
                    </a:cubicBezTo>
                    <a:close/>
                  </a:path>
                </a:pathLst>
              </a:custGeom>
              <a:solidFill>
                <a:srgbClr val="072466"/>
              </a:solidFill>
              <a:ln w="9525">
                <a:noFill/>
                <a:round/>
                <a:headEnd/>
                <a:tailEnd/>
              </a:ln>
            </p:spPr>
            <p:txBody>
              <a:bodyPr/>
              <a:lstStyle/>
              <a:p>
                <a:endParaRPr lang="zh-CN" altLang="en-US"/>
              </a:p>
            </p:txBody>
          </p:sp>
          <p:sp>
            <p:nvSpPr>
              <p:cNvPr id="510" name="Freeform 504"/>
              <p:cNvSpPr>
                <a:spLocks noEditPoints="1"/>
              </p:cNvSpPr>
              <p:nvPr/>
            </p:nvSpPr>
            <p:spPr bwMode="auto">
              <a:xfrm>
                <a:off x="4619" y="1410"/>
                <a:ext cx="37" cy="27"/>
              </a:xfrm>
              <a:custGeom>
                <a:avLst/>
                <a:gdLst/>
                <a:ahLst/>
                <a:cxnLst>
                  <a:cxn ang="0">
                    <a:pos x="7" y="2"/>
                  </a:cxn>
                  <a:cxn ang="0">
                    <a:pos x="13" y="13"/>
                  </a:cxn>
                  <a:cxn ang="0">
                    <a:pos x="7" y="17"/>
                  </a:cxn>
                  <a:cxn ang="0">
                    <a:pos x="0" y="6"/>
                  </a:cxn>
                  <a:cxn ang="0">
                    <a:pos x="7" y="2"/>
                  </a:cxn>
                  <a:cxn ang="0">
                    <a:pos x="7" y="2"/>
                  </a:cxn>
                  <a:cxn ang="0">
                    <a:pos x="73" y="42"/>
                  </a:cxn>
                  <a:cxn ang="0">
                    <a:pos x="79" y="53"/>
                  </a:cxn>
                  <a:cxn ang="0">
                    <a:pos x="73" y="56"/>
                  </a:cxn>
                  <a:cxn ang="0">
                    <a:pos x="67" y="46"/>
                  </a:cxn>
                  <a:cxn ang="0">
                    <a:pos x="73" y="42"/>
                  </a:cxn>
                  <a:cxn ang="0">
                    <a:pos x="73" y="42"/>
                  </a:cxn>
                </a:cxnLst>
                <a:rect l="0" t="0" r="r" b="b"/>
                <a:pathLst>
                  <a:path w="79" h="58">
                    <a:moveTo>
                      <a:pt x="7" y="2"/>
                    </a:moveTo>
                    <a:cubicBezTo>
                      <a:pt x="10" y="4"/>
                      <a:pt x="13" y="9"/>
                      <a:pt x="13" y="13"/>
                    </a:cubicBezTo>
                    <a:cubicBezTo>
                      <a:pt x="13" y="17"/>
                      <a:pt x="10" y="19"/>
                      <a:pt x="7" y="17"/>
                    </a:cubicBezTo>
                    <a:cubicBezTo>
                      <a:pt x="3" y="15"/>
                      <a:pt x="0" y="10"/>
                      <a:pt x="0" y="6"/>
                    </a:cubicBezTo>
                    <a:cubicBezTo>
                      <a:pt x="0" y="2"/>
                      <a:pt x="3" y="0"/>
                      <a:pt x="7" y="2"/>
                    </a:cubicBezTo>
                    <a:cubicBezTo>
                      <a:pt x="7" y="2"/>
                      <a:pt x="7" y="2"/>
                      <a:pt x="7" y="2"/>
                    </a:cubicBezTo>
                    <a:close/>
                    <a:moveTo>
                      <a:pt x="73" y="42"/>
                    </a:moveTo>
                    <a:cubicBezTo>
                      <a:pt x="77" y="44"/>
                      <a:pt x="79" y="49"/>
                      <a:pt x="79" y="53"/>
                    </a:cubicBezTo>
                    <a:cubicBezTo>
                      <a:pt x="79" y="57"/>
                      <a:pt x="77" y="58"/>
                      <a:pt x="73" y="56"/>
                    </a:cubicBezTo>
                    <a:cubicBezTo>
                      <a:pt x="70" y="54"/>
                      <a:pt x="67" y="50"/>
                      <a:pt x="67" y="46"/>
                    </a:cubicBezTo>
                    <a:cubicBezTo>
                      <a:pt x="67" y="42"/>
                      <a:pt x="70" y="40"/>
                      <a:pt x="73" y="42"/>
                    </a:cubicBezTo>
                    <a:cubicBezTo>
                      <a:pt x="73" y="42"/>
                      <a:pt x="73" y="42"/>
                      <a:pt x="73" y="42"/>
                    </a:cubicBezTo>
                    <a:close/>
                  </a:path>
                </a:pathLst>
              </a:custGeom>
              <a:noFill/>
              <a:ln w="3175" cap="flat">
                <a:solidFill>
                  <a:srgbClr val="DCDCDC"/>
                </a:solidFill>
                <a:prstDash val="solid"/>
                <a:miter lim="800000"/>
                <a:headEnd/>
                <a:tailEnd/>
              </a:ln>
            </p:spPr>
            <p:txBody>
              <a:bodyPr/>
              <a:lstStyle/>
              <a:p>
                <a:endParaRPr lang="zh-CN" altLang="en-US"/>
              </a:p>
            </p:txBody>
          </p:sp>
          <p:sp>
            <p:nvSpPr>
              <p:cNvPr id="511" name="Freeform 505"/>
              <p:cNvSpPr>
                <a:spLocks/>
              </p:cNvSpPr>
              <p:nvPr/>
            </p:nvSpPr>
            <p:spPr bwMode="auto">
              <a:xfrm>
                <a:off x="4642" y="1426"/>
                <a:ext cx="5" cy="9"/>
              </a:xfrm>
              <a:custGeom>
                <a:avLst/>
                <a:gdLst/>
                <a:ahLst/>
                <a:cxnLst>
                  <a:cxn ang="0">
                    <a:pos x="0" y="3"/>
                  </a:cxn>
                  <a:cxn ang="0">
                    <a:pos x="5" y="0"/>
                  </a:cxn>
                  <a:cxn ang="0">
                    <a:pos x="5" y="6"/>
                  </a:cxn>
                  <a:cxn ang="0">
                    <a:pos x="0" y="9"/>
                  </a:cxn>
                  <a:cxn ang="0">
                    <a:pos x="0" y="3"/>
                  </a:cxn>
                  <a:cxn ang="0">
                    <a:pos x="0" y="3"/>
                  </a:cxn>
                  <a:cxn ang="0">
                    <a:pos x="0" y="3"/>
                  </a:cxn>
                </a:cxnLst>
                <a:rect l="0" t="0" r="r" b="b"/>
                <a:pathLst>
                  <a:path w="5" h="9">
                    <a:moveTo>
                      <a:pt x="0" y="3"/>
                    </a:moveTo>
                    <a:lnTo>
                      <a:pt x="5" y="0"/>
                    </a:lnTo>
                    <a:lnTo>
                      <a:pt x="5" y="6"/>
                    </a:lnTo>
                    <a:lnTo>
                      <a:pt x="0" y="9"/>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512" name="Freeform 506"/>
              <p:cNvSpPr>
                <a:spLocks/>
              </p:cNvSpPr>
              <p:nvPr/>
            </p:nvSpPr>
            <p:spPr bwMode="auto">
              <a:xfrm>
                <a:off x="4623" y="1415"/>
                <a:ext cx="24" cy="14"/>
              </a:xfrm>
              <a:custGeom>
                <a:avLst/>
                <a:gdLst/>
                <a:ahLst/>
                <a:cxnLst>
                  <a:cxn ang="0">
                    <a:pos x="0" y="2"/>
                  </a:cxn>
                  <a:cxn ang="0">
                    <a:pos x="5" y="0"/>
                  </a:cxn>
                  <a:cxn ang="0">
                    <a:pos x="24" y="11"/>
                  </a:cxn>
                  <a:cxn ang="0">
                    <a:pos x="19" y="14"/>
                  </a:cxn>
                  <a:cxn ang="0">
                    <a:pos x="0" y="2"/>
                  </a:cxn>
                  <a:cxn ang="0">
                    <a:pos x="0" y="2"/>
                  </a:cxn>
                  <a:cxn ang="0">
                    <a:pos x="0" y="2"/>
                  </a:cxn>
                </a:cxnLst>
                <a:rect l="0" t="0" r="r" b="b"/>
                <a:pathLst>
                  <a:path w="24" h="14">
                    <a:moveTo>
                      <a:pt x="0" y="2"/>
                    </a:moveTo>
                    <a:lnTo>
                      <a:pt x="5" y="0"/>
                    </a:lnTo>
                    <a:lnTo>
                      <a:pt x="24" y="11"/>
                    </a:lnTo>
                    <a:lnTo>
                      <a:pt x="19" y="14"/>
                    </a:lnTo>
                    <a:lnTo>
                      <a:pt x="0" y="2"/>
                    </a:lnTo>
                    <a:lnTo>
                      <a:pt x="0" y="2"/>
                    </a:lnTo>
                    <a:lnTo>
                      <a:pt x="0" y="2"/>
                    </a:lnTo>
                    <a:close/>
                  </a:path>
                </a:pathLst>
              </a:custGeom>
              <a:solidFill>
                <a:srgbClr val="4F64A8"/>
              </a:solidFill>
              <a:ln w="9525">
                <a:noFill/>
                <a:round/>
                <a:headEnd/>
                <a:tailEnd/>
              </a:ln>
            </p:spPr>
            <p:txBody>
              <a:bodyPr/>
              <a:lstStyle/>
              <a:p>
                <a:endParaRPr lang="zh-CN" altLang="en-US"/>
              </a:p>
            </p:txBody>
          </p:sp>
          <p:sp>
            <p:nvSpPr>
              <p:cNvPr id="513" name="Freeform 507"/>
              <p:cNvSpPr>
                <a:spLocks/>
              </p:cNvSpPr>
              <p:nvPr/>
            </p:nvSpPr>
            <p:spPr bwMode="auto">
              <a:xfrm>
                <a:off x="4623" y="1417"/>
                <a:ext cx="19" cy="18"/>
              </a:xfrm>
              <a:custGeom>
                <a:avLst/>
                <a:gdLst/>
                <a:ahLst/>
                <a:cxnLst>
                  <a:cxn ang="0">
                    <a:pos x="19" y="12"/>
                  </a:cxn>
                  <a:cxn ang="0">
                    <a:pos x="19" y="18"/>
                  </a:cxn>
                  <a:cxn ang="0">
                    <a:pos x="0" y="6"/>
                  </a:cxn>
                  <a:cxn ang="0">
                    <a:pos x="0" y="0"/>
                  </a:cxn>
                  <a:cxn ang="0">
                    <a:pos x="19" y="12"/>
                  </a:cxn>
                  <a:cxn ang="0">
                    <a:pos x="19" y="12"/>
                  </a:cxn>
                  <a:cxn ang="0">
                    <a:pos x="19" y="12"/>
                  </a:cxn>
                </a:cxnLst>
                <a:rect l="0" t="0" r="r" b="b"/>
                <a:pathLst>
                  <a:path w="19" h="18">
                    <a:moveTo>
                      <a:pt x="19" y="12"/>
                    </a:moveTo>
                    <a:lnTo>
                      <a:pt x="19" y="18"/>
                    </a:lnTo>
                    <a:lnTo>
                      <a:pt x="0" y="6"/>
                    </a:lnTo>
                    <a:lnTo>
                      <a:pt x="0" y="0"/>
                    </a:lnTo>
                    <a:lnTo>
                      <a:pt x="19" y="12"/>
                    </a:lnTo>
                    <a:lnTo>
                      <a:pt x="19" y="12"/>
                    </a:lnTo>
                    <a:lnTo>
                      <a:pt x="19" y="12"/>
                    </a:lnTo>
                    <a:close/>
                  </a:path>
                </a:pathLst>
              </a:custGeom>
              <a:solidFill>
                <a:srgbClr val="36458A"/>
              </a:solidFill>
              <a:ln w="9525">
                <a:noFill/>
                <a:round/>
                <a:headEnd/>
                <a:tailEnd/>
              </a:ln>
            </p:spPr>
            <p:txBody>
              <a:bodyPr/>
              <a:lstStyle/>
              <a:p>
                <a:endParaRPr lang="zh-CN" altLang="en-US"/>
              </a:p>
            </p:txBody>
          </p:sp>
          <p:sp>
            <p:nvSpPr>
              <p:cNvPr id="514" name="Freeform 508"/>
              <p:cNvSpPr>
                <a:spLocks/>
              </p:cNvSpPr>
              <p:nvPr/>
            </p:nvSpPr>
            <p:spPr bwMode="auto">
              <a:xfrm>
                <a:off x="4661" y="1436"/>
                <a:ext cx="41" cy="31"/>
              </a:xfrm>
              <a:custGeom>
                <a:avLst/>
                <a:gdLst/>
                <a:ahLst/>
                <a:cxnLst>
                  <a:cxn ang="0">
                    <a:pos x="60" y="24"/>
                  </a:cxn>
                  <a:cxn ang="0">
                    <a:pos x="69" y="40"/>
                  </a:cxn>
                  <a:cxn ang="0">
                    <a:pos x="76" y="41"/>
                  </a:cxn>
                  <a:cxn ang="0">
                    <a:pos x="86" y="59"/>
                  </a:cxn>
                  <a:cxn ang="0">
                    <a:pos x="75" y="65"/>
                  </a:cxn>
                  <a:cxn ang="0">
                    <a:pos x="69" y="59"/>
                  </a:cxn>
                  <a:cxn ang="0">
                    <a:pos x="60" y="63"/>
                  </a:cxn>
                  <a:cxn ang="0">
                    <a:pos x="26" y="44"/>
                  </a:cxn>
                  <a:cxn ang="0">
                    <a:pos x="16" y="28"/>
                  </a:cxn>
                  <a:cxn ang="0">
                    <a:pos x="10" y="27"/>
                  </a:cxn>
                  <a:cxn ang="0">
                    <a:pos x="0" y="9"/>
                  </a:cxn>
                  <a:cxn ang="0">
                    <a:pos x="10" y="3"/>
                  </a:cxn>
                  <a:cxn ang="0">
                    <a:pos x="16" y="9"/>
                  </a:cxn>
                  <a:cxn ang="0">
                    <a:pos x="26" y="5"/>
                  </a:cxn>
                  <a:cxn ang="0">
                    <a:pos x="60" y="24"/>
                  </a:cxn>
                  <a:cxn ang="0">
                    <a:pos x="60" y="24"/>
                  </a:cxn>
                </a:cxnLst>
                <a:rect l="0" t="0" r="r" b="b"/>
                <a:pathLst>
                  <a:path w="86" h="68">
                    <a:moveTo>
                      <a:pt x="60" y="24"/>
                    </a:moveTo>
                    <a:cubicBezTo>
                      <a:pt x="65" y="27"/>
                      <a:pt x="69" y="34"/>
                      <a:pt x="69" y="40"/>
                    </a:cubicBezTo>
                    <a:cubicBezTo>
                      <a:pt x="71" y="39"/>
                      <a:pt x="73" y="40"/>
                      <a:pt x="76" y="41"/>
                    </a:cubicBezTo>
                    <a:cubicBezTo>
                      <a:pt x="81" y="44"/>
                      <a:pt x="86" y="52"/>
                      <a:pt x="86" y="59"/>
                    </a:cubicBezTo>
                    <a:cubicBezTo>
                      <a:pt x="86" y="65"/>
                      <a:pt x="81" y="68"/>
                      <a:pt x="75" y="65"/>
                    </a:cubicBezTo>
                    <a:cubicBezTo>
                      <a:pt x="73" y="63"/>
                      <a:pt x="71" y="61"/>
                      <a:pt x="69" y="59"/>
                    </a:cubicBezTo>
                    <a:cubicBezTo>
                      <a:pt x="69" y="64"/>
                      <a:pt x="65" y="66"/>
                      <a:pt x="60" y="63"/>
                    </a:cubicBezTo>
                    <a:cubicBezTo>
                      <a:pt x="26" y="44"/>
                      <a:pt x="26" y="44"/>
                      <a:pt x="26" y="44"/>
                    </a:cubicBezTo>
                    <a:cubicBezTo>
                      <a:pt x="21" y="41"/>
                      <a:pt x="17" y="34"/>
                      <a:pt x="16" y="28"/>
                    </a:cubicBezTo>
                    <a:cubicBezTo>
                      <a:pt x="15" y="29"/>
                      <a:pt x="12" y="28"/>
                      <a:pt x="10" y="27"/>
                    </a:cubicBezTo>
                    <a:cubicBezTo>
                      <a:pt x="4" y="24"/>
                      <a:pt x="0" y="16"/>
                      <a:pt x="0" y="9"/>
                    </a:cubicBezTo>
                    <a:cubicBezTo>
                      <a:pt x="0" y="2"/>
                      <a:pt x="4" y="0"/>
                      <a:pt x="10" y="3"/>
                    </a:cubicBezTo>
                    <a:cubicBezTo>
                      <a:pt x="12" y="4"/>
                      <a:pt x="15" y="6"/>
                      <a:pt x="16" y="9"/>
                    </a:cubicBezTo>
                    <a:cubicBezTo>
                      <a:pt x="17" y="4"/>
                      <a:pt x="21" y="2"/>
                      <a:pt x="26" y="5"/>
                    </a:cubicBezTo>
                    <a:cubicBezTo>
                      <a:pt x="60" y="24"/>
                      <a:pt x="60" y="24"/>
                      <a:pt x="60" y="24"/>
                    </a:cubicBezTo>
                    <a:cubicBezTo>
                      <a:pt x="60" y="24"/>
                      <a:pt x="60" y="24"/>
                      <a:pt x="60" y="24"/>
                    </a:cubicBezTo>
                    <a:close/>
                  </a:path>
                </a:pathLst>
              </a:custGeom>
              <a:solidFill>
                <a:srgbClr val="072466"/>
              </a:solidFill>
              <a:ln w="9525">
                <a:noFill/>
                <a:round/>
                <a:headEnd/>
                <a:tailEnd/>
              </a:ln>
            </p:spPr>
            <p:txBody>
              <a:bodyPr/>
              <a:lstStyle/>
              <a:p>
                <a:endParaRPr lang="zh-CN" altLang="en-US"/>
              </a:p>
            </p:txBody>
          </p:sp>
          <p:sp>
            <p:nvSpPr>
              <p:cNvPr id="515" name="Freeform 509"/>
              <p:cNvSpPr>
                <a:spLocks noEditPoints="1"/>
              </p:cNvSpPr>
              <p:nvPr/>
            </p:nvSpPr>
            <p:spPr bwMode="auto">
              <a:xfrm>
                <a:off x="4663" y="1438"/>
                <a:ext cx="37" cy="27"/>
              </a:xfrm>
              <a:custGeom>
                <a:avLst/>
                <a:gdLst/>
                <a:ahLst/>
                <a:cxnLst>
                  <a:cxn ang="0">
                    <a:pos x="6" y="2"/>
                  </a:cxn>
                  <a:cxn ang="0">
                    <a:pos x="12" y="13"/>
                  </a:cxn>
                  <a:cxn ang="0">
                    <a:pos x="6" y="16"/>
                  </a:cxn>
                  <a:cxn ang="0">
                    <a:pos x="0" y="5"/>
                  </a:cxn>
                  <a:cxn ang="0">
                    <a:pos x="6" y="2"/>
                  </a:cxn>
                  <a:cxn ang="0">
                    <a:pos x="6" y="2"/>
                  </a:cxn>
                  <a:cxn ang="0">
                    <a:pos x="73" y="41"/>
                  </a:cxn>
                  <a:cxn ang="0">
                    <a:pos x="79" y="52"/>
                  </a:cxn>
                  <a:cxn ang="0">
                    <a:pos x="73" y="56"/>
                  </a:cxn>
                  <a:cxn ang="0">
                    <a:pos x="66" y="45"/>
                  </a:cxn>
                  <a:cxn ang="0">
                    <a:pos x="73" y="41"/>
                  </a:cxn>
                  <a:cxn ang="0">
                    <a:pos x="73" y="41"/>
                  </a:cxn>
                </a:cxnLst>
                <a:rect l="0" t="0" r="r" b="b"/>
                <a:pathLst>
                  <a:path w="79" h="58">
                    <a:moveTo>
                      <a:pt x="6" y="2"/>
                    </a:moveTo>
                    <a:cubicBezTo>
                      <a:pt x="10" y="4"/>
                      <a:pt x="12" y="9"/>
                      <a:pt x="12" y="13"/>
                    </a:cubicBezTo>
                    <a:cubicBezTo>
                      <a:pt x="12" y="17"/>
                      <a:pt x="10" y="18"/>
                      <a:pt x="6" y="16"/>
                    </a:cubicBezTo>
                    <a:cubicBezTo>
                      <a:pt x="3" y="14"/>
                      <a:pt x="0" y="9"/>
                      <a:pt x="0" y="5"/>
                    </a:cubicBezTo>
                    <a:cubicBezTo>
                      <a:pt x="0" y="1"/>
                      <a:pt x="3" y="0"/>
                      <a:pt x="6" y="2"/>
                    </a:cubicBezTo>
                    <a:cubicBezTo>
                      <a:pt x="6" y="2"/>
                      <a:pt x="6" y="2"/>
                      <a:pt x="6" y="2"/>
                    </a:cubicBezTo>
                    <a:close/>
                    <a:moveTo>
                      <a:pt x="73" y="41"/>
                    </a:moveTo>
                    <a:cubicBezTo>
                      <a:pt x="76" y="43"/>
                      <a:pt x="79" y="48"/>
                      <a:pt x="79" y="52"/>
                    </a:cubicBezTo>
                    <a:cubicBezTo>
                      <a:pt x="79" y="56"/>
                      <a:pt x="76" y="58"/>
                      <a:pt x="73" y="56"/>
                    </a:cubicBezTo>
                    <a:cubicBezTo>
                      <a:pt x="69" y="54"/>
                      <a:pt x="66" y="49"/>
                      <a:pt x="66" y="45"/>
                    </a:cubicBezTo>
                    <a:cubicBezTo>
                      <a:pt x="66" y="41"/>
                      <a:pt x="69" y="39"/>
                      <a:pt x="73" y="41"/>
                    </a:cubicBezTo>
                    <a:cubicBezTo>
                      <a:pt x="73" y="41"/>
                      <a:pt x="73" y="41"/>
                      <a:pt x="73" y="41"/>
                    </a:cubicBezTo>
                    <a:close/>
                  </a:path>
                </a:pathLst>
              </a:custGeom>
              <a:noFill/>
              <a:ln w="3175" cap="flat">
                <a:solidFill>
                  <a:srgbClr val="DCDCDC"/>
                </a:solidFill>
                <a:prstDash val="solid"/>
                <a:miter lim="800000"/>
                <a:headEnd/>
                <a:tailEnd/>
              </a:ln>
            </p:spPr>
            <p:txBody>
              <a:bodyPr/>
              <a:lstStyle/>
              <a:p>
                <a:endParaRPr lang="zh-CN" altLang="en-US"/>
              </a:p>
            </p:txBody>
          </p:sp>
          <p:sp>
            <p:nvSpPr>
              <p:cNvPr id="516" name="Freeform 510"/>
              <p:cNvSpPr>
                <a:spLocks/>
              </p:cNvSpPr>
              <p:nvPr/>
            </p:nvSpPr>
            <p:spPr bwMode="auto">
              <a:xfrm>
                <a:off x="4686" y="1453"/>
                <a:ext cx="5" cy="9"/>
              </a:xfrm>
              <a:custGeom>
                <a:avLst/>
                <a:gdLst/>
                <a:ahLst/>
                <a:cxnLst>
                  <a:cxn ang="0">
                    <a:pos x="0" y="3"/>
                  </a:cxn>
                  <a:cxn ang="0">
                    <a:pos x="5" y="0"/>
                  </a:cxn>
                  <a:cxn ang="0">
                    <a:pos x="4" y="6"/>
                  </a:cxn>
                  <a:cxn ang="0">
                    <a:pos x="0" y="9"/>
                  </a:cxn>
                  <a:cxn ang="0">
                    <a:pos x="0" y="3"/>
                  </a:cxn>
                  <a:cxn ang="0">
                    <a:pos x="0" y="3"/>
                  </a:cxn>
                  <a:cxn ang="0">
                    <a:pos x="0" y="3"/>
                  </a:cxn>
                </a:cxnLst>
                <a:rect l="0" t="0" r="r" b="b"/>
                <a:pathLst>
                  <a:path w="5" h="9">
                    <a:moveTo>
                      <a:pt x="0" y="3"/>
                    </a:moveTo>
                    <a:lnTo>
                      <a:pt x="5" y="0"/>
                    </a:lnTo>
                    <a:lnTo>
                      <a:pt x="4" y="6"/>
                    </a:lnTo>
                    <a:lnTo>
                      <a:pt x="0" y="9"/>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517" name="Freeform 511"/>
              <p:cNvSpPr>
                <a:spLocks/>
              </p:cNvSpPr>
              <p:nvPr/>
            </p:nvSpPr>
            <p:spPr bwMode="auto">
              <a:xfrm>
                <a:off x="4667" y="1442"/>
                <a:ext cx="24" cy="14"/>
              </a:xfrm>
              <a:custGeom>
                <a:avLst/>
                <a:gdLst/>
                <a:ahLst/>
                <a:cxnLst>
                  <a:cxn ang="0">
                    <a:pos x="0" y="2"/>
                  </a:cxn>
                  <a:cxn ang="0">
                    <a:pos x="4" y="0"/>
                  </a:cxn>
                  <a:cxn ang="0">
                    <a:pos x="24" y="11"/>
                  </a:cxn>
                  <a:cxn ang="0">
                    <a:pos x="19" y="14"/>
                  </a:cxn>
                  <a:cxn ang="0">
                    <a:pos x="0" y="2"/>
                  </a:cxn>
                  <a:cxn ang="0">
                    <a:pos x="0" y="2"/>
                  </a:cxn>
                  <a:cxn ang="0">
                    <a:pos x="0" y="2"/>
                  </a:cxn>
                </a:cxnLst>
                <a:rect l="0" t="0" r="r" b="b"/>
                <a:pathLst>
                  <a:path w="24" h="14">
                    <a:moveTo>
                      <a:pt x="0" y="2"/>
                    </a:moveTo>
                    <a:lnTo>
                      <a:pt x="4" y="0"/>
                    </a:lnTo>
                    <a:lnTo>
                      <a:pt x="24" y="11"/>
                    </a:lnTo>
                    <a:lnTo>
                      <a:pt x="19" y="14"/>
                    </a:lnTo>
                    <a:lnTo>
                      <a:pt x="0" y="2"/>
                    </a:lnTo>
                    <a:lnTo>
                      <a:pt x="0" y="2"/>
                    </a:lnTo>
                    <a:lnTo>
                      <a:pt x="0" y="2"/>
                    </a:lnTo>
                    <a:close/>
                  </a:path>
                </a:pathLst>
              </a:custGeom>
              <a:solidFill>
                <a:srgbClr val="4F64A8"/>
              </a:solidFill>
              <a:ln w="9525">
                <a:noFill/>
                <a:round/>
                <a:headEnd/>
                <a:tailEnd/>
              </a:ln>
            </p:spPr>
            <p:txBody>
              <a:bodyPr/>
              <a:lstStyle/>
              <a:p>
                <a:endParaRPr lang="zh-CN" altLang="en-US"/>
              </a:p>
            </p:txBody>
          </p:sp>
          <p:sp>
            <p:nvSpPr>
              <p:cNvPr id="518" name="Freeform 512"/>
              <p:cNvSpPr>
                <a:spLocks/>
              </p:cNvSpPr>
              <p:nvPr/>
            </p:nvSpPr>
            <p:spPr bwMode="auto">
              <a:xfrm>
                <a:off x="4667" y="1444"/>
                <a:ext cx="19" cy="18"/>
              </a:xfrm>
              <a:custGeom>
                <a:avLst/>
                <a:gdLst/>
                <a:ahLst/>
                <a:cxnLst>
                  <a:cxn ang="0">
                    <a:pos x="19" y="12"/>
                  </a:cxn>
                  <a:cxn ang="0">
                    <a:pos x="19" y="18"/>
                  </a:cxn>
                  <a:cxn ang="0">
                    <a:pos x="0" y="7"/>
                  </a:cxn>
                  <a:cxn ang="0">
                    <a:pos x="0" y="0"/>
                  </a:cxn>
                  <a:cxn ang="0">
                    <a:pos x="19" y="12"/>
                  </a:cxn>
                  <a:cxn ang="0">
                    <a:pos x="19" y="12"/>
                  </a:cxn>
                  <a:cxn ang="0">
                    <a:pos x="19" y="12"/>
                  </a:cxn>
                </a:cxnLst>
                <a:rect l="0" t="0" r="r" b="b"/>
                <a:pathLst>
                  <a:path w="19" h="18">
                    <a:moveTo>
                      <a:pt x="19" y="12"/>
                    </a:moveTo>
                    <a:lnTo>
                      <a:pt x="19" y="18"/>
                    </a:lnTo>
                    <a:lnTo>
                      <a:pt x="0" y="7"/>
                    </a:lnTo>
                    <a:lnTo>
                      <a:pt x="0" y="0"/>
                    </a:lnTo>
                    <a:lnTo>
                      <a:pt x="19" y="12"/>
                    </a:lnTo>
                    <a:lnTo>
                      <a:pt x="19" y="12"/>
                    </a:lnTo>
                    <a:lnTo>
                      <a:pt x="19" y="12"/>
                    </a:lnTo>
                    <a:close/>
                  </a:path>
                </a:pathLst>
              </a:custGeom>
              <a:solidFill>
                <a:srgbClr val="36458A"/>
              </a:solidFill>
              <a:ln w="9525">
                <a:noFill/>
                <a:round/>
                <a:headEnd/>
                <a:tailEnd/>
              </a:ln>
            </p:spPr>
            <p:txBody>
              <a:bodyPr/>
              <a:lstStyle/>
              <a:p>
                <a:endParaRPr lang="zh-CN" altLang="en-US"/>
              </a:p>
            </p:txBody>
          </p:sp>
          <p:sp>
            <p:nvSpPr>
              <p:cNvPr id="519" name="Freeform 513"/>
              <p:cNvSpPr>
                <a:spLocks/>
              </p:cNvSpPr>
              <p:nvPr/>
            </p:nvSpPr>
            <p:spPr bwMode="auto">
              <a:xfrm>
                <a:off x="4604" y="1414"/>
                <a:ext cx="15" cy="17"/>
              </a:xfrm>
              <a:custGeom>
                <a:avLst/>
                <a:gdLst/>
                <a:ahLst/>
                <a:cxnLst>
                  <a:cxn ang="0">
                    <a:pos x="15" y="8"/>
                  </a:cxn>
                  <a:cxn ang="0">
                    <a:pos x="15" y="17"/>
                  </a:cxn>
                  <a:cxn ang="0">
                    <a:pos x="0" y="9"/>
                  </a:cxn>
                  <a:cxn ang="0">
                    <a:pos x="1" y="0"/>
                  </a:cxn>
                  <a:cxn ang="0">
                    <a:pos x="15" y="8"/>
                  </a:cxn>
                  <a:cxn ang="0">
                    <a:pos x="15" y="8"/>
                  </a:cxn>
                  <a:cxn ang="0">
                    <a:pos x="15" y="8"/>
                  </a:cxn>
                </a:cxnLst>
                <a:rect l="0" t="0" r="r" b="b"/>
                <a:pathLst>
                  <a:path w="15" h="17">
                    <a:moveTo>
                      <a:pt x="15" y="8"/>
                    </a:moveTo>
                    <a:lnTo>
                      <a:pt x="15" y="17"/>
                    </a:lnTo>
                    <a:lnTo>
                      <a:pt x="0" y="9"/>
                    </a:lnTo>
                    <a:lnTo>
                      <a:pt x="1" y="0"/>
                    </a:lnTo>
                    <a:lnTo>
                      <a:pt x="15" y="8"/>
                    </a:lnTo>
                    <a:lnTo>
                      <a:pt x="15" y="8"/>
                    </a:lnTo>
                    <a:lnTo>
                      <a:pt x="15" y="8"/>
                    </a:lnTo>
                    <a:close/>
                  </a:path>
                </a:pathLst>
              </a:custGeom>
              <a:solidFill>
                <a:srgbClr val="072466"/>
              </a:solidFill>
              <a:ln w="9525">
                <a:noFill/>
                <a:round/>
                <a:headEnd/>
                <a:tailEnd/>
              </a:ln>
            </p:spPr>
            <p:txBody>
              <a:bodyPr/>
              <a:lstStyle/>
              <a:p>
                <a:endParaRPr lang="zh-CN" altLang="en-US"/>
              </a:p>
            </p:txBody>
          </p:sp>
          <p:sp>
            <p:nvSpPr>
              <p:cNvPr id="520" name="Freeform 514"/>
              <p:cNvSpPr>
                <a:spLocks/>
              </p:cNvSpPr>
              <p:nvPr/>
            </p:nvSpPr>
            <p:spPr bwMode="auto">
              <a:xfrm>
                <a:off x="4606" y="1417"/>
                <a:ext cx="12" cy="11"/>
              </a:xfrm>
              <a:custGeom>
                <a:avLst/>
                <a:gdLst/>
                <a:ahLst/>
                <a:cxnLst>
                  <a:cxn ang="0">
                    <a:pos x="12" y="7"/>
                  </a:cxn>
                  <a:cxn ang="0">
                    <a:pos x="12" y="11"/>
                  </a:cxn>
                  <a:cxn ang="0">
                    <a:pos x="0" y="4"/>
                  </a:cxn>
                  <a:cxn ang="0">
                    <a:pos x="0" y="0"/>
                  </a:cxn>
                  <a:cxn ang="0">
                    <a:pos x="12" y="7"/>
                  </a:cxn>
                  <a:cxn ang="0">
                    <a:pos x="12" y="7"/>
                  </a:cxn>
                  <a:cxn ang="0">
                    <a:pos x="12" y="7"/>
                  </a:cxn>
                </a:cxnLst>
                <a:rect l="0" t="0" r="r" b="b"/>
                <a:pathLst>
                  <a:path w="12" h="11">
                    <a:moveTo>
                      <a:pt x="12" y="7"/>
                    </a:moveTo>
                    <a:lnTo>
                      <a:pt x="12" y="11"/>
                    </a:lnTo>
                    <a:lnTo>
                      <a:pt x="0" y="4"/>
                    </a:lnTo>
                    <a:lnTo>
                      <a:pt x="0" y="0"/>
                    </a:lnTo>
                    <a:lnTo>
                      <a:pt x="12" y="7"/>
                    </a:lnTo>
                    <a:lnTo>
                      <a:pt x="12" y="7"/>
                    </a:lnTo>
                    <a:lnTo>
                      <a:pt x="12" y="7"/>
                    </a:lnTo>
                    <a:close/>
                  </a:path>
                </a:pathLst>
              </a:custGeom>
              <a:noFill/>
              <a:ln w="3175" cap="flat">
                <a:solidFill>
                  <a:srgbClr val="DCDCDC"/>
                </a:solidFill>
                <a:prstDash val="solid"/>
                <a:miter lim="800000"/>
                <a:headEnd/>
                <a:tailEnd/>
              </a:ln>
            </p:spPr>
            <p:txBody>
              <a:bodyPr/>
              <a:lstStyle/>
              <a:p>
                <a:endParaRPr lang="zh-CN" altLang="en-US"/>
              </a:p>
            </p:txBody>
          </p:sp>
          <p:sp>
            <p:nvSpPr>
              <p:cNvPr id="521" name="Freeform 515"/>
              <p:cNvSpPr>
                <a:spLocks/>
              </p:cNvSpPr>
              <p:nvPr/>
            </p:nvSpPr>
            <p:spPr bwMode="auto">
              <a:xfrm>
                <a:off x="4706" y="1458"/>
                <a:ext cx="14" cy="23"/>
              </a:xfrm>
              <a:custGeom>
                <a:avLst/>
                <a:gdLst/>
                <a:ahLst/>
                <a:cxnLst>
                  <a:cxn ang="0">
                    <a:pos x="14" y="8"/>
                  </a:cxn>
                  <a:cxn ang="0">
                    <a:pos x="14" y="23"/>
                  </a:cxn>
                  <a:cxn ang="0">
                    <a:pos x="0" y="15"/>
                  </a:cxn>
                  <a:cxn ang="0">
                    <a:pos x="0" y="0"/>
                  </a:cxn>
                  <a:cxn ang="0">
                    <a:pos x="14" y="8"/>
                  </a:cxn>
                  <a:cxn ang="0">
                    <a:pos x="14" y="8"/>
                  </a:cxn>
                  <a:cxn ang="0">
                    <a:pos x="14" y="8"/>
                  </a:cxn>
                </a:cxnLst>
                <a:rect l="0" t="0" r="r" b="b"/>
                <a:pathLst>
                  <a:path w="14" h="23">
                    <a:moveTo>
                      <a:pt x="14" y="8"/>
                    </a:moveTo>
                    <a:lnTo>
                      <a:pt x="14" y="23"/>
                    </a:lnTo>
                    <a:lnTo>
                      <a:pt x="0" y="15"/>
                    </a:lnTo>
                    <a:lnTo>
                      <a:pt x="0" y="0"/>
                    </a:lnTo>
                    <a:lnTo>
                      <a:pt x="14" y="8"/>
                    </a:lnTo>
                    <a:lnTo>
                      <a:pt x="14" y="8"/>
                    </a:lnTo>
                    <a:lnTo>
                      <a:pt x="14" y="8"/>
                    </a:lnTo>
                    <a:close/>
                  </a:path>
                </a:pathLst>
              </a:custGeom>
              <a:solidFill>
                <a:srgbClr val="36458A"/>
              </a:solidFill>
              <a:ln w="9525">
                <a:noFill/>
                <a:round/>
                <a:headEnd/>
                <a:tailEnd/>
              </a:ln>
            </p:spPr>
            <p:txBody>
              <a:bodyPr/>
              <a:lstStyle/>
              <a:p>
                <a:endParaRPr lang="zh-CN" altLang="en-US"/>
              </a:p>
            </p:txBody>
          </p:sp>
          <p:sp>
            <p:nvSpPr>
              <p:cNvPr id="522" name="Freeform 516"/>
              <p:cNvSpPr>
                <a:spLocks/>
              </p:cNvSpPr>
              <p:nvPr/>
            </p:nvSpPr>
            <p:spPr bwMode="auto">
              <a:xfrm>
                <a:off x="4708" y="1462"/>
                <a:ext cx="10" cy="16"/>
              </a:xfrm>
              <a:custGeom>
                <a:avLst/>
                <a:gdLst/>
                <a:ahLst/>
                <a:cxnLst>
                  <a:cxn ang="0">
                    <a:pos x="10" y="6"/>
                  </a:cxn>
                  <a:cxn ang="0">
                    <a:pos x="10" y="15"/>
                  </a:cxn>
                  <a:cxn ang="0">
                    <a:pos x="8" y="14"/>
                  </a:cxn>
                  <a:cxn ang="0">
                    <a:pos x="8" y="16"/>
                  </a:cxn>
                  <a:cxn ang="0">
                    <a:pos x="2" y="13"/>
                  </a:cxn>
                  <a:cxn ang="0">
                    <a:pos x="2" y="11"/>
                  </a:cxn>
                  <a:cxn ang="0">
                    <a:pos x="0" y="9"/>
                  </a:cxn>
                  <a:cxn ang="0">
                    <a:pos x="0" y="0"/>
                  </a:cxn>
                  <a:cxn ang="0">
                    <a:pos x="10" y="6"/>
                  </a:cxn>
                  <a:cxn ang="0">
                    <a:pos x="10" y="6"/>
                  </a:cxn>
                  <a:cxn ang="0">
                    <a:pos x="10" y="6"/>
                  </a:cxn>
                </a:cxnLst>
                <a:rect l="0" t="0" r="r" b="b"/>
                <a:pathLst>
                  <a:path w="10" h="16">
                    <a:moveTo>
                      <a:pt x="10" y="6"/>
                    </a:moveTo>
                    <a:lnTo>
                      <a:pt x="10" y="15"/>
                    </a:lnTo>
                    <a:lnTo>
                      <a:pt x="8" y="14"/>
                    </a:lnTo>
                    <a:lnTo>
                      <a:pt x="8" y="16"/>
                    </a:lnTo>
                    <a:lnTo>
                      <a:pt x="2" y="13"/>
                    </a:lnTo>
                    <a:lnTo>
                      <a:pt x="2" y="11"/>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523" name="Freeform 517"/>
              <p:cNvSpPr>
                <a:spLocks/>
              </p:cNvSpPr>
              <p:nvPr/>
            </p:nvSpPr>
            <p:spPr bwMode="auto">
              <a:xfrm>
                <a:off x="4727" y="1470"/>
                <a:ext cx="13" cy="23"/>
              </a:xfrm>
              <a:custGeom>
                <a:avLst/>
                <a:gdLst/>
                <a:ahLst/>
                <a:cxnLst>
                  <a:cxn ang="0">
                    <a:pos x="13" y="7"/>
                  </a:cxn>
                  <a:cxn ang="0">
                    <a:pos x="13" y="23"/>
                  </a:cxn>
                  <a:cxn ang="0">
                    <a:pos x="0" y="15"/>
                  </a:cxn>
                  <a:cxn ang="0">
                    <a:pos x="0" y="0"/>
                  </a:cxn>
                  <a:cxn ang="0">
                    <a:pos x="13" y="7"/>
                  </a:cxn>
                  <a:cxn ang="0">
                    <a:pos x="13" y="7"/>
                  </a:cxn>
                  <a:cxn ang="0">
                    <a:pos x="13" y="7"/>
                  </a:cxn>
                </a:cxnLst>
                <a:rect l="0" t="0" r="r" b="b"/>
                <a:pathLst>
                  <a:path w="13" h="23">
                    <a:moveTo>
                      <a:pt x="13" y="7"/>
                    </a:moveTo>
                    <a:lnTo>
                      <a:pt x="13" y="23"/>
                    </a:lnTo>
                    <a:lnTo>
                      <a:pt x="0" y="15"/>
                    </a:lnTo>
                    <a:lnTo>
                      <a:pt x="0" y="0"/>
                    </a:lnTo>
                    <a:lnTo>
                      <a:pt x="13" y="7"/>
                    </a:lnTo>
                    <a:lnTo>
                      <a:pt x="13" y="7"/>
                    </a:lnTo>
                    <a:lnTo>
                      <a:pt x="13" y="7"/>
                    </a:lnTo>
                    <a:close/>
                  </a:path>
                </a:pathLst>
              </a:custGeom>
              <a:solidFill>
                <a:srgbClr val="36458A"/>
              </a:solidFill>
              <a:ln w="9525">
                <a:noFill/>
                <a:round/>
                <a:headEnd/>
                <a:tailEnd/>
              </a:ln>
            </p:spPr>
            <p:txBody>
              <a:bodyPr/>
              <a:lstStyle/>
              <a:p>
                <a:endParaRPr lang="zh-CN" altLang="en-US"/>
              </a:p>
            </p:txBody>
          </p:sp>
          <p:sp>
            <p:nvSpPr>
              <p:cNvPr id="524" name="Freeform 518"/>
              <p:cNvSpPr>
                <a:spLocks/>
              </p:cNvSpPr>
              <p:nvPr/>
            </p:nvSpPr>
            <p:spPr bwMode="auto">
              <a:xfrm>
                <a:off x="4729" y="1473"/>
                <a:ext cx="10" cy="16"/>
              </a:xfrm>
              <a:custGeom>
                <a:avLst/>
                <a:gdLst/>
                <a:ahLst/>
                <a:cxnLst>
                  <a:cxn ang="0">
                    <a:pos x="10" y="6"/>
                  </a:cxn>
                  <a:cxn ang="0">
                    <a:pos x="10" y="15"/>
                  </a:cxn>
                  <a:cxn ang="0">
                    <a:pos x="7" y="14"/>
                  </a:cxn>
                  <a:cxn ang="0">
                    <a:pos x="7" y="16"/>
                  </a:cxn>
                  <a:cxn ang="0">
                    <a:pos x="2" y="14"/>
                  </a:cxn>
                  <a:cxn ang="0">
                    <a:pos x="2" y="11"/>
                  </a:cxn>
                  <a:cxn ang="0">
                    <a:pos x="0" y="9"/>
                  </a:cxn>
                  <a:cxn ang="0">
                    <a:pos x="0" y="0"/>
                  </a:cxn>
                  <a:cxn ang="0">
                    <a:pos x="10" y="6"/>
                  </a:cxn>
                  <a:cxn ang="0">
                    <a:pos x="10" y="6"/>
                  </a:cxn>
                  <a:cxn ang="0">
                    <a:pos x="10" y="6"/>
                  </a:cxn>
                </a:cxnLst>
                <a:rect l="0" t="0" r="r" b="b"/>
                <a:pathLst>
                  <a:path w="10" h="16">
                    <a:moveTo>
                      <a:pt x="10" y="6"/>
                    </a:moveTo>
                    <a:lnTo>
                      <a:pt x="10" y="15"/>
                    </a:lnTo>
                    <a:lnTo>
                      <a:pt x="7" y="14"/>
                    </a:lnTo>
                    <a:lnTo>
                      <a:pt x="7" y="16"/>
                    </a:lnTo>
                    <a:lnTo>
                      <a:pt x="2" y="14"/>
                    </a:lnTo>
                    <a:lnTo>
                      <a:pt x="2" y="11"/>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525" name="Freeform 519"/>
              <p:cNvSpPr>
                <a:spLocks/>
              </p:cNvSpPr>
              <p:nvPr/>
            </p:nvSpPr>
            <p:spPr bwMode="auto">
              <a:xfrm>
                <a:off x="4760" y="1487"/>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526" name="Freeform 520"/>
              <p:cNvSpPr>
                <a:spLocks/>
              </p:cNvSpPr>
              <p:nvPr/>
            </p:nvSpPr>
            <p:spPr bwMode="auto">
              <a:xfrm>
                <a:off x="4761" y="1490"/>
                <a:ext cx="11" cy="17"/>
              </a:xfrm>
              <a:custGeom>
                <a:avLst/>
                <a:gdLst/>
                <a:ahLst/>
                <a:cxnLst>
                  <a:cxn ang="0">
                    <a:pos x="11" y="6"/>
                  </a:cxn>
                  <a:cxn ang="0">
                    <a:pos x="11" y="16"/>
                  </a:cxn>
                  <a:cxn ang="0">
                    <a:pos x="8" y="14"/>
                  </a:cxn>
                  <a:cxn ang="0">
                    <a:pos x="8" y="17"/>
                  </a:cxn>
                  <a:cxn ang="0">
                    <a:pos x="3" y="14"/>
                  </a:cxn>
                  <a:cxn ang="0">
                    <a:pos x="3" y="11"/>
                  </a:cxn>
                  <a:cxn ang="0">
                    <a:pos x="0" y="10"/>
                  </a:cxn>
                  <a:cxn ang="0">
                    <a:pos x="0" y="0"/>
                  </a:cxn>
                  <a:cxn ang="0">
                    <a:pos x="11" y="6"/>
                  </a:cxn>
                  <a:cxn ang="0">
                    <a:pos x="11" y="6"/>
                  </a:cxn>
                  <a:cxn ang="0">
                    <a:pos x="11" y="6"/>
                  </a:cxn>
                </a:cxnLst>
                <a:rect l="0" t="0" r="r" b="b"/>
                <a:pathLst>
                  <a:path w="11" h="17">
                    <a:moveTo>
                      <a:pt x="11" y="6"/>
                    </a:moveTo>
                    <a:lnTo>
                      <a:pt x="11" y="16"/>
                    </a:lnTo>
                    <a:lnTo>
                      <a:pt x="8" y="14"/>
                    </a:lnTo>
                    <a:lnTo>
                      <a:pt x="8" y="17"/>
                    </a:lnTo>
                    <a:lnTo>
                      <a:pt x="3" y="14"/>
                    </a:lnTo>
                    <a:lnTo>
                      <a:pt x="3" y="11"/>
                    </a:lnTo>
                    <a:lnTo>
                      <a:pt x="0" y="10"/>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527" name="Freeform 521"/>
              <p:cNvSpPr>
                <a:spLocks/>
              </p:cNvSpPr>
              <p:nvPr/>
            </p:nvSpPr>
            <p:spPr bwMode="auto">
              <a:xfrm>
                <a:off x="4776" y="1496"/>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528" name="Freeform 522"/>
              <p:cNvSpPr>
                <a:spLocks/>
              </p:cNvSpPr>
              <p:nvPr/>
            </p:nvSpPr>
            <p:spPr bwMode="auto">
              <a:xfrm>
                <a:off x="4778" y="1500"/>
                <a:ext cx="10" cy="16"/>
              </a:xfrm>
              <a:custGeom>
                <a:avLst/>
                <a:gdLst/>
                <a:ahLst/>
                <a:cxnLst>
                  <a:cxn ang="0">
                    <a:pos x="10" y="6"/>
                  </a:cxn>
                  <a:cxn ang="0">
                    <a:pos x="10" y="15"/>
                  </a:cxn>
                  <a:cxn ang="0">
                    <a:pos x="8" y="14"/>
                  </a:cxn>
                  <a:cxn ang="0">
                    <a:pos x="8" y="16"/>
                  </a:cxn>
                  <a:cxn ang="0">
                    <a:pos x="2" y="13"/>
                  </a:cxn>
                  <a:cxn ang="0">
                    <a:pos x="2" y="11"/>
                  </a:cxn>
                  <a:cxn ang="0">
                    <a:pos x="0" y="9"/>
                  </a:cxn>
                  <a:cxn ang="0">
                    <a:pos x="0" y="0"/>
                  </a:cxn>
                  <a:cxn ang="0">
                    <a:pos x="10" y="6"/>
                  </a:cxn>
                  <a:cxn ang="0">
                    <a:pos x="10" y="6"/>
                  </a:cxn>
                  <a:cxn ang="0">
                    <a:pos x="10" y="6"/>
                  </a:cxn>
                </a:cxnLst>
                <a:rect l="0" t="0" r="r" b="b"/>
                <a:pathLst>
                  <a:path w="10" h="16">
                    <a:moveTo>
                      <a:pt x="10" y="6"/>
                    </a:moveTo>
                    <a:lnTo>
                      <a:pt x="10" y="15"/>
                    </a:lnTo>
                    <a:lnTo>
                      <a:pt x="8" y="14"/>
                    </a:lnTo>
                    <a:lnTo>
                      <a:pt x="8" y="16"/>
                    </a:lnTo>
                    <a:lnTo>
                      <a:pt x="2" y="13"/>
                    </a:lnTo>
                    <a:lnTo>
                      <a:pt x="2" y="11"/>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529" name="Freeform 523"/>
              <p:cNvSpPr>
                <a:spLocks/>
              </p:cNvSpPr>
              <p:nvPr/>
            </p:nvSpPr>
            <p:spPr bwMode="auto">
              <a:xfrm>
                <a:off x="4519" y="1522"/>
                <a:ext cx="323" cy="357"/>
              </a:xfrm>
              <a:custGeom>
                <a:avLst/>
                <a:gdLst/>
                <a:ahLst/>
                <a:cxnLst>
                  <a:cxn ang="0">
                    <a:pos x="669" y="386"/>
                  </a:cxn>
                  <a:cxn ang="0">
                    <a:pos x="693" y="420"/>
                  </a:cxn>
                  <a:cxn ang="0">
                    <a:pos x="692" y="750"/>
                  </a:cxn>
                  <a:cxn ang="0">
                    <a:pos x="668" y="756"/>
                  </a:cxn>
                  <a:cxn ang="0">
                    <a:pos x="0" y="370"/>
                  </a:cxn>
                  <a:cxn ang="0">
                    <a:pos x="1" y="0"/>
                  </a:cxn>
                  <a:cxn ang="0">
                    <a:pos x="669" y="386"/>
                  </a:cxn>
                  <a:cxn ang="0">
                    <a:pos x="669" y="386"/>
                  </a:cxn>
                </a:cxnLst>
                <a:rect l="0" t="0" r="r" b="b"/>
                <a:pathLst>
                  <a:path w="693" h="764">
                    <a:moveTo>
                      <a:pt x="669" y="386"/>
                    </a:moveTo>
                    <a:cubicBezTo>
                      <a:pt x="682" y="394"/>
                      <a:pt x="693" y="409"/>
                      <a:pt x="693" y="420"/>
                    </a:cubicBezTo>
                    <a:cubicBezTo>
                      <a:pt x="692" y="750"/>
                      <a:pt x="692" y="750"/>
                      <a:pt x="692" y="750"/>
                    </a:cubicBezTo>
                    <a:cubicBezTo>
                      <a:pt x="692" y="761"/>
                      <a:pt x="681" y="764"/>
                      <a:pt x="668" y="756"/>
                    </a:cubicBezTo>
                    <a:cubicBezTo>
                      <a:pt x="0" y="370"/>
                      <a:pt x="0" y="370"/>
                      <a:pt x="0" y="370"/>
                    </a:cubicBezTo>
                    <a:cubicBezTo>
                      <a:pt x="1" y="0"/>
                      <a:pt x="1" y="0"/>
                      <a:pt x="1" y="0"/>
                    </a:cubicBezTo>
                    <a:cubicBezTo>
                      <a:pt x="669" y="386"/>
                      <a:pt x="669" y="386"/>
                      <a:pt x="669" y="386"/>
                    </a:cubicBezTo>
                    <a:cubicBezTo>
                      <a:pt x="669" y="386"/>
                      <a:pt x="669" y="386"/>
                      <a:pt x="669" y="386"/>
                    </a:cubicBezTo>
                    <a:close/>
                  </a:path>
                </a:pathLst>
              </a:custGeom>
              <a:solidFill>
                <a:srgbClr val="FFFFFF"/>
              </a:solidFill>
              <a:ln w="9525">
                <a:noFill/>
                <a:round/>
                <a:headEnd/>
                <a:tailEnd/>
              </a:ln>
            </p:spPr>
            <p:txBody>
              <a:bodyPr/>
              <a:lstStyle/>
              <a:p>
                <a:endParaRPr lang="zh-CN" altLang="en-US"/>
              </a:p>
            </p:txBody>
          </p:sp>
          <p:sp>
            <p:nvSpPr>
              <p:cNvPr id="530" name="Freeform 524"/>
              <p:cNvSpPr>
                <a:spLocks/>
              </p:cNvSpPr>
              <p:nvPr/>
            </p:nvSpPr>
            <p:spPr bwMode="auto">
              <a:xfrm>
                <a:off x="4801" y="1689"/>
                <a:ext cx="38" cy="186"/>
              </a:xfrm>
              <a:custGeom>
                <a:avLst/>
                <a:gdLst/>
                <a:ahLst/>
                <a:cxnLst>
                  <a:cxn ang="0">
                    <a:pos x="64" y="35"/>
                  </a:cxn>
                  <a:cxn ang="0">
                    <a:pos x="82" y="66"/>
                  </a:cxn>
                  <a:cxn ang="0">
                    <a:pos x="82" y="383"/>
                  </a:cxn>
                  <a:cxn ang="0">
                    <a:pos x="63" y="391"/>
                  </a:cxn>
                  <a:cxn ang="0">
                    <a:pos x="0" y="355"/>
                  </a:cxn>
                  <a:cxn ang="0">
                    <a:pos x="2" y="0"/>
                  </a:cxn>
                  <a:cxn ang="0">
                    <a:pos x="64" y="35"/>
                  </a:cxn>
                  <a:cxn ang="0">
                    <a:pos x="64" y="35"/>
                  </a:cxn>
                </a:cxnLst>
                <a:rect l="0" t="0" r="r" b="b"/>
                <a:pathLst>
                  <a:path w="82" h="398">
                    <a:moveTo>
                      <a:pt x="64" y="35"/>
                    </a:moveTo>
                    <a:cubicBezTo>
                      <a:pt x="78" y="44"/>
                      <a:pt x="82" y="55"/>
                      <a:pt x="82" y="66"/>
                    </a:cubicBezTo>
                    <a:cubicBezTo>
                      <a:pt x="82" y="383"/>
                      <a:pt x="82" y="383"/>
                      <a:pt x="82" y="383"/>
                    </a:cubicBezTo>
                    <a:cubicBezTo>
                      <a:pt x="82" y="394"/>
                      <a:pt x="76" y="398"/>
                      <a:pt x="63" y="391"/>
                    </a:cubicBezTo>
                    <a:cubicBezTo>
                      <a:pt x="0" y="355"/>
                      <a:pt x="0" y="355"/>
                      <a:pt x="0" y="355"/>
                    </a:cubicBezTo>
                    <a:cubicBezTo>
                      <a:pt x="2" y="0"/>
                      <a:pt x="2" y="0"/>
                      <a:pt x="2" y="0"/>
                    </a:cubicBezTo>
                    <a:cubicBezTo>
                      <a:pt x="64" y="35"/>
                      <a:pt x="64" y="35"/>
                      <a:pt x="64" y="35"/>
                    </a:cubicBezTo>
                    <a:cubicBezTo>
                      <a:pt x="64" y="35"/>
                      <a:pt x="64" y="35"/>
                      <a:pt x="64" y="35"/>
                    </a:cubicBezTo>
                    <a:close/>
                  </a:path>
                </a:pathLst>
              </a:custGeom>
              <a:solidFill>
                <a:srgbClr val="7B86BA"/>
              </a:solidFill>
              <a:ln w="9525">
                <a:noFill/>
                <a:round/>
                <a:headEnd/>
                <a:tailEnd/>
              </a:ln>
            </p:spPr>
            <p:txBody>
              <a:bodyPr/>
              <a:lstStyle/>
              <a:p>
                <a:endParaRPr lang="zh-CN" altLang="en-US"/>
              </a:p>
            </p:txBody>
          </p:sp>
          <p:sp>
            <p:nvSpPr>
              <p:cNvPr id="531" name="Freeform 525"/>
              <p:cNvSpPr>
                <a:spLocks/>
              </p:cNvSpPr>
              <p:nvPr/>
            </p:nvSpPr>
            <p:spPr bwMode="auto">
              <a:xfrm>
                <a:off x="4520" y="1525"/>
                <a:ext cx="260" cy="189"/>
              </a:xfrm>
              <a:custGeom>
                <a:avLst/>
                <a:gdLst/>
                <a:ahLst/>
                <a:cxnLst>
                  <a:cxn ang="0">
                    <a:pos x="260" y="151"/>
                  </a:cxn>
                  <a:cxn ang="0">
                    <a:pos x="259" y="189"/>
                  </a:cxn>
                  <a:cxn ang="0">
                    <a:pos x="0" y="40"/>
                  </a:cxn>
                  <a:cxn ang="0">
                    <a:pos x="0" y="0"/>
                  </a:cxn>
                  <a:cxn ang="0">
                    <a:pos x="260" y="151"/>
                  </a:cxn>
                  <a:cxn ang="0">
                    <a:pos x="260" y="151"/>
                  </a:cxn>
                  <a:cxn ang="0">
                    <a:pos x="260" y="151"/>
                  </a:cxn>
                </a:cxnLst>
                <a:rect l="0" t="0" r="r" b="b"/>
                <a:pathLst>
                  <a:path w="260" h="189">
                    <a:moveTo>
                      <a:pt x="260" y="151"/>
                    </a:moveTo>
                    <a:lnTo>
                      <a:pt x="259" y="189"/>
                    </a:lnTo>
                    <a:lnTo>
                      <a:pt x="0" y="40"/>
                    </a:lnTo>
                    <a:lnTo>
                      <a:pt x="0" y="0"/>
                    </a:lnTo>
                    <a:lnTo>
                      <a:pt x="260" y="151"/>
                    </a:lnTo>
                    <a:lnTo>
                      <a:pt x="260" y="151"/>
                    </a:lnTo>
                    <a:lnTo>
                      <a:pt x="260" y="151"/>
                    </a:lnTo>
                    <a:close/>
                  </a:path>
                </a:pathLst>
              </a:custGeom>
              <a:solidFill>
                <a:srgbClr val="7B86BA"/>
              </a:solidFill>
              <a:ln w="9525">
                <a:noFill/>
                <a:round/>
                <a:headEnd/>
                <a:tailEnd/>
              </a:ln>
            </p:spPr>
            <p:txBody>
              <a:bodyPr/>
              <a:lstStyle/>
              <a:p>
                <a:endParaRPr lang="zh-CN" altLang="en-US"/>
              </a:p>
            </p:txBody>
          </p:sp>
          <p:sp>
            <p:nvSpPr>
              <p:cNvPr id="532" name="Freeform 526"/>
              <p:cNvSpPr>
                <a:spLocks/>
              </p:cNvSpPr>
              <p:nvPr/>
            </p:nvSpPr>
            <p:spPr bwMode="auto">
              <a:xfrm>
                <a:off x="4520" y="1568"/>
                <a:ext cx="260" cy="189"/>
              </a:xfrm>
              <a:custGeom>
                <a:avLst/>
                <a:gdLst/>
                <a:ahLst/>
                <a:cxnLst>
                  <a:cxn ang="0">
                    <a:pos x="260" y="150"/>
                  </a:cxn>
                  <a:cxn ang="0">
                    <a:pos x="259" y="189"/>
                  </a:cxn>
                  <a:cxn ang="0">
                    <a:pos x="0" y="40"/>
                  </a:cxn>
                  <a:cxn ang="0">
                    <a:pos x="0" y="0"/>
                  </a:cxn>
                  <a:cxn ang="0">
                    <a:pos x="260" y="150"/>
                  </a:cxn>
                  <a:cxn ang="0">
                    <a:pos x="260" y="150"/>
                  </a:cxn>
                  <a:cxn ang="0">
                    <a:pos x="260" y="150"/>
                  </a:cxn>
                </a:cxnLst>
                <a:rect l="0" t="0" r="r" b="b"/>
                <a:pathLst>
                  <a:path w="260" h="189">
                    <a:moveTo>
                      <a:pt x="260" y="150"/>
                    </a:moveTo>
                    <a:lnTo>
                      <a:pt x="259" y="189"/>
                    </a:lnTo>
                    <a:lnTo>
                      <a:pt x="0" y="40"/>
                    </a:lnTo>
                    <a:lnTo>
                      <a:pt x="0" y="0"/>
                    </a:lnTo>
                    <a:lnTo>
                      <a:pt x="260" y="150"/>
                    </a:lnTo>
                    <a:lnTo>
                      <a:pt x="260" y="150"/>
                    </a:lnTo>
                    <a:lnTo>
                      <a:pt x="260" y="150"/>
                    </a:lnTo>
                    <a:close/>
                  </a:path>
                </a:pathLst>
              </a:custGeom>
              <a:solidFill>
                <a:srgbClr val="7B86BA"/>
              </a:solidFill>
              <a:ln w="9525">
                <a:noFill/>
                <a:round/>
                <a:headEnd/>
                <a:tailEnd/>
              </a:ln>
            </p:spPr>
            <p:txBody>
              <a:bodyPr/>
              <a:lstStyle/>
              <a:p>
                <a:endParaRPr lang="zh-CN" altLang="en-US"/>
              </a:p>
            </p:txBody>
          </p:sp>
          <p:sp>
            <p:nvSpPr>
              <p:cNvPr id="533" name="Freeform 527"/>
              <p:cNvSpPr>
                <a:spLocks/>
              </p:cNvSpPr>
              <p:nvPr/>
            </p:nvSpPr>
            <p:spPr bwMode="auto">
              <a:xfrm>
                <a:off x="4520" y="1612"/>
                <a:ext cx="260" cy="188"/>
              </a:xfrm>
              <a:custGeom>
                <a:avLst/>
                <a:gdLst/>
                <a:ahLst/>
                <a:cxnLst>
                  <a:cxn ang="0">
                    <a:pos x="260" y="149"/>
                  </a:cxn>
                  <a:cxn ang="0">
                    <a:pos x="260" y="188"/>
                  </a:cxn>
                  <a:cxn ang="0">
                    <a:pos x="0" y="39"/>
                  </a:cxn>
                  <a:cxn ang="0">
                    <a:pos x="1" y="0"/>
                  </a:cxn>
                  <a:cxn ang="0">
                    <a:pos x="260" y="149"/>
                  </a:cxn>
                  <a:cxn ang="0">
                    <a:pos x="260" y="149"/>
                  </a:cxn>
                  <a:cxn ang="0">
                    <a:pos x="260" y="149"/>
                  </a:cxn>
                </a:cxnLst>
                <a:rect l="0" t="0" r="r" b="b"/>
                <a:pathLst>
                  <a:path w="260" h="188">
                    <a:moveTo>
                      <a:pt x="260" y="149"/>
                    </a:moveTo>
                    <a:lnTo>
                      <a:pt x="260" y="188"/>
                    </a:lnTo>
                    <a:lnTo>
                      <a:pt x="0" y="39"/>
                    </a:lnTo>
                    <a:lnTo>
                      <a:pt x="1" y="0"/>
                    </a:lnTo>
                    <a:lnTo>
                      <a:pt x="260" y="149"/>
                    </a:lnTo>
                    <a:lnTo>
                      <a:pt x="260" y="149"/>
                    </a:lnTo>
                    <a:lnTo>
                      <a:pt x="260" y="149"/>
                    </a:lnTo>
                    <a:close/>
                  </a:path>
                </a:pathLst>
              </a:custGeom>
              <a:solidFill>
                <a:srgbClr val="7B86BA"/>
              </a:solidFill>
              <a:ln w="9525">
                <a:noFill/>
                <a:round/>
                <a:headEnd/>
                <a:tailEnd/>
              </a:ln>
            </p:spPr>
            <p:txBody>
              <a:bodyPr/>
              <a:lstStyle/>
              <a:p>
                <a:endParaRPr lang="zh-CN" altLang="en-US"/>
              </a:p>
            </p:txBody>
          </p:sp>
          <p:sp>
            <p:nvSpPr>
              <p:cNvPr id="534" name="Freeform 528"/>
              <p:cNvSpPr>
                <a:spLocks/>
              </p:cNvSpPr>
              <p:nvPr/>
            </p:nvSpPr>
            <p:spPr bwMode="auto">
              <a:xfrm>
                <a:off x="4520" y="1654"/>
                <a:ext cx="259" cy="188"/>
              </a:xfrm>
              <a:custGeom>
                <a:avLst/>
                <a:gdLst/>
                <a:ahLst/>
                <a:cxnLst>
                  <a:cxn ang="0">
                    <a:pos x="259" y="150"/>
                  </a:cxn>
                  <a:cxn ang="0">
                    <a:pos x="259" y="188"/>
                  </a:cxn>
                  <a:cxn ang="0">
                    <a:pos x="0" y="40"/>
                  </a:cxn>
                  <a:cxn ang="0">
                    <a:pos x="0" y="0"/>
                  </a:cxn>
                  <a:cxn ang="0">
                    <a:pos x="259" y="150"/>
                  </a:cxn>
                  <a:cxn ang="0">
                    <a:pos x="259" y="150"/>
                  </a:cxn>
                  <a:cxn ang="0">
                    <a:pos x="259" y="150"/>
                  </a:cxn>
                </a:cxnLst>
                <a:rect l="0" t="0" r="r" b="b"/>
                <a:pathLst>
                  <a:path w="259" h="188">
                    <a:moveTo>
                      <a:pt x="259" y="150"/>
                    </a:moveTo>
                    <a:lnTo>
                      <a:pt x="259" y="188"/>
                    </a:lnTo>
                    <a:lnTo>
                      <a:pt x="0" y="40"/>
                    </a:lnTo>
                    <a:lnTo>
                      <a:pt x="0" y="0"/>
                    </a:lnTo>
                    <a:lnTo>
                      <a:pt x="259" y="150"/>
                    </a:lnTo>
                    <a:lnTo>
                      <a:pt x="259" y="150"/>
                    </a:lnTo>
                    <a:lnTo>
                      <a:pt x="259" y="150"/>
                    </a:lnTo>
                    <a:close/>
                  </a:path>
                </a:pathLst>
              </a:custGeom>
              <a:solidFill>
                <a:srgbClr val="7B86BA"/>
              </a:solidFill>
              <a:ln w="9525">
                <a:noFill/>
                <a:round/>
                <a:headEnd/>
                <a:tailEnd/>
              </a:ln>
            </p:spPr>
            <p:txBody>
              <a:bodyPr/>
              <a:lstStyle/>
              <a:p>
                <a:endParaRPr lang="zh-CN" altLang="en-US"/>
              </a:p>
            </p:txBody>
          </p:sp>
          <p:sp>
            <p:nvSpPr>
              <p:cNvPr id="535" name="Freeform 529"/>
              <p:cNvSpPr>
                <a:spLocks/>
              </p:cNvSpPr>
              <p:nvPr/>
            </p:nvSpPr>
            <p:spPr bwMode="auto">
              <a:xfrm>
                <a:off x="4783" y="1675"/>
                <a:ext cx="13" cy="181"/>
              </a:xfrm>
              <a:custGeom>
                <a:avLst/>
                <a:gdLst/>
                <a:ahLst/>
                <a:cxnLst>
                  <a:cxn ang="0">
                    <a:pos x="13" y="8"/>
                  </a:cxn>
                  <a:cxn ang="0">
                    <a:pos x="13" y="181"/>
                  </a:cxn>
                  <a:cxn ang="0">
                    <a:pos x="0" y="173"/>
                  </a:cxn>
                  <a:cxn ang="0">
                    <a:pos x="0" y="0"/>
                  </a:cxn>
                  <a:cxn ang="0">
                    <a:pos x="13" y="8"/>
                  </a:cxn>
                  <a:cxn ang="0">
                    <a:pos x="13" y="8"/>
                  </a:cxn>
                  <a:cxn ang="0">
                    <a:pos x="13" y="8"/>
                  </a:cxn>
                </a:cxnLst>
                <a:rect l="0" t="0" r="r" b="b"/>
                <a:pathLst>
                  <a:path w="13" h="181">
                    <a:moveTo>
                      <a:pt x="13" y="8"/>
                    </a:moveTo>
                    <a:lnTo>
                      <a:pt x="13" y="181"/>
                    </a:lnTo>
                    <a:lnTo>
                      <a:pt x="0" y="173"/>
                    </a:lnTo>
                    <a:lnTo>
                      <a:pt x="0" y="0"/>
                    </a:lnTo>
                    <a:lnTo>
                      <a:pt x="13" y="8"/>
                    </a:lnTo>
                    <a:lnTo>
                      <a:pt x="13" y="8"/>
                    </a:lnTo>
                    <a:lnTo>
                      <a:pt x="13" y="8"/>
                    </a:lnTo>
                    <a:close/>
                  </a:path>
                </a:pathLst>
              </a:custGeom>
              <a:solidFill>
                <a:srgbClr val="7B86BA"/>
              </a:solidFill>
              <a:ln w="9525">
                <a:noFill/>
                <a:round/>
                <a:headEnd/>
                <a:tailEnd/>
              </a:ln>
            </p:spPr>
            <p:txBody>
              <a:bodyPr/>
              <a:lstStyle/>
              <a:p>
                <a:endParaRPr lang="zh-CN" altLang="en-US"/>
              </a:p>
            </p:txBody>
          </p:sp>
          <p:sp>
            <p:nvSpPr>
              <p:cNvPr id="536" name="Freeform 530"/>
              <p:cNvSpPr>
                <a:spLocks/>
              </p:cNvSpPr>
              <p:nvPr/>
            </p:nvSpPr>
            <p:spPr bwMode="auto">
              <a:xfrm>
                <a:off x="4527" y="1549"/>
                <a:ext cx="10" cy="14"/>
              </a:xfrm>
              <a:custGeom>
                <a:avLst/>
                <a:gdLst/>
                <a:ahLst/>
                <a:cxnLst>
                  <a:cxn ang="0">
                    <a:pos x="10" y="3"/>
                  </a:cxn>
                  <a:cxn ang="0">
                    <a:pos x="21" y="21"/>
                  </a:cxn>
                  <a:cxn ang="0">
                    <a:pos x="10" y="26"/>
                  </a:cxn>
                  <a:cxn ang="0">
                    <a:pos x="0" y="9"/>
                  </a:cxn>
                  <a:cxn ang="0">
                    <a:pos x="10" y="3"/>
                  </a:cxn>
                  <a:cxn ang="0">
                    <a:pos x="10" y="3"/>
                  </a:cxn>
                </a:cxnLst>
                <a:rect l="0" t="0" r="r" b="b"/>
                <a:pathLst>
                  <a:path w="21" h="30">
                    <a:moveTo>
                      <a:pt x="10" y="3"/>
                    </a:moveTo>
                    <a:cubicBezTo>
                      <a:pt x="16" y="6"/>
                      <a:pt x="21" y="14"/>
                      <a:pt x="21" y="21"/>
                    </a:cubicBezTo>
                    <a:cubicBezTo>
                      <a:pt x="21" y="27"/>
                      <a:pt x="16" y="30"/>
                      <a:pt x="10" y="26"/>
                    </a:cubicBezTo>
                    <a:cubicBezTo>
                      <a:pt x="5" y="23"/>
                      <a:pt x="0" y="15"/>
                      <a:pt x="0" y="9"/>
                    </a:cubicBezTo>
                    <a:cubicBezTo>
                      <a:pt x="0" y="2"/>
                      <a:pt x="5" y="0"/>
                      <a:pt x="10" y="3"/>
                    </a:cubicBezTo>
                    <a:cubicBezTo>
                      <a:pt x="10" y="3"/>
                      <a:pt x="10" y="3"/>
                      <a:pt x="10" y="3"/>
                    </a:cubicBezTo>
                    <a:close/>
                  </a:path>
                </a:pathLst>
              </a:custGeom>
              <a:solidFill>
                <a:srgbClr val="072466"/>
              </a:solidFill>
              <a:ln w="9525">
                <a:noFill/>
                <a:round/>
                <a:headEnd/>
                <a:tailEnd/>
              </a:ln>
            </p:spPr>
            <p:txBody>
              <a:bodyPr/>
              <a:lstStyle/>
              <a:p>
                <a:endParaRPr lang="zh-CN" altLang="en-US"/>
              </a:p>
            </p:txBody>
          </p:sp>
          <p:sp>
            <p:nvSpPr>
              <p:cNvPr id="537" name="Freeform 531"/>
              <p:cNvSpPr>
                <a:spLocks/>
              </p:cNvSpPr>
              <p:nvPr/>
            </p:nvSpPr>
            <p:spPr bwMode="auto">
              <a:xfrm>
                <a:off x="4528" y="1549"/>
                <a:ext cx="8" cy="13"/>
              </a:xfrm>
              <a:custGeom>
                <a:avLst/>
                <a:gdLst/>
                <a:ahLst/>
                <a:cxnLst>
                  <a:cxn ang="0">
                    <a:pos x="9" y="3"/>
                  </a:cxn>
                  <a:cxn ang="0">
                    <a:pos x="18" y="19"/>
                  </a:cxn>
                  <a:cxn ang="0">
                    <a:pos x="9" y="25"/>
                  </a:cxn>
                  <a:cxn ang="0">
                    <a:pos x="0" y="9"/>
                  </a:cxn>
                  <a:cxn ang="0">
                    <a:pos x="9" y="3"/>
                  </a:cxn>
                  <a:cxn ang="0">
                    <a:pos x="9" y="3"/>
                  </a:cxn>
                </a:cxnLst>
                <a:rect l="0" t="0" r="r" b="b"/>
                <a:pathLst>
                  <a:path w="18" h="28">
                    <a:moveTo>
                      <a:pt x="9" y="3"/>
                    </a:moveTo>
                    <a:cubicBezTo>
                      <a:pt x="14" y="6"/>
                      <a:pt x="18" y="13"/>
                      <a:pt x="18" y="19"/>
                    </a:cubicBezTo>
                    <a:cubicBezTo>
                      <a:pt x="18" y="25"/>
                      <a:pt x="14" y="28"/>
                      <a:pt x="9" y="25"/>
                    </a:cubicBezTo>
                    <a:cubicBezTo>
                      <a:pt x="4" y="22"/>
                      <a:pt x="0" y="14"/>
                      <a:pt x="0" y="9"/>
                    </a:cubicBezTo>
                    <a:cubicBezTo>
                      <a:pt x="0" y="3"/>
                      <a:pt x="4" y="0"/>
                      <a:pt x="9" y="3"/>
                    </a:cubicBezTo>
                    <a:cubicBezTo>
                      <a:pt x="9" y="3"/>
                      <a:pt x="9" y="3"/>
                      <a:pt x="9" y="3"/>
                    </a:cubicBezTo>
                    <a:close/>
                  </a:path>
                </a:pathLst>
              </a:custGeom>
              <a:solidFill>
                <a:srgbClr val="142867"/>
              </a:solidFill>
              <a:ln w="9525">
                <a:noFill/>
                <a:round/>
                <a:headEnd/>
                <a:tailEnd/>
              </a:ln>
            </p:spPr>
            <p:txBody>
              <a:bodyPr/>
              <a:lstStyle/>
              <a:p>
                <a:endParaRPr lang="zh-CN" altLang="en-US"/>
              </a:p>
            </p:txBody>
          </p:sp>
          <p:sp>
            <p:nvSpPr>
              <p:cNvPr id="538" name="Freeform 532"/>
              <p:cNvSpPr>
                <a:spLocks/>
              </p:cNvSpPr>
              <p:nvPr/>
            </p:nvSpPr>
            <p:spPr bwMode="auto">
              <a:xfrm>
                <a:off x="4530" y="1550"/>
                <a:ext cx="6" cy="9"/>
              </a:xfrm>
              <a:custGeom>
                <a:avLst/>
                <a:gdLst/>
                <a:ahLst/>
                <a:cxnLst>
                  <a:cxn ang="0">
                    <a:pos x="6" y="2"/>
                  </a:cxn>
                  <a:cxn ang="0">
                    <a:pos x="13" y="14"/>
                  </a:cxn>
                  <a:cxn ang="0">
                    <a:pos x="6" y="18"/>
                  </a:cxn>
                  <a:cxn ang="0">
                    <a:pos x="0" y="6"/>
                  </a:cxn>
                  <a:cxn ang="0">
                    <a:pos x="6" y="2"/>
                  </a:cxn>
                  <a:cxn ang="0">
                    <a:pos x="6" y="2"/>
                  </a:cxn>
                </a:cxnLst>
                <a:rect l="0" t="0" r="r" b="b"/>
                <a:pathLst>
                  <a:path w="13" h="20">
                    <a:moveTo>
                      <a:pt x="6" y="2"/>
                    </a:moveTo>
                    <a:cubicBezTo>
                      <a:pt x="10" y="4"/>
                      <a:pt x="13" y="10"/>
                      <a:pt x="13" y="14"/>
                    </a:cubicBezTo>
                    <a:cubicBezTo>
                      <a:pt x="13" y="18"/>
                      <a:pt x="10" y="20"/>
                      <a:pt x="6" y="18"/>
                    </a:cubicBezTo>
                    <a:cubicBezTo>
                      <a:pt x="3" y="16"/>
                      <a:pt x="0" y="10"/>
                      <a:pt x="0" y="6"/>
                    </a:cubicBezTo>
                    <a:cubicBezTo>
                      <a:pt x="0" y="2"/>
                      <a:pt x="3" y="0"/>
                      <a:pt x="6" y="2"/>
                    </a:cubicBezTo>
                    <a:cubicBezTo>
                      <a:pt x="6" y="2"/>
                      <a:pt x="6" y="2"/>
                      <a:pt x="6" y="2"/>
                    </a:cubicBezTo>
                    <a:close/>
                  </a:path>
                </a:pathLst>
              </a:custGeom>
              <a:solidFill>
                <a:srgbClr val="FFFFFF"/>
              </a:solidFill>
              <a:ln w="9525">
                <a:noFill/>
                <a:round/>
                <a:headEnd/>
                <a:tailEnd/>
              </a:ln>
            </p:spPr>
            <p:txBody>
              <a:bodyPr/>
              <a:lstStyle/>
              <a:p>
                <a:endParaRPr lang="zh-CN" altLang="en-US"/>
              </a:p>
            </p:txBody>
          </p:sp>
          <p:sp>
            <p:nvSpPr>
              <p:cNvPr id="539" name="Freeform 533"/>
              <p:cNvSpPr>
                <a:spLocks/>
              </p:cNvSpPr>
              <p:nvPr/>
            </p:nvSpPr>
            <p:spPr bwMode="auto">
              <a:xfrm>
                <a:off x="4760" y="1683"/>
                <a:ext cx="9" cy="14"/>
              </a:xfrm>
              <a:custGeom>
                <a:avLst/>
                <a:gdLst/>
                <a:ahLst/>
                <a:cxnLst>
                  <a:cxn ang="0">
                    <a:pos x="10" y="4"/>
                  </a:cxn>
                  <a:cxn ang="0">
                    <a:pos x="20" y="21"/>
                  </a:cxn>
                  <a:cxn ang="0">
                    <a:pos x="10" y="27"/>
                  </a:cxn>
                  <a:cxn ang="0">
                    <a:pos x="0" y="10"/>
                  </a:cxn>
                  <a:cxn ang="0">
                    <a:pos x="10" y="4"/>
                  </a:cxn>
                  <a:cxn ang="0">
                    <a:pos x="10" y="4"/>
                  </a:cxn>
                </a:cxnLst>
                <a:rect l="0" t="0" r="r" b="b"/>
                <a:pathLst>
                  <a:path w="20" h="31">
                    <a:moveTo>
                      <a:pt x="10" y="4"/>
                    </a:moveTo>
                    <a:cubicBezTo>
                      <a:pt x="16" y="7"/>
                      <a:pt x="20" y="15"/>
                      <a:pt x="20" y="21"/>
                    </a:cubicBezTo>
                    <a:cubicBezTo>
                      <a:pt x="20" y="28"/>
                      <a:pt x="15" y="31"/>
                      <a:pt x="10" y="27"/>
                    </a:cubicBezTo>
                    <a:cubicBezTo>
                      <a:pt x="4" y="24"/>
                      <a:pt x="0" y="16"/>
                      <a:pt x="0" y="10"/>
                    </a:cubicBezTo>
                    <a:cubicBezTo>
                      <a:pt x="0" y="3"/>
                      <a:pt x="4" y="0"/>
                      <a:pt x="10" y="4"/>
                    </a:cubicBezTo>
                    <a:cubicBezTo>
                      <a:pt x="10" y="4"/>
                      <a:pt x="10" y="4"/>
                      <a:pt x="10" y="4"/>
                    </a:cubicBezTo>
                    <a:close/>
                  </a:path>
                </a:pathLst>
              </a:custGeom>
              <a:solidFill>
                <a:srgbClr val="072466"/>
              </a:solidFill>
              <a:ln w="9525">
                <a:noFill/>
                <a:round/>
                <a:headEnd/>
                <a:tailEnd/>
              </a:ln>
            </p:spPr>
            <p:txBody>
              <a:bodyPr/>
              <a:lstStyle/>
              <a:p>
                <a:endParaRPr lang="zh-CN" altLang="en-US"/>
              </a:p>
            </p:txBody>
          </p:sp>
          <p:sp>
            <p:nvSpPr>
              <p:cNvPr id="540" name="Freeform 534"/>
              <p:cNvSpPr>
                <a:spLocks/>
              </p:cNvSpPr>
              <p:nvPr/>
            </p:nvSpPr>
            <p:spPr bwMode="auto">
              <a:xfrm>
                <a:off x="4760" y="1683"/>
                <a:ext cx="9" cy="13"/>
              </a:xfrm>
              <a:custGeom>
                <a:avLst/>
                <a:gdLst/>
                <a:ahLst/>
                <a:cxnLst>
                  <a:cxn ang="0">
                    <a:pos x="10" y="3"/>
                  </a:cxn>
                  <a:cxn ang="0">
                    <a:pos x="19" y="19"/>
                  </a:cxn>
                  <a:cxn ang="0">
                    <a:pos x="10" y="24"/>
                  </a:cxn>
                  <a:cxn ang="0">
                    <a:pos x="0" y="8"/>
                  </a:cxn>
                  <a:cxn ang="0">
                    <a:pos x="10" y="3"/>
                  </a:cxn>
                  <a:cxn ang="0">
                    <a:pos x="10" y="3"/>
                  </a:cxn>
                </a:cxnLst>
                <a:rect l="0" t="0" r="r" b="b"/>
                <a:pathLst>
                  <a:path w="19" h="27">
                    <a:moveTo>
                      <a:pt x="10" y="3"/>
                    </a:moveTo>
                    <a:cubicBezTo>
                      <a:pt x="15" y="6"/>
                      <a:pt x="19" y="13"/>
                      <a:pt x="19" y="19"/>
                    </a:cubicBezTo>
                    <a:cubicBezTo>
                      <a:pt x="19" y="25"/>
                      <a:pt x="15" y="27"/>
                      <a:pt x="10" y="24"/>
                    </a:cubicBezTo>
                    <a:cubicBezTo>
                      <a:pt x="4" y="21"/>
                      <a:pt x="0" y="14"/>
                      <a:pt x="0" y="8"/>
                    </a:cubicBezTo>
                    <a:cubicBezTo>
                      <a:pt x="0" y="2"/>
                      <a:pt x="5" y="0"/>
                      <a:pt x="10" y="3"/>
                    </a:cubicBezTo>
                    <a:cubicBezTo>
                      <a:pt x="10" y="3"/>
                      <a:pt x="10" y="3"/>
                      <a:pt x="10" y="3"/>
                    </a:cubicBezTo>
                    <a:close/>
                  </a:path>
                </a:pathLst>
              </a:custGeom>
              <a:solidFill>
                <a:srgbClr val="142867"/>
              </a:solidFill>
              <a:ln w="9525">
                <a:noFill/>
                <a:round/>
                <a:headEnd/>
                <a:tailEnd/>
              </a:ln>
            </p:spPr>
            <p:txBody>
              <a:bodyPr/>
              <a:lstStyle/>
              <a:p>
                <a:endParaRPr lang="zh-CN" altLang="en-US"/>
              </a:p>
            </p:txBody>
          </p:sp>
          <p:sp>
            <p:nvSpPr>
              <p:cNvPr id="541" name="Freeform 535"/>
              <p:cNvSpPr>
                <a:spLocks/>
              </p:cNvSpPr>
              <p:nvPr/>
            </p:nvSpPr>
            <p:spPr bwMode="auto">
              <a:xfrm>
                <a:off x="4762" y="1685"/>
                <a:ext cx="7" cy="9"/>
              </a:xfrm>
              <a:custGeom>
                <a:avLst/>
                <a:gdLst/>
                <a:ahLst/>
                <a:cxnLst>
                  <a:cxn ang="0">
                    <a:pos x="7" y="2"/>
                  </a:cxn>
                  <a:cxn ang="0">
                    <a:pos x="14" y="14"/>
                  </a:cxn>
                  <a:cxn ang="0">
                    <a:pos x="7" y="18"/>
                  </a:cxn>
                  <a:cxn ang="0">
                    <a:pos x="0" y="6"/>
                  </a:cxn>
                  <a:cxn ang="0">
                    <a:pos x="7" y="2"/>
                  </a:cxn>
                  <a:cxn ang="0">
                    <a:pos x="7" y="2"/>
                  </a:cxn>
                </a:cxnLst>
                <a:rect l="0" t="0" r="r" b="b"/>
                <a:pathLst>
                  <a:path w="14" h="20">
                    <a:moveTo>
                      <a:pt x="7" y="2"/>
                    </a:moveTo>
                    <a:cubicBezTo>
                      <a:pt x="11" y="4"/>
                      <a:pt x="14" y="9"/>
                      <a:pt x="14" y="14"/>
                    </a:cubicBezTo>
                    <a:cubicBezTo>
                      <a:pt x="14" y="18"/>
                      <a:pt x="10" y="20"/>
                      <a:pt x="7" y="18"/>
                    </a:cubicBezTo>
                    <a:cubicBezTo>
                      <a:pt x="3" y="15"/>
                      <a:pt x="0" y="10"/>
                      <a:pt x="0" y="6"/>
                    </a:cubicBezTo>
                    <a:cubicBezTo>
                      <a:pt x="0" y="2"/>
                      <a:pt x="3" y="0"/>
                      <a:pt x="7" y="2"/>
                    </a:cubicBezTo>
                    <a:cubicBezTo>
                      <a:pt x="7" y="2"/>
                      <a:pt x="7" y="2"/>
                      <a:pt x="7" y="2"/>
                    </a:cubicBezTo>
                    <a:close/>
                  </a:path>
                </a:pathLst>
              </a:custGeom>
              <a:solidFill>
                <a:srgbClr val="FFFFFF"/>
              </a:solidFill>
              <a:ln w="9525">
                <a:noFill/>
                <a:round/>
                <a:headEnd/>
                <a:tailEnd/>
              </a:ln>
            </p:spPr>
            <p:txBody>
              <a:bodyPr/>
              <a:lstStyle/>
              <a:p>
                <a:endParaRPr lang="zh-CN" altLang="en-US"/>
              </a:p>
            </p:txBody>
          </p:sp>
          <p:sp>
            <p:nvSpPr>
              <p:cNvPr id="542" name="Freeform 536"/>
              <p:cNvSpPr>
                <a:spLocks/>
              </p:cNvSpPr>
              <p:nvPr/>
            </p:nvSpPr>
            <p:spPr bwMode="auto">
              <a:xfrm>
                <a:off x="4514" y="1671"/>
                <a:ext cx="17" cy="8"/>
              </a:xfrm>
              <a:custGeom>
                <a:avLst/>
                <a:gdLst/>
                <a:ahLst/>
                <a:cxnLst>
                  <a:cxn ang="0">
                    <a:pos x="35" y="1"/>
                  </a:cxn>
                  <a:cxn ang="0">
                    <a:pos x="35" y="1"/>
                  </a:cxn>
                  <a:cxn ang="0">
                    <a:pos x="34" y="1"/>
                  </a:cxn>
                  <a:cxn ang="0">
                    <a:pos x="34" y="1"/>
                  </a:cxn>
                  <a:cxn ang="0">
                    <a:pos x="34" y="1"/>
                  </a:cxn>
                  <a:cxn ang="0">
                    <a:pos x="33" y="1"/>
                  </a:cxn>
                  <a:cxn ang="0">
                    <a:pos x="33" y="0"/>
                  </a:cxn>
                  <a:cxn ang="0">
                    <a:pos x="32" y="0"/>
                  </a:cxn>
                  <a:cxn ang="0">
                    <a:pos x="32" y="0"/>
                  </a:cxn>
                  <a:cxn ang="0">
                    <a:pos x="31" y="0"/>
                  </a:cxn>
                  <a:cxn ang="0">
                    <a:pos x="31" y="0"/>
                  </a:cxn>
                  <a:cxn ang="0">
                    <a:pos x="30" y="0"/>
                  </a:cxn>
                  <a:cxn ang="0">
                    <a:pos x="30" y="0"/>
                  </a:cxn>
                  <a:cxn ang="0">
                    <a:pos x="29" y="1"/>
                  </a:cxn>
                  <a:cxn ang="0">
                    <a:pos x="28" y="1"/>
                  </a:cxn>
                  <a:cxn ang="0">
                    <a:pos x="0" y="17"/>
                  </a:cxn>
                  <a:cxn ang="0">
                    <a:pos x="1" y="17"/>
                  </a:cxn>
                  <a:cxn ang="0">
                    <a:pos x="1" y="17"/>
                  </a:cxn>
                  <a:cxn ang="0">
                    <a:pos x="2" y="17"/>
                  </a:cxn>
                  <a:cxn ang="0">
                    <a:pos x="3" y="17"/>
                  </a:cxn>
                  <a:cxn ang="0">
                    <a:pos x="3" y="17"/>
                  </a:cxn>
                  <a:cxn ang="0">
                    <a:pos x="4" y="17"/>
                  </a:cxn>
                  <a:cxn ang="0">
                    <a:pos x="4" y="17"/>
                  </a:cxn>
                  <a:cxn ang="0">
                    <a:pos x="5" y="17"/>
                  </a:cxn>
                  <a:cxn ang="0">
                    <a:pos x="5" y="17"/>
                  </a:cxn>
                  <a:cxn ang="0">
                    <a:pos x="5" y="17"/>
                  </a:cxn>
                  <a:cxn ang="0">
                    <a:pos x="6" y="17"/>
                  </a:cxn>
                  <a:cxn ang="0">
                    <a:pos x="6" y="17"/>
                  </a:cxn>
                  <a:cxn ang="0">
                    <a:pos x="7" y="18"/>
                  </a:cxn>
                  <a:cxn ang="0">
                    <a:pos x="7" y="18"/>
                  </a:cxn>
                  <a:cxn ang="0">
                    <a:pos x="7" y="18"/>
                  </a:cxn>
                  <a:cxn ang="0">
                    <a:pos x="36" y="2"/>
                  </a:cxn>
                  <a:cxn ang="0">
                    <a:pos x="35" y="1"/>
                  </a:cxn>
                  <a:cxn ang="0">
                    <a:pos x="35" y="1"/>
                  </a:cxn>
                </a:cxnLst>
                <a:rect l="0" t="0" r="r" b="b"/>
                <a:pathLst>
                  <a:path w="36" h="18">
                    <a:moveTo>
                      <a:pt x="35" y="1"/>
                    </a:moveTo>
                    <a:cubicBezTo>
                      <a:pt x="35" y="1"/>
                      <a:pt x="35" y="1"/>
                      <a:pt x="35" y="1"/>
                    </a:cubicBezTo>
                    <a:cubicBezTo>
                      <a:pt x="35" y="1"/>
                      <a:pt x="35" y="1"/>
                      <a:pt x="34" y="1"/>
                    </a:cubicBezTo>
                    <a:cubicBezTo>
                      <a:pt x="34" y="1"/>
                      <a:pt x="34" y="1"/>
                      <a:pt x="34" y="1"/>
                    </a:cubicBezTo>
                    <a:cubicBezTo>
                      <a:pt x="34" y="1"/>
                      <a:pt x="34" y="1"/>
                      <a:pt x="34" y="1"/>
                    </a:cubicBezTo>
                    <a:cubicBezTo>
                      <a:pt x="33" y="1"/>
                      <a:pt x="33" y="1"/>
                      <a:pt x="33" y="1"/>
                    </a:cubicBezTo>
                    <a:cubicBezTo>
                      <a:pt x="33" y="1"/>
                      <a:pt x="33" y="0"/>
                      <a:pt x="33" y="0"/>
                    </a:cubicBezTo>
                    <a:cubicBezTo>
                      <a:pt x="33" y="0"/>
                      <a:pt x="32" y="0"/>
                      <a:pt x="32" y="0"/>
                    </a:cubicBezTo>
                    <a:cubicBezTo>
                      <a:pt x="32" y="0"/>
                      <a:pt x="32" y="0"/>
                      <a:pt x="32" y="0"/>
                    </a:cubicBezTo>
                    <a:cubicBezTo>
                      <a:pt x="32" y="0"/>
                      <a:pt x="31" y="0"/>
                      <a:pt x="31" y="0"/>
                    </a:cubicBezTo>
                    <a:cubicBezTo>
                      <a:pt x="31" y="0"/>
                      <a:pt x="31" y="0"/>
                      <a:pt x="31" y="0"/>
                    </a:cubicBezTo>
                    <a:cubicBezTo>
                      <a:pt x="31" y="0"/>
                      <a:pt x="30" y="0"/>
                      <a:pt x="30" y="0"/>
                    </a:cubicBezTo>
                    <a:cubicBezTo>
                      <a:pt x="30" y="0"/>
                      <a:pt x="30" y="0"/>
                      <a:pt x="30" y="0"/>
                    </a:cubicBezTo>
                    <a:cubicBezTo>
                      <a:pt x="29" y="0"/>
                      <a:pt x="29" y="0"/>
                      <a:pt x="29" y="1"/>
                    </a:cubicBezTo>
                    <a:cubicBezTo>
                      <a:pt x="29" y="1"/>
                      <a:pt x="28" y="1"/>
                      <a:pt x="28" y="1"/>
                    </a:cubicBezTo>
                    <a:cubicBezTo>
                      <a:pt x="0" y="17"/>
                      <a:pt x="0" y="17"/>
                      <a:pt x="0" y="17"/>
                    </a:cubicBezTo>
                    <a:cubicBezTo>
                      <a:pt x="0" y="17"/>
                      <a:pt x="0" y="17"/>
                      <a:pt x="1" y="17"/>
                    </a:cubicBezTo>
                    <a:cubicBezTo>
                      <a:pt x="1" y="17"/>
                      <a:pt x="1" y="17"/>
                      <a:pt x="1" y="17"/>
                    </a:cubicBezTo>
                    <a:cubicBezTo>
                      <a:pt x="2" y="17"/>
                      <a:pt x="2" y="17"/>
                      <a:pt x="2" y="17"/>
                    </a:cubicBezTo>
                    <a:cubicBezTo>
                      <a:pt x="2" y="17"/>
                      <a:pt x="2" y="17"/>
                      <a:pt x="3" y="17"/>
                    </a:cubicBezTo>
                    <a:cubicBezTo>
                      <a:pt x="3" y="17"/>
                      <a:pt x="3" y="17"/>
                      <a:pt x="3" y="17"/>
                    </a:cubicBezTo>
                    <a:cubicBezTo>
                      <a:pt x="3" y="17"/>
                      <a:pt x="3" y="17"/>
                      <a:pt x="4" y="17"/>
                    </a:cubicBezTo>
                    <a:cubicBezTo>
                      <a:pt x="4" y="17"/>
                      <a:pt x="4" y="17"/>
                      <a:pt x="4" y="17"/>
                    </a:cubicBezTo>
                    <a:cubicBezTo>
                      <a:pt x="4" y="17"/>
                      <a:pt x="4" y="17"/>
                      <a:pt x="5" y="17"/>
                    </a:cubicBezTo>
                    <a:cubicBezTo>
                      <a:pt x="5" y="17"/>
                      <a:pt x="5" y="17"/>
                      <a:pt x="5" y="17"/>
                    </a:cubicBezTo>
                    <a:cubicBezTo>
                      <a:pt x="5" y="17"/>
                      <a:pt x="5" y="17"/>
                      <a:pt x="5" y="17"/>
                    </a:cubicBezTo>
                    <a:cubicBezTo>
                      <a:pt x="6" y="17"/>
                      <a:pt x="6" y="17"/>
                      <a:pt x="6" y="17"/>
                    </a:cubicBezTo>
                    <a:cubicBezTo>
                      <a:pt x="6" y="17"/>
                      <a:pt x="6" y="17"/>
                      <a:pt x="6" y="17"/>
                    </a:cubicBezTo>
                    <a:cubicBezTo>
                      <a:pt x="6" y="17"/>
                      <a:pt x="7" y="18"/>
                      <a:pt x="7" y="18"/>
                    </a:cubicBezTo>
                    <a:cubicBezTo>
                      <a:pt x="7" y="18"/>
                      <a:pt x="7" y="18"/>
                      <a:pt x="7" y="18"/>
                    </a:cubicBezTo>
                    <a:cubicBezTo>
                      <a:pt x="7" y="18"/>
                      <a:pt x="7" y="18"/>
                      <a:pt x="7" y="18"/>
                    </a:cubicBezTo>
                    <a:cubicBezTo>
                      <a:pt x="36" y="2"/>
                      <a:pt x="36" y="2"/>
                      <a:pt x="36" y="2"/>
                    </a:cubicBezTo>
                    <a:cubicBezTo>
                      <a:pt x="36" y="2"/>
                      <a:pt x="35" y="2"/>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543" name="Freeform 537"/>
              <p:cNvSpPr>
                <a:spLocks/>
              </p:cNvSpPr>
              <p:nvPr/>
            </p:nvSpPr>
            <p:spPr bwMode="auto">
              <a:xfrm>
                <a:off x="4518" y="1672"/>
                <a:ext cx="15" cy="9"/>
              </a:xfrm>
              <a:custGeom>
                <a:avLst/>
                <a:gdLst/>
                <a:ahLst/>
                <a:cxnLst>
                  <a:cxn ang="0">
                    <a:pos x="32" y="3"/>
                  </a:cxn>
                  <a:cxn ang="0">
                    <a:pos x="32" y="2"/>
                  </a:cxn>
                  <a:cxn ang="0">
                    <a:pos x="32" y="2"/>
                  </a:cxn>
                  <a:cxn ang="0">
                    <a:pos x="31" y="1"/>
                  </a:cxn>
                  <a:cxn ang="0">
                    <a:pos x="31" y="1"/>
                  </a:cxn>
                  <a:cxn ang="0">
                    <a:pos x="30" y="1"/>
                  </a:cxn>
                  <a:cxn ang="0">
                    <a:pos x="30" y="0"/>
                  </a:cxn>
                  <a:cxn ang="0">
                    <a:pos x="29" y="0"/>
                  </a:cxn>
                  <a:cxn ang="0">
                    <a:pos x="29" y="0"/>
                  </a:cxn>
                  <a:cxn ang="0">
                    <a:pos x="29" y="0"/>
                  </a:cxn>
                  <a:cxn ang="0">
                    <a:pos x="0" y="16"/>
                  </a:cxn>
                  <a:cxn ang="0">
                    <a:pos x="1" y="16"/>
                  </a:cxn>
                  <a:cxn ang="0">
                    <a:pos x="1" y="16"/>
                  </a:cxn>
                  <a:cxn ang="0">
                    <a:pos x="1" y="17"/>
                  </a:cxn>
                  <a:cxn ang="0">
                    <a:pos x="2" y="17"/>
                  </a:cxn>
                  <a:cxn ang="0">
                    <a:pos x="2" y="17"/>
                  </a:cxn>
                  <a:cxn ang="0">
                    <a:pos x="3" y="18"/>
                  </a:cxn>
                  <a:cxn ang="0">
                    <a:pos x="3" y="18"/>
                  </a:cxn>
                  <a:cxn ang="0">
                    <a:pos x="4" y="19"/>
                  </a:cxn>
                  <a:cxn ang="0">
                    <a:pos x="4" y="19"/>
                  </a:cxn>
                  <a:cxn ang="0">
                    <a:pos x="5" y="19"/>
                  </a:cxn>
                  <a:cxn ang="0">
                    <a:pos x="33" y="3"/>
                  </a:cxn>
                  <a:cxn ang="0">
                    <a:pos x="32" y="3"/>
                  </a:cxn>
                </a:cxnLst>
                <a:rect l="0" t="0" r="r" b="b"/>
                <a:pathLst>
                  <a:path w="33" h="19">
                    <a:moveTo>
                      <a:pt x="32" y="3"/>
                    </a:moveTo>
                    <a:cubicBezTo>
                      <a:pt x="32" y="2"/>
                      <a:pt x="32" y="2"/>
                      <a:pt x="32" y="2"/>
                    </a:cubicBezTo>
                    <a:cubicBezTo>
                      <a:pt x="32" y="2"/>
                      <a:pt x="32" y="2"/>
                      <a:pt x="32" y="2"/>
                    </a:cubicBezTo>
                    <a:cubicBezTo>
                      <a:pt x="31" y="2"/>
                      <a:pt x="31" y="1"/>
                      <a:pt x="31" y="1"/>
                    </a:cubicBezTo>
                    <a:cubicBezTo>
                      <a:pt x="31" y="1"/>
                      <a:pt x="31" y="1"/>
                      <a:pt x="31" y="1"/>
                    </a:cubicBezTo>
                    <a:cubicBezTo>
                      <a:pt x="30" y="1"/>
                      <a:pt x="30" y="1"/>
                      <a:pt x="30" y="1"/>
                    </a:cubicBezTo>
                    <a:cubicBezTo>
                      <a:pt x="30" y="1"/>
                      <a:pt x="30" y="0"/>
                      <a:pt x="30" y="0"/>
                    </a:cubicBezTo>
                    <a:cubicBezTo>
                      <a:pt x="29" y="0"/>
                      <a:pt x="29" y="0"/>
                      <a:pt x="29" y="0"/>
                    </a:cubicBezTo>
                    <a:cubicBezTo>
                      <a:pt x="29" y="0"/>
                      <a:pt x="29" y="0"/>
                      <a:pt x="29" y="0"/>
                    </a:cubicBezTo>
                    <a:cubicBezTo>
                      <a:pt x="29" y="0"/>
                      <a:pt x="29" y="0"/>
                      <a:pt x="29" y="0"/>
                    </a:cubicBezTo>
                    <a:cubicBezTo>
                      <a:pt x="0" y="16"/>
                      <a:pt x="0" y="16"/>
                      <a:pt x="0" y="16"/>
                    </a:cubicBezTo>
                    <a:cubicBezTo>
                      <a:pt x="0" y="16"/>
                      <a:pt x="1" y="16"/>
                      <a:pt x="1" y="16"/>
                    </a:cubicBezTo>
                    <a:cubicBezTo>
                      <a:pt x="1" y="16"/>
                      <a:pt x="1" y="16"/>
                      <a:pt x="1" y="16"/>
                    </a:cubicBezTo>
                    <a:cubicBezTo>
                      <a:pt x="1" y="16"/>
                      <a:pt x="1" y="17"/>
                      <a:pt x="1" y="17"/>
                    </a:cubicBezTo>
                    <a:cubicBezTo>
                      <a:pt x="2" y="17"/>
                      <a:pt x="2" y="17"/>
                      <a:pt x="2" y="17"/>
                    </a:cubicBezTo>
                    <a:cubicBezTo>
                      <a:pt x="2" y="17"/>
                      <a:pt x="2" y="17"/>
                      <a:pt x="2" y="17"/>
                    </a:cubicBezTo>
                    <a:cubicBezTo>
                      <a:pt x="3" y="17"/>
                      <a:pt x="3" y="18"/>
                      <a:pt x="3" y="18"/>
                    </a:cubicBezTo>
                    <a:cubicBezTo>
                      <a:pt x="3" y="18"/>
                      <a:pt x="3" y="18"/>
                      <a:pt x="3" y="18"/>
                    </a:cubicBezTo>
                    <a:cubicBezTo>
                      <a:pt x="3" y="18"/>
                      <a:pt x="4" y="18"/>
                      <a:pt x="4" y="19"/>
                    </a:cubicBezTo>
                    <a:cubicBezTo>
                      <a:pt x="4" y="19"/>
                      <a:pt x="4" y="19"/>
                      <a:pt x="4" y="19"/>
                    </a:cubicBezTo>
                    <a:cubicBezTo>
                      <a:pt x="4" y="19"/>
                      <a:pt x="5" y="19"/>
                      <a:pt x="5" y="19"/>
                    </a:cubicBezTo>
                    <a:cubicBezTo>
                      <a:pt x="33" y="3"/>
                      <a:pt x="33" y="3"/>
                      <a:pt x="33" y="3"/>
                    </a:cubicBezTo>
                    <a:cubicBezTo>
                      <a:pt x="33" y="3"/>
                      <a:pt x="33" y="3"/>
                      <a:pt x="32" y="3"/>
                    </a:cubicBezTo>
                    <a:close/>
                  </a:path>
                </a:pathLst>
              </a:custGeom>
              <a:solidFill>
                <a:srgbClr val="4F64A8"/>
              </a:solidFill>
              <a:ln w="9525">
                <a:noFill/>
                <a:round/>
                <a:headEnd/>
                <a:tailEnd/>
              </a:ln>
            </p:spPr>
            <p:txBody>
              <a:bodyPr/>
              <a:lstStyle/>
              <a:p>
                <a:endParaRPr lang="zh-CN" altLang="en-US"/>
              </a:p>
            </p:txBody>
          </p:sp>
          <p:sp>
            <p:nvSpPr>
              <p:cNvPr id="544" name="Freeform 538"/>
              <p:cNvSpPr>
                <a:spLocks/>
              </p:cNvSpPr>
              <p:nvPr/>
            </p:nvSpPr>
            <p:spPr bwMode="auto">
              <a:xfrm>
                <a:off x="4520" y="1673"/>
                <a:ext cx="16" cy="18"/>
              </a:xfrm>
              <a:custGeom>
                <a:avLst/>
                <a:gdLst/>
                <a:ahLst/>
                <a:cxnLst>
                  <a:cxn ang="0">
                    <a:pos x="34" y="14"/>
                  </a:cxn>
                  <a:cxn ang="0">
                    <a:pos x="34" y="13"/>
                  </a:cxn>
                  <a:cxn ang="0">
                    <a:pos x="34" y="12"/>
                  </a:cxn>
                  <a:cxn ang="0">
                    <a:pos x="34" y="11"/>
                  </a:cxn>
                  <a:cxn ang="0">
                    <a:pos x="33" y="10"/>
                  </a:cxn>
                  <a:cxn ang="0">
                    <a:pos x="33" y="9"/>
                  </a:cxn>
                  <a:cxn ang="0">
                    <a:pos x="33" y="8"/>
                  </a:cxn>
                  <a:cxn ang="0">
                    <a:pos x="32" y="7"/>
                  </a:cxn>
                  <a:cxn ang="0">
                    <a:pos x="32" y="5"/>
                  </a:cxn>
                  <a:cxn ang="0">
                    <a:pos x="30" y="3"/>
                  </a:cxn>
                  <a:cxn ang="0">
                    <a:pos x="29" y="2"/>
                  </a:cxn>
                  <a:cxn ang="0">
                    <a:pos x="28" y="1"/>
                  </a:cxn>
                  <a:cxn ang="0">
                    <a:pos x="0" y="16"/>
                  </a:cxn>
                  <a:cxn ang="0">
                    <a:pos x="1" y="17"/>
                  </a:cxn>
                  <a:cxn ang="0">
                    <a:pos x="1" y="19"/>
                  </a:cxn>
                  <a:cxn ang="0">
                    <a:pos x="3" y="21"/>
                  </a:cxn>
                  <a:cxn ang="0">
                    <a:pos x="4" y="22"/>
                  </a:cxn>
                  <a:cxn ang="0">
                    <a:pos x="4" y="23"/>
                  </a:cxn>
                  <a:cxn ang="0">
                    <a:pos x="5" y="24"/>
                  </a:cxn>
                  <a:cxn ang="0">
                    <a:pos x="5" y="25"/>
                  </a:cxn>
                  <a:cxn ang="0">
                    <a:pos x="5" y="27"/>
                  </a:cxn>
                  <a:cxn ang="0">
                    <a:pos x="6" y="28"/>
                  </a:cxn>
                  <a:cxn ang="0">
                    <a:pos x="6" y="29"/>
                  </a:cxn>
                  <a:cxn ang="0">
                    <a:pos x="6" y="30"/>
                  </a:cxn>
                  <a:cxn ang="0">
                    <a:pos x="6" y="31"/>
                  </a:cxn>
                  <a:cxn ang="0">
                    <a:pos x="6" y="31"/>
                  </a:cxn>
                  <a:cxn ang="0">
                    <a:pos x="6" y="32"/>
                  </a:cxn>
                  <a:cxn ang="0">
                    <a:pos x="6" y="33"/>
                  </a:cxn>
                  <a:cxn ang="0">
                    <a:pos x="6" y="35"/>
                  </a:cxn>
                  <a:cxn ang="0">
                    <a:pos x="5" y="36"/>
                  </a:cxn>
                  <a:cxn ang="0">
                    <a:pos x="3" y="38"/>
                  </a:cxn>
                  <a:cxn ang="0">
                    <a:pos x="33" y="20"/>
                  </a:cxn>
                  <a:cxn ang="0">
                    <a:pos x="34" y="19"/>
                  </a:cxn>
                  <a:cxn ang="0">
                    <a:pos x="34" y="18"/>
                  </a:cxn>
                  <a:cxn ang="0">
                    <a:pos x="34" y="17"/>
                  </a:cxn>
                  <a:cxn ang="0">
                    <a:pos x="34" y="16"/>
                  </a:cxn>
                  <a:cxn ang="0">
                    <a:pos x="34" y="15"/>
                  </a:cxn>
                </a:cxnLst>
                <a:rect l="0" t="0" r="r" b="b"/>
                <a:pathLst>
                  <a:path w="34" h="38">
                    <a:moveTo>
                      <a:pt x="34" y="15"/>
                    </a:moveTo>
                    <a:cubicBezTo>
                      <a:pt x="34" y="14"/>
                      <a:pt x="34" y="14"/>
                      <a:pt x="34" y="14"/>
                    </a:cubicBezTo>
                    <a:cubicBezTo>
                      <a:pt x="34" y="14"/>
                      <a:pt x="34" y="14"/>
                      <a:pt x="34" y="13"/>
                    </a:cubicBezTo>
                    <a:cubicBezTo>
                      <a:pt x="34" y="13"/>
                      <a:pt x="34" y="13"/>
                      <a:pt x="34" y="13"/>
                    </a:cubicBezTo>
                    <a:cubicBezTo>
                      <a:pt x="34" y="13"/>
                      <a:pt x="34" y="13"/>
                      <a:pt x="34" y="12"/>
                    </a:cubicBezTo>
                    <a:cubicBezTo>
                      <a:pt x="34" y="12"/>
                      <a:pt x="34" y="12"/>
                      <a:pt x="34" y="12"/>
                    </a:cubicBezTo>
                    <a:cubicBezTo>
                      <a:pt x="34" y="12"/>
                      <a:pt x="34" y="12"/>
                      <a:pt x="34" y="11"/>
                    </a:cubicBezTo>
                    <a:cubicBezTo>
                      <a:pt x="34" y="11"/>
                      <a:pt x="34" y="11"/>
                      <a:pt x="34" y="11"/>
                    </a:cubicBezTo>
                    <a:cubicBezTo>
                      <a:pt x="34" y="11"/>
                      <a:pt x="34" y="10"/>
                      <a:pt x="34" y="10"/>
                    </a:cubicBezTo>
                    <a:cubicBezTo>
                      <a:pt x="33" y="10"/>
                      <a:pt x="33" y="10"/>
                      <a:pt x="33" y="10"/>
                    </a:cubicBezTo>
                    <a:cubicBezTo>
                      <a:pt x="33" y="9"/>
                      <a:pt x="33" y="9"/>
                      <a:pt x="33" y="9"/>
                    </a:cubicBezTo>
                    <a:cubicBezTo>
                      <a:pt x="33" y="9"/>
                      <a:pt x="33" y="9"/>
                      <a:pt x="33" y="9"/>
                    </a:cubicBezTo>
                    <a:cubicBezTo>
                      <a:pt x="33" y="8"/>
                      <a:pt x="33" y="8"/>
                      <a:pt x="33" y="8"/>
                    </a:cubicBezTo>
                    <a:cubicBezTo>
                      <a:pt x="33" y="8"/>
                      <a:pt x="33" y="8"/>
                      <a:pt x="33" y="8"/>
                    </a:cubicBezTo>
                    <a:cubicBezTo>
                      <a:pt x="33" y="7"/>
                      <a:pt x="32" y="7"/>
                      <a:pt x="32" y="7"/>
                    </a:cubicBezTo>
                    <a:cubicBezTo>
                      <a:pt x="32" y="7"/>
                      <a:pt x="32" y="7"/>
                      <a:pt x="32" y="7"/>
                    </a:cubicBezTo>
                    <a:cubicBezTo>
                      <a:pt x="32" y="6"/>
                      <a:pt x="32" y="6"/>
                      <a:pt x="32" y="6"/>
                    </a:cubicBezTo>
                    <a:cubicBezTo>
                      <a:pt x="32" y="6"/>
                      <a:pt x="32" y="6"/>
                      <a:pt x="32" y="5"/>
                    </a:cubicBezTo>
                    <a:cubicBezTo>
                      <a:pt x="31" y="5"/>
                      <a:pt x="31" y="5"/>
                      <a:pt x="31" y="4"/>
                    </a:cubicBezTo>
                    <a:cubicBezTo>
                      <a:pt x="31" y="4"/>
                      <a:pt x="31" y="4"/>
                      <a:pt x="30" y="3"/>
                    </a:cubicBezTo>
                    <a:cubicBezTo>
                      <a:pt x="30" y="3"/>
                      <a:pt x="30" y="2"/>
                      <a:pt x="30" y="2"/>
                    </a:cubicBezTo>
                    <a:cubicBezTo>
                      <a:pt x="29" y="2"/>
                      <a:pt x="29" y="2"/>
                      <a:pt x="29" y="2"/>
                    </a:cubicBezTo>
                    <a:cubicBezTo>
                      <a:pt x="29" y="1"/>
                      <a:pt x="29" y="1"/>
                      <a:pt x="29" y="1"/>
                    </a:cubicBezTo>
                    <a:cubicBezTo>
                      <a:pt x="29" y="1"/>
                      <a:pt x="28" y="1"/>
                      <a:pt x="28" y="1"/>
                    </a:cubicBezTo>
                    <a:cubicBezTo>
                      <a:pt x="28" y="0"/>
                      <a:pt x="28" y="0"/>
                      <a:pt x="28" y="0"/>
                    </a:cubicBezTo>
                    <a:cubicBezTo>
                      <a:pt x="0" y="16"/>
                      <a:pt x="0" y="16"/>
                      <a:pt x="0" y="16"/>
                    </a:cubicBezTo>
                    <a:cubicBezTo>
                      <a:pt x="0" y="17"/>
                      <a:pt x="0" y="17"/>
                      <a:pt x="0" y="17"/>
                    </a:cubicBezTo>
                    <a:cubicBezTo>
                      <a:pt x="0" y="17"/>
                      <a:pt x="0" y="17"/>
                      <a:pt x="1" y="17"/>
                    </a:cubicBezTo>
                    <a:cubicBezTo>
                      <a:pt x="1" y="18"/>
                      <a:pt x="1" y="18"/>
                      <a:pt x="1" y="18"/>
                    </a:cubicBezTo>
                    <a:cubicBezTo>
                      <a:pt x="1" y="18"/>
                      <a:pt x="1" y="18"/>
                      <a:pt x="1" y="19"/>
                    </a:cubicBezTo>
                    <a:cubicBezTo>
                      <a:pt x="2" y="19"/>
                      <a:pt x="2" y="19"/>
                      <a:pt x="2" y="20"/>
                    </a:cubicBezTo>
                    <a:cubicBezTo>
                      <a:pt x="2" y="20"/>
                      <a:pt x="3" y="20"/>
                      <a:pt x="3" y="21"/>
                    </a:cubicBezTo>
                    <a:cubicBezTo>
                      <a:pt x="3" y="21"/>
                      <a:pt x="3" y="21"/>
                      <a:pt x="3" y="22"/>
                    </a:cubicBezTo>
                    <a:cubicBezTo>
                      <a:pt x="3" y="22"/>
                      <a:pt x="4" y="22"/>
                      <a:pt x="4" y="22"/>
                    </a:cubicBezTo>
                    <a:cubicBezTo>
                      <a:pt x="4" y="23"/>
                      <a:pt x="4" y="23"/>
                      <a:pt x="4" y="23"/>
                    </a:cubicBezTo>
                    <a:cubicBezTo>
                      <a:pt x="4" y="23"/>
                      <a:pt x="4" y="23"/>
                      <a:pt x="4" y="23"/>
                    </a:cubicBezTo>
                    <a:cubicBezTo>
                      <a:pt x="4" y="24"/>
                      <a:pt x="4" y="24"/>
                      <a:pt x="4" y="24"/>
                    </a:cubicBezTo>
                    <a:cubicBezTo>
                      <a:pt x="4" y="24"/>
                      <a:pt x="5" y="24"/>
                      <a:pt x="5" y="24"/>
                    </a:cubicBezTo>
                    <a:cubicBezTo>
                      <a:pt x="5" y="25"/>
                      <a:pt x="5" y="25"/>
                      <a:pt x="5" y="25"/>
                    </a:cubicBezTo>
                    <a:cubicBezTo>
                      <a:pt x="5" y="25"/>
                      <a:pt x="5" y="25"/>
                      <a:pt x="5" y="25"/>
                    </a:cubicBezTo>
                    <a:cubicBezTo>
                      <a:pt x="5" y="26"/>
                      <a:pt x="5" y="26"/>
                      <a:pt x="5" y="26"/>
                    </a:cubicBezTo>
                    <a:cubicBezTo>
                      <a:pt x="5" y="26"/>
                      <a:pt x="5" y="26"/>
                      <a:pt x="5" y="27"/>
                    </a:cubicBezTo>
                    <a:cubicBezTo>
                      <a:pt x="5" y="27"/>
                      <a:pt x="5" y="27"/>
                      <a:pt x="5" y="27"/>
                    </a:cubicBezTo>
                    <a:cubicBezTo>
                      <a:pt x="6" y="27"/>
                      <a:pt x="6" y="28"/>
                      <a:pt x="6" y="28"/>
                    </a:cubicBezTo>
                    <a:cubicBezTo>
                      <a:pt x="6" y="28"/>
                      <a:pt x="6" y="28"/>
                      <a:pt x="6" y="28"/>
                    </a:cubicBezTo>
                    <a:cubicBezTo>
                      <a:pt x="6" y="28"/>
                      <a:pt x="6" y="29"/>
                      <a:pt x="6" y="29"/>
                    </a:cubicBezTo>
                    <a:cubicBezTo>
                      <a:pt x="6" y="29"/>
                      <a:pt x="6" y="29"/>
                      <a:pt x="6" y="29"/>
                    </a:cubicBezTo>
                    <a:cubicBezTo>
                      <a:pt x="6" y="30"/>
                      <a:pt x="6" y="30"/>
                      <a:pt x="6" y="30"/>
                    </a:cubicBezTo>
                    <a:cubicBezTo>
                      <a:pt x="6" y="30"/>
                      <a:pt x="6" y="30"/>
                      <a:pt x="6" y="30"/>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3"/>
                      <a:pt x="6" y="33"/>
                      <a:pt x="6" y="33"/>
                    </a:cubicBezTo>
                    <a:cubicBezTo>
                      <a:pt x="6" y="33"/>
                      <a:pt x="6" y="33"/>
                      <a:pt x="6" y="33"/>
                    </a:cubicBezTo>
                    <a:cubicBezTo>
                      <a:pt x="6" y="34"/>
                      <a:pt x="6" y="34"/>
                      <a:pt x="6" y="34"/>
                    </a:cubicBezTo>
                    <a:cubicBezTo>
                      <a:pt x="6" y="34"/>
                      <a:pt x="6" y="34"/>
                      <a:pt x="6" y="35"/>
                    </a:cubicBezTo>
                    <a:cubicBezTo>
                      <a:pt x="6" y="35"/>
                      <a:pt x="5" y="35"/>
                      <a:pt x="5" y="35"/>
                    </a:cubicBezTo>
                    <a:cubicBezTo>
                      <a:pt x="5" y="35"/>
                      <a:pt x="5" y="36"/>
                      <a:pt x="5" y="36"/>
                    </a:cubicBezTo>
                    <a:cubicBezTo>
                      <a:pt x="5" y="36"/>
                      <a:pt x="5" y="36"/>
                      <a:pt x="5" y="36"/>
                    </a:cubicBezTo>
                    <a:cubicBezTo>
                      <a:pt x="4" y="37"/>
                      <a:pt x="4" y="38"/>
                      <a:pt x="3" y="38"/>
                    </a:cubicBezTo>
                    <a:cubicBezTo>
                      <a:pt x="31" y="22"/>
                      <a:pt x="31" y="22"/>
                      <a:pt x="31" y="22"/>
                    </a:cubicBezTo>
                    <a:cubicBezTo>
                      <a:pt x="32" y="21"/>
                      <a:pt x="32" y="21"/>
                      <a:pt x="33" y="20"/>
                    </a:cubicBezTo>
                    <a:cubicBezTo>
                      <a:pt x="33" y="20"/>
                      <a:pt x="33" y="20"/>
                      <a:pt x="33" y="19"/>
                    </a:cubicBezTo>
                    <a:cubicBezTo>
                      <a:pt x="33" y="19"/>
                      <a:pt x="34" y="19"/>
                      <a:pt x="34" y="19"/>
                    </a:cubicBezTo>
                    <a:cubicBezTo>
                      <a:pt x="34" y="19"/>
                      <a:pt x="34" y="18"/>
                      <a:pt x="34" y="18"/>
                    </a:cubicBezTo>
                    <a:cubicBezTo>
                      <a:pt x="34" y="18"/>
                      <a:pt x="34" y="18"/>
                      <a:pt x="34" y="18"/>
                    </a:cubicBezTo>
                    <a:cubicBezTo>
                      <a:pt x="34" y="17"/>
                      <a:pt x="34" y="17"/>
                      <a:pt x="34" y="17"/>
                    </a:cubicBezTo>
                    <a:cubicBezTo>
                      <a:pt x="34" y="17"/>
                      <a:pt x="34" y="17"/>
                      <a:pt x="34" y="17"/>
                    </a:cubicBezTo>
                    <a:cubicBezTo>
                      <a:pt x="34" y="16"/>
                      <a:pt x="34" y="16"/>
                      <a:pt x="34" y="16"/>
                    </a:cubicBezTo>
                    <a:cubicBezTo>
                      <a:pt x="34" y="16"/>
                      <a:pt x="34" y="16"/>
                      <a:pt x="34" y="16"/>
                    </a:cubicBezTo>
                    <a:cubicBezTo>
                      <a:pt x="34" y="15"/>
                      <a:pt x="34" y="15"/>
                      <a:pt x="34" y="15"/>
                    </a:cubicBezTo>
                    <a:cubicBezTo>
                      <a:pt x="34" y="15"/>
                      <a:pt x="34" y="15"/>
                      <a:pt x="34" y="15"/>
                    </a:cubicBezTo>
                    <a:cubicBezTo>
                      <a:pt x="34" y="15"/>
                      <a:pt x="34" y="15"/>
                      <a:pt x="34" y="15"/>
                    </a:cubicBezTo>
                    <a:close/>
                  </a:path>
                </a:pathLst>
              </a:custGeom>
              <a:solidFill>
                <a:srgbClr val="17317B"/>
              </a:solidFill>
              <a:ln w="9525">
                <a:noFill/>
                <a:round/>
                <a:headEnd/>
                <a:tailEnd/>
              </a:ln>
            </p:spPr>
            <p:txBody>
              <a:bodyPr/>
              <a:lstStyle/>
              <a:p>
                <a:endParaRPr lang="zh-CN" altLang="en-US"/>
              </a:p>
            </p:txBody>
          </p:sp>
          <p:sp>
            <p:nvSpPr>
              <p:cNvPr id="545" name="Freeform 539"/>
              <p:cNvSpPr>
                <a:spLocks/>
              </p:cNvSpPr>
              <p:nvPr/>
            </p:nvSpPr>
            <p:spPr bwMode="auto">
              <a:xfrm>
                <a:off x="4513" y="1678"/>
                <a:ext cx="10" cy="15"/>
              </a:xfrm>
              <a:custGeom>
                <a:avLst/>
                <a:gdLst/>
                <a:ahLst/>
                <a:cxnLst>
                  <a:cxn ang="0">
                    <a:pos x="10" y="3"/>
                  </a:cxn>
                  <a:cxn ang="0">
                    <a:pos x="21" y="21"/>
                  </a:cxn>
                  <a:cxn ang="0">
                    <a:pos x="10" y="27"/>
                  </a:cxn>
                  <a:cxn ang="0">
                    <a:pos x="0" y="9"/>
                  </a:cxn>
                  <a:cxn ang="0">
                    <a:pos x="10" y="3"/>
                  </a:cxn>
                  <a:cxn ang="0">
                    <a:pos x="10" y="3"/>
                  </a:cxn>
                </a:cxnLst>
                <a:rect l="0" t="0" r="r" b="b"/>
                <a:pathLst>
                  <a:path w="21" h="31">
                    <a:moveTo>
                      <a:pt x="10" y="3"/>
                    </a:moveTo>
                    <a:cubicBezTo>
                      <a:pt x="16" y="6"/>
                      <a:pt x="21" y="15"/>
                      <a:pt x="21" y="21"/>
                    </a:cubicBezTo>
                    <a:cubicBezTo>
                      <a:pt x="21" y="28"/>
                      <a:pt x="16" y="31"/>
                      <a:pt x="10" y="27"/>
                    </a:cubicBezTo>
                    <a:cubicBezTo>
                      <a:pt x="5" y="24"/>
                      <a:pt x="0" y="16"/>
                      <a:pt x="0" y="9"/>
                    </a:cubicBezTo>
                    <a:cubicBezTo>
                      <a:pt x="0" y="2"/>
                      <a:pt x="5" y="0"/>
                      <a:pt x="10" y="3"/>
                    </a:cubicBezTo>
                    <a:cubicBezTo>
                      <a:pt x="10" y="3"/>
                      <a:pt x="10" y="3"/>
                      <a:pt x="10" y="3"/>
                    </a:cubicBezTo>
                    <a:close/>
                  </a:path>
                </a:pathLst>
              </a:custGeom>
              <a:solidFill>
                <a:srgbClr val="142867"/>
              </a:solidFill>
              <a:ln w="9525">
                <a:noFill/>
                <a:round/>
                <a:headEnd/>
                <a:tailEnd/>
              </a:ln>
            </p:spPr>
            <p:txBody>
              <a:bodyPr/>
              <a:lstStyle/>
              <a:p>
                <a:endParaRPr lang="zh-CN" altLang="en-US"/>
              </a:p>
            </p:txBody>
          </p:sp>
          <p:sp>
            <p:nvSpPr>
              <p:cNvPr id="546" name="Freeform 540"/>
              <p:cNvSpPr>
                <a:spLocks/>
              </p:cNvSpPr>
              <p:nvPr/>
            </p:nvSpPr>
            <p:spPr bwMode="auto">
              <a:xfrm>
                <a:off x="4514" y="1631"/>
                <a:ext cx="17" cy="8"/>
              </a:xfrm>
              <a:custGeom>
                <a:avLst/>
                <a:gdLst/>
                <a:ahLst/>
                <a:cxnLst>
                  <a:cxn ang="0">
                    <a:pos x="35" y="1"/>
                  </a:cxn>
                  <a:cxn ang="0">
                    <a:pos x="35" y="1"/>
                  </a:cxn>
                  <a:cxn ang="0">
                    <a:pos x="34" y="1"/>
                  </a:cxn>
                  <a:cxn ang="0">
                    <a:pos x="34" y="1"/>
                  </a:cxn>
                  <a:cxn ang="0">
                    <a:pos x="34" y="0"/>
                  </a:cxn>
                  <a:cxn ang="0">
                    <a:pos x="33" y="0"/>
                  </a:cxn>
                  <a:cxn ang="0">
                    <a:pos x="33" y="0"/>
                  </a:cxn>
                  <a:cxn ang="0">
                    <a:pos x="32" y="0"/>
                  </a:cxn>
                  <a:cxn ang="0">
                    <a:pos x="32" y="0"/>
                  </a:cxn>
                  <a:cxn ang="0">
                    <a:pos x="31" y="0"/>
                  </a:cxn>
                  <a:cxn ang="0">
                    <a:pos x="31" y="0"/>
                  </a:cxn>
                  <a:cxn ang="0">
                    <a:pos x="30" y="0"/>
                  </a:cxn>
                  <a:cxn ang="0">
                    <a:pos x="30" y="0"/>
                  </a:cxn>
                  <a:cxn ang="0">
                    <a:pos x="29" y="0"/>
                  </a:cxn>
                  <a:cxn ang="0">
                    <a:pos x="28" y="1"/>
                  </a:cxn>
                  <a:cxn ang="0">
                    <a:pos x="0" y="17"/>
                  </a:cxn>
                  <a:cxn ang="0">
                    <a:pos x="1" y="17"/>
                  </a:cxn>
                  <a:cxn ang="0">
                    <a:pos x="1" y="16"/>
                  </a:cxn>
                  <a:cxn ang="0">
                    <a:pos x="2" y="16"/>
                  </a:cxn>
                  <a:cxn ang="0">
                    <a:pos x="3" y="16"/>
                  </a:cxn>
                  <a:cxn ang="0">
                    <a:pos x="3" y="16"/>
                  </a:cxn>
                  <a:cxn ang="0">
                    <a:pos x="4" y="16"/>
                  </a:cxn>
                  <a:cxn ang="0">
                    <a:pos x="4" y="16"/>
                  </a:cxn>
                  <a:cxn ang="0">
                    <a:pos x="5" y="17"/>
                  </a:cxn>
                  <a:cxn ang="0">
                    <a:pos x="5" y="17"/>
                  </a:cxn>
                  <a:cxn ang="0">
                    <a:pos x="5" y="17"/>
                  </a:cxn>
                  <a:cxn ang="0">
                    <a:pos x="6" y="17"/>
                  </a:cxn>
                  <a:cxn ang="0">
                    <a:pos x="6" y="17"/>
                  </a:cxn>
                  <a:cxn ang="0">
                    <a:pos x="7" y="17"/>
                  </a:cxn>
                  <a:cxn ang="0">
                    <a:pos x="7" y="18"/>
                  </a:cxn>
                  <a:cxn ang="0">
                    <a:pos x="7" y="18"/>
                  </a:cxn>
                  <a:cxn ang="0">
                    <a:pos x="36" y="1"/>
                  </a:cxn>
                  <a:cxn ang="0">
                    <a:pos x="35" y="1"/>
                  </a:cxn>
                  <a:cxn ang="0">
                    <a:pos x="35" y="1"/>
                  </a:cxn>
                </a:cxnLst>
                <a:rect l="0" t="0" r="r" b="b"/>
                <a:pathLst>
                  <a:path w="36" h="18">
                    <a:moveTo>
                      <a:pt x="35" y="1"/>
                    </a:moveTo>
                    <a:cubicBezTo>
                      <a:pt x="35" y="1"/>
                      <a:pt x="35" y="1"/>
                      <a:pt x="35" y="1"/>
                    </a:cubicBezTo>
                    <a:cubicBezTo>
                      <a:pt x="35" y="1"/>
                      <a:pt x="35" y="1"/>
                      <a:pt x="34" y="1"/>
                    </a:cubicBezTo>
                    <a:cubicBezTo>
                      <a:pt x="34" y="1"/>
                      <a:pt x="34" y="1"/>
                      <a:pt x="34" y="1"/>
                    </a:cubicBezTo>
                    <a:cubicBezTo>
                      <a:pt x="34" y="1"/>
                      <a:pt x="34" y="1"/>
                      <a:pt x="34" y="0"/>
                    </a:cubicBezTo>
                    <a:cubicBezTo>
                      <a:pt x="33" y="0"/>
                      <a:pt x="33" y="0"/>
                      <a:pt x="33" y="0"/>
                    </a:cubicBezTo>
                    <a:cubicBezTo>
                      <a:pt x="33" y="0"/>
                      <a:pt x="33" y="0"/>
                      <a:pt x="33" y="0"/>
                    </a:cubicBezTo>
                    <a:cubicBezTo>
                      <a:pt x="33" y="0"/>
                      <a:pt x="32" y="0"/>
                      <a:pt x="32" y="0"/>
                    </a:cubicBezTo>
                    <a:cubicBezTo>
                      <a:pt x="32" y="0"/>
                      <a:pt x="32" y="0"/>
                      <a:pt x="32" y="0"/>
                    </a:cubicBezTo>
                    <a:cubicBezTo>
                      <a:pt x="32" y="0"/>
                      <a:pt x="31" y="0"/>
                      <a:pt x="31" y="0"/>
                    </a:cubicBezTo>
                    <a:cubicBezTo>
                      <a:pt x="31" y="0"/>
                      <a:pt x="31" y="0"/>
                      <a:pt x="31" y="0"/>
                    </a:cubicBezTo>
                    <a:cubicBezTo>
                      <a:pt x="31" y="0"/>
                      <a:pt x="30" y="0"/>
                      <a:pt x="30" y="0"/>
                    </a:cubicBezTo>
                    <a:cubicBezTo>
                      <a:pt x="30" y="0"/>
                      <a:pt x="30" y="0"/>
                      <a:pt x="30" y="0"/>
                    </a:cubicBezTo>
                    <a:cubicBezTo>
                      <a:pt x="29" y="0"/>
                      <a:pt x="29" y="0"/>
                      <a:pt x="29" y="0"/>
                    </a:cubicBezTo>
                    <a:cubicBezTo>
                      <a:pt x="29" y="0"/>
                      <a:pt x="28" y="1"/>
                      <a:pt x="28" y="1"/>
                    </a:cubicBezTo>
                    <a:cubicBezTo>
                      <a:pt x="0" y="17"/>
                      <a:pt x="0" y="17"/>
                      <a:pt x="0" y="17"/>
                    </a:cubicBezTo>
                    <a:cubicBezTo>
                      <a:pt x="0" y="17"/>
                      <a:pt x="0" y="17"/>
                      <a:pt x="1" y="17"/>
                    </a:cubicBezTo>
                    <a:cubicBezTo>
                      <a:pt x="1" y="17"/>
                      <a:pt x="1" y="17"/>
                      <a:pt x="1" y="16"/>
                    </a:cubicBezTo>
                    <a:cubicBezTo>
                      <a:pt x="2" y="16"/>
                      <a:pt x="2" y="16"/>
                      <a:pt x="2" y="16"/>
                    </a:cubicBezTo>
                    <a:cubicBezTo>
                      <a:pt x="2" y="16"/>
                      <a:pt x="2" y="16"/>
                      <a:pt x="3" y="16"/>
                    </a:cubicBezTo>
                    <a:cubicBezTo>
                      <a:pt x="3" y="16"/>
                      <a:pt x="3" y="16"/>
                      <a:pt x="3" y="16"/>
                    </a:cubicBezTo>
                    <a:cubicBezTo>
                      <a:pt x="3" y="16"/>
                      <a:pt x="3" y="16"/>
                      <a:pt x="4" y="16"/>
                    </a:cubicBezTo>
                    <a:cubicBezTo>
                      <a:pt x="4" y="16"/>
                      <a:pt x="4" y="16"/>
                      <a:pt x="4" y="16"/>
                    </a:cubicBezTo>
                    <a:cubicBezTo>
                      <a:pt x="4" y="17"/>
                      <a:pt x="4" y="17"/>
                      <a:pt x="5" y="17"/>
                    </a:cubicBezTo>
                    <a:cubicBezTo>
                      <a:pt x="5" y="17"/>
                      <a:pt x="5" y="17"/>
                      <a:pt x="5" y="17"/>
                    </a:cubicBezTo>
                    <a:cubicBezTo>
                      <a:pt x="5" y="17"/>
                      <a:pt x="5" y="17"/>
                      <a:pt x="5" y="17"/>
                    </a:cubicBezTo>
                    <a:cubicBezTo>
                      <a:pt x="6" y="17"/>
                      <a:pt x="6" y="17"/>
                      <a:pt x="6" y="17"/>
                    </a:cubicBezTo>
                    <a:cubicBezTo>
                      <a:pt x="6" y="17"/>
                      <a:pt x="6" y="17"/>
                      <a:pt x="6" y="17"/>
                    </a:cubicBezTo>
                    <a:cubicBezTo>
                      <a:pt x="6" y="17"/>
                      <a:pt x="7" y="17"/>
                      <a:pt x="7" y="17"/>
                    </a:cubicBezTo>
                    <a:cubicBezTo>
                      <a:pt x="7" y="17"/>
                      <a:pt x="7" y="18"/>
                      <a:pt x="7" y="18"/>
                    </a:cubicBezTo>
                    <a:cubicBezTo>
                      <a:pt x="7" y="18"/>
                      <a:pt x="7" y="18"/>
                      <a:pt x="7" y="18"/>
                    </a:cubicBezTo>
                    <a:cubicBezTo>
                      <a:pt x="36" y="1"/>
                      <a:pt x="36" y="1"/>
                      <a:pt x="36" y="1"/>
                    </a:cubicBezTo>
                    <a:cubicBezTo>
                      <a:pt x="36"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547" name="Freeform 541"/>
              <p:cNvSpPr>
                <a:spLocks/>
              </p:cNvSpPr>
              <p:nvPr/>
            </p:nvSpPr>
            <p:spPr bwMode="auto">
              <a:xfrm>
                <a:off x="4518" y="1631"/>
                <a:ext cx="15" cy="10"/>
              </a:xfrm>
              <a:custGeom>
                <a:avLst/>
                <a:gdLst/>
                <a:ahLst/>
                <a:cxnLst>
                  <a:cxn ang="0">
                    <a:pos x="32" y="3"/>
                  </a:cxn>
                  <a:cxn ang="0">
                    <a:pos x="32" y="3"/>
                  </a:cxn>
                  <a:cxn ang="0">
                    <a:pos x="32" y="3"/>
                  </a:cxn>
                  <a:cxn ang="0">
                    <a:pos x="31" y="2"/>
                  </a:cxn>
                  <a:cxn ang="0">
                    <a:pos x="31" y="2"/>
                  </a:cxn>
                  <a:cxn ang="0">
                    <a:pos x="30" y="1"/>
                  </a:cxn>
                  <a:cxn ang="0">
                    <a:pos x="30" y="1"/>
                  </a:cxn>
                  <a:cxn ang="0">
                    <a:pos x="29" y="1"/>
                  </a:cxn>
                  <a:cxn ang="0">
                    <a:pos x="29" y="0"/>
                  </a:cxn>
                  <a:cxn ang="0">
                    <a:pos x="29" y="0"/>
                  </a:cxn>
                  <a:cxn ang="0">
                    <a:pos x="0" y="17"/>
                  </a:cxn>
                  <a:cxn ang="0">
                    <a:pos x="1" y="17"/>
                  </a:cxn>
                  <a:cxn ang="0">
                    <a:pos x="1" y="17"/>
                  </a:cxn>
                  <a:cxn ang="0">
                    <a:pos x="1" y="17"/>
                  </a:cxn>
                  <a:cxn ang="0">
                    <a:pos x="2" y="18"/>
                  </a:cxn>
                  <a:cxn ang="0">
                    <a:pos x="2" y="18"/>
                  </a:cxn>
                  <a:cxn ang="0">
                    <a:pos x="3" y="19"/>
                  </a:cxn>
                  <a:cxn ang="0">
                    <a:pos x="3" y="19"/>
                  </a:cxn>
                  <a:cxn ang="0">
                    <a:pos x="4" y="19"/>
                  </a:cxn>
                  <a:cxn ang="0">
                    <a:pos x="4" y="20"/>
                  </a:cxn>
                  <a:cxn ang="0">
                    <a:pos x="5" y="20"/>
                  </a:cxn>
                  <a:cxn ang="0">
                    <a:pos x="33" y="4"/>
                  </a:cxn>
                  <a:cxn ang="0">
                    <a:pos x="32" y="3"/>
                  </a:cxn>
                </a:cxnLst>
                <a:rect l="0" t="0" r="r" b="b"/>
                <a:pathLst>
                  <a:path w="33" h="20">
                    <a:moveTo>
                      <a:pt x="32" y="3"/>
                    </a:moveTo>
                    <a:cubicBezTo>
                      <a:pt x="32" y="3"/>
                      <a:pt x="32" y="3"/>
                      <a:pt x="32" y="3"/>
                    </a:cubicBezTo>
                    <a:cubicBezTo>
                      <a:pt x="32" y="3"/>
                      <a:pt x="32" y="3"/>
                      <a:pt x="32" y="3"/>
                    </a:cubicBezTo>
                    <a:cubicBezTo>
                      <a:pt x="31" y="2"/>
                      <a:pt x="31" y="2"/>
                      <a:pt x="31" y="2"/>
                    </a:cubicBezTo>
                    <a:cubicBezTo>
                      <a:pt x="31" y="2"/>
                      <a:pt x="31" y="2"/>
                      <a:pt x="31" y="2"/>
                    </a:cubicBezTo>
                    <a:cubicBezTo>
                      <a:pt x="30" y="2"/>
                      <a:pt x="30" y="2"/>
                      <a:pt x="30" y="1"/>
                    </a:cubicBezTo>
                    <a:cubicBezTo>
                      <a:pt x="30" y="1"/>
                      <a:pt x="30" y="1"/>
                      <a:pt x="30" y="1"/>
                    </a:cubicBezTo>
                    <a:cubicBezTo>
                      <a:pt x="29" y="1"/>
                      <a:pt x="29" y="1"/>
                      <a:pt x="29" y="1"/>
                    </a:cubicBezTo>
                    <a:cubicBezTo>
                      <a:pt x="29" y="1"/>
                      <a:pt x="29" y="1"/>
                      <a:pt x="29" y="0"/>
                    </a:cubicBezTo>
                    <a:cubicBezTo>
                      <a:pt x="29" y="0"/>
                      <a:pt x="29" y="0"/>
                      <a:pt x="29" y="0"/>
                    </a:cubicBezTo>
                    <a:cubicBezTo>
                      <a:pt x="0" y="17"/>
                      <a:pt x="0" y="17"/>
                      <a:pt x="0" y="17"/>
                    </a:cubicBezTo>
                    <a:cubicBezTo>
                      <a:pt x="0" y="17"/>
                      <a:pt x="1" y="17"/>
                      <a:pt x="1" y="17"/>
                    </a:cubicBezTo>
                    <a:cubicBezTo>
                      <a:pt x="1" y="17"/>
                      <a:pt x="1" y="17"/>
                      <a:pt x="1" y="17"/>
                    </a:cubicBezTo>
                    <a:cubicBezTo>
                      <a:pt x="1" y="17"/>
                      <a:pt x="1" y="17"/>
                      <a:pt x="1" y="17"/>
                    </a:cubicBezTo>
                    <a:cubicBezTo>
                      <a:pt x="2" y="18"/>
                      <a:pt x="2" y="18"/>
                      <a:pt x="2" y="18"/>
                    </a:cubicBezTo>
                    <a:cubicBezTo>
                      <a:pt x="2" y="18"/>
                      <a:pt x="2" y="18"/>
                      <a:pt x="2" y="18"/>
                    </a:cubicBezTo>
                    <a:cubicBezTo>
                      <a:pt x="3" y="18"/>
                      <a:pt x="3" y="18"/>
                      <a:pt x="3" y="19"/>
                    </a:cubicBezTo>
                    <a:cubicBezTo>
                      <a:pt x="3" y="19"/>
                      <a:pt x="3" y="19"/>
                      <a:pt x="3" y="19"/>
                    </a:cubicBezTo>
                    <a:cubicBezTo>
                      <a:pt x="3" y="19"/>
                      <a:pt x="4" y="19"/>
                      <a:pt x="4" y="19"/>
                    </a:cubicBezTo>
                    <a:cubicBezTo>
                      <a:pt x="4" y="20"/>
                      <a:pt x="4" y="20"/>
                      <a:pt x="4" y="20"/>
                    </a:cubicBezTo>
                    <a:cubicBezTo>
                      <a:pt x="4" y="20"/>
                      <a:pt x="5" y="20"/>
                      <a:pt x="5" y="20"/>
                    </a:cubicBezTo>
                    <a:cubicBezTo>
                      <a:pt x="33" y="4"/>
                      <a:pt x="33" y="4"/>
                      <a:pt x="33" y="4"/>
                    </a:cubicBezTo>
                    <a:cubicBezTo>
                      <a:pt x="33" y="4"/>
                      <a:pt x="33" y="4"/>
                      <a:pt x="32" y="3"/>
                    </a:cubicBezTo>
                    <a:close/>
                  </a:path>
                </a:pathLst>
              </a:custGeom>
              <a:solidFill>
                <a:srgbClr val="4F64A8"/>
              </a:solidFill>
              <a:ln w="9525">
                <a:noFill/>
                <a:round/>
                <a:headEnd/>
                <a:tailEnd/>
              </a:ln>
            </p:spPr>
            <p:txBody>
              <a:bodyPr/>
              <a:lstStyle/>
              <a:p>
                <a:endParaRPr lang="zh-CN" altLang="en-US"/>
              </a:p>
            </p:txBody>
          </p:sp>
          <p:sp>
            <p:nvSpPr>
              <p:cNvPr id="548" name="Freeform 542"/>
              <p:cNvSpPr>
                <a:spLocks/>
              </p:cNvSpPr>
              <p:nvPr/>
            </p:nvSpPr>
            <p:spPr bwMode="auto">
              <a:xfrm>
                <a:off x="4520" y="1633"/>
                <a:ext cx="16" cy="18"/>
              </a:xfrm>
              <a:custGeom>
                <a:avLst/>
                <a:gdLst/>
                <a:ahLst/>
                <a:cxnLst>
                  <a:cxn ang="0">
                    <a:pos x="34" y="14"/>
                  </a:cxn>
                  <a:cxn ang="0">
                    <a:pos x="34" y="13"/>
                  </a:cxn>
                  <a:cxn ang="0">
                    <a:pos x="34" y="12"/>
                  </a:cxn>
                  <a:cxn ang="0">
                    <a:pos x="34" y="11"/>
                  </a:cxn>
                  <a:cxn ang="0">
                    <a:pos x="33" y="9"/>
                  </a:cxn>
                  <a:cxn ang="0">
                    <a:pos x="33" y="8"/>
                  </a:cxn>
                  <a:cxn ang="0">
                    <a:pos x="33" y="7"/>
                  </a:cxn>
                  <a:cxn ang="0">
                    <a:pos x="32" y="6"/>
                  </a:cxn>
                  <a:cxn ang="0">
                    <a:pos x="32" y="5"/>
                  </a:cxn>
                  <a:cxn ang="0">
                    <a:pos x="30" y="3"/>
                  </a:cxn>
                  <a:cxn ang="0">
                    <a:pos x="29" y="1"/>
                  </a:cxn>
                  <a:cxn ang="0">
                    <a:pos x="28" y="0"/>
                  </a:cxn>
                  <a:cxn ang="0">
                    <a:pos x="0" y="16"/>
                  </a:cxn>
                  <a:cxn ang="0">
                    <a:pos x="1" y="17"/>
                  </a:cxn>
                  <a:cxn ang="0">
                    <a:pos x="1" y="18"/>
                  </a:cxn>
                  <a:cxn ang="0">
                    <a:pos x="3" y="21"/>
                  </a:cxn>
                  <a:cxn ang="0">
                    <a:pos x="4" y="22"/>
                  </a:cxn>
                  <a:cxn ang="0">
                    <a:pos x="4" y="23"/>
                  </a:cxn>
                  <a:cxn ang="0">
                    <a:pos x="5" y="24"/>
                  </a:cxn>
                  <a:cxn ang="0">
                    <a:pos x="5" y="25"/>
                  </a:cxn>
                  <a:cxn ang="0">
                    <a:pos x="5" y="26"/>
                  </a:cxn>
                  <a:cxn ang="0">
                    <a:pos x="6" y="27"/>
                  </a:cxn>
                  <a:cxn ang="0">
                    <a:pos x="6" y="29"/>
                  </a:cxn>
                  <a:cxn ang="0">
                    <a:pos x="6" y="30"/>
                  </a:cxn>
                  <a:cxn ang="0">
                    <a:pos x="6" y="31"/>
                  </a:cxn>
                  <a:cxn ang="0">
                    <a:pos x="6" y="31"/>
                  </a:cxn>
                  <a:cxn ang="0">
                    <a:pos x="6" y="32"/>
                  </a:cxn>
                  <a:cxn ang="0">
                    <a:pos x="6" y="33"/>
                  </a:cxn>
                  <a:cxn ang="0">
                    <a:pos x="6" y="34"/>
                  </a:cxn>
                  <a:cxn ang="0">
                    <a:pos x="5" y="35"/>
                  </a:cxn>
                  <a:cxn ang="0">
                    <a:pos x="3" y="38"/>
                  </a:cxn>
                  <a:cxn ang="0">
                    <a:pos x="33" y="20"/>
                  </a:cxn>
                  <a:cxn ang="0">
                    <a:pos x="34" y="18"/>
                  </a:cxn>
                  <a:cxn ang="0">
                    <a:pos x="34" y="17"/>
                  </a:cxn>
                  <a:cxn ang="0">
                    <a:pos x="34" y="16"/>
                  </a:cxn>
                  <a:cxn ang="0">
                    <a:pos x="34" y="15"/>
                  </a:cxn>
                  <a:cxn ang="0">
                    <a:pos x="34" y="15"/>
                  </a:cxn>
                </a:cxnLst>
                <a:rect l="0" t="0" r="r" b="b"/>
                <a:pathLst>
                  <a:path w="34" h="38">
                    <a:moveTo>
                      <a:pt x="34" y="14"/>
                    </a:moveTo>
                    <a:cubicBezTo>
                      <a:pt x="34" y="14"/>
                      <a:pt x="34" y="14"/>
                      <a:pt x="34" y="14"/>
                    </a:cubicBezTo>
                    <a:cubicBezTo>
                      <a:pt x="34" y="14"/>
                      <a:pt x="34" y="13"/>
                      <a:pt x="34" y="13"/>
                    </a:cubicBezTo>
                    <a:cubicBezTo>
                      <a:pt x="34" y="13"/>
                      <a:pt x="34" y="13"/>
                      <a:pt x="34" y="13"/>
                    </a:cubicBezTo>
                    <a:cubicBezTo>
                      <a:pt x="34" y="13"/>
                      <a:pt x="34" y="12"/>
                      <a:pt x="34" y="12"/>
                    </a:cubicBezTo>
                    <a:cubicBezTo>
                      <a:pt x="34" y="12"/>
                      <a:pt x="34" y="12"/>
                      <a:pt x="34" y="12"/>
                    </a:cubicBezTo>
                    <a:cubicBezTo>
                      <a:pt x="34" y="11"/>
                      <a:pt x="34" y="11"/>
                      <a:pt x="34" y="11"/>
                    </a:cubicBezTo>
                    <a:cubicBezTo>
                      <a:pt x="34" y="11"/>
                      <a:pt x="34" y="11"/>
                      <a:pt x="34" y="11"/>
                    </a:cubicBezTo>
                    <a:cubicBezTo>
                      <a:pt x="34" y="10"/>
                      <a:pt x="34" y="10"/>
                      <a:pt x="34" y="10"/>
                    </a:cubicBezTo>
                    <a:cubicBezTo>
                      <a:pt x="33" y="10"/>
                      <a:pt x="33" y="10"/>
                      <a:pt x="33" y="9"/>
                    </a:cubicBezTo>
                    <a:cubicBezTo>
                      <a:pt x="33" y="9"/>
                      <a:pt x="33" y="9"/>
                      <a:pt x="33" y="9"/>
                    </a:cubicBezTo>
                    <a:cubicBezTo>
                      <a:pt x="33" y="9"/>
                      <a:pt x="33" y="9"/>
                      <a:pt x="33" y="8"/>
                    </a:cubicBezTo>
                    <a:cubicBezTo>
                      <a:pt x="33" y="8"/>
                      <a:pt x="33" y="8"/>
                      <a:pt x="33" y="8"/>
                    </a:cubicBezTo>
                    <a:cubicBezTo>
                      <a:pt x="33" y="8"/>
                      <a:pt x="33" y="7"/>
                      <a:pt x="33" y="7"/>
                    </a:cubicBezTo>
                    <a:cubicBezTo>
                      <a:pt x="33" y="7"/>
                      <a:pt x="32" y="7"/>
                      <a:pt x="32" y="7"/>
                    </a:cubicBezTo>
                    <a:cubicBezTo>
                      <a:pt x="32" y="7"/>
                      <a:pt x="32" y="6"/>
                      <a:pt x="32" y="6"/>
                    </a:cubicBezTo>
                    <a:cubicBezTo>
                      <a:pt x="32" y="6"/>
                      <a:pt x="32" y="6"/>
                      <a:pt x="32" y="6"/>
                    </a:cubicBezTo>
                    <a:cubicBezTo>
                      <a:pt x="32" y="6"/>
                      <a:pt x="32" y="5"/>
                      <a:pt x="32" y="5"/>
                    </a:cubicBezTo>
                    <a:cubicBezTo>
                      <a:pt x="31" y="5"/>
                      <a:pt x="31" y="4"/>
                      <a:pt x="31" y="4"/>
                    </a:cubicBezTo>
                    <a:cubicBezTo>
                      <a:pt x="31" y="4"/>
                      <a:pt x="31" y="3"/>
                      <a:pt x="30" y="3"/>
                    </a:cubicBezTo>
                    <a:cubicBezTo>
                      <a:pt x="30" y="3"/>
                      <a:pt x="30" y="2"/>
                      <a:pt x="30" y="2"/>
                    </a:cubicBezTo>
                    <a:cubicBezTo>
                      <a:pt x="29" y="2"/>
                      <a:pt x="29" y="2"/>
                      <a:pt x="29" y="1"/>
                    </a:cubicBezTo>
                    <a:cubicBezTo>
                      <a:pt x="29" y="1"/>
                      <a:pt x="29" y="1"/>
                      <a:pt x="29" y="1"/>
                    </a:cubicBezTo>
                    <a:cubicBezTo>
                      <a:pt x="29" y="1"/>
                      <a:pt x="28" y="1"/>
                      <a:pt x="28" y="0"/>
                    </a:cubicBezTo>
                    <a:cubicBezTo>
                      <a:pt x="28" y="0"/>
                      <a:pt x="28" y="0"/>
                      <a:pt x="28" y="0"/>
                    </a:cubicBezTo>
                    <a:cubicBezTo>
                      <a:pt x="0" y="16"/>
                      <a:pt x="0" y="16"/>
                      <a:pt x="0" y="16"/>
                    </a:cubicBezTo>
                    <a:cubicBezTo>
                      <a:pt x="0" y="16"/>
                      <a:pt x="0" y="17"/>
                      <a:pt x="0" y="17"/>
                    </a:cubicBezTo>
                    <a:cubicBezTo>
                      <a:pt x="0" y="17"/>
                      <a:pt x="0" y="17"/>
                      <a:pt x="1" y="17"/>
                    </a:cubicBezTo>
                    <a:cubicBezTo>
                      <a:pt x="1" y="17"/>
                      <a:pt x="1" y="18"/>
                      <a:pt x="1" y="18"/>
                    </a:cubicBezTo>
                    <a:cubicBezTo>
                      <a:pt x="1" y="18"/>
                      <a:pt x="1" y="18"/>
                      <a:pt x="1" y="18"/>
                    </a:cubicBezTo>
                    <a:cubicBezTo>
                      <a:pt x="2" y="19"/>
                      <a:pt x="2" y="19"/>
                      <a:pt x="2" y="19"/>
                    </a:cubicBezTo>
                    <a:cubicBezTo>
                      <a:pt x="2" y="20"/>
                      <a:pt x="3" y="20"/>
                      <a:pt x="3" y="21"/>
                    </a:cubicBezTo>
                    <a:cubicBezTo>
                      <a:pt x="3" y="21"/>
                      <a:pt x="3" y="21"/>
                      <a:pt x="3" y="21"/>
                    </a:cubicBezTo>
                    <a:cubicBezTo>
                      <a:pt x="3" y="22"/>
                      <a:pt x="4" y="22"/>
                      <a:pt x="4" y="22"/>
                    </a:cubicBezTo>
                    <a:cubicBezTo>
                      <a:pt x="4" y="22"/>
                      <a:pt x="4" y="22"/>
                      <a:pt x="4" y="23"/>
                    </a:cubicBezTo>
                    <a:cubicBezTo>
                      <a:pt x="4" y="23"/>
                      <a:pt x="4" y="23"/>
                      <a:pt x="4" y="23"/>
                    </a:cubicBezTo>
                    <a:cubicBezTo>
                      <a:pt x="4" y="23"/>
                      <a:pt x="4" y="24"/>
                      <a:pt x="4" y="24"/>
                    </a:cubicBezTo>
                    <a:cubicBezTo>
                      <a:pt x="4" y="24"/>
                      <a:pt x="5" y="24"/>
                      <a:pt x="5" y="24"/>
                    </a:cubicBezTo>
                    <a:cubicBezTo>
                      <a:pt x="5" y="24"/>
                      <a:pt x="5" y="25"/>
                      <a:pt x="5" y="25"/>
                    </a:cubicBezTo>
                    <a:cubicBezTo>
                      <a:pt x="5" y="25"/>
                      <a:pt x="5" y="25"/>
                      <a:pt x="5" y="25"/>
                    </a:cubicBezTo>
                    <a:cubicBezTo>
                      <a:pt x="5" y="25"/>
                      <a:pt x="5" y="26"/>
                      <a:pt x="5" y="26"/>
                    </a:cubicBezTo>
                    <a:cubicBezTo>
                      <a:pt x="5" y="26"/>
                      <a:pt x="5" y="26"/>
                      <a:pt x="5" y="26"/>
                    </a:cubicBezTo>
                    <a:cubicBezTo>
                      <a:pt x="5" y="27"/>
                      <a:pt x="5" y="27"/>
                      <a:pt x="5" y="27"/>
                    </a:cubicBezTo>
                    <a:cubicBezTo>
                      <a:pt x="6" y="27"/>
                      <a:pt x="6" y="27"/>
                      <a:pt x="6" y="27"/>
                    </a:cubicBezTo>
                    <a:cubicBezTo>
                      <a:pt x="6" y="28"/>
                      <a:pt x="6" y="28"/>
                      <a:pt x="6" y="28"/>
                    </a:cubicBezTo>
                    <a:cubicBezTo>
                      <a:pt x="6" y="28"/>
                      <a:pt x="6" y="28"/>
                      <a:pt x="6" y="29"/>
                    </a:cubicBezTo>
                    <a:cubicBezTo>
                      <a:pt x="6" y="29"/>
                      <a:pt x="6" y="29"/>
                      <a:pt x="6" y="29"/>
                    </a:cubicBezTo>
                    <a:cubicBezTo>
                      <a:pt x="6" y="29"/>
                      <a:pt x="6" y="29"/>
                      <a:pt x="6" y="30"/>
                    </a:cubicBezTo>
                    <a:cubicBezTo>
                      <a:pt x="6" y="30"/>
                      <a:pt x="6" y="30"/>
                      <a:pt x="6" y="30"/>
                    </a:cubicBezTo>
                    <a:cubicBezTo>
                      <a:pt x="6" y="30"/>
                      <a:pt x="6" y="31"/>
                      <a:pt x="6" y="31"/>
                    </a:cubicBezTo>
                    <a:cubicBezTo>
                      <a:pt x="6" y="31"/>
                      <a:pt x="6" y="31"/>
                      <a:pt x="6" y="31"/>
                    </a:cubicBezTo>
                    <a:cubicBezTo>
                      <a:pt x="6" y="31"/>
                      <a:pt x="6" y="31"/>
                      <a:pt x="6" y="31"/>
                    </a:cubicBezTo>
                    <a:cubicBezTo>
                      <a:pt x="6" y="31"/>
                      <a:pt x="6" y="32"/>
                      <a:pt x="6" y="32"/>
                    </a:cubicBezTo>
                    <a:cubicBezTo>
                      <a:pt x="6" y="32"/>
                      <a:pt x="6" y="32"/>
                      <a:pt x="6" y="32"/>
                    </a:cubicBezTo>
                    <a:cubicBezTo>
                      <a:pt x="6" y="32"/>
                      <a:pt x="6" y="33"/>
                      <a:pt x="6" y="33"/>
                    </a:cubicBezTo>
                    <a:cubicBezTo>
                      <a:pt x="6" y="33"/>
                      <a:pt x="6" y="33"/>
                      <a:pt x="6" y="33"/>
                    </a:cubicBezTo>
                    <a:cubicBezTo>
                      <a:pt x="6" y="33"/>
                      <a:pt x="6" y="34"/>
                      <a:pt x="6" y="34"/>
                    </a:cubicBezTo>
                    <a:cubicBezTo>
                      <a:pt x="6" y="34"/>
                      <a:pt x="6" y="34"/>
                      <a:pt x="6" y="34"/>
                    </a:cubicBezTo>
                    <a:cubicBezTo>
                      <a:pt x="6" y="35"/>
                      <a:pt x="5" y="35"/>
                      <a:pt x="5" y="35"/>
                    </a:cubicBezTo>
                    <a:cubicBezTo>
                      <a:pt x="5" y="35"/>
                      <a:pt x="5" y="35"/>
                      <a:pt x="5" y="35"/>
                    </a:cubicBezTo>
                    <a:cubicBezTo>
                      <a:pt x="5" y="36"/>
                      <a:pt x="5" y="36"/>
                      <a:pt x="5" y="36"/>
                    </a:cubicBezTo>
                    <a:cubicBezTo>
                      <a:pt x="4" y="37"/>
                      <a:pt x="4" y="38"/>
                      <a:pt x="3" y="38"/>
                    </a:cubicBezTo>
                    <a:cubicBezTo>
                      <a:pt x="31" y="22"/>
                      <a:pt x="31" y="22"/>
                      <a:pt x="31" y="22"/>
                    </a:cubicBezTo>
                    <a:cubicBezTo>
                      <a:pt x="32" y="21"/>
                      <a:pt x="32" y="21"/>
                      <a:pt x="33" y="20"/>
                    </a:cubicBezTo>
                    <a:cubicBezTo>
                      <a:pt x="33" y="20"/>
                      <a:pt x="33" y="19"/>
                      <a:pt x="33" y="19"/>
                    </a:cubicBezTo>
                    <a:cubicBezTo>
                      <a:pt x="33" y="19"/>
                      <a:pt x="34" y="19"/>
                      <a:pt x="34" y="18"/>
                    </a:cubicBezTo>
                    <a:cubicBezTo>
                      <a:pt x="34" y="18"/>
                      <a:pt x="34" y="18"/>
                      <a:pt x="34" y="18"/>
                    </a:cubicBezTo>
                    <a:cubicBezTo>
                      <a:pt x="34" y="18"/>
                      <a:pt x="34" y="18"/>
                      <a:pt x="34" y="17"/>
                    </a:cubicBezTo>
                    <a:cubicBezTo>
                      <a:pt x="34" y="17"/>
                      <a:pt x="34" y="17"/>
                      <a:pt x="34" y="17"/>
                    </a:cubicBezTo>
                    <a:cubicBezTo>
                      <a:pt x="34" y="17"/>
                      <a:pt x="34" y="17"/>
                      <a:pt x="34" y="16"/>
                    </a:cubicBezTo>
                    <a:cubicBezTo>
                      <a:pt x="34" y="16"/>
                      <a:pt x="34" y="16"/>
                      <a:pt x="34" y="16"/>
                    </a:cubicBezTo>
                    <a:cubicBezTo>
                      <a:pt x="34" y="16"/>
                      <a:pt x="34" y="15"/>
                      <a:pt x="34" y="15"/>
                    </a:cubicBezTo>
                    <a:cubicBezTo>
                      <a:pt x="34" y="15"/>
                      <a:pt x="34" y="15"/>
                      <a:pt x="34" y="15"/>
                    </a:cubicBezTo>
                    <a:cubicBezTo>
                      <a:pt x="34" y="15"/>
                      <a:pt x="34" y="15"/>
                      <a:pt x="34" y="15"/>
                    </a:cubicBezTo>
                    <a:cubicBezTo>
                      <a:pt x="34" y="15"/>
                      <a:pt x="34" y="14"/>
                      <a:pt x="34" y="14"/>
                    </a:cubicBezTo>
                    <a:close/>
                  </a:path>
                </a:pathLst>
              </a:custGeom>
              <a:solidFill>
                <a:srgbClr val="17317B"/>
              </a:solidFill>
              <a:ln w="9525">
                <a:noFill/>
                <a:round/>
                <a:headEnd/>
                <a:tailEnd/>
              </a:ln>
            </p:spPr>
            <p:txBody>
              <a:bodyPr/>
              <a:lstStyle/>
              <a:p>
                <a:endParaRPr lang="zh-CN" altLang="en-US"/>
              </a:p>
            </p:txBody>
          </p:sp>
          <p:sp>
            <p:nvSpPr>
              <p:cNvPr id="549" name="Freeform 543"/>
              <p:cNvSpPr>
                <a:spLocks/>
              </p:cNvSpPr>
              <p:nvPr/>
            </p:nvSpPr>
            <p:spPr bwMode="auto">
              <a:xfrm>
                <a:off x="4513" y="1637"/>
                <a:ext cx="10" cy="15"/>
              </a:xfrm>
              <a:custGeom>
                <a:avLst/>
                <a:gdLst/>
                <a:ahLst/>
                <a:cxnLst>
                  <a:cxn ang="0">
                    <a:pos x="10" y="4"/>
                  </a:cxn>
                  <a:cxn ang="0">
                    <a:pos x="21" y="22"/>
                  </a:cxn>
                  <a:cxn ang="0">
                    <a:pos x="10" y="28"/>
                  </a:cxn>
                  <a:cxn ang="0">
                    <a:pos x="0" y="10"/>
                  </a:cxn>
                  <a:cxn ang="0">
                    <a:pos x="10" y="4"/>
                  </a:cxn>
                  <a:cxn ang="0">
                    <a:pos x="10" y="4"/>
                  </a:cxn>
                </a:cxnLst>
                <a:rect l="0" t="0" r="r" b="b"/>
                <a:pathLst>
                  <a:path w="21" h="32">
                    <a:moveTo>
                      <a:pt x="10" y="4"/>
                    </a:moveTo>
                    <a:cubicBezTo>
                      <a:pt x="16" y="7"/>
                      <a:pt x="21" y="15"/>
                      <a:pt x="21" y="22"/>
                    </a:cubicBezTo>
                    <a:cubicBezTo>
                      <a:pt x="21" y="29"/>
                      <a:pt x="16" y="32"/>
                      <a:pt x="10" y="28"/>
                    </a:cubicBezTo>
                    <a:cubicBezTo>
                      <a:pt x="5" y="25"/>
                      <a:pt x="0" y="17"/>
                      <a:pt x="0" y="10"/>
                    </a:cubicBezTo>
                    <a:cubicBezTo>
                      <a:pt x="0" y="3"/>
                      <a:pt x="5" y="0"/>
                      <a:pt x="10" y="4"/>
                    </a:cubicBezTo>
                    <a:cubicBezTo>
                      <a:pt x="10" y="4"/>
                      <a:pt x="10" y="4"/>
                      <a:pt x="10" y="4"/>
                    </a:cubicBezTo>
                    <a:close/>
                  </a:path>
                </a:pathLst>
              </a:custGeom>
              <a:solidFill>
                <a:srgbClr val="142867"/>
              </a:solidFill>
              <a:ln w="9525">
                <a:noFill/>
                <a:round/>
                <a:headEnd/>
                <a:tailEnd/>
              </a:ln>
            </p:spPr>
            <p:txBody>
              <a:bodyPr/>
              <a:lstStyle/>
              <a:p>
                <a:endParaRPr lang="zh-CN" altLang="en-US"/>
              </a:p>
            </p:txBody>
          </p:sp>
          <p:sp>
            <p:nvSpPr>
              <p:cNvPr id="550" name="Freeform 544"/>
              <p:cNvSpPr>
                <a:spLocks/>
              </p:cNvSpPr>
              <p:nvPr/>
            </p:nvSpPr>
            <p:spPr bwMode="auto">
              <a:xfrm>
                <a:off x="4514" y="1590"/>
                <a:ext cx="17" cy="9"/>
              </a:xfrm>
              <a:custGeom>
                <a:avLst/>
                <a:gdLst/>
                <a:ahLst/>
                <a:cxnLst>
                  <a:cxn ang="0">
                    <a:pos x="35" y="1"/>
                  </a:cxn>
                  <a:cxn ang="0">
                    <a:pos x="35" y="1"/>
                  </a:cxn>
                  <a:cxn ang="0">
                    <a:pos x="34" y="1"/>
                  </a:cxn>
                  <a:cxn ang="0">
                    <a:pos x="34" y="0"/>
                  </a:cxn>
                  <a:cxn ang="0">
                    <a:pos x="34" y="0"/>
                  </a:cxn>
                  <a:cxn ang="0">
                    <a:pos x="33" y="0"/>
                  </a:cxn>
                  <a:cxn ang="0">
                    <a:pos x="33" y="0"/>
                  </a:cxn>
                  <a:cxn ang="0">
                    <a:pos x="32" y="0"/>
                  </a:cxn>
                  <a:cxn ang="0">
                    <a:pos x="32" y="0"/>
                  </a:cxn>
                  <a:cxn ang="0">
                    <a:pos x="31" y="0"/>
                  </a:cxn>
                  <a:cxn ang="0">
                    <a:pos x="31" y="0"/>
                  </a:cxn>
                  <a:cxn ang="0">
                    <a:pos x="30" y="0"/>
                  </a:cxn>
                  <a:cxn ang="0">
                    <a:pos x="30" y="0"/>
                  </a:cxn>
                  <a:cxn ang="0">
                    <a:pos x="29" y="0"/>
                  </a:cxn>
                  <a:cxn ang="0">
                    <a:pos x="28" y="0"/>
                  </a:cxn>
                  <a:cxn ang="0">
                    <a:pos x="0" y="17"/>
                  </a:cxn>
                  <a:cxn ang="0">
                    <a:pos x="1" y="16"/>
                  </a:cxn>
                  <a:cxn ang="0">
                    <a:pos x="1" y="16"/>
                  </a:cxn>
                  <a:cxn ang="0">
                    <a:pos x="2" y="16"/>
                  </a:cxn>
                  <a:cxn ang="0">
                    <a:pos x="3" y="16"/>
                  </a:cxn>
                  <a:cxn ang="0">
                    <a:pos x="3" y="16"/>
                  </a:cxn>
                  <a:cxn ang="0">
                    <a:pos x="4" y="16"/>
                  </a:cxn>
                  <a:cxn ang="0">
                    <a:pos x="4" y="16"/>
                  </a:cxn>
                  <a:cxn ang="0">
                    <a:pos x="5" y="16"/>
                  </a:cxn>
                  <a:cxn ang="0">
                    <a:pos x="5" y="17"/>
                  </a:cxn>
                  <a:cxn ang="0">
                    <a:pos x="5" y="17"/>
                  </a:cxn>
                  <a:cxn ang="0">
                    <a:pos x="6" y="17"/>
                  </a:cxn>
                  <a:cxn ang="0">
                    <a:pos x="6" y="17"/>
                  </a:cxn>
                  <a:cxn ang="0">
                    <a:pos x="7" y="17"/>
                  </a:cxn>
                  <a:cxn ang="0">
                    <a:pos x="7" y="17"/>
                  </a:cxn>
                  <a:cxn ang="0">
                    <a:pos x="7" y="18"/>
                  </a:cxn>
                  <a:cxn ang="0">
                    <a:pos x="36" y="1"/>
                  </a:cxn>
                  <a:cxn ang="0">
                    <a:pos x="35" y="1"/>
                  </a:cxn>
                  <a:cxn ang="0">
                    <a:pos x="35" y="1"/>
                  </a:cxn>
                </a:cxnLst>
                <a:rect l="0" t="0" r="r" b="b"/>
                <a:pathLst>
                  <a:path w="36" h="18">
                    <a:moveTo>
                      <a:pt x="35" y="1"/>
                    </a:moveTo>
                    <a:cubicBezTo>
                      <a:pt x="35" y="1"/>
                      <a:pt x="35" y="1"/>
                      <a:pt x="35" y="1"/>
                    </a:cubicBezTo>
                    <a:cubicBezTo>
                      <a:pt x="35" y="1"/>
                      <a:pt x="35" y="1"/>
                      <a:pt x="34" y="1"/>
                    </a:cubicBezTo>
                    <a:cubicBezTo>
                      <a:pt x="34" y="1"/>
                      <a:pt x="34" y="0"/>
                      <a:pt x="34" y="0"/>
                    </a:cubicBezTo>
                    <a:cubicBezTo>
                      <a:pt x="34" y="0"/>
                      <a:pt x="34" y="0"/>
                      <a:pt x="34" y="0"/>
                    </a:cubicBezTo>
                    <a:cubicBezTo>
                      <a:pt x="33" y="0"/>
                      <a:pt x="33" y="0"/>
                      <a:pt x="33" y="0"/>
                    </a:cubicBezTo>
                    <a:cubicBezTo>
                      <a:pt x="33" y="0"/>
                      <a:pt x="33" y="0"/>
                      <a:pt x="33" y="0"/>
                    </a:cubicBezTo>
                    <a:cubicBezTo>
                      <a:pt x="33" y="0"/>
                      <a:pt x="32" y="0"/>
                      <a:pt x="32" y="0"/>
                    </a:cubicBezTo>
                    <a:cubicBezTo>
                      <a:pt x="32" y="0"/>
                      <a:pt x="32" y="0"/>
                      <a:pt x="32" y="0"/>
                    </a:cubicBezTo>
                    <a:cubicBezTo>
                      <a:pt x="32" y="0"/>
                      <a:pt x="31" y="0"/>
                      <a:pt x="31" y="0"/>
                    </a:cubicBezTo>
                    <a:cubicBezTo>
                      <a:pt x="31" y="0"/>
                      <a:pt x="31" y="0"/>
                      <a:pt x="31" y="0"/>
                    </a:cubicBezTo>
                    <a:cubicBezTo>
                      <a:pt x="31" y="0"/>
                      <a:pt x="30" y="0"/>
                      <a:pt x="30" y="0"/>
                    </a:cubicBezTo>
                    <a:cubicBezTo>
                      <a:pt x="30" y="0"/>
                      <a:pt x="30" y="0"/>
                      <a:pt x="30" y="0"/>
                    </a:cubicBezTo>
                    <a:cubicBezTo>
                      <a:pt x="29" y="0"/>
                      <a:pt x="29" y="0"/>
                      <a:pt x="29" y="0"/>
                    </a:cubicBezTo>
                    <a:cubicBezTo>
                      <a:pt x="29" y="0"/>
                      <a:pt x="28" y="0"/>
                      <a:pt x="28" y="0"/>
                    </a:cubicBezTo>
                    <a:cubicBezTo>
                      <a:pt x="0" y="17"/>
                      <a:pt x="0" y="17"/>
                      <a:pt x="0" y="17"/>
                    </a:cubicBezTo>
                    <a:cubicBezTo>
                      <a:pt x="0" y="17"/>
                      <a:pt x="0" y="17"/>
                      <a:pt x="1" y="16"/>
                    </a:cubicBezTo>
                    <a:cubicBezTo>
                      <a:pt x="1" y="16"/>
                      <a:pt x="1" y="16"/>
                      <a:pt x="1" y="16"/>
                    </a:cubicBezTo>
                    <a:cubicBezTo>
                      <a:pt x="2" y="16"/>
                      <a:pt x="2" y="16"/>
                      <a:pt x="2" y="16"/>
                    </a:cubicBezTo>
                    <a:cubicBezTo>
                      <a:pt x="2" y="16"/>
                      <a:pt x="2" y="16"/>
                      <a:pt x="3" y="16"/>
                    </a:cubicBezTo>
                    <a:cubicBezTo>
                      <a:pt x="3" y="16"/>
                      <a:pt x="3" y="16"/>
                      <a:pt x="3" y="16"/>
                    </a:cubicBezTo>
                    <a:cubicBezTo>
                      <a:pt x="3" y="16"/>
                      <a:pt x="3" y="16"/>
                      <a:pt x="4" y="16"/>
                    </a:cubicBezTo>
                    <a:cubicBezTo>
                      <a:pt x="4" y="16"/>
                      <a:pt x="4" y="16"/>
                      <a:pt x="4" y="16"/>
                    </a:cubicBezTo>
                    <a:cubicBezTo>
                      <a:pt x="4" y="16"/>
                      <a:pt x="4" y="16"/>
                      <a:pt x="5" y="16"/>
                    </a:cubicBezTo>
                    <a:cubicBezTo>
                      <a:pt x="5" y="16"/>
                      <a:pt x="5" y="16"/>
                      <a:pt x="5" y="17"/>
                    </a:cubicBezTo>
                    <a:cubicBezTo>
                      <a:pt x="5" y="17"/>
                      <a:pt x="5" y="17"/>
                      <a:pt x="5" y="17"/>
                    </a:cubicBezTo>
                    <a:cubicBezTo>
                      <a:pt x="6" y="17"/>
                      <a:pt x="6" y="17"/>
                      <a:pt x="6" y="17"/>
                    </a:cubicBezTo>
                    <a:cubicBezTo>
                      <a:pt x="6" y="17"/>
                      <a:pt x="6" y="17"/>
                      <a:pt x="6" y="17"/>
                    </a:cubicBezTo>
                    <a:cubicBezTo>
                      <a:pt x="6" y="17"/>
                      <a:pt x="7" y="17"/>
                      <a:pt x="7" y="17"/>
                    </a:cubicBezTo>
                    <a:cubicBezTo>
                      <a:pt x="7" y="17"/>
                      <a:pt x="7" y="17"/>
                      <a:pt x="7" y="17"/>
                    </a:cubicBezTo>
                    <a:cubicBezTo>
                      <a:pt x="7" y="17"/>
                      <a:pt x="7" y="18"/>
                      <a:pt x="7" y="18"/>
                    </a:cubicBezTo>
                    <a:cubicBezTo>
                      <a:pt x="36" y="1"/>
                      <a:pt x="36" y="1"/>
                      <a:pt x="36" y="1"/>
                    </a:cubicBezTo>
                    <a:cubicBezTo>
                      <a:pt x="36"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551" name="Freeform 545"/>
              <p:cNvSpPr>
                <a:spLocks/>
              </p:cNvSpPr>
              <p:nvPr/>
            </p:nvSpPr>
            <p:spPr bwMode="auto">
              <a:xfrm>
                <a:off x="4518" y="1591"/>
                <a:ext cx="15" cy="9"/>
              </a:xfrm>
              <a:custGeom>
                <a:avLst/>
                <a:gdLst/>
                <a:ahLst/>
                <a:cxnLst>
                  <a:cxn ang="0">
                    <a:pos x="32" y="3"/>
                  </a:cxn>
                  <a:cxn ang="0">
                    <a:pos x="32" y="3"/>
                  </a:cxn>
                  <a:cxn ang="0">
                    <a:pos x="32" y="2"/>
                  </a:cxn>
                  <a:cxn ang="0">
                    <a:pos x="31" y="2"/>
                  </a:cxn>
                  <a:cxn ang="0">
                    <a:pos x="31" y="2"/>
                  </a:cxn>
                  <a:cxn ang="0">
                    <a:pos x="30" y="1"/>
                  </a:cxn>
                  <a:cxn ang="0">
                    <a:pos x="30" y="1"/>
                  </a:cxn>
                  <a:cxn ang="0">
                    <a:pos x="29" y="1"/>
                  </a:cxn>
                  <a:cxn ang="0">
                    <a:pos x="29" y="0"/>
                  </a:cxn>
                  <a:cxn ang="0">
                    <a:pos x="29" y="0"/>
                  </a:cxn>
                  <a:cxn ang="0">
                    <a:pos x="0" y="17"/>
                  </a:cxn>
                  <a:cxn ang="0">
                    <a:pos x="1" y="17"/>
                  </a:cxn>
                  <a:cxn ang="0">
                    <a:pos x="1" y="17"/>
                  </a:cxn>
                  <a:cxn ang="0">
                    <a:pos x="1" y="17"/>
                  </a:cxn>
                  <a:cxn ang="0">
                    <a:pos x="2" y="18"/>
                  </a:cxn>
                  <a:cxn ang="0">
                    <a:pos x="2" y="18"/>
                  </a:cxn>
                  <a:cxn ang="0">
                    <a:pos x="3" y="18"/>
                  </a:cxn>
                  <a:cxn ang="0">
                    <a:pos x="3" y="19"/>
                  </a:cxn>
                  <a:cxn ang="0">
                    <a:pos x="4" y="19"/>
                  </a:cxn>
                  <a:cxn ang="0">
                    <a:pos x="4" y="20"/>
                  </a:cxn>
                  <a:cxn ang="0">
                    <a:pos x="5" y="20"/>
                  </a:cxn>
                  <a:cxn ang="0">
                    <a:pos x="33" y="4"/>
                  </a:cxn>
                  <a:cxn ang="0">
                    <a:pos x="32" y="3"/>
                  </a:cxn>
                </a:cxnLst>
                <a:rect l="0" t="0" r="r" b="b"/>
                <a:pathLst>
                  <a:path w="33" h="20">
                    <a:moveTo>
                      <a:pt x="32" y="3"/>
                    </a:moveTo>
                    <a:cubicBezTo>
                      <a:pt x="32" y="3"/>
                      <a:pt x="32" y="3"/>
                      <a:pt x="32" y="3"/>
                    </a:cubicBezTo>
                    <a:cubicBezTo>
                      <a:pt x="32" y="3"/>
                      <a:pt x="32" y="2"/>
                      <a:pt x="32" y="2"/>
                    </a:cubicBezTo>
                    <a:cubicBezTo>
                      <a:pt x="31" y="2"/>
                      <a:pt x="31" y="2"/>
                      <a:pt x="31" y="2"/>
                    </a:cubicBezTo>
                    <a:cubicBezTo>
                      <a:pt x="31" y="2"/>
                      <a:pt x="31" y="2"/>
                      <a:pt x="31" y="2"/>
                    </a:cubicBezTo>
                    <a:cubicBezTo>
                      <a:pt x="30" y="1"/>
                      <a:pt x="30" y="1"/>
                      <a:pt x="30" y="1"/>
                    </a:cubicBezTo>
                    <a:cubicBezTo>
                      <a:pt x="30" y="1"/>
                      <a:pt x="30" y="1"/>
                      <a:pt x="30" y="1"/>
                    </a:cubicBezTo>
                    <a:cubicBezTo>
                      <a:pt x="29" y="1"/>
                      <a:pt x="29" y="1"/>
                      <a:pt x="29" y="1"/>
                    </a:cubicBezTo>
                    <a:cubicBezTo>
                      <a:pt x="29" y="0"/>
                      <a:pt x="29" y="0"/>
                      <a:pt x="29" y="0"/>
                    </a:cubicBezTo>
                    <a:cubicBezTo>
                      <a:pt x="29" y="0"/>
                      <a:pt x="29" y="0"/>
                      <a:pt x="29" y="0"/>
                    </a:cubicBezTo>
                    <a:cubicBezTo>
                      <a:pt x="0" y="17"/>
                      <a:pt x="0" y="17"/>
                      <a:pt x="0" y="17"/>
                    </a:cubicBezTo>
                    <a:cubicBezTo>
                      <a:pt x="0" y="17"/>
                      <a:pt x="1" y="17"/>
                      <a:pt x="1" y="17"/>
                    </a:cubicBezTo>
                    <a:cubicBezTo>
                      <a:pt x="1" y="17"/>
                      <a:pt x="1" y="17"/>
                      <a:pt x="1" y="17"/>
                    </a:cubicBezTo>
                    <a:cubicBezTo>
                      <a:pt x="1" y="17"/>
                      <a:pt x="1" y="17"/>
                      <a:pt x="1" y="17"/>
                    </a:cubicBezTo>
                    <a:cubicBezTo>
                      <a:pt x="2" y="17"/>
                      <a:pt x="2" y="17"/>
                      <a:pt x="2" y="18"/>
                    </a:cubicBezTo>
                    <a:cubicBezTo>
                      <a:pt x="2" y="18"/>
                      <a:pt x="2" y="18"/>
                      <a:pt x="2" y="18"/>
                    </a:cubicBezTo>
                    <a:cubicBezTo>
                      <a:pt x="3" y="18"/>
                      <a:pt x="3" y="18"/>
                      <a:pt x="3" y="18"/>
                    </a:cubicBezTo>
                    <a:cubicBezTo>
                      <a:pt x="3" y="18"/>
                      <a:pt x="3" y="19"/>
                      <a:pt x="3" y="19"/>
                    </a:cubicBezTo>
                    <a:cubicBezTo>
                      <a:pt x="3" y="19"/>
                      <a:pt x="4" y="19"/>
                      <a:pt x="4" y="19"/>
                    </a:cubicBezTo>
                    <a:cubicBezTo>
                      <a:pt x="4" y="19"/>
                      <a:pt x="4" y="19"/>
                      <a:pt x="4" y="20"/>
                    </a:cubicBezTo>
                    <a:cubicBezTo>
                      <a:pt x="4" y="20"/>
                      <a:pt x="5" y="20"/>
                      <a:pt x="5" y="20"/>
                    </a:cubicBezTo>
                    <a:cubicBezTo>
                      <a:pt x="33" y="4"/>
                      <a:pt x="33" y="4"/>
                      <a:pt x="33" y="4"/>
                    </a:cubicBezTo>
                    <a:cubicBezTo>
                      <a:pt x="33" y="4"/>
                      <a:pt x="33" y="3"/>
                      <a:pt x="32" y="3"/>
                    </a:cubicBezTo>
                    <a:close/>
                  </a:path>
                </a:pathLst>
              </a:custGeom>
              <a:solidFill>
                <a:srgbClr val="4F64A8"/>
              </a:solidFill>
              <a:ln w="9525">
                <a:noFill/>
                <a:round/>
                <a:headEnd/>
                <a:tailEnd/>
              </a:ln>
            </p:spPr>
            <p:txBody>
              <a:bodyPr/>
              <a:lstStyle/>
              <a:p>
                <a:endParaRPr lang="zh-CN" altLang="en-US"/>
              </a:p>
            </p:txBody>
          </p:sp>
          <p:sp>
            <p:nvSpPr>
              <p:cNvPr id="552" name="Freeform 546"/>
              <p:cNvSpPr>
                <a:spLocks/>
              </p:cNvSpPr>
              <p:nvPr/>
            </p:nvSpPr>
            <p:spPr bwMode="auto">
              <a:xfrm>
                <a:off x="4520" y="1593"/>
                <a:ext cx="16" cy="17"/>
              </a:xfrm>
              <a:custGeom>
                <a:avLst/>
                <a:gdLst/>
                <a:ahLst/>
                <a:cxnLst>
                  <a:cxn ang="0">
                    <a:pos x="34" y="14"/>
                  </a:cxn>
                  <a:cxn ang="0">
                    <a:pos x="34" y="13"/>
                  </a:cxn>
                  <a:cxn ang="0">
                    <a:pos x="34" y="11"/>
                  </a:cxn>
                  <a:cxn ang="0">
                    <a:pos x="34" y="10"/>
                  </a:cxn>
                  <a:cxn ang="0">
                    <a:pos x="33" y="9"/>
                  </a:cxn>
                  <a:cxn ang="0">
                    <a:pos x="33" y="8"/>
                  </a:cxn>
                  <a:cxn ang="0">
                    <a:pos x="33" y="7"/>
                  </a:cxn>
                  <a:cxn ang="0">
                    <a:pos x="32" y="6"/>
                  </a:cxn>
                  <a:cxn ang="0">
                    <a:pos x="32" y="5"/>
                  </a:cxn>
                  <a:cxn ang="0">
                    <a:pos x="30" y="3"/>
                  </a:cxn>
                  <a:cxn ang="0">
                    <a:pos x="29" y="1"/>
                  </a:cxn>
                  <a:cxn ang="0">
                    <a:pos x="28" y="0"/>
                  </a:cxn>
                  <a:cxn ang="0">
                    <a:pos x="0" y="16"/>
                  </a:cxn>
                  <a:cxn ang="0">
                    <a:pos x="1" y="17"/>
                  </a:cxn>
                  <a:cxn ang="0">
                    <a:pos x="1" y="18"/>
                  </a:cxn>
                  <a:cxn ang="0">
                    <a:pos x="3" y="20"/>
                  </a:cxn>
                  <a:cxn ang="0">
                    <a:pos x="4" y="22"/>
                  </a:cxn>
                  <a:cxn ang="0">
                    <a:pos x="4" y="23"/>
                  </a:cxn>
                  <a:cxn ang="0">
                    <a:pos x="5" y="24"/>
                  </a:cxn>
                  <a:cxn ang="0">
                    <a:pos x="5" y="25"/>
                  </a:cxn>
                  <a:cxn ang="0">
                    <a:pos x="5" y="26"/>
                  </a:cxn>
                  <a:cxn ang="0">
                    <a:pos x="6" y="27"/>
                  </a:cxn>
                  <a:cxn ang="0">
                    <a:pos x="6" y="28"/>
                  </a:cxn>
                  <a:cxn ang="0">
                    <a:pos x="6" y="29"/>
                  </a:cxn>
                  <a:cxn ang="0">
                    <a:pos x="6" y="30"/>
                  </a:cxn>
                  <a:cxn ang="0">
                    <a:pos x="6" y="31"/>
                  </a:cxn>
                  <a:cxn ang="0">
                    <a:pos x="6" y="32"/>
                  </a:cxn>
                  <a:cxn ang="0">
                    <a:pos x="6" y="33"/>
                  </a:cxn>
                  <a:cxn ang="0">
                    <a:pos x="6" y="34"/>
                  </a:cxn>
                  <a:cxn ang="0">
                    <a:pos x="5" y="35"/>
                  </a:cxn>
                  <a:cxn ang="0">
                    <a:pos x="3" y="38"/>
                  </a:cxn>
                  <a:cxn ang="0">
                    <a:pos x="33" y="20"/>
                  </a:cxn>
                  <a:cxn ang="0">
                    <a:pos x="34" y="18"/>
                  </a:cxn>
                  <a:cxn ang="0">
                    <a:pos x="34" y="17"/>
                  </a:cxn>
                  <a:cxn ang="0">
                    <a:pos x="34" y="16"/>
                  </a:cxn>
                  <a:cxn ang="0">
                    <a:pos x="34" y="15"/>
                  </a:cxn>
                  <a:cxn ang="0">
                    <a:pos x="34" y="15"/>
                  </a:cxn>
                </a:cxnLst>
                <a:rect l="0" t="0" r="r" b="b"/>
                <a:pathLst>
                  <a:path w="34" h="38">
                    <a:moveTo>
                      <a:pt x="34" y="14"/>
                    </a:moveTo>
                    <a:cubicBezTo>
                      <a:pt x="34" y="14"/>
                      <a:pt x="34" y="14"/>
                      <a:pt x="34" y="14"/>
                    </a:cubicBezTo>
                    <a:cubicBezTo>
                      <a:pt x="34" y="13"/>
                      <a:pt x="34" y="13"/>
                      <a:pt x="34" y="13"/>
                    </a:cubicBezTo>
                    <a:cubicBezTo>
                      <a:pt x="34" y="13"/>
                      <a:pt x="34" y="13"/>
                      <a:pt x="34" y="13"/>
                    </a:cubicBezTo>
                    <a:cubicBezTo>
                      <a:pt x="34" y="12"/>
                      <a:pt x="34" y="12"/>
                      <a:pt x="34" y="12"/>
                    </a:cubicBezTo>
                    <a:cubicBezTo>
                      <a:pt x="34" y="12"/>
                      <a:pt x="34" y="12"/>
                      <a:pt x="34" y="11"/>
                    </a:cubicBezTo>
                    <a:cubicBezTo>
                      <a:pt x="34" y="11"/>
                      <a:pt x="34" y="11"/>
                      <a:pt x="34" y="11"/>
                    </a:cubicBezTo>
                    <a:cubicBezTo>
                      <a:pt x="34" y="11"/>
                      <a:pt x="34" y="11"/>
                      <a:pt x="34" y="10"/>
                    </a:cubicBezTo>
                    <a:cubicBezTo>
                      <a:pt x="34" y="10"/>
                      <a:pt x="34" y="10"/>
                      <a:pt x="34" y="10"/>
                    </a:cubicBezTo>
                    <a:cubicBezTo>
                      <a:pt x="33" y="10"/>
                      <a:pt x="33" y="9"/>
                      <a:pt x="33" y="9"/>
                    </a:cubicBezTo>
                    <a:cubicBezTo>
                      <a:pt x="33" y="9"/>
                      <a:pt x="33" y="9"/>
                      <a:pt x="33" y="9"/>
                    </a:cubicBezTo>
                    <a:cubicBezTo>
                      <a:pt x="33" y="8"/>
                      <a:pt x="33" y="8"/>
                      <a:pt x="33" y="8"/>
                    </a:cubicBezTo>
                    <a:cubicBezTo>
                      <a:pt x="33" y="8"/>
                      <a:pt x="33" y="8"/>
                      <a:pt x="33" y="8"/>
                    </a:cubicBezTo>
                    <a:cubicBezTo>
                      <a:pt x="33" y="7"/>
                      <a:pt x="33" y="7"/>
                      <a:pt x="33" y="7"/>
                    </a:cubicBezTo>
                    <a:cubicBezTo>
                      <a:pt x="33" y="7"/>
                      <a:pt x="32" y="7"/>
                      <a:pt x="32" y="7"/>
                    </a:cubicBezTo>
                    <a:cubicBezTo>
                      <a:pt x="32" y="6"/>
                      <a:pt x="32" y="6"/>
                      <a:pt x="32" y="6"/>
                    </a:cubicBezTo>
                    <a:cubicBezTo>
                      <a:pt x="32" y="6"/>
                      <a:pt x="32" y="6"/>
                      <a:pt x="32" y="6"/>
                    </a:cubicBezTo>
                    <a:cubicBezTo>
                      <a:pt x="32" y="5"/>
                      <a:pt x="32" y="5"/>
                      <a:pt x="32" y="5"/>
                    </a:cubicBezTo>
                    <a:cubicBezTo>
                      <a:pt x="31" y="5"/>
                      <a:pt x="31" y="4"/>
                      <a:pt x="31" y="4"/>
                    </a:cubicBezTo>
                    <a:cubicBezTo>
                      <a:pt x="31" y="4"/>
                      <a:pt x="31" y="3"/>
                      <a:pt x="30" y="3"/>
                    </a:cubicBezTo>
                    <a:cubicBezTo>
                      <a:pt x="30" y="2"/>
                      <a:pt x="30" y="2"/>
                      <a:pt x="30" y="2"/>
                    </a:cubicBezTo>
                    <a:cubicBezTo>
                      <a:pt x="29" y="2"/>
                      <a:pt x="29" y="1"/>
                      <a:pt x="29" y="1"/>
                    </a:cubicBezTo>
                    <a:cubicBezTo>
                      <a:pt x="29" y="1"/>
                      <a:pt x="29" y="1"/>
                      <a:pt x="29" y="1"/>
                    </a:cubicBezTo>
                    <a:cubicBezTo>
                      <a:pt x="29" y="0"/>
                      <a:pt x="28" y="0"/>
                      <a:pt x="28" y="0"/>
                    </a:cubicBezTo>
                    <a:cubicBezTo>
                      <a:pt x="28" y="0"/>
                      <a:pt x="28" y="0"/>
                      <a:pt x="28" y="0"/>
                    </a:cubicBezTo>
                    <a:cubicBezTo>
                      <a:pt x="0" y="16"/>
                      <a:pt x="0" y="16"/>
                      <a:pt x="0" y="16"/>
                    </a:cubicBezTo>
                    <a:cubicBezTo>
                      <a:pt x="0" y="16"/>
                      <a:pt x="0" y="16"/>
                      <a:pt x="0" y="17"/>
                    </a:cubicBezTo>
                    <a:cubicBezTo>
                      <a:pt x="0" y="17"/>
                      <a:pt x="0" y="17"/>
                      <a:pt x="1" y="17"/>
                    </a:cubicBezTo>
                    <a:cubicBezTo>
                      <a:pt x="1" y="17"/>
                      <a:pt x="1" y="17"/>
                      <a:pt x="1" y="17"/>
                    </a:cubicBezTo>
                    <a:cubicBezTo>
                      <a:pt x="1" y="18"/>
                      <a:pt x="1" y="18"/>
                      <a:pt x="1" y="18"/>
                    </a:cubicBezTo>
                    <a:cubicBezTo>
                      <a:pt x="2" y="18"/>
                      <a:pt x="2" y="19"/>
                      <a:pt x="2" y="19"/>
                    </a:cubicBezTo>
                    <a:cubicBezTo>
                      <a:pt x="2" y="19"/>
                      <a:pt x="3" y="20"/>
                      <a:pt x="3" y="20"/>
                    </a:cubicBezTo>
                    <a:cubicBezTo>
                      <a:pt x="3" y="21"/>
                      <a:pt x="3" y="21"/>
                      <a:pt x="3" y="21"/>
                    </a:cubicBezTo>
                    <a:cubicBezTo>
                      <a:pt x="3" y="21"/>
                      <a:pt x="4" y="22"/>
                      <a:pt x="4" y="22"/>
                    </a:cubicBezTo>
                    <a:cubicBezTo>
                      <a:pt x="4" y="22"/>
                      <a:pt x="4" y="22"/>
                      <a:pt x="4" y="22"/>
                    </a:cubicBezTo>
                    <a:cubicBezTo>
                      <a:pt x="4" y="23"/>
                      <a:pt x="4" y="23"/>
                      <a:pt x="4" y="23"/>
                    </a:cubicBezTo>
                    <a:cubicBezTo>
                      <a:pt x="4" y="23"/>
                      <a:pt x="4" y="23"/>
                      <a:pt x="4" y="23"/>
                    </a:cubicBezTo>
                    <a:cubicBezTo>
                      <a:pt x="4" y="24"/>
                      <a:pt x="5" y="24"/>
                      <a:pt x="5" y="24"/>
                    </a:cubicBezTo>
                    <a:cubicBezTo>
                      <a:pt x="5" y="24"/>
                      <a:pt x="5" y="24"/>
                      <a:pt x="5" y="25"/>
                    </a:cubicBezTo>
                    <a:cubicBezTo>
                      <a:pt x="5" y="25"/>
                      <a:pt x="5" y="25"/>
                      <a:pt x="5" y="25"/>
                    </a:cubicBezTo>
                    <a:cubicBezTo>
                      <a:pt x="5" y="25"/>
                      <a:pt x="5" y="25"/>
                      <a:pt x="5" y="26"/>
                    </a:cubicBezTo>
                    <a:cubicBezTo>
                      <a:pt x="5" y="26"/>
                      <a:pt x="5" y="26"/>
                      <a:pt x="5" y="26"/>
                    </a:cubicBezTo>
                    <a:cubicBezTo>
                      <a:pt x="5" y="26"/>
                      <a:pt x="5" y="27"/>
                      <a:pt x="5" y="27"/>
                    </a:cubicBezTo>
                    <a:cubicBezTo>
                      <a:pt x="6" y="27"/>
                      <a:pt x="6" y="27"/>
                      <a:pt x="6" y="27"/>
                    </a:cubicBezTo>
                    <a:cubicBezTo>
                      <a:pt x="6" y="27"/>
                      <a:pt x="6" y="28"/>
                      <a:pt x="6" y="28"/>
                    </a:cubicBezTo>
                    <a:cubicBezTo>
                      <a:pt x="6" y="28"/>
                      <a:pt x="6" y="28"/>
                      <a:pt x="6" y="28"/>
                    </a:cubicBezTo>
                    <a:cubicBezTo>
                      <a:pt x="6" y="29"/>
                      <a:pt x="6" y="29"/>
                      <a:pt x="6" y="29"/>
                    </a:cubicBezTo>
                    <a:cubicBezTo>
                      <a:pt x="6" y="29"/>
                      <a:pt x="6" y="29"/>
                      <a:pt x="6" y="29"/>
                    </a:cubicBezTo>
                    <a:cubicBezTo>
                      <a:pt x="6" y="30"/>
                      <a:pt x="6" y="30"/>
                      <a:pt x="6" y="30"/>
                    </a:cubicBezTo>
                    <a:cubicBezTo>
                      <a:pt x="6" y="30"/>
                      <a:pt x="6" y="30"/>
                      <a:pt x="6" y="30"/>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3"/>
                    </a:cubicBezTo>
                    <a:cubicBezTo>
                      <a:pt x="6" y="33"/>
                      <a:pt x="6" y="33"/>
                      <a:pt x="6" y="33"/>
                    </a:cubicBezTo>
                    <a:cubicBezTo>
                      <a:pt x="6" y="33"/>
                      <a:pt x="6" y="33"/>
                      <a:pt x="6" y="34"/>
                    </a:cubicBezTo>
                    <a:cubicBezTo>
                      <a:pt x="6" y="34"/>
                      <a:pt x="6" y="34"/>
                      <a:pt x="6" y="34"/>
                    </a:cubicBezTo>
                    <a:cubicBezTo>
                      <a:pt x="6" y="34"/>
                      <a:pt x="5" y="34"/>
                      <a:pt x="5" y="35"/>
                    </a:cubicBezTo>
                    <a:cubicBezTo>
                      <a:pt x="5" y="35"/>
                      <a:pt x="5" y="35"/>
                      <a:pt x="5" y="35"/>
                    </a:cubicBezTo>
                    <a:cubicBezTo>
                      <a:pt x="5" y="36"/>
                      <a:pt x="5" y="36"/>
                      <a:pt x="5" y="36"/>
                    </a:cubicBezTo>
                    <a:cubicBezTo>
                      <a:pt x="4" y="37"/>
                      <a:pt x="4" y="37"/>
                      <a:pt x="3" y="38"/>
                    </a:cubicBezTo>
                    <a:cubicBezTo>
                      <a:pt x="31" y="21"/>
                      <a:pt x="31" y="21"/>
                      <a:pt x="31" y="21"/>
                    </a:cubicBezTo>
                    <a:cubicBezTo>
                      <a:pt x="32" y="21"/>
                      <a:pt x="32" y="20"/>
                      <a:pt x="33" y="20"/>
                    </a:cubicBezTo>
                    <a:cubicBezTo>
                      <a:pt x="33" y="19"/>
                      <a:pt x="33" y="19"/>
                      <a:pt x="33" y="19"/>
                    </a:cubicBezTo>
                    <a:cubicBezTo>
                      <a:pt x="33" y="19"/>
                      <a:pt x="34" y="18"/>
                      <a:pt x="34" y="18"/>
                    </a:cubicBezTo>
                    <a:cubicBezTo>
                      <a:pt x="34" y="18"/>
                      <a:pt x="34" y="18"/>
                      <a:pt x="34" y="18"/>
                    </a:cubicBezTo>
                    <a:cubicBezTo>
                      <a:pt x="34" y="18"/>
                      <a:pt x="34" y="17"/>
                      <a:pt x="34" y="17"/>
                    </a:cubicBezTo>
                    <a:cubicBezTo>
                      <a:pt x="34" y="17"/>
                      <a:pt x="34" y="17"/>
                      <a:pt x="34" y="17"/>
                    </a:cubicBezTo>
                    <a:cubicBezTo>
                      <a:pt x="34" y="16"/>
                      <a:pt x="34" y="16"/>
                      <a:pt x="34" y="16"/>
                    </a:cubicBezTo>
                    <a:cubicBezTo>
                      <a:pt x="34" y="16"/>
                      <a:pt x="34" y="16"/>
                      <a:pt x="34" y="16"/>
                    </a:cubicBezTo>
                    <a:cubicBezTo>
                      <a:pt x="34" y="15"/>
                      <a:pt x="34" y="15"/>
                      <a:pt x="34" y="15"/>
                    </a:cubicBezTo>
                    <a:cubicBezTo>
                      <a:pt x="34" y="15"/>
                      <a:pt x="34" y="15"/>
                      <a:pt x="34" y="15"/>
                    </a:cubicBezTo>
                    <a:cubicBezTo>
                      <a:pt x="34" y="15"/>
                      <a:pt x="34" y="15"/>
                      <a:pt x="34" y="15"/>
                    </a:cubicBezTo>
                    <a:cubicBezTo>
                      <a:pt x="34" y="14"/>
                      <a:pt x="34" y="14"/>
                      <a:pt x="34" y="14"/>
                    </a:cubicBezTo>
                    <a:close/>
                  </a:path>
                </a:pathLst>
              </a:custGeom>
              <a:solidFill>
                <a:srgbClr val="17317B"/>
              </a:solidFill>
              <a:ln w="9525">
                <a:noFill/>
                <a:round/>
                <a:headEnd/>
                <a:tailEnd/>
              </a:ln>
            </p:spPr>
            <p:txBody>
              <a:bodyPr/>
              <a:lstStyle/>
              <a:p>
                <a:endParaRPr lang="zh-CN" altLang="en-US"/>
              </a:p>
            </p:txBody>
          </p:sp>
          <p:sp>
            <p:nvSpPr>
              <p:cNvPr id="553" name="Freeform 547"/>
              <p:cNvSpPr>
                <a:spLocks/>
              </p:cNvSpPr>
              <p:nvPr/>
            </p:nvSpPr>
            <p:spPr bwMode="auto">
              <a:xfrm>
                <a:off x="4513" y="1597"/>
                <a:ext cx="10" cy="14"/>
              </a:xfrm>
              <a:custGeom>
                <a:avLst/>
                <a:gdLst/>
                <a:ahLst/>
                <a:cxnLst>
                  <a:cxn ang="0">
                    <a:pos x="10" y="4"/>
                  </a:cxn>
                  <a:cxn ang="0">
                    <a:pos x="21" y="22"/>
                  </a:cxn>
                  <a:cxn ang="0">
                    <a:pos x="10" y="28"/>
                  </a:cxn>
                  <a:cxn ang="0">
                    <a:pos x="0" y="10"/>
                  </a:cxn>
                  <a:cxn ang="0">
                    <a:pos x="10" y="4"/>
                  </a:cxn>
                  <a:cxn ang="0">
                    <a:pos x="10" y="4"/>
                  </a:cxn>
                </a:cxnLst>
                <a:rect l="0" t="0" r="r" b="b"/>
                <a:pathLst>
                  <a:path w="21" h="31">
                    <a:moveTo>
                      <a:pt x="10" y="4"/>
                    </a:moveTo>
                    <a:cubicBezTo>
                      <a:pt x="16" y="7"/>
                      <a:pt x="21" y="15"/>
                      <a:pt x="21" y="22"/>
                    </a:cubicBezTo>
                    <a:cubicBezTo>
                      <a:pt x="21" y="29"/>
                      <a:pt x="16" y="31"/>
                      <a:pt x="10" y="28"/>
                    </a:cubicBezTo>
                    <a:cubicBezTo>
                      <a:pt x="5" y="25"/>
                      <a:pt x="0" y="16"/>
                      <a:pt x="0" y="10"/>
                    </a:cubicBezTo>
                    <a:cubicBezTo>
                      <a:pt x="0" y="3"/>
                      <a:pt x="5" y="0"/>
                      <a:pt x="10" y="4"/>
                    </a:cubicBezTo>
                    <a:cubicBezTo>
                      <a:pt x="10" y="4"/>
                      <a:pt x="10" y="4"/>
                      <a:pt x="10" y="4"/>
                    </a:cubicBezTo>
                    <a:close/>
                  </a:path>
                </a:pathLst>
              </a:custGeom>
              <a:solidFill>
                <a:srgbClr val="142867"/>
              </a:solidFill>
              <a:ln w="9525">
                <a:noFill/>
                <a:round/>
                <a:headEnd/>
                <a:tailEnd/>
              </a:ln>
            </p:spPr>
            <p:txBody>
              <a:bodyPr/>
              <a:lstStyle/>
              <a:p>
                <a:endParaRPr lang="zh-CN" altLang="en-US"/>
              </a:p>
            </p:txBody>
          </p:sp>
          <p:sp>
            <p:nvSpPr>
              <p:cNvPr id="554" name="Freeform 548"/>
              <p:cNvSpPr>
                <a:spLocks/>
              </p:cNvSpPr>
              <p:nvPr/>
            </p:nvSpPr>
            <p:spPr bwMode="auto">
              <a:xfrm>
                <a:off x="4747" y="1806"/>
                <a:ext cx="17" cy="8"/>
              </a:xfrm>
              <a:custGeom>
                <a:avLst/>
                <a:gdLst/>
                <a:ahLst/>
                <a:cxnLst>
                  <a:cxn ang="0">
                    <a:pos x="35" y="2"/>
                  </a:cxn>
                  <a:cxn ang="0">
                    <a:pos x="35" y="1"/>
                  </a:cxn>
                  <a:cxn ang="0">
                    <a:pos x="34" y="1"/>
                  </a:cxn>
                  <a:cxn ang="0">
                    <a:pos x="34" y="1"/>
                  </a:cxn>
                  <a:cxn ang="0">
                    <a:pos x="33" y="1"/>
                  </a:cxn>
                  <a:cxn ang="0">
                    <a:pos x="33" y="1"/>
                  </a:cxn>
                  <a:cxn ang="0">
                    <a:pos x="32" y="1"/>
                  </a:cxn>
                  <a:cxn ang="0">
                    <a:pos x="32" y="1"/>
                  </a:cxn>
                  <a:cxn ang="0">
                    <a:pos x="31" y="1"/>
                  </a:cxn>
                  <a:cxn ang="0">
                    <a:pos x="31" y="0"/>
                  </a:cxn>
                  <a:cxn ang="0">
                    <a:pos x="31" y="0"/>
                  </a:cxn>
                  <a:cxn ang="0">
                    <a:pos x="30" y="0"/>
                  </a:cxn>
                  <a:cxn ang="0">
                    <a:pos x="29" y="1"/>
                  </a:cxn>
                  <a:cxn ang="0">
                    <a:pos x="29" y="1"/>
                  </a:cxn>
                  <a:cxn ang="0">
                    <a:pos x="28" y="1"/>
                  </a:cxn>
                  <a:cxn ang="0">
                    <a:pos x="0" y="18"/>
                  </a:cxn>
                  <a:cxn ang="0">
                    <a:pos x="0" y="17"/>
                  </a:cxn>
                  <a:cxn ang="0">
                    <a:pos x="1" y="17"/>
                  </a:cxn>
                  <a:cxn ang="0">
                    <a:pos x="2" y="17"/>
                  </a:cxn>
                  <a:cxn ang="0">
                    <a:pos x="2" y="17"/>
                  </a:cxn>
                  <a:cxn ang="0">
                    <a:pos x="3" y="17"/>
                  </a:cxn>
                  <a:cxn ang="0">
                    <a:pos x="3" y="17"/>
                  </a:cxn>
                  <a:cxn ang="0">
                    <a:pos x="4" y="17"/>
                  </a:cxn>
                  <a:cxn ang="0">
                    <a:pos x="4" y="17"/>
                  </a:cxn>
                  <a:cxn ang="0">
                    <a:pos x="5" y="17"/>
                  </a:cxn>
                  <a:cxn ang="0">
                    <a:pos x="5" y="17"/>
                  </a:cxn>
                  <a:cxn ang="0">
                    <a:pos x="6" y="17"/>
                  </a:cxn>
                  <a:cxn ang="0">
                    <a:pos x="6" y="18"/>
                  </a:cxn>
                  <a:cxn ang="0">
                    <a:pos x="6" y="18"/>
                  </a:cxn>
                  <a:cxn ang="0">
                    <a:pos x="7" y="18"/>
                  </a:cxn>
                  <a:cxn ang="0">
                    <a:pos x="7" y="18"/>
                  </a:cxn>
                  <a:cxn ang="0">
                    <a:pos x="35" y="2"/>
                  </a:cxn>
                  <a:cxn ang="0">
                    <a:pos x="35" y="2"/>
                  </a:cxn>
                  <a:cxn ang="0">
                    <a:pos x="35" y="2"/>
                  </a:cxn>
                </a:cxnLst>
                <a:rect l="0" t="0" r="r" b="b"/>
                <a:pathLst>
                  <a:path w="35" h="18">
                    <a:moveTo>
                      <a:pt x="35" y="2"/>
                    </a:moveTo>
                    <a:cubicBezTo>
                      <a:pt x="35" y="2"/>
                      <a:pt x="35" y="2"/>
                      <a:pt x="35" y="1"/>
                    </a:cubicBezTo>
                    <a:cubicBezTo>
                      <a:pt x="34" y="1"/>
                      <a:pt x="34" y="1"/>
                      <a:pt x="34" y="1"/>
                    </a:cubicBezTo>
                    <a:cubicBezTo>
                      <a:pt x="34" y="1"/>
                      <a:pt x="34" y="1"/>
                      <a:pt x="34" y="1"/>
                    </a:cubicBezTo>
                    <a:cubicBezTo>
                      <a:pt x="34" y="1"/>
                      <a:pt x="33" y="1"/>
                      <a:pt x="33" y="1"/>
                    </a:cubicBezTo>
                    <a:cubicBezTo>
                      <a:pt x="33" y="1"/>
                      <a:pt x="33" y="1"/>
                      <a:pt x="33" y="1"/>
                    </a:cubicBezTo>
                    <a:cubicBezTo>
                      <a:pt x="33" y="1"/>
                      <a:pt x="33" y="1"/>
                      <a:pt x="32" y="1"/>
                    </a:cubicBezTo>
                    <a:cubicBezTo>
                      <a:pt x="32" y="1"/>
                      <a:pt x="32" y="1"/>
                      <a:pt x="32" y="1"/>
                    </a:cubicBezTo>
                    <a:cubicBezTo>
                      <a:pt x="32" y="1"/>
                      <a:pt x="32" y="1"/>
                      <a:pt x="31" y="1"/>
                    </a:cubicBezTo>
                    <a:cubicBezTo>
                      <a:pt x="31" y="0"/>
                      <a:pt x="31" y="0"/>
                      <a:pt x="31" y="0"/>
                    </a:cubicBezTo>
                    <a:cubicBezTo>
                      <a:pt x="31" y="0"/>
                      <a:pt x="31" y="0"/>
                      <a:pt x="31" y="0"/>
                    </a:cubicBezTo>
                    <a:cubicBezTo>
                      <a:pt x="30" y="0"/>
                      <a:pt x="30" y="0"/>
                      <a:pt x="30" y="0"/>
                    </a:cubicBezTo>
                    <a:cubicBezTo>
                      <a:pt x="30" y="0"/>
                      <a:pt x="30" y="1"/>
                      <a:pt x="29" y="1"/>
                    </a:cubicBezTo>
                    <a:cubicBezTo>
                      <a:pt x="29" y="1"/>
                      <a:pt x="29" y="1"/>
                      <a:pt x="29" y="1"/>
                    </a:cubicBezTo>
                    <a:cubicBezTo>
                      <a:pt x="28" y="1"/>
                      <a:pt x="28" y="1"/>
                      <a:pt x="28" y="1"/>
                    </a:cubicBezTo>
                    <a:cubicBezTo>
                      <a:pt x="0" y="18"/>
                      <a:pt x="0" y="18"/>
                      <a:pt x="0" y="18"/>
                    </a:cubicBezTo>
                    <a:cubicBezTo>
                      <a:pt x="0" y="17"/>
                      <a:pt x="0" y="17"/>
                      <a:pt x="0" y="17"/>
                    </a:cubicBezTo>
                    <a:cubicBezTo>
                      <a:pt x="1" y="17"/>
                      <a:pt x="1" y="17"/>
                      <a:pt x="1" y="17"/>
                    </a:cubicBezTo>
                    <a:cubicBezTo>
                      <a:pt x="1" y="17"/>
                      <a:pt x="2" y="17"/>
                      <a:pt x="2" y="17"/>
                    </a:cubicBezTo>
                    <a:cubicBezTo>
                      <a:pt x="2" y="17"/>
                      <a:pt x="2" y="17"/>
                      <a:pt x="2" y="17"/>
                    </a:cubicBezTo>
                    <a:cubicBezTo>
                      <a:pt x="2" y="17"/>
                      <a:pt x="3" y="17"/>
                      <a:pt x="3" y="17"/>
                    </a:cubicBezTo>
                    <a:cubicBezTo>
                      <a:pt x="3" y="17"/>
                      <a:pt x="3" y="17"/>
                      <a:pt x="3" y="17"/>
                    </a:cubicBezTo>
                    <a:cubicBezTo>
                      <a:pt x="3" y="17"/>
                      <a:pt x="4" y="17"/>
                      <a:pt x="4" y="17"/>
                    </a:cubicBezTo>
                    <a:cubicBezTo>
                      <a:pt x="4" y="17"/>
                      <a:pt x="4" y="17"/>
                      <a:pt x="4" y="17"/>
                    </a:cubicBezTo>
                    <a:cubicBezTo>
                      <a:pt x="4" y="17"/>
                      <a:pt x="4" y="17"/>
                      <a:pt x="5" y="17"/>
                    </a:cubicBezTo>
                    <a:cubicBezTo>
                      <a:pt x="5" y="17"/>
                      <a:pt x="5" y="17"/>
                      <a:pt x="5" y="17"/>
                    </a:cubicBezTo>
                    <a:cubicBezTo>
                      <a:pt x="5" y="17"/>
                      <a:pt x="5" y="17"/>
                      <a:pt x="6" y="17"/>
                    </a:cubicBezTo>
                    <a:cubicBezTo>
                      <a:pt x="6" y="18"/>
                      <a:pt x="6" y="18"/>
                      <a:pt x="6" y="18"/>
                    </a:cubicBezTo>
                    <a:cubicBezTo>
                      <a:pt x="6" y="18"/>
                      <a:pt x="6" y="18"/>
                      <a:pt x="6" y="18"/>
                    </a:cubicBezTo>
                    <a:cubicBezTo>
                      <a:pt x="7" y="18"/>
                      <a:pt x="7" y="18"/>
                      <a:pt x="7" y="18"/>
                    </a:cubicBezTo>
                    <a:cubicBezTo>
                      <a:pt x="7" y="18"/>
                      <a:pt x="7" y="18"/>
                      <a:pt x="7" y="18"/>
                    </a:cubicBezTo>
                    <a:cubicBezTo>
                      <a:pt x="35" y="2"/>
                      <a:pt x="35" y="2"/>
                      <a:pt x="35" y="2"/>
                    </a:cubicBezTo>
                    <a:cubicBezTo>
                      <a:pt x="35" y="2"/>
                      <a:pt x="35" y="2"/>
                      <a:pt x="35" y="2"/>
                    </a:cubicBezTo>
                    <a:cubicBezTo>
                      <a:pt x="35" y="2"/>
                      <a:pt x="35" y="2"/>
                      <a:pt x="35" y="2"/>
                    </a:cubicBezTo>
                    <a:close/>
                  </a:path>
                </a:pathLst>
              </a:custGeom>
              <a:solidFill>
                <a:srgbClr val="17317B"/>
              </a:solidFill>
              <a:ln w="9525">
                <a:noFill/>
                <a:round/>
                <a:headEnd/>
                <a:tailEnd/>
              </a:ln>
            </p:spPr>
            <p:txBody>
              <a:bodyPr/>
              <a:lstStyle/>
              <a:p>
                <a:endParaRPr lang="zh-CN" altLang="en-US"/>
              </a:p>
            </p:txBody>
          </p:sp>
          <p:sp>
            <p:nvSpPr>
              <p:cNvPr id="555" name="Freeform 549"/>
              <p:cNvSpPr>
                <a:spLocks/>
              </p:cNvSpPr>
              <p:nvPr/>
            </p:nvSpPr>
            <p:spPr bwMode="auto">
              <a:xfrm>
                <a:off x="4751" y="1807"/>
                <a:ext cx="15" cy="9"/>
              </a:xfrm>
              <a:custGeom>
                <a:avLst/>
                <a:gdLst/>
                <a:ahLst/>
                <a:cxnLst>
                  <a:cxn ang="0">
                    <a:pos x="32" y="3"/>
                  </a:cxn>
                  <a:cxn ang="0">
                    <a:pos x="32" y="2"/>
                  </a:cxn>
                  <a:cxn ang="0">
                    <a:pos x="31" y="2"/>
                  </a:cxn>
                  <a:cxn ang="0">
                    <a:pos x="31" y="2"/>
                  </a:cxn>
                  <a:cxn ang="0">
                    <a:pos x="30" y="1"/>
                  </a:cxn>
                  <a:cxn ang="0">
                    <a:pos x="30" y="1"/>
                  </a:cxn>
                  <a:cxn ang="0">
                    <a:pos x="29" y="1"/>
                  </a:cxn>
                  <a:cxn ang="0">
                    <a:pos x="29" y="0"/>
                  </a:cxn>
                  <a:cxn ang="0">
                    <a:pos x="28" y="0"/>
                  </a:cxn>
                  <a:cxn ang="0">
                    <a:pos x="28" y="0"/>
                  </a:cxn>
                  <a:cxn ang="0">
                    <a:pos x="0" y="16"/>
                  </a:cxn>
                  <a:cxn ang="0">
                    <a:pos x="0" y="16"/>
                  </a:cxn>
                  <a:cxn ang="0">
                    <a:pos x="1" y="17"/>
                  </a:cxn>
                  <a:cxn ang="0">
                    <a:pos x="1" y="17"/>
                  </a:cxn>
                  <a:cxn ang="0">
                    <a:pos x="2" y="17"/>
                  </a:cxn>
                  <a:cxn ang="0">
                    <a:pos x="2" y="18"/>
                  </a:cxn>
                  <a:cxn ang="0">
                    <a:pos x="3" y="18"/>
                  </a:cxn>
                  <a:cxn ang="0">
                    <a:pos x="3" y="18"/>
                  </a:cxn>
                  <a:cxn ang="0">
                    <a:pos x="3" y="19"/>
                  </a:cxn>
                  <a:cxn ang="0">
                    <a:pos x="4" y="19"/>
                  </a:cxn>
                  <a:cxn ang="0">
                    <a:pos x="4" y="20"/>
                  </a:cxn>
                  <a:cxn ang="0">
                    <a:pos x="33" y="3"/>
                  </a:cxn>
                  <a:cxn ang="0">
                    <a:pos x="32" y="3"/>
                  </a:cxn>
                </a:cxnLst>
                <a:rect l="0" t="0" r="r" b="b"/>
                <a:pathLst>
                  <a:path w="33" h="20">
                    <a:moveTo>
                      <a:pt x="32" y="3"/>
                    </a:moveTo>
                    <a:cubicBezTo>
                      <a:pt x="32" y="3"/>
                      <a:pt x="32" y="3"/>
                      <a:pt x="32" y="2"/>
                    </a:cubicBezTo>
                    <a:cubicBezTo>
                      <a:pt x="32" y="2"/>
                      <a:pt x="31" y="2"/>
                      <a:pt x="31" y="2"/>
                    </a:cubicBezTo>
                    <a:cubicBezTo>
                      <a:pt x="31" y="2"/>
                      <a:pt x="31" y="2"/>
                      <a:pt x="31" y="2"/>
                    </a:cubicBezTo>
                    <a:cubicBezTo>
                      <a:pt x="31" y="1"/>
                      <a:pt x="30" y="1"/>
                      <a:pt x="30" y="1"/>
                    </a:cubicBezTo>
                    <a:cubicBezTo>
                      <a:pt x="30" y="1"/>
                      <a:pt x="30" y="1"/>
                      <a:pt x="30" y="1"/>
                    </a:cubicBezTo>
                    <a:cubicBezTo>
                      <a:pt x="30" y="1"/>
                      <a:pt x="29" y="1"/>
                      <a:pt x="29" y="1"/>
                    </a:cubicBezTo>
                    <a:cubicBezTo>
                      <a:pt x="29" y="0"/>
                      <a:pt x="29" y="0"/>
                      <a:pt x="29" y="0"/>
                    </a:cubicBezTo>
                    <a:cubicBezTo>
                      <a:pt x="29" y="0"/>
                      <a:pt x="29" y="0"/>
                      <a:pt x="28" y="0"/>
                    </a:cubicBezTo>
                    <a:cubicBezTo>
                      <a:pt x="28" y="0"/>
                      <a:pt x="28" y="0"/>
                      <a:pt x="28" y="0"/>
                    </a:cubicBezTo>
                    <a:cubicBezTo>
                      <a:pt x="0" y="16"/>
                      <a:pt x="0" y="16"/>
                      <a:pt x="0" y="16"/>
                    </a:cubicBezTo>
                    <a:cubicBezTo>
                      <a:pt x="0" y="16"/>
                      <a:pt x="0" y="16"/>
                      <a:pt x="0" y="16"/>
                    </a:cubicBezTo>
                    <a:cubicBezTo>
                      <a:pt x="0" y="16"/>
                      <a:pt x="1" y="17"/>
                      <a:pt x="1" y="17"/>
                    </a:cubicBezTo>
                    <a:cubicBezTo>
                      <a:pt x="1" y="17"/>
                      <a:pt x="1" y="17"/>
                      <a:pt x="1" y="17"/>
                    </a:cubicBezTo>
                    <a:cubicBezTo>
                      <a:pt x="1" y="17"/>
                      <a:pt x="1" y="17"/>
                      <a:pt x="2" y="17"/>
                    </a:cubicBezTo>
                    <a:cubicBezTo>
                      <a:pt x="2" y="17"/>
                      <a:pt x="2" y="17"/>
                      <a:pt x="2" y="18"/>
                    </a:cubicBezTo>
                    <a:cubicBezTo>
                      <a:pt x="2" y="18"/>
                      <a:pt x="2" y="18"/>
                      <a:pt x="3" y="18"/>
                    </a:cubicBezTo>
                    <a:cubicBezTo>
                      <a:pt x="3" y="18"/>
                      <a:pt x="3" y="18"/>
                      <a:pt x="3" y="18"/>
                    </a:cubicBezTo>
                    <a:cubicBezTo>
                      <a:pt x="3" y="19"/>
                      <a:pt x="3" y="19"/>
                      <a:pt x="3" y="19"/>
                    </a:cubicBezTo>
                    <a:cubicBezTo>
                      <a:pt x="4" y="19"/>
                      <a:pt x="4" y="19"/>
                      <a:pt x="4" y="19"/>
                    </a:cubicBezTo>
                    <a:cubicBezTo>
                      <a:pt x="4" y="19"/>
                      <a:pt x="4" y="20"/>
                      <a:pt x="4" y="20"/>
                    </a:cubicBezTo>
                    <a:cubicBezTo>
                      <a:pt x="33" y="3"/>
                      <a:pt x="33" y="3"/>
                      <a:pt x="33" y="3"/>
                    </a:cubicBezTo>
                    <a:cubicBezTo>
                      <a:pt x="32" y="3"/>
                      <a:pt x="32" y="3"/>
                      <a:pt x="32" y="3"/>
                    </a:cubicBezTo>
                    <a:close/>
                  </a:path>
                </a:pathLst>
              </a:custGeom>
              <a:solidFill>
                <a:srgbClr val="4F64A8"/>
              </a:solidFill>
              <a:ln w="9525">
                <a:noFill/>
                <a:round/>
                <a:headEnd/>
                <a:tailEnd/>
              </a:ln>
            </p:spPr>
            <p:txBody>
              <a:bodyPr/>
              <a:lstStyle/>
              <a:p>
                <a:endParaRPr lang="zh-CN" altLang="en-US"/>
              </a:p>
            </p:txBody>
          </p:sp>
          <p:sp>
            <p:nvSpPr>
              <p:cNvPr id="556" name="Freeform 550"/>
              <p:cNvSpPr>
                <a:spLocks/>
              </p:cNvSpPr>
              <p:nvPr/>
            </p:nvSpPr>
            <p:spPr bwMode="auto">
              <a:xfrm>
                <a:off x="4752" y="1808"/>
                <a:ext cx="17" cy="18"/>
              </a:xfrm>
              <a:custGeom>
                <a:avLst/>
                <a:gdLst/>
                <a:ahLst/>
                <a:cxnLst>
                  <a:cxn ang="0">
                    <a:pos x="35" y="14"/>
                  </a:cxn>
                  <a:cxn ang="0">
                    <a:pos x="35" y="13"/>
                  </a:cxn>
                  <a:cxn ang="0">
                    <a:pos x="35" y="12"/>
                  </a:cxn>
                  <a:cxn ang="0">
                    <a:pos x="34" y="11"/>
                  </a:cxn>
                  <a:cxn ang="0">
                    <a:pos x="34" y="10"/>
                  </a:cxn>
                  <a:cxn ang="0">
                    <a:pos x="34" y="9"/>
                  </a:cxn>
                  <a:cxn ang="0">
                    <a:pos x="33" y="8"/>
                  </a:cxn>
                  <a:cxn ang="0">
                    <a:pos x="33" y="7"/>
                  </a:cxn>
                  <a:cxn ang="0">
                    <a:pos x="32" y="6"/>
                  </a:cxn>
                  <a:cxn ang="0">
                    <a:pos x="31" y="3"/>
                  </a:cxn>
                  <a:cxn ang="0">
                    <a:pos x="30" y="2"/>
                  </a:cxn>
                  <a:cxn ang="0">
                    <a:pos x="29" y="1"/>
                  </a:cxn>
                  <a:cxn ang="0">
                    <a:pos x="0" y="17"/>
                  </a:cxn>
                  <a:cxn ang="0">
                    <a:pos x="1" y="18"/>
                  </a:cxn>
                  <a:cxn ang="0">
                    <a:pos x="2" y="19"/>
                  </a:cxn>
                  <a:cxn ang="0">
                    <a:pos x="4" y="21"/>
                  </a:cxn>
                  <a:cxn ang="0">
                    <a:pos x="4" y="23"/>
                  </a:cxn>
                  <a:cxn ang="0">
                    <a:pos x="5" y="24"/>
                  </a:cxn>
                  <a:cxn ang="0">
                    <a:pos x="5" y="25"/>
                  </a:cxn>
                  <a:cxn ang="0">
                    <a:pos x="6" y="26"/>
                  </a:cxn>
                  <a:cxn ang="0">
                    <a:pos x="6" y="27"/>
                  </a:cxn>
                  <a:cxn ang="0">
                    <a:pos x="6" y="28"/>
                  </a:cxn>
                  <a:cxn ang="0">
                    <a:pos x="7" y="29"/>
                  </a:cxn>
                  <a:cxn ang="0">
                    <a:pos x="7" y="30"/>
                  </a:cxn>
                  <a:cxn ang="0">
                    <a:pos x="7" y="31"/>
                  </a:cxn>
                  <a:cxn ang="0">
                    <a:pos x="7" y="32"/>
                  </a:cxn>
                  <a:cxn ang="0">
                    <a:pos x="7" y="33"/>
                  </a:cxn>
                  <a:cxn ang="0">
                    <a:pos x="7" y="34"/>
                  </a:cxn>
                  <a:cxn ang="0">
                    <a:pos x="6" y="35"/>
                  </a:cxn>
                  <a:cxn ang="0">
                    <a:pos x="6" y="36"/>
                  </a:cxn>
                  <a:cxn ang="0">
                    <a:pos x="4" y="38"/>
                  </a:cxn>
                  <a:cxn ang="0">
                    <a:pos x="34" y="20"/>
                  </a:cxn>
                  <a:cxn ang="0">
                    <a:pos x="34" y="19"/>
                  </a:cxn>
                  <a:cxn ang="0">
                    <a:pos x="35" y="18"/>
                  </a:cxn>
                  <a:cxn ang="0">
                    <a:pos x="35" y="17"/>
                  </a:cxn>
                  <a:cxn ang="0">
                    <a:pos x="35" y="16"/>
                  </a:cxn>
                  <a:cxn ang="0">
                    <a:pos x="35" y="15"/>
                  </a:cxn>
                </a:cxnLst>
                <a:rect l="0" t="0" r="r" b="b"/>
                <a:pathLst>
                  <a:path w="35" h="38">
                    <a:moveTo>
                      <a:pt x="35" y="15"/>
                    </a:moveTo>
                    <a:cubicBezTo>
                      <a:pt x="35" y="15"/>
                      <a:pt x="35" y="14"/>
                      <a:pt x="35" y="14"/>
                    </a:cubicBezTo>
                    <a:cubicBezTo>
                      <a:pt x="35" y="14"/>
                      <a:pt x="35" y="14"/>
                      <a:pt x="35" y="14"/>
                    </a:cubicBezTo>
                    <a:cubicBezTo>
                      <a:pt x="35" y="14"/>
                      <a:pt x="35" y="13"/>
                      <a:pt x="35" y="13"/>
                    </a:cubicBezTo>
                    <a:cubicBezTo>
                      <a:pt x="35" y="13"/>
                      <a:pt x="35" y="13"/>
                      <a:pt x="35" y="13"/>
                    </a:cubicBezTo>
                    <a:cubicBezTo>
                      <a:pt x="35" y="12"/>
                      <a:pt x="35" y="12"/>
                      <a:pt x="35" y="12"/>
                    </a:cubicBezTo>
                    <a:cubicBezTo>
                      <a:pt x="35" y="12"/>
                      <a:pt x="35" y="12"/>
                      <a:pt x="35" y="12"/>
                    </a:cubicBezTo>
                    <a:cubicBezTo>
                      <a:pt x="34" y="11"/>
                      <a:pt x="34" y="11"/>
                      <a:pt x="34" y="11"/>
                    </a:cubicBezTo>
                    <a:cubicBezTo>
                      <a:pt x="34" y="11"/>
                      <a:pt x="34" y="11"/>
                      <a:pt x="34" y="10"/>
                    </a:cubicBezTo>
                    <a:cubicBezTo>
                      <a:pt x="34" y="10"/>
                      <a:pt x="34" y="10"/>
                      <a:pt x="34" y="10"/>
                    </a:cubicBezTo>
                    <a:cubicBezTo>
                      <a:pt x="34" y="10"/>
                      <a:pt x="34" y="10"/>
                      <a:pt x="34" y="9"/>
                    </a:cubicBezTo>
                    <a:cubicBezTo>
                      <a:pt x="34" y="9"/>
                      <a:pt x="34" y="9"/>
                      <a:pt x="34" y="9"/>
                    </a:cubicBezTo>
                    <a:cubicBezTo>
                      <a:pt x="34" y="9"/>
                      <a:pt x="34" y="8"/>
                      <a:pt x="34" y="8"/>
                    </a:cubicBezTo>
                    <a:cubicBezTo>
                      <a:pt x="33" y="8"/>
                      <a:pt x="33" y="8"/>
                      <a:pt x="33" y="8"/>
                    </a:cubicBezTo>
                    <a:cubicBezTo>
                      <a:pt x="33" y="8"/>
                      <a:pt x="33" y="7"/>
                      <a:pt x="33" y="7"/>
                    </a:cubicBezTo>
                    <a:cubicBezTo>
                      <a:pt x="33" y="7"/>
                      <a:pt x="33" y="7"/>
                      <a:pt x="33" y="7"/>
                    </a:cubicBezTo>
                    <a:cubicBezTo>
                      <a:pt x="33" y="7"/>
                      <a:pt x="33" y="6"/>
                      <a:pt x="33" y="6"/>
                    </a:cubicBezTo>
                    <a:cubicBezTo>
                      <a:pt x="32" y="6"/>
                      <a:pt x="32" y="6"/>
                      <a:pt x="32" y="6"/>
                    </a:cubicBezTo>
                    <a:cubicBezTo>
                      <a:pt x="32" y="5"/>
                      <a:pt x="32" y="5"/>
                      <a:pt x="32" y="5"/>
                    </a:cubicBezTo>
                    <a:cubicBezTo>
                      <a:pt x="31" y="4"/>
                      <a:pt x="31" y="4"/>
                      <a:pt x="31" y="3"/>
                    </a:cubicBezTo>
                    <a:cubicBezTo>
                      <a:pt x="31" y="3"/>
                      <a:pt x="30" y="3"/>
                      <a:pt x="30" y="2"/>
                    </a:cubicBezTo>
                    <a:cubicBezTo>
                      <a:pt x="30" y="2"/>
                      <a:pt x="30" y="2"/>
                      <a:pt x="30" y="2"/>
                    </a:cubicBezTo>
                    <a:cubicBezTo>
                      <a:pt x="30" y="2"/>
                      <a:pt x="30" y="1"/>
                      <a:pt x="29" y="1"/>
                    </a:cubicBezTo>
                    <a:cubicBezTo>
                      <a:pt x="29" y="1"/>
                      <a:pt x="29" y="1"/>
                      <a:pt x="29" y="1"/>
                    </a:cubicBezTo>
                    <a:cubicBezTo>
                      <a:pt x="29" y="1"/>
                      <a:pt x="29" y="1"/>
                      <a:pt x="29" y="0"/>
                    </a:cubicBezTo>
                    <a:cubicBezTo>
                      <a:pt x="0" y="17"/>
                      <a:pt x="0" y="17"/>
                      <a:pt x="0" y="17"/>
                    </a:cubicBezTo>
                    <a:cubicBezTo>
                      <a:pt x="1" y="17"/>
                      <a:pt x="1" y="17"/>
                      <a:pt x="1" y="17"/>
                    </a:cubicBezTo>
                    <a:cubicBezTo>
                      <a:pt x="1" y="17"/>
                      <a:pt x="1" y="18"/>
                      <a:pt x="1" y="18"/>
                    </a:cubicBezTo>
                    <a:cubicBezTo>
                      <a:pt x="1" y="18"/>
                      <a:pt x="1" y="18"/>
                      <a:pt x="2" y="18"/>
                    </a:cubicBezTo>
                    <a:cubicBezTo>
                      <a:pt x="2" y="18"/>
                      <a:pt x="2" y="19"/>
                      <a:pt x="2" y="19"/>
                    </a:cubicBezTo>
                    <a:cubicBezTo>
                      <a:pt x="2" y="19"/>
                      <a:pt x="3" y="19"/>
                      <a:pt x="3" y="20"/>
                    </a:cubicBezTo>
                    <a:cubicBezTo>
                      <a:pt x="3" y="20"/>
                      <a:pt x="3" y="21"/>
                      <a:pt x="4" y="21"/>
                    </a:cubicBezTo>
                    <a:cubicBezTo>
                      <a:pt x="4" y="21"/>
                      <a:pt x="4" y="22"/>
                      <a:pt x="4" y="22"/>
                    </a:cubicBezTo>
                    <a:cubicBezTo>
                      <a:pt x="4" y="22"/>
                      <a:pt x="4" y="22"/>
                      <a:pt x="4" y="23"/>
                    </a:cubicBezTo>
                    <a:cubicBezTo>
                      <a:pt x="4" y="23"/>
                      <a:pt x="5" y="23"/>
                      <a:pt x="5" y="23"/>
                    </a:cubicBezTo>
                    <a:cubicBezTo>
                      <a:pt x="5" y="23"/>
                      <a:pt x="5" y="23"/>
                      <a:pt x="5" y="24"/>
                    </a:cubicBezTo>
                    <a:cubicBezTo>
                      <a:pt x="5" y="24"/>
                      <a:pt x="5" y="24"/>
                      <a:pt x="5" y="24"/>
                    </a:cubicBezTo>
                    <a:cubicBezTo>
                      <a:pt x="5" y="24"/>
                      <a:pt x="5" y="25"/>
                      <a:pt x="5" y="25"/>
                    </a:cubicBezTo>
                    <a:cubicBezTo>
                      <a:pt x="5" y="25"/>
                      <a:pt x="5" y="25"/>
                      <a:pt x="6" y="25"/>
                    </a:cubicBezTo>
                    <a:cubicBezTo>
                      <a:pt x="6" y="25"/>
                      <a:pt x="6" y="26"/>
                      <a:pt x="6" y="26"/>
                    </a:cubicBezTo>
                    <a:cubicBezTo>
                      <a:pt x="6" y="26"/>
                      <a:pt x="6" y="26"/>
                      <a:pt x="6" y="26"/>
                    </a:cubicBezTo>
                    <a:cubicBezTo>
                      <a:pt x="6" y="26"/>
                      <a:pt x="6" y="27"/>
                      <a:pt x="6" y="27"/>
                    </a:cubicBezTo>
                    <a:cubicBezTo>
                      <a:pt x="6" y="27"/>
                      <a:pt x="6" y="27"/>
                      <a:pt x="6" y="27"/>
                    </a:cubicBezTo>
                    <a:cubicBezTo>
                      <a:pt x="6" y="28"/>
                      <a:pt x="6" y="28"/>
                      <a:pt x="6" y="28"/>
                    </a:cubicBezTo>
                    <a:cubicBezTo>
                      <a:pt x="6" y="28"/>
                      <a:pt x="6" y="28"/>
                      <a:pt x="6" y="29"/>
                    </a:cubicBezTo>
                    <a:cubicBezTo>
                      <a:pt x="6" y="29"/>
                      <a:pt x="6" y="29"/>
                      <a:pt x="7" y="29"/>
                    </a:cubicBezTo>
                    <a:cubicBezTo>
                      <a:pt x="7" y="29"/>
                      <a:pt x="7" y="29"/>
                      <a:pt x="7" y="30"/>
                    </a:cubicBezTo>
                    <a:cubicBezTo>
                      <a:pt x="7" y="30"/>
                      <a:pt x="7" y="30"/>
                      <a:pt x="7" y="30"/>
                    </a:cubicBezTo>
                    <a:cubicBezTo>
                      <a:pt x="7" y="30"/>
                      <a:pt x="7" y="30"/>
                      <a:pt x="7" y="31"/>
                    </a:cubicBezTo>
                    <a:cubicBezTo>
                      <a:pt x="7" y="31"/>
                      <a:pt x="7" y="31"/>
                      <a:pt x="7" y="31"/>
                    </a:cubicBezTo>
                    <a:cubicBezTo>
                      <a:pt x="7" y="31"/>
                      <a:pt x="7" y="31"/>
                      <a:pt x="7" y="32"/>
                    </a:cubicBezTo>
                    <a:cubicBezTo>
                      <a:pt x="7" y="32"/>
                      <a:pt x="7" y="32"/>
                      <a:pt x="7" y="32"/>
                    </a:cubicBezTo>
                    <a:cubicBezTo>
                      <a:pt x="7" y="32"/>
                      <a:pt x="7" y="32"/>
                      <a:pt x="7" y="32"/>
                    </a:cubicBezTo>
                    <a:cubicBezTo>
                      <a:pt x="7" y="32"/>
                      <a:pt x="7" y="33"/>
                      <a:pt x="7" y="33"/>
                    </a:cubicBezTo>
                    <a:cubicBezTo>
                      <a:pt x="7" y="33"/>
                      <a:pt x="7" y="33"/>
                      <a:pt x="7" y="33"/>
                    </a:cubicBezTo>
                    <a:cubicBezTo>
                      <a:pt x="7" y="33"/>
                      <a:pt x="7" y="34"/>
                      <a:pt x="7" y="34"/>
                    </a:cubicBezTo>
                    <a:cubicBezTo>
                      <a:pt x="7" y="34"/>
                      <a:pt x="6" y="34"/>
                      <a:pt x="6" y="34"/>
                    </a:cubicBezTo>
                    <a:cubicBezTo>
                      <a:pt x="6" y="34"/>
                      <a:pt x="6" y="35"/>
                      <a:pt x="6" y="35"/>
                    </a:cubicBezTo>
                    <a:cubicBezTo>
                      <a:pt x="6" y="35"/>
                      <a:pt x="6" y="35"/>
                      <a:pt x="6" y="35"/>
                    </a:cubicBezTo>
                    <a:cubicBezTo>
                      <a:pt x="6" y="36"/>
                      <a:pt x="6" y="36"/>
                      <a:pt x="6" y="36"/>
                    </a:cubicBezTo>
                    <a:cubicBezTo>
                      <a:pt x="6" y="36"/>
                      <a:pt x="6" y="36"/>
                      <a:pt x="5" y="37"/>
                    </a:cubicBezTo>
                    <a:cubicBezTo>
                      <a:pt x="5" y="37"/>
                      <a:pt x="4" y="38"/>
                      <a:pt x="4" y="38"/>
                    </a:cubicBezTo>
                    <a:cubicBezTo>
                      <a:pt x="32" y="22"/>
                      <a:pt x="32" y="22"/>
                      <a:pt x="32" y="22"/>
                    </a:cubicBezTo>
                    <a:cubicBezTo>
                      <a:pt x="33" y="22"/>
                      <a:pt x="33" y="21"/>
                      <a:pt x="34" y="20"/>
                    </a:cubicBezTo>
                    <a:cubicBezTo>
                      <a:pt x="34" y="20"/>
                      <a:pt x="34" y="20"/>
                      <a:pt x="34" y="20"/>
                    </a:cubicBezTo>
                    <a:cubicBezTo>
                      <a:pt x="34" y="19"/>
                      <a:pt x="34" y="19"/>
                      <a:pt x="34" y="19"/>
                    </a:cubicBezTo>
                    <a:cubicBezTo>
                      <a:pt x="34" y="19"/>
                      <a:pt x="34" y="19"/>
                      <a:pt x="35" y="18"/>
                    </a:cubicBezTo>
                    <a:cubicBezTo>
                      <a:pt x="35" y="18"/>
                      <a:pt x="35" y="18"/>
                      <a:pt x="35" y="18"/>
                    </a:cubicBezTo>
                    <a:cubicBezTo>
                      <a:pt x="35" y="18"/>
                      <a:pt x="35" y="18"/>
                      <a:pt x="35" y="17"/>
                    </a:cubicBezTo>
                    <a:cubicBezTo>
                      <a:pt x="35" y="17"/>
                      <a:pt x="35" y="17"/>
                      <a:pt x="35" y="17"/>
                    </a:cubicBezTo>
                    <a:cubicBezTo>
                      <a:pt x="35" y="17"/>
                      <a:pt x="35" y="16"/>
                      <a:pt x="35" y="16"/>
                    </a:cubicBezTo>
                    <a:cubicBezTo>
                      <a:pt x="35" y="16"/>
                      <a:pt x="35" y="16"/>
                      <a:pt x="35" y="16"/>
                    </a:cubicBezTo>
                    <a:cubicBezTo>
                      <a:pt x="35" y="16"/>
                      <a:pt x="35" y="15"/>
                      <a:pt x="35" y="15"/>
                    </a:cubicBezTo>
                    <a:cubicBezTo>
                      <a:pt x="35" y="15"/>
                      <a:pt x="35" y="15"/>
                      <a:pt x="35" y="15"/>
                    </a:cubicBezTo>
                    <a:cubicBezTo>
                      <a:pt x="35" y="15"/>
                      <a:pt x="35" y="15"/>
                      <a:pt x="35" y="15"/>
                    </a:cubicBezTo>
                    <a:close/>
                  </a:path>
                </a:pathLst>
              </a:custGeom>
              <a:solidFill>
                <a:srgbClr val="17317B"/>
              </a:solidFill>
              <a:ln w="9525">
                <a:noFill/>
                <a:round/>
                <a:headEnd/>
                <a:tailEnd/>
              </a:ln>
            </p:spPr>
            <p:txBody>
              <a:bodyPr/>
              <a:lstStyle/>
              <a:p>
                <a:endParaRPr lang="zh-CN" altLang="en-US"/>
              </a:p>
            </p:txBody>
          </p:sp>
          <p:sp>
            <p:nvSpPr>
              <p:cNvPr id="557" name="Freeform 551"/>
              <p:cNvSpPr>
                <a:spLocks/>
              </p:cNvSpPr>
              <p:nvPr/>
            </p:nvSpPr>
            <p:spPr bwMode="auto">
              <a:xfrm>
                <a:off x="4745" y="1813"/>
                <a:ext cx="11" cy="14"/>
              </a:xfrm>
              <a:custGeom>
                <a:avLst/>
                <a:gdLst/>
                <a:ahLst/>
                <a:cxnLst>
                  <a:cxn ang="0">
                    <a:pos x="11" y="3"/>
                  </a:cxn>
                  <a:cxn ang="0">
                    <a:pos x="22" y="22"/>
                  </a:cxn>
                  <a:cxn ang="0">
                    <a:pos x="11" y="28"/>
                  </a:cxn>
                  <a:cxn ang="0">
                    <a:pos x="0" y="9"/>
                  </a:cxn>
                  <a:cxn ang="0">
                    <a:pos x="11" y="3"/>
                  </a:cxn>
                  <a:cxn ang="0">
                    <a:pos x="11" y="3"/>
                  </a:cxn>
                </a:cxnLst>
                <a:rect l="0" t="0" r="r" b="b"/>
                <a:pathLst>
                  <a:path w="22" h="31">
                    <a:moveTo>
                      <a:pt x="11" y="3"/>
                    </a:moveTo>
                    <a:cubicBezTo>
                      <a:pt x="17" y="7"/>
                      <a:pt x="22" y="15"/>
                      <a:pt x="22" y="22"/>
                    </a:cubicBezTo>
                    <a:cubicBezTo>
                      <a:pt x="22" y="28"/>
                      <a:pt x="17" y="31"/>
                      <a:pt x="11" y="28"/>
                    </a:cubicBezTo>
                    <a:cubicBezTo>
                      <a:pt x="5" y="24"/>
                      <a:pt x="0" y="16"/>
                      <a:pt x="0" y="9"/>
                    </a:cubicBezTo>
                    <a:cubicBezTo>
                      <a:pt x="0" y="3"/>
                      <a:pt x="5" y="0"/>
                      <a:pt x="11" y="3"/>
                    </a:cubicBezTo>
                    <a:cubicBezTo>
                      <a:pt x="11" y="3"/>
                      <a:pt x="11" y="3"/>
                      <a:pt x="11" y="3"/>
                    </a:cubicBezTo>
                    <a:close/>
                  </a:path>
                </a:pathLst>
              </a:custGeom>
              <a:solidFill>
                <a:srgbClr val="142867"/>
              </a:solidFill>
              <a:ln w="9525">
                <a:noFill/>
                <a:round/>
                <a:headEnd/>
                <a:tailEnd/>
              </a:ln>
            </p:spPr>
            <p:txBody>
              <a:bodyPr/>
              <a:lstStyle/>
              <a:p>
                <a:endParaRPr lang="zh-CN" altLang="en-US"/>
              </a:p>
            </p:txBody>
          </p:sp>
          <p:sp>
            <p:nvSpPr>
              <p:cNvPr id="558" name="Freeform 552"/>
              <p:cNvSpPr>
                <a:spLocks/>
              </p:cNvSpPr>
              <p:nvPr/>
            </p:nvSpPr>
            <p:spPr bwMode="auto">
              <a:xfrm>
                <a:off x="4747" y="1765"/>
                <a:ext cx="17" cy="9"/>
              </a:xfrm>
              <a:custGeom>
                <a:avLst/>
                <a:gdLst/>
                <a:ahLst/>
                <a:cxnLst>
                  <a:cxn ang="0">
                    <a:pos x="35" y="1"/>
                  </a:cxn>
                  <a:cxn ang="0">
                    <a:pos x="35" y="1"/>
                  </a:cxn>
                  <a:cxn ang="0">
                    <a:pos x="34" y="1"/>
                  </a:cxn>
                  <a:cxn ang="0">
                    <a:pos x="34" y="1"/>
                  </a:cxn>
                  <a:cxn ang="0">
                    <a:pos x="33" y="1"/>
                  </a:cxn>
                  <a:cxn ang="0">
                    <a:pos x="33" y="1"/>
                  </a:cxn>
                  <a:cxn ang="0">
                    <a:pos x="32" y="0"/>
                  </a:cxn>
                  <a:cxn ang="0">
                    <a:pos x="32" y="0"/>
                  </a:cxn>
                  <a:cxn ang="0">
                    <a:pos x="31" y="0"/>
                  </a:cxn>
                  <a:cxn ang="0">
                    <a:pos x="31" y="0"/>
                  </a:cxn>
                  <a:cxn ang="0">
                    <a:pos x="31" y="0"/>
                  </a:cxn>
                  <a:cxn ang="0">
                    <a:pos x="30" y="0"/>
                  </a:cxn>
                  <a:cxn ang="0">
                    <a:pos x="29" y="0"/>
                  </a:cxn>
                  <a:cxn ang="0">
                    <a:pos x="29" y="1"/>
                  </a:cxn>
                  <a:cxn ang="0">
                    <a:pos x="28" y="1"/>
                  </a:cxn>
                  <a:cxn ang="0">
                    <a:pos x="0" y="17"/>
                  </a:cxn>
                  <a:cxn ang="0">
                    <a:pos x="0" y="17"/>
                  </a:cxn>
                  <a:cxn ang="0">
                    <a:pos x="1" y="17"/>
                  </a:cxn>
                  <a:cxn ang="0">
                    <a:pos x="2" y="17"/>
                  </a:cxn>
                  <a:cxn ang="0">
                    <a:pos x="2" y="17"/>
                  </a:cxn>
                  <a:cxn ang="0">
                    <a:pos x="3" y="17"/>
                  </a:cxn>
                  <a:cxn ang="0">
                    <a:pos x="3" y="17"/>
                  </a:cxn>
                  <a:cxn ang="0">
                    <a:pos x="4" y="17"/>
                  </a:cxn>
                  <a:cxn ang="0">
                    <a:pos x="4" y="17"/>
                  </a:cxn>
                  <a:cxn ang="0">
                    <a:pos x="5" y="17"/>
                  </a:cxn>
                  <a:cxn ang="0">
                    <a:pos x="5" y="17"/>
                  </a:cxn>
                  <a:cxn ang="0">
                    <a:pos x="6" y="17"/>
                  </a:cxn>
                  <a:cxn ang="0">
                    <a:pos x="6" y="17"/>
                  </a:cxn>
                  <a:cxn ang="0">
                    <a:pos x="6" y="18"/>
                  </a:cxn>
                  <a:cxn ang="0">
                    <a:pos x="7" y="18"/>
                  </a:cxn>
                  <a:cxn ang="0">
                    <a:pos x="7" y="18"/>
                  </a:cxn>
                  <a:cxn ang="0">
                    <a:pos x="35" y="2"/>
                  </a:cxn>
                  <a:cxn ang="0">
                    <a:pos x="35" y="1"/>
                  </a:cxn>
                  <a:cxn ang="0">
                    <a:pos x="35" y="1"/>
                  </a:cxn>
                </a:cxnLst>
                <a:rect l="0" t="0" r="r" b="b"/>
                <a:pathLst>
                  <a:path w="35" h="18">
                    <a:moveTo>
                      <a:pt x="35" y="1"/>
                    </a:moveTo>
                    <a:cubicBezTo>
                      <a:pt x="35" y="1"/>
                      <a:pt x="35" y="1"/>
                      <a:pt x="35" y="1"/>
                    </a:cubicBezTo>
                    <a:cubicBezTo>
                      <a:pt x="34" y="1"/>
                      <a:pt x="34" y="1"/>
                      <a:pt x="34" y="1"/>
                    </a:cubicBezTo>
                    <a:cubicBezTo>
                      <a:pt x="34" y="1"/>
                      <a:pt x="34" y="1"/>
                      <a:pt x="34" y="1"/>
                    </a:cubicBezTo>
                    <a:cubicBezTo>
                      <a:pt x="34" y="1"/>
                      <a:pt x="33" y="1"/>
                      <a:pt x="33" y="1"/>
                    </a:cubicBezTo>
                    <a:cubicBezTo>
                      <a:pt x="33" y="1"/>
                      <a:pt x="33" y="1"/>
                      <a:pt x="33" y="1"/>
                    </a:cubicBezTo>
                    <a:cubicBezTo>
                      <a:pt x="33" y="1"/>
                      <a:pt x="33" y="1"/>
                      <a:pt x="32" y="0"/>
                    </a:cubicBezTo>
                    <a:cubicBezTo>
                      <a:pt x="32" y="0"/>
                      <a:pt x="32" y="0"/>
                      <a:pt x="32" y="0"/>
                    </a:cubicBezTo>
                    <a:cubicBezTo>
                      <a:pt x="32" y="0"/>
                      <a:pt x="32" y="0"/>
                      <a:pt x="31" y="0"/>
                    </a:cubicBezTo>
                    <a:cubicBezTo>
                      <a:pt x="31" y="0"/>
                      <a:pt x="31" y="0"/>
                      <a:pt x="31" y="0"/>
                    </a:cubicBezTo>
                    <a:cubicBezTo>
                      <a:pt x="31" y="0"/>
                      <a:pt x="31" y="0"/>
                      <a:pt x="31" y="0"/>
                    </a:cubicBezTo>
                    <a:cubicBezTo>
                      <a:pt x="30" y="0"/>
                      <a:pt x="30" y="0"/>
                      <a:pt x="30" y="0"/>
                    </a:cubicBezTo>
                    <a:cubicBezTo>
                      <a:pt x="30" y="0"/>
                      <a:pt x="30" y="0"/>
                      <a:pt x="29" y="0"/>
                    </a:cubicBezTo>
                    <a:cubicBezTo>
                      <a:pt x="29" y="0"/>
                      <a:pt x="29" y="0"/>
                      <a:pt x="29" y="1"/>
                    </a:cubicBezTo>
                    <a:cubicBezTo>
                      <a:pt x="28" y="1"/>
                      <a:pt x="28" y="1"/>
                      <a:pt x="28" y="1"/>
                    </a:cubicBezTo>
                    <a:cubicBezTo>
                      <a:pt x="0" y="17"/>
                      <a:pt x="0" y="17"/>
                      <a:pt x="0" y="17"/>
                    </a:cubicBezTo>
                    <a:cubicBezTo>
                      <a:pt x="0" y="17"/>
                      <a:pt x="0" y="17"/>
                      <a:pt x="0" y="17"/>
                    </a:cubicBezTo>
                    <a:cubicBezTo>
                      <a:pt x="1" y="17"/>
                      <a:pt x="1" y="17"/>
                      <a:pt x="1" y="17"/>
                    </a:cubicBezTo>
                    <a:cubicBezTo>
                      <a:pt x="1" y="17"/>
                      <a:pt x="2" y="17"/>
                      <a:pt x="2" y="17"/>
                    </a:cubicBezTo>
                    <a:cubicBezTo>
                      <a:pt x="2" y="17"/>
                      <a:pt x="2" y="17"/>
                      <a:pt x="2" y="17"/>
                    </a:cubicBezTo>
                    <a:cubicBezTo>
                      <a:pt x="2" y="17"/>
                      <a:pt x="3" y="17"/>
                      <a:pt x="3" y="17"/>
                    </a:cubicBezTo>
                    <a:cubicBezTo>
                      <a:pt x="3" y="17"/>
                      <a:pt x="3" y="17"/>
                      <a:pt x="3" y="17"/>
                    </a:cubicBezTo>
                    <a:cubicBezTo>
                      <a:pt x="3" y="17"/>
                      <a:pt x="4" y="17"/>
                      <a:pt x="4" y="17"/>
                    </a:cubicBezTo>
                    <a:cubicBezTo>
                      <a:pt x="4" y="17"/>
                      <a:pt x="4" y="17"/>
                      <a:pt x="4" y="17"/>
                    </a:cubicBezTo>
                    <a:cubicBezTo>
                      <a:pt x="4" y="17"/>
                      <a:pt x="4" y="17"/>
                      <a:pt x="5" y="17"/>
                    </a:cubicBezTo>
                    <a:cubicBezTo>
                      <a:pt x="5" y="17"/>
                      <a:pt x="5" y="17"/>
                      <a:pt x="5" y="17"/>
                    </a:cubicBezTo>
                    <a:cubicBezTo>
                      <a:pt x="5" y="17"/>
                      <a:pt x="5" y="17"/>
                      <a:pt x="6" y="17"/>
                    </a:cubicBezTo>
                    <a:cubicBezTo>
                      <a:pt x="6" y="17"/>
                      <a:pt x="6" y="17"/>
                      <a:pt x="6" y="17"/>
                    </a:cubicBezTo>
                    <a:cubicBezTo>
                      <a:pt x="6" y="18"/>
                      <a:pt x="6" y="18"/>
                      <a:pt x="6" y="18"/>
                    </a:cubicBezTo>
                    <a:cubicBezTo>
                      <a:pt x="7" y="18"/>
                      <a:pt x="7" y="18"/>
                      <a:pt x="7" y="18"/>
                    </a:cubicBezTo>
                    <a:cubicBezTo>
                      <a:pt x="7" y="18"/>
                      <a:pt x="7" y="18"/>
                      <a:pt x="7" y="18"/>
                    </a:cubicBezTo>
                    <a:cubicBezTo>
                      <a:pt x="35" y="2"/>
                      <a:pt x="35" y="2"/>
                      <a:pt x="35" y="2"/>
                    </a:cubicBezTo>
                    <a:cubicBezTo>
                      <a:pt x="35" y="2"/>
                      <a:pt x="35" y="2"/>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559" name="Freeform 553"/>
              <p:cNvSpPr>
                <a:spLocks/>
              </p:cNvSpPr>
              <p:nvPr/>
            </p:nvSpPr>
            <p:spPr bwMode="auto">
              <a:xfrm>
                <a:off x="4751" y="1766"/>
                <a:ext cx="15" cy="10"/>
              </a:xfrm>
              <a:custGeom>
                <a:avLst/>
                <a:gdLst/>
                <a:ahLst/>
                <a:cxnLst>
                  <a:cxn ang="0">
                    <a:pos x="32" y="3"/>
                  </a:cxn>
                  <a:cxn ang="0">
                    <a:pos x="32" y="2"/>
                  </a:cxn>
                  <a:cxn ang="0">
                    <a:pos x="31" y="2"/>
                  </a:cxn>
                  <a:cxn ang="0">
                    <a:pos x="31" y="1"/>
                  </a:cxn>
                  <a:cxn ang="0">
                    <a:pos x="30" y="1"/>
                  </a:cxn>
                  <a:cxn ang="0">
                    <a:pos x="30" y="1"/>
                  </a:cxn>
                  <a:cxn ang="0">
                    <a:pos x="29" y="0"/>
                  </a:cxn>
                  <a:cxn ang="0">
                    <a:pos x="29" y="0"/>
                  </a:cxn>
                  <a:cxn ang="0">
                    <a:pos x="28" y="0"/>
                  </a:cxn>
                  <a:cxn ang="0">
                    <a:pos x="28" y="0"/>
                  </a:cxn>
                  <a:cxn ang="0">
                    <a:pos x="0" y="16"/>
                  </a:cxn>
                  <a:cxn ang="0">
                    <a:pos x="0" y="16"/>
                  </a:cxn>
                  <a:cxn ang="0">
                    <a:pos x="1" y="16"/>
                  </a:cxn>
                  <a:cxn ang="0">
                    <a:pos x="1" y="17"/>
                  </a:cxn>
                  <a:cxn ang="0">
                    <a:pos x="2" y="17"/>
                  </a:cxn>
                  <a:cxn ang="0">
                    <a:pos x="2" y="17"/>
                  </a:cxn>
                  <a:cxn ang="0">
                    <a:pos x="3" y="18"/>
                  </a:cxn>
                  <a:cxn ang="0">
                    <a:pos x="3" y="18"/>
                  </a:cxn>
                  <a:cxn ang="0">
                    <a:pos x="3" y="19"/>
                  </a:cxn>
                  <a:cxn ang="0">
                    <a:pos x="4" y="19"/>
                  </a:cxn>
                  <a:cxn ang="0">
                    <a:pos x="4" y="20"/>
                  </a:cxn>
                  <a:cxn ang="0">
                    <a:pos x="33" y="3"/>
                  </a:cxn>
                  <a:cxn ang="0">
                    <a:pos x="32" y="3"/>
                  </a:cxn>
                </a:cxnLst>
                <a:rect l="0" t="0" r="r" b="b"/>
                <a:pathLst>
                  <a:path w="33" h="20">
                    <a:moveTo>
                      <a:pt x="32" y="3"/>
                    </a:moveTo>
                    <a:cubicBezTo>
                      <a:pt x="32" y="3"/>
                      <a:pt x="32" y="2"/>
                      <a:pt x="32" y="2"/>
                    </a:cubicBezTo>
                    <a:cubicBezTo>
                      <a:pt x="32" y="2"/>
                      <a:pt x="31" y="2"/>
                      <a:pt x="31" y="2"/>
                    </a:cubicBezTo>
                    <a:cubicBezTo>
                      <a:pt x="31" y="2"/>
                      <a:pt x="31" y="2"/>
                      <a:pt x="31" y="1"/>
                    </a:cubicBezTo>
                    <a:cubicBezTo>
                      <a:pt x="31" y="1"/>
                      <a:pt x="30" y="1"/>
                      <a:pt x="30" y="1"/>
                    </a:cubicBezTo>
                    <a:cubicBezTo>
                      <a:pt x="30" y="1"/>
                      <a:pt x="30" y="1"/>
                      <a:pt x="30" y="1"/>
                    </a:cubicBezTo>
                    <a:cubicBezTo>
                      <a:pt x="30" y="1"/>
                      <a:pt x="29" y="0"/>
                      <a:pt x="29" y="0"/>
                    </a:cubicBezTo>
                    <a:cubicBezTo>
                      <a:pt x="29" y="0"/>
                      <a:pt x="29" y="0"/>
                      <a:pt x="29" y="0"/>
                    </a:cubicBezTo>
                    <a:cubicBezTo>
                      <a:pt x="29" y="0"/>
                      <a:pt x="29" y="0"/>
                      <a:pt x="28" y="0"/>
                    </a:cubicBezTo>
                    <a:cubicBezTo>
                      <a:pt x="28" y="0"/>
                      <a:pt x="28" y="0"/>
                      <a:pt x="28" y="0"/>
                    </a:cubicBezTo>
                    <a:cubicBezTo>
                      <a:pt x="0" y="16"/>
                      <a:pt x="0" y="16"/>
                      <a:pt x="0" y="16"/>
                    </a:cubicBezTo>
                    <a:cubicBezTo>
                      <a:pt x="0" y="16"/>
                      <a:pt x="0" y="16"/>
                      <a:pt x="0" y="16"/>
                    </a:cubicBezTo>
                    <a:cubicBezTo>
                      <a:pt x="0" y="16"/>
                      <a:pt x="1" y="16"/>
                      <a:pt x="1" y="16"/>
                    </a:cubicBezTo>
                    <a:cubicBezTo>
                      <a:pt x="1" y="17"/>
                      <a:pt x="1" y="17"/>
                      <a:pt x="1" y="17"/>
                    </a:cubicBezTo>
                    <a:cubicBezTo>
                      <a:pt x="1" y="17"/>
                      <a:pt x="1" y="17"/>
                      <a:pt x="2" y="17"/>
                    </a:cubicBezTo>
                    <a:cubicBezTo>
                      <a:pt x="2" y="17"/>
                      <a:pt x="2" y="17"/>
                      <a:pt x="2" y="17"/>
                    </a:cubicBezTo>
                    <a:cubicBezTo>
                      <a:pt x="2" y="18"/>
                      <a:pt x="2" y="18"/>
                      <a:pt x="3" y="18"/>
                    </a:cubicBezTo>
                    <a:cubicBezTo>
                      <a:pt x="3" y="18"/>
                      <a:pt x="3" y="18"/>
                      <a:pt x="3" y="18"/>
                    </a:cubicBezTo>
                    <a:cubicBezTo>
                      <a:pt x="3" y="18"/>
                      <a:pt x="3" y="18"/>
                      <a:pt x="3" y="19"/>
                    </a:cubicBezTo>
                    <a:cubicBezTo>
                      <a:pt x="4" y="19"/>
                      <a:pt x="4" y="19"/>
                      <a:pt x="4" y="19"/>
                    </a:cubicBezTo>
                    <a:cubicBezTo>
                      <a:pt x="4" y="19"/>
                      <a:pt x="4" y="19"/>
                      <a:pt x="4" y="20"/>
                    </a:cubicBezTo>
                    <a:cubicBezTo>
                      <a:pt x="33" y="3"/>
                      <a:pt x="33" y="3"/>
                      <a:pt x="33" y="3"/>
                    </a:cubicBezTo>
                    <a:cubicBezTo>
                      <a:pt x="32" y="3"/>
                      <a:pt x="32" y="3"/>
                      <a:pt x="32" y="3"/>
                    </a:cubicBezTo>
                    <a:close/>
                  </a:path>
                </a:pathLst>
              </a:custGeom>
              <a:solidFill>
                <a:srgbClr val="4F64A8"/>
              </a:solidFill>
              <a:ln w="9525">
                <a:noFill/>
                <a:round/>
                <a:headEnd/>
                <a:tailEnd/>
              </a:ln>
            </p:spPr>
            <p:txBody>
              <a:bodyPr/>
              <a:lstStyle/>
              <a:p>
                <a:endParaRPr lang="zh-CN" altLang="en-US"/>
              </a:p>
            </p:txBody>
          </p:sp>
          <p:sp>
            <p:nvSpPr>
              <p:cNvPr id="560" name="Freeform 554"/>
              <p:cNvSpPr>
                <a:spLocks/>
              </p:cNvSpPr>
              <p:nvPr/>
            </p:nvSpPr>
            <p:spPr bwMode="auto">
              <a:xfrm>
                <a:off x="4752" y="1768"/>
                <a:ext cx="17" cy="17"/>
              </a:xfrm>
              <a:custGeom>
                <a:avLst/>
                <a:gdLst/>
                <a:ahLst/>
                <a:cxnLst>
                  <a:cxn ang="0">
                    <a:pos x="35" y="14"/>
                  </a:cxn>
                  <a:cxn ang="0">
                    <a:pos x="35" y="13"/>
                  </a:cxn>
                  <a:cxn ang="0">
                    <a:pos x="35" y="12"/>
                  </a:cxn>
                  <a:cxn ang="0">
                    <a:pos x="34" y="11"/>
                  </a:cxn>
                  <a:cxn ang="0">
                    <a:pos x="34" y="10"/>
                  </a:cxn>
                  <a:cxn ang="0">
                    <a:pos x="34" y="9"/>
                  </a:cxn>
                  <a:cxn ang="0">
                    <a:pos x="33" y="8"/>
                  </a:cxn>
                  <a:cxn ang="0">
                    <a:pos x="33" y="7"/>
                  </a:cxn>
                  <a:cxn ang="0">
                    <a:pos x="32" y="5"/>
                  </a:cxn>
                  <a:cxn ang="0">
                    <a:pos x="31" y="3"/>
                  </a:cxn>
                  <a:cxn ang="0">
                    <a:pos x="30" y="2"/>
                  </a:cxn>
                  <a:cxn ang="0">
                    <a:pos x="29" y="1"/>
                  </a:cxn>
                  <a:cxn ang="0">
                    <a:pos x="0" y="17"/>
                  </a:cxn>
                  <a:cxn ang="0">
                    <a:pos x="1" y="17"/>
                  </a:cxn>
                  <a:cxn ang="0">
                    <a:pos x="2" y="19"/>
                  </a:cxn>
                  <a:cxn ang="0">
                    <a:pos x="4" y="21"/>
                  </a:cxn>
                  <a:cxn ang="0">
                    <a:pos x="4" y="22"/>
                  </a:cxn>
                  <a:cxn ang="0">
                    <a:pos x="5" y="23"/>
                  </a:cxn>
                  <a:cxn ang="0">
                    <a:pos x="5" y="24"/>
                  </a:cxn>
                  <a:cxn ang="0">
                    <a:pos x="6" y="26"/>
                  </a:cxn>
                  <a:cxn ang="0">
                    <a:pos x="6" y="27"/>
                  </a:cxn>
                  <a:cxn ang="0">
                    <a:pos x="6" y="28"/>
                  </a:cxn>
                  <a:cxn ang="0">
                    <a:pos x="7" y="29"/>
                  </a:cxn>
                  <a:cxn ang="0">
                    <a:pos x="7" y="30"/>
                  </a:cxn>
                  <a:cxn ang="0">
                    <a:pos x="7" y="31"/>
                  </a:cxn>
                  <a:cxn ang="0">
                    <a:pos x="7" y="31"/>
                  </a:cxn>
                  <a:cxn ang="0">
                    <a:pos x="7" y="32"/>
                  </a:cxn>
                  <a:cxn ang="0">
                    <a:pos x="7" y="33"/>
                  </a:cxn>
                  <a:cxn ang="0">
                    <a:pos x="6" y="35"/>
                  </a:cxn>
                  <a:cxn ang="0">
                    <a:pos x="6" y="36"/>
                  </a:cxn>
                  <a:cxn ang="0">
                    <a:pos x="4" y="38"/>
                  </a:cxn>
                  <a:cxn ang="0">
                    <a:pos x="34" y="20"/>
                  </a:cxn>
                  <a:cxn ang="0">
                    <a:pos x="34" y="19"/>
                  </a:cxn>
                  <a:cxn ang="0">
                    <a:pos x="35" y="18"/>
                  </a:cxn>
                  <a:cxn ang="0">
                    <a:pos x="35" y="17"/>
                  </a:cxn>
                  <a:cxn ang="0">
                    <a:pos x="35" y="16"/>
                  </a:cxn>
                  <a:cxn ang="0">
                    <a:pos x="35" y="15"/>
                  </a:cxn>
                </a:cxnLst>
                <a:rect l="0" t="0" r="r" b="b"/>
                <a:pathLst>
                  <a:path w="35" h="38">
                    <a:moveTo>
                      <a:pt x="35" y="15"/>
                    </a:moveTo>
                    <a:cubicBezTo>
                      <a:pt x="35" y="14"/>
                      <a:pt x="35" y="14"/>
                      <a:pt x="35" y="14"/>
                    </a:cubicBezTo>
                    <a:cubicBezTo>
                      <a:pt x="35" y="14"/>
                      <a:pt x="35" y="14"/>
                      <a:pt x="35" y="14"/>
                    </a:cubicBezTo>
                    <a:cubicBezTo>
                      <a:pt x="35" y="13"/>
                      <a:pt x="35" y="13"/>
                      <a:pt x="35" y="13"/>
                    </a:cubicBezTo>
                    <a:cubicBezTo>
                      <a:pt x="35" y="13"/>
                      <a:pt x="35" y="13"/>
                      <a:pt x="35" y="12"/>
                    </a:cubicBezTo>
                    <a:cubicBezTo>
                      <a:pt x="35" y="12"/>
                      <a:pt x="35" y="12"/>
                      <a:pt x="35" y="12"/>
                    </a:cubicBezTo>
                    <a:cubicBezTo>
                      <a:pt x="35" y="12"/>
                      <a:pt x="35" y="12"/>
                      <a:pt x="35" y="11"/>
                    </a:cubicBezTo>
                    <a:cubicBezTo>
                      <a:pt x="34" y="11"/>
                      <a:pt x="34" y="11"/>
                      <a:pt x="34" y="11"/>
                    </a:cubicBezTo>
                    <a:cubicBezTo>
                      <a:pt x="34" y="11"/>
                      <a:pt x="34" y="10"/>
                      <a:pt x="34" y="10"/>
                    </a:cubicBezTo>
                    <a:cubicBezTo>
                      <a:pt x="34" y="10"/>
                      <a:pt x="34" y="10"/>
                      <a:pt x="34" y="10"/>
                    </a:cubicBezTo>
                    <a:cubicBezTo>
                      <a:pt x="34" y="10"/>
                      <a:pt x="34" y="9"/>
                      <a:pt x="34" y="9"/>
                    </a:cubicBezTo>
                    <a:cubicBezTo>
                      <a:pt x="34" y="9"/>
                      <a:pt x="34" y="9"/>
                      <a:pt x="34" y="9"/>
                    </a:cubicBezTo>
                    <a:cubicBezTo>
                      <a:pt x="34" y="8"/>
                      <a:pt x="34" y="8"/>
                      <a:pt x="34" y="8"/>
                    </a:cubicBezTo>
                    <a:cubicBezTo>
                      <a:pt x="33" y="8"/>
                      <a:pt x="33" y="8"/>
                      <a:pt x="33" y="8"/>
                    </a:cubicBezTo>
                    <a:cubicBezTo>
                      <a:pt x="33" y="7"/>
                      <a:pt x="33" y="7"/>
                      <a:pt x="33" y="7"/>
                    </a:cubicBezTo>
                    <a:cubicBezTo>
                      <a:pt x="33" y="7"/>
                      <a:pt x="33" y="7"/>
                      <a:pt x="33" y="7"/>
                    </a:cubicBezTo>
                    <a:cubicBezTo>
                      <a:pt x="33" y="6"/>
                      <a:pt x="33" y="6"/>
                      <a:pt x="33" y="6"/>
                    </a:cubicBezTo>
                    <a:cubicBezTo>
                      <a:pt x="32" y="6"/>
                      <a:pt x="32" y="6"/>
                      <a:pt x="32" y="5"/>
                    </a:cubicBezTo>
                    <a:cubicBezTo>
                      <a:pt x="32" y="5"/>
                      <a:pt x="32" y="5"/>
                      <a:pt x="32" y="4"/>
                    </a:cubicBezTo>
                    <a:cubicBezTo>
                      <a:pt x="31" y="4"/>
                      <a:pt x="31" y="4"/>
                      <a:pt x="31" y="3"/>
                    </a:cubicBezTo>
                    <a:cubicBezTo>
                      <a:pt x="31" y="3"/>
                      <a:pt x="30" y="3"/>
                      <a:pt x="30" y="2"/>
                    </a:cubicBezTo>
                    <a:cubicBezTo>
                      <a:pt x="30" y="2"/>
                      <a:pt x="30" y="2"/>
                      <a:pt x="30" y="2"/>
                    </a:cubicBezTo>
                    <a:cubicBezTo>
                      <a:pt x="30" y="1"/>
                      <a:pt x="30" y="1"/>
                      <a:pt x="29" y="1"/>
                    </a:cubicBezTo>
                    <a:cubicBezTo>
                      <a:pt x="29" y="1"/>
                      <a:pt x="29" y="1"/>
                      <a:pt x="29" y="1"/>
                    </a:cubicBezTo>
                    <a:cubicBezTo>
                      <a:pt x="29" y="0"/>
                      <a:pt x="29" y="0"/>
                      <a:pt x="29" y="0"/>
                    </a:cubicBezTo>
                    <a:cubicBezTo>
                      <a:pt x="0" y="17"/>
                      <a:pt x="0" y="17"/>
                      <a:pt x="0" y="17"/>
                    </a:cubicBezTo>
                    <a:cubicBezTo>
                      <a:pt x="1" y="17"/>
                      <a:pt x="1" y="17"/>
                      <a:pt x="1" y="17"/>
                    </a:cubicBezTo>
                    <a:cubicBezTo>
                      <a:pt x="1" y="17"/>
                      <a:pt x="1" y="17"/>
                      <a:pt x="1" y="17"/>
                    </a:cubicBezTo>
                    <a:cubicBezTo>
                      <a:pt x="1" y="18"/>
                      <a:pt x="1" y="18"/>
                      <a:pt x="2" y="18"/>
                    </a:cubicBezTo>
                    <a:cubicBezTo>
                      <a:pt x="2" y="18"/>
                      <a:pt x="2" y="18"/>
                      <a:pt x="2" y="19"/>
                    </a:cubicBezTo>
                    <a:cubicBezTo>
                      <a:pt x="2" y="19"/>
                      <a:pt x="3" y="19"/>
                      <a:pt x="3" y="20"/>
                    </a:cubicBezTo>
                    <a:cubicBezTo>
                      <a:pt x="3" y="20"/>
                      <a:pt x="3" y="20"/>
                      <a:pt x="4" y="21"/>
                    </a:cubicBezTo>
                    <a:cubicBezTo>
                      <a:pt x="4" y="21"/>
                      <a:pt x="4" y="21"/>
                      <a:pt x="4" y="22"/>
                    </a:cubicBezTo>
                    <a:cubicBezTo>
                      <a:pt x="4" y="22"/>
                      <a:pt x="4" y="22"/>
                      <a:pt x="4" y="22"/>
                    </a:cubicBezTo>
                    <a:cubicBezTo>
                      <a:pt x="4" y="23"/>
                      <a:pt x="5" y="23"/>
                      <a:pt x="5" y="23"/>
                    </a:cubicBezTo>
                    <a:cubicBezTo>
                      <a:pt x="5" y="23"/>
                      <a:pt x="5" y="23"/>
                      <a:pt x="5" y="23"/>
                    </a:cubicBezTo>
                    <a:cubicBezTo>
                      <a:pt x="5" y="24"/>
                      <a:pt x="5" y="24"/>
                      <a:pt x="5" y="24"/>
                    </a:cubicBezTo>
                    <a:cubicBezTo>
                      <a:pt x="5" y="24"/>
                      <a:pt x="5" y="24"/>
                      <a:pt x="5" y="24"/>
                    </a:cubicBezTo>
                    <a:cubicBezTo>
                      <a:pt x="5" y="25"/>
                      <a:pt x="5" y="25"/>
                      <a:pt x="6" y="25"/>
                    </a:cubicBezTo>
                    <a:cubicBezTo>
                      <a:pt x="6" y="25"/>
                      <a:pt x="6" y="25"/>
                      <a:pt x="6" y="26"/>
                    </a:cubicBezTo>
                    <a:cubicBezTo>
                      <a:pt x="6" y="26"/>
                      <a:pt x="6" y="26"/>
                      <a:pt x="6" y="26"/>
                    </a:cubicBezTo>
                    <a:cubicBezTo>
                      <a:pt x="6" y="26"/>
                      <a:pt x="6" y="26"/>
                      <a:pt x="6" y="27"/>
                    </a:cubicBezTo>
                    <a:cubicBezTo>
                      <a:pt x="6" y="27"/>
                      <a:pt x="6" y="27"/>
                      <a:pt x="6" y="27"/>
                    </a:cubicBezTo>
                    <a:cubicBezTo>
                      <a:pt x="6" y="27"/>
                      <a:pt x="6" y="28"/>
                      <a:pt x="6" y="28"/>
                    </a:cubicBezTo>
                    <a:cubicBezTo>
                      <a:pt x="6" y="28"/>
                      <a:pt x="6" y="28"/>
                      <a:pt x="6" y="28"/>
                    </a:cubicBezTo>
                    <a:cubicBezTo>
                      <a:pt x="6" y="28"/>
                      <a:pt x="6" y="29"/>
                      <a:pt x="7" y="29"/>
                    </a:cubicBezTo>
                    <a:cubicBezTo>
                      <a:pt x="7" y="29"/>
                      <a:pt x="7" y="29"/>
                      <a:pt x="7" y="29"/>
                    </a:cubicBezTo>
                    <a:cubicBezTo>
                      <a:pt x="7" y="30"/>
                      <a:pt x="7" y="30"/>
                      <a:pt x="7" y="30"/>
                    </a:cubicBezTo>
                    <a:cubicBezTo>
                      <a:pt x="7" y="30"/>
                      <a:pt x="7" y="30"/>
                      <a:pt x="7" y="30"/>
                    </a:cubicBezTo>
                    <a:cubicBezTo>
                      <a:pt x="7" y="31"/>
                      <a:pt x="7" y="31"/>
                      <a:pt x="7" y="31"/>
                    </a:cubicBezTo>
                    <a:cubicBezTo>
                      <a:pt x="7" y="31"/>
                      <a:pt x="7" y="31"/>
                      <a:pt x="7" y="31"/>
                    </a:cubicBezTo>
                    <a:cubicBezTo>
                      <a:pt x="7" y="31"/>
                      <a:pt x="7" y="31"/>
                      <a:pt x="7" y="31"/>
                    </a:cubicBezTo>
                    <a:cubicBezTo>
                      <a:pt x="7" y="32"/>
                      <a:pt x="7" y="32"/>
                      <a:pt x="7" y="32"/>
                    </a:cubicBezTo>
                    <a:cubicBezTo>
                      <a:pt x="7" y="32"/>
                      <a:pt x="7" y="32"/>
                      <a:pt x="7" y="32"/>
                    </a:cubicBezTo>
                    <a:cubicBezTo>
                      <a:pt x="7" y="33"/>
                      <a:pt x="7" y="33"/>
                      <a:pt x="7" y="33"/>
                    </a:cubicBezTo>
                    <a:cubicBezTo>
                      <a:pt x="7" y="33"/>
                      <a:pt x="7" y="33"/>
                      <a:pt x="7" y="33"/>
                    </a:cubicBezTo>
                    <a:cubicBezTo>
                      <a:pt x="7" y="34"/>
                      <a:pt x="6" y="34"/>
                      <a:pt x="6" y="34"/>
                    </a:cubicBezTo>
                    <a:cubicBezTo>
                      <a:pt x="6" y="34"/>
                      <a:pt x="6" y="34"/>
                      <a:pt x="6" y="35"/>
                    </a:cubicBezTo>
                    <a:cubicBezTo>
                      <a:pt x="6" y="35"/>
                      <a:pt x="6" y="35"/>
                      <a:pt x="6" y="35"/>
                    </a:cubicBezTo>
                    <a:cubicBezTo>
                      <a:pt x="6" y="35"/>
                      <a:pt x="6" y="36"/>
                      <a:pt x="6" y="36"/>
                    </a:cubicBezTo>
                    <a:cubicBezTo>
                      <a:pt x="6" y="36"/>
                      <a:pt x="6" y="36"/>
                      <a:pt x="5" y="36"/>
                    </a:cubicBezTo>
                    <a:cubicBezTo>
                      <a:pt x="5" y="37"/>
                      <a:pt x="4" y="38"/>
                      <a:pt x="4" y="38"/>
                    </a:cubicBezTo>
                    <a:cubicBezTo>
                      <a:pt x="32" y="22"/>
                      <a:pt x="32" y="22"/>
                      <a:pt x="32" y="22"/>
                    </a:cubicBezTo>
                    <a:cubicBezTo>
                      <a:pt x="33" y="21"/>
                      <a:pt x="33" y="21"/>
                      <a:pt x="34" y="20"/>
                    </a:cubicBezTo>
                    <a:cubicBezTo>
                      <a:pt x="34" y="20"/>
                      <a:pt x="34" y="20"/>
                      <a:pt x="34" y="19"/>
                    </a:cubicBezTo>
                    <a:cubicBezTo>
                      <a:pt x="34" y="19"/>
                      <a:pt x="34" y="19"/>
                      <a:pt x="34" y="19"/>
                    </a:cubicBezTo>
                    <a:cubicBezTo>
                      <a:pt x="34" y="19"/>
                      <a:pt x="34" y="18"/>
                      <a:pt x="35" y="18"/>
                    </a:cubicBezTo>
                    <a:cubicBezTo>
                      <a:pt x="35" y="18"/>
                      <a:pt x="35" y="18"/>
                      <a:pt x="35" y="18"/>
                    </a:cubicBezTo>
                    <a:cubicBezTo>
                      <a:pt x="35" y="17"/>
                      <a:pt x="35" y="17"/>
                      <a:pt x="35" y="17"/>
                    </a:cubicBezTo>
                    <a:cubicBezTo>
                      <a:pt x="35" y="17"/>
                      <a:pt x="35" y="17"/>
                      <a:pt x="35" y="17"/>
                    </a:cubicBezTo>
                    <a:cubicBezTo>
                      <a:pt x="35" y="16"/>
                      <a:pt x="35" y="16"/>
                      <a:pt x="35" y="16"/>
                    </a:cubicBezTo>
                    <a:cubicBezTo>
                      <a:pt x="35" y="16"/>
                      <a:pt x="35" y="16"/>
                      <a:pt x="35" y="16"/>
                    </a:cubicBezTo>
                    <a:cubicBezTo>
                      <a:pt x="35" y="15"/>
                      <a:pt x="35" y="15"/>
                      <a:pt x="35" y="15"/>
                    </a:cubicBezTo>
                    <a:cubicBezTo>
                      <a:pt x="35" y="15"/>
                      <a:pt x="35" y="15"/>
                      <a:pt x="35" y="15"/>
                    </a:cubicBezTo>
                    <a:cubicBezTo>
                      <a:pt x="35" y="15"/>
                      <a:pt x="35" y="15"/>
                      <a:pt x="35" y="15"/>
                    </a:cubicBezTo>
                    <a:close/>
                  </a:path>
                </a:pathLst>
              </a:custGeom>
              <a:solidFill>
                <a:srgbClr val="17317B"/>
              </a:solidFill>
              <a:ln w="9525">
                <a:noFill/>
                <a:round/>
                <a:headEnd/>
                <a:tailEnd/>
              </a:ln>
            </p:spPr>
            <p:txBody>
              <a:bodyPr/>
              <a:lstStyle/>
              <a:p>
                <a:endParaRPr lang="zh-CN" altLang="en-US"/>
              </a:p>
            </p:txBody>
          </p:sp>
          <p:sp>
            <p:nvSpPr>
              <p:cNvPr id="561" name="Freeform 555"/>
              <p:cNvSpPr>
                <a:spLocks/>
              </p:cNvSpPr>
              <p:nvPr/>
            </p:nvSpPr>
            <p:spPr bwMode="auto">
              <a:xfrm>
                <a:off x="4745" y="1772"/>
                <a:ext cx="11" cy="15"/>
              </a:xfrm>
              <a:custGeom>
                <a:avLst/>
                <a:gdLst/>
                <a:ahLst/>
                <a:cxnLst>
                  <a:cxn ang="0">
                    <a:pos x="11" y="3"/>
                  </a:cxn>
                  <a:cxn ang="0">
                    <a:pos x="22" y="21"/>
                  </a:cxn>
                  <a:cxn ang="0">
                    <a:pos x="11" y="28"/>
                  </a:cxn>
                  <a:cxn ang="0">
                    <a:pos x="0" y="9"/>
                  </a:cxn>
                  <a:cxn ang="0">
                    <a:pos x="11" y="3"/>
                  </a:cxn>
                  <a:cxn ang="0">
                    <a:pos x="11" y="3"/>
                  </a:cxn>
                </a:cxnLst>
                <a:rect l="0" t="0" r="r" b="b"/>
                <a:pathLst>
                  <a:path w="22" h="31">
                    <a:moveTo>
                      <a:pt x="11" y="3"/>
                    </a:moveTo>
                    <a:cubicBezTo>
                      <a:pt x="17" y="6"/>
                      <a:pt x="22" y="15"/>
                      <a:pt x="22" y="21"/>
                    </a:cubicBezTo>
                    <a:cubicBezTo>
                      <a:pt x="22" y="28"/>
                      <a:pt x="17" y="31"/>
                      <a:pt x="11" y="28"/>
                    </a:cubicBezTo>
                    <a:cubicBezTo>
                      <a:pt x="5" y="24"/>
                      <a:pt x="0" y="16"/>
                      <a:pt x="0" y="9"/>
                    </a:cubicBezTo>
                    <a:cubicBezTo>
                      <a:pt x="0" y="2"/>
                      <a:pt x="5" y="0"/>
                      <a:pt x="11" y="3"/>
                    </a:cubicBezTo>
                    <a:cubicBezTo>
                      <a:pt x="11" y="3"/>
                      <a:pt x="11" y="3"/>
                      <a:pt x="11" y="3"/>
                    </a:cubicBezTo>
                    <a:close/>
                  </a:path>
                </a:pathLst>
              </a:custGeom>
              <a:solidFill>
                <a:srgbClr val="142867"/>
              </a:solidFill>
              <a:ln w="9525">
                <a:noFill/>
                <a:round/>
                <a:headEnd/>
                <a:tailEnd/>
              </a:ln>
            </p:spPr>
            <p:txBody>
              <a:bodyPr/>
              <a:lstStyle/>
              <a:p>
                <a:endParaRPr lang="zh-CN" altLang="en-US"/>
              </a:p>
            </p:txBody>
          </p:sp>
          <p:sp>
            <p:nvSpPr>
              <p:cNvPr id="562" name="Freeform 556"/>
              <p:cNvSpPr>
                <a:spLocks/>
              </p:cNvSpPr>
              <p:nvPr/>
            </p:nvSpPr>
            <p:spPr bwMode="auto">
              <a:xfrm>
                <a:off x="4747" y="1725"/>
                <a:ext cx="17" cy="8"/>
              </a:xfrm>
              <a:custGeom>
                <a:avLst/>
                <a:gdLst/>
                <a:ahLst/>
                <a:cxnLst>
                  <a:cxn ang="0">
                    <a:pos x="35" y="1"/>
                  </a:cxn>
                  <a:cxn ang="0">
                    <a:pos x="35" y="1"/>
                  </a:cxn>
                  <a:cxn ang="0">
                    <a:pos x="34" y="1"/>
                  </a:cxn>
                  <a:cxn ang="0">
                    <a:pos x="34" y="1"/>
                  </a:cxn>
                  <a:cxn ang="0">
                    <a:pos x="33" y="1"/>
                  </a:cxn>
                  <a:cxn ang="0">
                    <a:pos x="33" y="0"/>
                  </a:cxn>
                  <a:cxn ang="0">
                    <a:pos x="32" y="0"/>
                  </a:cxn>
                  <a:cxn ang="0">
                    <a:pos x="32" y="0"/>
                  </a:cxn>
                  <a:cxn ang="0">
                    <a:pos x="31" y="0"/>
                  </a:cxn>
                  <a:cxn ang="0">
                    <a:pos x="31" y="0"/>
                  </a:cxn>
                  <a:cxn ang="0">
                    <a:pos x="31" y="0"/>
                  </a:cxn>
                  <a:cxn ang="0">
                    <a:pos x="30" y="0"/>
                  </a:cxn>
                  <a:cxn ang="0">
                    <a:pos x="29" y="0"/>
                  </a:cxn>
                  <a:cxn ang="0">
                    <a:pos x="29" y="0"/>
                  </a:cxn>
                  <a:cxn ang="0">
                    <a:pos x="28" y="1"/>
                  </a:cxn>
                  <a:cxn ang="0">
                    <a:pos x="0" y="17"/>
                  </a:cxn>
                  <a:cxn ang="0">
                    <a:pos x="0" y="17"/>
                  </a:cxn>
                  <a:cxn ang="0">
                    <a:pos x="1" y="17"/>
                  </a:cxn>
                  <a:cxn ang="0">
                    <a:pos x="2" y="16"/>
                  </a:cxn>
                  <a:cxn ang="0">
                    <a:pos x="2" y="16"/>
                  </a:cxn>
                  <a:cxn ang="0">
                    <a:pos x="3" y="16"/>
                  </a:cxn>
                  <a:cxn ang="0">
                    <a:pos x="3" y="16"/>
                  </a:cxn>
                  <a:cxn ang="0">
                    <a:pos x="4" y="17"/>
                  </a:cxn>
                  <a:cxn ang="0">
                    <a:pos x="4" y="17"/>
                  </a:cxn>
                  <a:cxn ang="0">
                    <a:pos x="5" y="17"/>
                  </a:cxn>
                  <a:cxn ang="0">
                    <a:pos x="5" y="17"/>
                  </a:cxn>
                  <a:cxn ang="0">
                    <a:pos x="6" y="17"/>
                  </a:cxn>
                  <a:cxn ang="0">
                    <a:pos x="6" y="17"/>
                  </a:cxn>
                  <a:cxn ang="0">
                    <a:pos x="6" y="17"/>
                  </a:cxn>
                  <a:cxn ang="0">
                    <a:pos x="7" y="18"/>
                  </a:cxn>
                  <a:cxn ang="0">
                    <a:pos x="7" y="18"/>
                  </a:cxn>
                  <a:cxn ang="0">
                    <a:pos x="35" y="1"/>
                  </a:cxn>
                  <a:cxn ang="0">
                    <a:pos x="35" y="1"/>
                  </a:cxn>
                  <a:cxn ang="0">
                    <a:pos x="35" y="1"/>
                  </a:cxn>
                </a:cxnLst>
                <a:rect l="0" t="0" r="r" b="b"/>
                <a:pathLst>
                  <a:path w="35" h="18">
                    <a:moveTo>
                      <a:pt x="35" y="1"/>
                    </a:moveTo>
                    <a:cubicBezTo>
                      <a:pt x="35" y="1"/>
                      <a:pt x="35" y="1"/>
                      <a:pt x="35" y="1"/>
                    </a:cubicBezTo>
                    <a:cubicBezTo>
                      <a:pt x="34" y="1"/>
                      <a:pt x="34" y="1"/>
                      <a:pt x="34" y="1"/>
                    </a:cubicBezTo>
                    <a:cubicBezTo>
                      <a:pt x="34" y="1"/>
                      <a:pt x="34" y="1"/>
                      <a:pt x="34" y="1"/>
                    </a:cubicBezTo>
                    <a:cubicBezTo>
                      <a:pt x="34" y="1"/>
                      <a:pt x="33" y="1"/>
                      <a:pt x="33" y="1"/>
                    </a:cubicBezTo>
                    <a:cubicBezTo>
                      <a:pt x="33" y="0"/>
                      <a:pt x="33" y="0"/>
                      <a:pt x="33" y="0"/>
                    </a:cubicBezTo>
                    <a:cubicBezTo>
                      <a:pt x="33" y="0"/>
                      <a:pt x="33" y="0"/>
                      <a:pt x="32" y="0"/>
                    </a:cubicBezTo>
                    <a:cubicBezTo>
                      <a:pt x="32" y="0"/>
                      <a:pt x="32" y="0"/>
                      <a:pt x="32" y="0"/>
                    </a:cubicBezTo>
                    <a:cubicBezTo>
                      <a:pt x="32" y="0"/>
                      <a:pt x="32" y="0"/>
                      <a:pt x="31" y="0"/>
                    </a:cubicBezTo>
                    <a:cubicBezTo>
                      <a:pt x="31" y="0"/>
                      <a:pt x="31" y="0"/>
                      <a:pt x="31" y="0"/>
                    </a:cubicBezTo>
                    <a:cubicBezTo>
                      <a:pt x="31" y="0"/>
                      <a:pt x="31" y="0"/>
                      <a:pt x="31" y="0"/>
                    </a:cubicBezTo>
                    <a:cubicBezTo>
                      <a:pt x="30" y="0"/>
                      <a:pt x="30" y="0"/>
                      <a:pt x="30" y="0"/>
                    </a:cubicBezTo>
                    <a:cubicBezTo>
                      <a:pt x="30" y="0"/>
                      <a:pt x="30" y="0"/>
                      <a:pt x="29" y="0"/>
                    </a:cubicBezTo>
                    <a:cubicBezTo>
                      <a:pt x="29" y="0"/>
                      <a:pt x="29" y="0"/>
                      <a:pt x="29" y="0"/>
                    </a:cubicBezTo>
                    <a:cubicBezTo>
                      <a:pt x="28" y="0"/>
                      <a:pt x="28" y="1"/>
                      <a:pt x="28" y="1"/>
                    </a:cubicBezTo>
                    <a:cubicBezTo>
                      <a:pt x="0" y="17"/>
                      <a:pt x="0" y="17"/>
                      <a:pt x="0" y="17"/>
                    </a:cubicBezTo>
                    <a:cubicBezTo>
                      <a:pt x="0" y="17"/>
                      <a:pt x="0" y="17"/>
                      <a:pt x="0" y="17"/>
                    </a:cubicBezTo>
                    <a:cubicBezTo>
                      <a:pt x="1" y="17"/>
                      <a:pt x="1" y="17"/>
                      <a:pt x="1" y="17"/>
                    </a:cubicBezTo>
                    <a:cubicBezTo>
                      <a:pt x="1" y="16"/>
                      <a:pt x="2" y="16"/>
                      <a:pt x="2" y="16"/>
                    </a:cubicBezTo>
                    <a:cubicBezTo>
                      <a:pt x="2" y="16"/>
                      <a:pt x="2" y="16"/>
                      <a:pt x="2" y="16"/>
                    </a:cubicBezTo>
                    <a:cubicBezTo>
                      <a:pt x="2" y="16"/>
                      <a:pt x="3" y="16"/>
                      <a:pt x="3" y="16"/>
                    </a:cubicBezTo>
                    <a:cubicBezTo>
                      <a:pt x="3" y="16"/>
                      <a:pt x="3" y="16"/>
                      <a:pt x="3" y="16"/>
                    </a:cubicBezTo>
                    <a:cubicBezTo>
                      <a:pt x="3" y="16"/>
                      <a:pt x="4" y="17"/>
                      <a:pt x="4" y="17"/>
                    </a:cubicBezTo>
                    <a:cubicBezTo>
                      <a:pt x="4" y="17"/>
                      <a:pt x="4" y="17"/>
                      <a:pt x="4" y="17"/>
                    </a:cubicBezTo>
                    <a:cubicBezTo>
                      <a:pt x="4" y="17"/>
                      <a:pt x="4" y="17"/>
                      <a:pt x="5" y="17"/>
                    </a:cubicBezTo>
                    <a:cubicBezTo>
                      <a:pt x="5" y="17"/>
                      <a:pt x="5" y="17"/>
                      <a:pt x="5" y="17"/>
                    </a:cubicBezTo>
                    <a:cubicBezTo>
                      <a:pt x="5" y="17"/>
                      <a:pt x="5" y="17"/>
                      <a:pt x="6" y="17"/>
                    </a:cubicBezTo>
                    <a:cubicBezTo>
                      <a:pt x="6" y="17"/>
                      <a:pt x="6" y="17"/>
                      <a:pt x="6" y="17"/>
                    </a:cubicBezTo>
                    <a:cubicBezTo>
                      <a:pt x="6" y="17"/>
                      <a:pt x="6" y="17"/>
                      <a:pt x="6" y="17"/>
                    </a:cubicBezTo>
                    <a:cubicBezTo>
                      <a:pt x="7" y="18"/>
                      <a:pt x="7" y="18"/>
                      <a:pt x="7" y="18"/>
                    </a:cubicBezTo>
                    <a:cubicBezTo>
                      <a:pt x="7" y="18"/>
                      <a:pt x="7" y="18"/>
                      <a:pt x="7" y="18"/>
                    </a:cubicBezTo>
                    <a:cubicBezTo>
                      <a:pt x="35" y="1"/>
                      <a:pt x="35" y="1"/>
                      <a:pt x="35" y="1"/>
                    </a:cubicBezTo>
                    <a:cubicBezTo>
                      <a:pt x="35"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563" name="Freeform 557"/>
              <p:cNvSpPr>
                <a:spLocks/>
              </p:cNvSpPr>
              <p:nvPr/>
            </p:nvSpPr>
            <p:spPr bwMode="auto">
              <a:xfrm>
                <a:off x="4751" y="1725"/>
                <a:ext cx="15" cy="10"/>
              </a:xfrm>
              <a:custGeom>
                <a:avLst/>
                <a:gdLst/>
                <a:ahLst/>
                <a:cxnLst>
                  <a:cxn ang="0">
                    <a:pos x="32" y="3"/>
                  </a:cxn>
                  <a:cxn ang="0">
                    <a:pos x="32" y="3"/>
                  </a:cxn>
                  <a:cxn ang="0">
                    <a:pos x="31" y="3"/>
                  </a:cxn>
                  <a:cxn ang="0">
                    <a:pos x="31" y="2"/>
                  </a:cxn>
                  <a:cxn ang="0">
                    <a:pos x="30" y="2"/>
                  </a:cxn>
                  <a:cxn ang="0">
                    <a:pos x="30" y="1"/>
                  </a:cxn>
                  <a:cxn ang="0">
                    <a:pos x="29" y="1"/>
                  </a:cxn>
                  <a:cxn ang="0">
                    <a:pos x="29" y="1"/>
                  </a:cxn>
                  <a:cxn ang="0">
                    <a:pos x="28" y="1"/>
                  </a:cxn>
                  <a:cxn ang="0">
                    <a:pos x="28" y="0"/>
                  </a:cxn>
                  <a:cxn ang="0">
                    <a:pos x="0" y="17"/>
                  </a:cxn>
                  <a:cxn ang="0">
                    <a:pos x="0" y="17"/>
                  </a:cxn>
                  <a:cxn ang="0">
                    <a:pos x="1" y="17"/>
                  </a:cxn>
                  <a:cxn ang="0">
                    <a:pos x="1" y="17"/>
                  </a:cxn>
                  <a:cxn ang="0">
                    <a:pos x="2" y="18"/>
                  </a:cxn>
                  <a:cxn ang="0">
                    <a:pos x="2" y="18"/>
                  </a:cxn>
                  <a:cxn ang="0">
                    <a:pos x="3" y="19"/>
                  </a:cxn>
                  <a:cxn ang="0">
                    <a:pos x="3" y="19"/>
                  </a:cxn>
                  <a:cxn ang="0">
                    <a:pos x="3" y="19"/>
                  </a:cxn>
                  <a:cxn ang="0">
                    <a:pos x="4" y="20"/>
                  </a:cxn>
                  <a:cxn ang="0">
                    <a:pos x="4" y="20"/>
                  </a:cxn>
                  <a:cxn ang="0">
                    <a:pos x="33" y="4"/>
                  </a:cxn>
                  <a:cxn ang="0">
                    <a:pos x="32" y="3"/>
                  </a:cxn>
                </a:cxnLst>
                <a:rect l="0" t="0" r="r" b="b"/>
                <a:pathLst>
                  <a:path w="33" h="20">
                    <a:moveTo>
                      <a:pt x="32" y="3"/>
                    </a:moveTo>
                    <a:cubicBezTo>
                      <a:pt x="32" y="3"/>
                      <a:pt x="32" y="3"/>
                      <a:pt x="32" y="3"/>
                    </a:cubicBezTo>
                    <a:cubicBezTo>
                      <a:pt x="32" y="3"/>
                      <a:pt x="31" y="3"/>
                      <a:pt x="31" y="3"/>
                    </a:cubicBezTo>
                    <a:cubicBezTo>
                      <a:pt x="31" y="2"/>
                      <a:pt x="31" y="2"/>
                      <a:pt x="31" y="2"/>
                    </a:cubicBezTo>
                    <a:cubicBezTo>
                      <a:pt x="31" y="2"/>
                      <a:pt x="30" y="2"/>
                      <a:pt x="30" y="2"/>
                    </a:cubicBezTo>
                    <a:cubicBezTo>
                      <a:pt x="30" y="2"/>
                      <a:pt x="30" y="2"/>
                      <a:pt x="30" y="1"/>
                    </a:cubicBezTo>
                    <a:cubicBezTo>
                      <a:pt x="30" y="1"/>
                      <a:pt x="29" y="1"/>
                      <a:pt x="29" y="1"/>
                    </a:cubicBezTo>
                    <a:cubicBezTo>
                      <a:pt x="29" y="1"/>
                      <a:pt x="29" y="1"/>
                      <a:pt x="29" y="1"/>
                    </a:cubicBezTo>
                    <a:cubicBezTo>
                      <a:pt x="29" y="1"/>
                      <a:pt x="29" y="1"/>
                      <a:pt x="28" y="1"/>
                    </a:cubicBezTo>
                    <a:cubicBezTo>
                      <a:pt x="28" y="1"/>
                      <a:pt x="28" y="0"/>
                      <a:pt x="28" y="0"/>
                    </a:cubicBezTo>
                    <a:cubicBezTo>
                      <a:pt x="0" y="17"/>
                      <a:pt x="0" y="17"/>
                      <a:pt x="0" y="17"/>
                    </a:cubicBezTo>
                    <a:cubicBezTo>
                      <a:pt x="0" y="17"/>
                      <a:pt x="0" y="17"/>
                      <a:pt x="0" y="17"/>
                    </a:cubicBezTo>
                    <a:cubicBezTo>
                      <a:pt x="0" y="17"/>
                      <a:pt x="1" y="17"/>
                      <a:pt x="1" y="17"/>
                    </a:cubicBezTo>
                    <a:cubicBezTo>
                      <a:pt x="1" y="17"/>
                      <a:pt x="1" y="17"/>
                      <a:pt x="1" y="17"/>
                    </a:cubicBezTo>
                    <a:cubicBezTo>
                      <a:pt x="1" y="18"/>
                      <a:pt x="1" y="18"/>
                      <a:pt x="2" y="18"/>
                    </a:cubicBezTo>
                    <a:cubicBezTo>
                      <a:pt x="2" y="18"/>
                      <a:pt x="2" y="18"/>
                      <a:pt x="2" y="18"/>
                    </a:cubicBezTo>
                    <a:cubicBezTo>
                      <a:pt x="2" y="18"/>
                      <a:pt x="2" y="18"/>
                      <a:pt x="3" y="19"/>
                    </a:cubicBezTo>
                    <a:cubicBezTo>
                      <a:pt x="3" y="19"/>
                      <a:pt x="3" y="19"/>
                      <a:pt x="3" y="19"/>
                    </a:cubicBezTo>
                    <a:cubicBezTo>
                      <a:pt x="3" y="19"/>
                      <a:pt x="3" y="19"/>
                      <a:pt x="3" y="19"/>
                    </a:cubicBezTo>
                    <a:cubicBezTo>
                      <a:pt x="4" y="20"/>
                      <a:pt x="4" y="20"/>
                      <a:pt x="4" y="20"/>
                    </a:cubicBezTo>
                    <a:cubicBezTo>
                      <a:pt x="4" y="20"/>
                      <a:pt x="4" y="20"/>
                      <a:pt x="4" y="20"/>
                    </a:cubicBezTo>
                    <a:cubicBezTo>
                      <a:pt x="33" y="4"/>
                      <a:pt x="33" y="4"/>
                      <a:pt x="33" y="4"/>
                    </a:cubicBezTo>
                    <a:cubicBezTo>
                      <a:pt x="32" y="4"/>
                      <a:pt x="32" y="4"/>
                      <a:pt x="32" y="3"/>
                    </a:cubicBezTo>
                    <a:close/>
                  </a:path>
                </a:pathLst>
              </a:custGeom>
              <a:solidFill>
                <a:srgbClr val="4F64A8"/>
              </a:solidFill>
              <a:ln w="9525">
                <a:noFill/>
                <a:round/>
                <a:headEnd/>
                <a:tailEnd/>
              </a:ln>
            </p:spPr>
            <p:txBody>
              <a:bodyPr/>
              <a:lstStyle/>
              <a:p>
                <a:endParaRPr lang="zh-CN" altLang="en-US"/>
              </a:p>
            </p:txBody>
          </p:sp>
          <p:sp>
            <p:nvSpPr>
              <p:cNvPr id="564" name="Freeform 558"/>
              <p:cNvSpPr>
                <a:spLocks/>
              </p:cNvSpPr>
              <p:nvPr/>
            </p:nvSpPr>
            <p:spPr bwMode="auto">
              <a:xfrm>
                <a:off x="4752" y="1727"/>
                <a:ext cx="17" cy="18"/>
              </a:xfrm>
              <a:custGeom>
                <a:avLst/>
                <a:gdLst/>
                <a:ahLst/>
                <a:cxnLst>
                  <a:cxn ang="0">
                    <a:pos x="35" y="14"/>
                  </a:cxn>
                  <a:cxn ang="0">
                    <a:pos x="35" y="13"/>
                  </a:cxn>
                  <a:cxn ang="0">
                    <a:pos x="35" y="12"/>
                  </a:cxn>
                  <a:cxn ang="0">
                    <a:pos x="34" y="11"/>
                  </a:cxn>
                  <a:cxn ang="0">
                    <a:pos x="34" y="9"/>
                  </a:cxn>
                  <a:cxn ang="0">
                    <a:pos x="34" y="8"/>
                  </a:cxn>
                  <a:cxn ang="0">
                    <a:pos x="33" y="7"/>
                  </a:cxn>
                  <a:cxn ang="0">
                    <a:pos x="33" y="6"/>
                  </a:cxn>
                  <a:cxn ang="0">
                    <a:pos x="32" y="5"/>
                  </a:cxn>
                  <a:cxn ang="0">
                    <a:pos x="31" y="3"/>
                  </a:cxn>
                  <a:cxn ang="0">
                    <a:pos x="30" y="1"/>
                  </a:cxn>
                  <a:cxn ang="0">
                    <a:pos x="29" y="0"/>
                  </a:cxn>
                  <a:cxn ang="0">
                    <a:pos x="0" y="16"/>
                  </a:cxn>
                  <a:cxn ang="0">
                    <a:pos x="1" y="17"/>
                  </a:cxn>
                  <a:cxn ang="0">
                    <a:pos x="2" y="18"/>
                  </a:cxn>
                  <a:cxn ang="0">
                    <a:pos x="4" y="21"/>
                  </a:cxn>
                  <a:cxn ang="0">
                    <a:pos x="4" y="22"/>
                  </a:cxn>
                  <a:cxn ang="0">
                    <a:pos x="5" y="23"/>
                  </a:cxn>
                  <a:cxn ang="0">
                    <a:pos x="5" y="24"/>
                  </a:cxn>
                  <a:cxn ang="0">
                    <a:pos x="6" y="25"/>
                  </a:cxn>
                  <a:cxn ang="0">
                    <a:pos x="6" y="26"/>
                  </a:cxn>
                  <a:cxn ang="0">
                    <a:pos x="6" y="28"/>
                  </a:cxn>
                  <a:cxn ang="0">
                    <a:pos x="7" y="29"/>
                  </a:cxn>
                  <a:cxn ang="0">
                    <a:pos x="7" y="30"/>
                  </a:cxn>
                  <a:cxn ang="0">
                    <a:pos x="7" y="31"/>
                  </a:cxn>
                  <a:cxn ang="0">
                    <a:pos x="7" y="31"/>
                  </a:cxn>
                  <a:cxn ang="0">
                    <a:pos x="7" y="32"/>
                  </a:cxn>
                  <a:cxn ang="0">
                    <a:pos x="7" y="33"/>
                  </a:cxn>
                  <a:cxn ang="0">
                    <a:pos x="6" y="34"/>
                  </a:cxn>
                  <a:cxn ang="0">
                    <a:pos x="6" y="36"/>
                  </a:cxn>
                  <a:cxn ang="0">
                    <a:pos x="4" y="38"/>
                  </a:cxn>
                  <a:cxn ang="0">
                    <a:pos x="34" y="20"/>
                  </a:cxn>
                  <a:cxn ang="0">
                    <a:pos x="34" y="19"/>
                  </a:cxn>
                  <a:cxn ang="0">
                    <a:pos x="35" y="17"/>
                  </a:cxn>
                  <a:cxn ang="0">
                    <a:pos x="35" y="16"/>
                  </a:cxn>
                  <a:cxn ang="0">
                    <a:pos x="35" y="15"/>
                  </a:cxn>
                  <a:cxn ang="0">
                    <a:pos x="35" y="15"/>
                  </a:cxn>
                </a:cxnLst>
                <a:rect l="0" t="0" r="r" b="b"/>
                <a:pathLst>
                  <a:path w="35" h="38">
                    <a:moveTo>
                      <a:pt x="35" y="14"/>
                    </a:moveTo>
                    <a:cubicBezTo>
                      <a:pt x="35" y="14"/>
                      <a:pt x="35" y="14"/>
                      <a:pt x="35" y="14"/>
                    </a:cubicBezTo>
                    <a:cubicBezTo>
                      <a:pt x="35" y="14"/>
                      <a:pt x="35" y="13"/>
                      <a:pt x="35" y="13"/>
                    </a:cubicBezTo>
                    <a:cubicBezTo>
                      <a:pt x="35" y="13"/>
                      <a:pt x="35" y="13"/>
                      <a:pt x="35" y="13"/>
                    </a:cubicBezTo>
                    <a:cubicBezTo>
                      <a:pt x="35" y="13"/>
                      <a:pt x="35" y="12"/>
                      <a:pt x="35" y="12"/>
                    </a:cubicBezTo>
                    <a:cubicBezTo>
                      <a:pt x="35" y="12"/>
                      <a:pt x="35" y="12"/>
                      <a:pt x="35" y="12"/>
                    </a:cubicBezTo>
                    <a:cubicBezTo>
                      <a:pt x="35" y="12"/>
                      <a:pt x="35" y="11"/>
                      <a:pt x="35" y="11"/>
                    </a:cubicBezTo>
                    <a:cubicBezTo>
                      <a:pt x="34" y="11"/>
                      <a:pt x="34" y="11"/>
                      <a:pt x="34" y="11"/>
                    </a:cubicBezTo>
                    <a:cubicBezTo>
                      <a:pt x="34" y="10"/>
                      <a:pt x="34" y="10"/>
                      <a:pt x="34" y="10"/>
                    </a:cubicBezTo>
                    <a:cubicBezTo>
                      <a:pt x="34" y="10"/>
                      <a:pt x="34" y="10"/>
                      <a:pt x="34" y="9"/>
                    </a:cubicBezTo>
                    <a:cubicBezTo>
                      <a:pt x="34" y="9"/>
                      <a:pt x="34" y="9"/>
                      <a:pt x="34" y="9"/>
                    </a:cubicBezTo>
                    <a:cubicBezTo>
                      <a:pt x="34" y="9"/>
                      <a:pt x="34" y="9"/>
                      <a:pt x="34" y="8"/>
                    </a:cubicBezTo>
                    <a:cubicBezTo>
                      <a:pt x="34" y="8"/>
                      <a:pt x="34" y="8"/>
                      <a:pt x="34" y="8"/>
                    </a:cubicBezTo>
                    <a:cubicBezTo>
                      <a:pt x="33" y="8"/>
                      <a:pt x="33" y="8"/>
                      <a:pt x="33" y="7"/>
                    </a:cubicBezTo>
                    <a:cubicBezTo>
                      <a:pt x="33" y="7"/>
                      <a:pt x="33" y="7"/>
                      <a:pt x="33" y="7"/>
                    </a:cubicBezTo>
                    <a:cubicBezTo>
                      <a:pt x="33" y="7"/>
                      <a:pt x="33" y="7"/>
                      <a:pt x="33" y="6"/>
                    </a:cubicBezTo>
                    <a:cubicBezTo>
                      <a:pt x="33" y="6"/>
                      <a:pt x="33" y="6"/>
                      <a:pt x="33" y="6"/>
                    </a:cubicBezTo>
                    <a:cubicBezTo>
                      <a:pt x="32" y="6"/>
                      <a:pt x="32" y="5"/>
                      <a:pt x="32" y="5"/>
                    </a:cubicBezTo>
                    <a:cubicBezTo>
                      <a:pt x="32" y="5"/>
                      <a:pt x="32" y="5"/>
                      <a:pt x="32" y="4"/>
                    </a:cubicBezTo>
                    <a:cubicBezTo>
                      <a:pt x="31" y="4"/>
                      <a:pt x="31" y="3"/>
                      <a:pt x="31" y="3"/>
                    </a:cubicBezTo>
                    <a:cubicBezTo>
                      <a:pt x="31" y="3"/>
                      <a:pt x="30" y="2"/>
                      <a:pt x="30" y="2"/>
                    </a:cubicBezTo>
                    <a:cubicBezTo>
                      <a:pt x="30" y="2"/>
                      <a:pt x="30" y="2"/>
                      <a:pt x="30" y="1"/>
                    </a:cubicBezTo>
                    <a:cubicBezTo>
                      <a:pt x="30" y="1"/>
                      <a:pt x="30" y="1"/>
                      <a:pt x="29" y="1"/>
                    </a:cubicBezTo>
                    <a:cubicBezTo>
                      <a:pt x="29" y="1"/>
                      <a:pt x="29" y="1"/>
                      <a:pt x="29" y="0"/>
                    </a:cubicBezTo>
                    <a:cubicBezTo>
                      <a:pt x="29" y="0"/>
                      <a:pt x="29" y="0"/>
                      <a:pt x="29" y="0"/>
                    </a:cubicBezTo>
                    <a:cubicBezTo>
                      <a:pt x="0" y="16"/>
                      <a:pt x="0" y="16"/>
                      <a:pt x="0" y="16"/>
                    </a:cubicBezTo>
                    <a:cubicBezTo>
                      <a:pt x="1" y="16"/>
                      <a:pt x="1" y="17"/>
                      <a:pt x="1" y="17"/>
                    </a:cubicBezTo>
                    <a:cubicBezTo>
                      <a:pt x="1" y="17"/>
                      <a:pt x="1" y="17"/>
                      <a:pt x="1" y="17"/>
                    </a:cubicBezTo>
                    <a:cubicBezTo>
                      <a:pt x="1" y="17"/>
                      <a:pt x="1" y="18"/>
                      <a:pt x="2" y="18"/>
                    </a:cubicBezTo>
                    <a:cubicBezTo>
                      <a:pt x="2" y="18"/>
                      <a:pt x="2" y="18"/>
                      <a:pt x="2" y="18"/>
                    </a:cubicBezTo>
                    <a:cubicBezTo>
                      <a:pt x="2" y="19"/>
                      <a:pt x="3" y="19"/>
                      <a:pt x="3" y="19"/>
                    </a:cubicBezTo>
                    <a:cubicBezTo>
                      <a:pt x="3" y="20"/>
                      <a:pt x="3" y="20"/>
                      <a:pt x="4" y="21"/>
                    </a:cubicBezTo>
                    <a:cubicBezTo>
                      <a:pt x="4" y="21"/>
                      <a:pt x="4" y="21"/>
                      <a:pt x="4" y="22"/>
                    </a:cubicBezTo>
                    <a:cubicBezTo>
                      <a:pt x="4" y="22"/>
                      <a:pt x="4" y="22"/>
                      <a:pt x="4" y="22"/>
                    </a:cubicBezTo>
                    <a:cubicBezTo>
                      <a:pt x="4" y="22"/>
                      <a:pt x="5" y="23"/>
                      <a:pt x="5" y="23"/>
                    </a:cubicBezTo>
                    <a:cubicBezTo>
                      <a:pt x="5" y="23"/>
                      <a:pt x="5" y="23"/>
                      <a:pt x="5" y="23"/>
                    </a:cubicBezTo>
                    <a:cubicBezTo>
                      <a:pt x="5" y="23"/>
                      <a:pt x="5" y="24"/>
                      <a:pt x="5" y="24"/>
                    </a:cubicBezTo>
                    <a:cubicBezTo>
                      <a:pt x="5" y="24"/>
                      <a:pt x="5" y="24"/>
                      <a:pt x="5" y="24"/>
                    </a:cubicBezTo>
                    <a:cubicBezTo>
                      <a:pt x="5" y="24"/>
                      <a:pt x="5" y="25"/>
                      <a:pt x="6" y="25"/>
                    </a:cubicBezTo>
                    <a:cubicBezTo>
                      <a:pt x="6" y="25"/>
                      <a:pt x="6" y="25"/>
                      <a:pt x="6" y="25"/>
                    </a:cubicBezTo>
                    <a:cubicBezTo>
                      <a:pt x="6" y="25"/>
                      <a:pt x="6" y="26"/>
                      <a:pt x="6" y="26"/>
                    </a:cubicBezTo>
                    <a:cubicBezTo>
                      <a:pt x="6" y="26"/>
                      <a:pt x="6" y="26"/>
                      <a:pt x="6" y="26"/>
                    </a:cubicBezTo>
                    <a:cubicBezTo>
                      <a:pt x="6" y="27"/>
                      <a:pt x="6" y="27"/>
                      <a:pt x="6" y="27"/>
                    </a:cubicBezTo>
                    <a:cubicBezTo>
                      <a:pt x="6" y="27"/>
                      <a:pt x="6" y="27"/>
                      <a:pt x="6" y="28"/>
                    </a:cubicBezTo>
                    <a:cubicBezTo>
                      <a:pt x="6" y="28"/>
                      <a:pt x="6" y="28"/>
                      <a:pt x="6" y="28"/>
                    </a:cubicBezTo>
                    <a:cubicBezTo>
                      <a:pt x="6" y="28"/>
                      <a:pt x="6" y="28"/>
                      <a:pt x="7" y="29"/>
                    </a:cubicBezTo>
                    <a:cubicBezTo>
                      <a:pt x="7" y="29"/>
                      <a:pt x="7" y="29"/>
                      <a:pt x="7" y="29"/>
                    </a:cubicBezTo>
                    <a:cubicBezTo>
                      <a:pt x="7" y="29"/>
                      <a:pt x="7" y="30"/>
                      <a:pt x="7" y="30"/>
                    </a:cubicBezTo>
                    <a:cubicBezTo>
                      <a:pt x="7" y="30"/>
                      <a:pt x="7" y="30"/>
                      <a:pt x="7" y="30"/>
                    </a:cubicBezTo>
                    <a:cubicBezTo>
                      <a:pt x="7" y="30"/>
                      <a:pt x="7" y="31"/>
                      <a:pt x="7" y="31"/>
                    </a:cubicBezTo>
                    <a:cubicBezTo>
                      <a:pt x="7" y="31"/>
                      <a:pt x="7" y="31"/>
                      <a:pt x="7" y="31"/>
                    </a:cubicBezTo>
                    <a:cubicBezTo>
                      <a:pt x="7" y="31"/>
                      <a:pt x="7" y="31"/>
                      <a:pt x="7" y="31"/>
                    </a:cubicBezTo>
                    <a:cubicBezTo>
                      <a:pt x="7" y="31"/>
                      <a:pt x="7" y="32"/>
                      <a:pt x="7" y="32"/>
                    </a:cubicBezTo>
                    <a:cubicBezTo>
                      <a:pt x="7" y="32"/>
                      <a:pt x="7" y="32"/>
                      <a:pt x="7" y="32"/>
                    </a:cubicBezTo>
                    <a:cubicBezTo>
                      <a:pt x="7" y="32"/>
                      <a:pt x="7" y="33"/>
                      <a:pt x="7" y="33"/>
                    </a:cubicBezTo>
                    <a:cubicBezTo>
                      <a:pt x="7" y="33"/>
                      <a:pt x="7" y="33"/>
                      <a:pt x="7" y="33"/>
                    </a:cubicBezTo>
                    <a:cubicBezTo>
                      <a:pt x="7" y="33"/>
                      <a:pt x="6" y="34"/>
                      <a:pt x="6" y="34"/>
                    </a:cubicBezTo>
                    <a:cubicBezTo>
                      <a:pt x="6" y="34"/>
                      <a:pt x="6" y="34"/>
                      <a:pt x="6" y="34"/>
                    </a:cubicBezTo>
                    <a:cubicBezTo>
                      <a:pt x="6" y="35"/>
                      <a:pt x="6" y="35"/>
                      <a:pt x="6" y="35"/>
                    </a:cubicBezTo>
                    <a:cubicBezTo>
                      <a:pt x="6" y="35"/>
                      <a:pt x="6" y="35"/>
                      <a:pt x="6" y="36"/>
                    </a:cubicBezTo>
                    <a:cubicBezTo>
                      <a:pt x="6" y="36"/>
                      <a:pt x="6" y="36"/>
                      <a:pt x="5" y="36"/>
                    </a:cubicBezTo>
                    <a:cubicBezTo>
                      <a:pt x="5" y="37"/>
                      <a:pt x="4" y="38"/>
                      <a:pt x="4" y="38"/>
                    </a:cubicBezTo>
                    <a:cubicBezTo>
                      <a:pt x="32" y="22"/>
                      <a:pt x="32" y="22"/>
                      <a:pt x="32" y="22"/>
                    </a:cubicBezTo>
                    <a:cubicBezTo>
                      <a:pt x="33" y="21"/>
                      <a:pt x="33" y="21"/>
                      <a:pt x="34" y="20"/>
                    </a:cubicBezTo>
                    <a:cubicBezTo>
                      <a:pt x="34" y="20"/>
                      <a:pt x="34" y="19"/>
                      <a:pt x="34" y="19"/>
                    </a:cubicBezTo>
                    <a:cubicBezTo>
                      <a:pt x="34" y="19"/>
                      <a:pt x="34" y="19"/>
                      <a:pt x="34" y="19"/>
                    </a:cubicBezTo>
                    <a:cubicBezTo>
                      <a:pt x="34" y="18"/>
                      <a:pt x="34" y="18"/>
                      <a:pt x="35" y="18"/>
                    </a:cubicBezTo>
                    <a:cubicBezTo>
                      <a:pt x="35" y="18"/>
                      <a:pt x="35" y="18"/>
                      <a:pt x="35" y="17"/>
                    </a:cubicBezTo>
                    <a:cubicBezTo>
                      <a:pt x="35" y="17"/>
                      <a:pt x="35" y="17"/>
                      <a:pt x="35" y="17"/>
                    </a:cubicBezTo>
                    <a:cubicBezTo>
                      <a:pt x="35" y="17"/>
                      <a:pt x="35" y="17"/>
                      <a:pt x="35" y="16"/>
                    </a:cubicBezTo>
                    <a:cubicBezTo>
                      <a:pt x="35" y="16"/>
                      <a:pt x="35" y="16"/>
                      <a:pt x="35" y="16"/>
                    </a:cubicBezTo>
                    <a:cubicBezTo>
                      <a:pt x="35" y="16"/>
                      <a:pt x="35" y="16"/>
                      <a:pt x="35" y="15"/>
                    </a:cubicBezTo>
                    <a:cubicBezTo>
                      <a:pt x="35" y="15"/>
                      <a:pt x="35" y="15"/>
                      <a:pt x="35" y="15"/>
                    </a:cubicBezTo>
                    <a:cubicBezTo>
                      <a:pt x="35" y="15"/>
                      <a:pt x="35" y="15"/>
                      <a:pt x="35" y="15"/>
                    </a:cubicBezTo>
                    <a:cubicBezTo>
                      <a:pt x="35" y="15"/>
                      <a:pt x="35" y="15"/>
                      <a:pt x="35" y="14"/>
                    </a:cubicBezTo>
                    <a:close/>
                  </a:path>
                </a:pathLst>
              </a:custGeom>
              <a:solidFill>
                <a:srgbClr val="17317B"/>
              </a:solidFill>
              <a:ln w="9525">
                <a:noFill/>
                <a:round/>
                <a:headEnd/>
                <a:tailEnd/>
              </a:ln>
            </p:spPr>
            <p:txBody>
              <a:bodyPr/>
              <a:lstStyle/>
              <a:p>
                <a:endParaRPr lang="zh-CN" altLang="en-US"/>
              </a:p>
            </p:txBody>
          </p:sp>
          <p:sp>
            <p:nvSpPr>
              <p:cNvPr id="565" name="Freeform 559"/>
              <p:cNvSpPr>
                <a:spLocks/>
              </p:cNvSpPr>
              <p:nvPr/>
            </p:nvSpPr>
            <p:spPr bwMode="auto">
              <a:xfrm>
                <a:off x="4745" y="1731"/>
                <a:ext cx="11" cy="15"/>
              </a:xfrm>
              <a:custGeom>
                <a:avLst/>
                <a:gdLst/>
                <a:ahLst/>
                <a:cxnLst>
                  <a:cxn ang="0">
                    <a:pos x="11" y="4"/>
                  </a:cxn>
                  <a:cxn ang="0">
                    <a:pos x="22" y="22"/>
                  </a:cxn>
                  <a:cxn ang="0">
                    <a:pos x="11" y="28"/>
                  </a:cxn>
                  <a:cxn ang="0">
                    <a:pos x="0" y="10"/>
                  </a:cxn>
                  <a:cxn ang="0">
                    <a:pos x="11" y="4"/>
                  </a:cxn>
                  <a:cxn ang="0">
                    <a:pos x="11" y="4"/>
                  </a:cxn>
                </a:cxnLst>
                <a:rect l="0" t="0" r="r" b="b"/>
                <a:pathLst>
                  <a:path w="22" h="32">
                    <a:moveTo>
                      <a:pt x="11" y="4"/>
                    </a:moveTo>
                    <a:cubicBezTo>
                      <a:pt x="17" y="7"/>
                      <a:pt x="22" y="15"/>
                      <a:pt x="22" y="22"/>
                    </a:cubicBezTo>
                    <a:cubicBezTo>
                      <a:pt x="22" y="29"/>
                      <a:pt x="17" y="32"/>
                      <a:pt x="11" y="28"/>
                    </a:cubicBezTo>
                    <a:cubicBezTo>
                      <a:pt x="5" y="25"/>
                      <a:pt x="0" y="17"/>
                      <a:pt x="0" y="10"/>
                    </a:cubicBezTo>
                    <a:cubicBezTo>
                      <a:pt x="0" y="3"/>
                      <a:pt x="5" y="0"/>
                      <a:pt x="11" y="4"/>
                    </a:cubicBezTo>
                    <a:cubicBezTo>
                      <a:pt x="11" y="4"/>
                      <a:pt x="11" y="4"/>
                      <a:pt x="11" y="4"/>
                    </a:cubicBezTo>
                    <a:close/>
                  </a:path>
                </a:pathLst>
              </a:custGeom>
              <a:solidFill>
                <a:srgbClr val="142867"/>
              </a:solidFill>
              <a:ln w="9525">
                <a:noFill/>
                <a:round/>
                <a:headEnd/>
                <a:tailEnd/>
              </a:ln>
            </p:spPr>
            <p:txBody>
              <a:bodyPr/>
              <a:lstStyle/>
              <a:p>
                <a:endParaRPr lang="zh-CN" altLang="en-US"/>
              </a:p>
            </p:txBody>
          </p:sp>
          <p:sp>
            <p:nvSpPr>
              <p:cNvPr id="566" name="Freeform 560"/>
              <p:cNvSpPr>
                <a:spLocks/>
              </p:cNvSpPr>
              <p:nvPr/>
            </p:nvSpPr>
            <p:spPr bwMode="auto">
              <a:xfrm>
                <a:off x="4711" y="1739"/>
                <a:ext cx="41" cy="32"/>
              </a:xfrm>
              <a:custGeom>
                <a:avLst/>
                <a:gdLst/>
                <a:ahLst/>
                <a:cxnLst>
                  <a:cxn ang="0">
                    <a:pos x="60" y="24"/>
                  </a:cxn>
                  <a:cxn ang="0">
                    <a:pos x="70" y="39"/>
                  </a:cxn>
                  <a:cxn ang="0">
                    <a:pos x="76" y="41"/>
                  </a:cxn>
                  <a:cxn ang="0">
                    <a:pos x="87" y="59"/>
                  </a:cxn>
                  <a:cxn ang="0">
                    <a:pos x="76" y="65"/>
                  </a:cxn>
                  <a:cxn ang="0">
                    <a:pos x="70" y="59"/>
                  </a:cxn>
                  <a:cxn ang="0">
                    <a:pos x="60" y="63"/>
                  </a:cxn>
                  <a:cxn ang="0">
                    <a:pos x="27" y="43"/>
                  </a:cxn>
                  <a:cxn ang="0">
                    <a:pos x="17" y="28"/>
                  </a:cxn>
                  <a:cxn ang="0">
                    <a:pos x="11" y="27"/>
                  </a:cxn>
                  <a:cxn ang="0">
                    <a:pos x="0" y="9"/>
                  </a:cxn>
                  <a:cxn ang="0">
                    <a:pos x="11" y="3"/>
                  </a:cxn>
                  <a:cxn ang="0">
                    <a:pos x="17" y="9"/>
                  </a:cxn>
                  <a:cxn ang="0">
                    <a:pos x="27" y="5"/>
                  </a:cxn>
                  <a:cxn ang="0">
                    <a:pos x="60" y="24"/>
                  </a:cxn>
                  <a:cxn ang="0">
                    <a:pos x="60" y="24"/>
                  </a:cxn>
                </a:cxnLst>
                <a:rect l="0" t="0" r="r" b="b"/>
                <a:pathLst>
                  <a:path w="87" h="68">
                    <a:moveTo>
                      <a:pt x="60" y="24"/>
                    </a:moveTo>
                    <a:cubicBezTo>
                      <a:pt x="65" y="27"/>
                      <a:pt x="69" y="34"/>
                      <a:pt x="70" y="39"/>
                    </a:cubicBezTo>
                    <a:cubicBezTo>
                      <a:pt x="72" y="39"/>
                      <a:pt x="74" y="39"/>
                      <a:pt x="76" y="41"/>
                    </a:cubicBezTo>
                    <a:cubicBezTo>
                      <a:pt x="82" y="44"/>
                      <a:pt x="87" y="52"/>
                      <a:pt x="87" y="59"/>
                    </a:cubicBezTo>
                    <a:cubicBezTo>
                      <a:pt x="87" y="65"/>
                      <a:pt x="82" y="68"/>
                      <a:pt x="76" y="65"/>
                    </a:cubicBezTo>
                    <a:cubicBezTo>
                      <a:pt x="74" y="63"/>
                      <a:pt x="72" y="61"/>
                      <a:pt x="70" y="59"/>
                    </a:cubicBezTo>
                    <a:cubicBezTo>
                      <a:pt x="69" y="64"/>
                      <a:pt x="65" y="66"/>
                      <a:pt x="60" y="63"/>
                    </a:cubicBezTo>
                    <a:cubicBezTo>
                      <a:pt x="27" y="43"/>
                      <a:pt x="27" y="43"/>
                      <a:pt x="27" y="43"/>
                    </a:cubicBezTo>
                    <a:cubicBezTo>
                      <a:pt x="22" y="41"/>
                      <a:pt x="18" y="34"/>
                      <a:pt x="17" y="28"/>
                    </a:cubicBezTo>
                    <a:cubicBezTo>
                      <a:pt x="15" y="29"/>
                      <a:pt x="13" y="28"/>
                      <a:pt x="11" y="27"/>
                    </a:cubicBezTo>
                    <a:cubicBezTo>
                      <a:pt x="5" y="24"/>
                      <a:pt x="0" y="15"/>
                      <a:pt x="0" y="9"/>
                    </a:cubicBezTo>
                    <a:cubicBezTo>
                      <a:pt x="0" y="2"/>
                      <a:pt x="5" y="0"/>
                      <a:pt x="11" y="3"/>
                    </a:cubicBezTo>
                    <a:cubicBezTo>
                      <a:pt x="13" y="4"/>
                      <a:pt x="15" y="6"/>
                      <a:pt x="17" y="9"/>
                    </a:cubicBezTo>
                    <a:cubicBezTo>
                      <a:pt x="18" y="4"/>
                      <a:pt x="22" y="2"/>
                      <a:pt x="27" y="5"/>
                    </a:cubicBezTo>
                    <a:cubicBezTo>
                      <a:pt x="60" y="24"/>
                      <a:pt x="60" y="24"/>
                      <a:pt x="60" y="24"/>
                    </a:cubicBezTo>
                    <a:cubicBezTo>
                      <a:pt x="60" y="24"/>
                      <a:pt x="60" y="24"/>
                      <a:pt x="60" y="24"/>
                    </a:cubicBezTo>
                    <a:close/>
                  </a:path>
                </a:pathLst>
              </a:custGeom>
              <a:solidFill>
                <a:srgbClr val="072466"/>
              </a:solidFill>
              <a:ln w="9525">
                <a:noFill/>
                <a:round/>
                <a:headEnd/>
                <a:tailEnd/>
              </a:ln>
            </p:spPr>
            <p:txBody>
              <a:bodyPr/>
              <a:lstStyle/>
              <a:p>
                <a:endParaRPr lang="zh-CN" altLang="en-US"/>
              </a:p>
            </p:txBody>
          </p:sp>
          <p:sp>
            <p:nvSpPr>
              <p:cNvPr id="567" name="Freeform 561"/>
              <p:cNvSpPr>
                <a:spLocks noEditPoints="1"/>
              </p:cNvSpPr>
              <p:nvPr/>
            </p:nvSpPr>
            <p:spPr bwMode="auto">
              <a:xfrm>
                <a:off x="4712" y="1742"/>
                <a:ext cx="38" cy="27"/>
              </a:xfrm>
              <a:custGeom>
                <a:avLst/>
                <a:gdLst/>
                <a:ahLst/>
                <a:cxnLst>
                  <a:cxn ang="0">
                    <a:pos x="7" y="2"/>
                  </a:cxn>
                  <a:cxn ang="0">
                    <a:pos x="13" y="13"/>
                  </a:cxn>
                  <a:cxn ang="0">
                    <a:pos x="7" y="16"/>
                  </a:cxn>
                  <a:cxn ang="0">
                    <a:pos x="0" y="5"/>
                  </a:cxn>
                  <a:cxn ang="0">
                    <a:pos x="7" y="2"/>
                  </a:cxn>
                  <a:cxn ang="0">
                    <a:pos x="7" y="2"/>
                  </a:cxn>
                  <a:cxn ang="0">
                    <a:pos x="73" y="41"/>
                  </a:cxn>
                  <a:cxn ang="0">
                    <a:pos x="80" y="52"/>
                  </a:cxn>
                  <a:cxn ang="0">
                    <a:pos x="73" y="56"/>
                  </a:cxn>
                  <a:cxn ang="0">
                    <a:pos x="67" y="45"/>
                  </a:cxn>
                  <a:cxn ang="0">
                    <a:pos x="73" y="41"/>
                  </a:cxn>
                  <a:cxn ang="0">
                    <a:pos x="73" y="41"/>
                  </a:cxn>
                </a:cxnLst>
                <a:rect l="0" t="0" r="r" b="b"/>
                <a:pathLst>
                  <a:path w="80" h="58">
                    <a:moveTo>
                      <a:pt x="7" y="2"/>
                    </a:moveTo>
                    <a:cubicBezTo>
                      <a:pt x="10" y="4"/>
                      <a:pt x="13" y="9"/>
                      <a:pt x="13" y="13"/>
                    </a:cubicBezTo>
                    <a:cubicBezTo>
                      <a:pt x="13" y="17"/>
                      <a:pt x="10" y="18"/>
                      <a:pt x="7" y="16"/>
                    </a:cubicBezTo>
                    <a:cubicBezTo>
                      <a:pt x="3" y="14"/>
                      <a:pt x="0" y="9"/>
                      <a:pt x="0" y="5"/>
                    </a:cubicBezTo>
                    <a:cubicBezTo>
                      <a:pt x="0" y="1"/>
                      <a:pt x="3" y="0"/>
                      <a:pt x="7" y="2"/>
                    </a:cubicBezTo>
                    <a:cubicBezTo>
                      <a:pt x="7" y="2"/>
                      <a:pt x="7" y="2"/>
                      <a:pt x="7" y="2"/>
                    </a:cubicBezTo>
                    <a:close/>
                    <a:moveTo>
                      <a:pt x="73" y="41"/>
                    </a:moveTo>
                    <a:cubicBezTo>
                      <a:pt x="77" y="43"/>
                      <a:pt x="80" y="48"/>
                      <a:pt x="80" y="52"/>
                    </a:cubicBezTo>
                    <a:cubicBezTo>
                      <a:pt x="80" y="56"/>
                      <a:pt x="77" y="58"/>
                      <a:pt x="73" y="56"/>
                    </a:cubicBezTo>
                    <a:cubicBezTo>
                      <a:pt x="70" y="54"/>
                      <a:pt x="67" y="49"/>
                      <a:pt x="67" y="45"/>
                    </a:cubicBezTo>
                    <a:cubicBezTo>
                      <a:pt x="67" y="41"/>
                      <a:pt x="70" y="39"/>
                      <a:pt x="73" y="41"/>
                    </a:cubicBezTo>
                    <a:cubicBezTo>
                      <a:pt x="73" y="41"/>
                      <a:pt x="73" y="41"/>
                      <a:pt x="73" y="41"/>
                    </a:cubicBezTo>
                    <a:close/>
                  </a:path>
                </a:pathLst>
              </a:custGeom>
              <a:noFill/>
              <a:ln w="3175" cap="flat">
                <a:solidFill>
                  <a:srgbClr val="DCDCDC"/>
                </a:solidFill>
                <a:prstDash val="solid"/>
                <a:miter lim="800000"/>
                <a:headEnd/>
                <a:tailEnd/>
              </a:ln>
            </p:spPr>
            <p:txBody>
              <a:bodyPr/>
              <a:lstStyle/>
              <a:p>
                <a:endParaRPr lang="zh-CN" altLang="en-US"/>
              </a:p>
            </p:txBody>
          </p:sp>
          <p:sp>
            <p:nvSpPr>
              <p:cNvPr id="568" name="Freeform 562"/>
              <p:cNvSpPr>
                <a:spLocks/>
              </p:cNvSpPr>
              <p:nvPr/>
            </p:nvSpPr>
            <p:spPr bwMode="auto">
              <a:xfrm>
                <a:off x="4736" y="1757"/>
                <a:ext cx="4" cy="9"/>
              </a:xfrm>
              <a:custGeom>
                <a:avLst/>
                <a:gdLst/>
                <a:ahLst/>
                <a:cxnLst>
                  <a:cxn ang="0">
                    <a:pos x="0" y="2"/>
                  </a:cxn>
                  <a:cxn ang="0">
                    <a:pos x="4" y="0"/>
                  </a:cxn>
                  <a:cxn ang="0">
                    <a:pos x="4" y="6"/>
                  </a:cxn>
                  <a:cxn ang="0">
                    <a:pos x="0" y="9"/>
                  </a:cxn>
                  <a:cxn ang="0">
                    <a:pos x="0" y="2"/>
                  </a:cxn>
                  <a:cxn ang="0">
                    <a:pos x="0" y="2"/>
                  </a:cxn>
                  <a:cxn ang="0">
                    <a:pos x="0" y="2"/>
                  </a:cxn>
                </a:cxnLst>
                <a:rect l="0" t="0" r="r" b="b"/>
                <a:pathLst>
                  <a:path w="4" h="9">
                    <a:moveTo>
                      <a:pt x="0" y="2"/>
                    </a:moveTo>
                    <a:lnTo>
                      <a:pt x="4" y="0"/>
                    </a:lnTo>
                    <a:lnTo>
                      <a:pt x="4" y="6"/>
                    </a:lnTo>
                    <a:lnTo>
                      <a:pt x="0" y="9"/>
                    </a:lnTo>
                    <a:lnTo>
                      <a:pt x="0" y="2"/>
                    </a:lnTo>
                    <a:lnTo>
                      <a:pt x="0" y="2"/>
                    </a:lnTo>
                    <a:lnTo>
                      <a:pt x="0" y="2"/>
                    </a:lnTo>
                    <a:close/>
                  </a:path>
                </a:pathLst>
              </a:custGeom>
              <a:solidFill>
                <a:srgbClr val="17317B"/>
              </a:solidFill>
              <a:ln w="9525">
                <a:noFill/>
                <a:round/>
                <a:headEnd/>
                <a:tailEnd/>
              </a:ln>
            </p:spPr>
            <p:txBody>
              <a:bodyPr/>
              <a:lstStyle/>
              <a:p>
                <a:endParaRPr lang="zh-CN" altLang="en-US"/>
              </a:p>
            </p:txBody>
          </p:sp>
          <p:sp>
            <p:nvSpPr>
              <p:cNvPr id="569" name="Freeform 563"/>
              <p:cNvSpPr>
                <a:spLocks/>
              </p:cNvSpPr>
              <p:nvPr/>
            </p:nvSpPr>
            <p:spPr bwMode="auto">
              <a:xfrm>
                <a:off x="4717" y="1745"/>
                <a:ext cx="23" cy="14"/>
              </a:xfrm>
              <a:custGeom>
                <a:avLst/>
                <a:gdLst/>
                <a:ahLst/>
                <a:cxnLst>
                  <a:cxn ang="0">
                    <a:pos x="0" y="3"/>
                  </a:cxn>
                  <a:cxn ang="0">
                    <a:pos x="4" y="0"/>
                  </a:cxn>
                  <a:cxn ang="0">
                    <a:pos x="23" y="12"/>
                  </a:cxn>
                  <a:cxn ang="0">
                    <a:pos x="19" y="14"/>
                  </a:cxn>
                  <a:cxn ang="0">
                    <a:pos x="0" y="3"/>
                  </a:cxn>
                  <a:cxn ang="0">
                    <a:pos x="0" y="3"/>
                  </a:cxn>
                  <a:cxn ang="0">
                    <a:pos x="0" y="3"/>
                  </a:cxn>
                </a:cxnLst>
                <a:rect l="0" t="0" r="r" b="b"/>
                <a:pathLst>
                  <a:path w="23" h="14">
                    <a:moveTo>
                      <a:pt x="0" y="3"/>
                    </a:moveTo>
                    <a:lnTo>
                      <a:pt x="4" y="0"/>
                    </a:lnTo>
                    <a:lnTo>
                      <a:pt x="23" y="12"/>
                    </a:lnTo>
                    <a:lnTo>
                      <a:pt x="19" y="14"/>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570" name="Freeform 564"/>
              <p:cNvSpPr>
                <a:spLocks/>
              </p:cNvSpPr>
              <p:nvPr/>
            </p:nvSpPr>
            <p:spPr bwMode="auto">
              <a:xfrm>
                <a:off x="4717" y="1748"/>
                <a:ext cx="19" cy="18"/>
              </a:xfrm>
              <a:custGeom>
                <a:avLst/>
                <a:gdLst/>
                <a:ahLst/>
                <a:cxnLst>
                  <a:cxn ang="0">
                    <a:pos x="19" y="11"/>
                  </a:cxn>
                  <a:cxn ang="0">
                    <a:pos x="19" y="18"/>
                  </a:cxn>
                  <a:cxn ang="0">
                    <a:pos x="0" y="7"/>
                  </a:cxn>
                  <a:cxn ang="0">
                    <a:pos x="0" y="0"/>
                  </a:cxn>
                  <a:cxn ang="0">
                    <a:pos x="19" y="11"/>
                  </a:cxn>
                  <a:cxn ang="0">
                    <a:pos x="19" y="11"/>
                  </a:cxn>
                  <a:cxn ang="0">
                    <a:pos x="19" y="11"/>
                  </a:cxn>
                </a:cxnLst>
                <a:rect l="0" t="0" r="r" b="b"/>
                <a:pathLst>
                  <a:path w="19" h="18">
                    <a:moveTo>
                      <a:pt x="19" y="11"/>
                    </a:moveTo>
                    <a:lnTo>
                      <a:pt x="19" y="18"/>
                    </a:lnTo>
                    <a:lnTo>
                      <a:pt x="0" y="7"/>
                    </a:lnTo>
                    <a:lnTo>
                      <a:pt x="0" y="0"/>
                    </a:lnTo>
                    <a:lnTo>
                      <a:pt x="19" y="11"/>
                    </a:lnTo>
                    <a:lnTo>
                      <a:pt x="19" y="11"/>
                    </a:lnTo>
                    <a:lnTo>
                      <a:pt x="19" y="11"/>
                    </a:lnTo>
                    <a:close/>
                  </a:path>
                </a:pathLst>
              </a:custGeom>
              <a:solidFill>
                <a:srgbClr val="36458A"/>
              </a:solidFill>
              <a:ln w="9525">
                <a:noFill/>
                <a:round/>
                <a:headEnd/>
                <a:tailEnd/>
              </a:ln>
            </p:spPr>
            <p:txBody>
              <a:bodyPr/>
              <a:lstStyle/>
              <a:p>
                <a:endParaRPr lang="zh-CN" altLang="en-US"/>
              </a:p>
            </p:txBody>
          </p:sp>
          <p:sp>
            <p:nvSpPr>
              <p:cNvPr id="571" name="Freeform 565"/>
              <p:cNvSpPr>
                <a:spLocks/>
              </p:cNvSpPr>
              <p:nvPr/>
            </p:nvSpPr>
            <p:spPr bwMode="auto">
              <a:xfrm>
                <a:off x="4712" y="1692"/>
                <a:ext cx="13" cy="22"/>
              </a:xfrm>
              <a:custGeom>
                <a:avLst/>
                <a:gdLst/>
                <a:ahLst/>
                <a:cxnLst>
                  <a:cxn ang="0">
                    <a:pos x="13" y="8"/>
                  </a:cxn>
                  <a:cxn ang="0">
                    <a:pos x="13" y="22"/>
                  </a:cxn>
                  <a:cxn ang="0">
                    <a:pos x="0" y="15"/>
                  </a:cxn>
                  <a:cxn ang="0">
                    <a:pos x="0" y="0"/>
                  </a:cxn>
                  <a:cxn ang="0">
                    <a:pos x="13" y="8"/>
                  </a:cxn>
                  <a:cxn ang="0">
                    <a:pos x="13" y="8"/>
                  </a:cxn>
                  <a:cxn ang="0">
                    <a:pos x="13" y="8"/>
                  </a:cxn>
                </a:cxnLst>
                <a:rect l="0" t="0" r="r" b="b"/>
                <a:pathLst>
                  <a:path w="13" h="22">
                    <a:moveTo>
                      <a:pt x="13" y="8"/>
                    </a:moveTo>
                    <a:lnTo>
                      <a:pt x="13" y="22"/>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572" name="Freeform 566"/>
              <p:cNvSpPr>
                <a:spLocks/>
              </p:cNvSpPr>
              <p:nvPr/>
            </p:nvSpPr>
            <p:spPr bwMode="auto">
              <a:xfrm>
                <a:off x="4714" y="1695"/>
                <a:ext cx="10" cy="17"/>
              </a:xfrm>
              <a:custGeom>
                <a:avLst/>
                <a:gdLst/>
                <a:ahLst/>
                <a:cxnLst>
                  <a:cxn ang="0">
                    <a:pos x="10" y="6"/>
                  </a:cxn>
                  <a:cxn ang="0">
                    <a:pos x="10" y="15"/>
                  </a:cxn>
                  <a:cxn ang="0">
                    <a:pos x="7" y="14"/>
                  </a:cxn>
                  <a:cxn ang="0">
                    <a:pos x="7" y="17"/>
                  </a:cxn>
                  <a:cxn ang="0">
                    <a:pos x="2" y="13"/>
                  </a:cxn>
                  <a:cxn ang="0">
                    <a:pos x="2" y="11"/>
                  </a:cxn>
                  <a:cxn ang="0">
                    <a:pos x="0" y="10"/>
                  </a:cxn>
                  <a:cxn ang="0">
                    <a:pos x="0" y="0"/>
                  </a:cxn>
                  <a:cxn ang="0">
                    <a:pos x="10" y="6"/>
                  </a:cxn>
                  <a:cxn ang="0">
                    <a:pos x="10" y="6"/>
                  </a:cxn>
                  <a:cxn ang="0">
                    <a:pos x="10" y="6"/>
                  </a:cxn>
                </a:cxnLst>
                <a:rect l="0" t="0" r="r" b="b"/>
                <a:pathLst>
                  <a:path w="10" h="17">
                    <a:moveTo>
                      <a:pt x="10" y="6"/>
                    </a:moveTo>
                    <a:lnTo>
                      <a:pt x="10" y="15"/>
                    </a:lnTo>
                    <a:lnTo>
                      <a:pt x="7" y="14"/>
                    </a:lnTo>
                    <a:lnTo>
                      <a:pt x="7" y="17"/>
                    </a:lnTo>
                    <a:lnTo>
                      <a:pt x="2" y="13"/>
                    </a:lnTo>
                    <a:lnTo>
                      <a:pt x="2" y="11"/>
                    </a:lnTo>
                    <a:lnTo>
                      <a:pt x="0" y="10"/>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573" name="Freeform 567"/>
              <p:cNvSpPr>
                <a:spLocks/>
              </p:cNvSpPr>
              <p:nvPr/>
            </p:nvSpPr>
            <p:spPr bwMode="auto">
              <a:xfrm>
                <a:off x="4677" y="1672"/>
                <a:ext cx="14" cy="23"/>
              </a:xfrm>
              <a:custGeom>
                <a:avLst/>
                <a:gdLst/>
                <a:ahLst/>
                <a:cxnLst>
                  <a:cxn ang="0">
                    <a:pos x="14" y="7"/>
                  </a:cxn>
                  <a:cxn ang="0">
                    <a:pos x="14" y="23"/>
                  </a:cxn>
                  <a:cxn ang="0">
                    <a:pos x="0" y="15"/>
                  </a:cxn>
                  <a:cxn ang="0">
                    <a:pos x="0" y="0"/>
                  </a:cxn>
                  <a:cxn ang="0">
                    <a:pos x="14" y="7"/>
                  </a:cxn>
                  <a:cxn ang="0">
                    <a:pos x="14" y="7"/>
                  </a:cxn>
                  <a:cxn ang="0">
                    <a:pos x="14" y="7"/>
                  </a:cxn>
                </a:cxnLst>
                <a:rect l="0" t="0" r="r" b="b"/>
                <a:pathLst>
                  <a:path w="14" h="23">
                    <a:moveTo>
                      <a:pt x="14" y="7"/>
                    </a:moveTo>
                    <a:lnTo>
                      <a:pt x="14" y="23"/>
                    </a:lnTo>
                    <a:lnTo>
                      <a:pt x="0" y="15"/>
                    </a:lnTo>
                    <a:lnTo>
                      <a:pt x="0" y="0"/>
                    </a:lnTo>
                    <a:lnTo>
                      <a:pt x="14" y="7"/>
                    </a:lnTo>
                    <a:lnTo>
                      <a:pt x="14" y="7"/>
                    </a:lnTo>
                    <a:lnTo>
                      <a:pt x="14" y="7"/>
                    </a:lnTo>
                    <a:close/>
                  </a:path>
                </a:pathLst>
              </a:custGeom>
              <a:solidFill>
                <a:srgbClr val="36458A"/>
              </a:solidFill>
              <a:ln w="9525">
                <a:noFill/>
                <a:round/>
                <a:headEnd/>
                <a:tailEnd/>
              </a:ln>
            </p:spPr>
            <p:txBody>
              <a:bodyPr/>
              <a:lstStyle/>
              <a:p>
                <a:endParaRPr lang="zh-CN" altLang="en-US"/>
              </a:p>
            </p:txBody>
          </p:sp>
          <p:sp>
            <p:nvSpPr>
              <p:cNvPr id="574" name="Freeform 568"/>
              <p:cNvSpPr>
                <a:spLocks/>
              </p:cNvSpPr>
              <p:nvPr/>
            </p:nvSpPr>
            <p:spPr bwMode="auto">
              <a:xfrm>
                <a:off x="4679" y="1675"/>
                <a:ext cx="10" cy="17"/>
              </a:xfrm>
              <a:custGeom>
                <a:avLst/>
                <a:gdLst/>
                <a:ahLst/>
                <a:cxnLst>
                  <a:cxn ang="0">
                    <a:pos x="10" y="6"/>
                  </a:cxn>
                  <a:cxn ang="0">
                    <a:pos x="10" y="16"/>
                  </a:cxn>
                  <a:cxn ang="0">
                    <a:pos x="8" y="14"/>
                  </a:cxn>
                  <a:cxn ang="0">
                    <a:pos x="8" y="17"/>
                  </a:cxn>
                  <a:cxn ang="0">
                    <a:pos x="3" y="13"/>
                  </a:cxn>
                  <a:cxn ang="0">
                    <a:pos x="3" y="11"/>
                  </a:cxn>
                  <a:cxn ang="0">
                    <a:pos x="0" y="10"/>
                  </a:cxn>
                  <a:cxn ang="0">
                    <a:pos x="0" y="0"/>
                  </a:cxn>
                  <a:cxn ang="0">
                    <a:pos x="10" y="6"/>
                  </a:cxn>
                  <a:cxn ang="0">
                    <a:pos x="10" y="6"/>
                  </a:cxn>
                  <a:cxn ang="0">
                    <a:pos x="10" y="6"/>
                  </a:cxn>
                </a:cxnLst>
                <a:rect l="0" t="0" r="r" b="b"/>
                <a:pathLst>
                  <a:path w="10" h="17">
                    <a:moveTo>
                      <a:pt x="10" y="6"/>
                    </a:moveTo>
                    <a:lnTo>
                      <a:pt x="10" y="16"/>
                    </a:lnTo>
                    <a:lnTo>
                      <a:pt x="8" y="14"/>
                    </a:lnTo>
                    <a:lnTo>
                      <a:pt x="8" y="17"/>
                    </a:lnTo>
                    <a:lnTo>
                      <a:pt x="3" y="13"/>
                    </a:lnTo>
                    <a:lnTo>
                      <a:pt x="3" y="11"/>
                    </a:lnTo>
                    <a:lnTo>
                      <a:pt x="0" y="10"/>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575" name="Freeform 569"/>
              <p:cNvSpPr>
                <a:spLocks/>
              </p:cNvSpPr>
              <p:nvPr/>
            </p:nvSpPr>
            <p:spPr bwMode="auto">
              <a:xfrm>
                <a:off x="4687" y="1722"/>
                <a:ext cx="13" cy="23"/>
              </a:xfrm>
              <a:custGeom>
                <a:avLst/>
                <a:gdLst/>
                <a:ahLst/>
                <a:cxnLst>
                  <a:cxn ang="0">
                    <a:pos x="13" y="8"/>
                  </a:cxn>
                  <a:cxn ang="0">
                    <a:pos x="13" y="23"/>
                  </a:cxn>
                  <a:cxn ang="0">
                    <a:pos x="0" y="16"/>
                  </a:cxn>
                  <a:cxn ang="0">
                    <a:pos x="0" y="0"/>
                  </a:cxn>
                  <a:cxn ang="0">
                    <a:pos x="13" y="8"/>
                  </a:cxn>
                  <a:cxn ang="0">
                    <a:pos x="13" y="8"/>
                  </a:cxn>
                  <a:cxn ang="0">
                    <a:pos x="13" y="8"/>
                  </a:cxn>
                </a:cxnLst>
                <a:rect l="0" t="0" r="r" b="b"/>
                <a:pathLst>
                  <a:path w="13" h="23">
                    <a:moveTo>
                      <a:pt x="13" y="8"/>
                    </a:moveTo>
                    <a:lnTo>
                      <a:pt x="13" y="23"/>
                    </a:lnTo>
                    <a:lnTo>
                      <a:pt x="0" y="16"/>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576" name="Freeform 570"/>
              <p:cNvSpPr>
                <a:spLocks/>
              </p:cNvSpPr>
              <p:nvPr/>
            </p:nvSpPr>
            <p:spPr bwMode="auto">
              <a:xfrm>
                <a:off x="4689" y="1726"/>
                <a:ext cx="10" cy="17"/>
              </a:xfrm>
              <a:custGeom>
                <a:avLst/>
                <a:gdLst/>
                <a:ahLst/>
                <a:cxnLst>
                  <a:cxn ang="0">
                    <a:pos x="10" y="6"/>
                  </a:cxn>
                  <a:cxn ang="0">
                    <a:pos x="10" y="16"/>
                  </a:cxn>
                  <a:cxn ang="0">
                    <a:pos x="7" y="14"/>
                  </a:cxn>
                  <a:cxn ang="0">
                    <a:pos x="7" y="17"/>
                  </a:cxn>
                  <a:cxn ang="0">
                    <a:pos x="2" y="13"/>
                  </a:cxn>
                  <a:cxn ang="0">
                    <a:pos x="2" y="11"/>
                  </a:cxn>
                  <a:cxn ang="0">
                    <a:pos x="0" y="9"/>
                  </a:cxn>
                  <a:cxn ang="0">
                    <a:pos x="0" y="0"/>
                  </a:cxn>
                  <a:cxn ang="0">
                    <a:pos x="10" y="6"/>
                  </a:cxn>
                  <a:cxn ang="0">
                    <a:pos x="10" y="6"/>
                  </a:cxn>
                  <a:cxn ang="0">
                    <a:pos x="10" y="6"/>
                  </a:cxn>
                </a:cxnLst>
                <a:rect l="0" t="0" r="r" b="b"/>
                <a:pathLst>
                  <a:path w="10" h="17">
                    <a:moveTo>
                      <a:pt x="10" y="6"/>
                    </a:moveTo>
                    <a:lnTo>
                      <a:pt x="10" y="16"/>
                    </a:lnTo>
                    <a:lnTo>
                      <a:pt x="7" y="14"/>
                    </a:lnTo>
                    <a:lnTo>
                      <a:pt x="7" y="17"/>
                    </a:lnTo>
                    <a:lnTo>
                      <a:pt x="2" y="13"/>
                    </a:lnTo>
                    <a:lnTo>
                      <a:pt x="2" y="11"/>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577" name="Freeform 571"/>
              <p:cNvSpPr>
                <a:spLocks/>
              </p:cNvSpPr>
              <p:nvPr/>
            </p:nvSpPr>
            <p:spPr bwMode="auto">
              <a:xfrm>
                <a:off x="4574" y="1612"/>
                <a:ext cx="13" cy="23"/>
              </a:xfrm>
              <a:custGeom>
                <a:avLst/>
                <a:gdLst/>
                <a:ahLst/>
                <a:cxnLst>
                  <a:cxn ang="0">
                    <a:pos x="13" y="8"/>
                  </a:cxn>
                  <a:cxn ang="0">
                    <a:pos x="13" y="23"/>
                  </a:cxn>
                  <a:cxn ang="0">
                    <a:pos x="0" y="16"/>
                  </a:cxn>
                  <a:cxn ang="0">
                    <a:pos x="0" y="0"/>
                  </a:cxn>
                  <a:cxn ang="0">
                    <a:pos x="13" y="8"/>
                  </a:cxn>
                  <a:cxn ang="0">
                    <a:pos x="13" y="8"/>
                  </a:cxn>
                  <a:cxn ang="0">
                    <a:pos x="13" y="8"/>
                  </a:cxn>
                </a:cxnLst>
                <a:rect l="0" t="0" r="r" b="b"/>
                <a:pathLst>
                  <a:path w="13" h="23">
                    <a:moveTo>
                      <a:pt x="13" y="8"/>
                    </a:moveTo>
                    <a:lnTo>
                      <a:pt x="13" y="23"/>
                    </a:lnTo>
                    <a:lnTo>
                      <a:pt x="0" y="16"/>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578" name="Freeform 572"/>
              <p:cNvSpPr>
                <a:spLocks/>
              </p:cNvSpPr>
              <p:nvPr/>
            </p:nvSpPr>
            <p:spPr bwMode="auto">
              <a:xfrm>
                <a:off x="4576" y="1615"/>
                <a:ext cx="10" cy="17"/>
              </a:xfrm>
              <a:custGeom>
                <a:avLst/>
                <a:gdLst/>
                <a:ahLst/>
                <a:cxnLst>
                  <a:cxn ang="0">
                    <a:pos x="10" y="7"/>
                  </a:cxn>
                  <a:cxn ang="0">
                    <a:pos x="10" y="16"/>
                  </a:cxn>
                  <a:cxn ang="0">
                    <a:pos x="7" y="14"/>
                  </a:cxn>
                  <a:cxn ang="0">
                    <a:pos x="7" y="17"/>
                  </a:cxn>
                  <a:cxn ang="0">
                    <a:pos x="2" y="14"/>
                  </a:cxn>
                  <a:cxn ang="0">
                    <a:pos x="2" y="12"/>
                  </a:cxn>
                  <a:cxn ang="0">
                    <a:pos x="0" y="10"/>
                  </a:cxn>
                  <a:cxn ang="0">
                    <a:pos x="0" y="0"/>
                  </a:cxn>
                  <a:cxn ang="0">
                    <a:pos x="10" y="7"/>
                  </a:cxn>
                  <a:cxn ang="0">
                    <a:pos x="10" y="7"/>
                  </a:cxn>
                  <a:cxn ang="0">
                    <a:pos x="10" y="7"/>
                  </a:cxn>
                </a:cxnLst>
                <a:rect l="0" t="0" r="r" b="b"/>
                <a:pathLst>
                  <a:path w="10" h="17">
                    <a:moveTo>
                      <a:pt x="10" y="7"/>
                    </a:moveTo>
                    <a:lnTo>
                      <a:pt x="10" y="16"/>
                    </a:lnTo>
                    <a:lnTo>
                      <a:pt x="7" y="14"/>
                    </a:lnTo>
                    <a:lnTo>
                      <a:pt x="7" y="17"/>
                    </a:lnTo>
                    <a:lnTo>
                      <a:pt x="2" y="14"/>
                    </a:lnTo>
                    <a:lnTo>
                      <a:pt x="2" y="12"/>
                    </a:lnTo>
                    <a:lnTo>
                      <a:pt x="0" y="10"/>
                    </a:lnTo>
                    <a:lnTo>
                      <a:pt x="0" y="0"/>
                    </a:lnTo>
                    <a:lnTo>
                      <a:pt x="10" y="7"/>
                    </a:lnTo>
                    <a:lnTo>
                      <a:pt x="10" y="7"/>
                    </a:lnTo>
                    <a:lnTo>
                      <a:pt x="10" y="7"/>
                    </a:lnTo>
                    <a:close/>
                  </a:path>
                </a:pathLst>
              </a:custGeom>
              <a:solidFill>
                <a:srgbClr val="072466"/>
              </a:solidFill>
              <a:ln w="9525">
                <a:noFill/>
                <a:round/>
                <a:headEnd/>
                <a:tailEnd/>
              </a:ln>
            </p:spPr>
            <p:txBody>
              <a:bodyPr/>
              <a:lstStyle/>
              <a:p>
                <a:endParaRPr lang="zh-CN" altLang="en-US"/>
              </a:p>
            </p:txBody>
          </p:sp>
          <p:sp>
            <p:nvSpPr>
              <p:cNvPr id="579" name="Freeform 573"/>
              <p:cNvSpPr>
                <a:spLocks/>
              </p:cNvSpPr>
              <p:nvPr/>
            </p:nvSpPr>
            <p:spPr bwMode="auto">
              <a:xfrm>
                <a:off x="4631" y="1645"/>
                <a:ext cx="13" cy="23"/>
              </a:xfrm>
              <a:custGeom>
                <a:avLst/>
                <a:gdLst/>
                <a:ahLst/>
                <a:cxnLst>
                  <a:cxn ang="0">
                    <a:pos x="13" y="7"/>
                  </a:cxn>
                  <a:cxn ang="0">
                    <a:pos x="13" y="23"/>
                  </a:cxn>
                  <a:cxn ang="0">
                    <a:pos x="0" y="15"/>
                  </a:cxn>
                  <a:cxn ang="0">
                    <a:pos x="0" y="0"/>
                  </a:cxn>
                  <a:cxn ang="0">
                    <a:pos x="13" y="7"/>
                  </a:cxn>
                  <a:cxn ang="0">
                    <a:pos x="13" y="7"/>
                  </a:cxn>
                  <a:cxn ang="0">
                    <a:pos x="13" y="7"/>
                  </a:cxn>
                </a:cxnLst>
                <a:rect l="0" t="0" r="r" b="b"/>
                <a:pathLst>
                  <a:path w="13" h="23">
                    <a:moveTo>
                      <a:pt x="13" y="7"/>
                    </a:moveTo>
                    <a:lnTo>
                      <a:pt x="13" y="23"/>
                    </a:lnTo>
                    <a:lnTo>
                      <a:pt x="0" y="15"/>
                    </a:lnTo>
                    <a:lnTo>
                      <a:pt x="0" y="0"/>
                    </a:lnTo>
                    <a:lnTo>
                      <a:pt x="13" y="7"/>
                    </a:lnTo>
                    <a:lnTo>
                      <a:pt x="13" y="7"/>
                    </a:lnTo>
                    <a:lnTo>
                      <a:pt x="13" y="7"/>
                    </a:lnTo>
                    <a:close/>
                  </a:path>
                </a:pathLst>
              </a:custGeom>
              <a:solidFill>
                <a:srgbClr val="36458A"/>
              </a:solidFill>
              <a:ln w="9525">
                <a:noFill/>
                <a:round/>
                <a:headEnd/>
                <a:tailEnd/>
              </a:ln>
            </p:spPr>
            <p:txBody>
              <a:bodyPr/>
              <a:lstStyle/>
              <a:p>
                <a:endParaRPr lang="zh-CN" altLang="en-US"/>
              </a:p>
            </p:txBody>
          </p:sp>
          <p:sp>
            <p:nvSpPr>
              <p:cNvPr id="580" name="Freeform 574"/>
              <p:cNvSpPr>
                <a:spLocks/>
              </p:cNvSpPr>
              <p:nvPr/>
            </p:nvSpPr>
            <p:spPr bwMode="auto">
              <a:xfrm>
                <a:off x="4632" y="1648"/>
                <a:ext cx="11" cy="16"/>
              </a:xfrm>
              <a:custGeom>
                <a:avLst/>
                <a:gdLst/>
                <a:ahLst/>
                <a:cxnLst>
                  <a:cxn ang="0">
                    <a:pos x="11" y="6"/>
                  </a:cxn>
                  <a:cxn ang="0">
                    <a:pos x="11" y="16"/>
                  </a:cxn>
                  <a:cxn ang="0">
                    <a:pos x="8" y="14"/>
                  </a:cxn>
                  <a:cxn ang="0">
                    <a:pos x="8" y="16"/>
                  </a:cxn>
                  <a:cxn ang="0">
                    <a:pos x="3" y="13"/>
                  </a:cxn>
                  <a:cxn ang="0">
                    <a:pos x="3" y="11"/>
                  </a:cxn>
                  <a:cxn ang="0">
                    <a:pos x="0" y="9"/>
                  </a:cxn>
                  <a:cxn ang="0">
                    <a:pos x="0" y="0"/>
                  </a:cxn>
                  <a:cxn ang="0">
                    <a:pos x="11" y="6"/>
                  </a:cxn>
                  <a:cxn ang="0">
                    <a:pos x="11" y="6"/>
                  </a:cxn>
                  <a:cxn ang="0">
                    <a:pos x="11" y="6"/>
                  </a:cxn>
                </a:cxnLst>
                <a:rect l="0" t="0" r="r" b="b"/>
                <a:pathLst>
                  <a:path w="11" h="16">
                    <a:moveTo>
                      <a:pt x="11" y="6"/>
                    </a:moveTo>
                    <a:lnTo>
                      <a:pt x="11" y="16"/>
                    </a:lnTo>
                    <a:lnTo>
                      <a:pt x="8" y="14"/>
                    </a:lnTo>
                    <a:lnTo>
                      <a:pt x="8" y="16"/>
                    </a:lnTo>
                    <a:lnTo>
                      <a:pt x="3" y="13"/>
                    </a:lnTo>
                    <a:lnTo>
                      <a:pt x="3" y="11"/>
                    </a:lnTo>
                    <a:lnTo>
                      <a:pt x="0" y="9"/>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581" name="Freeform 575"/>
              <p:cNvSpPr>
                <a:spLocks/>
              </p:cNvSpPr>
              <p:nvPr/>
            </p:nvSpPr>
            <p:spPr bwMode="auto">
              <a:xfrm>
                <a:off x="4554" y="1600"/>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582" name="Freeform 576"/>
              <p:cNvSpPr>
                <a:spLocks/>
              </p:cNvSpPr>
              <p:nvPr/>
            </p:nvSpPr>
            <p:spPr bwMode="auto">
              <a:xfrm>
                <a:off x="4555" y="1603"/>
                <a:ext cx="10" cy="17"/>
              </a:xfrm>
              <a:custGeom>
                <a:avLst/>
                <a:gdLst/>
                <a:ahLst/>
                <a:cxnLst>
                  <a:cxn ang="0">
                    <a:pos x="10" y="6"/>
                  </a:cxn>
                  <a:cxn ang="0">
                    <a:pos x="10" y="16"/>
                  </a:cxn>
                  <a:cxn ang="0">
                    <a:pos x="8" y="14"/>
                  </a:cxn>
                  <a:cxn ang="0">
                    <a:pos x="8" y="17"/>
                  </a:cxn>
                  <a:cxn ang="0">
                    <a:pos x="2" y="14"/>
                  </a:cxn>
                  <a:cxn ang="0">
                    <a:pos x="2" y="12"/>
                  </a:cxn>
                  <a:cxn ang="0">
                    <a:pos x="0" y="10"/>
                  </a:cxn>
                  <a:cxn ang="0">
                    <a:pos x="0" y="0"/>
                  </a:cxn>
                  <a:cxn ang="0">
                    <a:pos x="10" y="6"/>
                  </a:cxn>
                  <a:cxn ang="0">
                    <a:pos x="10" y="6"/>
                  </a:cxn>
                  <a:cxn ang="0">
                    <a:pos x="10" y="6"/>
                  </a:cxn>
                </a:cxnLst>
                <a:rect l="0" t="0" r="r" b="b"/>
                <a:pathLst>
                  <a:path w="10" h="17">
                    <a:moveTo>
                      <a:pt x="10" y="6"/>
                    </a:moveTo>
                    <a:lnTo>
                      <a:pt x="10" y="16"/>
                    </a:lnTo>
                    <a:lnTo>
                      <a:pt x="8" y="14"/>
                    </a:lnTo>
                    <a:lnTo>
                      <a:pt x="8" y="17"/>
                    </a:lnTo>
                    <a:lnTo>
                      <a:pt x="2" y="14"/>
                    </a:lnTo>
                    <a:lnTo>
                      <a:pt x="2" y="12"/>
                    </a:lnTo>
                    <a:lnTo>
                      <a:pt x="0" y="10"/>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583" name="Freeform 577"/>
              <p:cNvSpPr>
                <a:spLocks/>
              </p:cNvSpPr>
              <p:nvPr/>
            </p:nvSpPr>
            <p:spPr bwMode="auto">
              <a:xfrm>
                <a:off x="4723" y="1787"/>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584" name="Freeform 578"/>
              <p:cNvSpPr>
                <a:spLocks/>
              </p:cNvSpPr>
              <p:nvPr/>
            </p:nvSpPr>
            <p:spPr bwMode="auto">
              <a:xfrm>
                <a:off x="4724" y="1790"/>
                <a:ext cx="11" cy="17"/>
              </a:xfrm>
              <a:custGeom>
                <a:avLst/>
                <a:gdLst/>
                <a:ahLst/>
                <a:cxnLst>
                  <a:cxn ang="0">
                    <a:pos x="11" y="6"/>
                  </a:cxn>
                  <a:cxn ang="0">
                    <a:pos x="11" y="16"/>
                  </a:cxn>
                  <a:cxn ang="0">
                    <a:pos x="8" y="14"/>
                  </a:cxn>
                  <a:cxn ang="0">
                    <a:pos x="8" y="17"/>
                  </a:cxn>
                  <a:cxn ang="0">
                    <a:pos x="3" y="14"/>
                  </a:cxn>
                  <a:cxn ang="0">
                    <a:pos x="3" y="11"/>
                  </a:cxn>
                  <a:cxn ang="0">
                    <a:pos x="0" y="10"/>
                  </a:cxn>
                  <a:cxn ang="0">
                    <a:pos x="0" y="0"/>
                  </a:cxn>
                  <a:cxn ang="0">
                    <a:pos x="11" y="6"/>
                  </a:cxn>
                  <a:cxn ang="0">
                    <a:pos x="11" y="6"/>
                  </a:cxn>
                  <a:cxn ang="0">
                    <a:pos x="11" y="6"/>
                  </a:cxn>
                </a:cxnLst>
                <a:rect l="0" t="0" r="r" b="b"/>
                <a:pathLst>
                  <a:path w="11" h="17">
                    <a:moveTo>
                      <a:pt x="11" y="6"/>
                    </a:moveTo>
                    <a:lnTo>
                      <a:pt x="11" y="16"/>
                    </a:lnTo>
                    <a:lnTo>
                      <a:pt x="8" y="14"/>
                    </a:lnTo>
                    <a:lnTo>
                      <a:pt x="8" y="17"/>
                    </a:lnTo>
                    <a:lnTo>
                      <a:pt x="3" y="14"/>
                    </a:lnTo>
                    <a:lnTo>
                      <a:pt x="3" y="11"/>
                    </a:lnTo>
                    <a:lnTo>
                      <a:pt x="0" y="10"/>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585" name="Freeform 579"/>
              <p:cNvSpPr>
                <a:spLocks/>
              </p:cNvSpPr>
              <p:nvPr/>
            </p:nvSpPr>
            <p:spPr bwMode="auto">
              <a:xfrm>
                <a:off x="4703" y="1775"/>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586" name="Freeform 580"/>
              <p:cNvSpPr>
                <a:spLocks/>
              </p:cNvSpPr>
              <p:nvPr/>
            </p:nvSpPr>
            <p:spPr bwMode="auto">
              <a:xfrm>
                <a:off x="4704" y="1778"/>
                <a:ext cx="11" cy="17"/>
              </a:xfrm>
              <a:custGeom>
                <a:avLst/>
                <a:gdLst/>
                <a:ahLst/>
                <a:cxnLst>
                  <a:cxn ang="0">
                    <a:pos x="11" y="7"/>
                  </a:cxn>
                  <a:cxn ang="0">
                    <a:pos x="11" y="16"/>
                  </a:cxn>
                  <a:cxn ang="0">
                    <a:pos x="8" y="14"/>
                  </a:cxn>
                  <a:cxn ang="0">
                    <a:pos x="8" y="17"/>
                  </a:cxn>
                  <a:cxn ang="0">
                    <a:pos x="3" y="14"/>
                  </a:cxn>
                  <a:cxn ang="0">
                    <a:pos x="3" y="12"/>
                  </a:cxn>
                  <a:cxn ang="0">
                    <a:pos x="0" y="10"/>
                  </a:cxn>
                  <a:cxn ang="0">
                    <a:pos x="0" y="0"/>
                  </a:cxn>
                  <a:cxn ang="0">
                    <a:pos x="11" y="7"/>
                  </a:cxn>
                  <a:cxn ang="0">
                    <a:pos x="11" y="7"/>
                  </a:cxn>
                  <a:cxn ang="0">
                    <a:pos x="11" y="7"/>
                  </a:cxn>
                </a:cxnLst>
                <a:rect l="0" t="0" r="r" b="b"/>
                <a:pathLst>
                  <a:path w="11" h="17">
                    <a:moveTo>
                      <a:pt x="11" y="7"/>
                    </a:moveTo>
                    <a:lnTo>
                      <a:pt x="11" y="16"/>
                    </a:lnTo>
                    <a:lnTo>
                      <a:pt x="8" y="14"/>
                    </a:lnTo>
                    <a:lnTo>
                      <a:pt x="8" y="17"/>
                    </a:lnTo>
                    <a:lnTo>
                      <a:pt x="3" y="14"/>
                    </a:lnTo>
                    <a:lnTo>
                      <a:pt x="3" y="12"/>
                    </a:lnTo>
                    <a:lnTo>
                      <a:pt x="0" y="10"/>
                    </a:lnTo>
                    <a:lnTo>
                      <a:pt x="0" y="0"/>
                    </a:lnTo>
                    <a:lnTo>
                      <a:pt x="11" y="7"/>
                    </a:lnTo>
                    <a:lnTo>
                      <a:pt x="11" y="7"/>
                    </a:lnTo>
                    <a:lnTo>
                      <a:pt x="11" y="7"/>
                    </a:lnTo>
                    <a:close/>
                  </a:path>
                </a:pathLst>
              </a:custGeom>
              <a:solidFill>
                <a:srgbClr val="072466"/>
              </a:solidFill>
              <a:ln w="9525">
                <a:noFill/>
                <a:round/>
                <a:headEnd/>
                <a:tailEnd/>
              </a:ln>
            </p:spPr>
            <p:txBody>
              <a:bodyPr/>
              <a:lstStyle/>
              <a:p>
                <a:endParaRPr lang="zh-CN" altLang="en-US"/>
              </a:p>
            </p:txBody>
          </p:sp>
          <p:sp>
            <p:nvSpPr>
              <p:cNvPr id="587" name="Freeform 581"/>
              <p:cNvSpPr>
                <a:spLocks/>
              </p:cNvSpPr>
              <p:nvPr/>
            </p:nvSpPr>
            <p:spPr bwMode="auto">
              <a:xfrm>
                <a:off x="4683" y="1763"/>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588" name="Freeform 582"/>
              <p:cNvSpPr>
                <a:spLocks/>
              </p:cNvSpPr>
              <p:nvPr/>
            </p:nvSpPr>
            <p:spPr bwMode="auto">
              <a:xfrm>
                <a:off x="4684" y="1766"/>
                <a:ext cx="11" cy="17"/>
              </a:xfrm>
              <a:custGeom>
                <a:avLst/>
                <a:gdLst/>
                <a:ahLst/>
                <a:cxnLst>
                  <a:cxn ang="0">
                    <a:pos x="11" y="6"/>
                  </a:cxn>
                  <a:cxn ang="0">
                    <a:pos x="11" y="16"/>
                  </a:cxn>
                  <a:cxn ang="0">
                    <a:pos x="8" y="14"/>
                  </a:cxn>
                  <a:cxn ang="0">
                    <a:pos x="8" y="17"/>
                  </a:cxn>
                  <a:cxn ang="0">
                    <a:pos x="3" y="14"/>
                  </a:cxn>
                  <a:cxn ang="0">
                    <a:pos x="3" y="12"/>
                  </a:cxn>
                  <a:cxn ang="0">
                    <a:pos x="0" y="10"/>
                  </a:cxn>
                  <a:cxn ang="0">
                    <a:pos x="0" y="0"/>
                  </a:cxn>
                  <a:cxn ang="0">
                    <a:pos x="11" y="6"/>
                  </a:cxn>
                  <a:cxn ang="0">
                    <a:pos x="11" y="6"/>
                  </a:cxn>
                  <a:cxn ang="0">
                    <a:pos x="11" y="6"/>
                  </a:cxn>
                </a:cxnLst>
                <a:rect l="0" t="0" r="r" b="b"/>
                <a:pathLst>
                  <a:path w="11" h="17">
                    <a:moveTo>
                      <a:pt x="11" y="6"/>
                    </a:moveTo>
                    <a:lnTo>
                      <a:pt x="11" y="16"/>
                    </a:lnTo>
                    <a:lnTo>
                      <a:pt x="8" y="14"/>
                    </a:lnTo>
                    <a:lnTo>
                      <a:pt x="8" y="17"/>
                    </a:lnTo>
                    <a:lnTo>
                      <a:pt x="3" y="14"/>
                    </a:lnTo>
                    <a:lnTo>
                      <a:pt x="3" y="12"/>
                    </a:lnTo>
                    <a:lnTo>
                      <a:pt x="0" y="10"/>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589" name="Freeform 583"/>
              <p:cNvSpPr>
                <a:spLocks/>
              </p:cNvSpPr>
              <p:nvPr/>
            </p:nvSpPr>
            <p:spPr bwMode="auto">
              <a:xfrm>
                <a:off x="4663" y="1751"/>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590" name="Freeform 584"/>
              <p:cNvSpPr>
                <a:spLocks/>
              </p:cNvSpPr>
              <p:nvPr/>
            </p:nvSpPr>
            <p:spPr bwMode="auto">
              <a:xfrm>
                <a:off x="4664" y="1755"/>
                <a:ext cx="11" cy="16"/>
              </a:xfrm>
              <a:custGeom>
                <a:avLst/>
                <a:gdLst/>
                <a:ahLst/>
                <a:cxnLst>
                  <a:cxn ang="0">
                    <a:pos x="11" y="6"/>
                  </a:cxn>
                  <a:cxn ang="0">
                    <a:pos x="11" y="15"/>
                  </a:cxn>
                  <a:cxn ang="0">
                    <a:pos x="8" y="14"/>
                  </a:cxn>
                  <a:cxn ang="0">
                    <a:pos x="8" y="16"/>
                  </a:cxn>
                  <a:cxn ang="0">
                    <a:pos x="3" y="13"/>
                  </a:cxn>
                  <a:cxn ang="0">
                    <a:pos x="3" y="11"/>
                  </a:cxn>
                  <a:cxn ang="0">
                    <a:pos x="0" y="9"/>
                  </a:cxn>
                  <a:cxn ang="0">
                    <a:pos x="0" y="0"/>
                  </a:cxn>
                  <a:cxn ang="0">
                    <a:pos x="11" y="6"/>
                  </a:cxn>
                  <a:cxn ang="0">
                    <a:pos x="11" y="6"/>
                  </a:cxn>
                  <a:cxn ang="0">
                    <a:pos x="11" y="6"/>
                  </a:cxn>
                </a:cxnLst>
                <a:rect l="0" t="0" r="r" b="b"/>
                <a:pathLst>
                  <a:path w="11" h="16">
                    <a:moveTo>
                      <a:pt x="11" y="6"/>
                    </a:moveTo>
                    <a:lnTo>
                      <a:pt x="11" y="15"/>
                    </a:lnTo>
                    <a:lnTo>
                      <a:pt x="8" y="14"/>
                    </a:lnTo>
                    <a:lnTo>
                      <a:pt x="8" y="16"/>
                    </a:lnTo>
                    <a:lnTo>
                      <a:pt x="3" y="13"/>
                    </a:lnTo>
                    <a:lnTo>
                      <a:pt x="3" y="11"/>
                    </a:lnTo>
                    <a:lnTo>
                      <a:pt x="0" y="9"/>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591" name="Freeform 585"/>
              <p:cNvSpPr>
                <a:spLocks/>
              </p:cNvSpPr>
              <p:nvPr/>
            </p:nvSpPr>
            <p:spPr bwMode="auto">
              <a:xfrm>
                <a:off x="4554" y="1645"/>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592" name="Freeform 586"/>
              <p:cNvSpPr>
                <a:spLocks/>
              </p:cNvSpPr>
              <p:nvPr/>
            </p:nvSpPr>
            <p:spPr bwMode="auto">
              <a:xfrm>
                <a:off x="4555" y="1649"/>
                <a:ext cx="10" cy="16"/>
              </a:xfrm>
              <a:custGeom>
                <a:avLst/>
                <a:gdLst/>
                <a:ahLst/>
                <a:cxnLst>
                  <a:cxn ang="0">
                    <a:pos x="10" y="6"/>
                  </a:cxn>
                  <a:cxn ang="0">
                    <a:pos x="10" y="15"/>
                  </a:cxn>
                  <a:cxn ang="0">
                    <a:pos x="8" y="14"/>
                  </a:cxn>
                  <a:cxn ang="0">
                    <a:pos x="8" y="16"/>
                  </a:cxn>
                  <a:cxn ang="0">
                    <a:pos x="2" y="13"/>
                  </a:cxn>
                  <a:cxn ang="0">
                    <a:pos x="2" y="10"/>
                  </a:cxn>
                  <a:cxn ang="0">
                    <a:pos x="0" y="9"/>
                  </a:cxn>
                  <a:cxn ang="0">
                    <a:pos x="0" y="0"/>
                  </a:cxn>
                  <a:cxn ang="0">
                    <a:pos x="10" y="6"/>
                  </a:cxn>
                  <a:cxn ang="0">
                    <a:pos x="10" y="6"/>
                  </a:cxn>
                  <a:cxn ang="0">
                    <a:pos x="10" y="6"/>
                  </a:cxn>
                </a:cxnLst>
                <a:rect l="0" t="0" r="r" b="b"/>
                <a:pathLst>
                  <a:path w="10" h="16">
                    <a:moveTo>
                      <a:pt x="10" y="6"/>
                    </a:moveTo>
                    <a:lnTo>
                      <a:pt x="10" y="15"/>
                    </a:lnTo>
                    <a:lnTo>
                      <a:pt x="8" y="14"/>
                    </a:lnTo>
                    <a:lnTo>
                      <a:pt x="8" y="16"/>
                    </a:lnTo>
                    <a:lnTo>
                      <a:pt x="2" y="13"/>
                    </a:lnTo>
                    <a:lnTo>
                      <a:pt x="2" y="10"/>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593" name="Freeform 587"/>
              <p:cNvSpPr>
                <a:spLocks/>
              </p:cNvSpPr>
              <p:nvPr/>
            </p:nvSpPr>
            <p:spPr bwMode="auto">
              <a:xfrm>
                <a:off x="4811" y="1745"/>
                <a:ext cx="13" cy="23"/>
              </a:xfrm>
              <a:custGeom>
                <a:avLst/>
                <a:gdLst/>
                <a:ahLst/>
                <a:cxnLst>
                  <a:cxn ang="0">
                    <a:pos x="13" y="8"/>
                  </a:cxn>
                  <a:cxn ang="0">
                    <a:pos x="13" y="23"/>
                  </a:cxn>
                  <a:cxn ang="0">
                    <a:pos x="0" y="16"/>
                  </a:cxn>
                  <a:cxn ang="0">
                    <a:pos x="0" y="0"/>
                  </a:cxn>
                  <a:cxn ang="0">
                    <a:pos x="13" y="8"/>
                  </a:cxn>
                  <a:cxn ang="0">
                    <a:pos x="13" y="8"/>
                  </a:cxn>
                  <a:cxn ang="0">
                    <a:pos x="13" y="8"/>
                  </a:cxn>
                </a:cxnLst>
                <a:rect l="0" t="0" r="r" b="b"/>
                <a:pathLst>
                  <a:path w="13" h="23">
                    <a:moveTo>
                      <a:pt x="13" y="8"/>
                    </a:moveTo>
                    <a:lnTo>
                      <a:pt x="13" y="23"/>
                    </a:lnTo>
                    <a:lnTo>
                      <a:pt x="0" y="16"/>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594" name="Freeform 588"/>
              <p:cNvSpPr>
                <a:spLocks/>
              </p:cNvSpPr>
              <p:nvPr/>
            </p:nvSpPr>
            <p:spPr bwMode="auto">
              <a:xfrm>
                <a:off x="4812" y="1749"/>
                <a:ext cx="11" cy="16"/>
              </a:xfrm>
              <a:custGeom>
                <a:avLst/>
                <a:gdLst/>
                <a:ahLst/>
                <a:cxnLst>
                  <a:cxn ang="0">
                    <a:pos x="11" y="6"/>
                  </a:cxn>
                  <a:cxn ang="0">
                    <a:pos x="11" y="15"/>
                  </a:cxn>
                  <a:cxn ang="0">
                    <a:pos x="8" y="14"/>
                  </a:cxn>
                  <a:cxn ang="0">
                    <a:pos x="8" y="16"/>
                  </a:cxn>
                  <a:cxn ang="0">
                    <a:pos x="3" y="13"/>
                  </a:cxn>
                  <a:cxn ang="0">
                    <a:pos x="3" y="11"/>
                  </a:cxn>
                  <a:cxn ang="0">
                    <a:pos x="0" y="9"/>
                  </a:cxn>
                  <a:cxn ang="0">
                    <a:pos x="0" y="0"/>
                  </a:cxn>
                  <a:cxn ang="0">
                    <a:pos x="11" y="6"/>
                  </a:cxn>
                  <a:cxn ang="0">
                    <a:pos x="11" y="6"/>
                  </a:cxn>
                  <a:cxn ang="0">
                    <a:pos x="11" y="6"/>
                  </a:cxn>
                </a:cxnLst>
                <a:rect l="0" t="0" r="r" b="b"/>
                <a:pathLst>
                  <a:path w="11" h="16">
                    <a:moveTo>
                      <a:pt x="11" y="6"/>
                    </a:moveTo>
                    <a:lnTo>
                      <a:pt x="11" y="15"/>
                    </a:lnTo>
                    <a:lnTo>
                      <a:pt x="8" y="14"/>
                    </a:lnTo>
                    <a:lnTo>
                      <a:pt x="8" y="16"/>
                    </a:lnTo>
                    <a:lnTo>
                      <a:pt x="3" y="13"/>
                    </a:lnTo>
                    <a:lnTo>
                      <a:pt x="3" y="11"/>
                    </a:lnTo>
                    <a:lnTo>
                      <a:pt x="0" y="9"/>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595" name="Freeform 589"/>
              <p:cNvSpPr>
                <a:spLocks/>
              </p:cNvSpPr>
              <p:nvPr/>
            </p:nvSpPr>
            <p:spPr bwMode="auto">
              <a:xfrm>
                <a:off x="4808" y="1784"/>
                <a:ext cx="14" cy="23"/>
              </a:xfrm>
              <a:custGeom>
                <a:avLst/>
                <a:gdLst/>
                <a:ahLst/>
                <a:cxnLst>
                  <a:cxn ang="0">
                    <a:pos x="14" y="8"/>
                  </a:cxn>
                  <a:cxn ang="0">
                    <a:pos x="14" y="23"/>
                  </a:cxn>
                  <a:cxn ang="0">
                    <a:pos x="0" y="15"/>
                  </a:cxn>
                  <a:cxn ang="0">
                    <a:pos x="0" y="0"/>
                  </a:cxn>
                  <a:cxn ang="0">
                    <a:pos x="14" y="8"/>
                  </a:cxn>
                  <a:cxn ang="0">
                    <a:pos x="14" y="8"/>
                  </a:cxn>
                  <a:cxn ang="0">
                    <a:pos x="14" y="8"/>
                  </a:cxn>
                </a:cxnLst>
                <a:rect l="0" t="0" r="r" b="b"/>
                <a:pathLst>
                  <a:path w="14" h="23">
                    <a:moveTo>
                      <a:pt x="14" y="8"/>
                    </a:moveTo>
                    <a:lnTo>
                      <a:pt x="14" y="23"/>
                    </a:lnTo>
                    <a:lnTo>
                      <a:pt x="0" y="15"/>
                    </a:lnTo>
                    <a:lnTo>
                      <a:pt x="0" y="0"/>
                    </a:lnTo>
                    <a:lnTo>
                      <a:pt x="14" y="8"/>
                    </a:lnTo>
                    <a:lnTo>
                      <a:pt x="14" y="8"/>
                    </a:lnTo>
                    <a:lnTo>
                      <a:pt x="14" y="8"/>
                    </a:lnTo>
                    <a:close/>
                  </a:path>
                </a:pathLst>
              </a:custGeom>
              <a:solidFill>
                <a:srgbClr val="36458A"/>
              </a:solidFill>
              <a:ln w="9525">
                <a:noFill/>
                <a:round/>
                <a:headEnd/>
                <a:tailEnd/>
              </a:ln>
            </p:spPr>
            <p:txBody>
              <a:bodyPr/>
              <a:lstStyle/>
              <a:p>
                <a:endParaRPr lang="zh-CN" altLang="en-US"/>
              </a:p>
            </p:txBody>
          </p:sp>
          <p:sp>
            <p:nvSpPr>
              <p:cNvPr id="596" name="Freeform 590"/>
              <p:cNvSpPr>
                <a:spLocks/>
              </p:cNvSpPr>
              <p:nvPr/>
            </p:nvSpPr>
            <p:spPr bwMode="auto">
              <a:xfrm>
                <a:off x="4810" y="1787"/>
                <a:ext cx="10" cy="17"/>
              </a:xfrm>
              <a:custGeom>
                <a:avLst/>
                <a:gdLst/>
                <a:ahLst/>
                <a:cxnLst>
                  <a:cxn ang="0">
                    <a:pos x="10" y="6"/>
                  </a:cxn>
                  <a:cxn ang="0">
                    <a:pos x="10" y="16"/>
                  </a:cxn>
                  <a:cxn ang="0">
                    <a:pos x="7" y="14"/>
                  </a:cxn>
                  <a:cxn ang="0">
                    <a:pos x="7" y="17"/>
                  </a:cxn>
                  <a:cxn ang="0">
                    <a:pos x="2" y="13"/>
                  </a:cxn>
                  <a:cxn ang="0">
                    <a:pos x="2" y="11"/>
                  </a:cxn>
                  <a:cxn ang="0">
                    <a:pos x="0" y="10"/>
                  </a:cxn>
                  <a:cxn ang="0">
                    <a:pos x="0" y="0"/>
                  </a:cxn>
                  <a:cxn ang="0">
                    <a:pos x="10" y="6"/>
                  </a:cxn>
                  <a:cxn ang="0">
                    <a:pos x="10" y="6"/>
                  </a:cxn>
                  <a:cxn ang="0">
                    <a:pos x="10" y="6"/>
                  </a:cxn>
                </a:cxnLst>
                <a:rect l="0" t="0" r="r" b="b"/>
                <a:pathLst>
                  <a:path w="10" h="17">
                    <a:moveTo>
                      <a:pt x="10" y="6"/>
                    </a:moveTo>
                    <a:lnTo>
                      <a:pt x="10" y="16"/>
                    </a:lnTo>
                    <a:lnTo>
                      <a:pt x="7" y="14"/>
                    </a:lnTo>
                    <a:lnTo>
                      <a:pt x="7" y="17"/>
                    </a:lnTo>
                    <a:lnTo>
                      <a:pt x="2" y="13"/>
                    </a:lnTo>
                    <a:lnTo>
                      <a:pt x="2" y="11"/>
                    </a:lnTo>
                    <a:lnTo>
                      <a:pt x="0" y="10"/>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597" name="Freeform 591"/>
              <p:cNvSpPr>
                <a:spLocks/>
              </p:cNvSpPr>
              <p:nvPr/>
            </p:nvSpPr>
            <p:spPr bwMode="auto">
              <a:xfrm>
                <a:off x="4808" y="1821"/>
                <a:ext cx="14" cy="23"/>
              </a:xfrm>
              <a:custGeom>
                <a:avLst/>
                <a:gdLst/>
                <a:ahLst/>
                <a:cxnLst>
                  <a:cxn ang="0">
                    <a:pos x="14" y="8"/>
                  </a:cxn>
                  <a:cxn ang="0">
                    <a:pos x="14" y="23"/>
                  </a:cxn>
                  <a:cxn ang="0">
                    <a:pos x="0" y="15"/>
                  </a:cxn>
                  <a:cxn ang="0">
                    <a:pos x="0" y="0"/>
                  </a:cxn>
                  <a:cxn ang="0">
                    <a:pos x="14" y="8"/>
                  </a:cxn>
                  <a:cxn ang="0">
                    <a:pos x="14" y="8"/>
                  </a:cxn>
                  <a:cxn ang="0">
                    <a:pos x="14" y="8"/>
                  </a:cxn>
                </a:cxnLst>
                <a:rect l="0" t="0" r="r" b="b"/>
                <a:pathLst>
                  <a:path w="14" h="23">
                    <a:moveTo>
                      <a:pt x="14" y="8"/>
                    </a:moveTo>
                    <a:lnTo>
                      <a:pt x="14" y="23"/>
                    </a:lnTo>
                    <a:lnTo>
                      <a:pt x="0" y="15"/>
                    </a:lnTo>
                    <a:lnTo>
                      <a:pt x="0" y="0"/>
                    </a:lnTo>
                    <a:lnTo>
                      <a:pt x="14" y="8"/>
                    </a:lnTo>
                    <a:lnTo>
                      <a:pt x="14" y="8"/>
                    </a:lnTo>
                    <a:lnTo>
                      <a:pt x="14" y="8"/>
                    </a:lnTo>
                    <a:close/>
                  </a:path>
                </a:pathLst>
              </a:custGeom>
              <a:solidFill>
                <a:srgbClr val="36458A"/>
              </a:solidFill>
              <a:ln w="9525">
                <a:noFill/>
                <a:round/>
                <a:headEnd/>
                <a:tailEnd/>
              </a:ln>
            </p:spPr>
            <p:txBody>
              <a:bodyPr/>
              <a:lstStyle/>
              <a:p>
                <a:endParaRPr lang="zh-CN" altLang="en-US"/>
              </a:p>
            </p:txBody>
          </p:sp>
          <p:sp>
            <p:nvSpPr>
              <p:cNvPr id="598" name="Freeform 592"/>
              <p:cNvSpPr>
                <a:spLocks/>
              </p:cNvSpPr>
              <p:nvPr/>
            </p:nvSpPr>
            <p:spPr bwMode="auto">
              <a:xfrm>
                <a:off x="4810" y="1825"/>
                <a:ext cx="10" cy="16"/>
              </a:xfrm>
              <a:custGeom>
                <a:avLst/>
                <a:gdLst/>
                <a:ahLst/>
                <a:cxnLst>
                  <a:cxn ang="0">
                    <a:pos x="10" y="5"/>
                  </a:cxn>
                  <a:cxn ang="0">
                    <a:pos x="10" y="15"/>
                  </a:cxn>
                  <a:cxn ang="0">
                    <a:pos x="7" y="13"/>
                  </a:cxn>
                  <a:cxn ang="0">
                    <a:pos x="7" y="16"/>
                  </a:cxn>
                  <a:cxn ang="0">
                    <a:pos x="2" y="13"/>
                  </a:cxn>
                  <a:cxn ang="0">
                    <a:pos x="2" y="10"/>
                  </a:cxn>
                  <a:cxn ang="0">
                    <a:pos x="0" y="9"/>
                  </a:cxn>
                  <a:cxn ang="0">
                    <a:pos x="0" y="0"/>
                  </a:cxn>
                  <a:cxn ang="0">
                    <a:pos x="10" y="5"/>
                  </a:cxn>
                  <a:cxn ang="0">
                    <a:pos x="10" y="5"/>
                  </a:cxn>
                  <a:cxn ang="0">
                    <a:pos x="10" y="5"/>
                  </a:cxn>
                </a:cxnLst>
                <a:rect l="0" t="0" r="r" b="b"/>
                <a:pathLst>
                  <a:path w="10" h="16">
                    <a:moveTo>
                      <a:pt x="10" y="5"/>
                    </a:moveTo>
                    <a:lnTo>
                      <a:pt x="10" y="15"/>
                    </a:lnTo>
                    <a:lnTo>
                      <a:pt x="7" y="13"/>
                    </a:lnTo>
                    <a:lnTo>
                      <a:pt x="7" y="16"/>
                    </a:lnTo>
                    <a:lnTo>
                      <a:pt x="2" y="13"/>
                    </a:lnTo>
                    <a:lnTo>
                      <a:pt x="2" y="10"/>
                    </a:lnTo>
                    <a:lnTo>
                      <a:pt x="0" y="9"/>
                    </a:lnTo>
                    <a:lnTo>
                      <a:pt x="0" y="0"/>
                    </a:lnTo>
                    <a:lnTo>
                      <a:pt x="10" y="5"/>
                    </a:lnTo>
                    <a:lnTo>
                      <a:pt x="10" y="5"/>
                    </a:lnTo>
                    <a:lnTo>
                      <a:pt x="10" y="5"/>
                    </a:lnTo>
                    <a:close/>
                  </a:path>
                </a:pathLst>
              </a:custGeom>
              <a:solidFill>
                <a:srgbClr val="072466"/>
              </a:solidFill>
              <a:ln w="9525">
                <a:noFill/>
                <a:round/>
                <a:headEnd/>
                <a:tailEnd/>
              </a:ln>
            </p:spPr>
            <p:txBody>
              <a:bodyPr/>
              <a:lstStyle/>
              <a:p>
                <a:endParaRPr lang="zh-CN" altLang="en-US"/>
              </a:p>
            </p:txBody>
          </p:sp>
          <p:sp>
            <p:nvSpPr>
              <p:cNvPr id="599" name="Freeform 593"/>
              <p:cNvSpPr>
                <a:spLocks/>
              </p:cNvSpPr>
              <p:nvPr/>
            </p:nvSpPr>
            <p:spPr bwMode="auto">
              <a:xfrm>
                <a:off x="4526" y="1411"/>
                <a:ext cx="17" cy="8"/>
              </a:xfrm>
              <a:custGeom>
                <a:avLst/>
                <a:gdLst/>
                <a:ahLst/>
                <a:cxnLst>
                  <a:cxn ang="0">
                    <a:pos x="35" y="1"/>
                  </a:cxn>
                  <a:cxn ang="0">
                    <a:pos x="35" y="1"/>
                  </a:cxn>
                  <a:cxn ang="0">
                    <a:pos x="34" y="1"/>
                  </a:cxn>
                  <a:cxn ang="0">
                    <a:pos x="34" y="1"/>
                  </a:cxn>
                  <a:cxn ang="0">
                    <a:pos x="33" y="1"/>
                  </a:cxn>
                  <a:cxn ang="0">
                    <a:pos x="33" y="0"/>
                  </a:cxn>
                  <a:cxn ang="0">
                    <a:pos x="32" y="0"/>
                  </a:cxn>
                  <a:cxn ang="0">
                    <a:pos x="32" y="0"/>
                  </a:cxn>
                  <a:cxn ang="0">
                    <a:pos x="31" y="0"/>
                  </a:cxn>
                  <a:cxn ang="0">
                    <a:pos x="31" y="0"/>
                  </a:cxn>
                  <a:cxn ang="0">
                    <a:pos x="30" y="0"/>
                  </a:cxn>
                  <a:cxn ang="0">
                    <a:pos x="30" y="0"/>
                  </a:cxn>
                  <a:cxn ang="0">
                    <a:pos x="29" y="0"/>
                  </a:cxn>
                  <a:cxn ang="0">
                    <a:pos x="29" y="0"/>
                  </a:cxn>
                  <a:cxn ang="0">
                    <a:pos x="28" y="1"/>
                  </a:cxn>
                  <a:cxn ang="0">
                    <a:pos x="0" y="17"/>
                  </a:cxn>
                  <a:cxn ang="0">
                    <a:pos x="0" y="17"/>
                  </a:cxn>
                  <a:cxn ang="0">
                    <a:pos x="1" y="17"/>
                  </a:cxn>
                  <a:cxn ang="0">
                    <a:pos x="2" y="16"/>
                  </a:cxn>
                  <a:cxn ang="0">
                    <a:pos x="2" y="16"/>
                  </a:cxn>
                  <a:cxn ang="0">
                    <a:pos x="3" y="16"/>
                  </a:cxn>
                  <a:cxn ang="0">
                    <a:pos x="3" y="17"/>
                  </a:cxn>
                  <a:cxn ang="0">
                    <a:pos x="4" y="17"/>
                  </a:cxn>
                  <a:cxn ang="0">
                    <a:pos x="4" y="17"/>
                  </a:cxn>
                  <a:cxn ang="0">
                    <a:pos x="5" y="17"/>
                  </a:cxn>
                  <a:cxn ang="0">
                    <a:pos x="5" y="17"/>
                  </a:cxn>
                  <a:cxn ang="0">
                    <a:pos x="5" y="17"/>
                  </a:cxn>
                  <a:cxn ang="0">
                    <a:pos x="6" y="17"/>
                  </a:cxn>
                  <a:cxn ang="0">
                    <a:pos x="6" y="18"/>
                  </a:cxn>
                  <a:cxn ang="0">
                    <a:pos x="7" y="18"/>
                  </a:cxn>
                  <a:cxn ang="0">
                    <a:pos x="7" y="18"/>
                  </a:cxn>
                  <a:cxn ang="0">
                    <a:pos x="35" y="2"/>
                  </a:cxn>
                  <a:cxn ang="0">
                    <a:pos x="35" y="1"/>
                  </a:cxn>
                  <a:cxn ang="0">
                    <a:pos x="35" y="1"/>
                  </a:cxn>
                </a:cxnLst>
                <a:rect l="0" t="0" r="r" b="b"/>
                <a:pathLst>
                  <a:path w="35" h="18">
                    <a:moveTo>
                      <a:pt x="35" y="1"/>
                    </a:moveTo>
                    <a:cubicBezTo>
                      <a:pt x="35" y="1"/>
                      <a:pt x="35" y="1"/>
                      <a:pt x="35" y="1"/>
                    </a:cubicBezTo>
                    <a:cubicBezTo>
                      <a:pt x="34" y="1"/>
                      <a:pt x="34" y="1"/>
                      <a:pt x="34" y="1"/>
                    </a:cubicBezTo>
                    <a:cubicBezTo>
                      <a:pt x="34" y="1"/>
                      <a:pt x="34" y="1"/>
                      <a:pt x="34" y="1"/>
                    </a:cubicBezTo>
                    <a:cubicBezTo>
                      <a:pt x="34" y="1"/>
                      <a:pt x="33" y="1"/>
                      <a:pt x="33" y="1"/>
                    </a:cubicBezTo>
                    <a:cubicBezTo>
                      <a:pt x="33" y="1"/>
                      <a:pt x="33" y="0"/>
                      <a:pt x="33" y="0"/>
                    </a:cubicBezTo>
                    <a:cubicBezTo>
                      <a:pt x="33" y="0"/>
                      <a:pt x="33" y="0"/>
                      <a:pt x="32" y="0"/>
                    </a:cubicBezTo>
                    <a:cubicBezTo>
                      <a:pt x="32" y="0"/>
                      <a:pt x="32" y="0"/>
                      <a:pt x="32" y="0"/>
                    </a:cubicBezTo>
                    <a:cubicBezTo>
                      <a:pt x="32" y="0"/>
                      <a:pt x="32" y="0"/>
                      <a:pt x="31" y="0"/>
                    </a:cubicBezTo>
                    <a:cubicBezTo>
                      <a:pt x="31" y="0"/>
                      <a:pt x="31" y="0"/>
                      <a:pt x="31" y="0"/>
                    </a:cubicBezTo>
                    <a:cubicBezTo>
                      <a:pt x="31" y="0"/>
                      <a:pt x="31" y="0"/>
                      <a:pt x="30" y="0"/>
                    </a:cubicBezTo>
                    <a:cubicBezTo>
                      <a:pt x="30" y="0"/>
                      <a:pt x="30" y="0"/>
                      <a:pt x="30" y="0"/>
                    </a:cubicBezTo>
                    <a:cubicBezTo>
                      <a:pt x="30" y="0"/>
                      <a:pt x="30" y="0"/>
                      <a:pt x="29" y="0"/>
                    </a:cubicBezTo>
                    <a:cubicBezTo>
                      <a:pt x="29" y="0"/>
                      <a:pt x="29" y="0"/>
                      <a:pt x="29" y="0"/>
                    </a:cubicBezTo>
                    <a:cubicBezTo>
                      <a:pt x="28" y="1"/>
                      <a:pt x="28" y="1"/>
                      <a:pt x="28" y="1"/>
                    </a:cubicBezTo>
                    <a:cubicBezTo>
                      <a:pt x="0" y="17"/>
                      <a:pt x="0" y="17"/>
                      <a:pt x="0" y="17"/>
                    </a:cubicBezTo>
                    <a:cubicBezTo>
                      <a:pt x="0" y="17"/>
                      <a:pt x="0" y="17"/>
                      <a:pt x="0" y="17"/>
                    </a:cubicBezTo>
                    <a:cubicBezTo>
                      <a:pt x="1" y="17"/>
                      <a:pt x="1" y="17"/>
                      <a:pt x="1" y="17"/>
                    </a:cubicBezTo>
                    <a:cubicBezTo>
                      <a:pt x="1" y="17"/>
                      <a:pt x="2" y="17"/>
                      <a:pt x="2" y="16"/>
                    </a:cubicBezTo>
                    <a:cubicBezTo>
                      <a:pt x="2" y="16"/>
                      <a:pt x="2" y="16"/>
                      <a:pt x="2" y="16"/>
                    </a:cubicBezTo>
                    <a:cubicBezTo>
                      <a:pt x="2" y="16"/>
                      <a:pt x="3" y="16"/>
                      <a:pt x="3" y="16"/>
                    </a:cubicBezTo>
                    <a:cubicBezTo>
                      <a:pt x="3" y="16"/>
                      <a:pt x="3" y="17"/>
                      <a:pt x="3" y="17"/>
                    </a:cubicBezTo>
                    <a:cubicBezTo>
                      <a:pt x="3" y="17"/>
                      <a:pt x="4" y="17"/>
                      <a:pt x="4" y="17"/>
                    </a:cubicBezTo>
                    <a:cubicBezTo>
                      <a:pt x="4" y="17"/>
                      <a:pt x="4" y="17"/>
                      <a:pt x="4" y="17"/>
                    </a:cubicBezTo>
                    <a:cubicBezTo>
                      <a:pt x="4" y="17"/>
                      <a:pt x="4" y="17"/>
                      <a:pt x="5" y="17"/>
                    </a:cubicBezTo>
                    <a:cubicBezTo>
                      <a:pt x="5" y="17"/>
                      <a:pt x="5" y="17"/>
                      <a:pt x="5" y="17"/>
                    </a:cubicBezTo>
                    <a:cubicBezTo>
                      <a:pt x="5" y="17"/>
                      <a:pt x="5" y="17"/>
                      <a:pt x="5" y="17"/>
                    </a:cubicBezTo>
                    <a:cubicBezTo>
                      <a:pt x="6" y="17"/>
                      <a:pt x="6" y="17"/>
                      <a:pt x="6" y="17"/>
                    </a:cubicBezTo>
                    <a:cubicBezTo>
                      <a:pt x="6" y="17"/>
                      <a:pt x="6" y="17"/>
                      <a:pt x="6" y="18"/>
                    </a:cubicBezTo>
                    <a:cubicBezTo>
                      <a:pt x="6" y="18"/>
                      <a:pt x="7" y="18"/>
                      <a:pt x="7" y="18"/>
                    </a:cubicBezTo>
                    <a:cubicBezTo>
                      <a:pt x="7" y="18"/>
                      <a:pt x="7" y="18"/>
                      <a:pt x="7" y="18"/>
                    </a:cubicBezTo>
                    <a:cubicBezTo>
                      <a:pt x="35" y="2"/>
                      <a:pt x="35" y="2"/>
                      <a:pt x="35" y="2"/>
                    </a:cubicBezTo>
                    <a:cubicBezTo>
                      <a:pt x="35"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600" name="Freeform 594"/>
              <p:cNvSpPr>
                <a:spLocks/>
              </p:cNvSpPr>
              <p:nvPr/>
            </p:nvSpPr>
            <p:spPr bwMode="auto">
              <a:xfrm>
                <a:off x="4530" y="1412"/>
                <a:ext cx="15" cy="9"/>
              </a:xfrm>
              <a:custGeom>
                <a:avLst/>
                <a:gdLst/>
                <a:ahLst/>
                <a:cxnLst>
                  <a:cxn ang="0">
                    <a:pos x="32" y="3"/>
                  </a:cxn>
                  <a:cxn ang="0">
                    <a:pos x="32" y="2"/>
                  </a:cxn>
                  <a:cxn ang="0">
                    <a:pos x="31" y="2"/>
                  </a:cxn>
                  <a:cxn ang="0">
                    <a:pos x="31" y="1"/>
                  </a:cxn>
                  <a:cxn ang="0">
                    <a:pos x="30" y="1"/>
                  </a:cxn>
                  <a:cxn ang="0">
                    <a:pos x="30" y="1"/>
                  </a:cxn>
                  <a:cxn ang="0">
                    <a:pos x="29" y="0"/>
                  </a:cxn>
                  <a:cxn ang="0">
                    <a:pos x="29" y="0"/>
                  </a:cxn>
                  <a:cxn ang="0">
                    <a:pos x="28" y="0"/>
                  </a:cxn>
                  <a:cxn ang="0">
                    <a:pos x="28" y="0"/>
                  </a:cxn>
                  <a:cxn ang="0">
                    <a:pos x="0" y="16"/>
                  </a:cxn>
                  <a:cxn ang="0">
                    <a:pos x="0" y="16"/>
                  </a:cxn>
                  <a:cxn ang="0">
                    <a:pos x="1" y="16"/>
                  </a:cxn>
                  <a:cxn ang="0">
                    <a:pos x="1" y="17"/>
                  </a:cxn>
                  <a:cxn ang="0">
                    <a:pos x="2" y="17"/>
                  </a:cxn>
                  <a:cxn ang="0">
                    <a:pos x="2" y="17"/>
                  </a:cxn>
                  <a:cxn ang="0">
                    <a:pos x="3" y="18"/>
                  </a:cxn>
                  <a:cxn ang="0">
                    <a:pos x="3" y="18"/>
                  </a:cxn>
                  <a:cxn ang="0">
                    <a:pos x="3" y="18"/>
                  </a:cxn>
                  <a:cxn ang="0">
                    <a:pos x="4" y="19"/>
                  </a:cxn>
                  <a:cxn ang="0">
                    <a:pos x="4" y="19"/>
                  </a:cxn>
                  <a:cxn ang="0">
                    <a:pos x="33" y="3"/>
                  </a:cxn>
                  <a:cxn ang="0">
                    <a:pos x="32" y="3"/>
                  </a:cxn>
                </a:cxnLst>
                <a:rect l="0" t="0" r="r" b="b"/>
                <a:pathLst>
                  <a:path w="33" h="19">
                    <a:moveTo>
                      <a:pt x="32" y="3"/>
                    </a:moveTo>
                    <a:cubicBezTo>
                      <a:pt x="32" y="2"/>
                      <a:pt x="32" y="2"/>
                      <a:pt x="32" y="2"/>
                    </a:cubicBezTo>
                    <a:cubicBezTo>
                      <a:pt x="31" y="2"/>
                      <a:pt x="31" y="2"/>
                      <a:pt x="31" y="2"/>
                    </a:cubicBezTo>
                    <a:cubicBezTo>
                      <a:pt x="31" y="2"/>
                      <a:pt x="31" y="1"/>
                      <a:pt x="31" y="1"/>
                    </a:cubicBezTo>
                    <a:cubicBezTo>
                      <a:pt x="31" y="1"/>
                      <a:pt x="30" y="1"/>
                      <a:pt x="30" y="1"/>
                    </a:cubicBezTo>
                    <a:cubicBezTo>
                      <a:pt x="30" y="1"/>
                      <a:pt x="30" y="1"/>
                      <a:pt x="30" y="1"/>
                    </a:cubicBezTo>
                    <a:cubicBezTo>
                      <a:pt x="30" y="0"/>
                      <a:pt x="29" y="0"/>
                      <a:pt x="29" y="0"/>
                    </a:cubicBezTo>
                    <a:cubicBezTo>
                      <a:pt x="29" y="0"/>
                      <a:pt x="29" y="0"/>
                      <a:pt x="29" y="0"/>
                    </a:cubicBezTo>
                    <a:cubicBezTo>
                      <a:pt x="29" y="0"/>
                      <a:pt x="29" y="0"/>
                      <a:pt x="28" y="0"/>
                    </a:cubicBezTo>
                    <a:cubicBezTo>
                      <a:pt x="28" y="0"/>
                      <a:pt x="28" y="0"/>
                      <a:pt x="28" y="0"/>
                    </a:cubicBezTo>
                    <a:cubicBezTo>
                      <a:pt x="0" y="16"/>
                      <a:pt x="0" y="16"/>
                      <a:pt x="0" y="16"/>
                    </a:cubicBezTo>
                    <a:cubicBezTo>
                      <a:pt x="0" y="16"/>
                      <a:pt x="0" y="16"/>
                      <a:pt x="0" y="16"/>
                    </a:cubicBezTo>
                    <a:cubicBezTo>
                      <a:pt x="0" y="16"/>
                      <a:pt x="1" y="16"/>
                      <a:pt x="1" y="16"/>
                    </a:cubicBezTo>
                    <a:cubicBezTo>
                      <a:pt x="1" y="16"/>
                      <a:pt x="1" y="16"/>
                      <a:pt x="1" y="17"/>
                    </a:cubicBezTo>
                    <a:cubicBezTo>
                      <a:pt x="1" y="17"/>
                      <a:pt x="1" y="17"/>
                      <a:pt x="2" y="17"/>
                    </a:cubicBezTo>
                    <a:cubicBezTo>
                      <a:pt x="2" y="17"/>
                      <a:pt x="2" y="17"/>
                      <a:pt x="2" y="17"/>
                    </a:cubicBezTo>
                    <a:cubicBezTo>
                      <a:pt x="2" y="17"/>
                      <a:pt x="2" y="18"/>
                      <a:pt x="3" y="18"/>
                    </a:cubicBezTo>
                    <a:cubicBezTo>
                      <a:pt x="3" y="18"/>
                      <a:pt x="3" y="18"/>
                      <a:pt x="3" y="18"/>
                    </a:cubicBezTo>
                    <a:cubicBezTo>
                      <a:pt x="3" y="18"/>
                      <a:pt x="3" y="18"/>
                      <a:pt x="3" y="18"/>
                    </a:cubicBezTo>
                    <a:cubicBezTo>
                      <a:pt x="4" y="19"/>
                      <a:pt x="4" y="19"/>
                      <a:pt x="4" y="19"/>
                    </a:cubicBezTo>
                    <a:cubicBezTo>
                      <a:pt x="4" y="19"/>
                      <a:pt x="4" y="19"/>
                      <a:pt x="4" y="19"/>
                    </a:cubicBezTo>
                    <a:cubicBezTo>
                      <a:pt x="33" y="3"/>
                      <a:pt x="33" y="3"/>
                      <a:pt x="33" y="3"/>
                    </a:cubicBezTo>
                    <a:cubicBezTo>
                      <a:pt x="32" y="3"/>
                      <a:pt x="32" y="3"/>
                      <a:pt x="32" y="3"/>
                    </a:cubicBezTo>
                    <a:close/>
                  </a:path>
                </a:pathLst>
              </a:custGeom>
              <a:solidFill>
                <a:srgbClr val="4F64A8"/>
              </a:solidFill>
              <a:ln w="9525">
                <a:noFill/>
                <a:round/>
                <a:headEnd/>
                <a:tailEnd/>
              </a:ln>
            </p:spPr>
            <p:txBody>
              <a:bodyPr/>
              <a:lstStyle/>
              <a:p>
                <a:endParaRPr lang="zh-CN" altLang="en-US"/>
              </a:p>
            </p:txBody>
          </p:sp>
          <p:sp>
            <p:nvSpPr>
              <p:cNvPr id="601" name="Freeform 595"/>
              <p:cNvSpPr>
                <a:spLocks/>
              </p:cNvSpPr>
              <p:nvPr/>
            </p:nvSpPr>
            <p:spPr bwMode="auto">
              <a:xfrm>
                <a:off x="4532" y="1413"/>
                <a:ext cx="16" cy="18"/>
              </a:xfrm>
              <a:custGeom>
                <a:avLst/>
                <a:gdLst/>
                <a:ahLst/>
                <a:cxnLst>
                  <a:cxn ang="0">
                    <a:pos x="35" y="14"/>
                  </a:cxn>
                  <a:cxn ang="0">
                    <a:pos x="35" y="13"/>
                  </a:cxn>
                  <a:cxn ang="0">
                    <a:pos x="35" y="12"/>
                  </a:cxn>
                  <a:cxn ang="0">
                    <a:pos x="34" y="11"/>
                  </a:cxn>
                  <a:cxn ang="0">
                    <a:pos x="34" y="10"/>
                  </a:cxn>
                  <a:cxn ang="0">
                    <a:pos x="34" y="8"/>
                  </a:cxn>
                  <a:cxn ang="0">
                    <a:pos x="33" y="7"/>
                  </a:cxn>
                  <a:cxn ang="0">
                    <a:pos x="33" y="6"/>
                  </a:cxn>
                  <a:cxn ang="0">
                    <a:pos x="32" y="5"/>
                  </a:cxn>
                  <a:cxn ang="0">
                    <a:pos x="31" y="3"/>
                  </a:cxn>
                  <a:cxn ang="0">
                    <a:pos x="30" y="1"/>
                  </a:cxn>
                  <a:cxn ang="0">
                    <a:pos x="29" y="0"/>
                  </a:cxn>
                  <a:cxn ang="0">
                    <a:pos x="0" y="16"/>
                  </a:cxn>
                  <a:cxn ang="0">
                    <a:pos x="1" y="17"/>
                  </a:cxn>
                  <a:cxn ang="0">
                    <a:pos x="2" y="18"/>
                  </a:cxn>
                  <a:cxn ang="0">
                    <a:pos x="4" y="21"/>
                  </a:cxn>
                  <a:cxn ang="0">
                    <a:pos x="4" y="22"/>
                  </a:cxn>
                  <a:cxn ang="0">
                    <a:pos x="5" y="23"/>
                  </a:cxn>
                  <a:cxn ang="0">
                    <a:pos x="5" y="24"/>
                  </a:cxn>
                  <a:cxn ang="0">
                    <a:pos x="6" y="25"/>
                  </a:cxn>
                  <a:cxn ang="0">
                    <a:pos x="6" y="26"/>
                  </a:cxn>
                  <a:cxn ang="0">
                    <a:pos x="6" y="28"/>
                  </a:cxn>
                  <a:cxn ang="0">
                    <a:pos x="6" y="29"/>
                  </a:cxn>
                  <a:cxn ang="0">
                    <a:pos x="7" y="30"/>
                  </a:cxn>
                  <a:cxn ang="0">
                    <a:pos x="7" y="31"/>
                  </a:cxn>
                  <a:cxn ang="0">
                    <a:pos x="7" y="31"/>
                  </a:cxn>
                  <a:cxn ang="0">
                    <a:pos x="7" y="32"/>
                  </a:cxn>
                  <a:cxn ang="0">
                    <a:pos x="7" y="33"/>
                  </a:cxn>
                  <a:cxn ang="0">
                    <a:pos x="6" y="34"/>
                  </a:cxn>
                  <a:cxn ang="0">
                    <a:pos x="6" y="36"/>
                  </a:cxn>
                  <a:cxn ang="0">
                    <a:pos x="4" y="38"/>
                  </a:cxn>
                  <a:cxn ang="0">
                    <a:pos x="34" y="20"/>
                  </a:cxn>
                  <a:cxn ang="0">
                    <a:pos x="34" y="19"/>
                  </a:cxn>
                  <a:cxn ang="0">
                    <a:pos x="35" y="17"/>
                  </a:cxn>
                  <a:cxn ang="0">
                    <a:pos x="35" y="16"/>
                  </a:cxn>
                  <a:cxn ang="0">
                    <a:pos x="35" y="15"/>
                  </a:cxn>
                  <a:cxn ang="0">
                    <a:pos x="35" y="15"/>
                  </a:cxn>
                </a:cxnLst>
                <a:rect l="0" t="0" r="r" b="b"/>
                <a:pathLst>
                  <a:path w="35" h="38">
                    <a:moveTo>
                      <a:pt x="35" y="14"/>
                    </a:moveTo>
                    <a:cubicBezTo>
                      <a:pt x="35" y="14"/>
                      <a:pt x="35" y="14"/>
                      <a:pt x="35" y="14"/>
                    </a:cubicBezTo>
                    <a:cubicBezTo>
                      <a:pt x="35" y="14"/>
                      <a:pt x="35" y="14"/>
                      <a:pt x="35" y="13"/>
                    </a:cubicBezTo>
                    <a:cubicBezTo>
                      <a:pt x="35" y="13"/>
                      <a:pt x="35" y="13"/>
                      <a:pt x="35" y="13"/>
                    </a:cubicBezTo>
                    <a:cubicBezTo>
                      <a:pt x="35" y="13"/>
                      <a:pt x="35" y="12"/>
                      <a:pt x="35" y="12"/>
                    </a:cubicBezTo>
                    <a:cubicBezTo>
                      <a:pt x="35" y="12"/>
                      <a:pt x="35" y="12"/>
                      <a:pt x="35" y="12"/>
                    </a:cubicBezTo>
                    <a:cubicBezTo>
                      <a:pt x="35" y="12"/>
                      <a:pt x="35" y="11"/>
                      <a:pt x="34" y="11"/>
                    </a:cubicBezTo>
                    <a:cubicBezTo>
                      <a:pt x="34" y="11"/>
                      <a:pt x="34" y="11"/>
                      <a:pt x="34" y="11"/>
                    </a:cubicBezTo>
                    <a:cubicBezTo>
                      <a:pt x="34" y="10"/>
                      <a:pt x="34" y="10"/>
                      <a:pt x="34" y="10"/>
                    </a:cubicBezTo>
                    <a:cubicBezTo>
                      <a:pt x="34" y="10"/>
                      <a:pt x="34" y="10"/>
                      <a:pt x="34" y="10"/>
                    </a:cubicBezTo>
                    <a:cubicBezTo>
                      <a:pt x="34" y="9"/>
                      <a:pt x="34" y="9"/>
                      <a:pt x="34" y="9"/>
                    </a:cubicBezTo>
                    <a:cubicBezTo>
                      <a:pt x="34" y="9"/>
                      <a:pt x="34" y="9"/>
                      <a:pt x="34" y="8"/>
                    </a:cubicBezTo>
                    <a:cubicBezTo>
                      <a:pt x="34" y="8"/>
                      <a:pt x="34" y="8"/>
                      <a:pt x="33" y="8"/>
                    </a:cubicBezTo>
                    <a:cubicBezTo>
                      <a:pt x="33" y="8"/>
                      <a:pt x="33" y="8"/>
                      <a:pt x="33" y="7"/>
                    </a:cubicBezTo>
                    <a:cubicBezTo>
                      <a:pt x="33" y="7"/>
                      <a:pt x="33" y="7"/>
                      <a:pt x="33" y="7"/>
                    </a:cubicBezTo>
                    <a:cubicBezTo>
                      <a:pt x="33" y="7"/>
                      <a:pt x="33" y="7"/>
                      <a:pt x="33" y="6"/>
                    </a:cubicBezTo>
                    <a:cubicBezTo>
                      <a:pt x="33" y="6"/>
                      <a:pt x="33" y="6"/>
                      <a:pt x="33" y="6"/>
                    </a:cubicBezTo>
                    <a:cubicBezTo>
                      <a:pt x="32" y="6"/>
                      <a:pt x="32" y="5"/>
                      <a:pt x="32" y="5"/>
                    </a:cubicBezTo>
                    <a:cubicBezTo>
                      <a:pt x="32" y="5"/>
                      <a:pt x="32" y="5"/>
                      <a:pt x="32" y="4"/>
                    </a:cubicBezTo>
                    <a:cubicBezTo>
                      <a:pt x="31" y="4"/>
                      <a:pt x="31" y="3"/>
                      <a:pt x="31" y="3"/>
                    </a:cubicBezTo>
                    <a:cubicBezTo>
                      <a:pt x="31" y="3"/>
                      <a:pt x="30" y="2"/>
                      <a:pt x="30" y="2"/>
                    </a:cubicBezTo>
                    <a:cubicBezTo>
                      <a:pt x="30" y="2"/>
                      <a:pt x="30" y="2"/>
                      <a:pt x="30" y="1"/>
                    </a:cubicBezTo>
                    <a:cubicBezTo>
                      <a:pt x="30" y="1"/>
                      <a:pt x="29" y="1"/>
                      <a:pt x="29" y="1"/>
                    </a:cubicBezTo>
                    <a:cubicBezTo>
                      <a:pt x="29" y="1"/>
                      <a:pt x="29" y="1"/>
                      <a:pt x="29" y="0"/>
                    </a:cubicBezTo>
                    <a:cubicBezTo>
                      <a:pt x="29" y="0"/>
                      <a:pt x="29" y="0"/>
                      <a:pt x="29" y="0"/>
                    </a:cubicBezTo>
                    <a:cubicBezTo>
                      <a:pt x="0" y="16"/>
                      <a:pt x="0" y="16"/>
                      <a:pt x="0" y="16"/>
                    </a:cubicBezTo>
                    <a:cubicBezTo>
                      <a:pt x="0" y="17"/>
                      <a:pt x="1" y="17"/>
                      <a:pt x="1" y="17"/>
                    </a:cubicBezTo>
                    <a:cubicBezTo>
                      <a:pt x="1" y="17"/>
                      <a:pt x="1" y="17"/>
                      <a:pt x="1" y="17"/>
                    </a:cubicBezTo>
                    <a:cubicBezTo>
                      <a:pt x="1" y="17"/>
                      <a:pt x="1" y="18"/>
                      <a:pt x="2" y="18"/>
                    </a:cubicBezTo>
                    <a:cubicBezTo>
                      <a:pt x="2" y="18"/>
                      <a:pt x="2" y="18"/>
                      <a:pt x="2" y="18"/>
                    </a:cubicBezTo>
                    <a:cubicBezTo>
                      <a:pt x="2" y="19"/>
                      <a:pt x="3" y="19"/>
                      <a:pt x="3" y="19"/>
                    </a:cubicBezTo>
                    <a:cubicBezTo>
                      <a:pt x="3" y="20"/>
                      <a:pt x="3" y="20"/>
                      <a:pt x="4" y="21"/>
                    </a:cubicBezTo>
                    <a:cubicBezTo>
                      <a:pt x="4" y="21"/>
                      <a:pt x="4" y="21"/>
                      <a:pt x="4" y="22"/>
                    </a:cubicBezTo>
                    <a:cubicBezTo>
                      <a:pt x="4" y="22"/>
                      <a:pt x="4" y="22"/>
                      <a:pt x="4" y="22"/>
                    </a:cubicBezTo>
                    <a:cubicBezTo>
                      <a:pt x="4" y="22"/>
                      <a:pt x="5" y="23"/>
                      <a:pt x="5" y="23"/>
                    </a:cubicBezTo>
                    <a:cubicBezTo>
                      <a:pt x="5" y="23"/>
                      <a:pt x="5" y="23"/>
                      <a:pt x="5" y="23"/>
                    </a:cubicBezTo>
                    <a:cubicBezTo>
                      <a:pt x="5" y="23"/>
                      <a:pt x="5" y="24"/>
                      <a:pt x="5" y="24"/>
                    </a:cubicBezTo>
                    <a:cubicBezTo>
                      <a:pt x="5" y="24"/>
                      <a:pt x="5" y="24"/>
                      <a:pt x="5" y="24"/>
                    </a:cubicBezTo>
                    <a:cubicBezTo>
                      <a:pt x="5" y="24"/>
                      <a:pt x="5" y="25"/>
                      <a:pt x="5" y="25"/>
                    </a:cubicBezTo>
                    <a:cubicBezTo>
                      <a:pt x="6" y="25"/>
                      <a:pt x="6" y="25"/>
                      <a:pt x="6" y="25"/>
                    </a:cubicBezTo>
                    <a:cubicBezTo>
                      <a:pt x="6" y="26"/>
                      <a:pt x="6" y="26"/>
                      <a:pt x="6" y="26"/>
                    </a:cubicBezTo>
                    <a:cubicBezTo>
                      <a:pt x="6" y="26"/>
                      <a:pt x="6" y="26"/>
                      <a:pt x="6" y="26"/>
                    </a:cubicBezTo>
                    <a:cubicBezTo>
                      <a:pt x="6" y="27"/>
                      <a:pt x="6" y="27"/>
                      <a:pt x="6" y="27"/>
                    </a:cubicBezTo>
                    <a:cubicBezTo>
                      <a:pt x="6" y="27"/>
                      <a:pt x="6" y="27"/>
                      <a:pt x="6" y="28"/>
                    </a:cubicBezTo>
                    <a:cubicBezTo>
                      <a:pt x="6" y="28"/>
                      <a:pt x="6" y="28"/>
                      <a:pt x="6" y="28"/>
                    </a:cubicBezTo>
                    <a:cubicBezTo>
                      <a:pt x="6" y="28"/>
                      <a:pt x="6" y="29"/>
                      <a:pt x="6" y="29"/>
                    </a:cubicBezTo>
                    <a:cubicBezTo>
                      <a:pt x="7" y="29"/>
                      <a:pt x="7" y="29"/>
                      <a:pt x="7" y="29"/>
                    </a:cubicBezTo>
                    <a:cubicBezTo>
                      <a:pt x="7" y="29"/>
                      <a:pt x="7" y="30"/>
                      <a:pt x="7" y="30"/>
                    </a:cubicBezTo>
                    <a:cubicBezTo>
                      <a:pt x="7" y="30"/>
                      <a:pt x="7" y="30"/>
                      <a:pt x="7" y="30"/>
                    </a:cubicBezTo>
                    <a:cubicBezTo>
                      <a:pt x="7" y="30"/>
                      <a:pt x="7" y="31"/>
                      <a:pt x="7" y="31"/>
                    </a:cubicBezTo>
                    <a:cubicBezTo>
                      <a:pt x="7" y="31"/>
                      <a:pt x="7" y="31"/>
                      <a:pt x="7" y="31"/>
                    </a:cubicBezTo>
                    <a:cubicBezTo>
                      <a:pt x="7" y="31"/>
                      <a:pt x="7" y="31"/>
                      <a:pt x="7" y="31"/>
                    </a:cubicBezTo>
                    <a:cubicBezTo>
                      <a:pt x="7" y="31"/>
                      <a:pt x="7" y="32"/>
                      <a:pt x="7" y="32"/>
                    </a:cubicBezTo>
                    <a:cubicBezTo>
                      <a:pt x="7" y="32"/>
                      <a:pt x="7" y="32"/>
                      <a:pt x="7" y="32"/>
                    </a:cubicBezTo>
                    <a:cubicBezTo>
                      <a:pt x="7" y="33"/>
                      <a:pt x="7" y="33"/>
                      <a:pt x="7" y="33"/>
                    </a:cubicBezTo>
                    <a:cubicBezTo>
                      <a:pt x="7" y="33"/>
                      <a:pt x="7" y="33"/>
                      <a:pt x="7" y="33"/>
                    </a:cubicBezTo>
                    <a:cubicBezTo>
                      <a:pt x="6" y="34"/>
                      <a:pt x="6" y="34"/>
                      <a:pt x="6" y="34"/>
                    </a:cubicBezTo>
                    <a:cubicBezTo>
                      <a:pt x="6" y="34"/>
                      <a:pt x="6" y="34"/>
                      <a:pt x="6" y="34"/>
                    </a:cubicBezTo>
                    <a:cubicBezTo>
                      <a:pt x="6" y="35"/>
                      <a:pt x="6" y="35"/>
                      <a:pt x="6" y="35"/>
                    </a:cubicBezTo>
                    <a:cubicBezTo>
                      <a:pt x="6" y="35"/>
                      <a:pt x="6" y="35"/>
                      <a:pt x="6" y="36"/>
                    </a:cubicBezTo>
                    <a:cubicBezTo>
                      <a:pt x="6" y="36"/>
                      <a:pt x="6" y="36"/>
                      <a:pt x="5" y="36"/>
                    </a:cubicBezTo>
                    <a:cubicBezTo>
                      <a:pt x="5" y="37"/>
                      <a:pt x="4" y="38"/>
                      <a:pt x="4" y="38"/>
                    </a:cubicBezTo>
                    <a:cubicBezTo>
                      <a:pt x="32" y="22"/>
                      <a:pt x="32" y="22"/>
                      <a:pt x="32" y="22"/>
                    </a:cubicBezTo>
                    <a:cubicBezTo>
                      <a:pt x="33" y="21"/>
                      <a:pt x="33" y="21"/>
                      <a:pt x="34" y="20"/>
                    </a:cubicBezTo>
                    <a:cubicBezTo>
                      <a:pt x="34" y="20"/>
                      <a:pt x="34" y="19"/>
                      <a:pt x="34" y="19"/>
                    </a:cubicBezTo>
                    <a:cubicBezTo>
                      <a:pt x="34" y="19"/>
                      <a:pt x="34" y="19"/>
                      <a:pt x="34" y="19"/>
                    </a:cubicBezTo>
                    <a:cubicBezTo>
                      <a:pt x="34" y="18"/>
                      <a:pt x="34" y="18"/>
                      <a:pt x="34" y="18"/>
                    </a:cubicBezTo>
                    <a:cubicBezTo>
                      <a:pt x="35" y="18"/>
                      <a:pt x="35" y="18"/>
                      <a:pt x="35" y="17"/>
                    </a:cubicBezTo>
                    <a:cubicBezTo>
                      <a:pt x="35" y="17"/>
                      <a:pt x="35" y="17"/>
                      <a:pt x="35" y="17"/>
                    </a:cubicBezTo>
                    <a:cubicBezTo>
                      <a:pt x="35" y="17"/>
                      <a:pt x="35" y="17"/>
                      <a:pt x="35" y="16"/>
                    </a:cubicBezTo>
                    <a:cubicBezTo>
                      <a:pt x="35" y="16"/>
                      <a:pt x="35" y="16"/>
                      <a:pt x="35" y="16"/>
                    </a:cubicBezTo>
                    <a:cubicBezTo>
                      <a:pt x="35" y="16"/>
                      <a:pt x="35" y="16"/>
                      <a:pt x="35" y="15"/>
                    </a:cubicBezTo>
                    <a:cubicBezTo>
                      <a:pt x="35" y="15"/>
                      <a:pt x="35" y="15"/>
                      <a:pt x="35" y="15"/>
                    </a:cubicBezTo>
                    <a:cubicBezTo>
                      <a:pt x="35" y="15"/>
                      <a:pt x="35" y="15"/>
                      <a:pt x="35" y="15"/>
                    </a:cubicBezTo>
                    <a:cubicBezTo>
                      <a:pt x="35" y="15"/>
                      <a:pt x="35" y="15"/>
                      <a:pt x="35" y="14"/>
                    </a:cubicBezTo>
                    <a:close/>
                  </a:path>
                </a:pathLst>
              </a:custGeom>
              <a:solidFill>
                <a:srgbClr val="17317B"/>
              </a:solidFill>
              <a:ln w="9525">
                <a:noFill/>
                <a:round/>
                <a:headEnd/>
                <a:tailEnd/>
              </a:ln>
            </p:spPr>
            <p:txBody>
              <a:bodyPr/>
              <a:lstStyle/>
              <a:p>
                <a:endParaRPr lang="zh-CN" altLang="en-US"/>
              </a:p>
            </p:txBody>
          </p:sp>
          <p:sp>
            <p:nvSpPr>
              <p:cNvPr id="602" name="Freeform 596"/>
              <p:cNvSpPr>
                <a:spLocks/>
              </p:cNvSpPr>
              <p:nvPr/>
            </p:nvSpPr>
            <p:spPr bwMode="auto">
              <a:xfrm>
                <a:off x="4525" y="1418"/>
                <a:ext cx="10" cy="14"/>
              </a:xfrm>
              <a:custGeom>
                <a:avLst/>
                <a:gdLst/>
                <a:ahLst/>
                <a:cxnLst>
                  <a:cxn ang="0">
                    <a:pos x="11" y="3"/>
                  </a:cxn>
                  <a:cxn ang="0">
                    <a:pos x="22" y="21"/>
                  </a:cxn>
                  <a:cxn ang="0">
                    <a:pos x="11" y="27"/>
                  </a:cxn>
                  <a:cxn ang="0">
                    <a:pos x="0" y="9"/>
                  </a:cxn>
                  <a:cxn ang="0">
                    <a:pos x="11" y="3"/>
                  </a:cxn>
                  <a:cxn ang="0">
                    <a:pos x="11" y="3"/>
                  </a:cxn>
                </a:cxnLst>
                <a:rect l="0" t="0" r="r" b="b"/>
                <a:pathLst>
                  <a:path w="22" h="31">
                    <a:moveTo>
                      <a:pt x="11" y="3"/>
                    </a:moveTo>
                    <a:cubicBezTo>
                      <a:pt x="17" y="6"/>
                      <a:pt x="22" y="15"/>
                      <a:pt x="22" y="21"/>
                    </a:cubicBezTo>
                    <a:cubicBezTo>
                      <a:pt x="22" y="28"/>
                      <a:pt x="17" y="31"/>
                      <a:pt x="11" y="27"/>
                    </a:cubicBezTo>
                    <a:cubicBezTo>
                      <a:pt x="5" y="24"/>
                      <a:pt x="0" y="16"/>
                      <a:pt x="0" y="9"/>
                    </a:cubicBezTo>
                    <a:cubicBezTo>
                      <a:pt x="0" y="2"/>
                      <a:pt x="5" y="0"/>
                      <a:pt x="11" y="3"/>
                    </a:cubicBezTo>
                    <a:cubicBezTo>
                      <a:pt x="11" y="3"/>
                      <a:pt x="11" y="3"/>
                      <a:pt x="11" y="3"/>
                    </a:cubicBezTo>
                    <a:close/>
                  </a:path>
                </a:pathLst>
              </a:custGeom>
              <a:solidFill>
                <a:srgbClr val="142867"/>
              </a:solidFill>
              <a:ln w="9525">
                <a:noFill/>
                <a:round/>
                <a:headEnd/>
                <a:tailEnd/>
              </a:ln>
            </p:spPr>
            <p:txBody>
              <a:bodyPr/>
              <a:lstStyle/>
              <a:p>
                <a:endParaRPr lang="zh-CN" altLang="en-US"/>
              </a:p>
            </p:txBody>
          </p:sp>
          <p:sp>
            <p:nvSpPr>
              <p:cNvPr id="603" name="Freeform 597"/>
              <p:cNvSpPr>
                <a:spLocks/>
              </p:cNvSpPr>
              <p:nvPr/>
            </p:nvSpPr>
            <p:spPr bwMode="auto">
              <a:xfrm>
                <a:off x="4757" y="1545"/>
                <a:ext cx="16" cy="8"/>
              </a:xfrm>
              <a:custGeom>
                <a:avLst/>
                <a:gdLst/>
                <a:ahLst/>
                <a:cxnLst>
                  <a:cxn ang="0">
                    <a:pos x="35" y="1"/>
                  </a:cxn>
                  <a:cxn ang="0">
                    <a:pos x="35" y="1"/>
                  </a:cxn>
                  <a:cxn ang="0">
                    <a:pos x="34" y="1"/>
                  </a:cxn>
                  <a:cxn ang="0">
                    <a:pos x="34" y="1"/>
                  </a:cxn>
                  <a:cxn ang="0">
                    <a:pos x="33" y="1"/>
                  </a:cxn>
                  <a:cxn ang="0">
                    <a:pos x="33" y="0"/>
                  </a:cxn>
                  <a:cxn ang="0">
                    <a:pos x="33" y="0"/>
                  </a:cxn>
                  <a:cxn ang="0">
                    <a:pos x="32" y="0"/>
                  </a:cxn>
                  <a:cxn ang="0">
                    <a:pos x="32" y="0"/>
                  </a:cxn>
                  <a:cxn ang="0">
                    <a:pos x="31" y="0"/>
                  </a:cxn>
                  <a:cxn ang="0">
                    <a:pos x="31" y="0"/>
                  </a:cxn>
                  <a:cxn ang="0">
                    <a:pos x="30" y="0"/>
                  </a:cxn>
                  <a:cxn ang="0">
                    <a:pos x="29" y="0"/>
                  </a:cxn>
                  <a:cxn ang="0">
                    <a:pos x="29" y="0"/>
                  </a:cxn>
                  <a:cxn ang="0">
                    <a:pos x="28" y="1"/>
                  </a:cxn>
                  <a:cxn ang="0">
                    <a:pos x="0" y="17"/>
                  </a:cxn>
                  <a:cxn ang="0">
                    <a:pos x="1" y="17"/>
                  </a:cxn>
                  <a:cxn ang="0">
                    <a:pos x="1" y="17"/>
                  </a:cxn>
                  <a:cxn ang="0">
                    <a:pos x="2" y="17"/>
                  </a:cxn>
                  <a:cxn ang="0">
                    <a:pos x="2" y="16"/>
                  </a:cxn>
                  <a:cxn ang="0">
                    <a:pos x="3" y="17"/>
                  </a:cxn>
                  <a:cxn ang="0">
                    <a:pos x="3" y="17"/>
                  </a:cxn>
                  <a:cxn ang="0">
                    <a:pos x="4" y="17"/>
                  </a:cxn>
                  <a:cxn ang="0">
                    <a:pos x="4" y="17"/>
                  </a:cxn>
                  <a:cxn ang="0">
                    <a:pos x="5" y="17"/>
                  </a:cxn>
                  <a:cxn ang="0">
                    <a:pos x="5" y="17"/>
                  </a:cxn>
                  <a:cxn ang="0">
                    <a:pos x="6" y="17"/>
                  </a:cxn>
                  <a:cxn ang="0">
                    <a:pos x="6" y="17"/>
                  </a:cxn>
                  <a:cxn ang="0">
                    <a:pos x="7" y="18"/>
                  </a:cxn>
                  <a:cxn ang="0">
                    <a:pos x="7" y="18"/>
                  </a:cxn>
                  <a:cxn ang="0">
                    <a:pos x="7" y="18"/>
                  </a:cxn>
                  <a:cxn ang="0">
                    <a:pos x="35" y="2"/>
                  </a:cxn>
                  <a:cxn ang="0">
                    <a:pos x="35" y="1"/>
                  </a:cxn>
                  <a:cxn ang="0">
                    <a:pos x="35" y="1"/>
                  </a:cxn>
                </a:cxnLst>
                <a:rect l="0" t="0" r="r" b="b"/>
                <a:pathLst>
                  <a:path w="35" h="18">
                    <a:moveTo>
                      <a:pt x="35" y="1"/>
                    </a:moveTo>
                    <a:cubicBezTo>
                      <a:pt x="35" y="1"/>
                      <a:pt x="35" y="1"/>
                      <a:pt x="35" y="1"/>
                    </a:cubicBezTo>
                    <a:cubicBezTo>
                      <a:pt x="35" y="1"/>
                      <a:pt x="34" y="1"/>
                      <a:pt x="34" y="1"/>
                    </a:cubicBezTo>
                    <a:cubicBezTo>
                      <a:pt x="34" y="1"/>
                      <a:pt x="34" y="1"/>
                      <a:pt x="34" y="1"/>
                    </a:cubicBezTo>
                    <a:cubicBezTo>
                      <a:pt x="34" y="1"/>
                      <a:pt x="34" y="1"/>
                      <a:pt x="33" y="1"/>
                    </a:cubicBezTo>
                    <a:cubicBezTo>
                      <a:pt x="33" y="1"/>
                      <a:pt x="33" y="1"/>
                      <a:pt x="33" y="0"/>
                    </a:cubicBezTo>
                    <a:cubicBezTo>
                      <a:pt x="33" y="0"/>
                      <a:pt x="33" y="0"/>
                      <a:pt x="33"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30" y="0"/>
                      <a:pt x="30" y="0"/>
                      <a:pt x="29" y="0"/>
                    </a:cubicBezTo>
                    <a:cubicBezTo>
                      <a:pt x="29" y="0"/>
                      <a:pt x="29" y="0"/>
                      <a:pt x="29" y="0"/>
                    </a:cubicBezTo>
                    <a:cubicBezTo>
                      <a:pt x="28" y="1"/>
                      <a:pt x="28" y="1"/>
                      <a:pt x="28" y="1"/>
                    </a:cubicBezTo>
                    <a:cubicBezTo>
                      <a:pt x="0" y="17"/>
                      <a:pt x="0" y="17"/>
                      <a:pt x="0" y="17"/>
                    </a:cubicBezTo>
                    <a:cubicBezTo>
                      <a:pt x="0" y="17"/>
                      <a:pt x="0" y="17"/>
                      <a:pt x="1" y="17"/>
                    </a:cubicBezTo>
                    <a:cubicBezTo>
                      <a:pt x="1" y="17"/>
                      <a:pt x="1" y="17"/>
                      <a:pt x="1" y="17"/>
                    </a:cubicBezTo>
                    <a:cubicBezTo>
                      <a:pt x="1" y="17"/>
                      <a:pt x="2" y="17"/>
                      <a:pt x="2" y="17"/>
                    </a:cubicBezTo>
                    <a:cubicBezTo>
                      <a:pt x="2" y="16"/>
                      <a:pt x="2" y="16"/>
                      <a:pt x="2" y="16"/>
                    </a:cubicBezTo>
                    <a:cubicBezTo>
                      <a:pt x="3" y="16"/>
                      <a:pt x="3" y="16"/>
                      <a:pt x="3" y="17"/>
                    </a:cubicBezTo>
                    <a:cubicBezTo>
                      <a:pt x="3" y="17"/>
                      <a:pt x="3" y="17"/>
                      <a:pt x="3" y="17"/>
                    </a:cubicBezTo>
                    <a:cubicBezTo>
                      <a:pt x="4" y="17"/>
                      <a:pt x="4" y="17"/>
                      <a:pt x="4" y="17"/>
                    </a:cubicBezTo>
                    <a:cubicBezTo>
                      <a:pt x="4" y="17"/>
                      <a:pt x="4" y="17"/>
                      <a:pt x="4" y="17"/>
                    </a:cubicBezTo>
                    <a:cubicBezTo>
                      <a:pt x="4" y="17"/>
                      <a:pt x="5" y="17"/>
                      <a:pt x="5" y="17"/>
                    </a:cubicBezTo>
                    <a:cubicBezTo>
                      <a:pt x="5" y="17"/>
                      <a:pt x="5" y="17"/>
                      <a:pt x="5" y="17"/>
                    </a:cubicBezTo>
                    <a:cubicBezTo>
                      <a:pt x="5" y="17"/>
                      <a:pt x="6" y="17"/>
                      <a:pt x="6" y="17"/>
                    </a:cubicBezTo>
                    <a:cubicBezTo>
                      <a:pt x="6" y="17"/>
                      <a:pt x="6" y="17"/>
                      <a:pt x="6" y="17"/>
                    </a:cubicBezTo>
                    <a:cubicBezTo>
                      <a:pt x="6" y="17"/>
                      <a:pt x="6" y="17"/>
                      <a:pt x="7" y="18"/>
                    </a:cubicBezTo>
                    <a:cubicBezTo>
                      <a:pt x="7" y="18"/>
                      <a:pt x="7" y="18"/>
                      <a:pt x="7" y="18"/>
                    </a:cubicBezTo>
                    <a:cubicBezTo>
                      <a:pt x="7" y="18"/>
                      <a:pt x="7" y="18"/>
                      <a:pt x="7" y="18"/>
                    </a:cubicBezTo>
                    <a:cubicBezTo>
                      <a:pt x="35" y="2"/>
                      <a:pt x="35" y="2"/>
                      <a:pt x="35" y="2"/>
                    </a:cubicBezTo>
                    <a:cubicBezTo>
                      <a:pt x="35"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604" name="Freeform 598"/>
              <p:cNvSpPr>
                <a:spLocks/>
              </p:cNvSpPr>
              <p:nvPr/>
            </p:nvSpPr>
            <p:spPr bwMode="auto">
              <a:xfrm>
                <a:off x="4760" y="1546"/>
                <a:ext cx="15" cy="9"/>
              </a:xfrm>
              <a:custGeom>
                <a:avLst/>
                <a:gdLst/>
                <a:ahLst/>
                <a:cxnLst>
                  <a:cxn ang="0">
                    <a:pos x="32" y="3"/>
                  </a:cxn>
                  <a:cxn ang="0">
                    <a:pos x="32" y="2"/>
                  </a:cxn>
                  <a:cxn ang="0">
                    <a:pos x="31" y="2"/>
                  </a:cxn>
                  <a:cxn ang="0">
                    <a:pos x="31" y="1"/>
                  </a:cxn>
                  <a:cxn ang="0">
                    <a:pos x="30" y="1"/>
                  </a:cxn>
                  <a:cxn ang="0">
                    <a:pos x="30" y="1"/>
                  </a:cxn>
                  <a:cxn ang="0">
                    <a:pos x="29" y="0"/>
                  </a:cxn>
                  <a:cxn ang="0">
                    <a:pos x="29" y="0"/>
                  </a:cxn>
                  <a:cxn ang="0">
                    <a:pos x="29" y="0"/>
                  </a:cxn>
                  <a:cxn ang="0">
                    <a:pos x="28" y="0"/>
                  </a:cxn>
                  <a:cxn ang="0">
                    <a:pos x="0" y="16"/>
                  </a:cxn>
                  <a:cxn ang="0">
                    <a:pos x="0" y="16"/>
                  </a:cxn>
                  <a:cxn ang="0">
                    <a:pos x="1" y="16"/>
                  </a:cxn>
                  <a:cxn ang="0">
                    <a:pos x="1" y="17"/>
                  </a:cxn>
                  <a:cxn ang="0">
                    <a:pos x="2" y="17"/>
                  </a:cxn>
                  <a:cxn ang="0">
                    <a:pos x="2" y="17"/>
                  </a:cxn>
                  <a:cxn ang="0">
                    <a:pos x="3" y="18"/>
                  </a:cxn>
                  <a:cxn ang="0">
                    <a:pos x="3" y="18"/>
                  </a:cxn>
                  <a:cxn ang="0">
                    <a:pos x="4" y="19"/>
                  </a:cxn>
                  <a:cxn ang="0">
                    <a:pos x="4" y="19"/>
                  </a:cxn>
                  <a:cxn ang="0">
                    <a:pos x="5" y="19"/>
                  </a:cxn>
                  <a:cxn ang="0">
                    <a:pos x="33" y="3"/>
                  </a:cxn>
                  <a:cxn ang="0">
                    <a:pos x="32" y="3"/>
                  </a:cxn>
                </a:cxnLst>
                <a:rect l="0" t="0" r="r" b="b"/>
                <a:pathLst>
                  <a:path w="33" h="19">
                    <a:moveTo>
                      <a:pt x="32" y="3"/>
                    </a:moveTo>
                    <a:cubicBezTo>
                      <a:pt x="32" y="2"/>
                      <a:pt x="32" y="2"/>
                      <a:pt x="32" y="2"/>
                    </a:cubicBezTo>
                    <a:cubicBezTo>
                      <a:pt x="32" y="2"/>
                      <a:pt x="32" y="2"/>
                      <a:pt x="31" y="2"/>
                    </a:cubicBezTo>
                    <a:cubicBezTo>
                      <a:pt x="31" y="2"/>
                      <a:pt x="31" y="1"/>
                      <a:pt x="31" y="1"/>
                    </a:cubicBezTo>
                    <a:cubicBezTo>
                      <a:pt x="31" y="1"/>
                      <a:pt x="31" y="1"/>
                      <a:pt x="30" y="1"/>
                    </a:cubicBezTo>
                    <a:cubicBezTo>
                      <a:pt x="30" y="1"/>
                      <a:pt x="30" y="1"/>
                      <a:pt x="30" y="1"/>
                    </a:cubicBezTo>
                    <a:cubicBezTo>
                      <a:pt x="30" y="0"/>
                      <a:pt x="30" y="0"/>
                      <a:pt x="29" y="0"/>
                    </a:cubicBezTo>
                    <a:cubicBezTo>
                      <a:pt x="29" y="0"/>
                      <a:pt x="29" y="0"/>
                      <a:pt x="29" y="0"/>
                    </a:cubicBezTo>
                    <a:cubicBezTo>
                      <a:pt x="29" y="0"/>
                      <a:pt x="29" y="0"/>
                      <a:pt x="29" y="0"/>
                    </a:cubicBezTo>
                    <a:cubicBezTo>
                      <a:pt x="29" y="0"/>
                      <a:pt x="29" y="0"/>
                      <a:pt x="28" y="0"/>
                    </a:cubicBezTo>
                    <a:cubicBezTo>
                      <a:pt x="0" y="16"/>
                      <a:pt x="0" y="16"/>
                      <a:pt x="0" y="16"/>
                    </a:cubicBezTo>
                    <a:cubicBezTo>
                      <a:pt x="0" y="16"/>
                      <a:pt x="0" y="16"/>
                      <a:pt x="0" y="16"/>
                    </a:cubicBezTo>
                    <a:cubicBezTo>
                      <a:pt x="1" y="16"/>
                      <a:pt x="1" y="16"/>
                      <a:pt x="1" y="16"/>
                    </a:cubicBezTo>
                    <a:cubicBezTo>
                      <a:pt x="1" y="16"/>
                      <a:pt x="1" y="16"/>
                      <a:pt x="1" y="17"/>
                    </a:cubicBezTo>
                    <a:cubicBezTo>
                      <a:pt x="1" y="17"/>
                      <a:pt x="2" y="17"/>
                      <a:pt x="2" y="17"/>
                    </a:cubicBezTo>
                    <a:cubicBezTo>
                      <a:pt x="2" y="17"/>
                      <a:pt x="2" y="17"/>
                      <a:pt x="2" y="17"/>
                    </a:cubicBezTo>
                    <a:cubicBezTo>
                      <a:pt x="2" y="17"/>
                      <a:pt x="3" y="18"/>
                      <a:pt x="3" y="18"/>
                    </a:cubicBezTo>
                    <a:cubicBezTo>
                      <a:pt x="3" y="18"/>
                      <a:pt x="3" y="18"/>
                      <a:pt x="3" y="18"/>
                    </a:cubicBezTo>
                    <a:cubicBezTo>
                      <a:pt x="3" y="18"/>
                      <a:pt x="3" y="18"/>
                      <a:pt x="4" y="19"/>
                    </a:cubicBezTo>
                    <a:cubicBezTo>
                      <a:pt x="4" y="19"/>
                      <a:pt x="4" y="19"/>
                      <a:pt x="4" y="19"/>
                    </a:cubicBezTo>
                    <a:cubicBezTo>
                      <a:pt x="4" y="19"/>
                      <a:pt x="4" y="19"/>
                      <a:pt x="5" y="19"/>
                    </a:cubicBezTo>
                    <a:cubicBezTo>
                      <a:pt x="33" y="3"/>
                      <a:pt x="33" y="3"/>
                      <a:pt x="33" y="3"/>
                    </a:cubicBezTo>
                    <a:cubicBezTo>
                      <a:pt x="33" y="3"/>
                      <a:pt x="32" y="3"/>
                      <a:pt x="32" y="3"/>
                    </a:cubicBezTo>
                    <a:close/>
                  </a:path>
                </a:pathLst>
              </a:custGeom>
              <a:solidFill>
                <a:srgbClr val="4F64A8"/>
              </a:solidFill>
              <a:ln w="9525">
                <a:noFill/>
                <a:round/>
                <a:headEnd/>
                <a:tailEnd/>
              </a:ln>
            </p:spPr>
            <p:txBody>
              <a:bodyPr/>
              <a:lstStyle/>
              <a:p>
                <a:endParaRPr lang="zh-CN" altLang="en-US"/>
              </a:p>
            </p:txBody>
          </p:sp>
          <p:sp>
            <p:nvSpPr>
              <p:cNvPr id="605" name="Freeform 599"/>
              <p:cNvSpPr>
                <a:spLocks/>
              </p:cNvSpPr>
              <p:nvPr/>
            </p:nvSpPr>
            <p:spPr bwMode="auto">
              <a:xfrm>
                <a:off x="4762" y="1547"/>
                <a:ext cx="16" cy="18"/>
              </a:xfrm>
              <a:custGeom>
                <a:avLst/>
                <a:gdLst/>
                <a:ahLst/>
                <a:cxnLst>
                  <a:cxn ang="0">
                    <a:pos x="34" y="14"/>
                  </a:cxn>
                  <a:cxn ang="0">
                    <a:pos x="34" y="13"/>
                  </a:cxn>
                  <a:cxn ang="0">
                    <a:pos x="34" y="12"/>
                  </a:cxn>
                  <a:cxn ang="0">
                    <a:pos x="34" y="11"/>
                  </a:cxn>
                  <a:cxn ang="0">
                    <a:pos x="33" y="10"/>
                  </a:cxn>
                  <a:cxn ang="0">
                    <a:pos x="33" y="8"/>
                  </a:cxn>
                  <a:cxn ang="0">
                    <a:pos x="32" y="7"/>
                  </a:cxn>
                  <a:cxn ang="0">
                    <a:pos x="32" y="6"/>
                  </a:cxn>
                  <a:cxn ang="0">
                    <a:pos x="31" y="5"/>
                  </a:cxn>
                  <a:cxn ang="0">
                    <a:pos x="30" y="3"/>
                  </a:cxn>
                  <a:cxn ang="0">
                    <a:pos x="29" y="1"/>
                  </a:cxn>
                  <a:cxn ang="0">
                    <a:pos x="28" y="0"/>
                  </a:cxn>
                  <a:cxn ang="0">
                    <a:pos x="0" y="16"/>
                  </a:cxn>
                  <a:cxn ang="0">
                    <a:pos x="0" y="17"/>
                  </a:cxn>
                  <a:cxn ang="0">
                    <a:pos x="1" y="18"/>
                  </a:cxn>
                  <a:cxn ang="0">
                    <a:pos x="3" y="21"/>
                  </a:cxn>
                  <a:cxn ang="0">
                    <a:pos x="4" y="22"/>
                  </a:cxn>
                  <a:cxn ang="0">
                    <a:pos x="4" y="23"/>
                  </a:cxn>
                  <a:cxn ang="0">
                    <a:pos x="4" y="24"/>
                  </a:cxn>
                  <a:cxn ang="0">
                    <a:pos x="5" y="25"/>
                  </a:cxn>
                  <a:cxn ang="0">
                    <a:pos x="5" y="27"/>
                  </a:cxn>
                  <a:cxn ang="0">
                    <a:pos x="5" y="28"/>
                  </a:cxn>
                  <a:cxn ang="0">
                    <a:pos x="6" y="29"/>
                  </a:cxn>
                  <a:cxn ang="0">
                    <a:pos x="6" y="30"/>
                  </a:cxn>
                  <a:cxn ang="0">
                    <a:pos x="6" y="31"/>
                  </a:cxn>
                  <a:cxn ang="0">
                    <a:pos x="6" y="31"/>
                  </a:cxn>
                  <a:cxn ang="0">
                    <a:pos x="6" y="32"/>
                  </a:cxn>
                  <a:cxn ang="0">
                    <a:pos x="6" y="33"/>
                  </a:cxn>
                  <a:cxn ang="0">
                    <a:pos x="5" y="34"/>
                  </a:cxn>
                  <a:cxn ang="0">
                    <a:pos x="5" y="36"/>
                  </a:cxn>
                  <a:cxn ang="0">
                    <a:pos x="3" y="38"/>
                  </a:cxn>
                  <a:cxn ang="0">
                    <a:pos x="33" y="20"/>
                  </a:cxn>
                  <a:cxn ang="0">
                    <a:pos x="33" y="19"/>
                  </a:cxn>
                  <a:cxn ang="0">
                    <a:pos x="34" y="18"/>
                  </a:cxn>
                  <a:cxn ang="0">
                    <a:pos x="34" y="16"/>
                  </a:cxn>
                  <a:cxn ang="0">
                    <a:pos x="34" y="15"/>
                  </a:cxn>
                  <a:cxn ang="0">
                    <a:pos x="34" y="15"/>
                  </a:cxn>
                </a:cxnLst>
                <a:rect l="0" t="0" r="r" b="b"/>
                <a:pathLst>
                  <a:path w="34" h="38">
                    <a:moveTo>
                      <a:pt x="34" y="14"/>
                    </a:moveTo>
                    <a:cubicBezTo>
                      <a:pt x="34" y="14"/>
                      <a:pt x="34" y="14"/>
                      <a:pt x="34" y="14"/>
                    </a:cubicBezTo>
                    <a:cubicBezTo>
                      <a:pt x="34" y="14"/>
                      <a:pt x="34" y="14"/>
                      <a:pt x="34" y="13"/>
                    </a:cubicBezTo>
                    <a:cubicBezTo>
                      <a:pt x="34" y="13"/>
                      <a:pt x="34" y="13"/>
                      <a:pt x="34" y="13"/>
                    </a:cubicBezTo>
                    <a:cubicBezTo>
                      <a:pt x="34" y="13"/>
                      <a:pt x="34" y="13"/>
                      <a:pt x="34" y="12"/>
                    </a:cubicBezTo>
                    <a:cubicBezTo>
                      <a:pt x="34" y="12"/>
                      <a:pt x="34" y="12"/>
                      <a:pt x="34" y="12"/>
                    </a:cubicBezTo>
                    <a:cubicBezTo>
                      <a:pt x="34" y="12"/>
                      <a:pt x="34" y="11"/>
                      <a:pt x="34" y="11"/>
                    </a:cubicBezTo>
                    <a:cubicBezTo>
                      <a:pt x="34" y="11"/>
                      <a:pt x="34" y="11"/>
                      <a:pt x="34" y="11"/>
                    </a:cubicBezTo>
                    <a:cubicBezTo>
                      <a:pt x="33" y="10"/>
                      <a:pt x="33" y="10"/>
                      <a:pt x="33" y="10"/>
                    </a:cubicBezTo>
                    <a:cubicBezTo>
                      <a:pt x="33" y="10"/>
                      <a:pt x="33" y="10"/>
                      <a:pt x="33" y="10"/>
                    </a:cubicBezTo>
                    <a:cubicBezTo>
                      <a:pt x="33" y="9"/>
                      <a:pt x="33" y="9"/>
                      <a:pt x="33" y="9"/>
                    </a:cubicBezTo>
                    <a:cubicBezTo>
                      <a:pt x="33" y="9"/>
                      <a:pt x="33" y="9"/>
                      <a:pt x="33" y="8"/>
                    </a:cubicBezTo>
                    <a:cubicBezTo>
                      <a:pt x="33" y="8"/>
                      <a:pt x="33" y="8"/>
                      <a:pt x="33" y="8"/>
                    </a:cubicBezTo>
                    <a:cubicBezTo>
                      <a:pt x="33" y="8"/>
                      <a:pt x="33" y="8"/>
                      <a:pt x="32" y="7"/>
                    </a:cubicBezTo>
                    <a:cubicBezTo>
                      <a:pt x="32" y="7"/>
                      <a:pt x="32" y="7"/>
                      <a:pt x="32" y="7"/>
                    </a:cubicBezTo>
                    <a:cubicBezTo>
                      <a:pt x="32" y="7"/>
                      <a:pt x="32" y="7"/>
                      <a:pt x="32" y="6"/>
                    </a:cubicBezTo>
                    <a:cubicBezTo>
                      <a:pt x="32" y="6"/>
                      <a:pt x="32" y="6"/>
                      <a:pt x="32" y="6"/>
                    </a:cubicBezTo>
                    <a:cubicBezTo>
                      <a:pt x="32" y="6"/>
                      <a:pt x="32" y="5"/>
                      <a:pt x="31" y="5"/>
                    </a:cubicBezTo>
                    <a:cubicBezTo>
                      <a:pt x="31" y="5"/>
                      <a:pt x="31" y="5"/>
                      <a:pt x="31" y="4"/>
                    </a:cubicBezTo>
                    <a:cubicBezTo>
                      <a:pt x="31" y="4"/>
                      <a:pt x="30" y="3"/>
                      <a:pt x="30" y="3"/>
                    </a:cubicBezTo>
                    <a:cubicBezTo>
                      <a:pt x="30" y="3"/>
                      <a:pt x="30" y="2"/>
                      <a:pt x="29" y="2"/>
                    </a:cubicBezTo>
                    <a:cubicBezTo>
                      <a:pt x="29" y="2"/>
                      <a:pt x="29" y="2"/>
                      <a:pt x="29" y="1"/>
                    </a:cubicBezTo>
                    <a:cubicBezTo>
                      <a:pt x="29" y="1"/>
                      <a:pt x="29" y="1"/>
                      <a:pt x="29" y="1"/>
                    </a:cubicBezTo>
                    <a:cubicBezTo>
                      <a:pt x="28" y="1"/>
                      <a:pt x="28" y="1"/>
                      <a:pt x="28" y="0"/>
                    </a:cubicBezTo>
                    <a:cubicBezTo>
                      <a:pt x="28" y="0"/>
                      <a:pt x="28" y="0"/>
                      <a:pt x="28" y="0"/>
                    </a:cubicBezTo>
                    <a:cubicBezTo>
                      <a:pt x="0" y="16"/>
                      <a:pt x="0" y="16"/>
                      <a:pt x="0" y="16"/>
                    </a:cubicBezTo>
                    <a:cubicBezTo>
                      <a:pt x="0" y="17"/>
                      <a:pt x="0" y="17"/>
                      <a:pt x="0" y="17"/>
                    </a:cubicBezTo>
                    <a:cubicBezTo>
                      <a:pt x="0" y="17"/>
                      <a:pt x="0" y="17"/>
                      <a:pt x="0" y="17"/>
                    </a:cubicBezTo>
                    <a:cubicBezTo>
                      <a:pt x="0" y="18"/>
                      <a:pt x="1" y="18"/>
                      <a:pt x="1" y="18"/>
                    </a:cubicBezTo>
                    <a:cubicBezTo>
                      <a:pt x="1" y="18"/>
                      <a:pt x="1" y="18"/>
                      <a:pt x="1" y="18"/>
                    </a:cubicBezTo>
                    <a:cubicBezTo>
                      <a:pt x="1" y="19"/>
                      <a:pt x="2" y="19"/>
                      <a:pt x="2" y="19"/>
                    </a:cubicBezTo>
                    <a:cubicBezTo>
                      <a:pt x="2" y="20"/>
                      <a:pt x="2" y="20"/>
                      <a:pt x="3" y="21"/>
                    </a:cubicBezTo>
                    <a:cubicBezTo>
                      <a:pt x="3" y="21"/>
                      <a:pt x="3" y="21"/>
                      <a:pt x="3" y="22"/>
                    </a:cubicBezTo>
                    <a:cubicBezTo>
                      <a:pt x="3" y="22"/>
                      <a:pt x="3" y="22"/>
                      <a:pt x="4" y="22"/>
                    </a:cubicBezTo>
                    <a:cubicBezTo>
                      <a:pt x="4" y="22"/>
                      <a:pt x="4" y="23"/>
                      <a:pt x="4" y="23"/>
                    </a:cubicBezTo>
                    <a:cubicBezTo>
                      <a:pt x="4" y="23"/>
                      <a:pt x="4" y="23"/>
                      <a:pt x="4" y="23"/>
                    </a:cubicBezTo>
                    <a:cubicBezTo>
                      <a:pt x="4" y="23"/>
                      <a:pt x="4" y="24"/>
                      <a:pt x="4" y="24"/>
                    </a:cubicBezTo>
                    <a:cubicBezTo>
                      <a:pt x="4" y="24"/>
                      <a:pt x="4" y="24"/>
                      <a:pt x="4" y="24"/>
                    </a:cubicBezTo>
                    <a:cubicBezTo>
                      <a:pt x="5" y="25"/>
                      <a:pt x="5" y="25"/>
                      <a:pt x="5" y="25"/>
                    </a:cubicBezTo>
                    <a:cubicBezTo>
                      <a:pt x="5" y="25"/>
                      <a:pt x="5" y="25"/>
                      <a:pt x="5" y="25"/>
                    </a:cubicBezTo>
                    <a:cubicBezTo>
                      <a:pt x="5" y="26"/>
                      <a:pt x="5" y="26"/>
                      <a:pt x="5" y="26"/>
                    </a:cubicBezTo>
                    <a:cubicBezTo>
                      <a:pt x="5" y="26"/>
                      <a:pt x="5" y="26"/>
                      <a:pt x="5" y="27"/>
                    </a:cubicBezTo>
                    <a:cubicBezTo>
                      <a:pt x="5" y="27"/>
                      <a:pt x="5" y="27"/>
                      <a:pt x="5" y="27"/>
                    </a:cubicBezTo>
                    <a:cubicBezTo>
                      <a:pt x="5" y="27"/>
                      <a:pt x="5" y="27"/>
                      <a:pt x="5" y="28"/>
                    </a:cubicBezTo>
                    <a:cubicBezTo>
                      <a:pt x="5" y="28"/>
                      <a:pt x="6" y="28"/>
                      <a:pt x="6" y="28"/>
                    </a:cubicBezTo>
                    <a:cubicBezTo>
                      <a:pt x="6" y="28"/>
                      <a:pt x="6" y="29"/>
                      <a:pt x="6" y="29"/>
                    </a:cubicBezTo>
                    <a:cubicBezTo>
                      <a:pt x="6" y="29"/>
                      <a:pt x="6" y="29"/>
                      <a:pt x="6" y="29"/>
                    </a:cubicBezTo>
                    <a:cubicBezTo>
                      <a:pt x="6" y="29"/>
                      <a:pt x="6" y="30"/>
                      <a:pt x="6" y="30"/>
                    </a:cubicBezTo>
                    <a:cubicBezTo>
                      <a:pt x="6" y="30"/>
                      <a:pt x="6" y="30"/>
                      <a:pt x="6" y="30"/>
                    </a:cubicBezTo>
                    <a:cubicBezTo>
                      <a:pt x="6" y="30"/>
                      <a:pt x="6" y="31"/>
                      <a:pt x="6" y="31"/>
                    </a:cubicBezTo>
                    <a:cubicBezTo>
                      <a:pt x="6" y="31"/>
                      <a:pt x="6" y="31"/>
                      <a:pt x="6" y="31"/>
                    </a:cubicBezTo>
                    <a:cubicBezTo>
                      <a:pt x="6" y="31"/>
                      <a:pt x="6" y="31"/>
                      <a:pt x="6" y="31"/>
                    </a:cubicBezTo>
                    <a:cubicBezTo>
                      <a:pt x="6" y="31"/>
                      <a:pt x="6" y="32"/>
                      <a:pt x="6" y="32"/>
                    </a:cubicBezTo>
                    <a:cubicBezTo>
                      <a:pt x="6" y="32"/>
                      <a:pt x="6" y="32"/>
                      <a:pt x="6" y="32"/>
                    </a:cubicBezTo>
                    <a:cubicBezTo>
                      <a:pt x="6" y="33"/>
                      <a:pt x="6" y="33"/>
                      <a:pt x="6" y="33"/>
                    </a:cubicBezTo>
                    <a:cubicBezTo>
                      <a:pt x="6" y="33"/>
                      <a:pt x="6" y="33"/>
                      <a:pt x="6" y="33"/>
                    </a:cubicBezTo>
                    <a:cubicBezTo>
                      <a:pt x="6" y="34"/>
                      <a:pt x="6" y="34"/>
                      <a:pt x="6" y="34"/>
                    </a:cubicBezTo>
                    <a:cubicBezTo>
                      <a:pt x="6" y="34"/>
                      <a:pt x="6" y="34"/>
                      <a:pt x="5" y="34"/>
                    </a:cubicBezTo>
                    <a:cubicBezTo>
                      <a:pt x="5" y="35"/>
                      <a:pt x="5" y="35"/>
                      <a:pt x="5" y="35"/>
                    </a:cubicBezTo>
                    <a:cubicBezTo>
                      <a:pt x="5" y="35"/>
                      <a:pt x="5" y="35"/>
                      <a:pt x="5" y="36"/>
                    </a:cubicBezTo>
                    <a:cubicBezTo>
                      <a:pt x="5" y="36"/>
                      <a:pt x="5" y="36"/>
                      <a:pt x="5" y="36"/>
                    </a:cubicBezTo>
                    <a:cubicBezTo>
                      <a:pt x="4" y="37"/>
                      <a:pt x="3" y="38"/>
                      <a:pt x="3" y="38"/>
                    </a:cubicBezTo>
                    <a:cubicBezTo>
                      <a:pt x="31" y="22"/>
                      <a:pt x="31" y="22"/>
                      <a:pt x="31" y="22"/>
                    </a:cubicBezTo>
                    <a:cubicBezTo>
                      <a:pt x="32" y="21"/>
                      <a:pt x="32" y="21"/>
                      <a:pt x="33" y="20"/>
                    </a:cubicBezTo>
                    <a:cubicBezTo>
                      <a:pt x="33" y="20"/>
                      <a:pt x="33" y="19"/>
                      <a:pt x="33" y="19"/>
                    </a:cubicBezTo>
                    <a:cubicBezTo>
                      <a:pt x="33" y="19"/>
                      <a:pt x="33" y="19"/>
                      <a:pt x="33" y="19"/>
                    </a:cubicBezTo>
                    <a:cubicBezTo>
                      <a:pt x="34" y="18"/>
                      <a:pt x="34" y="18"/>
                      <a:pt x="34" y="18"/>
                    </a:cubicBezTo>
                    <a:cubicBezTo>
                      <a:pt x="34" y="18"/>
                      <a:pt x="34" y="18"/>
                      <a:pt x="34" y="18"/>
                    </a:cubicBezTo>
                    <a:cubicBezTo>
                      <a:pt x="34" y="17"/>
                      <a:pt x="34" y="17"/>
                      <a:pt x="34" y="17"/>
                    </a:cubicBezTo>
                    <a:cubicBezTo>
                      <a:pt x="34" y="17"/>
                      <a:pt x="34" y="17"/>
                      <a:pt x="34" y="16"/>
                    </a:cubicBezTo>
                    <a:cubicBezTo>
                      <a:pt x="34" y="16"/>
                      <a:pt x="34" y="16"/>
                      <a:pt x="34" y="16"/>
                    </a:cubicBezTo>
                    <a:cubicBezTo>
                      <a:pt x="34" y="16"/>
                      <a:pt x="34" y="16"/>
                      <a:pt x="34" y="15"/>
                    </a:cubicBezTo>
                    <a:cubicBezTo>
                      <a:pt x="34" y="15"/>
                      <a:pt x="34" y="15"/>
                      <a:pt x="34" y="15"/>
                    </a:cubicBezTo>
                    <a:cubicBezTo>
                      <a:pt x="34" y="15"/>
                      <a:pt x="34" y="15"/>
                      <a:pt x="34" y="15"/>
                    </a:cubicBezTo>
                    <a:cubicBezTo>
                      <a:pt x="34" y="15"/>
                      <a:pt x="34" y="15"/>
                      <a:pt x="34" y="14"/>
                    </a:cubicBezTo>
                    <a:close/>
                  </a:path>
                </a:pathLst>
              </a:custGeom>
              <a:solidFill>
                <a:srgbClr val="17317B"/>
              </a:solidFill>
              <a:ln w="9525">
                <a:noFill/>
                <a:round/>
                <a:headEnd/>
                <a:tailEnd/>
              </a:ln>
            </p:spPr>
            <p:txBody>
              <a:bodyPr/>
              <a:lstStyle/>
              <a:p>
                <a:endParaRPr lang="zh-CN" altLang="en-US"/>
              </a:p>
            </p:txBody>
          </p:sp>
          <p:sp>
            <p:nvSpPr>
              <p:cNvPr id="606" name="Freeform 600"/>
              <p:cNvSpPr>
                <a:spLocks/>
              </p:cNvSpPr>
              <p:nvPr/>
            </p:nvSpPr>
            <p:spPr bwMode="auto">
              <a:xfrm>
                <a:off x="4755" y="1552"/>
                <a:ext cx="10" cy="14"/>
              </a:xfrm>
              <a:custGeom>
                <a:avLst/>
                <a:gdLst/>
                <a:ahLst/>
                <a:cxnLst>
                  <a:cxn ang="0">
                    <a:pos x="10" y="3"/>
                  </a:cxn>
                  <a:cxn ang="0">
                    <a:pos x="21" y="21"/>
                  </a:cxn>
                  <a:cxn ang="0">
                    <a:pos x="10" y="27"/>
                  </a:cxn>
                  <a:cxn ang="0">
                    <a:pos x="0" y="9"/>
                  </a:cxn>
                  <a:cxn ang="0">
                    <a:pos x="10" y="3"/>
                  </a:cxn>
                  <a:cxn ang="0">
                    <a:pos x="10" y="3"/>
                  </a:cxn>
                </a:cxnLst>
                <a:rect l="0" t="0" r="r" b="b"/>
                <a:pathLst>
                  <a:path w="21" h="31">
                    <a:moveTo>
                      <a:pt x="10" y="3"/>
                    </a:moveTo>
                    <a:cubicBezTo>
                      <a:pt x="16" y="6"/>
                      <a:pt x="21" y="15"/>
                      <a:pt x="21" y="21"/>
                    </a:cubicBezTo>
                    <a:cubicBezTo>
                      <a:pt x="21" y="28"/>
                      <a:pt x="16" y="31"/>
                      <a:pt x="10" y="27"/>
                    </a:cubicBezTo>
                    <a:cubicBezTo>
                      <a:pt x="4" y="24"/>
                      <a:pt x="0" y="16"/>
                      <a:pt x="0" y="9"/>
                    </a:cubicBezTo>
                    <a:cubicBezTo>
                      <a:pt x="0" y="2"/>
                      <a:pt x="4" y="0"/>
                      <a:pt x="10" y="3"/>
                    </a:cubicBezTo>
                    <a:cubicBezTo>
                      <a:pt x="10" y="3"/>
                      <a:pt x="10" y="3"/>
                      <a:pt x="10" y="3"/>
                    </a:cubicBezTo>
                    <a:close/>
                  </a:path>
                </a:pathLst>
              </a:custGeom>
              <a:solidFill>
                <a:srgbClr val="142867"/>
              </a:solidFill>
              <a:ln w="9525">
                <a:noFill/>
                <a:round/>
                <a:headEnd/>
                <a:tailEnd/>
              </a:ln>
            </p:spPr>
            <p:txBody>
              <a:bodyPr/>
              <a:lstStyle/>
              <a:p>
                <a:endParaRPr lang="zh-CN" altLang="en-US"/>
              </a:p>
            </p:txBody>
          </p:sp>
        </p:grpSp>
        <p:grpSp>
          <p:nvGrpSpPr>
            <p:cNvPr id="807" name="Group 247"/>
            <p:cNvGrpSpPr>
              <a:grpSpLocks noChangeAspect="1"/>
            </p:cNvGrpSpPr>
            <p:nvPr/>
          </p:nvGrpSpPr>
          <p:grpSpPr bwMode="auto">
            <a:xfrm>
              <a:off x="3851920" y="2564904"/>
              <a:ext cx="839444" cy="585009"/>
              <a:chOff x="4512" y="1152"/>
              <a:chExt cx="650" cy="768"/>
            </a:xfrm>
          </p:grpSpPr>
          <p:sp>
            <p:nvSpPr>
              <p:cNvPr id="808" name="AutoShape 248"/>
              <p:cNvSpPr>
                <a:spLocks noChangeAspect="1" noChangeArrowheads="1" noTextEdit="1"/>
              </p:cNvSpPr>
              <p:nvPr/>
            </p:nvSpPr>
            <p:spPr bwMode="auto">
              <a:xfrm>
                <a:off x="4512" y="1152"/>
                <a:ext cx="650" cy="768"/>
              </a:xfrm>
              <a:prstGeom prst="rect">
                <a:avLst/>
              </a:prstGeom>
              <a:noFill/>
              <a:ln w="9525">
                <a:noFill/>
                <a:miter lim="800000"/>
                <a:headEnd/>
                <a:tailEnd/>
              </a:ln>
            </p:spPr>
            <p:txBody>
              <a:bodyPr/>
              <a:lstStyle/>
              <a:p>
                <a:endParaRPr lang="zh-CN" altLang="en-US"/>
              </a:p>
            </p:txBody>
          </p:sp>
          <p:grpSp>
            <p:nvGrpSpPr>
              <p:cNvPr id="809" name="Group 249"/>
              <p:cNvGrpSpPr>
                <a:grpSpLocks/>
              </p:cNvGrpSpPr>
              <p:nvPr/>
            </p:nvGrpSpPr>
            <p:grpSpPr bwMode="auto">
              <a:xfrm>
                <a:off x="4512" y="1152"/>
                <a:ext cx="650" cy="768"/>
                <a:chOff x="4512" y="1152"/>
                <a:chExt cx="650" cy="768"/>
              </a:xfrm>
            </p:grpSpPr>
            <p:sp>
              <p:nvSpPr>
                <p:cNvPr id="961" name="Freeform 250"/>
                <p:cNvSpPr>
                  <a:spLocks/>
                </p:cNvSpPr>
                <p:nvPr/>
              </p:nvSpPr>
              <p:spPr bwMode="auto">
                <a:xfrm>
                  <a:off x="4898" y="1580"/>
                  <a:ext cx="264" cy="340"/>
                </a:xfrm>
                <a:custGeom>
                  <a:avLst/>
                  <a:gdLst/>
                  <a:ahLst/>
                  <a:cxnLst>
                    <a:cxn ang="0">
                      <a:pos x="0" y="153"/>
                    </a:cxn>
                    <a:cxn ang="0">
                      <a:pos x="264" y="0"/>
                    </a:cxn>
                    <a:cxn ang="0">
                      <a:pos x="263" y="188"/>
                    </a:cxn>
                    <a:cxn ang="0">
                      <a:pos x="0" y="340"/>
                    </a:cxn>
                    <a:cxn ang="0">
                      <a:pos x="0" y="153"/>
                    </a:cxn>
                    <a:cxn ang="0">
                      <a:pos x="0" y="153"/>
                    </a:cxn>
                    <a:cxn ang="0">
                      <a:pos x="0" y="153"/>
                    </a:cxn>
                  </a:cxnLst>
                  <a:rect l="0" t="0" r="r" b="b"/>
                  <a:pathLst>
                    <a:path w="264" h="340">
                      <a:moveTo>
                        <a:pt x="0" y="153"/>
                      </a:moveTo>
                      <a:lnTo>
                        <a:pt x="264" y="0"/>
                      </a:lnTo>
                      <a:lnTo>
                        <a:pt x="263" y="188"/>
                      </a:lnTo>
                      <a:lnTo>
                        <a:pt x="0" y="340"/>
                      </a:lnTo>
                      <a:lnTo>
                        <a:pt x="0" y="153"/>
                      </a:lnTo>
                      <a:lnTo>
                        <a:pt x="0" y="153"/>
                      </a:lnTo>
                      <a:lnTo>
                        <a:pt x="0" y="153"/>
                      </a:lnTo>
                      <a:close/>
                    </a:path>
                  </a:pathLst>
                </a:custGeom>
                <a:solidFill>
                  <a:srgbClr val="17317B"/>
                </a:solidFill>
                <a:ln w="9525">
                  <a:noFill/>
                  <a:round/>
                  <a:headEnd/>
                  <a:tailEnd/>
                </a:ln>
              </p:spPr>
              <p:txBody>
                <a:bodyPr/>
                <a:lstStyle/>
                <a:p>
                  <a:endParaRPr lang="zh-CN" altLang="en-US"/>
                </a:p>
              </p:txBody>
            </p:sp>
            <p:sp>
              <p:nvSpPr>
                <p:cNvPr id="962" name="Freeform 251"/>
                <p:cNvSpPr>
                  <a:spLocks/>
                </p:cNvSpPr>
                <p:nvPr/>
              </p:nvSpPr>
              <p:spPr bwMode="auto">
                <a:xfrm>
                  <a:off x="4513" y="1358"/>
                  <a:ext cx="649" cy="375"/>
                </a:xfrm>
                <a:custGeom>
                  <a:avLst/>
                  <a:gdLst/>
                  <a:ahLst/>
                  <a:cxnLst>
                    <a:cxn ang="0">
                      <a:pos x="0" y="153"/>
                    </a:cxn>
                    <a:cxn ang="0">
                      <a:pos x="263" y="0"/>
                    </a:cxn>
                    <a:cxn ang="0">
                      <a:pos x="649" y="222"/>
                    </a:cxn>
                    <a:cxn ang="0">
                      <a:pos x="385" y="375"/>
                    </a:cxn>
                    <a:cxn ang="0">
                      <a:pos x="0" y="153"/>
                    </a:cxn>
                    <a:cxn ang="0">
                      <a:pos x="0" y="153"/>
                    </a:cxn>
                    <a:cxn ang="0">
                      <a:pos x="0" y="153"/>
                    </a:cxn>
                  </a:cxnLst>
                  <a:rect l="0" t="0" r="r" b="b"/>
                  <a:pathLst>
                    <a:path w="649" h="375">
                      <a:moveTo>
                        <a:pt x="0" y="153"/>
                      </a:moveTo>
                      <a:lnTo>
                        <a:pt x="263" y="0"/>
                      </a:lnTo>
                      <a:lnTo>
                        <a:pt x="649" y="222"/>
                      </a:lnTo>
                      <a:lnTo>
                        <a:pt x="385" y="375"/>
                      </a:lnTo>
                      <a:lnTo>
                        <a:pt x="0" y="153"/>
                      </a:lnTo>
                      <a:lnTo>
                        <a:pt x="0" y="153"/>
                      </a:lnTo>
                      <a:lnTo>
                        <a:pt x="0" y="153"/>
                      </a:lnTo>
                      <a:close/>
                    </a:path>
                  </a:pathLst>
                </a:custGeom>
                <a:solidFill>
                  <a:srgbClr val="4F64A8"/>
                </a:solidFill>
                <a:ln w="9525">
                  <a:noFill/>
                  <a:round/>
                  <a:headEnd/>
                  <a:tailEnd/>
                </a:ln>
              </p:spPr>
              <p:txBody>
                <a:bodyPr/>
                <a:lstStyle/>
                <a:p>
                  <a:endParaRPr lang="zh-CN" altLang="en-US"/>
                </a:p>
              </p:txBody>
            </p:sp>
            <p:sp>
              <p:nvSpPr>
                <p:cNvPr id="963" name="Freeform 252"/>
                <p:cNvSpPr>
                  <a:spLocks/>
                </p:cNvSpPr>
                <p:nvPr/>
              </p:nvSpPr>
              <p:spPr bwMode="auto">
                <a:xfrm>
                  <a:off x="4512" y="1511"/>
                  <a:ext cx="386" cy="409"/>
                </a:xfrm>
                <a:custGeom>
                  <a:avLst/>
                  <a:gdLst/>
                  <a:ahLst/>
                  <a:cxnLst>
                    <a:cxn ang="0">
                      <a:pos x="386" y="222"/>
                    </a:cxn>
                    <a:cxn ang="0">
                      <a:pos x="386" y="409"/>
                    </a:cxn>
                    <a:cxn ang="0">
                      <a:pos x="0" y="187"/>
                    </a:cxn>
                    <a:cxn ang="0">
                      <a:pos x="1" y="0"/>
                    </a:cxn>
                    <a:cxn ang="0">
                      <a:pos x="386" y="222"/>
                    </a:cxn>
                    <a:cxn ang="0">
                      <a:pos x="386" y="222"/>
                    </a:cxn>
                    <a:cxn ang="0">
                      <a:pos x="386" y="222"/>
                    </a:cxn>
                  </a:cxnLst>
                  <a:rect l="0" t="0" r="r" b="b"/>
                  <a:pathLst>
                    <a:path w="386" h="409">
                      <a:moveTo>
                        <a:pt x="386" y="222"/>
                      </a:moveTo>
                      <a:lnTo>
                        <a:pt x="386" y="409"/>
                      </a:lnTo>
                      <a:lnTo>
                        <a:pt x="0" y="187"/>
                      </a:lnTo>
                      <a:lnTo>
                        <a:pt x="1" y="0"/>
                      </a:lnTo>
                      <a:lnTo>
                        <a:pt x="386" y="222"/>
                      </a:lnTo>
                      <a:lnTo>
                        <a:pt x="386" y="222"/>
                      </a:lnTo>
                      <a:lnTo>
                        <a:pt x="386" y="222"/>
                      </a:lnTo>
                      <a:close/>
                    </a:path>
                  </a:pathLst>
                </a:custGeom>
                <a:solidFill>
                  <a:srgbClr val="36458A"/>
                </a:solidFill>
                <a:ln w="9525">
                  <a:noFill/>
                  <a:round/>
                  <a:headEnd/>
                  <a:tailEnd/>
                </a:ln>
              </p:spPr>
              <p:txBody>
                <a:bodyPr/>
                <a:lstStyle/>
                <a:p>
                  <a:endParaRPr lang="zh-CN" altLang="en-US"/>
                </a:p>
              </p:txBody>
            </p:sp>
            <p:sp>
              <p:nvSpPr>
                <p:cNvPr id="964" name="Freeform 253"/>
                <p:cNvSpPr>
                  <a:spLocks/>
                </p:cNvSpPr>
                <p:nvPr/>
              </p:nvSpPr>
              <p:spPr bwMode="auto">
                <a:xfrm>
                  <a:off x="4898" y="1375"/>
                  <a:ext cx="264" cy="340"/>
                </a:xfrm>
                <a:custGeom>
                  <a:avLst/>
                  <a:gdLst/>
                  <a:ahLst/>
                  <a:cxnLst>
                    <a:cxn ang="0">
                      <a:pos x="0" y="153"/>
                    </a:cxn>
                    <a:cxn ang="0">
                      <a:pos x="264" y="0"/>
                    </a:cxn>
                    <a:cxn ang="0">
                      <a:pos x="263" y="187"/>
                    </a:cxn>
                    <a:cxn ang="0">
                      <a:pos x="0" y="340"/>
                    </a:cxn>
                    <a:cxn ang="0">
                      <a:pos x="0" y="153"/>
                    </a:cxn>
                    <a:cxn ang="0">
                      <a:pos x="0" y="153"/>
                    </a:cxn>
                    <a:cxn ang="0">
                      <a:pos x="0" y="153"/>
                    </a:cxn>
                  </a:cxnLst>
                  <a:rect l="0" t="0" r="r" b="b"/>
                  <a:pathLst>
                    <a:path w="264" h="340">
                      <a:moveTo>
                        <a:pt x="0" y="153"/>
                      </a:moveTo>
                      <a:lnTo>
                        <a:pt x="264" y="0"/>
                      </a:lnTo>
                      <a:lnTo>
                        <a:pt x="263" y="187"/>
                      </a:lnTo>
                      <a:lnTo>
                        <a:pt x="0" y="340"/>
                      </a:lnTo>
                      <a:lnTo>
                        <a:pt x="0" y="153"/>
                      </a:lnTo>
                      <a:lnTo>
                        <a:pt x="0" y="153"/>
                      </a:lnTo>
                      <a:lnTo>
                        <a:pt x="0" y="153"/>
                      </a:lnTo>
                      <a:close/>
                    </a:path>
                  </a:pathLst>
                </a:custGeom>
                <a:solidFill>
                  <a:srgbClr val="17317B"/>
                </a:solidFill>
                <a:ln w="9525">
                  <a:noFill/>
                  <a:round/>
                  <a:headEnd/>
                  <a:tailEnd/>
                </a:ln>
              </p:spPr>
              <p:txBody>
                <a:bodyPr/>
                <a:lstStyle/>
                <a:p>
                  <a:endParaRPr lang="zh-CN" altLang="en-US"/>
                </a:p>
              </p:txBody>
            </p:sp>
            <p:sp>
              <p:nvSpPr>
                <p:cNvPr id="965" name="Freeform 254"/>
                <p:cNvSpPr>
                  <a:spLocks/>
                </p:cNvSpPr>
                <p:nvPr/>
              </p:nvSpPr>
              <p:spPr bwMode="auto">
                <a:xfrm>
                  <a:off x="4513" y="1152"/>
                  <a:ext cx="649" cy="376"/>
                </a:xfrm>
                <a:custGeom>
                  <a:avLst/>
                  <a:gdLst/>
                  <a:ahLst/>
                  <a:cxnLst>
                    <a:cxn ang="0">
                      <a:pos x="0" y="153"/>
                    </a:cxn>
                    <a:cxn ang="0">
                      <a:pos x="263" y="0"/>
                    </a:cxn>
                    <a:cxn ang="0">
                      <a:pos x="649" y="223"/>
                    </a:cxn>
                    <a:cxn ang="0">
                      <a:pos x="385" y="376"/>
                    </a:cxn>
                    <a:cxn ang="0">
                      <a:pos x="0" y="153"/>
                    </a:cxn>
                    <a:cxn ang="0">
                      <a:pos x="0" y="153"/>
                    </a:cxn>
                    <a:cxn ang="0">
                      <a:pos x="0" y="153"/>
                    </a:cxn>
                  </a:cxnLst>
                  <a:rect l="0" t="0" r="r" b="b"/>
                  <a:pathLst>
                    <a:path w="649" h="376">
                      <a:moveTo>
                        <a:pt x="0" y="153"/>
                      </a:moveTo>
                      <a:lnTo>
                        <a:pt x="263" y="0"/>
                      </a:lnTo>
                      <a:lnTo>
                        <a:pt x="649" y="223"/>
                      </a:lnTo>
                      <a:lnTo>
                        <a:pt x="385" y="376"/>
                      </a:lnTo>
                      <a:lnTo>
                        <a:pt x="0" y="153"/>
                      </a:lnTo>
                      <a:lnTo>
                        <a:pt x="0" y="153"/>
                      </a:lnTo>
                      <a:lnTo>
                        <a:pt x="0" y="153"/>
                      </a:lnTo>
                      <a:close/>
                    </a:path>
                  </a:pathLst>
                </a:custGeom>
                <a:solidFill>
                  <a:srgbClr val="4F64A8"/>
                </a:solidFill>
                <a:ln w="9525">
                  <a:noFill/>
                  <a:round/>
                  <a:headEnd/>
                  <a:tailEnd/>
                </a:ln>
              </p:spPr>
              <p:txBody>
                <a:bodyPr/>
                <a:lstStyle/>
                <a:p>
                  <a:endParaRPr lang="zh-CN" altLang="en-US"/>
                </a:p>
              </p:txBody>
            </p:sp>
            <p:sp>
              <p:nvSpPr>
                <p:cNvPr id="966" name="Freeform 255"/>
                <p:cNvSpPr>
                  <a:spLocks/>
                </p:cNvSpPr>
                <p:nvPr/>
              </p:nvSpPr>
              <p:spPr bwMode="auto">
                <a:xfrm>
                  <a:off x="4512" y="1305"/>
                  <a:ext cx="386" cy="410"/>
                </a:xfrm>
                <a:custGeom>
                  <a:avLst/>
                  <a:gdLst/>
                  <a:ahLst/>
                  <a:cxnLst>
                    <a:cxn ang="0">
                      <a:pos x="386" y="223"/>
                    </a:cxn>
                    <a:cxn ang="0">
                      <a:pos x="386" y="410"/>
                    </a:cxn>
                    <a:cxn ang="0">
                      <a:pos x="0" y="188"/>
                    </a:cxn>
                    <a:cxn ang="0">
                      <a:pos x="1" y="0"/>
                    </a:cxn>
                    <a:cxn ang="0">
                      <a:pos x="386" y="223"/>
                    </a:cxn>
                    <a:cxn ang="0">
                      <a:pos x="386" y="223"/>
                    </a:cxn>
                    <a:cxn ang="0">
                      <a:pos x="386" y="223"/>
                    </a:cxn>
                  </a:cxnLst>
                  <a:rect l="0" t="0" r="r" b="b"/>
                  <a:pathLst>
                    <a:path w="386" h="410">
                      <a:moveTo>
                        <a:pt x="386" y="223"/>
                      </a:moveTo>
                      <a:lnTo>
                        <a:pt x="386" y="410"/>
                      </a:lnTo>
                      <a:lnTo>
                        <a:pt x="0" y="188"/>
                      </a:lnTo>
                      <a:lnTo>
                        <a:pt x="1" y="0"/>
                      </a:lnTo>
                      <a:lnTo>
                        <a:pt x="386" y="223"/>
                      </a:lnTo>
                      <a:lnTo>
                        <a:pt x="386" y="223"/>
                      </a:lnTo>
                      <a:lnTo>
                        <a:pt x="386" y="223"/>
                      </a:lnTo>
                      <a:close/>
                    </a:path>
                  </a:pathLst>
                </a:custGeom>
                <a:solidFill>
                  <a:srgbClr val="36458A"/>
                </a:solidFill>
                <a:ln w="9525">
                  <a:noFill/>
                  <a:round/>
                  <a:headEnd/>
                  <a:tailEnd/>
                </a:ln>
              </p:spPr>
              <p:txBody>
                <a:bodyPr/>
                <a:lstStyle/>
                <a:p>
                  <a:endParaRPr lang="zh-CN" altLang="en-US"/>
                </a:p>
              </p:txBody>
            </p:sp>
            <p:sp>
              <p:nvSpPr>
                <p:cNvPr id="967" name="Freeform 256"/>
                <p:cNvSpPr>
                  <a:spLocks/>
                </p:cNvSpPr>
                <p:nvPr/>
              </p:nvSpPr>
              <p:spPr bwMode="auto">
                <a:xfrm>
                  <a:off x="5111" y="1507"/>
                  <a:ext cx="14" cy="12"/>
                </a:xfrm>
                <a:custGeom>
                  <a:avLst/>
                  <a:gdLst/>
                  <a:ahLst/>
                  <a:cxnLst>
                    <a:cxn ang="0">
                      <a:pos x="26" y="1"/>
                    </a:cxn>
                    <a:cxn ang="0">
                      <a:pos x="29" y="3"/>
                    </a:cxn>
                    <a:cxn ang="0">
                      <a:pos x="29" y="8"/>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8"/>
                        <a:pt x="29" y="8"/>
                        <a:pt x="29" y="8"/>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968" name="Freeform 257"/>
                <p:cNvSpPr>
                  <a:spLocks/>
                </p:cNvSpPr>
                <p:nvPr/>
              </p:nvSpPr>
              <p:spPr bwMode="auto">
                <a:xfrm>
                  <a:off x="5111" y="1515"/>
                  <a:ext cx="14" cy="13"/>
                </a:xfrm>
                <a:custGeom>
                  <a:avLst/>
                  <a:gdLst/>
                  <a:ahLst/>
                  <a:cxnLst>
                    <a:cxn ang="0">
                      <a:pos x="26" y="1"/>
                    </a:cxn>
                    <a:cxn ang="0">
                      <a:pos x="29" y="3"/>
                    </a:cxn>
                    <a:cxn ang="0">
                      <a:pos x="29" y="8"/>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8"/>
                        <a:pt x="29" y="8"/>
                        <a:pt x="29" y="8"/>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969" name="Freeform 258"/>
                <p:cNvSpPr>
                  <a:spLocks/>
                </p:cNvSpPr>
                <p:nvPr/>
              </p:nvSpPr>
              <p:spPr bwMode="auto">
                <a:xfrm>
                  <a:off x="5111" y="1524"/>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970" name="Freeform 259"/>
                <p:cNvSpPr>
                  <a:spLocks/>
                </p:cNvSpPr>
                <p:nvPr/>
              </p:nvSpPr>
              <p:spPr bwMode="auto">
                <a:xfrm>
                  <a:off x="5111" y="1533"/>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971" name="Freeform 260"/>
                <p:cNvSpPr>
                  <a:spLocks/>
                </p:cNvSpPr>
                <p:nvPr/>
              </p:nvSpPr>
              <p:spPr bwMode="auto">
                <a:xfrm>
                  <a:off x="5111" y="1542"/>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972" name="Freeform 261"/>
                <p:cNvSpPr>
                  <a:spLocks/>
                </p:cNvSpPr>
                <p:nvPr/>
              </p:nvSpPr>
              <p:spPr bwMode="auto">
                <a:xfrm>
                  <a:off x="5111" y="1551"/>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973" name="Freeform 262"/>
                <p:cNvSpPr>
                  <a:spLocks/>
                </p:cNvSpPr>
                <p:nvPr/>
              </p:nvSpPr>
              <p:spPr bwMode="auto">
                <a:xfrm>
                  <a:off x="5092" y="1518"/>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74" name="Freeform 263"/>
                <p:cNvSpPr>
                  <a:spLocks/>
                </p:cNvSpPr>
                <p:nvPr/>
              </p:nvSpPr>
              <p:spPr bwMode="auto">
                <a:xfrm>
                  <a:off x="5092" y="1527"/>
                  <a:ext cx="13" cy="12"/>
                </a:xfrm>
                <a:custGeom>
                  <a:avLst/>
                  <a:gdLst/>
                  <a:ahLst/>
                  <a:cxnLst>
                    <a:cxn ang="0">
                      <a:pos x="25" y="2"/>
                    </a:cxn>
                    <a:cxn ang="0">
                      <a:pos x="28" y="4"/>
                    </a:cxn>
                    <a:cxn ang="0">
                      <a:pos x="28" y="8"/>
                    </a:cxn>
                    <a:cxn ang="0">
                      <a:pos x="25" y="14"/>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4"/>
                      </a:cubicBezTo>
                      <a:cubicBezTo>
                        <a:pt x="28" y="8"/>
                        <a:pt x="28" y="8"/>
                        <a:pt x="28" y="8"/>
                      </a:cubicBezTo>
                      <a:cubicBezTo>
                        <a:pt x="28"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975" name="Freeform 264"/>
                <p:cNvSpPr>
                  <a:spLocks/>
                </p:cNvSpPr>
                <p:nvPr/>
              </p:nvSpPr>
              <p:spPr bwMode="auto">
                <a:xfrm>
                  <a:off x="5092" y="1536"/>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76" name="Freeform 265"/>
                <p:cNvSpPr>
                  <a:spLocks/>
                </p:cNvSpPr>
                <p:nvPr/>
              </p:nvSpPr>
              <p:spPr bwMode="auto">
                <a:xfrm>
                  <a:off x="5092" y="1544"/>
                  <a:ext cx="13" cy="13"/>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77" name="Freeform 266"/>
                <p:cNvSpPr>
                  <a:spLocks/>
                </p:cNvSpPr>
                <p:nvPr/>
              </p:nvSpPr>
              <p:spPr bwMode="auto">
                <a:xfrm>
                  <a:off x="5092" y="1553"/>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78" name="Freeform 267"/>
                <p:cNvSpPr>
                  <a:spLocks/>
                </p:cNvSpPr>
                <p:nvPr/>
              </p:nvSpPr>
              <p:spPr bwMode="auto">
                <a:xfrm>
                  <a:off x="5092" y="1562"/>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79" name="Freeform 268"/>
                <p:cNvSpPr>
                  <a:spLocks/>
                </p:cNvSpPr>
                <p:nvPr/>
              </p:nvSpPr>
              <p:spPr bwMode="auto">
                <a:xfrm>
                  <a:off x="5072" y="1529"/>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80" name="Freeform 269"/>
                <p:cNvSpPr>
                  <a:spLocks/>
                </p:cNvSpPr>
                <p:nvPr/>
              </p:nvSpPr>
              <p:spPr bwMode="auto">
                <a:xfrm>
                  <a:off x="5072" y="1538"/>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81" name="Freeform 270"/>
                <p:cNvSpPr>
                  <a:spLocks/>
                </p:cNvSpPr>
                <p:nvPr/>
              </p:nvSpPr>
              <p:spPr bwMode="auto">
                <a:xfrm>
                  <a:off x="5072" y="1547"/>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82" name="Freeform 271"/>
                <p:cNvSpPr>
                  <a:spLocks/>
                </p:cNvSpPr>
                <p:nvPr/>
              </p:nvSpPr>
              <p:spPr bwMode="auto">
                <a:xfrm>
                  <a:off x="5072" y="1556"/>
                  <a:ext cx="13" cy="12"/>
                </a:xfrm>
                <a:custGeom>
                  <a:avLst/>
                  <a:gdLst/>
                  <a:ahLst/>
                  <a:cxnLst>
                    <a:cxn ang="0">
                      <a:pos x="25" y="2"/>
                    </a:cxn>
                    <a:cxn ang="0">
                      <a:pos x="28" y="4"/>
                    </a:cxn>
                    <a:cxn ang="0">
                      <a:pos x="28" y="8"/>
                    </a:cxn>
                    <a:cxn ang="0">
                      <a:pos x="25" y="14"/>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4"/>
                      </a:cubicBezTo>
                      <a:cubicBezTo>
                        <a:pt x="28" y="8"/>
                        <a:pt x="28" y="8"/>
                        <a:pt x="28" y="8"/>
                      </a:cubicBezTo>
                      <a:cubicBezTo>
                        <a:pt x="28"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983" name="Freeform 272"/>
                <p:cNvSpPr>
                  <a:spLocks/>
                </p:cNvSpPr>
                <p:nvPr/>
              </p:nvSpPr>
              <p:spPr bwMode="auto">
                <a:xfrm>
                  <a:off x="5072" y="1565"/>
                  <a:ext cx="13" cy="12"/>
                </a:xfrm>
                <a:custGeom>
                  <a:avLst/>
                  <a:gdLst/>
                  <a:ahLst/>
                  <a:cxnLst>
                    <a:cxn ang="0">
                      <a:pos x="25" y="2"/>
                    </a:cxn>
                    <a:cxn ang="0">
                      <a:pos x="28" y="3"/>
                    </a:cxn>
                    <a:cxn ang="0">
                      <a:pos x="28" y="8"/>
                    </a:cxn>
                    <a:cxn ang="0">
                      <a:pos x="25" y="13"/>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984" name="Freeform 273"/>
                <p:cNvSpPr>
                  <a:spLocks/>
                </p:cNvSpPr>
                <p:nvPr/>
              </p:nvSpPr>
              <p:spPr bwMode="auto">
                <a:xfrm>
                  <a:off x="5072" y="1573"/>
                  <a:ext cx="13" cy="13"/>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85" name="Freeform 274"/>
                <p:cNvSpPr>
                  <a:spLocks/>
                </p:cNvSpPr>
                <p:nvPr/>
              </p:nvSpPr>
              <p:spPr bwMode="auto">
                <a:xfrm>
                  <a:off x="5053" y="1541"/>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86" name="Freeform 275"/>
                <p:cNvSpPr>
                  <a:spLocks/>
                </p:cNvSpPr>
                <p:nvPr/>
              </p:nvSpPr>
              <p:spPr bwMode="auto">
                <a:xfrm>
                  <a:off x="5053" y="1550"/>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87" name="Freeform 276"/>
                <p:cNvSpPr>
                  <a:spLocks/>
                </p:cNvSpPr>
                <p:nvPr/>
              </p:nvSpPr>
              <p:spPr bwMode="auto">
                <a:xfrm>
                  <a:off x="5053" y="1558"/>
                  <a:ext cx="13" cy="13"/>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88" name="Freeform 277"/>
                <p:cNvSpPr>
                  <a:spLocks/>
                </p:cNvSpPr>
                <p:nvPr/>
              </p:nvSpPr>
              <p:spPr bwMode="auto">
                <a:xfrm>
                  <a:off x="5053" y="1567"/>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89" name="Freeform 278"/>
                <p:cNvSpPr>
                  <a:spLocks/>
                </p:cNvSpPr>
                <p:nvPr/>
              </p:nvSpPr>
              <p:spPr bwMode="auto">
                <a:xfrm>
                  <a:off x="5053" y="1576"/>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90" name="Freeform 279"/>
                <p:cNvSpPr>
                  <a:spLocks/>
                </p:cNvSpPr>
                <p:nvPr/>
              </p:nvSpPr>
              <p:spPr bwMode="auto">
                <a:xfrm>
                  <a:off x="5053" y="1585"/>
                  <a:ext cx="13" cy="12"/>
                </a:xfrm>
                <a:custGeom>
                  <a:avLst/>
                  <a:gdLst/>
                  <a:ahLst/>
                  <a:cxnLst>
                    <a:cxn ang="0">
                      <a:pos x="25" y="2"/>
                    </a:cxn>
                    <a:cxn ang="0">
                      <a:pos x="29" y="4"/>
                    </a:cxn>
                    <a:cxn ang="0">
                      <a:pos x="29" y="8"/>
                    </a:cxn>
                    <a:cxn ang="0">
                      <a:pos x="25" y="14"/>
                    </a:cxn>
                    <a:cxn ang="0">
                      <a:pos x="4" y="26"/>
                    </a:cxn>
                    <a:cxn ang="0">
                      <a:pos x="0" y="24"/>
                    </a:cxn>
                    <a:cxn ang="0">
                      <a:pos x="0" y="20"/>
                    </a:cxn>
                    <a:cxn ang="0">
                      <a:pos x="3" y="14"/>
                    </a:cxn>
                    <a:cxn ang="0">
                      <a:pos x="25" y="2"/>
                    </a:cxn>
                    <a:cxn ang="0">
                      <a:pos x="25" y="2"/>
                    </a:cxn>
                  </a:cxnLst>
                  <a:rect l="0" t="0" r="r" b="b"/>
                  <a:pathLst>
                    <a:path w="29" h="27">
                      <a:moveTo>
                        <a:pt x="25" y="2"/>
                      </a:moveTo>
                      <a:cubicBezTo>
                        <a:pt x="27" y="0"/>
                        <a:pt x="29" y="1"/>
                        <a:pt x="29" y="4"/>
                      </a:cubicBezTo>
                      <a:cubicBezTo>
                        <a:pt x="29" y="8"/>
                        <a:pt x="29" y="8"/>
                        <a:pt x="29" y="8"/>
                      </a:cubicBezTo>
                      <a:cubicBezTo>
                        <a:pt x="29" y="10"/>
                        <a:pt x="27" y="12"/>
                        <a:pt x="25" y="14"/>
                      </a:cubicBezTo>
                      <a:cubicBezTo>
                        <a:pt x="4" y="26"/>
                        <a:pt x="4" y="26"/>
                        <a:pt x="4" y="26"/>
                      </a:cubicBezTo>
                      <a:cubicBezTo>
                        <a:pt x="2" y="27"/>
                        <a:pt x="0" y="26"/>
                        <a:pt x="0" y="24"/>
                      </a:cubicBezTo>
                      <a:cubicBezTo>
                        <a:pt x="0" y="20"/>
                        <a:pt x="0" y="20"/>
                        <a:pt x="0" y="20"/>
                      </a:cubicBezTo>
                      <a:cubicBezTo>
                        <a:pt x="0" y="18"/>
                        <a:pt x="2"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991" name="Freeform 280"/>
                <p:cNvSpPr>
                  <a:spLocks/>
                </p:cNvSpPr>
                <p:nvPr/>
              </p:nvSpPr>
              <p:spPr bwMode="auto">
                <a:xfrm>
                  <a:off x="5033" y="1552"/>
                  <a:ext cx="14" cy="13"/>
                </a:xfrm>
                <a:custGeom>
                  <a:avLst/>
                  <a:gdLst/>
                  <a:ahLst/>
                  <a:cxnLst>
                    <a:cxn ang="0">
                      <a:pos x="25" y="1"/>
                    </a:cxn>
                    <a:cxn ang="0">
                      <a:pos x="29" y="3"/>
                    </a:cxn>
                    <a:cxn ang="0">
                      <a:pos x="29" y="7"/>
                    </a:cxn>
                    <a:cxn ang="0">
                      <a:pos x="25" y="13"/>
                    </a:cxn>
                    <a:cxn ang="0">
                      <a:pos x="4" y="25"/>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92" name="Freeform 281"/>
                <p:cNvSpPr>
                  <a:spLocks/>
                </p:cNvSpPr>
                <p:nvPr/>
              </p:nvSpPr>
              <p:spPr bwMode="auto">
                <a:xfrm>
                  <a:off x="5033" y="1561"/>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93" name="Freeform 282"/>
                <p:cNvSpPr>
                  <a:spLocks/>
                </p:cNvSpPr>
                <p:nvPr/>
              </p:nvSpPr>
              <p:spPr bwMode="auto">
                <a:xfrm>
                  <a:off x="5033" y="1570"/>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94" name="Freeform 283"/>
                <p:cNvSpPr>
                  <a:spLocks/>
                </p:cNvSpPr>
                <p:nvPr/>
              </p:nvSpPr>
              <p:spPr bwMode="auto">
                <a:xfrm>
                  <a:off x="5033" y="1579"/>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95" name="Freeform 284"/>
                <p:cNvSpPr>
                  <a:spLocks/>
                </p:cNvSpPr>
                <p:nvPr/>
              </p:nvSpPr>
              <p:spPr bwMode="auto">
                <a:xfrm>
                  <a:off x="5033" y="1587"/>
                  <a:ext cx="14" cy="13"/>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96" name="Freeform 285"/>
                <p:cNvSpPr>
                  <a:spLocks/>
                </p:cNvSpPr>
                <p:nvPr/>
              </p:nvSpPr>
              <p:spPr bwMode="auto">
                <a:xfrm>
                  <a:off x="5033" y="1596"/>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97" name="Freeform 286"/>
                <p:cNvSpPr>
                  <a:spLocks/>
                </p:cNvSpPr>
                <p:nvPr/>
              </p:nvSpPr>
              <p:spPr bwMode="auto">
                <a:xfrm>
                  <a:off x="5014" y="1563"/>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98" name="Freeform 287"/>
                <p:cNvSpPr>
                  <a:spLocks/>
                </p:cNvSpPr>
                <p:nvPr/>
              </p:nvSpPr>
              <p:spPr bwMode="auto">
                <a:xfrm>
                  <a:off x="5014" y="1572"/>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999" name="Freeform 288"/>
                <p:cNvSpPr>
                  <a:spLocks/>
                </p:cNvSpPr>
                <p:nvPr/>
              </p:nvSpPr>
              <p:spPr bwMode="auto">
                <a:xfrm>
                  <a:off x="5014" y="1581"/>
                  <a:ext cx="13" cy="12"/>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00" name="Freeform 289"/>
                <p:cNvSpPr>
                  <a:spLocks/>
                </p:cNvSpPr>
                <p:nvPr/>
              </p:nvSpPr>
              <p:spPr bwMode="auto">
                <a:xfrm>
                  <a:off x="5014" y="1590"/>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01" name="Freeform 290"/>
                <p:cNvSpPr>
                  <a:spLocks/>
                </p:cNvSpPr>
                <p:nvPr/>
              </p:nvSpPr>
              <p:spPr bwMode="auto">
                <a:xfrm>
                  <a:off x="5014" y="1599"/>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02" name="Freeform 291"/>
                <p:cNvSpPr>
                  <a:spLocks/>
                </p:cNvSpPr>
                <p:nvPr/>
              </p:nvSpPr>
              <p:spPr bwMode="auto">
                <a:xfrm>
                  <a:off x="5014" y="1607"/>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03" name="Freeform 292"/>
                <p:cNvSpPr>
                  <a:spLocks/>
                </p:cNvSpPr>
                <p:nvPr/>
              </p:nvSpPr>
              <p:spPr bwMode="auto">
                <a:xfrm>
                  <a:off x="4994" y="1574"/>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04" name="Freeform 293"/>
                <p:cNvSpPr>
                  <a:spLocks/>
                </p:cNvSpPr>
                <p:nvPr/>
              </p:nvSpPr>
              <p:spPr bwMode="auto">
                <a:xfrm>
                  <a:off x="4994" y="1583"/>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05" name="Freeform 294"/>
                <p:cNvSpPr>
                  <a:spLocks/>
                </p:cNvSpPr>
                <p:nvPr/>
              </p:nvSpPr>
              <p:spPr bwMode="auto">
                <a:xfrm>
                  <a:off x="4994" y="1592"/>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06" name="Freeform 295"/>
                <p:cNvSpPr>
                  <a:spLocks/>
                </p:cNvSpPr>
                <p:nvPr/>
              </p:nvSpPr>
              <p:spPr bwMode="auto">
                <a:xfrm>
                  <a:off x="4994" y="1601"/>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07" name="Freeform 296"/>
                <p:cNvSpPr>
                  <a:spLocks/>
                </p:cNvSpPr>
                <p:nvPr/>
              </p:nvSpPr>
              <p:spPr bwMode="auto">
                <a:xfrm>
                  <a:off x="4994" y="1610"/>
                  <a:ext cx="13" cy="12"/>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08" name="Freeform 297"/>
                <p:cNvSpPr>
                  <a:spLocks/>
                </p:cNvSpPr>
                <p:nvPr/>
              </p:nvSpPr>
              <p:spPr bwMode="auto">
                <a:xfrm>
                  <a:off x="4994" y="1619"/>
                  <a:ext cx="13" cy="12"/>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09" name="Freeform 298"/>
                <p:cNvSpPr>
                  <a:spLocks/>
                </p:cNvSpPr>
                <p:nvPr/>
              </p:nvSpPr>
              <p:spPr bwMode="auto">
                <a:xfrm>
                  <a:off x="4975" y="1586"/>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10" name="Freeform 299"/>
                <p:cNvSpPr>
                  <a:spLocks/>
                </p:cNvSpPr>
                <p:nvPr/>
              </p:nvSpPr>
              <p:spPr bwMode="auto">
                <a:xfrm>
                  <a:off x="4975" y="1594"/>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11" name="Freeform 300"/>
                <p:cNvSpPr>
                  <a:spLocks/>
                </p:cNvSpPr>
                <p:nvPr/>
              </p:nvSpPr>
              <p:spPr bwMode="auto">
                <a:xfrm>
                  <a:off x="4975" y="1603"/>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12" name="Freeform 301"/>
                <p:cNvSpPr>
                  <a:spLocks/>
                </p:cNvSpPr>
                <p:nvPr/>
              </p:nvSpPr>
              <p:spPr bwMode="auto">
                <a:xfrm>
                  <a:off x="4975" y="1612"/>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13" name="Freeform 302"/>
                <p:cNvSpPr>
                  <a:spLocks/>
                </p:cNvSpPr>
                <p:nvPr/>
              </p:nvSpPr>
              <p:spPr bwMode="auto">
                <a:xfrm>
                  <a:off x="4975" y="1621"/>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14" name="Freeform 303"/>
                <p:cNvSpPr>
                  <a:spLocks/>
                </p:cNvSpPr>
                <p:nvPr/>
              </p:nvSpPr>
              <p:spPr bwMode="auto">
                <a:xfrm>
                  <a:off x="4975" y="1630"/>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15" name="Freeform 304"/>
                <p:cNvSpPr>
                  <a:spLocks/>
                </p:cNvSpPr>
                <p:nvPr/>
              </p:nvSpPr>
              <p:spPr bwMode="auto">
                <a:xfrm>
                  <a:off x="4955" y="1597"/>
                  <a:ext cx="14" cy="12"/>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16" name="Freeform 305"/>
                <p:cNvSpPr>
                  <a:spLocks/>
                </p:cNvSpPr>
                <p:nvPr/>
              </p:nvSpPr>
              <p:spPr bwMode="auto">
                <a:xfrm>
                  <a:off x="4955" y="1606"/>
                  <a:ext cx="14" cy="12"/>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17" name="Freeform 306"/>
                <p:cNvSpPr>
                  <a:spLocks/>
                </p:cNvSpPr>
                <p:nvPr/>
              </p:nvSpPr>
              <p:spPr bwMode="auto">
                <a:xfrm>
                  <a:off x="4955" y="1615"/>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18" name="Freeform 307"/>
                <p:cNvSpPr>
                  <a:spLocks/>
                </p:cNvSpPr>
                <p:nvPr/>
              </p:nvSpPr>
              <p:spPr bwMode="auto">
                <a:xfrm>
                  <a:off x="4955" y="1623"/>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19" name="Freeform 308"/>
                <p:cNvSpPr>
                  <a:spLocks/>
                </p:cNvSpPr>
                <p:nvPr/>
              </p:nvSpPr>
              <p:spPr bwMode="auto">
                <a:xfrm>
                  <a:off x="4955" y="1632"/>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20" name="Freeform 309"/>
                <p:cNvSpPr>
                  <a:spLocks/>
                </p:cNvSpPr>
                <p:nvPr/>
              </p:nvSpPr>
              <p:spPr bwMode="auto">
                <a:xfrm>
                  <a:off x="4955" y="1641"/>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21" name="Freeform 310"/>
                <p:cNvSpPr>
                  <a:spLocks/>
                </p:cNvSpPr>
                <p:nvPr/>
              </p:nvSpPr>
              <p:spPr bwMode="auto">
                <a:xfrm>
                  <a:off x="5111" y="1448"/>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022" name="Freeform 311"/>
                <p:cNvSpPr>
                  <a:spLocks/>
                </p:cNvSpPr>
                <p:nvPr/>
              </p:nvSpPr>
              <p:spPr bwMode="auto">
                <a:xfrm>
                  <a:off x="5111" y="1457"/>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023" name="Freeform 312"/>
                <p:cNvSpPr>
                  <a:spLocks/>
                </p:cNvSpPr>
                <p:nvPr/>
              </p:nvSpPr>
              <p:spPr bwMode="auto">
                <a:xfrm>
                  <a:off x="5111" y="1466"/>
                  <a:ext cx="14" cy="13"/>
                </a:xfrm>
                <a:custGeom>
                  <a:avLst/>
                  <a:gdLst/>
                  <a:ahLst/>
                  <a:cxnLst>
                    <a:cxn ang="0">
                      <a:pos x="26" y="1"/>
                    </a:cxn>
                    <a:cxn ang="0">
                      <a:pos x="29" y="3"/>
                    </a:cxn>
                    <a:cxn ang="0">
                      <a:pos x="29" y="7"/>
                    </a:cxn>
                    <a:cxn ang="0">
                      <a:pos x="26" y="13"/>
                    </a:cxn>
                    <a:cxn ang="0">
                      <a:pos x="4" y="26"/>
                    </a:cxn>
                    <a:cxn ang="0">
                      <a:pos x="0" y="24"/>
                    </a:cxn>
                    <a:cxn ang="0">
                      <a:pos x="0" y="19"/>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19"/>
                        <a:pt x="0" y="19"/>
                        <a:pt x="0" y="19"/>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024" name="Freeform 313"/>
                <p:cNvSpPr>
                  <a:spLocks/>
                </p:cNvSpPr>
                <p:nvPr/>
              </p:nvSpPr>
              <p:spPr bwMode="auto">
                <a:xfrm>
                  <a:off x="5111" y="1475"/>
                  <a:ext cx="14" cy="12"/>
                </a:xfrm>
                <a:custGeom>
                  <a:avLst/>
                  <a:gdLst/>
                  <a:ahLst/>
                  <a:cxnLst>
                    <a:cxn ang="0">
                      <a:pos x="26" y="1"/>
                    </a:cxn>
                    <a:cxn ang="0">
                      <a:pos x="29" y="3"/>
                    </a:cxn>
                    <a:cxn ang="0">
                      <a:pos x="29" y="7"/>
                    </a:cxn>
                    <a:cxn ang="0">
                      <a:pos x="26" y="13"/>
                    </a:cxn>
                    <a:cxn ang="0">
                      <a:pos x="4" y="25"/>
                    </a:cxn>
                    <a:cxn ang="0">
                      <a:pos x="0" y="24"/>
                    </a:cxn>
                    <a:cxn ang="0">
                      <a:pos x="0" y="19"/>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5"/>
                        <a:pt x="4" y="25"/>
                        <a:pt x="4" y="25"/>
                      </a:cubicBezTo>
                      <a:cubicBezTo>
                        <a:pt x="2" y="27"/>
                        <a:pt x="0" y="26"/>
                        <a:pt x="0" y="24"/>
                      </a:cubicBezTo>
                      <a:cubicBezTo>
                        <a:pt x="0" y="19"/>
                        <a:pt x="0" y="19"/>
                        <a:pt x="0" y="19"/>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025" name="Freeform 314"/>
                <p:cNvSpPr>
                  <a:spLocks/>
                </p:cNvSpPr>
                <p:nvPr/>
              </p:nvSpPr>
              <p:spPr bwMode="auto">
                <a:xfrm>
                  <a:off x="5111" y="1484"/>
                  <a:ext cx="14" cy="12"/>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5"/>
                        <a:pt x="4" y="25"/>
                        <a:pt x="4" y="25"/>
                      </a:cubicBezTo>
                      <a:cubicBezTo>
                        <a:pt x="2" y="27"/>
                        <a:pt x="0" y="26"/>
                        <a:pt x="0" y="23"/>
                      </a:cubicBezTo>
                      <a:cubicBezTo>
                        <a:pt x="0" y="19"/>
                        <a:pt x="0" y="19"/>
                        <a:pt x="0" y="19"/>
                      </a:cubicBezTo>
                      <a:cubicBezTo>
                        <a:pt x="0" y="17"/>
                        <a:pt x="2" y="15"/>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026" name="Freeform 315"/>
                <p:cNvSpPr>
                  <a:spLocks/>
                </p:cNvSpPr>
                <p:nvPr/>
              </p:nvSpPr>
              <p:spPr bwMode="auto">
                <a:xfrm>
                  <a:off x="5111" y="1493"/>
                  <a:ext cx="14" cy="12"/>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1"/>
                        <a:pt x="29" y="3"/>
                      </a:cubicBezTo>
                      <a:cubicBezTo>
                        <a:pt x="29" y="7"/>
                        <a:pt x="29" y="7"/>
                        <a:pt x="29" y="7"/>
                      </a:cubicBezTo>
                      <a:cubicBezTo>
                        <a:pt x="29" y="9"/>
                        <a:pt x="27" y="12"/>
                        <a:pt x="26" y="13"/>
                      </a:cubicBezTo>
                      <a:cubicBezTo>
                        <a:pt x="4" y="25"/>
                        <a:pt x="4" y="25"/>
                        <a:pt x="4" y="25"/>
                      </a:cubicBezTo>
                      <a:cubicBezTo>
                        <a:pt x="2" y="26"/>
                        <a:pt x="0" y="26"/>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027" name="Freeform 316"/>
                <p:cNvSpPr>
                  <a:spLocks/>
                </p:cNvSpPr>
                <p:nvPr/>
              </p:nvSpPr>
              <p:spPr bwMode="auto">
                <a:xfrm>
                  <a:off x="5092" y="1459"/>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28" name="Freeform 317"/>
                <p:cNvSpPr>
                  <a:spLocks/>
                </p:cNvSpPr>
                <p:nvPr/>
              </p:nvSpPr>
              <p:spPr bwMode="auto">
                <a:xfrm>
                  <a:off x="5092" y="1468"/>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29" name="Freeform 318"/>
                <p:cNvSpPr>
                  <a:spLocks/>
                </p:cNvSpPr>
                <p:nvPr/>
              </p:nvSpPr>
              <p:spPr bwMode="auto">
                <a:xfrm>
                  <a:off x="5092" y="1477"/>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30" name="Freeform 319"/>
                <p:cNvSpPr>
                  <a:spLocks/>
                </p:cNvSpPr>
                <p:nvPr/>
              </p:nvSpPr>
              <p:spPr bwMode="auto">
                <a:xfrm>
                  <a:off x="5092" y="1486"/>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31" name="Freeform 320"/>
                <p:cNvSpPr>
                  <a:spLocks/>
                </p:cNvSpPr>
                <p:nvPr/>
              </p:nvSpPr>
              <p:spPr bwMode="auto">
                <a:xfrm>
                  <a:off x="5092" y="1495"/>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32" name="Freeform 321"/>
                <p:cNvSpPr>
                  <a:spLocks/>
                </p:cNvSpPr>
                <p:nvPr/>
              </p:nvSpPr>
              <p:spPr bwMode="auto">
                <a:xfrm>
                  <a:off x="5092" y="1504"/>
                  <a:ext cx="13" cy="12"/>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33" name="Freeform 322"/>
                <p:cNvSpPr>
                  <a:spLocks/>
                </p:cNvSpPr>
                <p:nvPr/>
              </p:nvSpPr>
              <p:spPr bwMode="auto">
                <a:xfrm>
                  <a:off x="5072" y="1471"/>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34" name="Freeform 323"/>
                <p:cNvSpPr>
                  <a:spLocks/>
                </p:cNvSpPr>
                <p:nvPr/>
              </p:nvSpPr>
              <p:spPr bwMode="auto">
                <a:xfrm>
                  <a:off x="5072" y="1479"/>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35" name="Freeform 324"/>
                <p:cNvSpPr>
                  <a:spLocks/>
                </p:cNvSpPr>
                <p:nvPr/>
              </p:nvSpPr>
              <p:spPr bwMode="auto">
                <a:xfrm>
                  <a:off x="5072" y="1488"/>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36" name="Freeform 325"/>
                <p:cNvSpPr>
                  <a:spLocks/>
                </p:cNvSpPr>
                <p:nvPr/>
              </p:nvSpPr>
              <p:spPr bwMode="auto">
                <a:xfrm>
                  <a:off x="5072" y="1497"/>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37" name="Freeform 326"/>
                <p:cNvSpPr>
                  <a:spLocks/>
                </p:cNvSpPr>
                <p:nvPr/>
              </p:nvSpPr>
              <p:spPr bwMode="auto">
                <a:xfrm>
                  <a:off x="5072" y="1506"/>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38" name="Freeform 327"/>
                <p:cNvSpPr>
                  <a:spLocks/>
                </p:cNvSpPr>
                <p:nvPr/>
              </p:nvSpPr>
              <p:spPr bwMode="auto">
                <a:xfrm>
                  <a:off x="5072" y="1515"/>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39" name="Freeform 328"/>
                <p:cNvSpPr>
                  <a:spLocks/>
                </p:cNvSpPr>
                <p:nvPr/>
              </p:nvSpPr>
              <p:spPr bwMode="auto">
                <a:xfrm>
                  <a:off x="5053" y="1482"/>
                  <a:ext cx="13" cy="12"/>
                </a:xfrm>
                <a:custGeom>
                  <a:avLst/>
                  <a:gdLst/>
                  <a:ahLst/>
                  <a:cxnLst>
                    <a:cxn ang="0">
                      <a:pos x="25" y="2"/>
                    </a:cxn>
                    <a:cxn ang="0">
                      <a:pos x="29" y="3"/>
                    </a:cxn>
                    <a:cxn ang="0">
                      <a:pos x="29" y="8"/>
                    </a:cxn>
                    <a:cxn ang="0">
                      <a:pos x="25" y="13"/>
                    </a:cxn>
                    <a:cxn ang="0">
                      <a:pos x="4" y="26"/>
                    </a:cxn>
                    <a:cxn ang="0">
                      <a:pos x="0" y="24"/>
                    </a:cxn>
                    <a:cxn ang="0">
                      <a:pos x="0" y="20"/>
                    </a:cxn>
                    <a:cxn ang="0">
                      <a:pos x="3" y="14"/>
                    </a:cxn>
                    <a:cxn ang="0">
                      <a:pos x="25" y="2"/>
                    </a:cxn>
                    <a:cxn ang="0">
                      <a:pos x="25" y="2"/>
                    </a:cxn>
                  </a:cxnLst>
                  <a:rect l="0" t="0" r="r" b="b"/>
                  <a:pathLst>
                    <a:path w="29" h="27">
                      <a:moveTo>
                        <a:pt x="25" y="2"/>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040" name="Freeform 329"/>
                <p:cNvSpPr>
                  <a:spLocks/>
                </p:cNvSpPr>
                <p:nvPr/>
              </p:nvSpPr>
              <p:spPr bwMode="auto">
                <a:xfrm>
                  <a:off x="5053" y="1491"/>
                  <a:ext cx="13" cy="12"/>
                </a:xfrm>
                <a:custGeom>
                  <a:avLst/>
                  <a:gdLst/>
                  <a:ahLst/>
                  <a:cxnLst>
                    <a:cxn ang="0">
                      <a:pos x="25" y="1"/>
                    </a:cxn>
                    <a:cxn ang="0">
                      <a:pos x="29" y="3"/>
                    </a:cxn>
                    <a:cxn ang="0">
                      <a:pos x="29" y="8"/>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41" name="Freeform 330"/>
                <p:cNvSpPr>
                  <a:spLocks/>
                </p:cNvSpPr>
                <p:nvPr/>
              </p:nvSpPr>
              <p:spPr bwMode="auto">
                <a:xfrm>
                  <a:off x="5053" y="1500"/>
                  <a:ext cx="13" cy="12"/>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42" name="Freeform 331"/>
                <p:cNvSpPr>
                  <a:spLocks/>
                </p:cNvSpPr>
                <p:nvPr/>
              </p:nvSpPr>
              <p:spPr bwMode="auto">
                <a:xfrm>
                  <a:off x="5053" y="1508"/>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43" name="Freeform 332"/>
                <p:cNvSpPr>
                  <a:spLocks/>
                </p:cNvSpPr>
                <p:nvPr/>
              </p:nvSpPr>
              <p:spPr bwMode="auto">
                <a:xfrm>
                  <a:off x="5053" y="1517"/>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44" name="Freeform 333"/>
                <p:cNvSpPr>
                  <a:spLocks/>
                </p:cNvSpPr>
                <p:nvPr/>
              </p:nvSpPr>
              <p:spPr bwMode="auto">
                <a:xfrm>
                  <a:off x="5053" y="1526"/>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45" name="Freeform 334"/>
                <p:cNvSpPr>
                  <a:spLocks/>
                </p:cNvSpPr>
                <p:nvPr/>
              </p:nvSpPr>
              <p:spPr bwMode="auto">
                <a:xfrm>
                  <a:off x="5033" y="1494"/>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46" name="Freeform 335"/>
                <p:cNvSpPr>
                  <a:spLocks/>
                </p:cNvSpPr>
                <p:nvPr/>
              </p:nvSpPr>
              <p:spPr bwMode="auto">
                <a:xfrm>
                  <a:off x="5033" y="1502"/>
                  <a:ext cx="14" cy="13"/>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1"/>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47" name="Freeform 336"/>
                <p:cNvSpPr>
                  <a:spLocks/>
                </p:cNvSpPr>
                <p:nvPr/>
              </p:nvSpPr>
              <p:spPr bwMode="auto">
                <a:xfrm>
                  <a:off x="5033" y="1511"/>
                  <a:ext cx="14" cy="12"/>
                </a:xfrm>
                <a:custGeom>
                  <a:avLst/>
                  <a:gdLst/>
                  <a:ahLst/>
                  <a:cxnLst>
                    <a:cxn ang="0">
                      <a:pos x="25" y="2"/>
                    </a:cxn>
                    <a:cxn ang="0">
                      <a:pos x="29" y="3"/>
                    </a:cxn>
                    <a:cxn ang="0">
                      <a:pos x="29" y="8"/>
                    </a:cxn>
                    <a:cxn ang="0">
                      <a:pos x="25" y="13"/>
                    </a:cxn>
                    <a:cxn ang="0">
                      <a:pos x="4" y="26"/>
                    </a:cxn>
                    <a:cxn ang="0">
                      <a:pos x="0" y="24"/>
                    </a:cxn>
                    <a:cxn ang="0">
                      <a:pos x="0" y="20"/>
                    </a:cxn>
                    <a:cxn ang="0">
                      <a:pos x="4" y="14"/>
                    </a:cxn>
                    <a:cxn ang="0">
                      <a:pos x="25" y="2"/>
                    </a:cxn>
                    <a:cxn ang="0">
                      <a:pos x="25" y="2"/>
                    </a:cxn>
                  </a:cxnLst>
                  <a:rect l="0" t="0" r="r" b="b"/>
                  <a:pathLst>
                    <a:path w="29" h="27">
                      <a:moveTo>
                        <a:pt x="25" y="2"/>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048" name="Freeform 337"/>
                <p:cNvSpPr>
                  <a:spLocks/>
                </p:cNvSpPr>
                <p:nvPr/>
              </p:nvSpPr>
              <p:spPr bwMode="auto">
                <a:xfrm>
                  <a:off x="5033" y="1520"/>
                  <a:ext cx="14" cy="12"/>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49" name="Freeform 338"/>
                <p:cNvSpPr>
                  <a:spLocks/>
                </p:cNvSpPr>
                <p:nvPr/>
              </p:nvSpPr>
              <p:spPr bwMode="auto">
                <a:xfrm>
                  <a:off x="5033" y="1529"/>
                  <a:ext cx="14" cy="12"/>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50" name="Freeform 339"/>
                <p:cNvSpPr>
                  <a:spLocks/>
                </p:cNvSpPr>
                <p:nvPr/>
              </p:nvSpPr>
              <p:spPr bwMode="auto">
                <a:xfrm>
                  <a:off x="5033" y="1537"/>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51" name="Freeform 340"/>
                <p:cNvSpPr>
                  <a:spLocks/>
                </p:cNvSpPr>
                <p:nvPr/>
              </p:nvSpPr>
              <p:spPr bwMode="auto">
                <a:xfrm>
                  <a:off x="5014" y="1505"/>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52" name="Freeform 341"/>
                <p:cNvSpPr>
                  <a:spLocks/>
                </p:cNvSpPr>
                <p:nvPr/>
              </p:nvSpPr>
              <p:spPr bwMode="auto">
                <a:xfrm>
                  <a:off x="5014" y="1514"/>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53" name="Freeform 342"/>
                <p:cNvSpPr>
                  <a:spLocks/>
                </p:cNvSpPr>
                <p:nvPr/>
              </p:nvSpPr>
              <p:spPr bwMode="auto">
                <a:xfrm>
                  <a:off x="5014" y="1522"/>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54" name="Freeform 343"/>
                <p:cNvSpPr>
                  <a:spLocks/>
                </p:cNvSpPr>
                <p:nvPr/>
              </p:nvSpPr>
              <p:spPr bwMode="auto">
                <a:xfrm>
                  <a:off x="5014" y="1531"/>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55" name="Freeform 344"/>
                <p:cNvSpPr>
                  <a:spLocks/>
                </p:cNvSpPr>
                <p:nvPr/>
              </p:nvSpPr>
              <p:spPr bwMode="auto">
                <a:xfrm>
                  <a:off x="5014" y="1540"/>
                  <a:ext cx="13" cy="12"/>
                </a:xfrm>
                <a:custGeom>
                  <a:avLst/>
                  <a:gdLst/>
                  <a:ahLst/>
                  <a:cxnLst>
                    <a:cxn ang="0">
                      <a:pos x="25" y="2"/>
                    </a:cxn>
                    <a:cxn ang="0">
                      <a:pos x="28" y="3"/>
                    </a:cxn>
                    <a:cxn ang="0">
                      <a:pos x="28" y="8"/>
                    </a:cxn>
                    <a:cxn ang="0">
                      <a:pos x="25" y="14"/>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3"/>
                      </a:cubicBezTo>
                      <a:cubicBezTo>
                        <a:pt x="28" y="8"/>
                        <a:pt x="28" y="8"/>
                        <a:pt x="28" y="8"/>
                      </a:cubicBezTo>
                      <a:cubicBezTo>
                        <a:pt x="28"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056" name="Freeform 345"/>
                <p:cNvSpPr>
                  <a:spLocks/>
                </p:cNvSpPr>
                <p:nvPr/>
              </p:nvSpPr>
              <p:spPr bwMode="auto">
                <a:xfrm>
                  <a:off x="5014" y="1549"/>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57" name="Freeform 346"/>
                <p:cNvSpPr>
                  <a:spLocks/>
                </p:cNvSpPr>
                <p:nvPr/>
              </p:nvSpPr>
              <p:spPr bwMode="auto">
                <a:xfrm>
                  <a:off x="4994" y="1516"/>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58" name="Freeform 347"/>
                <p:cNvSpPr>
                  <a:spLocks/>
                </p:cNvSpPr>
                <p:nvPr/>
              </p:nvSpPr>
              <p:spPr bwMode="auto">
                <a:xfrm>
                  <a:off x="4994" y="1525"/>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59" name="Freeform 348"/>
                <p:cNvSpPr>
                  <a:spLocks/>
                </p:cNvSpPr>
                <p:nvPr/>
              </p:nvSpPr>
              <p:spPr bwMode="auto">
                <a:xfrm>
                  <a:off x="4994" y="1534"/>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60" name="Freeform 349"/>
                <p:cNvSpPr>
                  <a:spLocks/>
                </p:cNvSpPr>
                <p:nvPr/>
              </p:nvSpPr>
              <p:spPr bwMode="auto">
                <a:xfrm>
                  <a:off x="4994" y="154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61" name="Freeform 350"/>
                <p:cNvSpPr>
                  <a:spLocks/>
                </p:cNvSpPr>
                <p:nvPr/>
              </p:nvSpPr>
              <p:spPr bwMode="auto">
                <a:xfrm>
                  <a:off x="4994" y="1551"/>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62" name="Freeform 351"/>
                <p:cNvSpPr>
                  <a:spLocks/>
                </p:cNvSpPr>
                <p:nvPr/>
              </p:nvSpPr>
              <p:spPr bwMode="auto">
                <a:xfrm>
                  <a:off x="4994" y="1560"/>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63" name="Freeform 352"/>
                <p:cNvSpPr>
                  <a:spLocks/>
                </p:cNvSpPr>
                <p:nvPr/>
              </p:nvSpPr>
              <p:spPr bwMode="auto">
                <a:xfrm>
                  <a:off x="4975" y="1527"/>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64" name="Freeform 353"/>
                <p:cNvSpPr>
                  <a:spLocks/>
                </p:cNvSpPr>
                <p:nvPr/>
              </p:nvSpPr>
              <p:spPr bwMode="auto">
                <a:xfrm>
                  <a:off x="4975" y="1536"/>
                  <a:ext cx="13" cy="13"/>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65" name="Freeform 354"/>
                <p:cNvSpPr>
                  <a:spLocks/>
                </p:cNvSpPr>
                <p:nvPr/>
              </p:nvSpPr>
              <p:spPr bwMode="auto">
                <a:xfrm>
                  <a:off x="4975" y="1545"/>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66" name="Freeform 355"/>
                <p:cNvSpPr>
                  <a:spLocks/>
                </p:cNvSpPr>
                <p:nvPr/>
              </p:nvSpPr>
              <p:spPr bwMode="auto">
                <a:xfrm>
                  <a:off x="4975" y="1554"/>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1"/>
                        <a:pt x="28" y="3"/>
                      </a:cubicBezTo>
                      <a:cubicBezTo>
                        <a:pt x="28" y="7"/>
                        <a:pt x="28" y="7"/>
                        <a:pt x="28" y="7"/>
                      </a:cubicBezTo>
                      <a:cubicBezTo>
                        <a:pt x="29"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67" name="Freeform 356"/>
                <p:cNvSpPr>
                  <a:spLocks/>
                </p:cNvSpPr>
                <p:nvPr/>
              </p:nvSpPr>
              <p:spPr bwMode="auto">
                <a:xfrm>
                  <a:off x="4975" y="156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1"/>
                        <a:pt x="28" y="3"/>
                      </a:cubicBezTo>
                      <a:cubicBezTo>
                        <a:pt x="28" y="7"/>
                        <a:pt x="28" y="7"/>
                        <a:pt x="28" y="7"/>
                      </a:cubicBezTo>
                      <a:cubicBezTo>
                        <a:pt x="29"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68" name="Freeform 357"/>
                <p:cNvSpPr>
                  <a:spLocks/>
                </p:cNvSpPr>
                <p:nvPr/>
              </p:nvSpPr>
              <p:spPr bwMode="auto">
                <a:xfrm>
                  <a:off x="4975" y="1572"/>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1"/>
                        <a:pt x="28" y="3"/>
                      </a:cubicBezTo>
                      <a:cubicBezTo>
                        <a:pt x="28" y="7"/>
                        <a:pt x="28" y="7"/>
                        <a:pt x="28" y="7"/>
                      </a:cubicBezTo>
                      <a:cubicBezTo>
                        <a:pt x="29"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69" name="Freeform 358"/>
                <p:cNvSpPr>
                  <a:spLocks/>
                </p:cNvSpPr>
                <p:nvPr/>
              </p:nvSpPr>
              <p:spPr bwMode="auto">
                <a:xfrm>
                  <a:off x="4955" y="1538"/>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70" name="Freeform 359"/>
                <p:cNvSpPr>
                  <a:spLocks/>
                </p:cNvSpPr>
                <p:nvPr/>
              </p:nvSpPr>
              <p:spPr bwMode="auto">
                <a:xfrm>
                  <a:off x="4955" y="1547"/>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71" name="Freeform 360"/>
                <p:cNvSpPr>
                  <a:spLocks/>
                </p:cNvSpPr>
                <p:nvPr/>
              </p:nvSpPr>
              <p:spPr bwMode="auto">
                <a:xfrm>
                  <a:off x="4955" y="1556"/>
                  <a:ext cx="14" cy="13"/>
                </a:xfrm>
                <a:custGeom>
                  <a:avLst/>
                  <a:gdLst/>
                  <a:ahLst/>
                  <a:cxnLst>
                    <a:cxn ang="0">
                      <a:pos x="25" y="1"/>
                    </a:cxn>
                    <a:cxn ang="0">
                      <a:pos x="29" y="3"/>
                    </a:cxn>
                    <a:cxn ang="0">
                      <a:pos x="29" y="7"/>
                    </a:cxn>
                    <a:cxn ang="0">
                      <a:pos x="25" y="13"/>
                    </a:cxn>
                    <a:cxn ang="0">
                      <a:pos x="4" y="26"/>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72" name="Freeform 361"/>
                <p:cNvSpPr>
                  <a:spLocks/>
                </p:cNvSpPr>
                <p:nvPr/>
              </p:nvSpPr>
              <p:spPr bwMode="auto">
                <a:xfrm>
                  <a:off x="4955" y="1565"/>
                  <a:ext cx="14" cy="13"/>
                </a:xfrm>
                <a:custGeom>
                  <a:avLst/>
                  <a:gdLst/>
                  <a:ahLst/>
                  <a:cxnLst>
                    <a:cxn ang="0">
                      <a:pos x="25" y="1"/>
                    </a:cxn>
                    <a:cxn ang="0">
                      <a:pos x="29" y="3"/>
                    </a:cxn>
                    <a:cxn ang="0">
                      <a:pos x="29" y="7"/>
                    </a:cxn>
                    <a:cxn ang="0">
                      <a:pos x="25" y="13"/>
                    </a:cxn>
                    <a:cxn ang="0">
                      <a:pos x="4" y="25"/>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73" name="Freeform 362"/>
                <p:cNvSpPr>
                  <a:spLocks/>
                </p:cNvSpPr>
                <p:nvPr/>
              </p:nvSpPr>
              <p:spPr bwMode="auto">
                <a:xfrm>
                  <a:off x="4955" y="1574"/>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74" name="Freeform 363"/>
                <p:cNvSpPr>
                  <a:spLocks/>
                </p:cNvSpPr>
                <p:nvPr/>
              </p:nvSpPr>
              <p:spPr bwMode="auto">
                <a:xfrm>
                  <a:off x="4955" y="1583"/>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75" name="Freeform 364"/>
                <p:cNvSpPr>
                  <a:spLocks/>
                </p:cNvSpPr>
                <p:nvPr/>
              </p:nvSpPr>
              <p:spPr bwMode="auto">
                <a:xfrm>
                  <a:off x="5111" y="1704"/>
                  <a:ext cx="14" cy="12"/>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1"/>
                        <a:pt x="29" y="3"/>
                      </a:cubicBezTo>
                      <a:cubicBezTo>
                        <a:pt x="29" y="7"/>
                        <a:pt x="29" y="7"/>
                        <a:pt x="29" y="7"/>
                      </a:cubicBezTo>
                      <a:cubicBezTo>
                        <a:pt x="29" y="9"/>
                        <a:pt x="27" y="12"/>
                        <a:pt x="26" y="13"/>
                      </a:cubicBezTo>
                      <a:cubicBezTo>
                        <a:pt x="4" y="25"/>
                        <a:pt x="4" y="25"/>
                        <a:pt x="4" y="25"/>
                      </a:cubicBezTo>
                      <a:cubicBezTo>
                        <a:pt x="2" y="26"/>
                        <a:pt x="0" y="26"/>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076" name="Freeform 365"/>
                <p:cNvSpPr>
                  <a:spLocks/>
                </p:cNvSpPr>
                <p:nvPr/>
              </p:nvSpPr>
              <p:spPr bwMode="auto">
                <a:xfrm>
                  <a:off x="5111" y="1713"/>
                  <a:ext cx="14" cy="12"/>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1"/>
                        <a:pt x="29" y="3"/>
                      </a:cubicBezTo>
                      <a:cubicBezTo>
                        <a:pt x="29" y="7"/>
                        <a:pt x="29" y="7"/>
                        <a:pt x="29" y="7"/>
                      </a:cubicBezTo>
                      <a:cubicBezTo>
                        <a:pt x="29" y="9"/>
                        <a:pt x="27" y="12"/>
                        <a:pt x="26" y="13"/>
                      </a:cubicBezTo>
                      <a:cubicBezTo>
                        <a:pt x="4" y="25"/>
                        <a:pt x="4" y="25"/>
                        <a:pt x="4" y="25"/>
                      </a:cubicBezTo>
                      <a:cubicBezTo>
                        <a:pt x="2" y="26"/>
                        <a:pt x="0" y="25"/>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077" name="Freeform 366"/>
                <p:cNvSpPr>
                  <a:spLocks/>
                </p:cNvSpPr>
                <p:nvPr/>
              </p:nvSpPr>
              <p:spPr bwMode="auto">
                <a:xfrm>
                  <a:off x="5111" y="1721"/>
                  <a:ext cx="14" cy="13"/>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0"/>
                        <a:pt x="29" y="3"/>
                      </a:cubicBezTo>
                      <a:cubicBezTo>
                        <a:pt x="29" y="7"/>
                        <a:pt x="29" y="7"/>
                        <a:pt x="29" y="7"/>
                      </a:cubicBezTo>
                      <a:cubicBezTo>
                        <a:pt x="29" y="9"/>
                        <a:pt x="27" y="12"/>
                        <a:pt x="26" y="13"/>
                      </a:cubicBezTo>
                      <a:cubicBezTo>
                        <a:pt x="4" y="25"/>
                        <a:pt x="4" y="25"/>
                        <a:pt x="4" y="25"/>
                      </a:cubicBezTo>
                      <a:cubicBezTo>
                        <a:pt x="2" y="26"/>
                        <a:pt x="0" y="25"/>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078" name="Freeform 367"/>
                <p:cNvSpPr>
                  <a:spLocks/>
                </p:cNvSpPr>
                <p:nvPr/>
              </p:nvSpPr>
              <p:spPr bwMode="auto">
                <a:xfrm>
                  <a:off x="5111" y="1730"/>
                  <a:ext cx="14" cy="13"/>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0"/>
                        <a:pt x="29" y="3"/>
                      </a:cubicBezTo>
                      <a:cubicBezTo>
                        <a:pt x="29" y="7"/>
                        <a:pt x="29" y="7"/>
                        <a:pt x="29" y="7"/>
                      </a:cubicBezTo>
                      <a:cubicBezTo>
                        <a:pt x="29" y="9"/>
                        <a:pt x="27" y="11"/>
                        <a:pt x="26" y="13"/>
                      </a:cubicBezTo>
                      <a:cubicBezTo>
                        <a:pt x="4" y="25"/>
                        <a:pt x="4" y="25"/>
                        <a:pt x="4" y="25"/>
                      </a:cubicBezTo>
                      <a:cubicBezTo>
                        <a:pt x="2" y="26"/>
                        <a:pt x="0" y="25"/>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079" name="Freeform 368"/>
                <p:cNvSpPr>
                  <a:spLocks/>
                </p:cNvSpPr>
                <p:nvPr/>
              </p:nvSpPr>
              <p:spPr bwMode="auto">
                <a:xfrm>
                  <a:off x="5111" y="1739"/>
                  <a:ext cx="14" cy="12"/>
                </a:xfrm>
                <a:custGeom>
                  <a:avLst/>
                  <a:gdLst/>
                  <a:ahLst/>
                  <a:cxnLst>
                    <a:cxn ang="0">
                      <a:pos x="26" y="2"/>
                    </a:cxn>
                    <a:cxn ang="0">
                      <a:pos x="29" y="4"/>
                    </a:cxn>
                    <a:cxn ang="0">
                      <a:pos x="29" y="8"/>
                    </a:cxn>
                    <a:cxn ang="0">
                      <a:pos x="26" y="14"/>
                    </a:cxn>
                    <a:cxn ang="0">
                      <a:pos x="4" y="26"/>
                    </a:cxn>
                    <a:cxn ang="0">
                      <a:pos x="0" y="24"/>
                    </a:cxn>
                    <a:cxn ang="0">
                      <a:pos x="0" y="20"/>
                    </a:cxn>
                    <a:cxn ang="0">
                      <a:pos x="4" y="14"/>
                    </a:cxn>
                    <a:cxn ang="0">
                      <a:pos x="26" y="2"/>
                    </a:cxn>
                    <a:cxn ang="0">
                      <a:pos x="26" y="2"/>
                    </a:cxn>
                  </a:cxnLst>
                  <a:rect l="0" t="0" r="r" b="b"/>
                  <a:pathLst>
                    <a:path w="29" h="27">
                      <a:moveTo>
                        <a:pt x="26" y="2"/>
                      </a:moveTo>
                      <a:cubicBezTo>
                        <a:pt x="27" y="0"/>
                        <a:pt x="29" y="1"/>
                        <a:pt x="29" y="4"/>
                      </a:cubicBezTo>
                      <a:cubicBezTo>
                        <a:pt x="29" y="8"/>
                        <a:pt x="29" y="8"/>
                        <a:pt x="29" y="8"/>
                      </a:cubicBezTo>
                      <a:cubicBezTo>
                        <a:pt x="29" y="10"/>
                        <a:pt x="27" y="12"/>
                        <a:pt x="26" y="14"/>
                      </a:cubicBezTo>
                      <a:cubicBezTo>
                        <a:pt x="4" y="26"/>
                        <a:pt x="4" y="26"/>
                        <a:pt x="4" y="26"/>
                      </a:cubicBezTo>
                      <a:cubicBezTo>
                        <a:pt x="2" y="27"/>
                        <a:pt x="0" y="26"/>
                        <a:pt x="0" y="24"/>
                      </a:cubicBezTo>
                      <a:cubicBezTo>
                        <a:pt x="0" y="20"/>
                        <a:pt x="0" y="20"/>
                        <a:pt x="0" y="20"/>
                      </a:cubicBezTo>
                      <a:cubicBezTo>
                        <a:pt x="0" y="18"/>
                        <a:pt x="2" y="15"/>
                        <a:pt x="4" y="14"/>
                      </a:cubicBezTo>
                      <a:cubicBezTo>
                        <a:pt x="26" y="2"/>
                        <a:pt x="26" y="2"/>
                        <a:pt x="26" y="2"/>
                      </a:cubicBezTo>
                      <a:cubicBezTo>
                        <a:pt x="26" y="2"/>
                        <a:pt x="26" y="2"/>
                        <a:pt x="26" y="2"/>
                      </a:cubicBezTo>
                      <a:close/>
                    </a:path>
                  </a:pathLst>
                </a:custGeom>
                <a:solidFill>
                  <a:srgbClr val="072466"/>
                </a:solidFill>
                <a:ln w="9525">
                  <a:noFill/>
                  <a:round/>
                  <a:headEnd/>
                  <a:tailEnd/>
                </a:ln>
              </p:spPr>
              <p:txBody>
                <a:bodyPr/>
                <a:lstStyle/>
                <a:p>
                  <a:endParaRPr lang="zh-CN" altLang="en-US"/>
                </a:p>
              </p:txBody>
            </p:sp>
            <p:sp>
              <p:nvSpPr>
                <p:cNvPr id="1080" name="Freeform 369"/>
                <p:cNvSpPr>
                  <a:spLocks/>
                </p:cNvSpPr>
                <p:nvPr/>
              </p:nvSpPr>
              <p:spPr bwMode="auto">
                <a:xfrm>
                  <a:off x="5111" y="1748"/>
                  <a:ext cx="14" cy="12"/>
                </a:xfrm>
                <a:custGeom>
                  <a:avLst/>
                  <a:gdLst/>
                  <a:ahLst/>
                  <a:cxnLst>
                    <a:cxn ang="0">
                      <a:pos x="26" y="2"/>
                    </a:cxn>
                    <a:cxn ang="0">
                      <a:pos x="29" y="3"/>
                    </a:cxn>
                    <a:cxn ang="0">
                      <a:pos x="29" y="8"/>
                    </a:cxn>
                    <a:cxn ang="0">
                      <a:pos x="26" y="13"/>
                    </a:cxn>
                    <a:cxn ang="0">
                      <a:pos x="4" y="26"/>
                    </a:cxn>
                    <a:cxn ang="0">
                      <a:pos x="0" y="24"/>
                    </a:cxn>
                    <a:cxn ang="0">
                      <a:pos x="0" y="20"/>
                    </a:cxn>
                    <a:cxn ang="0">
                      <a:pos x="4" y="14"/>
                    </a:cxn>
                    <a:cxn ang="0">
                      <a:pos x="26" y="2"/>
                    </a:cxn>
                    <a:cxn ang="0">
                      <a:pos x="26" y="2"/>
                    </a:cxn>
                  </a:cxnLst>
                  <a:rect l="0" t="0" r="r" b="b"/>
                  <a:pathLst>
                    <a:path w="29" h="27">
                      <a:moveTo>
                        <a:pt x="26" y="2"/>
                      </a:moveTo>
                      <a:cubicBezTo>
                        <a:pt x="27" y="0"/>
                        <a:pt x="29" y="1"/>
                        <a:pt x="29" y="3"/>
                      </a:cubicBezTo>
                      <a:cubicBezTo>
                        <a:pt x="29" y="8"/>
                        <a:pt x="29" y="8"/>
                        <a:pt x="29" y="8"/>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2"/>
                        <a:pt x="26" y="2"/>
                        <a:pt x="26" y="2"/>
                      </a:cubicBezTo>
                      <a:cubicBezTo>
                        <a:pt x="26" y="2"/>
                        <a:pt x="26" y="2"/>
                        <a:pt x="26" y="2"/>
                      </a:cubicBezTo>
                      <a:close/>
                    </a:path>
                  </a:pathLst>
                </a:custGeom>
                <a:solidFill>
                  <a:srgbClr val="072466"/>
                </a:solidFill>
                <a:ln w="9525">
                  <a:noFill/>
                  <a:round/>
                  <a:headEnd/>
                  <a:tailEnd/>
                </a:ln>
              </p:spPr>
              <p:txBody>
                <a:bodyPr/>
                <a:lstStyle/>
                <a:p>
                  <a:endParaRPr lang="zh-CN" altLang="en-US"/>
                </a:p>
              </p:txBody>
            </p:sp>
            <p:sp>
              <p:nvSpPr>
                <p:cNvPr id="1081" name="Freeform 370"/>
                <p:cNvSpPr>
                  <a:spLocks/>
                </p:cNvSpPr>
                <p:nvPr/>
              </p:nvSpPr>
              <p:spPr bwMode="auto">
                <a:xfrm>
                  <a:off x="5092" y="1715"/>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82" name="Freeform 371"/>
                <p:cNvSpPr>
                  <a:spLocks/>
                </p:cNvSpPr>
                <p:nvPr/>
              </p:nvSpPr>
              <p:spPr bwMode="auto">
                <a:xfrm>
                  <a:off x="5092" y="1724"/>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83" name="Freeform 372"/>
                <p:cNvSpPr>
                  <a:spLocks/>
                </p:cNvSpPr>
                <p:nvPr/>
              </p:nvSpPr>
              <p:spPr bwMode="auto">
                <a:xfrm>
                  <a:off x="5092" y="173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84" name="Freeform 373"/>
                <p:cNvSpPr>
                  <a:spLocks/>
                </p:cNvSpPr>
                <p:nvPr/>
              </p:nvSpPr>
              <p:spPr bwMode="auto">
                <a:xfrm>
                  <a:off x="5092" y="1742"/>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85" name="Freeform 374"/>
                <p:cNvSpPr>
                  <a:spLocks/>
                </p:cNvSpPr>
                <p:nvPr/>
              </p:nvSpPr>
              <p:spPr bwMode="auto">
                <a:xfrm>
                  <a:off x="5092" y="1750"/>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86" name="Freeform 375"/>
                <p:cNvSpPr>
                  <a:spLocks/>
                </p:cNvSpPr>
                <p:nvPr/>
              </p:nvSpPr>
              <p:spPr bwMode="auto">
                <a:xfrm>
                  <a:off x="5092" y="1759"/>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87" name="Freeform 376"/>
                <p:cNvSpPr>
                  <a:spLocks/>
                </p:cNvSpPr>
                <p:nvPr/>
              </p:nvSpPr>
              <p:spPr bwMode="auto">
                <a:xfrm>
                  <a:off x="5072" y="1726"/>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88" name="Freeform 377"/>
                <p:cNvSpPr>
                  <a:spLocks/>
                </p:cNvSpPr>
                <p:nvPr/>
              </p:nvSpPr>
              <p:spPr bwMode="auto">
                <a:xfrm>
                  <a:off x="5072" y="1735"/>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89" name="Freeform 378"/>
                <p:cNvSpPr>
                  <a:spLocks/>
                </p:cNvSpPr>
                <p:nvPr/>
              </p:nvSpPr>
              <p:spPr bwMode="auto">
                <a:xfrm>
                  <a:off x="5072" y="1744"/>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90" name="Freeform 379"/>
                <p:cNvSpPr>
                  <a:spLocks/>
                </p:cNvSpPr>
                <p:nvPr/>
              </p:nvSpPr>
              <p:spPr bwMode="auto">
                <a:xfrm>
                  <a:off x="5072" y="175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91" name="Freeform 380"/>
                <p:cNvSpPr>
                  <a:spLocks/>
                </p:cNvSpPr>
                <p:nvPr/>
              </p:nvSpPr>
              <p:spPr bwMode="auto">
                <a:xfrm>
                  <a:off x="5072" y="1762"/>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92" name="Freeform 381"/>
                <p:cNvSpPr>
                  <a:spLocks/>
                </p:cNvSpPr>
                <p:nvPr/>
              </p:nvSpPr>
              <p:spPr bwMode="auto">
                <a:xfrm>
                  <a:off x="5072" y="1771"/>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93" name="Freeform 382"/>
                <p:cNvSpPr>
                  <a:spLocks/>
                </p:cNvSpPr>
                <p:nvPr/>
              </p:nvSpPr>
              <p:spPr bwMode="auto">
                <a:xfrm>
                  <a:off x="5053" y="1737"/>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94" name="Freeform 383"/>
                <p:cNvSpPr>
                  <a:spLocks/>
                </p:cNvSpPr>
                <p:nvPr/>
              </p:nvSpPr>
              <p:spPr bwMode="auto">
                <a:xfrm>
                  <a:off x="5053" y="1746"/>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95" name="Freeform 384"/>
                <p:cNvSpPr>
                  <a:spLocks/>
                </p:cNvSpPr>
                <p:nvPr/>
              </p:nvSpPr>
              <p:spPr bwMode="auto">
                <a:xfrm>
                  <a:off x="5053" y="1755"/>
                  <a:ext cx="13" cy="13"/>
                </a:xfrm>
                <a:custGeom>
                  <a:avLst/>
                  <a:gdLst/>
                  <a:ahLst/>
                  <a:cxnLst>
                    <a:cxn ang="0">
                      <a:pos x="25" y="1"/>
                    </a:cxn>
                    <a:cxn ang="0">
                      <a:pos x="29" y="3"/>
                    </a:cxn>
                    <a:cxn ang="0">
                      <a:pos x="29" y="7"/>
                    </a:cxn>
                    <a:cxn ang="0">
                      <a:pos x="25" y="13"/>
                    </a:cxn>
                    <a:cxn ang="0">
                      <a:pos x="4" y="26"/>
                    </a:cxn>
                    <a:cxn ang="0">
                      <a:pos x="0" y="24"/>
                    </a:cxn>
                    <a:cxn ang="0">
                      <a:pos x="0" y="19"/>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96" name="Freeform 385"/>
                <p:cNvSpPr>
                  <a:spLocks/>
                </p:cNvSpPr>
                <p:nvPr/>
              </p:nvSpPr>
              <p:spPr bwMode="auto">
                <a:xfrm>
                  <a:off x="5053" y="1764"/>
                  <a:ext cx="13" cy="13"/>
                </a:xfrm>
                <a:custGeom>
                  <a:avLst/>
                  <a:gdLst/>
                  <a:ahLst/>
                  <a:cxnLst>
                    <a:cxn ang="0">
                      <a:pos x="25" y="1"/>
                    </a:cxn>
                    <a:cxn ang="0">
                      <a:pos x="29" y="3"/>
                    </a:cxn>
                    <a:cxn ang="0">
                      <a:pos x="29" y="7"/>
                    </a:cxn>
                    <a:cxn ang="0">
                      <a:pos x="25" y="13"/>
                    </a:cxn>
                    <a:cxn ang="0">
                      <a:pos x="4" y="26"/>
                    </a:cxn>
                    <a:cxn ang="0">
                      <a:pos x="0" y="24"/>
                    </a:cxn>
                    <a:cxn ang="0">
                      <a:pos x="0" y="19"/>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97" name="Freeform 386"/>
                <p:cNvSpPr>
                  <a:spLocks/>
                </p:cNvSpPr>
                <p:nvPr/>
              </p:nvSpPr>
              <p:spPr bwMode="auto">
                <a:xfrm>
                  <a:off x="5053" y="1773"/>
                  <a:ext cx="13" cy="12"/>
                </a:xfrm>
                <a:custGeom>
                  <a:avLst/>
                  <a:gdLst/>
                  <a:ahLst/>
                  <a:cxnLst>
                    <a:cxn ang="0">
                      <a:pos x="25" y="1"/>
                    </a:cxn>
                    <a:cxn ang="0">
                      <a:pos x="29" y="3"/>
                    </a:cxn>
                    <a:cxn ang="0">
                      <a:pos x="29" y="7"/>
                    </a:cxn>
                    <a:cxn ang="0">
                      <a:pos x="25" y="13"/>
                    </a:cxn>
                    <a:cxn ang="0">
                      <a:pos x="4" y="25"/>
                    </a:cxn>
                    <a:cxn ang="0">
                      <a:pos x="0" y="24"/>
                    </a:cxn>
                    <a:cxn ang="0">
                      <a:pos x="0" y="19"/>
                    </a:cxn>
                    <a:cxn ang="0">
                      <a:pos x="3" y="13"/>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4"/>
                      </a:cubicBezTo>
                      <a:cubicBezTo>
                        <a:pt x="0" y="19"/>
                        <a:pt x="0" y="19"/>
                        <a:pt x="0" y="19"/>
                      </a:cubicBezTo>
                      <a:cubicBezTo>
                        <a:pt x="0" y="17"/>
                        <a:pt x="2"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98" name="Freeform 387"/>
                <p:cNvSpPr>
                  <a:spLocks/>
                </p:cNvSpPr>
                <p:nvPr/>
              </p:nvSpPr>
              <p:spPr bwMode="auto">
                <a:xfrm>
                  <a:off x="5053" y="1782"/>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099" name="Freeform 388"/>
                <p:cNvSpPr>
                  <a:spLocks/>
                </p:cNvSpPr>
                <p:nvPr/>
              </p:nvSpPr>
              <p:spPr bwMode="auto">
                <a:xfrm>
                  <a:off x="5033" y="1749"/>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00" name="Freeform 389"/>
                <p:cNvSpPr>
                  <a:spLocks/>
                </p:cNvSpPr>
                <p:nvPr/>
              </p:nvSpPr>
              <p:spPr bwMode="auto">
                <a:xfrm>
                  <a:off x="5033" y="1757"/>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01" name="Freeform 390"/>
                <p:cNvSpPr>
                  <a:spLocks/>
                </p:cNvSpPr>
                <p:nvPr/>
              </p:nvSpPr>
              <p:spPr bwMode="auto">
                <a:xfrm>
                  <a:off x="5033" y="1766"/>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02" name="Freeform 391"/>
                <p:cNvSpPr>
                  <a:spLocks/>
                </p:cNvSpPr>
                <p:nvPr/>
              </p:nvSpPr>
              <p:spPr bwMode="auto">
                <a:xfrm>
                  <a:off x="5033" y="1775"/>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03" name="Freeform 392"/>
                <p:cNvSpPr>
                  <a:spLocks/>
                </p:cNvSpPr>
                <p:nvPr/>
              </p:nvSpPr>
              <p:spPr bwMode="auto">
                <a:xfrm>
                  <a:off x="5033" y="1784"/>
                  <a:ext cx="14" cy="13"/>
                </a:xfrm>
                <a:custGeom>
                  <a:avLst/>
                  <a:gdLst/>
                  <a:ahLst/>
                  <a:cxnLst>
                    <a:cxn ang="0">
                      <a:pos x="25" y="1"/>
                    </a:cxn>
                    <a:cxn ang="0">
                      <a:pos x="29" y="3"/>
                    </a:cxn>
                    <a:cxn ang="0">
                      <a:pos x="29" y="7"/>
                    </a:cxn>
                    <a:cxn ang="0">
                      <a:pos x="25" y="13"/>
                    </a:cxn>
                    <a:cxn ang="0">
                      <a:pos x="4" y="26"/>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04" name="Freeform 393"/>
                <p:cNvSpPr>
                  <a:spLocks/>
                </p:cNvSpPr>
                <p:nvPr/>
              </p:nvSpPr>
              <p:spPr bwMode="auto">
                <a:xfrm>
                  <a:off x="5033" y="1793"/>
                  <a:ext cx="14" cy="13"/>
                </a:xfrm>
                <a:custGeom>
                  <a:avLst/>
                  <a:gdLst/>
                  <a:ahLst/>
                  <a:cxnLst>
                    <a:cxn ang="0">
                      <a:pos x="25" y="1"/>
                    </a:cxn>
                    <a:cxn ang="0">
                      <a:pos x="29" y="3"/>
                    </a:cxn>
                    <a:cxn ang="0">
                      <a:pos x="29" y="7"/>
                    </a:cxn>
                    <a:cxn ang="0">
                      <a:pos x="25" y="13"/>
                    </a:cxn>
                    <a:cxn ang="0">
                      <a:pos x="4" y="26"/>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05" name="Freeform 394"/>
                <p:cNvSpPr>
                  <a:spLocks/>
                </p:cNvSpPr>
                <p:nvPr/>
              </p:nvSpPr>
              <p:spPr bwMode="auto">
                <a:xfrm>
                  <a:off x="5014" y="1760"/>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06" name="Freeform 395"/>
                <p:cNvSpPr>
                  <a:spLocks/>
                </p:cNvSpPr>
                <p:nvPr/>
              </p:nvSpPr>
              <p:spPr bwMode="auto">
                <a:xfrm>
                  <a:off x="5014" y="1769"/>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07" name="Freeform 396"/>
                <p:cNvSpPr>
                  <a:spLocks/>
                </p:cNvSpPr>
                <p:nvPr/>
              </p:nvSpPr>
              <p:spPr bwMode="auto">
                <a:xfrm>
                  <a:off x="5014" y="1778"/>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08" name="Freeform 397"/>
                <p:cNvSpPr>
                  <a:spLocks/>
                </p:cNvSpPr>
                <p:nvPr/>
              </p:nvSpPr>
              <p:spPr bwMode="auto">
                <a:xfrm>
                  <a:off x="5014" y="1786"/>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09" name="Freeform 398"/>
                <p:cNvSpPr>
                  <a:spLocks/>
                </p:cNvSpPr>
                <p:nvPr/>
              </p:nvSpPr>
              <p:spPr bwMode="auto">
                <a:xfrm>
                  <a:off x="5014" y="1795"/>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10" name="Freeform 399"/>
                <p:cNvSpPr>
                  <a:spLocks/>
                </p:cNvSpPr>
                <p:nvPr/>
              </p:nvSpPr>
              <p:spPr bwMode="auto">
                <a:xfrm>
                  <a:off x="5014" y="1804"/>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11" name="Freeform 400"/>
                <p:cNvSpPr>
                  <a:spLocks/>
                </p:cNvSpPr>
                <p:nvPr/>
              </p:nvSpPr>
              <p:spPr bwMode="auto">
                <a:xfrm>
                  <a:off x="4994" y="1771"/>
                  <a:ext cx="13" cy="13"/>
                </a:xfrm>
                <a:custGeom>
                  <a:avLst/>
                  <a:gdLst/>
                  <a:ahLst/>
                  <a:cxnLst>
                    <a:cxn ang="0">
                      <a:pos x="25" y="2"/>
                    </a:cxn>
                    <a:cxn ang="0">
                      <a:pos x="28" y="4"/>
                    </a:cxn>
                    <a:cxn ang="0">
                      <a:pos x="28" y="8"/>
                    </a:cxn>
                    <a:cxn ang="0">
                      <a:pos x="25" y="14"/>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4"/>
                      </a:cubicBezTo>
                      <a:cubicBezTo>
                        <a:pt x="28" y="8"/>
                        <a:pt x="28" y="8"/>
                        <a:pt x="28" y="8"/>
                      </a:cubicBezTo>
                      <a:cubicBezTo>
                        <a:pt x="28"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112" name="Freeform 401"/>
                <p:cNvSpPr>
                  <a:spLocks/>
                </p:cNvSpPr>
                <p:nvPr/>
              </p:nvSpPr>
              <p:spPr bwMode="auto">
                <a:xfrm>
                  <a:off x="4994" y="1780"/>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13" name="Freeform 402"/>
                <p:cNvSpPr>
                  <a:spLocks/>
                </p:cNvSpPr>
                <p:nvPr/>
              </p:nvSpPr>
              <p:spPr bwMode="auto">
                <a:xfrm>
                  <a:off x="4994" y="1789"/>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14" name="Freeform 403"/>
                <p:cNvSpPr>
                  <a:spLocks/>
                </p:cNvSpPr>
                <p:nvPr/>
              </p:nvSpPr>
              <p:spPr bwMode="auto">
                <a:xfrm>
                  <a:off x="4994" y="1798"/>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15" name="Freeform 404"/>
                <p:cNvSpPr>
                  <a:spLocks/>
                </p:cNvSpPr>
                <p:nvPr/>
              </p:nvSpPr>
              <p:spPr bwMode="auto">
                <a:xfrm>
                  <a:off x="4994" y="1807"/>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16" name="Freeform 405"/>
                <p:cNvSpPr>
                  <a:spLocks/>
                </p:cNvSpPr>
                <p:nvPr/>
              </p:nvSpPr>
              <p:spPr bwMode="auto">
                <a:xfrm>
                  <a:off x="4994" y="1815"/>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17" name="Freeform 406"/>
                <p:cNvSpPr>
                  <a:spLocks/>
                </p:cNvSpPr>
                <p:nvPr/>
              </p:nvSpPr>
              <p:spPr bwMode="auto">
                <a:xfrm>
                  <a:off x="4975" y="178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0"/>
                        <a:pt x="28" y="3"/>
                      </a:cubicBezTo>
                      <a:cubicBezTo>
                        <a:pt x="28" y="7"/>
                        <a:pt x="28" y="7"/>
                        <a:pt x="28" y="7"/>
                      </a:cubicBezTo>
                      <a:cubicBezTo>
                        <a:pt x="29"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18" name="Freeform 407"/>
                <p:cNvSpPr>
                  <a:spLocks/>
                </p:cNvSpPr>
                <p:nvPr/>
              </p:nvSpPr>
              <p:spPr bwMode="auto">
                <a:xfrm>
                  <a:off x="4975" y="1792"/>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0"/>
                        <a:pt x="28" y="3"/>
                      </a:cubicBezTo>
                      <a:cubicBezTo>
                        <a:pt x="28" y="7"/>
                        <a:pt x="28" y="7"/>
                        <a:pt x="28" y="7"/>
                      </a:cubicBezTo>
                      <a:cubicBezTo>
                        <a:pt x="29"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19" name="Freeform 408"/>
                <p:cNvSpPr>
                  <a:spLocks/>
                </p:cNvSpPr>
                <p:nvPr/>
              </p:nvSpPr>
              <p:spPr bwMode="auto">
                <a:xfrm>
                  <a:off x="4975" y="1800"/>
                  <a:ext cx="13" cy="13"/>
                </a:xfrm>
                <a:custGeom>
                  <a:avLst/>
                  <a:gdLst/>
                  <a:ahLst/>
                  <a:cxnLst>
                    <a:cxn ang="0">
                      <a:pos x="25" y="2"/>
                    </a:cxn>
                    <a:cxn ang="0">
                      <a:pos x="28" y="4"/>
                    </a:cxn>
                    <a:cxn ang="0">
                      <a:pos x="28" y="8"/>
                    </a:cxn>
                    <a:cxn ang="0">
                      <a:pos x="25" y="14"/>
                    </a:cxn>
                    <a:cxn ang="0">
                      <a:pos x="3" y="26"/>
                    </a:cxn>
                    <a:cxn ang="0">
                      <a:pos x="0" y="24"/>
                    </a:cxn>
                    <a:cxn ang="0">
                      <a:pos x="0" y="20"/>
                    </a:cxn>
                    <a:cxn ang="0">
                      <a:pos x="3" y="14"/>
                    </a:cxn>
                    <a:cxn ang="0">
                      <a:pos x="25" y="2"/>
                    </a:cxn>
                    <a:cxn ang="0">
                      <a:pos x="25" y="2"/>
                    </a:cxn>
                  </a:cxnLst>
                  <a:rect l="0" t="0" r="r" b="b"/>
                  <a:pathLst>
                    <a:path w="29" h="27">
                      <a:moveTo>
                        <a:pt x="25" y="2"/>
                      </a:moveTo>
                      <a:cubicBezTo>
                        <a:pt x="27" y="0"/>
                        <a:pt x="28" y="1"/>
                        <a:pt x="28" y="4"/>
                      </a:cubicBezTo>
                      <a:cubicBezTo>
                        <a:pt x="28" y="8"/>
                        <a:pt x="28" y="8"/>
                        <a:pt x="28" y="8"/>
                      </a:cubicBezTo>
                      <a:cubicBezTo>
                        <a:pt x="29"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120" name="Freeform 409"/>
                <p:cNvSpPr>
                  <a:spLocks/>
                </p:cNvSpPr>
                <p:nvPr/>
              </p:nvSpPr>
              <p:spPr bwMode="auto">
                <a:xfrm>
                  <a:off x="4975" y="1809"/>
                  <a:ext cx="13" cy="12"/>
                </a:xfrm>
                <a:custGeom>
                  <a:avLst/>
                  <a:gdLst/>
                  <a:ahLst/>
                  <a:cxnLst>
                    <a:cxn ang="0">
                      <a:pos x="25" y="2"/>
                    </a:cxn>
                    <a:cxn ang="0">
                      <a:pos x="28" y="3"/>
                    </a:cxn>
                    <a:cxn ang="0">
                      <a:pos x="28" y="8"/>
                    </a:cxn>
                    <a:cxn ang="0">
                      <a:pos x="25" y="13"/>
                    </a:cxn>
                    <a:cxn ang="0">
                      <a:pos x="3" y="26"/>
                    </a:cxn>
                    <a:cxn ang="0">
                      <a:pos x="0" y="24"/>
                    </a:cxn>
                    <a:cxn ang="0">
                      <a:pos x="0" y="20"/>
                    </a:cxn>
                    <a:cxn ang="0">
                      <a:pos x="3" y="14"/>
                    </a:cxn>
                    <a:cxn ang="0">
                      <a:pos x="25" y="2"/>
                    </a:cxn>
                    <a:cxn ang="0">
                      <a:pos x="25" y="2"/>
                    </a:cxn>
                  </a:cxnLst>
                  <a:rect l="0" t="0" r="r" b="b"/>
                  <a:pathLst>
                    <a:path w="29" h="27">
                      <a:moveTo>
                        <a:pt x="25" y="2"/>
                      </a:moveTo>
                      <a:cubicBezTo>
                        <a:pt x="27" y="0"/>
                        <a:pt x="28" y="1"/>
                        <a:pt x="28" y="3"/>
                      </a:cubicBezTo>
                      <a:cubicBezTo>
                        <a:pt x="28" y="8"/>
                        <a:pt x="28" y="8"/>
                        <a:pt x="28" y="8"/>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121" name="Freeform 410"/>
                <p:cNvSpPr>
                  <a:spLocks/>
                </p:cNvSpPr>
                <p:nvPr/>
              </p:nvSpPr>
              <p:spPr bwMode="auto">
                <a:xfrm>
                  <a:off x="4975" y="1818"/>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8"/>
                        <a:pt x="28" y="8"/>
                        <a:pt x="28" y="8"/>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22" name="Freeform 411"/>
                <p:cNvSpPr>
                  <a:spLocks/>
                </p:cNvSpPr>
                <p:nvPr/>
              </p:nvSpPr>
              <p:spPr bwMode="auto">
                <a:xfrm>
                  <a:off x="4975" y="1827"/>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23" name="Freeform 412"/>
                <p:cNvSpPr>
                  <a:spLocks/>
                </p:cNvSpPr>
                <p:nvPr/>
              </p:nvSpPr>
              <p:spPr bwMode="auto">
                <a:xfrm>
                  <a:off x="4955" y="1794"/>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24" name="Freeform 413"/>
                <p:cNvSpPr>
                  <a:spLocks/>
                </p:cNvSpPr>
                <p:nvPr/>
              </p:nvSpPr>
              <p:spPr bwMode="auto">
                <a:xfrm>
                  <a:off x="4955" y="1803"/>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25" name="Freeform 414"/>
                <p:cNvSpPr>
                  <a:spLocks/>
                </p:cNvSpPr>
                <p:nvPr/>
              </p:nvSpPr>
              <p:spPr bwMode="auto">
                <a:xfrm>
                  <a:off x="4955" y="1812"/>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26" name="Freeform 415"/>
                <p:cNvSpPr>
                  <a:spLocks/>
                </p:cNvSpPr>
                <p:nvPr/>
              </p:nvSpPr>
              <p:spPr bwMode="auto">
                <a:xfrm>
                  <a:off x="4955" y="1821"/>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27" name="Freeform 416"/>
                <p:cNvSpPr>
                  <a:spLocks/>
                </p:cNvSpPr>
                <p:nvPr/>
              </p:nvSpPr>
              <p:spPr bwMode="auto">
                <a:xfrm>
                  <a:off x="4955" y="1829"/>
                  <a:ext cx="14" cy="13"/>
                </a:xfrm>
                <a:custGeom>
                  <a:avLst/>
                  <a:gdLst/>
                  <a:ahLst/>
                  <a:cxnLst>
                    <a:cxn ang="0">
                      <a:pos x="25" y="2"/>
                    </a:cxn>
                    <a:cxn ang="0">
                      <a:pos x="29" y="4"/>
                    </a:cxn>
                    <a:cxn ang="0">
                      <a:pos x="29" y="8"/>
                    </a:cxn>
                    <a:cxn ang="0">
                      <a:pos x="25" y="14"/>
                    </a:cxn>
                    <a:cxn ang="0">
                      <a:pos x="4" y="26"/>
                    </a:cxn>
                    <a:cxn ang="0">
                      <a:pos x="0" y="24"/>
                    </a:cxn>
                    <a:cxn ang="0">
                      <a:pos x="0" y="20"/>
                    </a:cxn>
                    <a:cxn ang="0">
                      <a:pos x="4" y="14"/>
                    </a:cxn>
                    <a:cxn ang="0">
                      <a:pos x="25" y="2"/>
                    </a:cxn>
                    <a:cxn ang="0">
                      <a:pos x="25" y="2"/>
                    </a:cxn>
                  </a:cxnLst>
                  <a:rect l="0" t="0" r="r" b="b"/>
                  <a:pathLst>
                    <a:path w="29" h="27">
                      <a:moveTo>
                        <a:pt x="25" y="2"/>
                      </a:moveTo>
                      <a:cubicBezTo>
                        <a:pt x="27" y="0"/>
                        <a:pt x="29" y="1"/>
                        <a:pt x="29" y="4"/>
                      </a:cubicBezTo>
                      <a:cubicBezTo>
                        <a:pt x="29" y="8"/>
                        <a:pt x="29" y="8"/>
                        <a:pt x="29" y="8"/>
                      </a:cubicBezTo>
                      <a:cubicBezTo>
                        <a:pt x="29" y="10"/>
                        <a:pt x="27" y="12"/>
                        <a:pt x="25" y="14"/>
                      </a:cubicBezTo>
                      <a:cubicBezTo>
                        <a:pt x="4" y="26"/>
                        <a:pt x="4" y="26"/>
                        <a:pt x="4" y="26"/>
                      </a:cubicBezTo>
                      <a:cubicBezTo>
                        <a:pt x="2" y="27"/>
                        <a:pt x="0" y="26"/>
                        <a:pt x="0" y="24"/>
                      </a:cubicBezTo>
                      <a:cubicBezTo>
                        <a:pt x="0" y="20"/>
                        <a:pt x="0" y="20"/>
                        <a:pt x="0" y="20"/>
                      </a:cubicBezTo>
                      <a:cubicBezTo>
                        <a:pt x="0" y="18"/>
                        <a:pt x="2" y="15"/>
                        <a:pt x="4"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128" name="Freeform 417"/>
                <p:cNvSpPr>
                  <a:spLocks/>
                </p:cNvSpPr>
                <p:nvPr/>
              </p:nvSpPr>
              <p:spPr bwMode="auto">
                <a:xfrm>
                  <a:off x="4955" y="1838"/>
                  <a:ext cx="14" cy="12"/>
                </a:xfrm>
                <a:custGeom>
                  <a:avLst/>
                  <a:gdLst/>
                  <a:ahLst/>
                  <a:cxnLst>
                    <a:cxn ang="0">
                      <a:pos x="25" y="2"/>
                    </a:cxn>
                    <a:cxn ang="0">
                      <a:pos x="29" y="3"/>
                    </a:cxn>
                    <a:cxn ang="0">
                      <a:pos x="29" y="8"/>
                    </a:cxn>
                    <a:cxn ang="0">
                      <a:pos x="25" y="13"/>
                    </a:cxn>
                    <a:cxn ang="0">
                      <a:pos x="4" y="26"/>
                    </a:cxn>
                    <a:cxn ang="0">
                      <a:pos x="0" y="24"/>
                    </a:cxn>
                    <a:cxn ang="0">
                      <a:pos x="0" y="20"/>
                    </a:cxn>
                    <a:cxn ang="0">
                      <a:pos x="4" y="14"/>
                    </a:cxn>
                    <a:cxn ang="0">
                      <a:pos x="25" y="2"/>
                    </a:cxn>
                    <a:cxn ang="0">
                      <a:pos x="25" y="2"/>
                    </a:cxn>
                  </a:cxnLst>
                  <a:rect l="0" t="0" r="r" b="b"/>
                  <a:pathLst>
                    <a:path w="29" h="27">
                      <a:moveTo>
                        <a:pt x="25" y="2"/>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129" name="Freeform 418"/>
                <p:cNvSpPr>
                  <a:spLocks/>
                </p:cNvSpPr>
                <p:nvPr/>
              </p:nvSpPr>
              <p:spPr bwMode="auto">
                <a:xfrm>
                  <a:off x="5111" y="1645"/>
                  <a:ext cx="14" cy="12"/>
                </a:xfrm>
                <a:custGeom>
                  <a:avLst/>
                  <a:gdLst/>
                  <a:ahLst/>
                  <a:cxnLst>
                    <a:cxn ang="0">
                      <a:pos x="26" y="1"/>
                    </a:cxn>
                    <a:cxn ang="0">
                      <a:pos x="29" y="3"/>
                    </a:cxn>
                    <a:cxn ang="0">
                      <a:pos x="29" y="8"/>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8"/>
                        <a:pt x="29" y="8"/>
                        <a:pt x="29" y="8"/>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130" name="Freeform 419"/>
                <p:cNvSpPr>
                  <a:spLocks/>
                </p:cNvSpPr>
                <p:nvPr/>
              </p:nvSpPr>
              <p:spPr bwMode="auto">
                <a:xfrm>
                  <a:off x="5111" y="1654"/>
                  <a:ext cx="14" cy="12"/>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131" name="Freeform 420"/>
                <p:cNvSpPr>
                  <a:spLocks/>
                </p:cNvSpPr>
                <p:nvPr/>
              </p:nvSpPr>
              <p:spPr bwMode="auto">
                <a:xfrm>
                  <a:off x="5111" y="1663"/>
                  <a:ext cx="14" cy="12"/>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132" name="Freeform 421"/>
                <p:cNvSpPr>
                  <a:spLocks/>
                </p:cNvSpPr>
                <p:nvPr/>
              </p:nvSpPr>
              <p:spPr bwMode="auto">
                <a:xfrm>
                  <a:off x="5111" y="1671"/>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133" name="Freeform 422"/>
                <p:cNvSpPr>
                  <a:spLocks/>
                </p:cNvSpPr>
                <p:nvPr/>
              </p:nvSpPr>
              <p:spPr bwMode="auto">
                <a:xfrm>
                  <a:off x="5111" y="1680"/>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134" name="Freeform 423"/>
                <p:cNvSpPr>
                  <a:spLocks/>
                </p:cNvSpPr>
                <p:nvPr/>
              </p:nvSpPr>
              <p:spPr bwMode="auto">
                <a:xfrm>
                  <a:off x="5111" y="1689"/>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135" name="Freeform 424"/>
                <p:cNvSpPr>
                  <a:spLocks/>
                </p:cNvSpPr>
                <p:nvPr/>
              </p:nvSpPr>
              <p:spPr bwMode="auto">
                <a:xfrm>
                  <a:off x="5092" y="1657"/>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36" name="Freeform 425"/>
                <p:cNvSpPr>
                  <a:spLocks/>
                </p:cNvSpPr>
                <p:nvPr/>
              </p:nvSpPr>
              <p:spPr bwMode="auto">
                <a:xfrm>
                  <a:off x="5092" y="1665"/>
                  <a:ext cx="13" cy="13"/>
                </a:xfrm>
                <a:custGeom>
                  <a:avLst/>
                  <a:gdLst/>
                  <a:ahLst/>
                  <a:cxnLst>
                    <a:cxn ang="0">
                      <a:pos x="25" y="2"/>
                    </a:cxn>
                    <a:cxn ang="0">
                      <a:pos x="28" y="3"/>
                    </a:cxn>
                    <a:cxn ang="0">
                      <a:pos x="28" y="8"/>
                    </a:cxn>
                    <a:cxn ang="0">
                      <a:pos x="25" y="13"/>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137" name="Freeform 426"/>
                <p:cNvSpPr>
                  <a:spLocks/>
                </p:cNvSpPr>
                <p:nvPr/>
              </p:nvSpPr>
              <p:spPr bwMode="auto">
                <a:xfrm>
                  <a:off x="5092" y="1674"/>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38" name="Freeform 427"/>
                <p:cNvSpPr>
                  <a:spLocks/>
                </p:cNvSpPr>
                <p:nvPr/>
              </p:nvSpPr>
              <p:spPr bwMode="auto">
                <a:xfrm>
                  <a:off x="5092" y="1683"/>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39" name="Freeform 428"/>
                <p:cNvSpPr>
                  <a:spLocks/>
                </p:cNvSpPr>
                <p:nvPr/>
              </p:nvSpPr>
              <p:spPr bwMode="auto">
                <a:xfrm>
                  <a:off x="5092" y="1692"/>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40" name="Freeform 429"/>
                <p:cNvSpPr>
                  <a:spLocks/>
                </p:cNvSpPr>
                <p:nvPr/>
              </p:nvSpPr>
              <p:spPr bwMode="auto">
                <a:xfrm>
                  <a:off x="5092" y="1700"/>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41" name="Freeform 430"/>
                <p:cNvSpPr>
                  <a:spLocks/>
                </p:cNvSpPr>
                <p:nvPr/>
              </p:nvSpPr>
              <p:spPr bwMode="auto">
                <a:xfrm>
                  <a:off x="5072" y="1668"/>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42" name="Freeform 431"/>
                <p:cNvSpPr>
                  <a:spLocks/>
                </p:cNvSpPr>
                <p:nvPr/>
              </p:nvSpPr>
              <p:spPr bwMode="auto">
                <a:xfrm>
                  <a:off x="5072" y="1677"/>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43" name="Freeform 432"/>
                <p:cNvSpPr>
                  <a:spLocks/>
                </p:cNvSpPr>
                <p:nvPr/>
              </p:nvSpPr>
              <p:spPr bwMode="auto">
                <a:xfrm>
                  <a:off x="5072" y="1686"/>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44" name="Freeform 433"/>
                <p:cNvSpPr>
                  <a:spLocks/>
                </p:cNvSpPr>
                <p:nvPr/>
              </p:nvSpPr>
              <p:spPr bwMode="auto">
                <a:xfrm>
                  <a:off x="5072" y="1694"/>
                  <a:ext cx="13" cy="13"/>
                </a:xfrm>
                <a:custGeom>
                  <a:avLst/>
                  <a:gdLst/>
                  <a:ahLst/>
                  <a:cxnLst>
                    <a:cxn ang="0">
                      <a:pos x="25" y="2"/>
                    </a:cxn>
                    <a:cxn ang="0">
                      <a:pos x="28" y="3"/>
                    </a:cxn>
                    <a:cxn ang="0">
                      <a:pos x="28" y="8"/>
                    </a:cxn>
                    <a:cxn ang="0">
                      <a:pos x="25" y="13"/>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145" name="Freeform 434"/>
                <p:cNvSpPr>
                  <a:spLocks/>
                </p:cNvSpPr>
                <p:nvPr/>
              </p:nvSpPr>
              <p:spPr bwMode="auto">
                <a:xfrm>
                  <a:off x="5072" y="1703"/>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46" name="Freeform 435"/>
                <p:cNvSpPr>
                  <a:spLocks/>
                </p:cNvSpPr>
                <p:nvPr/>
              </p:nvSpPr>
              <p:spPr bwMode="auto">
                <a:xfrm>
                  <a:off x="5072" y="1712"/>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47" name="Freeform 436"/>
                <p:cNvSpPr>
                  <a:spLocks/>
                </p:cNvSpPr>
                <p:nvPr/>
              </p:nvSpPr>
              <p:spPr bwMode="auto">
                <a:xfrm>
                  <a:off x="5053" y="1679"/>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48" name="Freeform 437"/>
                <p:cNvSpPr>
                  <a:spLocks/>
                </p:cNvSpPr>
                <p:nvPr/>
              </p:nvSpPr>
              <p:spPr bwMode="auto">
                <a:xfrm>
                  <a:off x="5053" y="1688"/>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49" name="Freeform 438"/>
                <p:cNvSpPr>
                  <a:spLocks/>
                </p:cNvSpPr>
                <p:nvPr/>
              </p:nvSpPr>
              <p:spPr bwMode="auto">
                <a:xfrm>
                  <a:off x="5053" y="1697"/>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50" name="Freeform 439"/>
                <p:cNvSpPr>
                  <a:spLocks/>
                </p:cNvSpPr>
                <p:nvPr/>
              </p:nvSpPr>
              <p:spPr bwMode="auto">
                <a:xfrm>
                  <a:off x="5053" y="1706"/>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51" name="Freeform 440"/>
                <p:cNvSpPr>
                  <a:spLocks/>
                </p:cNvSpPr>
                <p:nvPr/>
              </p:nvSpPr>
              <p:spPr bwMode="auto">
                <a:xfrm>
                  <a:off x="5053" y="1714"/>
                  <a:ext cx="13" cy="13"/>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1"/>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52" name="Freeform 441"/>
                <p:cNvSpPr>
                  <a:spLocks/>
                </p:cNvSpPr>
                <p:nvPr/>
              </p:nvSpPr>
              <p:spPr bwMode="auto">
                <a:xfrm>
                  <a:off x="5053" y="1723"/>
                  <a:ext cx="13" cy="12"/>
                </a:xfrm>
                <a:custGeom>
                  <a:avLst/>
                  <a:gdLst/>
                  <a:ahLst/>
                  <a:cxnLst>
                    <a:cxn ang="0">
                      <a:pos x="25" y="2"/>
                    </a:cxn>
                    <a:cxn ang="0">
                      <a:pos x="29" y="3"/>
                    </a:cxn>
                    <a:cxn ang="0">
                      <a:pos x="29" y="8"/>
                    </a:cxn>
                    <a:cxn ang="0">
                      <a:pos x="25" y="14"/>
                    </a:cxn>
                    <a:cxn ang="0">
                      <a:pos x="4" y="26"/>
                    </a:cxn>
                    <a:cxn ang="0">
                      <a:pos x="0" y="24"/>
                    </a:cxn>
                    <a:cxn ang="0">
                      <a:pos x="0" y="20"/>
                    </a:cxn>
                    <a:cxn ang="0">
                      <a:pos x="3" y="14"/>
                    </a:cxn>
                    <a:cxn ang="0">
                      <a:pos x="25" y="2"/>
                    </a:cxn>
                    <a:cxn ang="0">
                      <a:pos x="25" y="2"/>
                    </a:cxn>
                  </a:cxnLst>
                  <a:rect l="0" t="0" r="r" b="b"/>
                  <a:pathLst>
                    <a:path w="29" h="27">
                      <a:moveTo>
                        <a:pt x="25" y="2"/>
                      </a:moveTo>
                      <a:cubicBezTo>
                        <a:pt x="27" y="0"/>
                        <a:pt x="29" y="1"/>
                        <a:pt x="29" y="3"/>
                      </a:cubicBezTo>
                      <a:cubicBezTo>
                        <a:pt x="29" y="8"/>
                        <a:pt x="29" y="8"/>
                        <a:pt x="29" y="8"/>
                      </a:cubicBezTo>
                      <a:cubicBezTo>
                        <a:pt x="29" y="10"/>
                        <a:pt x="27" y="12"/>
                        <a:pt x="25" y="14"/>
                      </a:cubicBezTo>
                      <a:cubicBezTo>
                        <a:pt x="4" y="26"/>
                        <a:pt x="4" y="26"/>
                        <a:pt x="4" y="26"/>
                      </a:cubicBezTo>
                      <a:cubicBezTo>
                        <a:pt x="2" y="27"/>
                        <a:pt x="0" y="26"/>
                        <a:pt x="0" y="24"/>
                      </a:cubicBezTo>
                      <a:cubicBezTo>
                        <a:pt x="0" y="20"/>
                        <a:pt x="0" y="20"/>
                        <a:pt x="0" y="20"/>
                      </a:cubicBezTo>
                      <a:cubicBezTo>
                        <a:pt x="0" y="18"/>
                        <a:pt x="2"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153" name="Freeform 442"/>
                <p:cNvSpPr>
                  <a:spLocks/>
                </p:cNvSpPr>
                <p:nvPr/>
              </p:nvSpPr>
              <p:spPr bwMode="auto">
                <a:xfrm>
                  <a:off x="5033" y="1690"/>
                  <a:ext cx="14" cy="13"/>
                </a:xfrm>
                <a:custGeom>
                  <a:avLst/>
                  <a:gdLst/>
                  <a:ahLst/>
                  <a:cxnLst>
                    <a:cxn ang="0">
                      <a:pos x="25" y="1"/>
                    </a:cxn>
                    <a:cxn ang="0">
                      <a:pos x="29" y="3"/>
                    </a:cxn>
                    <a:cxn ang="0">
                      <a:pos x="29" y="7"/>
                    </a:cxn>
                    <a:cxn ang="0">
                      <a:pos x="25" y="13"/>
                    </a:cxn>
                    <a:cxn ang="0">
                      <a:pos x="4" y="25"/>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54" name="Freeform 443"/>
                <p:cNvSpPr>
                  <a:spLocks/>
                </p:cNvSpPr>
                <p:nvPr/>
              </p:nvSpPr>
              <p:spPr bwMode="auto">
                <a:xfrm>
                  <a:off x="5033" y="1699"/>
                  <a:ext cx="14" cy="13"/>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55" name="Freeform 444"/>
                <p:cNvSpPr>
                  <a:spLocks/>
                </p:cNvSpPr>
                <p:nvPr/>
              </p:nvSpPr>
              <p:spPr bwMode="auto">
                <a:xfrm>
                  <a:off x="5033" y="1708"/>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56" name="Freeform 445"/>
                <p:cNvSpPr>
                  <a:spLocks/>
                </p:cNvSpPr>
                <p:nvPr/>
              </p:nvSpPr>
              <p:spPr bwMode="auto">
                <a:xfrm>
                  <a:off x="5033" y="1717"/>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57" name="Freeform 446"/>
                <p:cNvSpPr>
                  <a:spLocks/>
                </p:cNvSpPr>
                <p:nvPr/>
              </p:nvSpPr>
              <p:spPr bwMode="auto">
                <a:xfrm>
                  <a:off x="5033" y="1726"/>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58" name="Freeform 447"/>
                <p:cNvSpPr>
                  <a:spLocks/>
                </p:cNvSpPr>
                <p:nvPr/>
              </p:nvSpPr>
              <p:spPr bwMode="auto">
                <a:xfrm>
                  <a:off x="5033" y="1735"/>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59" name="Freeform 448"/>
                <p:cNvSpPr>
                  <a:spLocks/>
                </p:cNvSpPr>
                <p:nvPr/>
              </p:nvSpPr>
              <p:spPr bwMode="auto">
                <a:xfrm>
                  <a:off x="5014" y="1701"/>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60" name="Freeform 449"/>
                <p:cNvSpPr>
                  <a:spLocks/>
                </p:cNvSpPr>
                <p:nvPr/>
              </p:nvSpPr>
              <p:spPr bwMode="auto">
                <a:xfrm>
                  <a:off x="5014" y="1710"/>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grpSp>
          <p:sp>
            <p:nvSpPr>
              <p:cNvPr id="810" name="Freeform 450"/>
              <p:cNvSpPr>
                <a:spLocks/>
              </p:cNvSpPr>
              <p:nvPr/>
            </p:nvSpPr>
            <p:spPr bwMode="auto">
              <a:xfrm>
                <a:off x="5014" y="1719"/>
                <a:ext cx="13" cy="13"/>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11" name="Freeform 451"/>
              <p:cNvSpPr>
                <a:spLocks/>
              </p:cNvSpPr>
              <p:nvPr/>
            </p:nvSpPr>
            <p:spPr bwMode="auto">
              <a:xfrm>
                <a:off x="5014" y="1728"/>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12" name="Freeform 452"/>
              <p:cNvSpPr>
                <a:spLocks/>
              </p:cNvSpPr>
              <p:nvPr/>
            </p:nvSpPr>
            <p:spPr bwMode="auto">
              <a:xfrm>
                <a:off x="5014" y="1737"/>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13" name="Freeform 453"/>
              <p:cNvSpPr>
                <a:spLocks/>
              </p:cNvSpPr>
              <p:nvPr/>
            </p:nvSpPr>
            <p:spPr bwMode="auto">
              <a:xfrm>
                <a:off x="5014" y="1746"/>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14" name="Freeform 454"/>
              <p:cNvSpPr>
                <a:spLocks/>
              </p:cNvSpPr>
              <p:nvPr/>
            </p:nvSpPr>
            <p:spPr bwMode="auto">
              <a:xfrm>
                <a:off x="4994" y="1713"/>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15" name="Freeform 455"/>
              <p:cNvSpPr>
                <a:spLocks/>
              </p:cNvSpPr>
              <p:nvPr/>
            </p:nvSpPr>
            <p:spPr bwMode="auto">
              <a:xfrm>
                <a:off x="4994" y="1721"/>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16" name="Freeform 456"/>
              <p:cNvSpPr>
                <a:spLocks/>
              </p:cNvSpPr>
              <p:nvPr/>
            </p:nvSpPr>
            <p:spPr bwMode="auto">
              <a:xfrm>
                <a:off x="4994" y="1730"/>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17" name="Freeform 457"/>
              <p:cNvSpPr>
                <a:spLocks/>
              </p:cNvSpPr>
              <p:nvPr/>
            </p:nvSpPr>
            <p:spPr bwMode="auto">
              <a:xfrm>
                <a:off x="4994" y="1739"/>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18" name="Freeform 458"/>
              <p:cNvSpPr>
                <a:spLocks/>
              </p:cNvSpPr>
              <p:nvPr/>
            </p:nvSpPr>
            <p:spPr bwMode="auto">
              <a:xfrm>
                <a:off x="4994" y="1748"/>
                <a:ext cx="13" cy="13"/>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19" name="Freeform 459"/>
              <p:cNvSpPr>
                <a:spLocks/>
              </p:cNvSpPr>
              <p:nvPr/>
            </p:nvSpPr>
            <p:spPr bwMode="auto">
              <a:xfrm>
                <a:off x="4994" y="1757"/>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20" name="Freeform 460"/>
              <p:cNvSpPr>
                <a:spLocks/>
              </p:cNvSpPr>
              <p:nvPr/>
            </p:nvSpPr>
            <p:spPr bwMode="auto">
              <a:xfrm>
                <a:off x="4975" y="1724"/>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21" name="Freeform 461"/>
              <p:cNvSpPr>
                <a:spLocks/>
              </p:cNvSpPr>
              <p:nvPr/>
            </p:nvSpPr>
            <p:spPr bwMode="auto">
              <a:xfrm>
                <a:off x="4975" y="1733"/>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22" name="Freeform 462"/>
              <p:cNvSpPr>
                <a:spLocks/>
              </p:cNvSpPr>
              <p:nvPr/>
            </p:nvSpPr>
            <p:spPr bwMode="auto">
              <a:xfrm>
                <a:off x="4975" y="1742"/>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23" name="Freeform 463"/>
              <p:cNvSpPr>
                <a:spLocks/>
              </p:cNvSpPr>
              <p:nvPr/>
            </p:nvSpPr>
            <p:spPr bwMode="auto">
              <a:xfrm>
                <a:off x="4975" y="1750"/>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24" name="Freeform 464"/>
              <p:cNvSpPr>
                <a:spLocks/>
              </p:cNvSpPr>
              <p:nvPr/>
            </p:nvSpPr>
            <p:spPr bwMode="auto">
              <a:xfrm>
                <a:off x="4975" y="1759"/>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25" name="Freeform 465"/>
              <p:cNvSpPr>
                <a:spLocks/>
              </p:cNvSpPr>
              <p:nvPr/>
            </p:nvSpPr>
            <p:spPr bwMode="auto">
              <a:xfrm>
                <a:off x="4975" y="1768"/>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26" name="Freeform 466"/>
              <p:cNvSpPr>
                <a:spLocks/>
              </p:cNvSpPr>
              <p:nvPr/>
            </p:nvSpPr>
            <p:spPr bwMode="auto">
              <a:xfrm>
                <a:off x="4955" y="1735"/>
                <a:ext cx="14" cy="13"/>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27" name="Freeform 467"/>
              <p:cNvSpPr>
                <a:spLocks/>
              </p:cNvSpPr>
              <p:nvPr/>
            </p:nvSpPr>
            <p:spPr bwMode="auto">
              <a:xfrm>
                <a:off x="4955" y="1744"/>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28" name="Freeform 468"/>
              <p:cNvSpPr>
                <a:spLocks/>
              </p:cNvSpPr>
              <p:nvPr/>
            </p:nvSpPr>
            <p:spPr bwMode="auto">
              <a:xfrm>
                <a:off x="4955" y="1753"/>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29" name="Freeform 469"/>
              <p:cNvSpPr>
                <a:spLocks/>
              </p:cNvSpPr>
              <p:nvPr/>
            </p:nvSpPr>
            <p:spPr bwMode="auto">
              <a:xfrm>
                <a:off x="4955" y="1762"/>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30" name="Freeform 470"/>
              <p:cNvSpPr>
                <a:spLocks/>
              </p:cNvSpPr>
              <p:nvPr/>
            </p:nvSpPr>
            <p:spPr bwMode="auto">
              <a:xfrm>
                <a:off x="4955" y="1771"/>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31" name="Freeform 471"/>
              <p:cNvSpPr>
                <a:spLocks/>
              </p:cNvSpPr>
              <p:nvPr/>
            </p:nvSpPr>
            <p:spPr bwMode="auto">
              <a:xfrm>
                <a:off x="4955" y="1779"/>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832" name="Freeform 472"/>
              <p:cNvSpPr>
                <a:spLocks/>
              </p:cNvSpPr>
              <p:nvPr/>
            </p:nvSpPr>
            <p:spPr bwMode="auto">
              <a:xfrm>
                <a:off x="4857" y="1540"/>
                <a:ext cx="5" cy="11"/>
              </a:xfrm>
              <a:custGeom>
                <a:avLst/>
                <a:gdLst/>
                <a:ahLst/>
                <a:cxnLst>
                  <a:cxn ang="0">
                    <a:pos x="6" y="1"/>
                  </a:cxn>
                  <a:cxn ang="0">
                    <a:pos x="9" y="5"/>
                  </a:cxn>
                  <a:cxn ang="0">
                    <a:pos x="10" y="9"/>
                  </a:cxn>
                  <a:cxn ang="0">
                    <a:pos x="9" y="11"/>
                  </a:cxn>
                  <a:cxn ang="0">
                    <a:pos x="8" y="12"/>
                  </a:cxn>
                  <a:cxn ang="0">
                    <a:pos x="8" y="12"/>
                  </a:cxn>
                  <a:cxn ang="0">
                    <a:pos x="8" y="12"/>
                  </a:cxn>
                  <a:cxn ang="0">
                    <a:pos x="10" y="15"/>
                  </a:cxn>
                  <a:cxn ang="0">
                    <a:pos x="11" y="19"/>
                  </a:cxn>
                  <a:cxn ang="0">
                    <a:pos x="9" y="22"/>
                  </a:cxn>
                  <a:cxn ang="0">
                    <a:pos x="5" y="22"/>
                  </a:cxn>
                  <a:cxn ang="0">
                    <a:pos x="2" y="18"/>
                  </a:cxn>
                  <a:cxn ang="0">
                    <a:pos x="0" y="13"/>
                  </a:cxn>
                  <a:cxn ang="0">
                    <a:pos x="0" y="12"/>
                  </a:cxn>
                  <a:cxn ang="0">
                    <a:pos x="2" y="14"/>
                  </a:cxn>
                  <a:cxn ang="0">
                    <a:pos x="2" y="14"/>
                  </a:cxn>
                  <a:cxn ang="0">
                    <a:pos x="3" y="17"/>
                  </a:cxn>
                  <a:cxn ang="0">
                    <a:pos x="5" y="20"/>
                  </a:cxn>
                  <a:cxn ang="0">
                    <a:pos x="8" y="20"/>
                  </a:cxn>
                  <a:cxn ang="0">
                    <a:pos x="9" y="17"/>
                  </a:cxn>
                  <a:cxn ang="0">
                    <a:pos x="8" y="14"/>
                  </a:cxn>
                  <a:cxn ang="0">
                    <a:pos x="5" y="12"/>
                  </a:cxn>
                  <a:cxn ang="0">
                    <a:pos x="4" y="11"/>
                  </a:cxn>
                  <a:cxn ang="0">
                    <a:pos x="4" y="9"/>
                  </a:cxn>
                  <a:cxn ang="0">
                    <a:pos x="5" y="10"/>
                  </a:cxn>
                  <a:cxn ang="0">
                    <a:pos x="7" y="10"/>
                  </a:cxn>
                  <a:cxn ang="0">
                    <a:pos x="8" y="8"/>
                  </a:cxn>
                  <a:cxn ang="0">
                    <a:pos x="7" y="5"/>
                  </a:cxn>
                  <a:cxn ang="0">
                    <a:pos x="6" y="3"/>
                  </a:cxn>
                  <a:cxn ang="0">
                    <a:pos x="3" y="3"/>
                  </a:cxn>
                  <a:cxn ang="0">
                    <a:pos x="3" y="5"/>
                  </a:cxn>
                  <a:cxn ang="0">
                    <a:pos x="3" y="6"/>
                  </a:cxn>
                  <a:cxn ang="0">
                    <a:pos x="1" y="5"/>
                  </a:cxn>
                  <a:cxn ang="0">
                    <a:pos x="1" y="4"/>
                  </a:cxn>
                  <a:cxn ang="0">
                    <a:pos x="2" y="1"/>
                  </a:cxn>
                  <a:cxn ang="0">
                    <a:pos x="6" y="1"/>
                  </a:cxn>
                  <a:cxn ang="0">
                    <a:pos x="6" y="1"/>
                  </a:cxn>
                </a:cxnLst>
                <a:rect l="0" t="0" r="r" b="b"/>
                <a:pathLst>
                  <a:path w="11" h="23">
                    <a:moveTo>
                      <a:pt x="6" y="1"/>
                    </a:moveTo>
                    <a:cubicBezTo>
                      <a:pt x="7" y="2"/>
                      <a:pt x="8" y="3"/>
                      <a:pt x="9" y="5"/>
                    </a:cubicBezTo>
                    <a:cubicBezTo>
                      <a:pt x="10" y="6"/>
                      <a:pt x="10" y="7"/>
                      <a:pt x="10" y="9"/>
                    </a:cubicBezTo>
                    <a:cubicBezTo>
                      <a:pt x="10" y="10"/>
                      <a:pt x="10" y="11"/>
                      <a:pt x="9" y="11"/>
                    </a:cubicBezTo>
                    <a:cubicBezTo>
                      <a:pt x="9" y="12"/>
                      <a:pt x="9" y="12"/>
                      <a:pt x="8" y="12"/>
                    </a:cubicBezTo>
                    <a:cubicBezTo>
                      <a:pt x="8" y="12"/>
                      <a:pt x="8" y="12"/>
                      <a:pt x="8" y="12"/>
                    </a:cubicBezTo>
                    <a:cubicBezTo>
                      <a:pt x="8" y="12"/>
                      <a:pt x="8" y="12"/>
                      <a:pt x="8" y="12"/>
                    </a:cubicBezTo>
                    <a:cubicBezTo>
                      <a:pt x="9" y="13"/>
                      <a:pt x="9" y="14"/>
                      <a:pt x="10" y="15"/>
                    </a:cubicBezTo>
                    <a:cubicBezTo>
                      <a:pt x="10" y="16"/>
                      <a:pt x="11" y="17"/>
                      <a:pt x="11" y="19"/>
                    </a:cubicBezTo>
                    <a:cubicBezTo>
                      <a:pt x="11" y="20"/>
                      <a:pt x="10" y="22"/>
                      <a:pt x="9" y="22"/>
                    </a:cubicBezTo>
                    <a:cubicBezTo>
                      <a:pt x="8" y="23"/>
                      <a:pt x="7" y="23"/>
                      <a:pt x="5" y="22"/>
                    </a:cubicBezTo>
                    <a:cubicBezTo>
                      <a:pt x="4" y="21"/>
                      <a:pt x="3" y="20"/>
                      <a:pt x="2" y="18"/>
                    </a:cubicBezTo>
                    <a:cubicBezTo>
                      <a:pt x="1" y="17"/>
                      <a:pt x="0" y="15"/>
                      <a:pt x="0" y="13"/>
                    </a:cubicBezTo>
                    <a:cubicBezTo>
                      <a:pt x="0" y="13"/>
                      <a:pt x="0" y="12"/>
                      <a:pt x="0" y="12"/>
                    </a:cubicBezTo>
                    <a:cubicBezTo>
                      <a:pt x="1" y="12"/>
                      <a:pt x="2" y="13"/>
                      <a:pt x="2" y="14"/>
                    </a:cubicBezTo>
                    <a:cubicBezTo>
                      <a:pt x="2" y="14"/>
                      <a:pt x="2" y="14"/>
                      <a:pt x="2" y="14"/>
                    </a:cubicBezTo>
                    <a:cubicBezTo>
                      <a:pt x="2" y="15"/>
                      <a:pt x="3" y="16"/>
                      <a:pt x="3" y="17"/>
                    </a:cubicBezTo>
                    <a:cubicBezTo>
                      <a:pt x="4" y="18"/>
                      <a:pt x="4" y="19"/>
                      <a:pt x="5" y="20"/>
                    </a:cubicBezTo>
                    <a:cubicBezTo>
                      <a:pt x="6" y="20"/>
                      <a:pt x="7" y="21"/>
                      <a:pt x="8" y="20"/>
                    </a:cubicBezTo>
                    <a:cubicBezTo>
                      <a:pt x="8" y="20"/>
                      <a:pt x="9" y="19"/>
                      <a:pt x="9" y="17"/>
                    </a:cubicBezTo>
                    <a:cubicBezTo>
                      <a:pt x="9" y="16"/>
                      <a:pt x="8" y="15"/>
                      <a:pt x="8" y="14"/>
                    </a:cubicBezTo>
                    <a:cubicBezTo>
                      <a:pt x="7" y="13"/>
                      <a:pt x="6" y="12"/>
                      <a:pt x="5" y="12"/>
                    </a:cubicBezTo>
                    <a:cubicBezTo>
                      <a:pt x="5" y="12"/>
                      <a:pt x="4" y="11"/>
                      <a:pt x="4" y="11"/>
                    </a:cubicBezTo>
                    <a:cubicBezTo>
                      <a:pt x="4" y="11"/>
                      <a:pt x="4" y="9"/>
                      <a:pt x="4" y="9"/>
                    </a:cubicBezTo>
                    <a:cubicBezTo>
                      <a:pt x="4" y="9"/>
                      <a:pt x="5" y="10"/>
                      <a:pt x="5" y="10"/>
                    </a:cubicBezTo>
                    <a:cubicBezTo>
                      <a:pt x="6" y="10"/>
                      <a:pt x="7" y="10"/>
                      <a:pt x="7" y="10"/>
                    </a:cubicBezTo>
                    <a:cubicBezTo>
                      <a:pt x="8" y="10"/>
                      <a:pt x="8" y="9"/>
                      <a:pt x="8" y="8"/>
                    </a:cubicBezTo>
                    <a:cubicBezTo>
                      <a:pt x="8" y="7"/>
                      <a:pt x="8" y="6"/>
                      <a:pt x="7" y="5"/>
                    </a:cubicBezTo>
                    <a:cubicBezTo>
                      <a:pt x="7" y="4"/>
                      <a:pt x="6" y="4"/>
                      <a:pt x="6" y="3"/>
                    </a:cubicBezTo>
                    <a:cubicBezTo>
                      <a:pt x="5" y="3"/>
                      <a:pt x="4" y="3"/>
                      <a:pt x="3" y="3"/>
                    </a:cubicBezTo>
                    <a:cubicBezTo>
                      <a:pt x="3" y="3"/>
                      <a:pt x="3" y="4"/>
                      <a:pt x="3" y="5"/>
                    </a:cubicBezTo>
                    <a:cubicBezTo>
                      <a:pt x="3" y="5"/>
                      <a:pt x="3" y="6"/>
                      <a:pt x="3" y="6"/>
                    </a:cubicBezTo>
                    <a:cubicBezTo>
                      <a:pt x="3" y="6"/>
                      <a:pt x="1" y="5"/>
                      <a:pt x="1" y="5"/>
                    </a:cubicBezTo>
                    <a:cubicBezTo>
                      <a:pt x="1" y="4"/>
                      <a:pt x="1" y="4"/>
                      <a:pt x="1" y="4"/>
                    </a:cubicBezTo>
                    <a:cubicBezTo>
                      <a:pt x="1" y="2"/>
                      <a:pt x="1" y="1"/>
                      <a:pt x="2" y="1"/>
                    </a:cubicBezTo>
                    <a:cubicBezTo>
                      <a:pt x="3" y="0"/>
                      <a:pt x="4" y="0"/>
                      <a:pt x="6" y="1"/>
                    </a:cubicBezTo>
                    <a:cubicBezTo>
                      <a:pt x="6" y="1"/>
                      <a:pt x="6" y="1"/>
                      <a:pt x="6" y="1"/>
                    </a:cubicBezTo>
                    <a:close/>
                  </a:path>
                </a:pathLst>
              </a:custGeom>
              <a:solidFill>
                <a:srgbClr val="FFFFFF"/>
              </a:solidFill>
              <a:ln w="9525">
                <a:noFill/>
                <a:round/>
                <a:headEnd/>
                <a:tailEnd/>
              </a:ln>
            </p:spPr>
            <p:txBody>
              <a:bodyPr/>
              <a:lstStyle/>
              <a:p>
                <a:endParaRPr lang="zh-CN" altLang="en-US"/>
              </a:p>
            </p:txBody>
          </p:sp>
          <p:sp>
            <p:nvSpPr>
              <p:cNvPr id="833" name="Freeform 473"/>
              <p:cNvSpPr>
                <a:spLocks/>
              </p:cNvSpPr>
              <p:nvPr/>
            </p:nvSpPr>
            <p:spPr bwMode="auto">
              <a:xfrm>
                <a:off x="4863" y="1543"/>
                <a:ext cx="6" cy="11"/>
              </a:xfrm>
              <a:custGeom>
                <a:avLst/>
                <a:gdLst/>
                <a:ahLst/>
                <a:cxnLst>
                  <a:cxn ang="0">
                    <a:pos x="6" y="2"/>
                  </a:cxn>
                  <a:cxn ang="0">
                    <a:pos x="11" y="11"/>
                  </a:cxn>
                  <a:cxn ang="0">
                    <a:pos x="12" y="11"/>
                  </a:cxn>
                  <a:cxn ang="0">
                    <a:pos x="10" y="10"/>
                  </a:cxn>
                  <a:cxn ang="0">
                    <a:pos x="10" y="10"/>
                  </a:cxn>
                  <a:cxn ang="0">
                    <a:pos x="6" y="4"/>
                  </a:cxn>
                  <a:cxn ang="0">
                    <a:pos x="2" y="10"/>
                  </a:cxn>
                  <a:cxn ang="0">
                    <a:pos x="6" y="21"/>
                  </a:cxn>
                  <a:cxn ang="0">
                    <a:pos x="9" y="19"/>
                  </a:cxn>
                  <a:cxn ang="0">
                    <a:pos x="10" y="18"/>
                  </a:cxn>
                  <a:cxn ang="0">
                    <a:pos x="11" y="19"/>
                  </a:cxn>
                  <a:cxn ang="0">
                    <a:pos x="11" y="20"/>
                  </a:cxn>
                  <a:cxn ang="0">
                    <a:pos x="6" y="23"/>
                  </a:cxn>
                  <a:cxn ang="0">
                    <a:pos x="0" y="9"/>
                  </a:cxn>
                  <a:cxn ang="0">
                    <a:pos x="6" y="2"/>
                  </a:cxn>
                  <a:cxn ang="0">
                    <a:pos x="6" y="2"/>
                  </a:cxn>
                </a:cxnLst>
                <a:rect l="0" t="0" r="r" b="b"/>
                <a:pathLst>
                  <a:path w="12" h="24">
                    <a:moveTo>
                      <a:pt x="6" y="2"/>
                    </a:moveTo>
                    <a:cubicBezTo>
                      <a:pt x="9" y="4"/>
                      <a:pt x="11" y="7"/>
                      <a:pt x="11" y="11"/>
                    </a:cubicBezTo>
                    <a:cubicBezTo>
                      <a:pt x="12" y="11"/>
                      <a:pt x="12" y="11"/>
                      <a:pt x="12" y="11"/>
                    </a:cubicBezTo>
                    <a:cubicBezTo>
                      <a:pt x="10" y="10"/>
                      <a:pt x="10" y="10"/>
                      <a:pt x="10" y="10"/>
                    </a:cubicBezTo>
                    <a:cubicBezTo>
                      <a:pt x="10" y="10"/>
                      <a:pt x="10" y="10"/>
                      <a:pt x="10" y="10"/>
                    </a:cubicBezTo>
                    <a:cubicBezTo>
                      <a:pt x="9" y="7"/>
                      <a:pt x="8" y="5"/>
                      <a:pt x="6" y="4"/>
                    </a:cubicBezTo>
                    <a:cubicBezTo>
                      <a:pt x="4" y="3"/>
                      <a:pt x="2" y="3"/>
                      <a:pt x="2" y="10"/>
                    </a:cubicBezTo>
                    <a:cubicBezTo>
                      <a:pt x="2" y="18"/>
                      <a:pt x="4" y="20"/>
                      <a:pt x="6" y="21"/>
                    </a:cubicBezTo>
                    <a:cubicBezTo>
                      <a:pt x="8" y="22"/>
                      <a:pt x="9" y="21"/>
                      <a:pt x="9" y="19"/>
                    </a:cubicBezTo>
                    <a:cubicBezTo>
                      <a:pt x="10" y="18"/>
                      <a:pt x="10" y="18"/>
                      <a:pt x="10" y="18"/>
                    </a:cubicBezTo>
                    <a:cubicBezTo>
                      <a:pt x="11" y="19"/>
                      <a:pt x="11" y="19"/>
                      <a:pt x="11" y="19"/>
                    </a:cubicBezTo>
                    <a:cubicBezTo>
                      <a:pt x="11" y="20"/>
                      <a:pt x="11" y="19"/>
                      <a:pt x="11" y="20"/>
                    </a:cubicBezTo>
                    <a:cubicBezTo>
                      <a:pt x="11" y="23"/>
                      <a:pt x="9" y="24"/>
                      <a:pt x="6" y="23"/>
                    </a:cubicBezTo>
                    <a:cubicBezTo>
                      <a:pt x="2" y="21"/>
                      <a:pt x="0" y="16"/>
                      <a:pt x="0" y="9"/>
                    </a:cubicBezTo>
                    <a:cubicBezTo>
                      <a:pt x="0" y="2"/>
                      <a:pt x="3" y="0"/>
                      <a:pt x="6" y="2"/>
                    </a:cubicBezTo>
                    <a:cubicBezTo>
                      <a:pt x="6" y="2"/>
                      <a:pt x="6" y="2"/>
                      <a:pt x="6" y="2"/>
                    </a:cubicBezTo>
                    <a:close/>
                  </a:path>
                </a:pathLst>
              </a:custGeom>
              <a:solidFill>
                <a:srgbClr val="FFFFFF"/>
              </a:solidFill>
              <a:ln w="9525">
                <a:noFill/>
                <a:round/>
                <a:headEnd/>
                <a:tailEnd/>
              </a:ln>
            </p:spPr>
            <p:txBody>
              <a:bodyPr/>
              <a:lstStyle/>
              <a:p>
                <a:endParaRPr lang="zh-CN" altLang="en-US"/>
              </a:p>
            </p:txBody>
          </p:sp>
          <p:sp>
            <p:nvSpPr>
              <p:cNvPr id="834" name="Freeform 474"/>
              <p:cNvSpPr>
                <a:spLocks noEditPoints="1"/>
              </p:cNvSpPr>
              <p:nvPr/>
            </p:nvSpPr>
            <p:spPr bwMode="auto">
              <a:xfrm>
                <a:off x="4870" y="1547"/>
                <a:ext cx="5" cy="11"/>
              </a:xfrm>
              <a:custGeom>
                <a:avLst/>
                <a:gdLst/>
                <a:ahLst/>
                <a:cxnLst>
                  <a:cxn ang="0">
                    <a:pos x="6" y="2"/>
                  </a:cxn>
                  <a:cxn ang="0">
                    <a:pos x="12" y="16"/>
                  </a:cxn>
                  <a:cxn ang="0">
                    <a:pos x="6" y="23"/>
                  </a:cxn>
                  <a:cxn ang="0">
                    <a:pos x="0" y="9"/>
                  </a:cxn>
                  <a:cxn ang="0">
                    <a:pos x="6" y="2"/>
                  </a:cxn>
                  <a:cxn ang="0">
                    <a:pos x="6" y="2"/>
                  </a:cxn>
                  <a:cxn ang="0">
                    <a:pos x="6" y="21"/>
                  </a:cxn>
                  <a:cxn ang="0">
                    <a:pos x="10" y="15"/>
                  </a:cxn>
                  <a:cxn ang="0">
                    <a:pos x="6" y="4"/>
                  </a:cxn>
                  <a:cxn ang="0">
                    <a:pos x="2" y="10"/>
                  </a:cxn>
                  <a:cxn ang="0">
                    <a:pos x="6" y="21"/>
                  </a:cxn>
                </a:cxnLst>
                <a:rect l="0" t="0" r="r" b="b"/>
                <a:pathLst>
                  <a:path w="12" h="25">
                    <a:moveTo>
                      <a:pt x="6" y="2"/>
                    </a:moveTo>
                    <a:cubicBezTo>
                      <a:pt x="10" y="4"/>
                      <a:pt x="12" y="9"/>
                      <a:pt x="12" y="16"/>
                    </a:cubicBezTo>
                    <a:cubicBezTo>
                      <a:pt x="12" y="23"/>
                      <a:pt x="10" y="25"/>
                      <a:pt x="6" y="23"/>
                    </a:cubicBezTo>
                    <a:cubicBezTo>
                      <a:pt x="2" y="21"/>
                      <a:pt x="0" y="16"/>
                      <a:pt x="0" y="9"/>
                    </a:cubicBezTo>
                    <a:cubicBezTo>
                      <a:pt x="0" y="2"/>
                      <a:pt x="3" y="0"/>
                      <a:pt x="6" y="2"/>
                    </a:cubicBezTo>
                    <a:cubicBezTo>
                      <a:pt x="6" y="2"/>
                      <a:pt x="6" y="2"/>
                      <a:pt x="6" y="2"/>
                    </a:cubicBezTo>
                    <a:close/>
                    <a:moveTo>
                      <a:pt x="6" y="21"/>
                    </a:moveTo>
                    <a:cubicBezTo>
                      <a:pt x="8" y="22"/>
                      <a:pt x="10" y="21"/>
                      <a:pt x="10" y="15"/>
                    </a:cubicBezTo>
                    <a:cubicBezTo>
                      <a:pt x="10" y="9"/>
                      <a:pt x="8" y="5"/>
                      <a:pt x="6" y="4"/>
                    </a:cubicBezTo>
                    <a:cubicBezTo>
                      <a:pt x="4" y="3"/>
                      <a:pt x="2" y="4"/>
                      <a:pt x="2" y="10"/>
                    </a:cubicBezTo>
                    <a:cubicBezTo>
                      <a:pt x="2" y="17"/>
                      <a:pt x="4" y="20"/>
                      <a:pt x="6" y="21"/>
                    </a:cubicBezTo>
                  </a:path>
                </a:pathLst>
              </a:custGeom>
              <a:solidFill>
                <a:srgbClr val="FFFFFF"/>
              </a:solidFill>
              <a:ln w="9525">
                <a:noFill/>
                <a:round/>
                <a:headEnd/>
                <a:tailEnd/>
              </a:ln>
            </p:spPr>
            <p:txBody>
              <a:bodyPr/>
              <a:lstStyle/>
              <a:p>
                <a:endParaRPr lang="zh-CN" altLang="en-US"/>
              </a:p>
            </p:txBody>
          </p:sp>
          <p:sp>
            <p:nvSpPr>
              <p:cNvPr id="835" name="Freeform 475"/>
              <p:cNvSpPr>
                <a:spLocks/>
              </p:cNvSpPr>
              <p:nvPr/>
            </p:nvSpPr>
            <p:spPr bwMode="auto">
              <a:xfrm>
                <a:off x="4877" y="1551"/>
                <a:ext cx="8" cy="14"/>
              </a:xfrm>
              <a:custGeom>
                <a:avLst/>
                <a:gdLst/>
                <a:ahLst/>
                <a:cxnLst>
                  <a:cxn ang="0">
                    <a:pos x="13" y="6"/>
                  </a:cxn>
                  <a:cxn ang="0">
                    <a:pos x="18" y="14"/>
                  </a:cxn>
                  <a:cxn ang="0">
                    <a:pos x="18" y="29"/>
                  </a:cxn>
                  <a:cxn ang="0">
                    <a:pos x="16" y="28"/>
                  </a:cxn>
                  <a:cxn ang="0">
                    <a:pos x="16" y="13"/>
                  </a:cxn>
                  <a:cxn ang="0">
                    <a:pos x="13" y="8"/>
                  </a:cxn>
                  <a:cxn ang="0">
                    <a:pos x="10" y="10"/>
                  </a:cxn>
                  <a:cxn ang="0">
                    <a:pos x="10" y="24"/>
                  </a:cxn>
                  <a:cxn ang="0">
                    <a:pos x="8" y="23"/>
                  </a:cxn>
                  <a:cxn ang="0">
                    <a:pos x="8" y="9"/>
                  </a:cxn>
                  <a:cxn ang="0">
                    <a:pos x="5" y="3"/>
                  </a:cxn>
                  <a:cxn ang="0">
                    <a:pos x="2" y="5"/>
                  </a:cxn>
                  <a:cxn ang="0">
                    <a:pos x="2" y="20"/>
                  </a:cxn>
                  <a:cxn ang="0">
                    <a:pos x="0" y="19"/>
                  </a:cxn>
                  <a:cxn ang="0">
                    <a:pos x="0" y="4"/>
                  </a:cxn>
                  <a:cxn ang="0">
                    <a:pos x="5" y="1"/>
                  </a:cxn>
                  <a:cxn ang="0">
                    <a:pos x="9" y="6"/>
                  </a:cxn>
                  <a:cxn ang="0">
                    <a:pos x="13" y="6"/>
                  </a:cxn>
                  <a:cxn ang="0">
                    <a:pos x="13" y="6"/>
                  </a:cxn>
                </a:cxnLst>
                <a:rect l="0" t="0" r="r" b="b"/>
                <a:pathLst>
                  <a:path w="18" h="29">
                    <a:moveTo>
                      <a:pt x="13" y="6"/>
                    </a:moveTo>
                    <a:cubicBezTo>
                      <a:pt x="16" y="7"/>
                      <a:pt x="18" y="11"/>
                      <a:pt x="18" y="14"/>
                    </a:cubicBezTo>
                    <a:cubicBezTo>
                      <a:pt x="18" y="29"/>
                      <a:pt x="18" y="29"/>
                      <a:pt x="18" y="29"/>
                    </a:cubicBezTo>
                    <a:cubicBezTo>
                      <a:pt x="16" y="28"/>
                      <a:pt x="16" y="28"/>
                      <a:pt x="16" y="28"/>
                    </a:cubicBezTo>
                    <a:cubicBezTo>
                      <a:pt x="16" y="13"/>
                      <a:pt x="16" y="13"/>
                      <a:pt x="16" y="13"/>
                    </a:cubicBezTo>
                    <a:cubicBezTo>
                      <a:pt x="16" y="10"/>
                      <a:pt x="14" y="8"/>
                      <a:pt x="13" y="8"/>
                    </a:cubicBezTo>
                    <a:cubicBezTo>
                      <a:pt x="11" y="7"/>
                      <a:pt x="10" y="8"/>
                      <a:pt x="10" y="10"/>
                    </a:cubicBezTo>
                    <a:cubicBezTo>
                      <a:pt x="10" y="24"/>
                      <a:pt x="10" y="24"/>
                      <a:pt x="10" y="24"/>
                    </a:cubicBezTo>
                    <a:cubicBezTo>
                      <a:pt x="8" y="23"/>
                      <a:pt x="8" y="23"/>
                      <a:pt x="8" y="23"/>
                    </a:cubicBezTo>
                    <a:cubicBezTo>
                      <a:pt x="8" y="9"/>
                      <a:pt x="8" y="9"/>
                      <a:pt x="8" y="9"/>
                    </a:cubicBezTo>
                    <a:cubicBezTo>
                      <a:pt x="8" y="7"/>
                      <a:pt x="7" y="4"/>
                      <a:pt x="5" y="3"/>
                    </a:cubicBezTo>
                    <a:cubicBezTo>
                      <a:pt x="4" y="3"/>
                      <a:pt x="2" y="2"/>
                      <a:pt x="2" y="5"/>
                    </a:cubicBezTo>
                    <a:cubicBezTo>
                      <a:pt x="2" y="20"/>
                      <a:pt x="2" y="20"/>
                      <a:pt x="2" y="20"/>
                    </a:cubicBezTo>
                    <a:cubicBezTo>
                      <a:pt x="0" y="19"/>
                      <a:pt x="0" y="19"/>
                      <a:pt x="0" y="19"/>
                    </a:cubicBezTo>
                    <a:cubicBezTo>
                      <a:pt x="0" y="4"/>
                      <a:pt x="0" y="4"/>
                      <a:pt x="0" y="4"/>
                    </a:cubicBezTo>
                    <a:cubicBezTo>
                      <a:pt x="0" y="0"/>
                      <a:pt x="2" y="0"/>
                      <a:pt x="5" y="1"/>
                    </a:cubicBezTo>
                    <a:cubicBezTo>
                      <a:pt x="8" y="3"/>
                      <a:pt x="9" y="5"/>
                      <a:pt x="9" y="6"/>
                    </a:cubicBezTo>
                    <a:cubicBezTo>
                      <a:pt x="9" y="6"/>
                      <a:pt x="11" y="4"/>
                      <a:pt x="13" y="6"/>
                    </a:cubicBezTo>
                    <a:cubicBezTo>
                      <a:pt x="13" y="6"/>
                      <a:pt x="13" y="6"/>
                      <a:pt x="13" y="6"/>
                    </a:cubicBezTo>
                    <a:close/>
                  </a:path>
                </a:pathLst>
              </a:custGeom>
              <a:solidFill>
                <a:srgbClr val="FFFFFF"/>
              </a:solidFill>
              <a:ln w="9525">
                <a:noFill/>
                <a:round/>
                <a:headEnd/>
                <a:tailEnd/>
              </a:ln>
            </p:spPr>
            <p:txBody>
              <a:bodyPr/>
              <a:lstStyle/>
              <a:p>
                <a:endParaRPr lang="zh-CN" altLang="en-US"/>
              </a:p>
            </p:txBody>
          </p:sp>
          <p:sp>
            <p:nvSpPr>
              <p:cNvPr id="836" name="Freeform 476"/>
              <p:cNvSpPr>
                <a:spLocks noEditPoints="1"/>
              </p:cNvSpPr>
              <p:nvPr/>
            </p:nvSpPr>
            <p:spPr bwMode="auto">
              <a:xfrm>
                <a:off x="4887" y="1541"/>
                <a:ext cx="5" cy="14"/>
              </a:xfrm>
              <a:custGeom>
                <a:avLst/>
                <a:gdLst/>
                <a:ahLst/>
                <a:cxnLst>
                  <a:cxn ang="0">
                    <a:pos x="12" y="22"/>
                  </a:cxn>
                  <a:cxn ang="0">
                    <a:pos x="8" y="28"/>
                  </a:cxn>
                  <a:cxn ang="0">
                    <a:pos x="4" y="22"/>
                  </a:cxn>
                  <a:cxn ang="0">
                    <a:pos x="1" y="14"/>
                  </a:cxn>
                  <a:cxn ang="0">
                    <a:pos x="0" y="6"/>
                  </a:cxn>
                  <a:cxn ang="0">
                    <a:pos x="4" y="2"/>
                  </a:cxn>
                  <a:cxn ang="0">
                    <a:pos x="10" y="12"/>
                  </a:cxn>
                  <a:cxn ang="0">
                    <a:pos x="12" y="22"/>
                  </a:cxn>
                  <a:cxn ang="0">
                    <a:pos x="12" y="22"/>
                  </a:cxn>
                  <a:cxn ang="0">
                    <a:pos x="9" y="25"/>
                  </a:cxn>
                  <a:cxn ang="0">
                    <a:pos x="9" y="20"/>
                  </a:cxn>
                  <a:cxn ang="0">
                    <a:pos x="8" y="12"/>
                  </a:cxn>
                  <a:cxn ang="0">
                    <a:pos x="4" y="5"/>
                  </a:cxn>
                  <a:cxn ang="0">
                    <a:pos x="4" y="5"/>
                  </a:cxn>
                  <a:cxn ang="0">
                    <a:pos x="3" y="5"/>
                  </a:cxn>
                  <a:cxn ang="0">
                    <a:pos x="3" y="8"/>
                  </a:cxn>
                  <a:cxn ang="0">
                    <a:pos x="4" y="14"/>
                  </a:cxn>
                  <a:cxn ang="0">
                    <a:pos x="8" y="24"/>
                  </a:cxn>
                  <a:cxn ang="0">
                    <a:pos x="8" y="25"/>
                  </a:cxn>
                  <a:cxn ang="0">
                    <a:pos x="9" y="25"/>
                  </a:cxn>
                </a:cxnLst>
                <a:rect l="0" t="0" r="r" b="b"/>
                <a:pathLst>
                  <a:path w="12" h="29">
                    <a:moveTo>
                      <a:pt x="12" y="22"/>
                    </a:moveTo>
                    <a:cubicBezTo>
                      <a:pt x="12" y="26"/>
                      <a:pt x="11" y="29"/>
                      <a:pt x="8" y="28"/>
                    </a:cubicBezTo>
                    <a:cubicBezTo>
                      <a:pt x="7" y="27"/>
                      <a:pt x="5" y="25"/>
                      <a:pt x="4" y="22"/>
                    </a:cubicBezTo>
                    <a:cubicBezTo>
                      <a:pt x="3" y="20"/>
                      <a:pt x="2" y="17"/>
                      <a:pt x="1" y="14"/>
                    </a:cubicBezTo>
                    <a:cubicBezTo>
                      <a:pt x="1" y="10"/>
                      <a:pt x="0" y="8"/>
                      <a:pt x="0" y="6"/>
                    </a:cubicBezTo>
                    <a:cubicBezTo>
                      <a:pt x="0" y="2"/>
                      <a:pt x="1" y="0"/>
                      <a:pt x="4" y="2"/>
                    </a:cubicBezTo>
                    <a:cubicBezTo>
                      <a:pt x="6" y="3"/>
                      <a:pt x="8" y="7"/>
                      <a:pt x="10" y="12"/>
                    </a:cubicBezTo>
                    <a:cubicBezTo>
                      <a:pt x="11" y="16"/>
                      <a:pt x="11" y="19"/>
                      <a:pt x="12" y="22"/>
                    </a:cubicBezTo>
                    <a:cubicBezTo>
                      <a:pt x="12" y="22"/>
                      <a:pt x="12" y="22"/>
                      <a:pt x="12" y="22"/>
                    </a:cubicBezTo>
                    <a:close/>
                    <a:moveTo>
                      <a:pt x="9" y="25"/>
                    </a:moveTo>
                    <a:cubicBezTo>
                      <a:pt x="10" y="24"/>
                      <a:pt x="9" y="21"/>
                      <a:pt x="9" y="20"/>
                    </a:cubicBezTo>
                    <a:cubicBezTo>
                      <a:pt x="9" y="19"/>
                      <a:pt x="9" y="16"/>
                      <a:pt x="8" y="12"/>
                    </a:cubicBezTo>
                    <a:cubicBezTo>
                      <a:pt x="7" y="9"/>
                      <a:pt x="5" y="6"/>
                      <a:pt x="4" y="5"/>
                    </a:cubicBezTo>
                    <a:cubicBezTo>
                      <a:pt x="4" y="5"/>
                      <a:pt x="4" y="5"/>
                      <a:pt x="4" y="5"/>
                    </a:cubicBezTo>
                    <a:cubicBezTo>
                      <a:pt x="3" y="5"/>
                      <a:pt x="3" y="5"/>
                      <a:pt x="3" y="5"/>
                    </a:cubicBezTo>
                    <a:cubicBezTo>
                      <a:pt x="3" y="5"/>
                      <a:pt x="3" y="6"/>
                      <a:pt x="3" y="8"/>
                    </a:cubicBezTo>
                    <a:cubicBezTo>
                      <a:pt x="3" y="9"/>
                      <a:pt x="3" y="12"/>
                      <a:pt x="4" y="14"/>
                    </a:cubicBezTo>
                    <a:cubicBezTo>
                      <a:pt x="5" y="18"/>
                      <a:pt x="6" y="22"/>
                      <a:pt x="8" y="24"/>
                    </a:cubicBezTo>
                    <a:cubicBezTo>
                      <a:pt x="8" y="25"/>
                      <a:pt x="8" y="25"/>
                      <a:pt x="8" y="25"/>
                    </a:cubicBezTo>
                    <a:cubicBezTo>
                      <a:pt x="9" y="25"/>
                      <a:pt x="9" y="25"/>
                      <a:pt x="9" y="25"/>
                    </a:cubicBezTo>
                  </a:path>
                </a:pathLst>
              </a:custGeom>
              <a:solidFill>
                <a:srgbClr val="FFFFFF"/>
              </a:solidFill>
              <a:ln w="9525">
                <a:noFill/>
                <a:round/>
                <a:headEnd/>
                <a:tailEnd/>
              </a:ln>
            </p:spPr>
            <p:txBody>
              <a:bodyPr/>
              <a:lstStyle/>
              <a:p>
                <a:endParaRPr lang="zh-CN" altLang="en-US"/>
              </a:p>
            </p:txBody>
          </p:sp>
          <p:sp>
            <p:nvSpPr>
              <p:cNvPr id="837" name="Freeform 477"/>
              <p:cNvSpPr>
                <a:spLocks noEditPoints="1"/>
              </p:cNvSpPr>
              <p:nvPr/>
            </p:nvSpPr>
            <p:spPr bwMode="auto">
              <a:xfrm>
                <a:off x="4873" y="1536"/>
                <a:ext cx="12" cy="13"/>
              </a:xfrm>
              <a:custGeom>
                <a:avLst/>
                <a:gdLst/>
                <a:ahLst/>
                <a:cxnLst>
                  <a:cxn ang="0">
                    <a:pos x="22" y="14"/>
                  </a:cxn>
                  <a:cxn ang="0">
                    <a:pos x="26" y="20"/>
                  </a:cxn>
                  <a:cxn ang="0">
                    <a:pos x="19" y="24"/>
                  </a:cxn>
                  <a:cxn ang="0">
                    <a:pos x="14" y="24"/>
                  </a:cxn>
                  <a:cxn ang="0">
                    <a:pos x="8" y="26"/>
                  </a:cxn>
                  <a:cxn ang="0">
                    <a:pos x="1" y="15"/>
                  </a:cxn>
                  <a:cxn ang="0">
                    <a:pos x="0" y="8"/>
                  </a:cxn>
                  <a:cxn ang="0">
                    <a:pos x="4" y="0"/>
                  </a:cxn>
                  <a:cxn ang="0">
                    <a:pos x="7" y="1"/>
                  </a:cxn>
                  <a:cxn ang="0">
                    <a:pos x="14" y="12"/>
                  </a:cxn>
                  <a:cxn ang="0">
                    <a:pos x="22" y="14"/>
                  </a:cxn>
                  <a:cxn ang="0">
                    <a:pos x="22" y="14"/>
                  </a:cxn>
                  <a:cxn ang="0">
                    <a:pos x="24" y="19"/>
                  </a:cxn>
                  <a:cxn ang="0">
                    <a:pos x="24" y="19"/>
                  </a:cxn>
                  <a:cxn ang="0">
                    <a:pos x="21" y="16"/>
                  </a:cxn>
                  <a:cxn ang="0">
                    <a:pos x="15" y="15"/>
                  </a:cxn>
                  <a:cxn ang="0">
                    <a:pos x="15" y="19"/>
                  </a:cxn>
                  <a:cxn ang="0">
                    <a:pos x="15" y="19"/>
                  </a:cxn>
                  <a:cxn ang="0">
                    <a:pos x="13" y="19"/>
                  </a:cxn>
                  <a:cxn ang="0">
                    <a:pos x="13" y="18"/>
                  </a:cxn>
                  <a:cxn ang="0">
                    <a:pos x="13" y="17"/>
                  </a:cxn>
                  <a:cxn ang="0">
                    <a:pos x="12" y="12"/>
                  </a:cxn>
                  <a:cxn ang="0">
                    <a:pos x="8" y="4"/>
                  </a:cxn>
                  <a:cxn ang="0">
                    <a:pos x="3" y="10"/>
                  </a:cxn>
                  <a:cxn ang="0">
                    <a:pos x="8" y="23"/>
                  </a:cxn>
                  <a:cxn ang="0">
                    <a:pos x="11" y="22"/>
                  </a:cxn>
                  <a:cxn ang="0">
                    <a:pos x="11" y="22"/>
                  </a:cxn>
                  <a:cxn ang="0">
                    <a:pos x="6" y="16"/>
                  </a:cxn>
                  <a:cxn ang="0">
                    <a:pos x="11" y="11"/>
                  </a:cxn>
                  <a:cxn ang="0">
                    <a:pos x="11" y="11"/>
                  </a:cxn>
                  <a:cxn ang="0">
                    <a:pos x="12" y="15"/>
                  </a:cxn>
                  <a:cxn ang="0">
                    <a:pos x="12" y="15"/>
                  </a:cxn>
                  <a:cxn ang="0">
                    <a:pos x="9" y="16"/>
                  </a:cxn>
                  <a:cxn ang="0">
                    <a:pos x="10" y="18"/>
                  </a:cxn>
                  <a:cxn ang="0">
                    <a:pos x="11" y="19"/>
                  </a:cxn>
                  <a:cxn ang="0">
                    <a:pos x="22" y="21"/>
                  </a:cxn>
                  <a:cxn ang="0">
                    <a:pos x="24" y="19"/>
                  </a:cxn>
                </a:cxnLst>
                <a:rect l="0" t="0" r="r" b="b"/>
                <a:pathLst>
                  <a:path w="26" h="28">
                    <a:moveTo>
                      <a:pt x="22" y="14"/>
                    </a:moveTo>
                    <a:cubicBezTo>
                      <a:pt x="23" y="15"/>
                      <a:pt x="26" y="17"/>
                      <a:pt x="26" y="20"/>
                    </a:cubicBezTo>
                    <a:cubicBezTo>
                      <a:pt x="26" y="24"/>
                      <a:pt x="22" y="25"/>
                      <a:pt x="19" y="24"/>
                    </a:cubicBezTo>
                    <a:cubicBezTo>
                      <a:pt x="17" y="24"/>
                      <a:pt x="15" y="24"/>
                      <a:pt x="14" y="24"/>
                    </a:cubicBezTo>
                    <a:cubicBezTo>
                      <a:pt x="14" y="24"/>
                      <a:pt x="13" y="28"/>
                      <a:pt x="8" y="26"/>
                    </a:cubicBezTo>
                    <a:cubicBezTo>
                      <a:pt x="5" y="24"/>
                      <a:pt x="3" y="19"/>
                      <a:pt x="1" y="15"/>
                    </a:cubicBezTo>
                    <a:cubicBezTo>
                      <a:pt x="1" y="12"/>
                      <a:pt x="0" y="10"/>
                      <a:pt x="0" y="8"/>
                    </a:cubicBezTo>
                    <a:cubicBezTo>
                      <a:pt x="0" y="4"/>
                      <a:pt x="2" y="1"/>
                      <a:pt x="4" y="0"/>
                    </a:cubicBezTo>
                    <a:cubicBezTo>
                      <a:pt x="5" y="0"/>
                      <a:pt x="6" y="0"/>
                      <a:pt x="7" y="1"/>
                    </a:cubicBezTo>
                    <a:cubicBezTo>
                      <a:pt x="11" y="3"/>
                      <a:pt x="14" y="9"/>
                      <a:pt x="14" y="12"/>
                    </a:cubicBezTo>
                    <a:cubicBezTo>
                      <a:pt x="17" y="12"/>
                      <a:pt x="20" y="13"/>
                      <a:pt x="22" y="14"/>
                    </a:cubicBezTo>
                    <a:cubicBezTo>
                      <a:pt x="22" y="14"/>
                      <a:pt x="22" y="14"/>
                      <a:pt x="22" y="14"/>
                    </a:cubicBezTo>
                    <a:close/>
                    <a:moveTo>
                      <a:pt x="24" y="19"/>
                    </a:moveTo>
                    <a:cubicBezTo>
                      <a:pt x="24" y="19"/>
                      <a:pt x="24" y="19"/>
                      <a:pt x="24" y="19"/>
                    </a:cubicBezTo>
                    <a:cubicBezTo>
                      <a:pt x="23" y="18"/>
                      <a:pt x="23" y="17"/>
                      <a:pt x="21" y="16"/>
                    </a:cubicBezTo>
                    <a:cubicBezTo>
                      <a:pt x="19" y="15"/>
                      <a:pt x="16" y="15"/>
                      <a:pt x="15" y="15"/>
                    </a:cubicBezTo>
                    <a:cubicBezTo>
                      <a:pt x="15" y="16"/>
                      <a:pt x="15" y="17"/>
                      <a:pt x="15" y="19"/>
                    </a:cubicBezTo>
                    <a:cubicBezTo>
                      <a:pt x="15" y="19"/>
                      <a:pt x="15" y="19"/>
                      <a:pt x="15" y="19"/>
                    </a:cubicBezTo>
                    <a:cubicBezTo>
                      <a:pt x="15" y="19"/>
                      <a:pt x="14" y="19"/>
                      <a:pt x="13" y="19"/>
                    </a:cubicBezTo>
                    <a:cubicBezTo>
                      <a:pt x="13" y="19"/>
                      <a:pt x="13" y="18"/>
                      <a:pt x="13" y="18"/>
                    </a:cubicBezTo>
                    <a:cubicBezTo>
                      <a:pt x="13" y="18"/>
                      <a:pt x="13" y="18"/>
                      <a:pt x="13" y="17"/>
                    </a:cubicBezTo>
                    <a:cubicBezTo>
                      <a:pt x="13" y="15"/>
                      <a:pt x="13" y="13"/>
                      <a:pt x="12" y="12"/>
                    </a:cubicBezTo>
                    <a:cubicBezTo>
                      <a:pt x="11" y="8"/>
                      <a:pt x="10" y="5"/>
                      <a:pt x="8" y="4"/>
                    </a:cubicBezTo>
                    <a:cubicBezTo>
                      <a:pt x="4" y="2"/>
                      <a:pt x="3" y="6"/>
                      <a:pt x="3" y="10"/>
                    </a:cubicBezTo>
                    <a:cubicBezTo>
                      <a:pt x="3" y="14"/>
                      <a:pt x="5" y="21"/>
                      <a:pt x="8" y="23"/>
                    </a:cubicBezTo>
                    <a:cubicBezTo>
                      <a:pt x="10" y="24"/>
                      <a:pt x="11" y="22"/>
                      <a:pt x="11" y="22"/>
                    </a:cubicBezTo>
                    <a:cubicBezTo>
                      <a:pt x="11" y="22"/>
                      <a:pt x="11" y="22"/>
                      <a:pt x="11" y="22"/>
                    </a:cubicBezTo>
                    <a:cubicBezTo>
                      <a:pt x="9" y="21"/>
                      <a:pt x="6" y="19"/>
                      <a:pt x="6" y="16"/>
                    </a:cubicBezTo>
                    <a:cubicBezTo>
                      <a:pt x="6" y="13"/>
                      <a:pt x="9" y="12"/>
                      <a:pt x="11" y="11"/>
                    </a:cubicBezTo>
                    <a:cubicBezTo>
                      <a:pt x="11" y="11"/>
                      <a:pt x="11" y="11"/>
                      <a:pt x="11" y="11"/>
                    </a:cubicBezTo>
                    <a:cubicBezTo>
                      <a:pt x="11" y="12"/>
                      <a:pt x="12" y="14"/>
                      <a:pt x="12" y="15"/>
                    </a:cubicBezTo>
                    <a:cubicBezTo>
                      <a:pt x="12" y="15"/>
                      <a:pt x="12" y="15"/>
                      <a:pt x="12" y="15"/>
                    </a:cubicBezTo>
                    <a:cubicBezTo>
                      <a:pt x="11" y="15"/>
                      <a:pt x="10" y="15"/>
                      <a:pt x="9" y="16"/>
                    </a:cubicBezTo>
                    <a:cubicBezTo>
                      <a:pt x="8" y="16"/>
                      <a:pt x="8" y="17"/>
                      <a:pt x="10" y="18"/>
                    </a:cubicBezTo>
                    <a:cubicBezTo>
                      <a:pt x="10" y="18"/>
                      <a:pt x="10" y="19"/>
                      <a:pt x="11" y="19"/>
                    </a:cubicBezTo>
                    <a:cubicBezTo>
                      <a:pt x="14" y="20"/>
                      <a:pt x="18" y="22"/>
                      <a:pt x="22" y="21"/>
                    </a:cubicBezTo>
                    <a:cubicBezTo>
                      <a:pt x="23" y="20"/>
                      <a:pt x="24" y="20"/>
                      <a:pt x="24" y="19"/>
                    </a:cubicBezTo>
                  </a:path>
                </a:pathLst>
              </a:custGeom>
              <a:solidFill>
                <a:srgbClr val="FFFFFF"/>
              </a:solidFill>
              <a:ln w="9525">
                <a:noFill/>
                <a:round/>
                <a:headEnd/>
                <a:tailEnd/>
              </a:ln>
            </p:spPr>
            <p:txBody>
              <a:bodyPr/>
              <a:lstStyle/>
              <a:p>
                <a:endParaRPr lang="zh-CN" altLang="en-US"/>
              </a:p>
            </p:txBody>
          </p:sp>
          <p:sp>
            <p:nvSpPr>
              <p:cNvPr id="838" name="Freeform 478"/>
              <p:cNvSpPr>
                <a:spLocks/>
              </p:cNvSpPr>
              <p:nvPr/>
            </p:nvSpPr>
            <p:spPr bwMode="auto">
              <a:xfrm>
                <a:off x="4893" y="1555"/>
                <a:ext cx="1" cy="1"/>
              </a:xfrm>
              <a:custGeom>
                <a:avLst/>
                <a:gdLst/>
                <a:ahLst/>
                <a:cxnLst>
                  <a:cxn ang="0">
                    <a:pos x="1" y="0"/>
                  </a:cxn>
                  <a:cxn ang="0">
                    <a:pos x="1" y="0"/>
                  </a:cxn>
                  <a:cxn ang="0">
                    <a:pos x="1" y="1"/>
                  </a:cxn>
                  <a:cxn ang="0">
                    <a:pos x="1" y="1"/>
                  </a:cxn>
                  <a:cxn ang="0">
                    <a:pos x="1" y="0"/>
                  </a:cxn>
                  <a:cxn ang="0">
                    <a:pos x="1" y="0"/>
                  </a:cxn>
                  <a:cxn ang="0">
                    <a:pos x="1" y="1"/>
                  </a:cxn>
                  <a:cxn ang="0">
                    <a:pos x="1" y="1"/>
                  </a:cxn>
                  <a:cxn ang="0">
                    <a:pos x="0" y="0"/>
                  </a:cxn>
                  <a:cxn ang="0">
                    <a:pos x="0" y="0"/>
                  </a:cxn>
                  <a:cxn ang="0">
                    <a:pos x="0" y="1"/>
                  </a:cxn>
                  <a:cxn ang="0">
                    <a:pos x="0" y="1"/>
                  </a:cxn>
                  <a:cxn ang="0">
                    <a:pos x="0" y="0"/>
                  </a:cxn>
                  <a:cxn ang="0">
                    <a:pos x="1" y="0"/>
                  </a:cxn>
                  <a:cxn ang="0">
                    <a:pos x="1" y="1"/>
                  </a:cxn>
                  <a:cxn ang="0">
                    <a:pos x="1" y="0"/>
                  </a:cxn>
                  <a:cxn ang="0">
                    <a:pos x="1" y="0"/>
                  </a:cxn>
                  <a:cxn ang="0">
                    <a:pos x="1" y="0"/>
                  </a:cxn>
                </a:cxnLst>
                <a:rect l="0" t="0" r="r" b="b"/>
                <a:pathLst>
                  <a:path w="1" h="1">
                    <a:moveTo>
                      <a:pt x="1" y="0"/>
                    </a:moveTo>
                    <a:lnTo>
                      <a:pt x="1" y="0"/>
                    </a:lnTo>
                    <a:lnTo>
                      <a:pt x="1" y="1"/>
                    </a:lnTo>
                    <a:lnTo>
                      <a:pt x="1" y="1"/>
                    </a:lnTo>
                    <a:lnTo>
                      <a:pt x="1" y="0"/>
                    </a:lnTo>
                    <a:lnTo>
                      <a:pt x="1" y="0"/>
                    </a:lnTo>
                    <a:lnTo>
                      <a:pt x="1" y="1"/>
                    </a:lnTo>
                    <a:lnTo>
                      <a:pt x="1" y="1"/>
                    </a:lnTo>
                    <a:lnTo>
                      <a:pt x="0" y="0"/>
                    </a:lnTo>
                    <a:lnTo>
                      <a:pt x="0" y="0"/>
                    </a:lnTo>
                    <a:lnTo>
                      <a:pt x="0" y="1"/>
                    </a:lnTo>
                    <a:lnTo>
                      <a:pt x="0" y="1"/>
                    </a:lnTo>
                    <a:lnTo>
                      <a:pt x="0" y="0"/>
                    </a:lnTo>
                    <a:lnTo>
                      <a:pt x="1" y="0"/>
                    </a:lnTo>
                    <a:lnTo>
                      <a:pt x="1" y="1"/>
                    </a:lnTo>
                    <a:lnTo>
                      <a:pt x="1" y="0"/>
                    </a:lnTo>
                    <a:lnTo>
                      <a:pt x="1" y="0"/>
                    </a:lnTo>
                    <a:lnTo>
                      <a:pt x="1" y="0"/>
                    </a:lnTo>
                    <a:close/>
                  </a:path>
                </a:pathLst>
              </a:custGeom>
              <a:solidFill>
                <a:srgbClr val="FFFFFF"/>
              </a:solidFill>
              <a:ln w="9525">
                <a:noFill/>
                <a:round/>
                <a:headEnd/>
                <a:tailEnd/>
              </a:ln>
            </p:spPr>
            <p:txBody>
              <a:bodyPr/>
              <a:lstStyle/>
              <a:p>
                <a:endParaRPr lang="zh-CN" altLang="en-US"/>
              </a:p>
            </p:txBody>
          </p:sp>
          <p:sp>
            <p:nvSpPr>
              <p:cNvPr id="839" name="Freeform 479"/>
              <p:cNvSpPr>
                <a:spLocks/>
              </p:cNvSpPr>
              <p:nvPr/>
            </p:nvSpPr>
            <p:spPr bwMode="auto">
              <a:xfrm>
                <a:off x="4892" y="1554"/>
                <a:ext cx="1" cy="1"/>
              </a:xfrm>
              <a:custGeom>
                <a:avLst/>
                <a:gdLst/>
                <a:ahLst/>
                <a:cxnLst>
                  <a:cxn ang="0">
                    <a:pos x="0" y="0"/>
                  </a:cxn>
                  <a:cxn ang="0">
                    <a:pos x="0" y="0"/>
                  </a:cxn>
                  <a:cxn ang="0">
                    <a:pos x="1" y="1"/>
                  </a:cxn>
                  <a:cxn ang="0">
                    <a:pos x="1" y="1"/>
                  </a:cxn>
                  <a:cxn ang="0">
                    <a:pos x="1" y="1"/>
                  </a:cxn>
                  <a:cxn ang="0">
                    <a:pos x="1" y="1"/>
                  </a:cxn>
                  <a:cxn ang="0">
                    <a:pos x="1" y="1"/>
                  </a:cxn>
                  <a:cxn ang="0">
                    <a:pos x="1" y="0"/>
                  </a:cxn>
                  <a:cxn ang="0">
                    <a:pos x="0" y="0"/>
                  </a:cxn>
                  <a:cxn ang="0">
                    <a:pos x="0" y="0"/>
                  </a:cxn>
                  <a:cxn ang="0">
                    <a:pos x="0" y="0"/>
                  </a:cxn>
                </a:cxnLst>
                <a:rect l="0" t="0" r="r" b="b"/>
                <a:pathLst>
                  <a:path w="1" h="1">
                    <a:moveTo>
                      <a:pt x="0" y="0"/>
                    </a:moveTo>
                    <a:lnTo>
                      <a:pt x="0" y="0"/>
                    </a:lnTo>
                    <a:lnTo>
                      <a:pt x="1" y="1"/>
                    </a:lnTo>
                    <a:lnTo>
                      <a:pt x="1" y="1"/>
                    </a:lnTo>
                    <a:lnTo>
                      <a:pt x="1" y="1"/>
                    </a:lnTo>
                    <a:lnTo>
                      <a:pt x="1" y="1"/>
                    </a:lnTo>
                    <a:lnTo>
                      <a:pt x="1" y="1"/>
                    </a:lnTo>
                    <a:lnTo>
                      <a:pt x="1" y="0"/>
                    </a:lnTo>
                    <a:lnTo>
                      <a:pt x="0" y="0"/>
                    </a:lnTo>
                    <a:lnTo>
                      <a:pt x="0" y="0"/>
                    </a:lnTo>
                    <a:lnTo>
                      <a:pt x="0" y="0"/>
                    </a:lnTo>
                    <a:close/>
                  </a:path>
                </a:pathLst>
              </a:custGeom>
              <a:solidFill>
                <a:srgbClr val="FFFFFF"/>
              </a:solidFill>
              <a:ln w="9525">
                <a:noFill/>
                <a:round/>
                <a:headEnd/>
                <a:tailEnd/>
              </a:ln>
            </p:spPr>
            <p:txBody>
              <a:bodyPr/>
              <a:lstStyle/>
              <a:p>
                <a:endParaRPr lang="zh-CN" altLang="en-US"/>
              </a:p>
            </p:txBody>
          </p:sp>
          <p:sp>
            <p:nvSpPr>
              <p:cNvPr id="840" name="Freeform 480"/>
              <p:cNvSpPr>
                <a:spLocks/>
              </p:cNvSpPr>
              <p:nvPr/>
            </p:nvSpPr>
            <p:spPr bwMode="auto">
              <a:xfrm>
                <a:off x="4518" y="1316"/>
                <a:ext cx="323" cy="358"/>
              </a:xfrm>
              <a:custGeom>
                <a:avLst/>
                <a:gdLst/>
                <a:ahLst/>
                <a:cxnLst>
                  <a:cxn ang="0">
                    <a:pos x="668" y="381"/>
                  </a:cxn>
                  <a:cxn ang="0">
                    <a:pos x="692" y="414"/>
                  </a:cxn>
                  <a:cxn ang="0">
                    <a:pos x="691" y="753"/>
                  </a:cxn>
                  <a:cxn ang="0">
                    <a:pos x="667" y="758"/>
                  </a:cxn>
                  <a:cxn ang="0">
                    <a:pos x="0" y="373"/>
                  </a:cxn>
                  <a:cxn ang="0">
                    <a:pos x="1" y="0"/>
                  </a:cxn>
                  <a:cxn ang="0">
                    <a:pos x="668" y="381"/>
                  </a:cxn>
                  <a:cxn ang="0">
                    <a:pos x="668" y="381"/>
                  </a:cxn>
                </a:cxnLst>
                <a:rect l="0" t="0" r="r" b="b"/>
                <a:pathLst>
                  <a:path w="692" h="766">
                    <a:moveTo>
                      <a:pt x="668" y="381"/>
                    </a:moveTo>
                    <a:cubicBezTo>
                      <a:pt x="681" y="388"/>
                      <a:pt x="692" y="403"/>
                      <a:pt x="692" y="414"/>
                    </a:cubicBezTo>
                    <a:cubicBezTo>
                      <a:pt x="691" y="753"/>
                      <a:pt x="691" y="753"/>
                      <a:pt x="691" y="753"/>
                    </a:cubicBezTo>
                    <a:cubicBezTo>
                      <a:pt x="691" y="763"/>
                      <a:pt x="680" y="766"/>
                      <a:pt x="667" y="758"/>
                    </a:cubicBezTo>
                    <a:cubicBezTo>
                      <a:pt x="0" y="373"/>
                      <a:pt x="0" y="373"/>
                      <a:pt x="0" y="373"/>
                    </a:cubicBezTo>
                    <a:cubicBezTo>
                      <a:pt x="1" y="0"/>
                      <a:pt x="1" y="0"/>
                      <a:pt x="1" y="0"/>
                    </a:cubicBezTo>
                    <a:cubicBezTo>
                      <a:pt x="668" y="381"/>
                      <a:pt x="668" y="381"/>
                      <a:pt x="668" y="381"/>
                    </a:cubicBezTo>
                    <a:cubicBezTo>
                      <a:pt x="668" y="381"/>
                      <a:pt x="668" y="381"/>
                      <a:pt x="668" y="381"/>
                    </a:cubicBezTo>
                    <a:close/>
                  </a:path>
                </a:pathLst>
              </a:custGeom>
              <a:solidFill>
                <a:srgbClr val="FFFFFF"/>
              </a:solidFill>
              <a:ln w="9525">
                <a:noFill/>
                <a:round/>
                <a:headEnd/>
                <a:tailEnd/>
              </a:ln>
            </p:spPr>
            <p:txBody>
              <a:bodyPr/>
              <a:lstStyle/>
              <a:p>
                <a:endParaRPr lang="zh-CN" altLang="en-US"/>
              </a:p>
            </p:txBody>
          </p:sp>
          <p:sp>
            <p:nvSpPr>
              <p:cNvPr id="841" name="Freeform 481"/>
              <p:cNvSpPr>
                <a:spLocks/>
              </p:cNvSpPr>
              <p:nvPr/>
            </p:nvSpPr>
            <p:spPr bwMode="auto">
              <a:xfrm>
                <a:off x="4801" y="1481"/>
                <a:ext cx="37" cy="190"/>
              </a:xfrm>
              <a:custGeom>
                <a:avLst/>
                <a:gdLst/>
                <a:ahLst/>
                <a:cxnLst>
                  <a:cxn ang="0">
                    <a:pos x="59" y="33"/>
                  </a:cxn>
                  <a:cxn ang="0">
                    <a:pos x="79" y="66"/>
                  </a:cxn>
                  <a:cxn ang="0">
                    <a:pos x="78" y="392"/>
                  </a:cxn>
                  <a:cxn ang="0">
                    <a:pos x="58" y="399"/>
                  </a:cxn>
                  <a:cxn ang="0">
                    <a:pos x="0" y="366"/>
                  </a:cxn>
                  <a:cxn ang="0">
                    <a:pos x="2" y="0"/>
                  </a:cxn>
                  <a:cxn ang="0">
                    <a:pos x="59" y="33"/>
                  </a:cxn>
                  <a:cxn ang="0">
                    <a:pos x="59" y="33"/>
                  </a:cxn>
                </a:cxnLst>
                <a:rect l="0" t="0" r="r" b="b"/>
                <a:pathLst>
                  <a:path w="79" h="407">
                    <a:moveTo>
                      <a:pt x="59" y="33"/>
                    </a:moveTo>
                    <a:cubicBezTo>
                      <a:pt x="72" y="41"/>
                      <a:pt x="79" y="55"/>
                      <a:pt x="79" y="66"/>
                    </a:cubicBezTo>
                    <a:cubicBezTo>
                      <a:pt x="78" y="392"/>
                      <a:pt x="78" y="392"/>
                      <a:pt x="78" y="392"/>
                    </a:cubicBezTo>
                    <a:cubicBezTo>
                      <a:pt x="78" y="402"/>
                      <a:pt x="71" y="407"/>
                      <a:pt x="58" y="399"/>
                    </a:cubicBezTo>
                    <a:cubicBezTo>
                      <a:pt x="0" y="366"/>
                      <a:pt x="0" y="366"/>
                      <a:pt x="0" y="366"/>
                    </a:cubicBezTo>
                    <a:cubicBezTo>
                      <a:pt x="2" y="0"/>
                      <a:pt x="2" y="0"/>
                      <a:pt x="2" y="0"/>
                    </a:cubicBezTo>
                    <a:cubicBezTo>
                      <a:pt x="59" y="33"/>
                      <a:pt x="59" y="33"/>
                      <a:pt x="59" y="33"/>
                    </a:cubicBezTo>
                    <a:cubicBezTo>
                      <a:pt x="59" y="33"/>
                      <a:pt x="59" y="33"/>
                      <a:pt x="59" y="33"/>
                    </a:cubicBezTo>
                    <a:close/>
                  </a:path>
                </a:pathLst>
              </a:custGeom>
              <a:solidFill>
                <a:srgbClr val="7B86BA"/>
              </a:solidFill>
              <a:ln w="9525">
                <a:noFill/>
                <a:round/>
                <a:headEnd/>
                <a:tailEnd/>
              </a:ln>
            </p:spPr>
            <p:txBody>
              <a:bodyPr/>
              <a:lstStyle/>
              <a:p>
                <a:endParaRPr lang="zh-CN" altLang="en-US"/>
              </a:p>
            </p:txBody>
          </p:sp>
          <p:sp>
            <p:nvSpPr>
              <p:cNvPr id="842" name="Freeform 482"/>
              <p:cNvSpPr>
                <a:spLocks/>
              </p:cNvSpPr>
              <p:nvPr/>
            </p:nvSpPr>
            <p:spPr bwMode="auto">
              <a:xfrm>
                <a:off x="4519" y="1320"/>
                <a:ext cx="277" cy="329"/>
              </a:xfrm>
              <a:custGeom>
                <a:avLst/>
                <a:gdLst/>
                <a:ahLst/>
                <a:cxnLst>
                  <a:cxn ang="0">
                    <a:pos x="277" y="158"/>
                  </a:cxn>
                  <a:cxn ang="0">
                    <a:pos x="276" y="329"/>
                  </a:cxn>
                  <a:cxn ang="0">
                    <a:pos x="0" y="170"/>
                  </a:cxn>
                  <a:cxn ang="0">
                    <a:pos x="1" y="0"/>
                  </a:cxn>
                  <a:cxn ang="0">
                    <a:pos x="277" y="158"/>
                  </a:cxn>
                  <a:cxn ang="0">
                    <a:pos x="277" y="158"/>
                  </a:cxn>
                  <a:cxn ang="0">
                    <a:pos x="277" y="158"/>
                  </a:cxn>
                </a:cxnLst>
                <a:rect l="0" t="0" r="r" b="b"/>
                <a:pathLst>
                  <a:path w="277" h="329">
                    <a:moveTo>
                      <a:pt x="277" y="158"/>
                    </a:moveTo>
                    <a:lnTo>
                      <a:pt x="276" y="329"/>
                    </a:lnTo>
                    <a:lnTo>
                      <a:pt x="0" y="170"/>
                    </a:lnTo>
                    <a:lnTo>
                      <a:pt x="1" y="0"/>
                    </a:lnTo>
                    <a:lnTo>
                      <a:pt x="277" y="158"/>
                    </a:lnTo>
                    <a:lnTo>
                      <a:pt x="277" y="158"/>
                    </a:lnTo>
                    <a:lnTo>
                      <a:pt x="277" y="158"/>
                    </a:lnTo>
                    <a:close/>
                  </a:path>
                </a:pathLst>
              </a:custGeom>
              <a:solidFill>
                <a:srgbClr val="7B86BA"/>
              </a:solidFill>
              <a:ln w="9525">
                <a:noFill/>
                <a:round/>
                <a:headEnd/>
                <a:tailEnd/>
              </a:ln>
            </p:spPr>
            <p:txBody>
              <a:bodyPr/>
              <a:lstStyle/>
              <a:p>
                <a:endParaRPr lang="zh-CN" altLang="en-US"/>
              </a:p>
            </p:txBody>
          </p:sp>
          <p:sp>
            <p:nvSpPr>
              <p:cNvPr id="843" name="Freeform 483"/>
              <p:cNvSpPr>
                <a:spLocks/>
              </p:cNvSpPr>
              <p:nvPr/>
            </p:nvSpPr>
            <p:spPr bwMode="auto">
              <a:xfrm>
                <a:off x="4528" y="1386"/>
                <a:ext cx="260" cy="196"/>
              </a:xfrm>
              <a:custGeom>
                <a:avLst/>
                <a:gdLst/>
                <a:ahLst/>
                <a:cxnLst>
                  <a:cxn ang="0">
                    <a:pos x="260" y="149"/>
                  </a:cxn>
                  <a:cxn ang="0">
                    <a:pos x="259" y="196"/>
                  </a:cxn>
                  <a:cxn ang="0">
                    <a:pos x="0" y="47"/>
                  </a:cxn>
                  <a:cxn ang="0">
                    <a:pos x="0" y="0"/>
                  </a:cxn>
                  <a:cxn ang="0">
                    <a:pos x="260" y="149"/>
                  </a:cxn>
                  <a:cxn ang="0">
                    <a:pos x="260" y="149"/>
                  </a:cxn>
                  <a:cxn ang="0">
                    <a:pos x="260" y="149"/>
                  </a:cxn>
                </a:cxnLst>
                <a:rect l="0" t="0" r="r" b="b"/>
                <a:pathLst>
                  <a:path w="260" h="196">
                    <a:moveTo>
                      <a:pt x="260" y="149"/>
                    </a:moveTo>
                    <a:lnTo>
                      <a:pt x="259" y="196"/>
                    </a:lnTo>
                    <a:lnTo>
                      <a:pt x="0" y="47"/>
                    </a:lnTo>
                    <a:lnTo>
                      <a:pt x="0" y="0"/>
                    </a:lnTo>
                    <a:lnTo>
                      <a:pt x="260" y="149"/>
                    </a:lnTo>
                    <a:lnTo>
                      <a:pt x="260" y="149"/>
                    </a:lnTo>
                    <a:lnTo>
                      <a:pt x="260" y="149"/>
                    </a:lnTo>
                    <a:close/>
                  </a:path>
                </a:pathLst>
              </a:custGeom>
              <a:noFill/>
              <a:ln w="4763" cap="flat">
                <a:solidFill>
                  <a:srgbClr val="FFFFFF"/>
                </a:solidFill>
                <a:prstDash val="solid"/>
                <a:miter lim="800000"/>
                <a:headEnd/>
                <a:tailEnd/>
              </a:ln>
            </p:spPr>
            <p:txBody>
              <a:bodyPr/>
              <a:lstStyle/>
              <a:p>
                <a:endParaRPr lang="zh-CN" altLang="en-US"/>
              </a:p>
            </p:txBody>
          </p:sp>
          <p:sp>
            <p:nvSpPr>
              <p:cNvPr id="844" name="Freeform 484"/>
              <p:cNvSpPr>
                <a:spLocks/>
              </p:cNvSpPr>
              <p:nvPr/>
            </p:nvSpPr>
            <p:spPr bwMode="auto">
              <a:xfrm>
                <a:off x="4813" y="1522"/>
                <a:ext cx="19" cy="22"/>
              </a:xfrm>
              <a:custGeom>
                <a:avLst/>
                <a:gdLst/>
                <a:ahLst/>
                <a:cxnLst>
                  <a:cxn ang="0">
                    <a:pos x="19" y="11"/>
                  </a:cxn>
                  <a:cxn ang="0">
                    <a:pos x="19" y="22"/>
                  </a:cxn>
                  <a:cxn ang="0">
                    <a:pos x="0" y="11"/>
                  </a:cxn>
                  <a:cxn ang="0">
                    <a:pos x="0" y="0"/>
                  </a:cxn>
                  <a:cxn ang="0">
                    <a:pos x="19" y="11"/>
                  </a:cxn>
                  <a:cxn ang="0">
                    <a:pos x="19" y="11"/>
                  </a:cxn>
                  <a:cxn ang="0">
                    <a:pos x="19" y="11"/>
                  </a:cxn>
                </a:cxnLst>
                <a:rect l="0" t="0" r="r" b="b"/>
                <a:pathLst>
                  <a:path w="19" h="22">
                    <a:moveTo>
                      <a:pt x="19" y="11"/>
                    </a:moveTo>
                    <a:lnTo>
                      <a:pt x="19" y="22"/>
                    </a:lnTo>
                    <a:lnTo>
                      <a:pt x="0" y="11"/>
                    </a:lnTo>
                    <a:lnTo>
                      <a:pt x="0" y="0"/>
                    </a:lnTo>
                    <a:lnTo>
                      <a:pt x="19" y="11"/>
                    </a:lnTo>
                    <a:lnTo>
                      <a:pt x="19" y="11"/>
                    </a:lnTo>
                    <a:lnTo>
                      <a:pt x="19" y="11"/>
                    </a:lnTo>
                    <a:close/>
                  </a:path>
                </a:pathLst>
              </a:custGeom>
              <a:solidFill>
                <a:srgbClr val="010E1B"/>
              </a:solidFill>
              <a:ln w="9525">
                <a:noFill/>
                <a:round/>
                <a:headEnd/>
                <a:tailEnd/>
              </a:ln>
            </p:spPr>
            <p:txBody>
              <a:bodyPr/>
              <a:lstStyle/>
              <a:p>
                <a:endParaRPr lang="zh-CN" altLang="en-US"/>
              </a:p>
            </p:txBody>
          </p:sp>
          <p:sp>
            <p:nvSpPr>
              <p:cNvPr id="845" name="Freeform 485"/>
              <p:cNvSpPr>
                <a:spLocks/>
              </p:cNvSpPr>
              <p:nvPr/>
            </p:nvSpPr>
            <p:spPr bwMode="auto">
              <a:xfrm>
                <a:off x="4650" y="1465"/>
                <a:ext cx="7" cy="12"/>
              </a:xfrm>
              <a:custGeom>
                <a:avLst/>
                <a:gdLst/>
                <a:ahLst/>
                <a:cxnLst>
                  <a:cxn ang="0">
                    <a:pos x="0" y="3"/>
                  </a:cxn>
                  <a:cxn ang="0">
                    <a:pos x="7" y="0"/>
                  </a:cxn>
                  <a:cxn ang="0">
                    <a:pos x="7" y="8"/>
                  </a:cxn>
                  <a:cxn ang="0">
                    <a:pos x="0" y="12"/>
                  </a:cxn>
                  <a:cxn ang="0">
                    <a:pos x="0" y="3"/>
                  </a:cxn>
                  <a:cxn ang="0">
                    <a:pos x="0" y="3"/>
                  </a:cxn>
                  <a:cxn ang="0">
                    <a:pos x="0" y="3"/>
                  </a:cxn>
                </a:cxnLst>
                <a:rect l="0" t="0" r="r" b="b"/>
                <a:pathLst>
                  <a:path w="7" h="12">
                    <a:moveTo>
                      <a:pt x="0" y="3"/>
                    </a:moveTo>
                    <a:lnTo>
                      <a:pt x="7" y="0"/>
                    </a:lnTo>
                    <a:lnTo>
                      <a:pt x="7" y="8"/>
                    </a:lnTo>
                    <a:lnTo>
                      <a:pt x="0" y="12"/>
                    </a:lnTo>
                    <a:lnTo>
                      <a:pt x="0" y="3"/>
                    </a:lnTo>
                    <a:lnTo>
                      <a:pt x="0" y="3"/>
                    </a:lnTo>
                    <a:lnTo>
                      <a:pt x="0" y="3"/>
                    </a:lnTo>
                    <a:close/>
                  </a:path>
                </a:pathLst>
              </a:custGeom>
              <a:solidFill>
                <a:srgbClr val="17317B"/>
              </a:solidFill>
              <a:ln w="9525">
                <a:noFill/>
                <a:round/>
                <a:headEnd/>
                <a:tailEnd/>
              </a:ln>
            </p:spPr>
            <p:txBody>
              <a:bodyPr/>
              <a:lstStyle/>
              <a:p>
                <a:endParaRPr lang="zh-CN" altLang="en-US"/>
              </a:p>
            </p:txBody>
          </p:sp>
          <p:sp>
            <p:nvSpPr>
              <p:cNvPr id="846" name="Freeform 486"/>
              <p:cNvSpPr>
                <a:spLocks/>
              </p:cNvSpPr>
              <p:nvPr/>
            </p:nvSpPr>
            <p:spPr bwMode="auto">
              <a:xfrm>
                <a:off x="4600" y="1436"/>
                <a:ext cx="57" cy="32"/>
              </a:xfrm>
              <a:custGeom>
                <a:avLst/>
                <a:gdLst/>
                <a:ahLst/>
                <a:cxnLst>
                  <a:cxn ang="0">
                    <a:pos x="0" y="3"/>
                  </a:cxn>
                  <a:cxn ang="0">
                    <a:pos x="6" y="0"/>
                  </a:cxn>
                  <a:cxn ang="0">
                    <a:pos x="57" y="29"/>
                  </a:cxn>
                  <a:cxn ang="0">
                    <a:pos x="50" y="32"/>
                  </a:cxn>
                  <a:cxn ang="0">
                    <a:pos x="0" y="3"/>
                  </a:cxn>
                  <a:cxn ang="0">
                    <a:pos x="0" y="3"/>
                  </a:cxn>
                  <a:cxn ang="0">
                    <a:pos x="0" y="3"/>
                  </a:cxn>
                </a:cxnLst>
                <a:rect l="0" t="0" r="r" b="b"/>
                <a:pathLst>
                  <a:path w="57" h="32">
                    <a:moveTo>
                      <a:pt x="0" y="3"/>
                    </a:moveTo>
                    <a:lnTo>
                      <a:pt x="6" y="0"/>
                    </a:lnTo>
                    <a:lnTo>
                      <a:pt x="57" y="29"/>
                    </a:lnTo>
                    <a:lnTo>
                      <a:pt x="50" y="32"/>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847" name="Freeform 487"/>
              <p:cNvSpPr>
                <a:spLocks/>
              </p:cNvSpPr>
              <p:nvPr/>
            </p:nvSpPr>
            <p:spPr bwMode="auto">
              <a:xfrm>
                <a:off x="4600" y="1439"/>
                <a:ext cx="50" cy="38"/>
              </a:xfrm>
              <a:custGeom>
                <a:avLst/>
                <a:gdLst/>
                <a:ahLst/>
                <a:cxnLst>
                  <a:cxn ang="0">
                    <a:pos x="50" y="29"/>
                  </a:cxn>
                  <a:cxn ang="0">
                    <a:pos x="50" y="38"/>
                  </a:cxn>
                  <a:cxn ang="0">
                    <a:pos x="0" y="9"/>
                  </a:cxn>
                  <a:cxn ang="0">
                    <a:pos x="0" y="0"/>
                  </a:cxn>
                  <a:cxn ang="0">
                    <a:pos x="50" y="29"/>
                  </a:cxn>
                  <a:cxn ang="0">
                    <a:pos x="50" y="29"/>
                  </a:cxn>
                  <a:cxn ang="0">
                    <a:pos x="50" y="29"/>
                  </a:cxn>
                </a:cxnLst>
                <a:rect l="0" t="0" r="r" b="b"/>
                <a:pathLst>
                  <a:path w="50" h="38">
                    <a:moveTo>
                      <a:pt x="50" y="29"/>
                    </a:moveTo>
                    <a:lnTo>
                      <a:pt x="50" y="38"/>
                    </a:lnTo>
                    <a:lnTo>
                      <a:pt x="0" y="9"/>
                    </a:lnTo>
                    <a:lnTo>
                      <a:pt x="0" y="0"/>
                    </a:lnTo>
                    <a:lnTo>
                      <a:pt x="50" y="29"/>
                    </a:lnTo>
                    <a:lnTo>
                      <a:pt x="50" y="29"/>
                    </a:lnTo>
                    <a:lnTo>
                      <a:pt x="50" y="29"/>
                    </a:lnTo>
                    <a:close/>
                  </a:path>
                </a:pathLst>
              </a:custGeom>
              <a:solidFill>
                <a:srgbClr val="36458A"/>
              </a:solidFill>
              <a:ln w="9525">
                <a:noFill/>
                <a:round/>
                <a:headEnd/>
                <a:tailEnd/>
              </a:ln>
            </p:spPr>
            <p:txBody>
              <a:bodyPr/>
              <a:lstStyle/>
              <a:p>
                <a:endParaRPr lang="zh-CN" altLang="en-US"/>
              </a:p>
            </p:txBody>
          </p:sp>
          <p:sp>
            <p:nvSpPr>
              <p:cNvPr id="848" name="Freeform 488"/>
              <p:cNvSpPr>
                <a:spLocks/>
              </p:cNvSpPr>
              <p:nvPr/>
            </p:nvSpPr>
            <p:spPr bwMode="auto">
              <a:xfrm>
                <a:off x="4708" y="1498"/>
                <a:ext cx="7" cy="12"/>
              </a:xfrm>
              <a:custGeom>
                <a:avLst/>
                <a:gdLst/>
                <a:ahLst/>
                <a:cxnLst>
                  <a:cxn ang="0">
                    <a:pos x="0" y="4"/>
                  </a:cxn>
                  <a:cxn ang="0">
                    <a:pos x="7" y="0"/>
                  </a:cxn>
                  <a:cxn ang="0">
                    <a:pos x="7" y="8"/>
                  </a:cxn>
                  <a:cxn ang="0">
                    <a:pos x="0" y="12"/>
                  </a:cxn>
                  <a:cxn ang="0">
                    <a:pos x="0" y="4"/>
                  </a:cxn>
                  <a:cxn ang="0">
                    <a:pos x="0" y="4"/>
                  </a:cxn>
                  <a:cxn ang="0">
                    <a:pos x="0" y="4"/>
                  </a:cxn>
                </a:cxnLst>
                <a:rect l="0" t="0" r="r" b="b"/>
                <a:pathLst>
                  <a:path w="7" h="12">
                    <a:moveTo>
                      <a:pt x="0" y="4"/>
                    </a:moveTo>
                    <a:lnTo>
                      <a:pt x="7" y="0"/>
                    </a:lnTo>
                    <a:lnTo>
                      <a:pt x="7" y="8"/>
                    </a:lnTo>
                    <a:lnTo>
                      <a:pt x="0" y="12"/>
                    </a:lnTo>
                    <a:lnTo>
                      <a:pt x="0" y="4"/>
                    </a:lnTo>
                    <a:lnTo>
                      <a:pt x="0" y="4"/>
                    </a:lnTo>
                    <a:lnTo>
                      <a:pt x="0" y="4"/>
                    </a:lnTo>
                    <a:close/>
                  </a:path>
                </a:pathLst>
              </a:custGeom>
              <a:solidFill>
                <a:srgbClr val="17317B"/>
              </a:solidFill>
              <a:ln w="9525">
                <a:noFill/>
                <a:round/>
                <a:headEnd/>
                <a:tailEnd/>
              </a:ln>
            </p:spPr>
            <p:txBody>
              <a:bodyPr/>
              <a:lstStyle/>
              <a:p>
                <a:endParaRPr lang="zh-CN" altLang="en-US"/>
              </a:p>
            </p:txBody>
          </p:sp>
          <p:sp>
            <p:nvSpPr>
              <p:cNvPr id="849" name="Freeform 489"/>
              <p:cNvSpPr>
                <a:spLocks/>
              </p:cNvSpPr>
              <p:nvPr/>
            </p:nvSpPr>
            <p:spPr bwMode="auto">
              <a:xfrm>
                <a:off x="4658" y="1469"/>
                <a:ext cx="57" cy="33"/>
              </a:xfrm>
              <a:custGeom>
                <a:avLst/>
                <a:gdLst/>
                <a:ahLst/>
                <a:cxnLst>
                  <a:cxn ang="0">
                    <a:pos x="0" y="4"/>
                  </a:cxn>
                  <a:cxn ang="0">
                    <a:pos x="6" y="0"/>
                  </a:cxn>
                  <a:cxn ang="0">
                    <a:pos x="57" y="29"/>
                  </a:cxn>
                  <a:cxn ang="0">
                    <a:pos x="50" y="33"/>
                  </a:cxn>
                  <a:cxn ang="0">
                    <a:pos x="0" y="4"/>
                  </a:cxn>
                  <a:cxn ang="0">
                    <a:pos x="0" y="4"/>
                  </a:cxn>
                  <a:cxn ang="0">
                    <a:pos x="0" y="4"/>
                  </a:cxn>
                </a:cxnLst>
                <a:rect l="0" t="0" r="r" b="b"/>
                <a:pathLst>
                  <a:path w="57" h="33">
                    <a:moveTo>
                      <a:pt x="0" y="4"/>
                    </a:moveTo>
                    <a:lnTo>
                      <a:pt x="6" y="0"/>
                    </a:lnTo>
                    <a:lnTo>
                      <a:pt x="57" y="29"/>
                    </a:lnTo>
                    <a:lnTo>
                      <a:pt x="50" y="33"/>
                    </a:lnTo>
                    <a:lnTo>
                      <a:pt x="0" y="4"/>
                    </a:lnTo>
                    <a:lnTo>
                      <a:pt x="0" y="4"/>
                    </a:lnTo>
                    <a:lnTo>
                      <a:pt x="0" y="4"/>
                    </a:lnTo>
                    <a:close/>
                  </a:path>
                </a:pathLst>
              </a:custGeom>
              <a:solidFill>
                <a:srgbClr val="4F64A8"/>
              </a:solidFill>
              <a:ln w="9525">
                <a:noFill/>
                <a:round/>
                <a:headEnd/>
                <a:tailEnd/>
              </a:ln>
            </p:spPr>
            <p:txBody>
              <a:bodyPr/>
              <a:lstStyle/>
              <a:p>
                <a:endParaRPr lang="zh-CN" altLang="en-US"/>
              </a:p>
            </p:txBody>
          </p:sp>
          <p:sp>
            <p:nvSpPr>
              <p:cNvPr id="850" name="Freeform 490"/>
              <p:cNvSpPr>
                <a:spLocks/>
              </p:cNvSpPr>
              <p:nvPr/>
            </p:nvSpPr>
            <p:spPr bwMode="auto">
              <a:xfrm>
                <a:off x="4658" y="1473"/>
                <a:ext cx="50" cy="37"/>
              </a:xfrm>
              <a:custGeom>
                <a:avLst/>
                <a:gdLst/>
                <a:ahLst/>
                <a:cxnLst>
                  <a:cxn ang="0">
                    <a:pos x="50" y="29"/>
                  </a:cxn>
                  <a:cxn ang="0">
                    <a:pos x="50" y="37"/>
                  </a:cxn>
                  <a:cxn ang="0">
                    <a:pos x="0" y="8"/>
                  </a:cxn>
                  <a:cxn ang="0">
                    <a:pos x="0" y="0"/>
                  </a:cxn>
                  <a:cxn ang="0">
                    <a:pos x="50" y="29"/>
                  </a:cxn>
                  <a:cxn ang="0">
                    <a:pos x="50" y="29"/>
                  </a:cxn>
                  <a:cxn ang="0">
                    <a:pos x="50" y="29"/>
                  </a:cxn>
                </a:cxnLst>
                <a:rect l="0" t="0" r="r" b="b"/>
                <a:pathLst>
                  <a:path w="50" h="37">
                    <a:moveTo>
                      <a:pt x="50" y="29"/>
                    </a:moveTo>
                    <a:lnTo>
                      <a:pt x="50" y="37"/>
                    </a:lnTo>
                    <a:lnTo>
                      <a:pt x="0" y="8"/>
                    </a:lnTo>
                    <a:lnTo>
                      <a:pt x="0" y="0"/>
                    </a:lnTo>
                    <a:lnTo>
                      <a:pt x="50" y="29"/>
                    </a:lnTo>
                    <a:lnTo>
                      <a:pt x="50" y="29"/>
                    </a:lnTo>
                    <a:lnTo>
                      <a:pt x="50" y="29"/>
                    </a:lnTo>
                    <a:close/>
                  </a:path>
                </a:pathLst>
              </a:custGeom>
              <a:solidFill>
                <a:srgbClr val="36458A"/>
              </a:solidFill>
              <a:ln w="9525">
                <a:noFill/>
                <a:round/>
                <a:headEnd/>
                <a:tailEnd/>
              </a:ln>
            </p:spPr>
            <p:txBody>
              <a:bodyPr/>
              <a:lstStyle/>
              <a:p>
                <a:endParaRPr lang="zh-CN" altLang="en-US"/>
              </a:p>
            </p:txBody>
          </p:sp>
          <p:sp>
            <p:nvSpPr>
              <p:cNvPr id="851" name="Freeform 491"/>
              <p:cNvSpPr>
                <a:spLocks/>
              </p:cNvSpPr>
              <p:nvPr/>
            </p:nvSpPr>
            <p:spPr bwMode="auto">
              <a:xfrm>
                <a:off x="4720" y="1523"/>
                <a:ext cx="12" cy="17"/>
              </a:xfrm>
              <a:custGeom>
                <a:avLst/>
                <a:gdLst/>
                <a:ahLst/>
                <a:cxnLst>
                  <a:cxn ang="0">
                    <a:pos x="13" y="4"/>
                  </a:cxn>
                  <a:cxn ang="0">
                    <a:pos x="25" y="25"/>
                  </a:cxn>
                  <a:cxn ang="0">
                    <a:pos x="13" y="32"/>
                  </a:cxn>
                  <a:cxn ang="0">
                    <a:pos x="0" y="11"/>
                  </a:cxn>
                  <a:cxn ang="0">
                    <a:pos x="13" y="4"/>
                  </a:cxn>
                  <a:cxn ang="0">
                    <a:pos x="13" y="4"/>
                  </a:cxn>
                </a:cxnLst>
                <a:rect l="0" t="0" r="r" b="b"/>
                <a:pathLst>
                  <a:path w="25" h="36">
                    <a:moveTo>
                      <a:pt x="13" y="4"/>
                    </a:moveTo>
                    <a:cubicBezTo>
                      <a:pt x="19" y="8"/>
                      <a:pt x="25" y="17"/>
                      <a:pt x="25" y="25"/>
                    </a:cubicBezTo>
                    <a:cubicBezTo>
                      <a:pt x="25" y="33"/>
                      <a:pt x="19" y="36"/>
                      <a:pt x="13" y="32"/>
                    </a:cubicBezTo>
                    <a:cubicBezTo>
                      <a:pt x="6" y="28"/>
                      <a:pt x="0" y="19"/>
                      <a:pt x="0" y="11"/>
                    </a:cubicBezTo>
                    <a:cubicBezTo>
                      <a:pt x="1" y="3"/>
                      <a:pt x="6" y="0"/>
                      <a:pt x="13" y="4"/>
                    </a:cubicBezTo>
                    <a:cubicBezTo>
                      <a:pt x="13" y="4"/>
                      <a:pt x="13" y="4"/>
                      <a:pt x="13" y="4"/>
                    </a:cubicBezTo>
                    <a:close/>
                  </a:path>
                </a:pathLst>
              </a:custGeom>
              <a:solidFill>
                <a:srgbClr val="072466"/>
              </a:solidFill>
              <a:ln w="9525">
                <a:noFill/>
                <a:round/>
                <a:headEnd/>
                <a:tailEnd/>
              </a:ln>
            </p:spPr>
            <p:txBody>
              <a:bodyPr/>
              <a:lstStyle/>
              <a:p>
                <a:endParaRPr lang="zh-CN" altLang="en-US"/>
              </a:p>
            </p:txBody>
          </p:sp>
          <p:sp>
            <p:nvSpPr>
              <p:cNvPr id="852" name="Freeform 492"/>
              <p:cNvSpPr>
                <a:spLocks/>
              </p:cNvSpPr>
              <p:nvPr/>
            </p:nvSpPr>
            <p:spPr bwMode="auto">
              <a:xfrm>
                <a:off x="4744" y="1481"/>
                <a:ext cx="11" cy="17"/>
              </a:xfrm>
              <a:custGeom>
                <a:avLst/>
                <a:gdLst/>
                <a:ahLst/>
                <a:cxnLst>
                  <a:cxn ang="0">
                    <a:pos x="12" y="4"/>
                  </a:cxn>
                  <a:cxn ang="0">
                    <a:pos x="24" y="25"/>
                  </a:cxn>
                  <a:cxn ang="0">
                    <a:pos x="12" y="32"/>
                  </a:cxn>
                  <a:cxn ang="0">
                    <a:pos x="0" y="11"/>
                  </a:cxn>
                  <a:cxn ang="0">
                    <a:pos x="12" y="4"/>
                  </a:cxn>
                  <a:cxn ang="0">
                    <a:pos x="12" y="4"/>
                  </a:cxn>
                </a:cxnLst>
                <a:rect l="0" t="0" r="r" b="b"/>
                <a:pathLst>
                  <a:path w="24" h="36">
                    <a:moveTo>
                      <a:pt x="12" y="4"/>
                    </a:moveTo>
                    <a:cubicBezTo>
                      <a:pt x="19" y="8"/>
                      <a:pt x="24" y="17"/>
                      <a:pt x="24" y="25"/>
                    </a:cubicBezTo>
                    <a:cubicBezTo>
                      <a:pt x="24" y="33"/>
                      <a:pt x="19" y="36"/>
                      <a:pt x="12" y="32"/>
                    </a:cubicBezTo>
                    <a:cubicBezTo>
                      <a:pt x="5" y="28"/>
                      <a:pt x="0" y="19"/>
                      <a:pt x="0" y="11"/>
                    </a:cubicBezTo>
                    <a:cubicBezTo>
                      <a:pt x="0" y="3"/>
                      <a:pt x="5" y="0"/>
                      <a:pt x="12" y="4"/>
                    </a:cubicBezTo>
                    <a:cubicBezTo>
                      <a:pt x="12" y="4"/>
                      <a:pt x="12" y="4"/>
                      <a:pt x="12" y="4"/>
                    </a:cubicBezTo>
                    <a:close/>
                  </a:path>
                </a:pathLst>
              </a:custGeom>
              <a:solidFill>
                <a:srgbClr val="072466"/>
              </a:solidFill>
              <a:ln w="9525">
                <a:noFill/>
                <a:round/>
                <a:headEnd/>
                <a:tailEnd/>
              </a:ln>
            </p:spPr>
            <p:txBody>
              <a:bodyPr/>
              <a:lstStyle/>
              <a:p>
                <a:endParaRPr lang="zh-CN" altLang="en-US"/>
              </a:p>
            </p:txBody>
          </p:sp>
          <p:sp>
            <p:nvSpPr>
              <p:cNvPr id="853" name="Freeform 493"/>
              <p:cNvSpPr>
                <a:spLocks/>
              </p:cNvSpPr>
              <p:nvPr/>
            </p:nvSpPr>
            <p:spPr bwMode="auto">
              <a:xfrm>
                <a:off x="4746" y="1483"/>
                <a:ext cx="9" cy="13"/>
              </a:xfrm>
              <a:custGeom>
                <a:avLst/>
                <a:gdLst/>
                <a:ahLst/>
                <a:cxnLst>
                  <a:cxn ang="0">
                    <a:pos x="9" y="3"/>
                  </a:cxn>
                  <a:cxn ang="0">
                    <a:pos x="19" y="20"/>
                  </a:cxn>
                  <a:cxn ang="0">
                    <a:pos x="9" y="25"/>
                  </a:cxn>
                  <a:cxn ang="0">
                    <a:pos x="0" y="8"/>
                  </a:cxn>
                  <a:cxn ang="0">
                    <a:pos x="9" y="3"/>
                  </a:cxn>
                  <a:cxn ang="0">
                    <a:pos x="9" y="3"/>
                  </a:cxn>
                </a:cxnLst>
                <a:rect l="0" t="0" r="r" b="b"/>
                <a:pathLst>
                  <a:path w="19" h="28">
                    <a:moveTo>
                      <a:pt x="9" y="3"/>
                    </a:moveTo>
                    <a:cubicBezTo>
                      <a:pt x="15" y="6"/>
                      <a:pt x="19" y="13"/>
                      <a:pt x="19" y="20"/>
                    </a:cubicBezTo>
                    <a:cubicBezTo>
                      <a:pt x="19" y="26"/>
                      <a:pt x="15" y="28"/>
                      <a:pt x="9" y="25"/>
                    </a:cubicBezTo>
                    <a:cubicBezTo>
                      <a:pt x="4" y="22"/>
                      <a:pt x="0" y="15"/>
                      <a:pt x="0" y="8"/>
                    </a:cubicBezTo>
                    <a:cubicBezTo>
                      <a:pt x="0" y="2"/>
                      <a:pt x="4" y="0"/>
                      <a:pt x="9" y="3"/>
                    </a:cubicBezTo>
                    <a:cubicBezTo>
                      <a:pt x="9" y="3"/>
                      <a:pt x="9" y="3"/>
                      <a:pt x="9" y="3"/>
                    </a:cubicBezTo>
                    <a:close/>
                  </a:path>
                </a:pathLst>
              </a:custGeom>
              <a:solidFill>
                <a:srgbClr val="36458A"/>
              </a:solidFill>
              <a:ln w="9525">
                <a:noFill/>
                <a:round/>
                <a:headEnd/>
                <a:tailEnd/>
              </a:ln>
            </p:spPr>
            <p:txBody>
              <a:bodyPr/>
              <a:lstStyle/>
              <a:p>
                <a:endParaRPr lang="zh-CN" altLang="en-US"/>
              </a:p>
            </p:txBody>
          </p:sp>
          <p:sp>
            <p:nvSpPr>
              <p:cNvPr id="854" name="Freeform 494"/>
              <p:cNvSpPr>
                <a:spLocks/>
              </p:cNvSpPr>
              <p:nvPr/>
            </p:nvSpPr>
            <p:spPr bwMode="auto">
              <a:xfrm>
                <a:off x="4544" y="1364"/>
                <a:ext cx="10" cy="14"/>
              </a:xfrm>
              <a:custGeom>
                <a:avLst/>
                <a:gdLst/>
                <a:ahLst/>
                <a:cxnLst>
                  <a:cxn ang="0">
                    <a:pos x="10" y="4"/>
                  </a:cxn>
                  <a:cxn ang="0">
                    <a:pos x="20" y="21"/>
                  </a:cxn>
                  <a:cxn ang="0">
                    <a:pos x="10" y="27"/>
                  </a:cxn>
                  <a:cxn ang="0">
                    <a:pos x="0" y="10"/>
                  </a:cxn>
                  <a:cxn ang="0">
                    <a:pos x="10" y="4"/>
                  </a:cxn>
                  <a:cxn ang="0">
                    <a:pos x="10" y="4"/>
                  </a:cxn>
                </a:cxnLst>
                <a:rect l="0" t="0" r="r" b="b"/>
                <a:pathLst>
                  <a:path w="21" h="31">
                    <a:moveTo>
                      <a:pt x="10" y="4"/>
                    </a:moveTo>
                    <a:cubicBezTo>
                      <a:pt x="16" y="7"/>
                      <a:pt x="21" y="15"/>
                      <a:pt x="20" y="21"/>
                    </a:cubicBezTo>
                    <a:cubicBezTo>
                      <a:pt x="20" y="28"/>
                      <a:pt x="16" y="31"/>
                      <a:pt x="10" y="27"/>
                    </a:cubicBezTo>
                    <a:cubicBezTo>
                      <a:pt x="5" y="24"/>
                      <a:pt x="0" y="16"/>
                      <a:pt x="0" y="10"/>
                    </a:cubicBezTo>
                    <a:cubicBezTo>
                      <a:pt x="0" y="3"/>
                      <a:pt x="5" y="0"/>
                      <a:pt x="10" y="4"/>
                    </a:cubicBezTo>
                    <a:cubicBezTo>
                      <a:pt x="10" y="4"/>
                      <a:pt x="10" y="4"/>
                      <a:pt x="10" y="4"/>
                    </a:cubicBezTo>
                    <a:close/>
                  </a:path>
                </a:pathLst>
              </a:custGeom>
              <a:solidFill>
                <a:srgbClr val="072466"/>
              </a:solidFill>
              <a:ln w="9525">
                <a:noFill/>
                <a:round/>
                <a:headEnd/>
                <a:tailEnd/>
              </a:ln>
            </p:spPr>
            <p:txBody>
              <a:bodyPr/>
              <a:lstStyle/>
              <a:p>
                <a:endParaRPr lang="zh-CN" altLang="en-US"/>
              </a:p>
            </p:txBody>
          </p:sp>
          <p:sp>
            <p:nvSpPr>
              <p:cNvPr id="855" name="Freeform 495"/>
              <p:cNvSpPr>
                <a:spLocks/>
              </p:cNvSpPr>
              <p:nvPr/>
            </p:nvSpPr>
            <p:spPr bwMode="auto">
              <a:xfrm>
                <a:off x="4546" y="1365"/>
                <a:ext cx="8" cy="12"/>
              </a:xfrm>
              <a:custGeom>
                <a:avLst/>
                <a:gdLst/>
                <a:ahLst/>
                <a:cxnLst>
                  <a:cxn ang="0">
                    <a:pos x="9" y="3"/>
                  </a:cxn>
                  <a:cxn ang="0">
                    <a:pos x="17" y="18"/>
                  </a:cxn>
                  <a:cxn ang="0">
                    <a:pos x="8" y="23"/>
                  </a:cxn>
                  <a:cxn ang="0">
                    <a:pos x="0" y="8"/>
                  </a:cxn>
                  <a:cxn ang="0">
                    <a:pos x="9" y="3"/>
                  </a:cxn>
                  <a:cxn ang="0">
                    <a:pos x="9" y="3"/>
                  </a:cxn>
                </a:cxnLst>
                <a:rect l="0" t="0" r="r" b="b"/>
                <a:pathLst>
                  <a:path w="17" h="26">
                    <a:moveTo>
                      <a:pt x="9" y="3"/>
                    </a:moveTo>
                    <a:cubicBezTo>
                      <a:pt x="13" y="5"/>
                      <a:pt x="17" y="12"/>
                      <a:pt x="17" y="18"/>
                    </a:cubicBezTo>
                    <a:cubicBezTo>
                      <a:pt x="17" y="23"/>
                      <a:pt x="13" y="26"/>
                      <a:pt x="8" y="23"/>
                    </a:cubicBezTo>
                    <a:cubicBezTo>
                      <a:pt x="4" y="20"/>
                      <a:pt x="0" y="13"/>
                      <a:pt x="0" y="8"/>
                    </a:cubicBezTo>
                    <a:cubicBezTo>
                      <a:pt x="0" y="2"/>
                      <a:pt x="4" y="0"/>
                      <a:pt x="9" y="3"/>
                    </a:cubicBezTo>
                    <a:cubicBezTo>
                      <a:pt x="9" y="3"/>
                      <a:pt x="9" y="3"/>
                      <a:pt x="9" y="3"/>
                    </a:cubicBezTo>
                    <a:close/>
                  </a:path>
                </a:pathLst>
              </a:custGeom>
              <a:solidFill>
                <a:srgbClr val="1A1A1A"/>
              </a:solidFill>
              <a:ln w="9525">
                <a:noFill/>
                <a:round/>
                <a:headEnd/>
                <a:tailEnd/>
              </a:ln>
            </p:spPr>
            <p:txBody>
              <a:bodyPr/>
              <a:lstStyle/>
              <a:p>
                <a:endParaRPr lang="zh-CN" altLang="en-US"/>
              </a:p>
            </p:txBody>
          </p:sp>
          <p:sp>
            <p:nvSpPr>
              <p:cNvPr id="856" name="Freeform 496"/>
              <p:cNvSpPr>
                <a:spLocks/>
              </p:cNvSpPr>
              <p:nvPr/>
            </p:nvSpPr>
            <p:spPr bwMode="auto">
              <a:xfrm>
                <a:off x="4557" y="1372"/>
                <a:ext cx="9" cy="14"/>
              </a:xfrm>
              <a:custGeom>
                <a:avLst/>
                <a:gdLst/>
                <a:ahLst/>
                <a:cxnLst>
                  <a:cxn ang="0">
                    <a:pos x="10" y="3"/>
                  </a:cxn>
                  <a:cxn ang="0">
                    <a:pos x="20" y="21"/>
                  </a:cxn>
                  <a:cxn ang="0">
                    <a:pos x="10" y="27"/>
                  </a:cxn>
                  <a:cxn ang="0">
                    <a:pos x="0" y="9"/>
                  </a:cxn>
                  <a:cxn ang="0">
                    <a:pos x="10" y="3"/>
                  </a:cxn>
                  <a:cxn ang="0">
                    <a:pos x="10" y="3"/>
                  </a:cxn>
                </a:cxnLst>
                <a:rect l="0" t="0" r="r" b="b"/>
                <a:pathLst>
                  <a:path w="20" h="30">
                    <a:moveTo>
                      <a:pt x="10" y="3"/>
                    </a:moveTo>
                    <a:cubicBezTo>
                      <a:pt x="16" y="7"/>
                      <a:pt x="20" y="15"/>
                      <a:pt x="20" y="21"/>
                    </a:cubicBezTo>
                    <a:cubicBezTo>
                      <a:pt x="20" y="28"/>
                      <a:pt x="16" y="30"/>
                      <a:pt x="10" y="27"/>
                    </a:cubicBezTo>
                    <a:cubicBezTo>
                      <a:pt x="4" y="24"/>
                      <a:pt x="0" y="16"/>
                      <a:pt x="0" y="9"/>
                    </a:cubicBezTo>
                    <a:cubicBezTo>
                      <a:pt x="0" y="3"/>
                      <a:pt x="4" y="0"/>
                      <a:pt x="10" y="3"/>
                    </a:cubicBezTo>
                    <a:cubicBezTo>
                      <a:pt x="10" y="3"/>
                      <a:pt x="10" y="3"/>
                      <a:pt x="10" y="3"/>
                    </a:cubicBezTo>
                    <a:close/>
                  </a:path>
                </a:pathLst>
              </a:custGeom>
              <a:solidFill>
                <a:srgbClr val="072466"/>
              </a:solidFill>
              <a:ln w="9525">
                <a:noFill/>
                <a:round/>
                <a:headEnd/>
                <a:tailEnd/>
              </a:ln>
            </p:spPr>
            <p:txBody>
              <a:bodyPr/>
              <a:lstStyle/>
              <a:p>
                <a:endParaRPr lang="zh-CN" altLang="en-US"/>
              </a:p>
            </p:txBody>
          </p:sp>
          <p:sp>
            <p:nvSpPr>
              <p:cNvPr id="857" name="Freeform 497"/>
              <p:cNvSpPr>
                <a:spLocks/>
              </p:cNvSpPr>
              <p:nvPr/>
            </p:nvSpPr>
            <p:spPr bwMode="auto">
              <a:xfrm>
                <a:off x="4558" y="1373"/>
                <a:ext cx="8" cy="11"/>
              </a:xfrm>
              <a:custGeom>
                <a:avLst/>
                <a:gdLst/>
                <a:ahLst/>
                <a:cxnLst>
                  <a:cxn ang="0">
                    <a:pos x="8" y="2"/>
                  </a:cxn>
                  <a:cxn ang="0">
                    <a:pos x="17" y="17"/>
                  </a:cxn>
                  <a:cxn ang="0">
                    <a:pos x="8" y="22"/>
                  </a:cxn>
                  <a:cxn ang="0">
                    <a:pos x="0" y="7"/>
                  </a:cxn>
                  <a:cxn ang="0">
                    <a:pos x="8" y="2"/>
                  </a:cxn>
                  <a:cxn ang="0">
                    <a:pos x="8" y="2"/>
                  </a:cxn>
                </a:cxnLst>
                <a:rect l="0" t="0" r="r" b="b"/>
                <a:pathLst>
                  <a:path w="17" h="25">
                    <a:moveTo>
                      <a:pt x="8" y="2"/>
                    </a:moveTo>
                    <a:cubicBezTo>
                      <a:pt x="13" y="5"/>
                      <a:pt x="17" y="12"/>
                      <a:pt x="17" y="17"/>
                    </a:cubicBezTo>
                    <a:cubicBezTo>
                      <a:pt x="17" y="23"/>
                      <a:pt x="13" y="25"/>
                      <a:pt x="8" y="22"/>
                    </a:cubicBezTo>
                    <a:cubicBezTo>
                      <a:pt x="3" y="20"/>
                      <a:pt x="0" y="13"/>
                      <a:pt x="0" y="7"/>
                    </a:cubicBezTo>
                    <a:cubicBezTo>
                      <a:pt x="0" y="2"/>
                      <a:pt x="4" y="0"/>
                      <a:pt x="8" y="2"/>
                    </a:cubicBezTo>
                    <a:cubicBezTo>
                      <a:pt x="8" y="2"/>
                      <a:pt x="8" y="2"/>
                      <a:pt x="8" y="2"/>
                    </a:cubicBezTo>
                    <a:close/>
                  </a:path>
                </a:pathLst>
              </a:custGeom>
              <a:solidFill>
                <a:srgbClr val="1A1A1A"/>
              </a:solidFill>
              <a:ln w="9525">
                <a:noFill/>
                <a:round/>
                <a:headEnd/>
                <a:tailEnd/>
              </a:ln>
            </p:spPr>
            <p:txBody>
              <a:bodyPr/>
              <a:lstStyle/>
              <a:p>
                <a:endParaRPr lang="zh-CN" altLang="en-US"/>
              </a:p>
            </p:txBody>
          </p:sp>
          <p:sp>
            <p:nvSpPr>
              <p:cNvPr id="858" name="Freeform 498"/>
              <p:cNvSpPr>
                <a:spLocks/>
              </p:cNvSpPr>
              <p:nvPr/>
            </p:nvSpPr>
            <p:spPr bwMode="auto">
              <a:xfrm>
                <a:off x="4571" y="1380"/>
                <a:ext cx="40" cy="32"/>
              </a:xfrm>
              <a:custGeom>
                <a:avLst/>
                <a:gdLst/>
                <a:ahLst/>
                <a:cxnLst>
                  <a:cxn ang="0">
                    <a:pos x="60" y="25"/>
                  </a:cxn>
                  <a:cxn ang="0">
                    <a:pos x="70" y="40"/>
                  </a:cxn>
                  <a:cxn ang="0">
                    <a:pos x="76" y="41"/>
                  </a:cxn>
                  <a:cxn ang="0">
                    <a:pos x="86" y="59"/>
                  </a:cxn>
                  <a:cxn ang="0">
                    <a:pos x="76" y="65"/>
                  </a:cxn>
                  <a:cxn ang="0">
                    <a:pos x="70" y="59"/>
                  </a:cxn>
                  <a:cxn ang="0">
                    <a:pos x="60" y="64"/>
                  </a:cxn>
                  <a:cxn ang="0">
                    <a:pos x="26" y="44"/>
                  </a:cxn>
                  <a:cxn ang="0">
                    <a:pos x="17" y="29"/>
                  </a:cxn>
                  <a:cxn ang="0">
                    <a:pos x="11" y="27"/>
                  </a:cxn>
                  <a:cxn ang="0">
                    <a:pos x="0" y="10"/>
                  </a:cxn>
                  <a:cxn ang="0">
                    <a:pos x="11" y="4"/>
                  </a:cxn>
                  <a:cxn ang="0">
                    <a:pos x="17" y="9"/>
                  </a:cxn>
                  <a:cxn ang="0">
                    <a:pos x="26" y="5"/>
                  </a:cxn>
                  <a:cxn ang="0">
                    <a:pos x="60" y="25"/>
                  </a:cxn>
                  <a:cxn ang="0">
                    <a:pos x="60" y="25"/>
                  </a:cxn>
                </a:cxnLst>
                <a:rect l="0" t="0" r="r" b="b"/>
                <a:pathLst>
                  <a:path w="86" h="69">
                    <a:moveTo>
                      <a:pt x="60" y="25"/>
                    </a:moveTo>
                    <a:cubicBezTo>
                      <a:pt x="65" y="28"/>
                      <a:pt x="69" y="34"/>
                      <a:pt x="70" y="40"/>
                    </a:cubicBezTo>
                    <a:cubicBezTo>
                      <a:pt x="72" y="40"/>
                      <a:pt x="74" y="40"/>
                      <a:pt x="76" y="41"/>
                    </a:cubicBezTo>
                    <a:cubicBezTo>
                      <a:pt x="82" y="45"/>
                      <a:pt x="86" y="53"/>
                      <a:pt x="86" y="59"/>
                    </a:cubicBezTo>
                    <a:cubicBezTo>
                      <a:pt x="86" y="66"/>
                      <a:pt x="82" y="69"/>
                      <a:pt x="76" y="65"/>
                    </a:cubicBezTo>
                    <a:cubicBezTo>
                      <a:pt x="74" y="64"/>
                      <a:pt x="72" y="62"/>
                      <a:pt x="70" y="59"/>
                    </a:cubicBezTo>
                    <a:cubicBezTo>
                      <a:pt x="69" y="65"/>
                      <a:pt x="65" y="66"/>
                      <a:pt x="60" y="64"/>
                    </a:cubicBezTo>
                    <a:cubicBezTo>
                      <a:pt x="26" y="44"/>
                      <a:pt x="26" y="44"/>
                      <a:pt x="26" y="44"/>
                    </a:cubicBezTo>
                    <a:cubicBezTo>
                      <a:pt x="21" y="41"/>
                      <a:pt x="17" y="35"/>
                      <a:pt x="17" y="29"/>
                    </a:cubicBezTo>
                    <a:cubicBezTo>
                      <a:pt x="15" y="29"/>
                      <a:pt x="13" y="29"/>
                      <a:pt x="11" y="27"/>
                    </a:cubicBezTo>
                    <a:cubicBezTo>
                      <a:pt x="5" y="24"/>
                      <a:pt x="0" y="16"/>
                      <a:pt x="0" y="10"/>
                    </a:cubicBezTo>
                    <a:cubicBezTo>
                      <a:pt x="0" y="3"/>
                      <a:pt x="5" y="0"/>
                      <a:pt x="11" y="4"/>
                    </a:cubicBezTo>
                    <a:cubicBezTo>
                      <a:pt x="13" y="5"/>
                      <a:pt x="15" y="7"/>
                      <a:pt x="17" y="9"/>
                    </a:cubicBezTo>
                    <a:cubicBezTo>
                      <a:pt x="17" y="4"/>
                      <a:pt x="22" y="2"/>
                      <a:pt x="26" y="5"/>
                    </a:cubicBezTo>
                    <a:cubicBezTo>
                      <a:pt x="60" y="25"/>
                      <a:pt x="60" y="25"/>
                      <a:pt x="60" y="25"/>
                    </a:cubicBezTo>
                    <a:cubicBezTo>
                      <a:pt x="60" y="25"/>
                      <a:pt x="60" y="25"/>
                      <a:pt x="60" y="25"/>
                    </a:cubicBezTo>
                    <a:close/>
                  </a:path>
                </a:pathLst>
              </a:custGeom>
              <a:solidFill>
                <a:srgbClr val="072466"/>
              </a:solidFill>
              <a:ln w="9525">
                <a:noFill/>
                <a:round/>
                <a:headEnd/>
                <a:tailEnd/>
              </a:ln>
            </p:spPr>
            <p:txBody>
              <a:bodyPr/>
              <a:lstStyle/>
              <a:p>
                <a:endParaRPr lang="zh-CN" altLang="en-US"/>
              </a:p>
            </p:txBody>
          </p:sp>
          <p:sp>
            <p:nvSpPr>
              <p:cNvPr id="859" name="Freeform 499"/>
              <p:cNvSpPr>
                <a:spLocks noEditPoints="1"/>
              </p:cNvSpPr>
              <p:nvPr/>
            </p:nvSpPr>
            <p:spPr bwMode="auto">
              <a:xfrm>
                <a:off x="4572" y="1382"/>
                <a:ext cx="37" cy="27"/>
              </a:xfrm>
              <a:custGeom>
                <a:avLst/>
                <a:gdLst/>
                <a:ahLst/>
                <a:cxnLst>
                  <a:cxn ang="0">
                    <a:pos x="7" y="2"/>
                  </a:cxn>
                  <a:cxn ang="0">
                    <a:pos x="13" y="13"/>
                  </a:cxn>
                  <a:cxn ang="0">
                    <a:pos x="7" y="17"/>
                  </a:cxn>
                  <a:cxn ang="0">
                    <a:pos x="0" y="6"/>
                  </a:cxn>
                  <a:cxn ang="0">
                    <a:pos x="7" y="2"/>
                  </a:cxn>
                  <a:cxn ang="0">
                    <a:pos x="7" y="2"/>
                  </a:cxn>
                  <a:cxn ang="0">
                    <a:pos x="73" y="42"/>
                  </a:cxn>
                  <a:cxn ang="0">
                    <a:pos x="79" y="53"/>
                  </a:cxn>
                  <a:cxn ang="0">
                    <a:pos x="73" y="56"/>
                  </a:cxn>
                  <a:cxn ang="0">
                    <a:pos x="67" y="46"/>
                  </a:cxn>
                  <a:cxn ang="0">
                    <a:pos x="73" y="42"/>
                  </a:cxn>
                  <a:cxn ang="0">
                    <a:pos x="73" y="42"/>
                  </a:cxn>
                </a:cxnLst>
                <a:rect l="0" t="0" r="r" b="b"/>
                <a:pathLst>
                  <a:path w="79" h="58">
                    <a:moveTo>
                      <a:pt x="7" y="2"/>
                    </a:moveTo>
                    <a:cubicBezTo>
                      <a:pt x="10" y="4"/>
                      <a:pt x="13" y="9"/>
                      <a:pt x="13" y="13"/>
                    </a:cubicBezTo>
                    <a:cubicBezTo>
                      <a:pt x="13" y="17"/>
                      <a:pt x="10" y="19"/>
                      <a:pt x="7" y="17"/>
                    </a:cubicBezTo>
                    <a:cubicBezTo>
                      <a:pt x="3" y="15"/>
                      <a:pt x="0" y="10"/>
                      <a:pt x="0" y="6"/>
                    </a:cubicBezTo>
                    <a:cubicBezTo>
                      <a:pt x="0" y="2"/>
                      <a:pt x="3" y="0"/>
                      <a:pt x="7" y="2"/>
                    </a:cubicBezTo>
                    <a:cubicBezTo>
                      <a:pt x="7" y="2"/>
                      <a:pt x="7" y="2"/>
                      <a:pt x="7" y="2"/>
                    </a:cubicBezTo>
                    <a:close/>
                    <a:moveTo>
                      <a:pt x="73" y="42"/>
                    </a:moveTo>
                    <a:cubicBezTo>
                      <a:pt x="77" y="44"/>
                      <a:pt x="79" y="49"/>
                      <a:pt x="79" y="53"/>
                    </a:cubicBezTo>
                    <a:cubicBezTo>
                      <a:pt x="79" y="57"/>
                      <a:pt x="77" y="58"/>
                      <a:pt x="73" y="56"/>
                    </a:cubicBezTo>
                    <a:cubicBezTo>
                      <a:pt x="70" y="54"/>
                      <a:pt x="67" y="50"/>
                      <a:pt x="67" y="46"/>
                    </a:cubicBezTo>
                    <a:cubicBezTo>
                      <a:pt x="67" y="42"/>
                      <a:pt x="70" y="40"/>
                      <a:pt x="73" y="42"/>
                    </a:cubicBezTo>
                    <a:cubicBezTo>
                      <a:pt x="73" y="42"/>
                      <a:pt x="73" y="42"/>
                      <a:pt x="73" y="42"/>
                    </a:cubicBezTo>
                    <a:close/>
                  </a:path>
                </a:pathLst>
              </a:custGeom>
              <a:noFill/>
              <a:ln w="3175" cap="flat">
                <a:solidFill>
                  <a:srgbClr val="DCDCDC"/>
                </a:solidFill>
                <a:prstDash val="solid"/>
                <a:miter lim="800000"/>
                <a:headEnd/>
                <a:tailEnd/>
              </a:ln>
            </p:spPr>
            <p:txBody>
              <a:bodyPr/>
              <a:lstStyle/>
              <a:p>
                <a:endParaRPr lang="zh-CN" altLang="en-US"/>
              </a:p>
            </p:txBody>
          </p:sp>
          <p:sp>
            <p:nvSpPr>
              <p:cNvPr id="860" name="Freeform 500"/>
              <p:cNvSpPr>
                <a:spLocks/>
              </p:cNvSpPr>
              <p:nvPr/>
            </p:nvSpPr>
            <p:spPr bwMode="auto">
              <a:xfrm>
                <a:off x="4596" y="1398"/>
                <a:ext cx="4" cy="9"/>
              </a:xfrm>
              <a:custGeom>
                <a:avLst/>
                <a:gdLst/>
                <a:ahLst/>
                <a:cxnLst>
                  <a:cxn ang="0">
                    <a:pos x="0" y="3"/>
                  </a:cxn>
                  <a:cxn ang="0">
                    <a:pos x="4" y="0"/>
                  </a:cxn>
                  <a:cxn ang="0">
                    <a:pos x="4" y="6"/>
                  </a:cxn>
                  <a:cxn ang="0">
                    <a:pos x="0" y="9"/>
                  </a:cxn>
                  <a:cxn ang="0">
                    <a:pos x="0" y="3"/>
                  </a:cxn>
                  <a:cxn ang="0">
                    <a:pos x="0" y="3"/>
                  </a:cxn>
                  <a:cxn ang="0">
                    <a:pos x="0" y="3"/>
                  </a:cxn>
                </a:cxnLst>
                <a:rect l="0" t="0" r="r" b="b"/>
                <a:pathLst>
                  <a:path w="4" h="9">
                    <a:moveTo>
                      <a:pt x="0" y="3"/>
                    </a:moveTo>
                    <a:lnTo>
                      <a:pt x="4" y="0"/>
                    </a:lnTo>
                    <a:lnTo>
                      <a:pt x="4" y="6"/>
                    </a:lnTo>
                    <a:lnTo>
                      <a:pt x="0" y="9"/>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861" name="Freeform 501"/>
              <p:cNvSpPr>
                <a:spLocks/>
              </p:cNvSpPr>
              <p:nvPr/>
            </p:nvSpPr>
            <p:spPr bwMode="auto">
              <a:xfrm>
                <a:off x="4576" y="1387"/>
                <a:ext cx="24" cy="14"/>
              </a:xfrm>
              <a:custGeom>
                <a:avLst/>
                <a:gdLst/>
                <a:ahLst/>
                <a:cxnLst>
                  <a:cxn ang="0">
                    <a:pos x="0" y="2"/>
                  </a:cxn>
                  <a:cxn ang="0">
                    <a:pos x="5" y="0"/>
                  </a:cxn>
                  <a:cxn ang="0">
                    <a:pos x="24" y="11"/>
                  </a:cxn>
                  <a:cxn ang="0">
                    <a:pos x="20" y="14"/>
                  </a:cxn>
                  <a:cxn ang="0">
                    <a:pos x="0" y="2"/>
                  </a:cxn>
                  <a:cxn ang="0">
                    <a:pos x="0" y="2"/>
                  </a:cxn>
                  <a:cxn ang="0">
                    <a:pos x="0" y="2"/>
                  </a:cxn>
                </a:cxnLst>
                <a:rect l="0" t="0" r="r" b="b"/>
                <a:pathLst>
                  <a:path w="24" h="14">
                    <a:moveTo>
                      <a:pt x="0" y="2"/>
                    </a:moveTo>
                    <a:lnTo>
                      <a:pt x="5" y="0"/>
                    </a:lnTo>
                    <a:lnTo>
                      <a:pt x="24" y="11"/>
                    </a:lnTo>
                    <a:lnTo>
                      <a:pt x="20" y="14"/>
                    </a:lnTo>
                    <a:lnTo>
                      <a:pt x="0" y="2"/>
                    </a:lnTo>
                    <a:lnTo>
                      <a:pt x="0" y="2"/>
                    </a:lnTo>
                    <a:lnTo>
                      <a:pt x="0" y="2"/>
                    </a:lnTo>
                    <a:close/>
                  </a:path>
                </a:pathLst>
              </a:custGeom>
              <a:solidFill>
                <a:srgbClr val="4F64A8"/>
              </a:solidFill>
              <a:ln w="9525">
                <a:noFill/>
                <a:round/>
                <a:headEnd/>
                <a:tailEnd/>
              </a:ln>
            </p:spPr>
            <p:txBody>
              <a:bodyPr/>
              <a:lstStyle/>
              <a:p>
                <a:endParaRPr lang="zh-CN" altLang="en-US"/>
              </a:p>
            </p:txBody>
          </p:sp>
          <p:sp>
            <p:nvSpPr>
              <p:cNvPr id="862" name="Freeform 502"/>
              <p:cNvSpPr>
                <a:spLocks/>
              </p:cNvSpPr>
              <p:nvPr/>
            </p:nvSpPr>
            <p:spPr bwMode="auto">
              <a:xfrm>
                <a:off x="4576" y="1389"/>
                <a:ext cx="20" cy="18"/>
              </a:xfrm>
              <a:custGeom>
                <a:avLst/>
                <a:gdLst/>
                <a:ahLst/>
                <a:cxnLst>
                  <a:cxn ang="0">
                    <a:pos x="20" y="12"/>
                  </a:cxn>
                  <a:cxn ang="0">
                    <a:pos x="20" y="18"/>
                  </a:cxn>
                  <a:cxn ang="0">
                    <a:pos x="0" y="6"/>
                  </a:cxn>
                  <a:cxn ang="0">
                    <a:pos x="0" y="0"/>
                  </a:cxn>
                  <a:cxn ang="0">
                    <a:pos x="20" y="12"/>
                  </a:cxn>
                  <a:cxn ang="0">
                    <a:pos x="20" y="12"/>
                  </a:cxn>
                  <a:cxn ang="0">
                    <a:pos x="20" y="12"/>
                  </a:cxn>
                </a:cxnLst>
                <a:rect l="0" t="0" r="r" b="b"/>
                <a:pathLst>
                  <a:path w="20" h="18">
                    <a:moveTo>
                      <a:pt x="20" y="12"/>
                    </a:moveTo>
                    <a:lnTo>
                      <a:pt x="20" y="18"/>
                    </a:lnTo>
                    <a:lnTo>
                      <a:pt x="0" y="6"/>
                    </a:lnTo>
                    <a:lnTo>
                      <a:pt x="0" y="0"/>
                    </a:lnTo>
                    <a:lnTo>
                      <a:pt x="20" y="12"/>
                    </a:lnTo>
                    <a:lnTo>
                      <a:pt x="20" y="12"/>
                    </a:lnTo>
                    <a:lnTo>
                      <a:pt x="20" y="12"/>
                    </a:lnTo>
                    <a:close/>
                  </a:path>
                </a:pathLst>
              </a:custGeom>
              <a:solidFill>
                <a:srgbClr val="36458A"/>
              </a:solidFill>
              <a:ln w="9525">
                <a:noFill/>
                <a:round/>
                <a:headEnd/>
                <a:tailEnd/>
              </a:ln>
            </p:spPr>
            <p:txBody>
              <a:bodyPr/>
              <a:lstStyle/>
              <a:p>
                <a:endParaRPr lang="zh-CN" altLang="en-US"/>
              </a:p>
            </p:txBody>
          </p:sp>
          <p:sp>
            <p:nvSpPr>
              <p:cNvPr id="863" name="Freeform 503"/>
              <p:cNvSpPr>
                <a:spLocks/>
              </p:cNvSpPr>
              <p:nvPr/>
            </p:nvSpPr>
            <p:spPr bwMode="auto">
              <a:xfrm>
                <a:off x="4618" y="1408"/>
                <a:ext cx="40" cy="32"/>
              </a:xfrm>
              <a:custGeom>
                <a:avLst/>
                <a:gdLst/>
                <a:ahLst/>
                <a:cxnLst>
                  <a:cxn ang="0">
                    <a:pos x="60" y="25"/>
                  </a:cxn>
                  <a:cxn ang="0">
                    <a:pos x="70" y="40"/>
                  </a:cxn>
                  <a:cxn ang="0">
                    <a:pos x="76" y="41"/>
                  </a:cxn>
                  <a:cxn ang="0">
                    <a:pos x="86" y="59"/>
                  </a:cxn>
                  <a:cxn ang="0">
                    <a:pos x="76" y="65"/>
                  </a:cxn>
                  <a:cxn ang="0">
                    <a:pos x="70" y="59"/>
                  </a:cxn>
                  <a:cxn ang="0">
                    <a:pos x="60" y="64"/>
                  </a:cxn>
                  <a:cxn ang="0">
                    <a:pos x="26" y="44"/>
                  </a:cxn>
                  <a:cxn ang="0">
                    <a:pos x="17" y="29"/>
                  </a:cxn>
                  <a:cxn ang="0">
                    <a:pos x="11" y="27"/>
                  </a:cxn>
                  <a:cxn ang="0">
                    <a:pos x="0" y="10"/>
                  </a:cxn>
                  <a:cxn ang="0">
                    <a:pos x="11" y="4"/>
                  </a:cxn>
                  <a:cxn ang="0">
                    <a:pos x="17" y="9"/>
                  </a:cxn>
                  <a:cxn ang="0">
                    <a:pos x="26" y="5"/>
                  </a:cxn>
                  <a:cxn ang="0">
                    <a:pos x="60" y="25"/>
                  </a:cxn>
                  <a:cxn ang="0">
                    <a:pos x="60" y="25"/>
                  </a:cxn>
                </a:cxnLst>
                <a:rect l="0" t="0" r="r" b="b"/>
                <a:pathLst>
                  <a:path w="86" h="69">
                    <a:moveTo>
                      <a:pt x="60" y="25"/>
                    </a:moveTo>
                    <a:cubicBezTo>
                      <a:pt x="65" y="28"/>
                      <a:pt x="69" y="34"/>
                      <a:pt x="70" y="40"/>
                    </a:cubicBezTo>
                    <a:cubicBezTo>
                      <a:pt x="72" y="40"/>
                      <a:pt x="74" y="40"/>
                      <a:pt x="76" y="41"/>
                    </a:cubicBezTo>
                    <a:cubicBezTo>
                      <a:pt x="82" y="45"/>
                      <a:pt x="86" y="53"/>
                      <a:pt x="86" y="59"/>
                    </a:cubicBezTo>
                    <a:cubicBezTo>
                      <a:pt x="86" y="66"/>
                      <a:pt x="82" y="69"/>
                      <a:pt x="76" y="65"/>
                    </a:cubicBezTo>
                    <a:cubicBezTo>
                      <a:pt x="74" y="64"/>
                      <a:pt x="72" y="62"/>
                      <a:pt x="70" y="59"/>
                    </a:cubicBezTo>
                    <a:cubicBezTo>
                      <a:pt x="69" y="65"/>
                      <a:pt x="65" y="66"/>
                      <a:pt x="60" y="64"/>
                    </a:cubicBezTo>
                    <a:cubicBezTo>
                      <a:pt x="26" y="44"/>
                      <a:pt x="26" y="44"/>
                      <a:pt x="26" y="44"/>
                    </a:cubicBezTo>
                    <a:cubicBezTo>
                      <a:pt x="21" y="41"/>
                      <a:pt x="17" y="35"/>
                      <a:pt x="17" y="29"/>
                    </a:cubicBezTo>
                    <a:cubicBezTo>
                      <a:pt x="15" y="29"/>
                      <a:pt x="13" y="29"/>
                      <a:pt x="11" y="27"/>
                    </a:cubicBezTo>
                    <a:cubicBezTo>
                      <a:pt x="5" y="24"/>
                      <a:pt x="0" y="16"/>
                      <a:pt x="0" y="10"/>
                    </a:cubicBezTo>
                    <a:cubicBezTo>
                      <a:pt x="0" y="3"/>
                      <a:pt x="5" y="0"/>
                      <a:pt x="11" y="4"/>
                    </a:cubicBezTo>
                    <a:cubicBezTo>
                      <a:pt x="13" y="5"/>
                      <a:pt x="15" y="7"/>
                      <a:pt x="17" y="9"/>
                    </a:cubicBezTo>
                    <a:cubicBezTo>
                      <a:pt x="17" y="4"/>
                      <a:pt x="22" y="2"/>
                      <a:pt x="26" y="5"/>
                    </a:cubicBezTo>
                    <a:cubicBezTo>
                      <a:pt x="60" y="25"/>
                      <a:pt x="60" y="25"/>
                      <a:pt x="60" y="25"/>
                    </a:cubicBezTo>
                    <a:cubicBezTo>
                      <a:pt x="60" y="25"/>
                      <a:pt x="60" y="25"/>
                      <a:pt x="60" y="25"/>
                    </a:cubicBezTo>
                    <a:close/>
                  </a:path>
                </a:pathLst>
              </a:custGeom>
              <a:solidFill>
                <a:srgbClr val="072466"/>
              </a:solidFill>
              <a:ln w="9525">
                <a:noFill/>
                <a:round/>
                <a:headEnd/>
                <a:tailEnd/>
              </a:ln>
            </p:spPr>
            <p:txBody>
              <a:bodyPr/>
              <a:lstStyle/>
              <a:p>
                <a:endParaRPr lang="zh-CN" altLang="en-US"/>
              </a:p>
            </p:txBody>
          </p:sp>
          <p:sp>
            <p:nvSpPr>
              <p:cNvPr id="864" name="Freeform 504"/>
              <p:cNvSpPr>
                <a:spLocks noEditPoints="1"/>
              </p:cNvSpPr>
              <p:nvPr/>
            </p:nvSpPr>
            <p:spPr bwMode="auto">
              <a:xfrm>
                <a:off x="4619" y="1410"/>
                <a:ext cx="37" cy="27"/>
              </a:xfrm>
              <a:custGeom>
                <a:avLst/>
                <a:gdLst/>
                <a:ahLst/>
                <a:cxnLst>
                  <a:cxn ang="0">
                    <a:pos x="7" y="2"/>
                  </a:cxn>
                  <a:cxn ang="0">
                    <a:pos x="13" y="13"/>
                  </a:cxn>
                  <a:cxn ang="0">
                    <a:pos x="7" y="17"/>
                  </a:cxn>
                  <a:cxn ang="0">
                    <a:pos x="0" y="6"/>
                  </a:cxn>
                  <a:cxn ang="0">
                    <a:pos x="7" y="2"/>
                  </a:cxn>
                  <a:cxn ang="0">
                    <a:pos x="7" y="2"/>
                  </a:cxn>
                  <a:cxn ang="0">
                    <a:pos x="73" y="42"/>
                  </a:cxn>
                  <a:cxn ang="0">
                    <a:pos x="79" y="53"/>
                  </a:cxn>
                  <a:cxn ang="0">
                    <a:pos x="73" y="56"/>
                  </a:cxn>
                  <a:cxn ang="0">
                    <a:pos x="67" y="46"/>
                  </a:cxn>
                  <a:cxn ang="0">
                    <a:pos x="73" y="42"/>
                  </a:cxn>
                  <a:cxn ang="0">
                    <a:pos x="73" y="42"/>
                  </a:cxn>
                </a:cxnLst>
                <a:rect l="0" t="0" r="r" b="b"/>
                <a:pathLst>
                  <a:path w="79" h="58">
                    <a:moveTo>
                      <a:pt x="7" y="2"/>
                    </a:moveTo>
                    <a:cubicBezTo>
                      <a:pt x="10" y="4"/>
                      <a:pt x="13" y="9"/>
                      <a:pt x="13" y="13"/>
                    </a:cubicBezTo>
                    <a:cubicBezTo>
                      <a:pt x="13" y="17"/>
                      <a:pt x="10" y="19"/>
                      <a:pt x="7" y="17"/>
                    </a:cubicBezTo>
                    <a:cubicBezTo>
                      <a:pt x="3" y="15"/>
                      <a:pt x="0" y="10"/>
                      <a:pt x="0" y="6"/>
                    </a:cubicBezTo>
                    <a:cubicBezTo>
                      <a:pt x="0" y="2"/>
                      <a:pt x="3" y="0"/>
                      <a:pt x="7" y="2"/>
                    </a:cubicBezTo>
                    <a:cubicBezTo>
                      <a:pt x="7" y="2"/>
                      <a:pt x="7" y="2"/>
                      <a:pt x="7" y="2"/>
                    </a:cubicBezTo>
                    <a:close/>
                    <a:moveTo>
                      <a:pt x="73" y="42"/>
                    </a:moveTo>
                    <a:cubicBezTo>
                      <a:pt x="77" y="44"/>
                      <a:pt x="79" y="49"/>
                      <a:pt x="79" y="53"/>
                    </a:cubicBezTo>
                    <a:cubicBezTo>
                      <a:pt x="79" y="57"/>
                      <a:pt x="77" y="58"/>
                      <a:pt x="73" y="56"/>
                    </a:cubicBezTo>
                    <a:cubicBezTo>
                      <a:pt x="70" y="54"/>
                      <a:pt x="67" y="50"/>
                      <a:pt x="67" y="46"/>
                    </a:cubicBezTo>
                    <a:cubicBezTo>
                      <a:pt x="67" y="42"/>
                      <a:pt x="70" y="40"/>
                      <a:pt x="73" y="42"/>
                    </a:cubicBezTo>
                    <a:cubicBezTo>
                      <a:pt x="73" y="42"/>
                      <a:pt x="73" y="42"/>
                      <a:pt x="73" y="42"/>
                    </a:cubicBezTo>
                    <a:close/>
                  </a:path>
                </a:pathLst>
              </a:custGeom>
              <a:noFill/>
              <a:ln w="3175" cap="flat">
                <a:solidFill>
                  <a:srgbClr val="DCDCDC"/>
                </a:solidFill>
                <a:prstDash val="solid"/>
                <a:miter lim="800000"/>
                <a:headEnd/>
                <a:tailEnd/>
              </a:ln>
            </p:spPr>
            <p:txBody>
              <a:bodyPr/>
              <a:lstStyle/>
              <a:p>
                <a:endParaRPr lang="zh-CN" altLang="en-US"/>
              </a:p>
            </p:txBody>
          </p:sp>
          <p:sp>
            <p:nvSpPr>
              <p:cNvPr id="865" name="Freeform 505"/>
              <p:cNvSpPr>
                <a:spLocks/>
              </p:cNvSpPr>
              <p:nvPr/>
            </p:nvSpPr>
            <p:spPr bwMode="auto">
              <a:xfrm>
                <a:off x="4642" y="1426"/>
                <a:ext cx="5" cy="9"/>
              </a:xfrm>
              <a:custGeom>
                <a:avLst/>
                <a:gdLst/>
                <a:ahLst/>
                <a:cxnLst>
                  <a:cxn ang="0">
                    <a:pos x="0" y="3"/>
                  </a:cxn>
                  <a:cxn ang="0">
                    <a:pos x="5" y="0"/>
                  </a:cxn>
                  <a:cxn ang="0">
                    <a:pos x="5" y="6"/>
                  </a:cxn>
                  <a:cxn ang="0">
                    <a:pos x="0" y="9"/>
                  </a:cxn>
                  <a:cxn ang="0">
                    <a:pos x="0" y="3"/>
                  </a:cxn>
                  <a:cxn ang="0">
                    <a:pos x="0" y="3"/>
                  </a:cxn>
                  <a:cxn ang="0">
                    <a:pos x="0" y="3"/>
                  </a:cxn>
                </a:cxnLst>
                <a:rect l="0" t="0" r="r" b="b"/>
                <a:pathLst>
                  <a:path w="5" h="9">
                    <a:moveTo>
                      <a:pt x="0" y="3"/>
                    </a:moveTo>
                    <a:lnTo>
                      <a:pt x="5" y="0"/>
                    </a:lnTo>
                    <a:lnTo>
                      <a:pt x="5" y="6"/>
                    </a:lnTo>
                    <a:lnTo>
                      <a:pt x="0" y="9"/>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866" name="Freeform 506"/>
              <p:cNvSpPr>
                <a:spLocks/>
              </p:cNvSpPr>
              <p:nvPr/>
            </p:nvSpPr>
            <p:spPr bwMode="auto">
              <a:xfrm>
                <a:off x="4623" y="1415"/>
                <a:ext cx="24" cy="14"/>
              </a:xfrm>
              <a:custGeom>
                <a:avLst/>
                <a:gdLst/>
                <a:ahLst/>
                <a:cxnLst>
                  <a:cxn ang="0">
                    <a:pos x="0" y="2"/>
                  </a:cxn>
                  <a:cxn ang="0">
                    <a:pos x="5" y="0"/>
                  </a:cxn>
                  <a:cxn ang="0">
                    <a:pos x="24" y="11"/>
                  </a:cxn>
                  <a:cxn ang="0">
                    <a:pos x="19" y="14"/>
                  </a:cxn>
                  <a:cxn ang="0">
                    <a:pos x="0" y="2"/>
                  </a:cxn>
                  <a:cxn ang="0">
                    <a:pos x="0" y="2"/>
                  </a:cxn>
                  <a:cxn ang="0">
                    <a:pos x="0" y="2"/>
                  </a:cxn>
                </a:cxnLst>
                <a:rect l="0" t="0" r="r" b="b"/>
                <a:pathLst>
                  <a:path w="24" h="14">
                    <a:moveTo>
                      <a:pt x="0" y="2"/>
                    </a:moveTo>
                    <a:lnTo>
                      <a:pt x="5" y="0"/>
                    </a:lnTo>
                    <a:lnTo>
                      <a:pt x="24" y="11"/>
                    </a:lnTo>
                    <a:lnTo>
                      <a:pt x="19" y="14"/>
                    </a:lnTo>
                    <a:lnTo>
                      <a:pt x="0" y="2"/>
                    </a:lnTo>
                    <a:lnTo>
                      <a:pt x="0" y="2"/>
                    </a:lnTo>
                    <a:lnTo>
                      <a:pt x="0" y="2"/>
                    </a:lnTo>
                    <a:close/>
                  </a:path>
                </a:pathLst>
              </a:custGeom>
              <a:solidFill>
                <a:srgbClr val="4F64A8"/>
              </a:solidFill>
              <a:ln w="9525">
                <a:noFill/>
                <a:round/>
                <a:headEnd/>
                <a:tailEnd/>
              </a:ln>
            </p:spPr>
            <p:txBody>
              <a:bodyPr/>
              <a:lstStyle/>
              <a:p>
                <a:endParaRPr lang="zh-CN" altLang="en-US"/>
              </a:p>
            </p:txBody>
          </p:sp>
          <p:sp>
            <p:nvSpPr>
              <p:cNvPr id="867" name="Freeform 507"/>
              <p:cNvSpPr>
                <a:spLocks/>
              </p:cNvSpPr>
              <p:nvPr/>
            </p:nvSpPr>
            <p:spPr bwMode="auto">
              <a:xfrm>
                <a:off x="4623" y="1417"/>
                <a:ext cx="19" cy="18"/>
              </a:xfrm>
              <a:custGeom>
                <a:avLst/>
                <a:gdLst/>
                <a:ahLst/>
                <a:cxnLst>
                  <a:cxn ang="0">
                    <a:pos x="19" y="12"/>
                  </a:cxn>
                  <a:cxn ang="0">
                    <a:pos x="19" y="18"/>
                  </a:cxn>
                  <a:cxn ang="0">
                    <a:pos x="0" y="6"/>
                  </a:cxn>
                  <a:cxn ang="0">
                    <a:pos x="0" y="0"/>
                  </a:cxn>
                  <a:cxn ang="0">
                    <a:pos x="19" y="12"/>
                  </a:cxn>
                  <a:cxn ang="0">
                    <a:pos x="19" y="12"/>
                  </a:cxn>
                  <a:cxn ang="0">
                    <a:pos x="19" y="12"/>
                  </a:cxn>
                </a:cxnLst>
                <a:rect l="0" t="0" r="r" b="b"/>
                <a:pathLst>
                  <a:path w="19" h="18">
                    <a:moveTo>
                      <a:pt x="19" y="12"/>
                    </a:moveTo>
                    <a:lnTo>
                      <a:pt x="19" y="18"/>
                    </a:lnTo>
                    <a:lnTo>
                      <a:pt x="0" y="6"/>
                    </a:lnTo>
                    <a:lnTo>
                      <a:pt x="0" y="0"/>
                    </a:lnTo>
                    <a:lnTo>
                      <a:pt x="19" y="12"/>
                    </a:lnTo>
                    <a:lnTo>
                      <a:pt x="19" y="12"/>
                    </a:lnTo>
                    <a:lnTo>
                      <a:pt x="19" y="12"/>
                    </a:lnTo>
                    <a:close/>
                  </a:path>
                </a:pathLst>
              </a:custGeom>
              <a:solidFill>
                <a:srgbClr val="36458A"/>
              </a:solidFill>
              <a:ln w="9525">
                <a:noFill/>
                <a:round/>
                <a:headEnd/>
                <a:tailEnd/>
              </a:ln>
            </p:spPr>
            <p:txBody>
              <a:bodyPr/>
              <a:lstStyle/>
              <a:p>
                <a:endParaRPr lang="zh-CN" altLang="en-US"/>
              </a:p>
            </p:txBody>
          </p:sp>
          <p:sp>
            <p:nvSpPr>
              <p:cNvPr id="868" name="Freeform 508"/>
              <p:cNvSpPr>
                <a:spLocks/>
              </p:cNvSpPr>
              <p:nvPr/>
            </p:nvSpPr>
            <p:spPr bwMode="auto">
              <a:xfrm>
                <a:off x="4661" y="1436"/>
                <a:ext cx="41" cy="31"/>
              </a:xfrm>
              <a:custGeom>
                <a:avLst/>
                <a:gdLst/>
                <a:ahLst/>
                <a:cxnLst>
                  <a:cxn ang="0">
                    <a:pos x="60" y="24"/>
                  </a:cxn>
                  <a:cxn ang="0">
                    <a:pos x="69" y="40"/>
                  </a:cxn>
                  <a:cxn ang="0">
                    <a:pos x="76" y="41"/>
                  </a:cxn>
                  <a:cxn ang="0">
                    <a:pos x="86" y="59"/>
                  </a:cxn>
                  <a:cxn ang="0">
                    <a:pos x="75" y="65"/>
                  </a:cxn>
                  <a:cxn ang="0">
                    <a:pos x="69" y="59"/>
                  </a:cxn>
                  <a:cxn ang="0">
                    <a:pos x="60" y="63"/>
                  </a:cxn>
                  <a:cxn ang="0">
                    <a:pos x="26" y="44"/>
                  </a:cxn>
                  <a:cxn ang="0">
                    <a:pos x="16" y="28"/>
                  </a:cxn>
                  <a:cxn ang="0">
                    <a:pos x="10" y="27"/>
                  </a:cxn>
                  <a:cxn ang="0">
                    <a:pos x="0" y="9"/>
                  </a:cxn>
                  <a:cxn ang="0">
                    <a:pos x="10" y="3"/>
                  </a:cxn>
                  <a:cxn ang="0">
                    <a:pos x="16" y="9"/>
                  </a:cxn>
                  <a:cxn ang="0">
                    <a:pos x="26" y="5"/>
                  </a:cxn>
                  <a:cxn ang="0">
                    <a:pos x="60" y="24"/>
                  </a:cxn>
                  <a:cxn ang="0">
                    <a:pos x="60" y="24"/>
                  </a:cxn>
                </a:cxnLst>
                <a:rect l="0" t="0" r="r" b="b"/>
                <a:pathLst>
                  <a:path w="86" h="68">
                    <a:moveTo>
                      <a:pt x="60" y="24"/>
                    </a:moveTo>
                    <a:cubicBezTo>
                      <a:pt x="65" y="27"/>
                      <a:pt x="69" y="34"/>
                      <a:pt x="69" y="40"/>
                    </a:cubicBezTo>
                    <a:cubicBezTo>
                      <a:pt x="71" y="39"/>
                      <a:pt x="73" y="40"/>
                      <a:pt x="76" y="41"/>
                    </a:cubicBezTo>
                    <a:cubicBezTo>
                      <a:pt x="81" y="44"/>
                      <a:pt x="86" y="52"/>
                      <a:pt x="86" y="59"/>
                    </a:cubicBezTo>
                    <a:cubicBezTo>
                      <a:pt x="86" y="65"/>
                      <a:pt x="81" y="68"/>
                      <a:pt x="75" y="65"/>
                    </a:cubicBezTo>
                    <a:cubicBezTo>
                      <a:pt x="73" y="63"/>
                      <a:pt x="71" y="61"/>
                      <a:pt x="69" y="59"/>
                    </a:cubicBezTo>
                    <a:cubicBezTo>
                      <a:pt x="69" y="64"/>
                      <a:pt x="65" y="66"/>
                      <a:pt x="60" y="63"/>
                    </a:cubicBezTo>
                    <a:cubicBezTo>
                      <a:pt x="26" y="44"/>
                      <a:pt x="26" y="44"/>
                      <a:pt x="26" y="44"/>
                    </a:cubicBezTo>
                    <a:cubicBezTo>
                      <a:pt x="21" y="41"/>
                      <a:pt x="17" y="34"/>
                      <a:pt x="16" y="28"/>
                    </a:cubicBezTo>
                    <a:cubicBezTo>
                      <a:pt x="15" y="29"/>
                      <a:pt x="12" y="28"/>
                      <a:pt x="10" y="27"/>
                    </a:cubicBezTo>
                    <a:cubicBezTo>
                      <a:pt x="4" y="24"/>
                      <a:pt x="0" y="16"/>
                      <a:pt x="0" y="9"/>
                    </a:cubicBezTo>
                    <a:cubicBezTo>
                      <a:pt x="0" y="2"/>
                      <a:pt x="4" y="0"/>
                      <a:pt x="10" y="3"/>
                    </a:cubicBezTo>
                    <a:cubicBezTo>
                      <a:pt x="12" y="4"/>
                      <a:pt x="15" y="6"/>
                      <a:pt x="16" y="9"/>
                    </a:cubicBezTo>
                    <a:cubicBezTo>
                      <a:pt x="17" y="4"/>
                      <a:pt x="21" y="2"/>
                      <a:pt x="26" y="5"/>
                    </a:cubicBezTo>
                    <a:cubicBezTo>
                      <a:pt x="60" y="24"/>
                      <a:pt x="60" y="24"/>
                      <a:pt x="60" y="24"/>
                    </a:cubicBezTo>
                    <a:cubicBezTo>
                      <a:pt x="60" y="24"/>
                      <a:pt x="60" y="24"/>
                      <a:pt x="60" y="24"/>
                    </a:cubicBezTo>
                    <a:close/>
                  </a:path>
                </a:pathLst>
              </a:custGeom>
              <a:solidFill>
                <a:srgbClr val="072466"/>
              </a:solidFill>
              <a:ln w="9525">
                <a:noFill/>
                <a:round/>
                <a:headEnd/>
                <a:tailEnd/>
              </a:ln>
            </p:spPr>
            <p:txBody>
              <a:bodyPr/>
              <a:lstStyle/>
              <a:p>
                <a:endParaRPr lang="zh-CN" altLang="en-US"/>
              </a:p>
            </p:txBody>
          </p:sp>
          <p:sp>
            <p:nvSpPr>
              <p:cNvPr id="869" name="Freeform 509"/>
              <p:cNvSpPr>
                <a:spLocks noEditPoints="1"/>
              </p:cNvSpPr>
              <p:nvPr/>
            </p:nvSpPr>
            <p:spPr bwMode="auto">
              <a:xfrm>
                <a:off x="4663" y="1438"/>
                <a:ext cx="37" cy="27"/>
              </a:xfrm>
              <a:custGeom>
                <a:avLst/>
                <a:gdLst/>
                <a:ahLst/>
                <a:cxnLst>
                  <a:cxn ang="0">
                    <a:pos x="6" y="2"/>
                  </a:cxn>
                  <a:cxn ang="0">
                    <a:pos x="12" y="13"/>
                  </a:cxn>
                  <a:cxn ang="0">
                    <a:pos x="6" y="16"/>
                  </a:cxn>
                  <a:cxn ang="0">
                    <a:pos x="0" y="5"/>
                  </a:cxn>
                  <a:cxn ang="0">
                    <a:pos x="6" y="2"/>
                  </a:cxn>
                  <a:cxn ang="0">
                    <a:pos x="6" y="2"/>
                  </a:cxn>
                  <a:cxn ang="0">
                    <a:pos x="73" y="41"/>
                  </a:cxn>
                  <a:cxn ang="0">
                    <a:pos x="79" y="52"/>
                  </a:cxn>
                  <a:cxn ang="0">
                    <a:pos x="73" y="56"/>
                  </a:cxn>
                  <a:cxn ang="0">
                    <a:pos x="66" y="45"/>
                  </a:cxn>
                  <a:cxn ang="0">
                    <a:pos x="73" y="41"/>
                  </a:cxn>
                  <a:cxn ang="0">
                    <a:pos x="73" y="41"/>
                  </a:cxn>
                </a:cxnLst>
                <a:rect l="0" t="0" r="r" b="b"/>
                <a:pathLst>
                  <a:path w="79" h="58">
                    <a:moveTo>
                      <a:pt x="6" y="2"/>
                    </a:moveTo>
                    <a:cubicBezTo>
                      <a:pt x="10" y="4"/>
                      <a:pt x="12" y="9"/>
                      <a:pt x="12" y="13"/>
                    </a:cubicBezTo>
                    <a:cubicBezTo>
                      <a:pt x="12" y="17"/>
                      <a:pt x="10" y="18"/>
                      <a:pt x="6" y="16"/>
                    </a:cubicBezTo>
                    <a:cubicBezTo>
                      <a:pt x="3" y="14"/>
                      <a:pt x="0" y="9"/>
                      <a:pt x="0" y="5"/>
                    </a:cubicBezTo>
                    <a:cubicBezTo>
                      <a:pt x="0" y="1"/>
                      <a:pt x="3" y="0"/>
                      <a:pt x="6" y="2"/>
                    </a:cubicBezTo>
                    <a:cubicBezTo>
                      <a:pt x="6" y="2"/>
                      <a:pt x="6" y="2"/>
                      <a:pt x="6" y="2"/>
                    </a:cubicBezTo>
                    <a:close/>
                    <a:moveTo>
                      <a:pt x="73" y="41"/>
                    </a:moveTo>
                    <a:cubicBezTo>
                      <a:pt x="76" y="43"/>
                      <a:pt x="79" y="48"/>
                      <a:pt x="79" y="52"/>
                    </a:cubicBezTo>
                    <a:cubicBezTo>
                      <a:pt x="79" y="56"/>
                      <a:pt x="76" y="58"/>
                      <a:pt x="73" y="56"/>
                    </a:cubicBezTo>
                    <a:cubicBezTo>
                      <a:pt x="69" y="54"/>
                      <a:pt x="66" y="49"/>
                      <a:pt x="66" y="45"/>
                    </a:cubicBezTo>
                    <a:cubicBezTo>
                      <a:pt x="66" y="41"/>
                      <a:pt x="69" y="39"/>
                      <a:pt x="73" y="41"/>
                    </a:cubicBezTo>
                    <a:cubicBezTo>
                      <a:pt x="73" y="41"/>
                      <a:pt x="73" y="41"/>
                      <a:pt x="73" y="41"/>
                    </a:cubicBezTo>
                    <a:close/>
                  </a:path>
                </a:pathLst>
              </a:custGeom>
              <a:noFill/>
              <a:ln w="3175" cap="flat">
                <a:solidFill>
                  <a:srgbClr val="DCDCDC"/>
                </a:solidFill>
                <a:prstDash val="solid"/>
                <a:miter lim="800000"/>
                <a:headEnd/>
                <a:tailEnd/>
              </a:ln>
            </p:spPr>
            <p:txBody>
              <a:bodyPr/>
              <a:lstStyle/>
              <a:p>
                <a:endParaRPr lang="zh-CN" altLang="en-US"/>
              </a:p>
            </p:txBody>
          </p:sp>
          <p:sp>
            <p:nvSpPr>
              <p:cNvPr id="870" name="Freeform 510"/>
              <p:cNvSpPr>
                <a:spLocks/>
              </p:cNvSpPr>
              <p:nvPr/>
            </p:nvSpPr>
            <p:spPr bwMode="auto">
              <a:xfrm>
                <a:off x="4686" y="1453"/>
                <a:ext cx="5" cy="9"/>
              </a:xfrm>
              <a:custGeom>
                <a:avLst/>
                <a:gdLst/>
                <a:ahLst/>
                <a:cxnLst>
                  <a:cxn ang="0">
                    <a:pos x="0" y="3"/>
                  </a:cxn>
                  <a:cxn ang="0">
                    <a:pos x="5" y="0"/>
                  </a:cxn>
                  <a:cxn ang="0">
                    <a:pos x="4" y="6"/>
                  </a:cxn>
                  <a:cxn ang="0">
                    <a:pos x="0" y="9"/>
                  </a:cxn>
                  <a:cxn ang="0">
                    <a:pos x="0" y="3"/>
                  </a:cxn>
                  <a:cxn ang="0">
                    <a:pos x="0" y="3"/>
                  </a:cxn>
                  <a:cxn ang="0">
                    <a:pos x="0" y="3"/>
                  </a:cxn>
                </a:cxnLst>
                <a:rect l="0" t="0" r="r" b="b"/>
                <a:pathLst>
                  <a:path w="5" h="9">
                    <a:moveTo>
                      <a:pt x="0" y="3"/>
                    </a:moveTo>
                    <a:lnTo>
                      <a:pt x="5" y="0"/>
                    </a:lnTo>
                    <a:lnTo>
                      <a:pt x="4" y="6"/>
                    </a:lnTo>
                    <a:lnTo>
                      <a:pt x="0" y="9"/>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871" name="Freeform 511"/>
              <p:cNvSpPr>
                <a:spLocks/>
              </p:cNvSpPr>
              <p:nvPr/>
            </p:nvSpPr>
            <p:spPr bwMode="auto">
              <a:xfrm>
                <a:off x="4667" y="1442"/>
                <a:ext cx="24" cy="14"/>
              </a:xfrm>
              <a:custGeom>
                <a:avLst/>
                <a:gdLst/>
                <a:ahLst/>
                <a:cxnLst>
                  <a:cxn ang="0">
                    <a:pos x="0" y="2"/>
                  </a:cxn>
                  <a:cxn ang="0">
                    <a:pos x="4" y="0"/>
                  </a:cxn>
                  <a:cxn ang="0">
                    <a:pos x="24" y="11"/>
                  </a:cxn>
                  <a:cxn ang="0">
                    <a:pos x="19" y="14"/>
                  </a:cxn>
                  <a:cxn ang="0">
                    <a:pos x="0" y="2"/>
                  </a:cxn>
                  <a:cxn ang="0">
                    <a:pos x="0" y="2"/>
                  </a:cxn>
                  <a:cxn ang="0">
                    <a:pos x="0" y="2"/>
                  </a:cxn>
                </a:cxnLst>
                <a:rect l="0" t="0" r="r" b="b"/>
                <a:pathLst>
                  <a:path w="24" h="14">
                    <a:moveTo>
                      <a:pt x="0" y="2"/>
                    </a:moveTo>
                    <a:lnTo>
                      <a:pt x="4" y="0"/>
                    </a:lnTo>
                    <a:lnTo>
                      <a:pt x="24" y="11"/>
                    </a:lnTo>
                    <a:lnTo>
                      <a:pt x="19" y="14"/>
                    </a:lnTo>
                    <a:lnTo>
                      <a:pt x="0" y="2"/>
                    </a:lnTo>
                    <a:lnTo>
                      <a:pt x="0" y="2"/>
                    </a:lnTo>
                    <a:lnTo>
                      <a:pt x="0" y="2"/>
                    </a:lnTo>
                    <a:close/>
                  </a:path>
                </a:pathLst>
              </a:custGeom>
              <a:solidFill>
                <a:srgbClr val="4F64A8"/>
              </a:solidFill>
              <a:ln w="9525">
                <a:noFill/>
                <a:round/>
                <a:headEnd/>
                <a:tailEnd/>
              </a:ln>
            </p:spPr>
            <p:txBody>
              <a:bodyPr/>
              <a:lstStyle/>
              <a:p>
                <a:endParaRPr lang="zh-CN" altLang="en-US"/>
              </a:p>
            </p:txBody>
          </p:sp>
          <p:sp>
            <p:nvSpPr>
              <p:cNvPr id="872" name="Freeform 512"/>
              <p:cNvSpPr>
                <a:spLocks/>
              </p:cNvSpPr>
              <p:nvPr/>
            </p:nvSpPr>
            <p:spPr bwMode="auto">
              <a:xfrm>
                <a:off x="4667" y="1444"/>
                <a:ext cx="19" cy="18"/>
              </a:xfrm>
              <a:custGeom>
                <a:avLst/>
                <a:gdLst/>
                <a:ahLst/>
                <a:cxnLst>
                  <a:cxn ang="0">
                    <a:pos x="19" y="12"/>
                  </a:cxn>
                  <a:cxn ang="0">
                    <a:pos x="19" y="18"/>
                  </a:cxn>
                  <a:cxn ang="0">
                    <a:pos x="0" y="7"/>
                  </a:cxn>
                  <a:cxn ang="0">
                    <a:pos x="0" y="0"/>
                  </a:cxn>
                  <a:cxn ang="0">
                    <a:pos x="19" y="12"/>
                  </a:cxn>
                  <a:cxn ang="0">
                    <a:pos x="19" y="12"/>
                  </a:cxn>
                  <a:cxn ang="0">
                    <a:pos x="19" y="12"/>
                  </a:cxn>
                </a:cxnLst>
                <a:rect l="0" t="0" r="r" b="b"/>
                <a:pathLst>
                  <a:path w="19" h="18">
                    <a:moveTo>
                      <a:pt x="19" y="12"/>
                    </a:moveTo>
                    <a:lnTo>
                      <a:pt x="19" y="18"/>
                    </a:lnTo>
                    <a:lnTo>
                      <a:pt x="0" y="7"/>
                    </a:lnTo>
                    <a:lnTo>
                      <a:pt x="0" y="0"/>
                    </a:lnTo>
                    <a:lnTo>
                      <a:pt x="19" y="12"/>
                    </a:lnTo>
                    <a:lnTo>
                      <a:pt x="19" y="12"/>
                    </a:lnTo>
                    <a:lnTo>
                      <a:pt x="19" y="12"/>
                    </a:lnTo>
                    <a:close/>
                  </a:path>
                </a:pathLst>
              </a:custGeom>
              <a:solidFill>
                <a:srgbClr val="36458A"/>
              </a:solidFill>
              <a:ln w="9525">
                <a:noFill/>
                <a:round/>
                <a:headEnd/>
                <a:tailEnd/>
              </a:ln>
            </p:spPr>
            <p:txBody>
              <a:bodyPr/>
              <a:lstStyle/>
              <a:p>
                <a:endParaRPr lang="zh-CN" altLang="en-US"/>
              </a:p>
            </p:txBody>
          </p:sp>
          <p:sp>
            <p:nvSpPr>
              <p:cNvPr id="873" name="Freeform 513"/>
              <p:cNvSpPr>
                <a:spLocks/>
              </p:cNvSpPr>
              <p:nvPr/>
            </p:nvSpPr>
            <p:spPr bwMode="auto">
              <a:xfrm>
                <a:off x="4604" y="1414"/>
                <a:ext cx="15" cy="17"/>
              </a:xfrm>
              <a:custGeom>
                <a:avLst/>
                <a:gdLst/>
                <a:ahLst/>
                <a:cxnLst>
                  <a:cxn ang="0">
                    <a:pos x="15" y="8"/>
                  </a:cxn>
                  <a:cxn ang="0">
                    <a:pos x="15" y="17"/>
                  </a:cxn>
                  <a:cxn ang="0">
                    <a:pos x="0" y="9"/>
                  </a:cxn>
                  <a:cxn ang="0">
                    <a:pos x="1" y="0"/>
                  </a:cxn>
                  <a:cxn ang="0">
                    <a:pos x="15" y="8"/>
                  </a:cxn>
                  <a:cxn ang="0">
                    <a:pos x="15" y="8"/>
                  </a:cxn>
                  <a:cxn ang="0">
                    <a:pos x="15" y="8"/>
                  </a:cxn>
                </a:cxnLst>
                <a:rect l="0" t="0" r="r" b="b"/>
                <a:pathLst>
                  <a:path w="15" h="17">
                    <a:moveTo>
                      <a:pt x="15" y="8"/>
                    </a:moveTo>
                    <a:lnTo>
                      <a:pt x="15" y="17"/>
                    </a:lnTo>
                    <a:lnTo>
                      <a:pt x="0" y="9"/>
                    </a:lnTo>
                    <a:lnTo>
                      <a:pt x="1" y="0"/>
                    </a:lnTo>
                    <a:lnTo>
                      <a:pt x="15" y="8"/>
                    </a:lnTo>
                    <a:lnTo>
                      <a:pt x="15" y="8"/>
                    </a:lnTo>
                    <a:lnTo>
                      <a:pt x="15" y="8"/>
                    </a:lnTo>
                    <a:close/>
                  </a:path>
                </a:pathLst>
              </a:custGeom>
              <a:solidFill>
                <a:srgbClr val="072466"/>
              </a:solidFill>
              <a:ln w="9525">
                <a:noFill/>
                <a:round/>
                <a:headEnd/>
                <a:tailEnd/>
              </a:ln>
            </p:spPr>
            <p:txBody>
              <a:bodyPr/>
              <a:lstStyle/>
              <a:p>
                <a:endParaRPr lang="zh-CN" altLang="en-US"/>
              </a:p>
            </p:txBody>
          </p:sp>
          <p:sp>
            <p:nvSpPr>
              <p:cNvPr id="874" name="Freeform 514"/>
              <p:cNvSpPr>
                <a:spLocks/>
              </p:cNvSpPr>
              <p:nvPr/>
            </p:nvSpPr>
            <p:spPr bwMode="auto">
              <a:xfrm>
                <a:off x="4606" y="1417"/>
                <a:ext cx="12" cy="11"/>
              </a:xfrm>
              <a:custGeom>
                <a:avLst/>
                <a:gdLst/>
                <a:ahLst/>
                <a:cxnLst>
                  <a:cxn ang="0">
                    <a:pos x="12" y="7"/>
                  </a:cxn>
                  <a:cxn ang="0">
                    <a:pos x="12" y="11"/>
                  </a:cxn>
                  <a:cxn ang="0">
                    <a:pos x="0" y="4"/>
                  </a:cxn>
                  <a:cxn ang="0">
                    <a:pos x="0" y="0"/>
                  </a:cxn>
                  <a:cxn ang="0">
                    <a:pos x="12" y="7"/>
                  </a:cxn>
                  <a:cxn ang="0">
                    <a:pos x="12" y="7"/>
                  </a:cxn>
                  <a:cxn ang="0">
                    <a:pos x="12" y="7"/>
                  </a:cxn>
                </a:cxnLst>
                <a:rect l="0" t="0" r="r" b="b"/>
                <a:pathLst>
                  <a:path w="12" h="11">
                    <a:moveTo>
                      <a:pt x="12" y="7"/>
                    </a:moveTo>
                    <a:lnTo>
                      <a:pt x="12" y="11"/>
                    </a:lnTo>
                    <a:lnTo>
                      <a:pt x="0" y="4"/>
                    </a:lnTo>
                    <a:lnTo>
                      <a:pt x="0" y="0"/>
                    </a:lnTo>
                    <a:lnTo>
                      <a:pt x="12" y="7"/>
                    </a:lnTo>
                    <a:lnTo>
                      <a:pt x="12" y="7"/>
                    </a:lnTo>
                    <a:lnTo>
                      <a:pt x="12" y="7"/>
                    </a:lnTo>
                    <a:close/>
                  </a:path>
                </a:pathLst>
              </a:custGeom>
              <a:noFill/>
              <a:ln w="3175" cap="flat">
                <a:solidFill>
                  <a:srgbClr val="DCDCDC"/>
                </a:solidFill>
                <a:prstDash val="solid"/>
                <a:miter lim="800000"/>
                <a:headEnd/>
                <a:tailEnd/>
              </a:ln>
            </p:spPr>
            <p:txBody>
              <a:bodyPr/>
              <a:lstStyle/>
              <a:p>
                <a:endParaRPr lang="zh-CN" altLang="en-US"/>
              </a:p>
            </p:txBody>
          </p:sp>
          <p:sp>
            <p:nvSpPr>
              <p:cNvPr id="875" name="Freeform 515"/>
              <p:cNvSpPr>
                <a:spLocks/>
              </p:cNvSpPr>
              <p:nvPr/>
            </p:nvSpPr>
            <p:spPr bwMode="auto">
              <a:xfrm>
                <a:off x="4706" y="1458"/>
                <a:ext cx="14" cy="23"/>
              </a:xfrm>
              <a:custGeom>
                <a:avLst/>
                <a:gdLst/>
                <a:ahLst/>
                <a:cxnLst>
                  <a:cxn ang="0">
                    <a:pos x="14" y="8"/>
                  </a:cxn>
                  <a:cxn ang="0">
                    <a:pos x="14" y="23"/>
                  </a:cxn>
                  <a:cxn ang="0">
                    <a:pos x="0" y="15"/>
                  </a:cxn>
                  <a:cxn ang="0">
                    <a:pos x="0" y="0"/>
                  </a:cxn>
                  <a:cxn ang="0">
                    <a:pos x="14" y="8"/>
                  </a:cxn>
                  <a:cxn ang="0">
                    <a:pos x="14" y="8"/>
                  </a:cxn>
                  <a:cxn ang="0">
                    <a:pos x="14" y="8"/>
                  </a:cxn>
                </a:cxnLst>
                <a:rect l="0" t="0" r="r" b="b"/>
                <a:pathLst>
                  <a:path w="14" h="23">
                    <a:moveTo>
                      <a:pt x="14" y="8"/>
                    </a:moveTo>
                    <a:lnTo>
                      <a:pt x="14" y="23"/>
                    </a:lnTo>
                    <a:lnTo>
                      <a:pt x="0" y="15"/>
                    </a:lnTo>
                    <a:lnTo>
                      <a:pt x="0" y="0"/>
                    </a:lnTo>
                    <a:lnTo>
                      <a:pt x="14" y="8"/>
                    </a:lnTo>
                    <a:lnTo>
                      <a:pt x="14" y="8"/>
                    </a:lnTo>
                    <a:lnTo>
                      <a:pt x="14" y="8"/>
                    </a:lnTo>
                    <a:close/>
                  </a:path>
                </a:pathLst>
              </a:custGeom>
              <a:solidFill>
                <a:srgbClr val="36458A"/>
              </a:solidFill>
              <a:ln w="9525">
                <a:noFill/>
                <a:round/>
                <a:headEnd/>
                <a:tailEnd/>
              </a:ln>
            </p:spPr>
            <p:txBody>
              <a:bodyPr/>
              <a:lstStyle/>
              <a:p>
                <a:endParaRPr lang="zh-CN" altLang="en-US"/>
              </a:p>
            </p:txBody>
          </p:sp>
          <p:sp>
            <p:nvSpPr>
              <p:cNvPr id="876" name="Freeform 516"/>
              <p:cNvSpPr>
                <a:spLocks/>
              </p:cNvSpPr>
              <p:nvPr/>
            </p:nvSpPr>
            <p:spPr bwMode="auto">
              <a:xfrm>
                <a:off x="4708" y="1462"/>
                <a:ext cx="10" cy="16"/>
              </a:xfrm>
              <a:custGeom>
                <a:avLst/>
                <a:gdLst/>
                <a:ahLst/>
                <a:cxnLst>
                  <a:cxn ang="0">
                    <a:pos x="10" y="6"/>
                  </a:cxn>
                  <a:cxn ang="0">
                    <a:pos x="10" y="15"/>
                  </a:cxn>
                  <a:cxn ang="0">
                    <a:pos x="8" y="14"/>
                  </a:cxn>
                  <a:cxn ang="0">
                    <a:pos x="8" y="16"/>
                  </a:cxn>
                  <a:cxn ang="0">
                    <a:pos x="2" y="13"/>
                  </a:cxn>
                  <a:cxn ang="0">
                    <a:pos x="2" y="11"/>
                  </a:cxn>
                  <a:cxn ang="0">
                    <a:pos x="0" y="9"/>
                  </a:cxn>
                  <a:cxn ang="0">
                    <a:pos x="0" y="0"/>
                  </a:cxn>
                  <a:cxn ang="0">
                    <a:pos x="10" y="6"/>
                  </a:cxn>
                  <a:cxn ang="0">
                    <a:pos x="10" y="6"/>
                  </a:cxn>
                  <a:cxn ang="0">
                    <a:pos x="10" y="6"/>
                  </a:cxn>
                </a:cxnLst>
                <a:rect l="0" t="0" r="r" b="b"/>
                <a:pathLst>
                  <a:path w="10" h="16">
                    <a:moveTo>
                      <a:pt x="10" y="6"/>
                    </a:moveTo>
                    <a:lnTo>
                      <a:pt x="10" y="15"/>
                    </a:lnTo>
                    <a:lnTo>
                      <a:pt x="8" y="14"/>
                    </a:lnTo>
                    <a:lnTo>
                      <a:pt x="8" y="16"/>
                    </a:lnTo>
                    <a:lnTo>
                      <a:pt x="2" y="13"/>
                    </a:lnTo>
                    <a:lnTo>
                      <a:pt x="2" y="11"/>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877" name="Freeform 517"/>
              <p:cNvSpPr>
                <a:spLocks/>
              </p:cNvSpPr>
              <p:nvPr/>
            </p:nvSpPr>
            <p:spPr bwMode="auto">
              <a:xfrm>
                <a:off x="4727" y="1470"/>
                <a:ext cx="13" cy="23"/>
              </a:xfrm>
              <a:custGeom>
                <a:avLst/>
                <a:gdLst/>
                <a:ahLst/>
                <a:cxnLst>
                  <a:cxn ang="0">
                    <a:pos x="13" y="7"/>
                  </a:cxn>
                  <a:cxn ang="0">
                    <a:pos x="13" y="23"/>
                  </a:cxn>
                  <a:cxn ang="0">
                    <a:pos x="0" y="15"/>
                  </a:cxn>
                  <a:cxn ang="0">
                    <a:pos x="0" y="0"/>
                  </a:cxn>
                  <a:cxn ang="0">
                    <a:pos x="13" y="7"/>
                  </a:cxn>
                  <a:cxn ang="0">
                    <a:pos x="13" y="7"/>
                  </a:cxn>
                  <a:cxn ang="0">
                    <a:pos x="13" y="7"/>
                  </a:cxn>
                </a:cxnLst>
                <a:rect l="0" t="0" r="r" b="b"/>
                <a:pathLst>
                  <a:path w="13" h="23">
                    <a:moveTo>
                      <a:pt x="13" y="7"/>
                    </a:moveTo>
                    <a:lnTo>
                      <a:pt x="13" y="23"/>
                    </a:lnTo>
                    <a:lnTo>
                      <a:pt x="0" y="15"/>
                    </a:lnTo>
                    <a:lnTo>
                      <a:pt x="0" y="0"/>
                    </a:lnTo>
                    <a:lnTo>
                      <a:pt x="13" y="7"/>
                    </a:lnTo>
                    <a:lnTo>
                      <a:pt x="13" y="7"/>
                    </a:lnTo>
                    <a:lnTo>
                      <a:pt x="13" y="7"/>
                    </a:lnTo>
                    <a:close/>
                  </a:path>
                </a:pathLst>
              </a:custGeom>
              <a:solidFill>
                <a:srgbClr val="36458A"/>
              </a:solidFill>
              <a:ln w="9525">
                <a:noFill/>
                <a:round/>
                <a:headEnd/>
                <a:tailEnd/>
              </a:ln>
            </p:spPr>
            <p:txBody>
              <a:bodyPr/>
              <a:lstStyle/>
              <a:p>
                <a:endParaRPr lang="zh-CN" altLang="en-US"/>
              </a:p>
            </p:txBody>
          </p:sp>
          <p:sp>
            <p:nvSpPr>
              <p:cNvPr id="878" name="Freeform 518"/>
              <p:cNvSpPr>
                <a:spLocks/>
              </p:cNvSpPr>
              <p:nvPr/>
            </p:nvSpPr>
            <p:spPr bwMode="auto">
              <a:xfrm>
                <a:off x="4729" y="1473"/>
                <a:ext cx="10" cy="16"/>
              </a:xfrm>
              <a:custGeom>
                <a:avLst/>
                <a:gdLst/>
                <a:ahLst/>
                <a:cxnLst>
                  <a:cxn ang="0">
                    <a:pos x="10" y="6"/>
                  </a:cxn>
                  <a:cxn ang="0">
                    <a:pos x="10" y="15"/>
                  </a:cxn>
                  <a:cxn ang="0">
                    <a:pos x="7" y="14"/>
                  </a:cxn>
                  <a:cxn ang="0">
                    <a:pos x="7" y="16"/>
                  </a:cxn>
                  <a:cxn ang="0">
                    <a:pos x="2" y="14"/>
                  </a:cxn>
                  <a:cxn ang="0">
                    <a:pos x="2" y="11"/>
                  </a:cxn>
                  <a:cxn ang="0">
                    <a:pos x="0" y="9"/>
                  </a:cxn>
                  <a:cxn ang="0">
                    <a:pos x="0" y="0"/>
                  </a:cxn>
                  <a:cxn ang="0">
                    <a:pos x="10" y="6"/>
                  </a:cxn>
                  <a:cxn ang="0">
                    <a:pos x="10" y="6"/>
                  </a:cxn>
                  <a:cxn ang="0">
                    <a:pos x="10" y="6"/>
                  </a:cxn>
                </a:cxnLst>
                <a:rect l="0" t="0" r="r" b="b"/>
                <a:pathLst>
                  <a:path w="10" h="16">
                    <a:moveTo>
                      <a:pt x="10" y="6"/>
                    </a:moveTo>
                    <a:lnTo>
                      <a:pt x="10" y="15"/>
                    </a:lnTo>
                    <a:lnTo>
                      <a:pt x="7" y="14"/>
                    </a:lnTo>
                    <a:lnTo>
                      <a:pt x="7" y="16"/>
                    </a:lnTo>
                    <a:lnTo>
                      <a:pt x="2" y="14"/>
                    </a:lnTo>
                    <a:lnTo>
                      <a:pt x="2" y="11"/>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879" name="Freeform 519"/>
              <p:cNvSpPr>
                <a:spLocks/>
              </p:cNvSpPr>
              <p:nvPr/>
            </p:nvSpPr>
            <p:spPr bwMode="auto">
              <a:xfrm>
                <a:off x="4760" y="1487"/>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880" name="Freeform 520"/>
              <p:cNvSpPr>
                <a:spLocks/>
              </p:cNvSpPr>
              <p:nvPr/>
            </p:nvSpPr>
            <p:spPr bwMode="auto">
              <a:xfrm>
                <a:off x="4761" y="1490"/>
                <a:ext cx="11" cy="17"/>
              </a:xfrm>
              <a:custGeom>
                <a:avLst/>
                <a:gdLst/>
                <a:ahLst/>
                <a:cxnLst>
                  <a:cxn ang="0">
                    <a:pos x="11" y="6"/>
                  </a:cxn>
                  <a:cxn ang="0">
                    <a:pos x="11" y="16"/>
                  </a:cxn>
                  <a:cxn ang="0">
                    <a:pos x="8" y="14"/>
                  </a:cxn>
                  <a:cxn ang="0">
                    <a:pos x="8" y="17"/>
                  </a:cxn>
                  <a:cxn ang="0">
                    <a:pos x="3" y="14"/>
                  </a:cxn>
                  <a:cxn ang="0">
                    <a:pos x="3" y="11"/>
                  </a:cxn>
                  <a:cxn ang="0">
                    <a:pos x="0" y="10"/>
                  </a:cxn>
                  <a:cxn ang="0">
                    <a:pos x="0" y="0"/>
                  </a:cxn>
                  <a:cxn ang="0">
                    <a:pos x="11" y="6"/>
                  </a:cxn>
                  <a:cxn ang="0">
                    <a:pos x="11" y="6"/>
                  </a:cxn>
                  <a:cxn ang="0">
                    <a:pos x="11" y="6"/>
                  </a:cxn>
                </a:cxnLst>
                <a:rect l="0" t="0" r="r" b="b"/>
                <a:pathLst>
                  <a:path w="11" h="17">
                    <a:moveTo>
                      <a:pt x="11" y="6"/>
                    </a:moveTo>
                    <a:lnTo>
                      <a:pt x="11" y="16"/>
                    </a:lnTo>
                    <a:lnTo>
                      <a:pt x="8" y="14"/>
                    </a:lnTo>
                    <a:lnTo>
                      <a:pt x="8" y="17"/>
                    </a:lnTo>
                    <a:lnTo>
                      <a:pt x="3" y="14"/>
                    </a:lnTo>
                    <a:lnTo>
                      <a:pt x="3" y="11"/>
                    </a:lnTo>
                    <a:lnTo>
                      <a:pt x="0" y="10"/>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881" name="Freeform 521"/>
              <p:cNvSpPr>
                <a:spLocks/>
              </p:cNvSpPr>
              <p:nvPr/>
            </p:nvSpPr>
            <p:spPr bwMode="auto">
              <a:xfrm>
                <a:off x="4776" y="1496"/>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882" name="Freeform 522"/>
              <p:cNvSpPr>
                <a:spLocks/>
              </p:cNvSpPr>
              <p:nvPr/>
            </p:nvSpPr>
            <p:spPr bwMode="auto">
              <a:xfrm>
                <a:off x="4778" y="1500"/>
                <a:ext cx="10" cy="16"/>
              </a:xfrm>
              <a:custGeom>
                <a:avLst/>
                <a:gdLst/>
                <a:ahLst/>
                <a:cxnLst>
                  <a:cxn ang="0">
                    <a:pos x="10" y="6"/>
                  </a:cxn>
                  <a:cxn ang="0">
                    <a:pos x="10" y="15"/>
                  </a:cxn>
                  <a:cxn ang="0">
                    <a:pos x="8" y="14"/>
                  </a:cxn>
                  <a:cxn ang="0">
                    <a:pos x="8" y="16"/>
                  </a:cxn>
                  <a:cxn ang="0">
                    <a:pos x="2" y="13"/>
                  </a:cxn>
                  <a:cxn ang="0">
                    <a:pos x="2" y="11"/>
                  </a:cxn>
                  <a:cxn ang="0">
                    <a:pos x="0" y="9"/>
                  </a:cxn>
                  <a:cxn ang="0">
                    <a:pos x="0" y="0"/>
                  </a:cxn>
                  <a:cxn ang="0">
                    <a:pos x="10" y="6"/>
                  </a:cxn>
                  <a:cxn ang="0">
                    <a:pos x="10" y="6"/>
                  </a:cxn>
                  <a:cxn ang="0">
                    <a:pos x="10" y="6"/>
                  </a:cxn>
                </a:cxnLst>
                <a:rect l="0" t="0" r="r" b="b"/>
                <a:pathLst>
                  <a:path w="10" h="16">
                    <a:moveTo>
                      <a:pt x="10" y="6"/>
                    </a:moveTo>
                    <a:lnTo>
                      <a:pt x="10" y="15"/>
                    </a:lnTo>
                    <a:lnTo>
                      <a:pt x="8" y="14"/>
                    </a:lnTo>
                    <a:lnTo>
                      <a:pt x="8" y="16"/>
                    </a:lnTo>
                    <a:lnTo>
                      <a:pt x="2" y="13"/>
                    </a:lnTo>
                    <a:lnTo>
                      <a:pt x="2" y="11"/>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883" name="Freeform 523"/>
              <p:cNvSpPr>
                <a:spLocks/>
              </p:cNvSpPr>
              <p:nvPr/>
            </p:nvSpPr>
            <p:spPr bwMode="auto">
              <a:xfrm>
                <a:off x="4519" y="1522"/>
                <a:ext cx="323" cy="357"/>
              </a:xfrm>
              <a:custGeom>
                <a:avLst/>
                <a:gdLst/>
                <a:ahLst/>
                <a:cxnLst>
                  <a:cxn ang="0">
                    <a:pos x="669" y="386"/>
                  </a:cxn>
                  <a:cxn ang="0">
                    <a:pos x="693" y="420"/>
                  </a:cxn>
                  <a:cxn ang="0">
                    <a:pos x="692" y="750"/>
                  </a:cxn>
                  <a:cxn ang="0">
                    <a:pos x="668" y="756"/>
                  </a:cxn>
                  <a:cxn ang="0">
                    <a:pos x="0" y="370"/>
                  </a:cxn>
                  <a:cxn ang="0">
                    <a:pos x="1" y="0"/>
                  </a:cxn>
                  <a:cxn ang="0">
                    <a:pos x="669" y="386"/>
                  </a:cxn>
                  <a:cxn ang="0">
                    <a:pos x="669" y="386"/>
                  </a:cxn>
                </a:cxnLst>
                <a:rect l="0" t="0" r="r" b="b"/>
                <a:pathLst>
                  <a:path w="693" h="764">
                    <a:moveTo>
                      <a:pt x="669" y="386"/>
                    </a:moveTo>
                    <a:cubicBezTo>
                      <a:pt x="682" y="394"/>
                      <a:pt x="693" y="409"/>
                      <a:pt x="693" y="420"/>
                    </a:cubicBezTo>
                    <a:cubicBezTo>
                      <a:pt x="692" y="750"/>
                      <a:pt x="692" y="750"/>
                      <a:pt x="692" y="750"/>
                    </a:cubicBezTo>
                    <a:cubicBezTo>
                      <a:pt x="692" y="761"/>
                      <a:pt x="681" y="764"/>
                      <a:pt x="668" y="756"/>
                    </a:cubicBezTo>
                    <a:cubicBezTo>
                      <a:pt x="0" y="370"/>
                      <a:pt x="0" y="370"/>
                      <a:pt x="0" y="370"/>
                    </a:cubicBezTo>
                    <a:cubicBezTo>
                      <a:pt x="1" y="0"/>
                      <a:pt x="1" y="0"/>
                      <a:pt x="1" y="0"/>
                    </a:cubicBezTo>
                    <a:cubicBezTo>
                      <a:pt x="669" y="386"/>
                      <a:pt x="669" y="386"/>
                      <a:pt x="669" y="386"/>
                    </a:cubicBezTo>
                    <a:cubicBezTo>
                      <a:pt x="669" y="386"/>
                      <a:pt x="669" y="386"/>
                      <a:pt x="669" y="386"/>
                    </a:cubicBezTo>
                    <a:close/>
                  </a:path>
                </a:pathLst>
              </a:custGeom>
              <a:solidFill>
                <a:srgbClr val="FFFFFF"/>
              </a:solidFill>
              <a:ln w="9525">
                <a:noFill/>
                <a:round/>
                <a:headEnd/>
                <a:tailEnd/>
              </a:ln>
            </p:spPr>
            <p:txBody>
              <a:bodyPr/>
              <a:lstStyle/>
              <a:p>
                <a:endParaRPr lang="zh-CN" altLang="en-US"/>
              </a:p>
            </p:txBody>
          </p:sp>
          <p:sp>
            <p:nvSpPr>
              <p:cNvPr id="884" name="Freeform 524"/>
              <p:cNvSpPr>
                <a:spLocks/>
              </p:cNvSpPr>
              <p:nvPr/>
            </p:nvSpPr>
            <p:spPr bwMode="auto">
              <a:xfrm>
                <a:off x="4801" y="1689"/>
                <a:ext cx="38" cy="186"/>
              </a:xfrm>
              <a:custGeom>
                <a:avLst/>
                <a:gdLst/>
                <a:ahLst/>
                <a:cxnLst>
                  <a:cxn ang="0">
                    <a:pos x="64" y="35"/>
                  </a:cxn>
                  <a:cxn ang="0">
                    <a:pos x="82" y="66"/>
                  </a:cxn>
                  <a:cxn ang="0">
                    <a:pos x="82" y="383"/>
                  </a:cxn>
                  <a:cxn ang="0">
                    <a:pos x="63" y="391"/>
                  </a:cxn>
                  <a:cxn ang="0">
                    <a:pos x="0" y="355"/>
                  </a:cxn>
                  <a:cxn ang="0">
                    <a:pos x="2" y="0"/>
                  </a:cxn>
                  <a:cxn ang="0">
                    <a:pos x="64" y="35"/>
                  </a:cxn>
                  <a:cxn ang="0">
                    <a:pos x="64" y="35"/>
                  </a:cxn>
                </a:cxnLst>
                <a:rect l="0" t="0" r="r" b="b"/>
                <a:pathLst>
                  <a:path w="82" h="398">
                    <a:moveTo>
                      <a:pt x="64" y="35"/>
                    </a:moveTo>
                    <a:cubicBezTo>
                      <a:pt x="78" y="44"/>
                      <a:pt x="82" y="55"/>
                      <a:pt x="82" y="66"/>
                    </a:cubicBezTo>
                    <a:cubicBezTo>
                      <a:pt x="82" y="383"/>
                      <a:pt x="82" y="383"/>
                      <a:pt x="82" y="383"/>
                    </a:cubicBezTo>
                    <a:cubicBezTo>
                      <a:pt x="82" y="394"/>
                      <a:pt x="76" y="398"/>
                      <a:pt x="63" y="391"/>
                    </a:cubicBezTo>
                    <a:cubicBezTo>
                      <a:pt x="0" y="355"/>
                      <a:pt x="0" y="355"/>
                      <a:pt x="0" y="355"/>
                    </a:cubicBezTo>
                    <a:cubicBezTo>
                      <a:pt x="2" y="0"/>
                      <a:pt x="2" y="0"/>
                      <a:pt x="2" y="0"/>
                    </a:cubicBezTo>
                    <a:cubicBezTo>
                      <a:pt x="64" y="35"/>
                      <a:pt x="64" y="35"/>
                      <a:pt x="64" y="35"/>
                    </a:cubicBezTo>
                    <a:cubicBezTo>
                      <a:pt x="64" y="35"/>
                      <a:pt x="64" y="35"/>
                      <a:pt x="64" y="35"/>
                    </a:cubicBezTo>
                    <a:close/>
                  </a:path>
                </a:pathLst>
              </a:custGeom>
              <a:solidFill>
                <a:srgbClr val="7B86BA"/>
              </a:solidFill>
              <a:ln w="9525">
                <a:noFill/>
                <a:round/>
                <a:headEnd/>
                <a:tailEnd/>
              </a:ln>
            </p:spPr>
            <p:txBody>
              <a:bodyPr/>
              <a:lstStyle/>
              <a:p>
                <a:endParaRPr lang="zh-CN" altLang="en-US"/>
              </a:p>
            </p:txBody>
          </p:sp>
          <p:sp>
            <p:nvSpPr>
              <p:cNvPr id="885" name="Freeform 525"/>
              <p:cNvSpPr>
                <a:spLocks/>
              </p:cNvSpPr>
              <p:nvPr/>
            </p:nvSpPr>
            <p:spPr bwMode="auto">
              <a:xfrm>
                <a:off x="4520" y="1525"/>
                <a:ext cx="260" cy="189"/>
              </a:xfrm>
              <a:custGeom>
                <a:avLst/>
                <a:gdLst/>
                <a:ahLst/>
                <a:cxnLst>
                  <a:cxn ang="0">
                    <a:pos x="260" y="151"/>
                  </a:cxn>
                  <a:cxn ang="0">
                    <a:pos x="259" y="189"/>
                  </a:cxn>
                  <a:cxn ang="0">
                    <a:pos x="0" y="40"/>
                  </a:cxn>
                  <a:cxn ang="0">
                    <a:pos x="0" y="0"/>
                  </a:cxn>
                  <a:cxn ang="0">
                    <a:pos x="260" y="151"/>
                  </a:cxn>
                  <a:cxn ang="0">
                    <a:pos x="260" y="151"/>
                  </a:cxn>
                  <a:cxn ang="0">
                    <a:pos x="260" y="151"/>
                  </a:cxn>
                </a:cxnLst>
                <a:rect l="0" t="0" r="r" b="b"/>
                <a:pathLst>
                  <a:path w="260" h="189">
                    <a:moveTo>
                      <a:pt x="260" y="151"/>
                    </a:moveTo>
                    <a:lnTo>
                      <a:pt x="259" y="189"/>
                    </a:lnTo>
                    <a:lnTo>
                      <a:pt x="0" y="40"/>
                    </a:lnTo>
                    <a:lnTo>
                      <a:pt x="0" y="0"/>
                    </a:lnTo>
                    <a:lnTo>
                      <a:pt x="260" y="151"/>
                    </a:lnTo>
                    <a:lnTo>
                      <a:pt x="260" y="151"/>
                    </a:lnTo>
                    <a:lnTo>
                      <a:pt x="260" y="151"/>
                    </a:lnTo>
                    <a:close/>
                  </a:path>
                </a:pathLst>
              </a:custGeom>
              <a:solidFill>
                <a:srgbClr val="7B86BA"/>
              </a:solidFill>
              <a:ln w="9525">
                <a:noFill/>
                <a:round/>
                <a:headEnd/>
                <a:tailEnd/>
              </a:ln>
            </p:spPr>
            <p:txBody>
              <a:bodyPr/>
              <a:lstStyle/>
              <a:p>
                <a:endParaRPr lang="zh-CN" altLang="en-US"/>
              </a:p>
            </p:txBody>
          </p:sp>
          <p:sp>
            <p:nvSpPr>
              <p:cNvPr id="886" name="Freeform 526"/>
              <p:cNvSpPr>
                <a:spLocks/>
              </p:cNvSpPr>
              <p:nvPr/>
            </p:nvSpPr>
            <p:spPr bwMode="auto">
              <a:xfrm>
                <a:off x="4520" y="1568"/>
                <a:ext cx="260" cy="189"/>
              </a:xfrm>
              <a:custGeom>
                <a:avLst/>
                <a:gdLst/>
                <a:ahLst/>
                <a:cxnLst>
                  <a:cxn ang="0">
                    <a:pos x="260" y="150"/>
                  </a:cxn>
                  <a:cxn ang="0">
                    <a:pos x="259" y="189"/>
                  </a:cxn>
                  <a:cxn ang="0">
                    <a:pos x="0" y="40"/>
                  </a:cxn>
                  <a:cxn ang="0">
                    <a:pos x="0" y="0"/>
                  </a:cxn>
                  <a:cxn ang="0">
                    <a:pos x="260" y="150"/>
                  </a:cxn>
                  <a:cxn ang="0">
                    <a:pos x="260" y="150"/>
                  </a:cxn>
                  <a:cxn ang="0">
                    <a:pos x="260" y="150"/>
                  </a:cxn>
                </a:cxnLst>
                <a:rect l="0" t="0" r="r" b="b"/>
                <a:pathLst>
                  <a:path w="260" h="189">
                    <a:moveTo>
                      <a:pt x="260" y="150"/>
                    </a:moveTo>
                    <a:lnTo>
                      <a:pt x="259" y="189"/>
                    </a:lnTo>
                    <a:lnTo>
                      <a:pt x="0" y="40"/>
                    </a:lnTo>
                    <a:lnTo>
                      <a:pt x="0" y="0"/>
                    </a:lnTo>
                    <a:lnTo>
                      <a:pt x="260" y="150"/>
                    </a:lnTo>
                    <a:lnTo>
                      <a:pt x="260" y="150"/>
                    </a:lnTo>
                    <a:lnTo>
                      <a:pt x="260" y="150"/>
                    </a:lnTo>
                    <a:close/>
                  </a:path>
                </a:pathLst>
              </a:custGeom>
              <a:solidFill>
                <a:srgbClr val="7B86BA"/>
              </a:solidFill>
              <a:ln w="9525">
                <a:noFill/>
                <a:round/>
                <a:headEnd/>
                <a:tailEnd/>
              </a:ln>
            </p:spPr>
            <p:txBody>
              <a:bodyPr/>
              <a:lstStyle/>
              <a:p>
                <a:endParaRPr lang="zh-CN" altLang="en-US"/>
              </a:p>
            </p:txBody>
          </p:sp>
          <p:sp>
            <p:nvSpPr>
              <p:cNvPr id="887" name="Freeform 527"/>
              <p:cNvSpPr>
                <a:spLocks/>
              </p:cNvSpPr>
              <p:nvPr/>
            </p:nvSpPr>
            <p:spPr bwMode="auto">
              <a:xfrm>
                <a:off x="4520" y="1612"/>
                <a:ext cx="260" cy="188"/>
              </a:xfrm>
              <a:custGeom>
                <a:avLst/>
                <a:gdLst/>
                <a:ahLst/>
                <a:cxnLst>
                  <a:cxn ang="0">
                    <a:pos x="260" y="149"/>
                  </a:cxn>
                  <a:cxn ang="0">
                    <a:pos x="260" y="188"/>
                  </a:cxn>
                  <a:cxn ang="0">
                    <a:pos x="0" y="39"/>
                  </a:cxn>
                  <a:cxn ang="0">
                    <a:pos x="1" y="0"/>
                  </a:cxn>
                  <a:cxn ang="0">
                    <a:pos x="260" y="149"/>
                  </a:cxn>
                  <a:cxn ang="0">
                    <a:pos x="260" y="149"/>
                  </a:cxn>
                  <a:cxn ang="0">
                    <a:pos x="260" y="149"/>
                  </a:cxn>
                </a:cxnLst>
                <a:rect l="0" t="0" r="r" b="b"/>
                <a:pathLst>
                  <a:path w="260" h="188">
                    <a:moveTo>
                      <a:pt x="260" y="149"/>
                    </a:moveTo>
                    <a:lnTo>
                      <a:pt x="260" y="188"/>
                    </a:lnTo>
                    <a:lnTo>
                      <a:pt x="0" y="39"/>
                    </a:lnTo>
                    <a:lnTo>
                      <a:pt x="1" y="0"/>
                    </a:lnTo>
                    <a:lnTo>
                      <a:pt x="260" y="149"/>
                    </a:lnTo>
                    <a:lnTo>
                      <a:pt x="260" y="149"/>
                    </a:lnTo>
                    <a:lnTo>
                      <a:pt x="260" y="149"/>
                    </a:lnTo>
                    <a:close/>
                  </a:path>
                </a:pathLst>
              </a:custGeom>
              <a:solidFill>
                <a:srgbClr val="7B86BA"/>
              </a:solidFill>
              <a:ln w="9525">
                <a:noFill/>
                <a:round/>
                <a:headEnd/>
                <a:tailEnd/>
              </a:ln>
            </p:spPr>
            <p:txBody>
              <a:bodyPr/>
              <a:lstStyle/>
              <a:p>
                <a:endParaRPr lang="zh-CN" altLang="en-US"/>
              </a:p>
            </p:txBody>
          </p:sp>
          <p:sp>
            <p:nvSpPr>
              <p:cNvPr id="888" name="Freeform 528"/>
              <p:cNvSpPr>
                <a:spLocks/>
              </p:cNvSpPr>
              <p:nvPr/>
            </p:nvSpPr>
            <p:spPr bwMode="auto">
              <a:xfrm>
                <a:off x="4520" y="1654"/>
                <a:ext cx="259" cy="188"/>
              </a:xfrm>
              <a:custGeom>
                <a:avLst/>
                <a:gdLst/>
                <a:ahLst/>
                <a:cxnLst>
                  <a:cxn ang="0">
                    <a:pos x="259" y="150"/>
                  </a:cxn>
                  <a:cxn ang="0">
                    <a:pos x="259" y="188"/>
                  </a:cxn>
                  <a:cxn ang="0">
                    <a:pos x="0" y="40"/>
                  </a:cxn>
                  <a:cxn ang="0">
                    <a:pos x="0" y="0"/>
                  </a:cxn>
                  <a:cxn ang="0">
                    <a:pos x="259" y="150"/>
                  </a:cxn>
                  <a:cxn ang="0">
                    <a:pos x="259" y="150"/>
                  </a:cxn>
                  <a:cxn ang="0">
                    <a:pos x="259" y="150"/>
                  </a:cxn>
                </a:cxnLst>
                <a:rect l="0" t="0" r="r" b="b"/>
                <a:pathLst>
                  <a:path w="259" h="188">
                    <a:moveTo>
                      <a:pt x="259" y="150"/>
                    </a:moveTo>
                    <a:lnTo>
                      <a:pt x="259" y="188"/>
                    </a:lnTo>
                    <a:lnTo>
                      <a:pt x="0" y="40"/>
                    </a:lnTo>
                    <a:lnTo>
                      <a:pt x="0" y="0"/>
                    </a:lnTo>
                    <a:lnTo>
                      <a:pt x="259" y="150"/>
                    </a:lnTo>
                    <a:lnTo>
                      <a:pt x="259" y="150"/>
                    </a:lnTo>
                    <a:lnTo>
                      <a:pt x="259" y="150"/>
                    </a:lnTo>
                    <a:close/>
                  </a:path>
                </a:pathLst>
              </a:custGeom>
              <a:solidFill>
                <a:srgbClr val="7B86BA"/>
              </a:solidFill>
              <a:ln w="9525">
                <a:noFill/>
                <a:round/>
                <a:headEnd/>
                <a:tailEnd/>
              </a:ln>
            </p:spPr>
            <p:txBody>
              <a:bodyPr/>
              <a:lstStyle/>
              <a:p>
                <a:endParaRPr lang="zh-CN" altLang="en-US"/>
              </a:p>
            </p:txBody>
          </p:sp>
          <p:sp>
            <p:nvSpPr>
              <p:cNvPr id="889" name="Freeform 529"/>
              <p:cNvSpPr>
                <a:spLocks/>
              </p:cNvSpPr>
              <p:nvPr/>
            </p:nvSpPr>
            <p:spPr bwMode="auto">
              <a:xfrm>
                <a:off x="4783" y="1675"/>
                <a:ext cx="13" cy="181"/>
              </a:xfrm>
              <a:custGeom>
                <a:avLst/>
                <a:gdLst/>
                <a:ahLst/>
                <a:cxnLst>
                  <a:cxn ang="0">
                    <a:pos x="13" y="8"/>
                  </a:cxn>
                  <a:cxn ang="0">
                    <a:pos x="13" y="181"/>
                  </a:cxn>
                  <a:cxn ang="0">
                    <a:pos x="0" y="173"/>
                  </a:cxn>
                  <a:cxn ang="0">
                    <a:pos x="0" y="0"/>
                  </a:cxn>
                  <a:cxn ang="0">
                    <a:pos x="13" y="8"/>
                  </a:cxn>
                  <a:cxn ang="0">
                    <a:pos x="13" y="8"/>
                  </a:cxn>
                  <a:cxn ang="0">
                    <a:pos x="13" y="8"/>
                  </a:cxn>
                </a:cxnLst>
                <a:rect l="0" t="0" r="r" b="b"/>
                <a:pathLst>
                  <a:path w="13" h="181">
                    <a:moveTo>
                      <a:pt x="13" y="8"/>
                    </a:moveTo>
                    <a:lnTo>
                      <a:pt x="13" y="181"/>
                    </a:lnTo>
                    <a:lnTo>
                      <a:pt x="0" y="173"/>
                    </a:lnTo>
                    <a:lnTo>
                      <a:pt x="0" y="0"/>
                    </a:lnTo>
                    <a:lnTo>
                      <a:pt x="13" y="8"/>
                    </a:lnTo>
                    <a:lnTo>
                      <a:pt x="13" y="8"/>
                    </a:lnTo>
                    <a:lnTo>
                      <a:pt x="13" y="8"/>
                    </a:lnTo>
                    <a:close/>
                  </a:path>
                </a:pathLst>
              </a:custGeom>
              <a:solidFill>
                <a:srgbClr val="7B86BA"/>
              </a:solidFill>
              <a:ln w="9525">
                <a:noFill/>
                <a:round/>
                <a:headEnd/>
                <a:tailEnd/>
              </a:ln>
            </p:spPr>
            <p:txBody>
              <a:bodyPr/>
              <a:lstStyle/>
              <a:p>
                <a:endParaRPr lang="zh-CN" altLang="en-US"/>
              </a:p>
            </p:txBody>
          </p:sp>
          <p:sp>
            <p:nvSpPr>
              <p:cNvPr id="890" name="Freeform 530"/>
              <p:cNvSpPr>
                <a:spLocks/>
              </p:cNvSpPr>
              <p:nvPr/>
            </p:nvSpPr>
            <p:spPr bwMode="auto">
              <a:xfrm>
                <a:off x="4527" y="1549"/>
                <a:ext cx="10" cy="14"/>
              </a:xfrm>
              <a:custGeom>
                <a:avLst/>
                <a:gdLst/>
                <a:ahLst/>
                <a:cxnLst>
                  <a:cxn ang="0">
                    <a:pos x="10" y="3"/>
                  </a:cxn>
                  <a:cxn ang="0">
                    <a:pos x="21" y="21"/>
                  </a:cxn>
                  <a:cxn ang="0">
                    <a:pos x="10" y="26"/>
                  </a:cxn>
                  <a:cxn ang="0">
                    <a:pos x="0" y="9"/>
                  </a:cxn>
                  <a:cxn ang="0">
                    <a:pos x="10" y="3"/>
                  </a:cxn>
                  <a:cxn ang="0">
                    <a:pos x="10" y="3"/>
                  </a:cxn>
                </a:cxnLst>
                <a:rect l="0" t="0" r="r" b="b"/>
                <a:pathLst>
                  <a:path w="21" h="30">
                    <a:moveTo>
                      <a:pt x="10" y="3"/>
                    </a:moveTo>
                    <a:cubicBezTo>
                      <a:pt x="16" y="6"/>
                      <a:pt x="21" y="14"/>
                      <a:pt x="21" y="21"/>
                    </a:cubicBezTo>
                    <a:cubicBezTo>
                      <a:pt x="21" y="27"/>
                      <a:pt x="16" y="30"/>
                      <a:pt x="10" y="26"/>
                    </a:cubicBezTo>
                    <a:cubicBezTo>
                      <a:pt x="5" y="23"/>
                      <a:pt x="0" y="15"/>
                      <a:pt x="0" y="9"/>
                    </a:cubicBezTo>
                    <a:cubicBezTo>
                      <a:pt x="0" y="2"/>
                      <a:pt x="5" y="0"/>
                      <a:pt x="10" y="3"/>
                    </a:cubicBezTo>
                    <a:cubicBezTo>
                      <a:pt x="10" y="3"/>
                      <a:pt x="10" y="3"/>
                      <a:pt x="10" y="3"/>
                    </a:cubicBezTo>
                    <a:close/>
                  </a:path>
                </a:pathLst>
              </a:custGeom>
              <a:solidFill>
                <a:srgbClr val="072466"/>
              </a:solidFill>
              <a:ln w="9525">
                <a:noFill/>
                <a:round/>
                <a:headEnd/>
                <a:tailEnd/>
              </a:ln>
            </p:spPr>
            <p:txBody>
              <a:bodyPr/>
              <a:lstStyle/>
              <a:p>
                <a:endParaRPr lang="zh-CN" altLang="en-US"/>
              </a:p>
            </p:txBody>
          </p:sp>
          <p:sp>
            <p:nvSpPr>
              <p:cNvPr id="891" name="Freeform 531"/>
              <p:cNvSpPr>
                <a:spLocks/>
              </p:cNvSpPr>
              <p:nvPr/>
            </p:nvSpPr>
            <p:spPr bwMode="auto">
              <a:xfrm>
                <a:off x="4528" y="1549"/>
                <a:ext cx="8" cy="13"/>
              </a:xfrm>
              <a:custGeom>
                <a:avLst/>
                <a:gdLst/>
                <a:ahLst/>
                <a:cxnLst>
                  <a:cxn ang="0">
                    <a:pos x="9" y="3"/>
                  </a:cxn>
                  <a:cxn ang="0">
                    <a:pos x="18" y="19"/>
                  </a:cxn>
                  <a:cxn ang="0">
                    <a:pos x="9" y="25"/>
                  </a:cxn>
                  <a:cxn ang="0">
                    <a:pos x="0" y="9"/>
                  </a:cxn>
                  <a:cxn ang="0">
                    <a:pos x="9" y="3"/>
                  </a:cxn>
                  <a:cxn ang="0">
                    <a:pos x="9" y="3"/>
                  </a:cxn>
                </a:cxnLst>
                <a:rect l="0" t="0" r="r" b="b"/>
                <a:pathLst>
                  <a:path w="18" h="28">
                    <a:moveTo>
                      <a:pt x="9" y="3"/>
                    </a:moveTo>
                    <a:cubicBezTo>
                      <a:pt x="14" y="6"/>
                      <a:pt x="18" y="13"/>
                      <a:pt x="18" y="19"/>
                    </a:cubicBezTo>
                    <a:cubicBezTo>
                      <a:pt x="18" y="25"/>
                      <a:pt x="14" y="28"/>
                      <a:pt x="9" y="25"/>
                    </a:cubicBezTo>
                    <a:cubicBezTo>
                      <a:pt x="4" y="22"/>
                      <a:pt x="0" y="14"/>
                      <a:pt x="0" y="9"/>
                    </a:cubicBezTo>
                    <a:cubicBezTo>
                      <a:pt x="0" y="3"/>
                      <a:pt x="4" y="0"/>
                      <a:pt x="9" y="3"/>
                    </a:cubicBezTo>
                    <a:cubicBezTo>
                      <a:pt x="9" y="3"/>
                      <a:pt x="9" y="3"/>
                      <a:pt x="9" y="3"/>
                    </a:cubicBezTo>
                    <a:close/>
                  </a:path>
                </a:pathLst>
              </a:custGeom>
              <a:solidFill>
                <a:srgbClr val="142867"/>
              </a:solidFill>
              <a:ln w="9525">
                <a:noFill/>
                <a:round/>
                <a:headEnd/>
                <a:tailEnd/>
              </a:ln>
            </p:spPr>
            <p:txBody>
              <a:bodyPr/>
              <a:lstStyle/>
              <a:p>
                <a:endParaRPr lang="zh-CN" altLang="en-US"/>
              </a:p>
            </p:txBody>
          </p:sp>
          <p:sp>
            <p:nvSpPr>
              <p:cNvPr id="892" name="Freeform 532"/>
              <p:cNvSpPr>
                <a:spLocks/>
              </p:cNvSpPr>
              <p:nvPr/>
            </p:nvSpPr>
            <p:spPr bwMode="auto">
              <a:xfrm>
                <a:off x="4530" y="1550"/>
                <a:ext cx="6" cy="9"/>
              </a:xfrm>
              <a:custGeom>
                <a:avLst/>
                <a:gdLst/>
                <a:ahLst/>
                <a:cxnLst>
                  <a:cxn ang="0">
                    <a:pos x="6" y="2"/>
                  </a:cxn>
                  <a:cxn ang="0">
                    <a:pos x="13" y="14"/>
                  </a:cxn>
                  <a:cxn ang="0">
                    <a:pos x="6" y="18"/>
                  </a:cxn>
                  <a:cxn ang="0">
                    <a:pos x="0" y="6"/>
                  </a:cxn>
                  <a:cxn ang="0">
                    <a:pos x="6" y="2"/>
                  </a:cxn>
                  <a:cxn ang="0">
                    <a:pos x="6" y="2"/>
                  </a:cxn>
                </a:cxnLst>
                <a:rect l="0" t="0" r="r" b="b"/>
                <a:pathLst>
                  <a:path w="13" h="20">
                    <a:moveTo>
                      <a:pt x="6" y="2"/>
                    </a:moveTo>
                    <a:cubicBezTo>
                      <a:pt x="10" y="4"/>
                      <a:pt x="13" y="10"/>
                      <a:pt x="13" y="14"/>
                    </a:cubicBezTo>
                    <a:cubicBezTo>
                      <a:pt x="13" y="18"/>
                      <a:pt x="10" y="20"/>
                      <a:pt x="6" y="18"/>
                    </a:cubicBezTo>
                    <a:cubicBezTo>
                      <a:pt x="3" y="16"/>
                      <a:pt x="0" y="10"/>
                      <a:pt x="0" y="6"/>
                    </a:cubicBezTo>
                    <a:cubicBezTo>
                      <a:pt x="0" y="2"/>
                      <a:pt x="3" y="0"/>
                      <a:pt x="6" y="2"/>
                    </a:cubicBezTo>
                    <a:cubicBezTo>
                      <a:pt x="6" y="2"/>
                      <a:pt x="6" y="2"/>
                      <a:pt x="6" y="2"/>
                    </a:cubicBezTo>
                    <a:close/>
                  </a:path>
                </a:pathLst>
              </a:custGeom>
              <a:solidFill>
                <a:srgbClr val="FFFFFF"/>
              </a:solidFill>
              <a:ln w="9525">
                <a:noFill/>
                <a:round/>
                <a:headEnd/>
                <a:tailEnd/>
              </a:ln>
            </p:spPr>
            <p:txBody>
              <a:bodyPr/>
              <a:lstStyle/>
              <a:p>
                <a:endParaRPr lang="zh-CN" altLang="en-US"/>
              </a:p>
            </p:txBody>
          </p:sp>
          <p:sp>
            <p:nvSpPr>
              <p:cNvPr id="893" name="Freeform 533"/>
              <p:cNvSpPr>
                <a:spLocks/>
              </p:cNvSpPr>
              <p:nvPr/>
            </p:nvSpPr>
            <p:spPr bwMode="auto">
              <a:xfrm>
                <a:off x="4760" y="1683"/>
                <a:ext cx="9" cy="14"/>
              </a:xfrm>
              <a:custGeom>
                <a:avLst/>
                <a:gdLst/>
                <a:ahLst/>
                <a:cxnLst>
                  <a:cxn ang="0">
                    <a:pos x="10" y="4"/>
                  </a:cxn>
                  <a:cxn ang="0">
                    <a:pos x="20" y="21"/>
                  </a:cxn>
                  <a:cxn ang="0">
                    <a:pos x="10" y="27"/>
                  </a:cxn>
                  <a:cxn ang="0">
                    <a:pos x="0" y="10"/>
                  </a:cxn>
                  <a:cxn ang="0">
                    <a:pos x="10" y="4"/>
                  </a:cxn>
                  <a:cxn ang="0">
                    <a:pos x="10" y="4"/>
                  </a:cxn>
                </a:cxnLst>
                <a:rect l="0" t="0" r="r" b="b"/>
                <a:pathLst>
                  <a:path w="20" h="31">
                    <a:moveTo>
                      <a:pt x="10" y="4"/>
                    </a:moveTo>
                    <a:cubicBezTo>
                      <a:pt x="16" y="7"/>
                      <a:pt x="20" y="15"/>
                      <a:pt x="20" y="21"/>
                    </a:cubicBezTo>
                    <a:cubicBezTo>
                      <a:pt x="20" y="28"/>
                      <a:pt x="15" y="31"/>
                      <a:pt x="10" y="27"/>
                    </a:cubicBezTo>
                    <a:cubicBezTo>
                      <a:pt x="4" y="24"/>
                      <a:pt x="0" y="16"/>
                      <a:pt x="0" y="10"/>
                    </a:cubicBezTo>
                    <a:cubicBezTo>
                      <a:pt x="0" y="3"/>
                      <a:pt x="4" y="0"/>
                      <a:pt x="10" y="4"/>
                    </a:cubicBezTo>
                    <a:cubicBezTo>
                      <a:pt x="10" y="4"/>
                      <a:pt x="10" y="4"/>
                      <a:pt x="10" y="4"/>
                    </a:cubicBezTo>
                    <a:close/>
                  </a:path>
                </a:pathLst>
              </a:custGeom>
              <a:solidFill>
                <a:srgbClr val="072466"/>
              </a:solidFill>
              <a:ln w="9525">
                <a:noFill/>
                <a:round/>
                <a:headEnd/>
                <a:tailEnd/>
              </a:ln>
            </p:spPr>
            <p:txBody>
              <a:bodyPr/>
              <a:lstStyle/>
              <a:p>
                <a:endParaRPr lang="zh-CN" altLang="en-US"/>
              </a:p>
            </p:txBody>
          </p:sp>
          <p:sp>
            <p:nvSpPr>
              <p:cNvPr id="894" name="Freeform 534"/>
              <p:cNvSpPr>
                <a:spLocks/>
              </p:cNvSpPr>
              <p:nvPr/>
            </p:nvSpPr>
            <p:spPr bwMode="auto">
              <a:xfrm>
                <a:off x="4760" y="1683"/>
                <a:ext cx="9" cy="13"/>
              </a:xfrm>
              <a:custGeom>
                <a:avLst/>
                <a:gdLst/>
                <a:ahLst/>
                <a:cxnLst>
                  <a:cxn ang="0">
                    <a:pos x="10" y="3"/>
                  </a:cxn>
                  <a:cxn ang="0">
                    <a:pos x="19" y="19"/>
                  </a:cxn>
                  <a:cxn ang="0">
                    <a:pos x="10" y="24"/>
                  </a:cxn>
                  <a:cxn ang="0">
                    <a:pos x="0" y="8"/>
                  </a:cxn>
                  <a:cxn ang="0">
                    <a:pos x="10" y="3"/>
                  </a:cxn>
                  <a:cxn ang="0">
                    <a:pos x="10" y="3"/>
                  </a:cxn>
                </a:cxnLst>
                <a:rect l="0" t="0" r="r" b="b"/>
                <a:pathLst>
                  <a:path w="19" h="27">
                    <a:moveTo>
                      <a:pt x="10" y="3"/>
                    </a:moveTo>
                    <a:cubicBezTo>
                      <a:pt x="15" y="6"/>
                      <a:pt x="19" y="13"/>
                      <a:pt x="19" y="19"/>
                    </a:cubicBezTo>
                    <a:cubicBezTo>
                      <a:pt x="19" y="25"/>
                      <a:pt x="15" y="27"/>
                      <a:pt x="10" y="24"/>
                    </a:cubicBezTo>
                    <a:cubicBezTo>
                      <a:pt x="4" y="21"/>
                      <a:pt x="0" y="14"/>
                      <a:pt x="0" y="8"/>
                    </a:cubicBezTo>
                    <a:cubicBezTo>
                      <a:pt x="0" y="2"/>
                      <a:pt x="5" y="0"/>
                      <a:pt x="10" y="3"/>
                    </a:cubicBezTo>
                    <a:cubicBezTo>
                      <a:pt x="10" y="3"/>
                      <a:pt x="10" y="3"/>
                      <a:pt x="10" y="3"/>
                    </a:cubicBezTo>
                    <a:close/>
                  </a:path>
                </a:pathLst>
              </a:custGeom>
              <a:solidFill>
                <a:srgbClr val="142867"/>
              </a:solidFill>
              <a:ln w="9525">
                <a:noFill/>
                <a:round/>
                <a:headEnd/>
                <a:tailEnd/>
              </a:ln>
            </p:spPr>
            <p:txBody>
              <a:bodyPr/>
              <a:lstStyle/>
              <a:p>
                <a:endParaRPr lang="zh-CN" altLang="en-US"/>
              </a:p>
            </p:txBody>
          </p:sp>
          <p:sp>
            <p:nvSpPr>
              <p:cNvPr id="895" name="Freeform 535"/>
              <p:cNvSpPr>
                <a:spLocks/>
              </p:cNvSpPr>
              <p:nvPr/>
            </p:nvSpPr>
            <p:spPr bwMode="auto">
              <a:xfrm>
                <a:off x="4762" y="1685"/>
                <a:ext cx="7" cy="9"/>
              </a:xfrm>
              <a:custGeom>
                <a:avLst/>
                <a:gdLst/>
                <a:ahLst/>
                <a:cxnLst>
                  <a:cxn ang="0">
                    <a:pos x="7" y="2"/>
                  </a:cxn>
                  <a:cxn ang="0">
                    <a:pos x="14" y="14"/>
                  </a:cxn>
                  <a:cxn ang="0">
                    <a:pos x="7" y="18"/>
                  </a:cxn>
                  <a:cxn ang="0">
                    <a:pos x="0" y="6"/>
                  </a:cxn>
                  <a:cxn ang="0">
                    <a:pos x="7" y="2"/>
                  </a:cxn>
                  <a:cxn ang="0">
                    <a:pos x="7" y="2"/>
                  </a:cxn>
                </a:cxnLst>
                <a:rect l="0" t="0" r="r" b="b"/>
                <a:pathLst>
                  <a:path w="14" h="20">
                    <a:moveTo>
                      <a:pt x="7" y="2"/>
                    </a:moveTo>
                    <a:cubicBezTo>
                      <a:pt x="11" y="4"/>
                      <a:pt x="14" y="9"/>
                      <a:pt x="14" y="14"/>
                    </a:cubicBezTo>
                    <a:cubicBezTo>
                      <a:pt x="14" y="18"/>
                      <a:pt x="10" y="20"/>
                      <a:pt x="7" y="18"/>
                    </a:cubicBezTo>
                    <a:cubicBezTo>
                      <a:pt x="3" y="15"/>
                      <a:pt x="0" y="10"/>
                      <a:pt x="0" y="6"/>
                    </a:cubicBezTo>
                    <a:cubicBezTo>
                      <a:pt x="0" y="2"/>
                      <a:pt x="3" y="0"/>
                      <a:pt x="7" y="2"/>
                    </a:cubicBezTo>
                    <a:cubicBezTo>
                      <a:pt x="7" y="2"/>
                      <a:pt x="7" y="2"/>
                      <a:pt x="7" y="2"/>
                    </a:cubicBezTo>
                    <a:close/>
                  </a:path>
                </a:pathLst>
              </a:custGeom>
              <a:solidFill>
                <a:srgbClr val="FFFFFF"/>
              </a:solidFill>
              <a:ln w="9525">
                <a:noFill/>
                <a:round/>
                <a:headEnd/>
                <a:tailEnd/>
              </a:ln>
            </p:spPr>
            <p:txBody>
              <a:bodyPr/>
              <a:lstStyle/>
              <a:p>
                <a:endParaRPr lang="zh-CN" altLang="en-US"/>
              </a:p>
            </p:txBody>
          </p:sp>
          <p:sp>
            <p:nvSpPr>
              <p:cNvPr id="896" name="Freeform 536"/>
              <p:cNvSpPr>
                <a:spLocks/>
              </p:cNvSpPr>
              <p:nvPr/>
            </p:nvSpPr>
            <p:spPr bwMode="auto">
              <a:xfrm>
                <a:off x="4514" y="1671"/>
                <a:ext cx="17" cy="8"/>
              </a:xfrm>
              <a:custGeom>
                <a:avLst/>
                <a:gdLst/>
                <a:ahLst/>
                <a:cxnLst>
                  <a:cxn ang="0">
                    <a:pos x="35" y="1"/>
                  </a:cxn>
                  <a:cxn ang="0">
                    <a:pos x="35" y="1"/>
                  </a:cxn>
                  <a:cxn ang="0">
                    <a:pos x="34" y="1"/>
                  </a:cxn>
                  <a:cxn ang="0">
                    <a:pos x="34" y="1"/>
                  </a:cxn>
                  <a:cxn ang="0">
                    <a:pos x="34" y="1"/>
                  </a:cxn>
                  <a:cxn ang="0">
                    <a:pos x="33" y="1"/>
                  </a:cxn>
                  <a:cxn ang="0">
                    <a:pos x="33" y="0"/>
                  </a:cxn>
                  <a:cxn ang="0">
                    <a:pos x="32" y="0"/>
                  </a:cxn>
                  <a:cxn ang="0">
                    <a:pos x="32" y="0"/>
                  </a:cxn>
                  <a:cxn ang="0">
                    <a:pos x="31" y="0"/>
                  </a:cxn>
                  <a:cxn ang="0">
                    <a:pos x="31" y="0"/>
                  </a:cxn>
                  <a:cxn ang="0">
                    <a:pos x="30" y="0"/>
                  </a:cxn>
                  <a:cxn ang="0">
                    <a:pos x="30" y="0"/>
                  </a:cxn>
                  <a:cxn ang="0">
                    <a:pos x="29" y="1"/>
                  </a:cxn>
                  <a:cxn ang="0">
                    <a:pos x="28" y="1"/>
                  </a:cxn>
                  <a:cxn ang="0">
                    <a:pos x="0" y="17"/>
                  </a:cxn>
                  <a:cxn ang="0">
                    <a:pos x="1" y="17"/>
                  </a:cxn>
                  <a:cxn ang="0">
                    <a:pos x="1" y="17"/>
                  </a:cxn>
                  <a:cxn ang="0">
                    <a:pos x="2" y="17"/>
                  </a:cxn>
                  <a:cxn ang="0">
                    <a:pos x="3" y="17"/>
                  </a:cxn>
                  <a:cxn ang="0">
                    <a:pos x="3" y="17"/>
                  </a:cxn>
                  <a:cxn ang="0">
                    <a:pos x="4" y="17"/>
                  </a:cxn>
                  <a:cxn ang="0">
                    <a:pos x="4" y="17"/>
                  </a:cxn>
                  <a:cxn ang="0">
                    <a:pos x="5" y="17"/>
                  </a:cxn>
                  <a:cxn ang="0">
                    <a:pos x="5" y="17"/>
                  </a:cxn>
                  <a:cxn ang="0">
                    <a:pos x="5" y="17"/>
                  </a:cxn>
                  <a:cxn ang="0">
                    <a:pos x="6" y="17"/>
                  </a:cxn>
                  <a:cxn ang="0">
                    <a:pos x="6" y="17"/>
                  </a:cxn>
                  <a:cxn ang="0">
                    <a:pos x="7" y="18"/>
                  </a:cxn>
                  <a:cxn ang="0">
                    <a:pos x="7" y="18"/>
                  </a:cxn>
                  <a:cxn ang="0">
                    <a:pos x="7" y="18"/>
                  </a:cxn>
                  <a:cxn ang="0">
                    <a:pos x="36" y="2"/>
                  </a:cxn>
                  <a:cxn ang="0">
                    <a:pos x="35" y="1"/>
                  </a:cxn>
                  <a:cxn ang="0">
                    <a:pos x="35" y="1"/>
                  </a:cxn>
                </a:cxnLst>
                <a:rect l="0" t="0" r="r" b="b"/>
                <a:pathLst>
                  <a:path w="36" h="18">
                    <a:moveTo>
                      <a:pt x="35" y="1"/>
                    </a:moveTo>
                    <a:cubicBezTo>
                      <a:pt x="35" y="1"/>
                      <a:pt x="35" y="1"/>
                      <a:pt x="35" y="1"/>
                    </a:cubicBezTo>
                    <a:cubicBezTo>
                      <a:pt x="35" y="1"/>
                      <a:pt x="35" y="1"/>
                      <a:pt x="34" y="1"/>
                    </a:cubicBezTo>
                    <a:cubicBezTo>
                      <a:pt x="34" y="1"/>
                      <a:pt x="34" y="1"/>
                      <a:pt x="34" y="1"/>
                    </a:cubicBezTo>
                    <a:cubicBezTo>
                      <a:pt x="34" y="1"/>
                      <a:pt x="34" y="1"/>
                      <a:pt x="34" y="1"/>
                    </a:cubicBezTo>
                    <a:cubicBezTo>
                      <a:pt x="33" y="1"/>
                      <a:pt x="33" y="1"/>
                      <a:pt x="33" y="1"/>
                    </a:cubicBezTo>
                    <a:cubicBezTo>
                      <a:pt x="33" y="1"/>
                      <a:pt x="33" y="0"/>
                      <a:pt x="33" y="0"/>
                    </a:cubicBezTo>
                    <a:cubicBezTo>
                      <a:pt x="33" y="0"/>
                      <a:pt x="32" y="0"/>
                      <a:pt x="32" y="0"/>
                    </a:cubicBezTo>
                    <a:cubicBezTo>
                      <a:pt x="32" y="0"/>
                      <a:pt x="32" y="0"/>
                      <a:pt x="32" y="0"/>
                    </a:cubicBezTo>
                    <a:cubicBezTo>
                      <a:pt x="32" y="0"/>
                      <a:pt x="31" y="0"/>
                      <a:pt x="31" y="0"/>
                    </a:cubicBezTo>
                    <a:cubicBezTo>
                      <a:pt x="31" y="0"/>
                      <a:pt x="31" y="0"/>
                      <a:pt x="31" y="0"/>
                    </a:cubicBezTo>
                    <a:cubicBezTo>
                      <a:pt x="31" y="0"/>
                      <a:pt x="30" y="0"/>
                      <a:pt x="30" y="0"/>
                    </a:cubicBezTo>
                    <a:cubicBezTo>
                      <a:pt x="30" y="0"/>
                      <a:pt x="30" y="0"/>
                      <a:pt x="30" y="0"/>
                    </a:cubicBezTo>
                    <a:cubicBezTo>
                      <a:pt x="29" y="0"/>
                      <a:pt x="29" y="0"/>
                      <a:pt x="29" y="1"/>
                    </a:cubicBezTo>
                    <a:cubicBezTo>
                      <a:pt x="29" y="1"/>
                      <a:pt x="28" y="1"/>
                      <a:pt x="28" y="1"/>
                    </a:cubicBezTo>
                    <a:cubicBezTo>
                      <a:pt x="0" y="17"/>
                      <a:pt x="0" y="17"/>
                      <a:pt x="0" y="17"/>
                    </a:cubicBezTo>
                    <a:cubicBezTo>
                      <a:pt x="0" y="17"/>
                      <a:pt x="0" y="17"/>
                      <a:pt x="1" y="17"/>
                    </a:cubicBezTo>
                    <a:cubicBezTo>
                      <a:pt x="1" y="17"/>
                      <a:pt x="1" y="17"/>
                      <a:pt x="1" y="17"/>
                    </a:cubicBezTo>
                    <a:cubicBezTo>
                      <a:pt x="2" y="17"/>
                      <a:pt x="2" y="17"/>
                      <a:pt x="2" y="17"/>
                    </a:cubicBezTo>
                    <a:cubicBezTo>
                      <a:pt x="2" y="17"/>
                      <a:pt x="2" y="17"/>
                      <a:pt x="3" y="17"/>
                    </a:cubicBezTo>
                    <a:cubicBezTo>
                      <a:pt x="3" y="17"/>
                      <a:pt x="3" y="17"/>
                      <a:pt x="3" y="17"/>
                    </a:cubicBezTo>
                    <a:cubicBezTo>
                      <a:pt x="3" y="17"/>
                      <a:pt x="3" y="17"/>
                      <a:pt x="4" y="17"/>
                    </a:cubicBezTo>
                    <a:cubicBezTo>
                      <a:pt x="4" y="17"/>
                      <a:pt x="4" y="17"/>
                      <a:pt x="4" y="17"/>
                    </a:cubicBezTo>
                    <a:cubicBezTo>
                      <a:pt x="4" y="17"/>
                      <a:pt x="4" y="17"/>
                      <a:pt x="5" y="17"/>
                    </a:cubicBezTo>
                    <a:cubicBezTo>
                      <a:pt x="5" y="17"/>
                      <a:pt x="5" y="17"/>
                      <a:pt x="5" y="17"/>
                    </a:cubicBezTo>
                    <a:cubicBezTo>
                      <a:pt x="5" y="17"/>
                      <a:pt x="5" y="17"/>
                      <a:pt x="5" y="17"/>
                    </a:cubicBezTo>
                    <a:cubicBezTo>
                      <a:pt x="6" y="17"/>
                      <a:pt x="6" y="17"/>
                      <a:pt x="6" y="17"/>
                    </a:cubicBezTo>
                    <a:cubicBezTo>
                      <a:pt x="6" y="17"/>
                      <a:pt x="6" y="17"/>
                      <a:pt x="6" y="17"/>
                    </a:cubicBezTo>
                    <a:cubicBezTo>
                      <a:pt x="6" y="17"/>
                      <a:pt x="7" y="18"/>
                      <a:pt x="7" y="18"/>
                    </a:cubicBezTo>
                    <a:cubicBezTo>
                      <a:pt x="7" y="18"/>
                      <a:pt x="7" y="18"/>
                      <a:pt x="7" y="18"/>
                    </a:cubicBezTo>
                    <a:cubicBezTo>
                      <a:pt x="7" y="18"/>
                      <a:pt x="7" y="18"/>
                      <a:pt x="7" y="18"/>
                    </a:cubicBezTo>
                    <a:cubicBezTo>
                      <a:pt x="36" y="2"/>
                      <a:pt x="36" y="2"/>
                      <a:pt x="36" y="2"/>
                    </a:cubicBezTo>
                    <a:cubicBezTo>
                      <a:pt x="36" y="2"/>
                      <a:pt x="35" y="2"/>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897" name="Freeform 537"/>
              <p:cNvSpPr>
                <a:spLocks/>
              </p:cNvSpPr>
              <p:nvPr/>
            </p:nvSpPr>
            <p:spPr bwMode="auto">
              <a:xfrm>
                <a:off x="4518" y="1672"/>
                <a:ext cx="15" cy="9"/>
              </a:xfrm>
              <a:custGeom>
                <a:avLst/>
                <a:gdLst/>
                <a:ahLst/>
                <a:cxnLst>
                  <a:cxn ang="0">
                    <a:pos x="32" y="3"/>
                  </a:cxn>
                  <a:cxn ang="0">
                    <a:pos x="32" y="2"/>
                  </a:cxn>
                  <a:cxn ang="0">
                    <a:pos x="32" y="2"/>
                  </a:cxn>
                  <a:cxn ang="0">
                    <a:pos x="31" y="1"/>
                  </a:cxn>
                  <a:cxn ang="0">
                    <a:pos x="31" y="1"/>
                  </a:cxn>
                  <a:cxn ang="0">
                    <a:pos x="30" y="1"/>
                  </a:cxn>
                  <a:cxn ang="0">
                    <a:pos x="30" y="0"/>
                  </a:cxn>
                  <a:cxn ang="0">
                    <a:pos x="29" y="0"/>
                  </a:cxn>
                  <a:cxn ang="0">
                    <a:pos x="29" y="0"/>
                  </a:cxn>
                  <a:cxn ang="0">
                    <a:pos x="29" y="0"/>
                  </a:cxn>
                  <a:cxn ang="0">
                    <a:pos x="0" y="16"/>
                  </a:cxn>
                  <a:cxn ang="0">
                    <a:pos x="1" y="16"/>
                  </a:cxn>
                  <a:cxn ang="0">
                    <a:pos x="1" y="16"/>
                  </a:cxn>
                  <a:cxn ang="0">
                    <a:pos x="1" y="17"/>
                  </a:cxn>
                  <a:cxn ang="0">
                    <a:pos x="2" y="17"/>
                  </a:cxn>
                  <a:cxn ang="0">
                    <a:pos x="2" y="17"/>
                  </a:cxn>
                  <a:cxn ang="0">
                    <a:pos x="3" y="18"/>
                  </a:cxn>
                  <a:cxn ang="0">
                    <a:pos x="3" y="18"/>
                  </a:cxn>
                  <a:cxn ang="0">
                    <a:pos x="4" y="19"/>
                  </a:cxn>
                  <a:cxn ang="0">
                    <a:pos x="4" y="19"/>
                  </a:cxn>
                  <a:cxn ang="0">
                    <a:pos x="5" y="19"/>
                  </a:cxn>
                  <a:cxn ang="0">
                    <a:pos x="33" y="3"/>
                  </a:cxn>
                  <a:cxn ang="0">
                    <a:pos x="32" y="3"/>
                  </a:cxn>
                </a:cxnLst>
                <a:rect l="0" t="0" r="r" b="b"/>
                <a:pathLst>
                  <a:path w="33" h="19">
                    <a:moveTo>
                      <a:pt x="32" y="3"/>
                    </a:moveTo>
                    <a:cubicBezTo>
                      <a:pt x="32" y="2"/>
                      <a:pt x="32" y="2"/>
                      <a:pt x="32" y="2"/>
                    </a:cubicBezTo>
                    <a:cubicBezTo>
                      <a:pt x="32" y="2"/>
                      <a:pt x="32" y="2"/>
                      <a:pt x="32" y="2"/>
                    </a:cubicBezTo>
                    <a:cubicBezTo>
                      <a:pt x="31" y="2"/>
                      <a:pt x="31" y="1"/>
                      <a:pt x="31" y="1"/>
                    </a:cubicBezTo>
                    <a:cubicBezTo>
                      <a:pt x="31" y="1"/>
                      <a:pt x="31" y="1"/>
                      <a:pt x="31" y="1"/>
                    </a:cubicBezTo>
                    <a:cubicBezTo>
                      <a:pt x="30" y="1"/>
                      <a:pt x="30" y="1"/>
                      <a:pt x="30" y="1"/>
                    </a:cubicBezTo>
                    <a:cubicBezTo>
                      <a:pt x="30" y="1"/>
                      <a:pt x="30" y="0"/>
                      <a:pt x="30" y="0"/>
                    </a:cubicBezTo>
                    <a:cubicBezTo>
                      <a:pt x="29" y="0"/>
                      <a:pt x="29" y="0"/>
                      <a:pt x="29" y="0"/>
                    </a:cubicBezTo>
                    <a:cubicBezTo>
                      <a:pt x="29" y="0"/>
                      <a:pt x="29" y="0"/>
                      <a:pt x="29" y="0"/>
                    </a:cubicBezTo>
                    <a:cubicBezTo>
                      <a:pt x="29" y="0"/>
                      <a:pt x="29" y="0"/>
                      <a:pt x="29" y="0"/>
                    </a:cubicBezTo>
                    <a:cubicBezTo>
                      <a:pt x="0" y="16"/>
                      <a:pt x="0" y="16"/>
                      <a:pt x="0" y="16"/>
                    </a:cubicBezTo>
                    <a:cubicBezTo>
                      <a:pt x="0" y="16"/>
                      <a:pt x="1" y="16"/>
                      <a:pt x="1" y="16"/>
                    </a:cubicBezTo>
                    <a:cubicBezTo>
                      <a:pt x="1" y="16"/>
                      <a:pt x="1" y="16"/>
                      <a:pt x="1" y="16"/>
                    </a:cubicBezTo>
                    <a:cubicBezTo>
                      <a:pt x="1" y="16"/>
                      <a:pt x="1" y="17"/>
                      <a:pt x="1" y="17"/>
                    </a:cubicBezTo>
                    <a:cubicBezTo>
                      <a:pt x="2" y="17"/>
                      <a:pt x="2" y="17"/>
                      <a:pt x="2" y="17"/>
                    </a:cubicBezTo>
                    <a:cubicBezTo>
                      <a:pt x="2" y="17"/>
                      <a:pt x="2" y="17"/>
                      <a:pt x="2" y="17"/>
                    </a:cubicBezTo>
                    <a:cubicBezTo>
                      <a:pt x="3" y="17"/>
                      <a:pt x="3" y="18"/>
                      <a:pt x="3" y="18"/>
                    </a:cubicBezTo>
                    <a:cubicBezTo>
                      <a:pt x="3" y="18"/>
                      <a:pt x="3" y="18"/>
                      <a:pt x="3" y="18"/>
                    </a:cubicBezTo>
                    <a:cubicBezTo>
                      <a:pt x="3" y="18"/>
                      <a:pt x="4" y="18"/>
                      <a:pt x="4" y="19"/>
                    </a:cubicBezTo>
                    <a:cubicBezTo>
                      <a:pt x="4" y="19"/>
                      <a:pt x="4" y="19"/>
                      <a:pt x="4" y="19"/>
                    </a:cubicBezTo>
                    <a:cubicBezTo>
                      <a:pt x="4" y="19"/>
                      <a:pt x="5" y="19"/>
                      <a:pt x="5" y="19"/>
                    </a:cubicBezTo>
                    <a:cubicBezTo>
                      <a:pt x="33" y="3"/>
                      <a:pt x="33" y="3"/>
                      <a:pt x="33" y="3"/>
                    </a:cubicBezTo>
                    <a:cubicBezTo>
                      <a:pt x="33" y="3"/>
                      <a:pt x="33" y="3"/>
                      <a:pt x="32" y="3"/>
                    </a:cubicBezTo>
                    <a:close/>
                  </a:path>
                </a:pathLst>
              </a:custGeom>
              <a:solidFill>
                <a:srgbClr val="4F64A8"/>
              </a:solidFill>
              <a:ln w="9525">
                <a:noFill/>
                <a:round/>
                <a:headEnd/>
                <a:tailEnd/>
              </a:ln>
            </p:spPr>
            <p:txBody>
              <a:bodyPr/>
              <a:lstStyle/>
              <a:p>
                <a:endParaRPr lang="zh-CN" altLang="en-US"/>
              </a:p>
            </p:txBody>
          </p:sp>
          <p:sp>
            <p:nvSpPr>
              <p:cNvPr id="898" name="Freeform 538"/>
              <p:cNvSpPr>
                <a:spLocks/>
              </p:cNvSpPr>
              <p:nvPr/>
            </p:nvSpPr>
            <p:spPr bwMode="auto">
              <a:xfrm>
                <a:off x="4520" y="1673"/>
                <a:ext cx="16" cy="18"/>
              </a:xfrm>
              <a:custGeom>
                <a:avLst/>
                <a:gdLst/>
                <a:ahLst/>
                <a:cxnLst>
                  <a:cxn ang="0">
                    <a:pos x="34" y="14"/>
                  </a:cxn>
                  <a:cxn ang="0">
                    <a:pos x="34" y="13"/>
                  </a:cxn>
                  <a:cxn ang="0">
                    <a:pos x="34" y="12"/>
                  </a:cxn>
                  <a:cxn ang="0">
                    <a:pos x="34" y="11"/>
                  </a:cxn>
                  <a:cxn ang="0">
                    <a:pos x="33" y="10"/>
                  </a:cxn>
                  <a:cxn ang="0">
                    <a:pos x="33" y="9"/>
                  </a:cxn>
                  <a:cxn ang="0">
                    <a:pos x="33" y="8"/>
                  </a:cxn>
                  <a:cxn ang="0">
                    <a:pos x="32" y="7"/>
                  </a:cxn>
                  <a:cxn ang="0">
                    <a:pos x="32" y="5"/>
                  </a:cxn>
                  <a:cxn ang="0">
                    <a:pos x="30" y="3"/>
                  </a:cxn>
                  <a:cxn ang="0">
                    <a:pos x="29" y="2"/>
                  </a:cxn>
                  <a:cxn ang="0">
                    <a:pos x="28" y="1"/>
                  </a:cxn>
                  <a:cxn ang="0">
                    <a:pos x="0" y="16"/>
                  </a:cxn>
                  <a:cxn ang="0">
                    <a:pos x="1" y="17"/>
                  </a:cxn>
                  <a:cxn ang="0">
                    <a:pos x="1" y="19"/>
                  </a:cxn>
                  <a:cxn ang="0">
                    <a:pos x="3" y="21"/>
                  </a:cxn>
                  <a:cxn ang="0">
                    <a:pos x="4" y="22"/>
                  </a:cxn>
                  <a:cxn ang="0">
                    <a:pos x="4" y="23"/>
                  </a:cxn>
                  <a:cxn ang="0">
                    <a:pos x="5" y="24"/>
                  </a:cxn>
                  <a:cxn ang="0">
                    <a:pos x="5" y="25"/>
                  </a:cxn>
                  <a:cxn ang="0">
                    <a:pos x="5" y="27"/>
                  </a:cxn>
                  <a:cxn ang="0">
                    <a:pos x="6" y="28"/>
                  </a:cxn>
                  <a:cxn ang="0">
                    <a:pos x="6" y="29"/>
                  </a:cxn>
                  <a:cxn ang="0">
                    <a:pos x="6" y="30"/>
                  </a:cxn>
                  <a:cxn ang="0">
                    <a:pos x="6" y="31"/>
                  </a:cxn>
                  <a:cxn ang="0">
                    <a:pos x="6" y="31"/>
                  </a:cxn>
                  <a:cxn ang="0">
                    <a:pos x="6" y="32"/>
                  </a:cxn>
                  <a:cxn ang="0">
                    <a:pos x="6" y="33"/>
                  </a:cxn>
                  <a:cxn ang="0">
                    <a:pos x="6" y="35"/>
                  </a:cxn>
                  <a:cxn ang="0">
                    <a:pos x="5" y="36"/>
                  </a:cxn>
                  <a:cxn ang="0">
                    <a:pos x="3" y="38"/>
                  </a:cxn>
                  <a:cxn ang="0">
                    <a:pos x="33" y="20"/>
                  </a:cxn>
                  <a:cxn ang="0">
                    <a:pos x="34" y="19"/>
                  </a:cxn>
                  <a:cxn ang="0">
                    <a:pos x="34" y="18"/>
                  </a:cxn>
                  <a:cxn ang="0">
                    <a:pos x="34" y="17"/>
                  </a:cxn>
                  <a:cxn ang="0">
                    <a:pos x="34" y="16"/>
                  </a:cxn>
                  <a:cxn ang="0">
                    <a:pos x="34" y="15"/>
                  </a:cxn>
                </a:cxnLst>
                <a:rect l="0" t="0" r="r" b="b"/>
                <a:pathLst>
                  <a:path w="34" h="38">
                    <a:moveTo>
                      <a:pt x="34" y="15"/>
                    </a:moveTo>
                    <a:cubicBezTo>
                      <a:pt x="34" y="14"/>
                      <a:pt x="34" y="14"/>
                      <a:pt x="34" y="14"/>
                    </a:cubicBezTo>
                    <a:cubicBezTo>
                      <a:pt x="34" y="14"/>
                      <a:pt x="34" y="14"/>
                      <a:pt x="34" y="13"/>
                    </a:cubicBezTo>
                    <a:cubicBezTo>
                      <a:pt x="34" y="13"/>
                      <a:pt x="34" y="13"/>
                      <a:pt x="34" y="13"/>
                    </a:cubicBezTo>
                    <a:cubicBezTo>
                      <a:pt x="34" y="13"/>
                      <a:pt x="34" y="13"/>
                      <a:pt x="34" y="12"/>
                    </a:cubicBezTo>
                    <a:cubicBezTo>
                      <a:pt x="34" y="12"/>
                      <a:pt x="34" y="12"/>
                      <a:pt x="34" y="12"/>
                    </a:cubicBezTo>
                    <a:cubicBezTo>
                      <a:pt x="34" y="12"/>
                      <a:pt x="34" y="12"/>
                      <a:pt x="34" y="11"/>
                    </a:cubicBezTo>
                    <a:cubicBezTo>
                      <a:pt x="34" y="11"/>
                      <a:pt x="34" y="11"/>
                      <a:pt x="34" y="11"/>
                    </a:cubicBezTo>
                    <a:cubicBezTo>
                      <a:pt x="34" y="11"/>
                      <a:pt x="34" y="10"/>
                      <a:pt x="34" y="10"/>
                    </a:cubicBezTo>
                    <a:cubicBezTo>
                      <a:pt x="33" y="10"/>
                      <a:pt x="33" y="10"/>
                      <a:pt x="33" y="10"/>
                    </a:cubicBezTo>
                    <a:cubicBezTo>
                      <a:pt x="33" y="9"/>
                      <a:pt x="33" y="9"/>
                      <a:pt x="33" y="9"/>
                    </a:cubicBezTo>
                    <a:cubicBezTo>
                      <a:pt x="33" y="9"/>
                      <a:pt x="33" y="9"/>
                      <a:pt x="33" y="9"/>
                    </a:cubicBezTo>
                    <a:cubicBezTo>
                      <a:pt x="33" y="8"/>
                      <a:pt x="33" y="8"/>
                      <a:pt x="33" y="8"/>
                    </a:cubicBezTo>
                    <a:cubicBezTo>
                      <a:pt x="33" y="8"/>
                      <a:pt x="33" y="8"/>
                      <a:pt x="33" y="8"/>
                    </a:cubicBezTo>
                    <a:cubicBezTo>
                      <a:pt x="33" y="7"/>
                      <a:pt x="32" y="7"/>
                      <a:pt x="32" y="7"/>
                    </a:cubicBezTo>
                    <a:cubicBezTo>
                      <a:pt x="32" y="7"/>
                      <a:pt x="32" y="7"/>
                      <a:pt x="32" y="7"/>
                    </a:cubicBezTo>
                    <a:cubicBezTo>
                      <a:pt x="32" y="6"/>
                      <a:pt x="32" y="6"/>
                      <a:pt x="32" y="6"/>
                    </a:cubicBezTo>
                    <a:cubicBezTo>
                      <a:pt x="32" y="6"/>
                      <a:pt x="32" y="6"/>
                      <a:pt x="32" y="5"/>
                    </a:cubicBezTo>
                    <a:cubicBezTo>
                      <a:pt x="31" y="5"/>
                      <a:pt x="31" y="5"/>
                      <a:pt x="31" y="4"/>
                    </a:cubicBezTo>
                    <a:cubicBezTo>
                      <a:pt x="31" y="4"/>
                      <a:pt x="31" y="4"/>
                      <a:pt x="30" y="3"/>
                    </a:cubicBezTo>
                    <a:cubicBezTo>
                      <a:pt x="30" y="3"/>
                      <a:pt x="30" y="2"/>
                      <a:pt x="30" y="2"/>
                    </a:cubicBezTo>
                    <a:cubicBezTo>
                      <a:pt x="29" y="2"/>
                      <a:pt x="29" y="2"/>
                      <a:pt x="29" y="2"/>
                    </a:cubicBezTo>
                    <a:cubicBezTo>
                      <a:pt x="29" y="1"/>
                      <a:pt x="29" y="1"/>
                      <a:pt x="29" y="1"/>
                    </a:cubicBezTo>
                    <a:cubicBezTo>
                      <a:pt x="29" y="1"/>
                      <a:pt x="28" y="1"/>
                      <a:pt x="28" y="1"/>
                    </a:cubicBezTo>
                    <a:cubicBezTo>
                      <a:pt x="28" y="0"/>
                      <a:pt x="28" y="0"/>
                      <a:pt x="28" y="0"/>
                    </a:cubicBezTo>
                    <a:cubicBezTo>
                      <a:pt x="0" y="16"/>
                      <a:pt x="0" y="16"/>
                      <a:pt x="0" y="16"/>
                    </a:cubicBezTo>
                    <a:cubicBezTo>
                      <a:pt x="0" y="17"/>
                      <a:pt x="0" y="17"/>
                      <a:pt x="0" y="17"/>
                    </a:cubicBezTo>
                    <a:cubicBezTo>
                      <a:pt x="0" y="17"/>
                      <a:pt x="0" y="17"/>
                      <a:pt x="1" y="17"/>
                    </a:cubicBezTo>
                    <a:cubicBezTo>
                      <a:pt x="1" y="18"/>
                      <a:pt x="1" y="18"/>
                      <a:pt x="1" y="18"/>
                    </a:cubicBezTo>
                    <a:cubicBezTo>
                      <a:pt x="1" y="18"/>
                      <a:pt x="1" y="18"/>
                      <a:pt x="1" y="19"/>
                    </a:cubicBezTo>
                    <a:cubicBezTo>
                      <a:pt x="2" y="19"/>
                      <a:pt x="2" y="19"/>
                      <a:pt x="2" y="20"/>
                    </a:cubicBezTo>
                    <a:cubicBezTo>
                      <a:pt x="2" y="20"/>
                      <a:pt x="3" y="20"/>
                      <a:pt x="3" y="21"/>
                    </a:cubicBezTo>
                    <a:cubicBezTo>
                      <a:pt x="3" y="21"/>
                      <a:pt x="3" y="21"/>
                      <a:pt x="3" y="22"/>
                    </a:cubicBezTo>
                    <a:cubicBezTo>
                      <a:pt x="3" y="22"/>
                      <a:pt x="4" y="22"/>
                      <a:pt x="4" y="22"/>
                    </a:cubicBezTo>
                    <a:cubicBezTo>
                      <a:pt x="4" y="23"/>
                      <a:pt x="4" y="23"/>
                      <a:pt x="4" y="23"/>
                    </a:cubicBezTo>
                    <a:cubicBezTo>
                      <a:pt x="4" y="23"/>
                      <a:pt x="4" y="23"/>
                      <a:pt x="4" y="23"/>
                    </a:cubicBezTo>
                    <a:cubicBezTo>
                      <a:pt x="4" y="24"/>
                      <a:pt x="4" y="24"/>
                      <a:pt x="4" y="24"/>
                    </a:cubicBezTo>
                    <a:cubicBezTo>
                      <a:pt x="4" y="24"/>
                      <a:pt x="5" y="24"/>
                      <a:pt x="5" y="24"/>
                    </a:cubicBezTo>
                    <a:cubicBezTo>
                      <a:pt x="5" y="25"/>
                      <a:pt x="5" y="25"/>
                      <a:pt x="5" y="25"/>
                    </a:cubicBezTo>
                    <a:cubicBezTo>
                      <a:pt x="5" y="25"/>
                      <a:pt x="5" y="25"/>
                      <a:pt x="5" y="25"/>
                    </a:cubicBezTo>
                    <a:cubicBezTo>
                      <a:pt x="5" y="26"/>
                      <a:pt x="5" y="26"/>
                      <a:pt x="5" y="26"/>
                    </a:cubicBezTo>
                    <a:cubicBezTo>
                      <a:pt x="5" y="26"/>
                      <a:pt x="5" y="26"/>
                      <a:pt x="5" y="27"/>
                    </a:cubicBezTo>
                    <a:cubicBezTo>
                      <a:pt x="5" y="27"/>
                      <a:pt x="5" y="27"/>
                      <a:pt x="5" y="27"/>
                    </a:cubicBezTo>
                    <a:cubicBezTo>
                      <a:pt x="6" y="27"/>
                      <a:pt x="6" y="28"/>
                      <a:pt x="6" y="28"/>
                    </a:cubicBezTo>
                    <a:cubicBezTo>
                      <a:pt x="6" y="28"/>
                      <a:pt x="6" y="28"/>
                      <a:pt x="6" y="28"/>
                    </a:cubicBezTo>
                    <a:cubicBezTo>
                      <a:pt x="6" y="28"/>
                      <a:pt x="6" y="29"/>
                      <a:pt x="6" y="29"/>
                    </a:cubicBezTo>
                    <a:cubicBezTo>
                      <a:pt x="6" y="29"/>
                      <a:pt x="6" y="29"/>
                      <a:pt x="6" y="29"/>
                    </a:cubicBezTo>
                    <a:cubicBezTo>
                      <a:pt x="6" y="30"/>
                      <a:pt x="6" y="30"/>
                      <a:pt x="6" y="30"/>
                    </a:cubicBezTo>
                    <a:cubicBezTo>
                      <a:pt x="6" y="30"/>
                      <a:pt x="6" y="30"/>
                      <a:pt x="6" y="30"/>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3"/>
                      <a:pt x="6" y="33"/>
                      <a:pt x="6" y="33"/>
                    </a:cubicBezTo>
                    <a:cubicBezTo>
                      <a:pt x="6" y="33"/>
                      <a:pt x="6" y="33"/>
                      <a:pt x="6" y="33"/>
                    </a:cubicBezTo>
                    <a:cubicBezTo>
                      <a:pt x="6" y="34"/>
                      <a:pt x="6" y="34"/>
                      <a:pt x="6" y="34"/>
                    </a:cubicBezTo>
                    <a:cubicBezTo>
                      <a:pt x="6" y="34"/>
                      <a:pt x="6" y="34"/>
                      <a:pt x="6" y="35"/>
                    </a:cubicBezTo>
                    <a:cubicBezTo>
                      <a:pt x="6" y="35"/>
                      <a:pt x="5" y="35"/>
                      <a:pt x="5" y="35"/>
                    </a:cubicBezTo>
                    <a:cubicBezTo>
                      <a:pt x="5" y="35"/>
                      <a:pt x="5" y="36"/>
                      <a:pt x="5" y="36"/>
                    </a:cubicBezTo>
                    <a:cubicBezTo>
                      <a:pt x="5" y="36"/>
                      <a:pt x="5" y="36"/>
                      <a:pt x="5" y="36"/>
                    </a:cubicBezTo>
                    <a:cubicBezTo>
                      <a:pt x="4" y="37"/>
                      <a:pt x="4" y="38"/>
                      <a:pt x="3" y="38"/>
                    </a:cubicBezTo>
                    <a:cubicBezTo>
                      <a:pt x="31" y="22"/>
                      <a:pt x="31" y="22"/>
                      <a:pt x="31" y="22"/>
                    </a:cubicBezTo>
                    <a:cubicBezTo>
                      <a:pt x="32" y="21"/>
                      <a:pt x="32" y="21"/>
                      <a:pt x="33" y="20"/>
                    </a:cubicBezTo>
                    <a:cubicBezTo>
                      <a:pt x="33" y="20"/>
                      <a:pt x="33" y="20"/>
                      <a:pt x="33" y="19"/>
                    </a:cubicBezTo>
                    <a:cubicBezTo>
                      <a:pt x="33" y="19"/>
                      <a:pt x="34" y="19"/>
                      <a:pt x="34" y="19"/>
                    </a:cubicBezTo>
                    <a:cubicBezTo>
                      <a:pt x="34" y="19"/>
                      <a:pt x="34" y="18"/>
                      <a:pt x="34" y="18"/>
                    </a:cubicBezTo>
                    <a:cubicBezTo>
                      <a:pt x="34" y="18"/>
                      <a:pt x="34" y="18"/>
                      <a:pt x="34" y="18"/>
                    </a:cubicBezTo>
                    <a:cubicBezTo>
                      <a:pt x="34" y="17"/>
                      <a:pt x="34" y="17"/>
                      <a:pt x="34" y="17"/>
                    </a:cubicBezTo>
                    <a:cubicBezTo>
                      <a:pt x="34" y="17"/>
                      <a:pt x="34" y="17"/>
                      <a:pt x="34" y="17"/>
                    </a:cubicBezTo>
                    <a:cubicBezTo>
                      <a:pt x="34" y="16"/>
                      <a:pt x="34" y="16"/>
                      <a:pt x="34" y="16"/>
                    </a:cubicBezTo>
                    <a:cubicBezTo>
                      <a:pt x="34" y="16"/>
                      <a:pt x="34" y="16"/>
                      <a:pt x="34" y="16"/>
                    </a:cubicBezTo>
                    <a:cubicBezTo>
                      <a:pt x="34" y="15"/>
                      <a:pt x="34" y="15"/>
                      <a:pt x="34" y="15"/>
                    </a:cubicBezTo>
                    <a:cubicBezTo>
                      <a:pt x="34" y="15"/>
                      <a:pt x="34" y="15"/>
                      <a:pt x="34" y="15"/>
                    </a:cubicBezTo>
                    <a:cubicBezTo>
                      <a:pt x="34" y="15"/>
                      <a:pt x="34" y="15"/>
                      <a:pt x="34" y="15"/>
                    </a:cubicBezTo>
                    <a:close/>
                  </a:path>
                </a:pathLst>
              </a:custGeom>
              <a:solidFill>
                <a:srgbClr val="17317B"/>
              </a:solidFill>
              <a:ln w="9525">
                <a:noFill/>
                <a:round/>
                <a:headEnd/>
                <a:tailEnd/>
              </a:ln>
            </p:spPr>
            <p:txBody>
              <a:bodyPr/>
              <a:lstStyle/>
              <a:p>
                <a:endParaRPr lang="zh-CN" altLang="en-US"/>
              </a:p>
            </p:txBody>
          </p:sp>
          <p:sp>
            <p:nvSpPr>
              <p:cNvPr id="899" name="Freeform 539"/>
              <p:cNvSpPr>
                <a:spLocks/>
              </p:cNvSpPr>
              <p:nvPr/>
            </p:nvSpPr>
            <p:spPr bwMode="auto">
              <a:xfrm>
                <a:off x="4513" y="1678"/>
                <a:ext cx="10" cy="15"/>
              </a:xfrm>
              <a:custGeom>
                <a:avLst/>
                <a:gdLst/>
                <a:ahLst/>
                <a:cxnLst>
                  <a:cxn ang="0">
                    <a:pos x="10" y="3"/>
                  </a:cxn>
                  <a:cxn ang="0">
                    <a:pos x="21" y="21"/>
                  </a:cxn>
                  <a:cxn ang="0">
                    <a:pos x="10" y="27"/>
                  </a:cxn>
                  <a:cxn ang="0">
                    <a:pos x="0" y="9"/>
                  </a:cxn>
                  <a:cxn ang="0">
                    <a:pos x="10" y="3"/>
                  </a:cxn>
                  <a:cxn ang="0">
                    <a:pos x="10" y="3"/>
                  </a:cxn>
                </a:cxnLst>
                <a:rect l="0" t="0" r="r" b="b"/>
                <a:pathLst>
                  <a:path w="21" h="31">
                    <a:moveTo>
                      <a:pt x="10" y="3"/>
                    </a:moveTo>
                    <a:cubicBezTo>
                      <a:pt x="16" y="6"/>
                      <a:pt x="21" y="15"/>
                      <a:pt x="21" y="21"/>
                    </a:cubicBezTo>
                    <a:cubicBezTo>
                      <a:pt x="21" y="28"/>
                      <a:pt x="16" y="31"/>
                      <a:pt x="10" y="27"/>
                    </a:cubicBezTo>
                    <a:cubicBezTo>
                      <a:pt x="5" y="24"/>
                      <a:pt x="0" y="16"/>
                      <a:pt x="0" y="9"/>
                    </a:cubicBezTo>
                    <a:cubicBezTo>
                      <a:pt x="0" y="2"/>
                      <a:pt x="5" y="0"/>
                      <a:pt x="10" y="3"/>
                    </a:cubicBezTo>
                    <a:cubicBezTo>
                      <a:pt x="10" y="3"/>
                      <a:pt x="10" y="3"/>
                      <a:pt x="10" y="3"/>
                    </a:cubicBezTo>
                    <a:close/>
                  </a:path>
                </a:pathLst>
              </a:custGeom>
              <a:solidFill>
                <a:srgbClr val="142867"/>
              </a:solidFill>
              <a:ln w="9525">
                <a:noFill/>
                <a:round/>
                <a:headEnd/>
                <a:tailEnd/>
              </a:ln>
            </p:spPr>
            <p:txBody>
              <a:bodyPr/>
              <a:lstStyle/>
              <a:p>
                <a:endParaRPr lang="zh-CN" altLang="en-US"/>
              </a:p>
            </p:txBody>
          </p:sp>
          <p:sp>
            <p:nvSpPr>
              <p:cNvPr id="900" name="Freeform 540"/>
              <p:cNvSpPr>
                <a:spLocks/>
              </p:cNvSpPr>
              <p:nvPr/>
            </p:nvSpPr>
            <p:spPr bwMode="auto">
              <a:xfrm>
                <a:off x="4514" y="1631"/>
                <a:ext cx="17" cy="8"/>
              </a:xfrm>
              <a:custGeom>
                <a:avLst/>
                <a:gdLst/>
                <a:ahLst/>
                <a:cxnLst>
                  <a:cxn ang="0">
                    <a:pos x="35" y="1"/>
                  </a:cxn>
                  <a:cxn ang="0">
                    <a:pos x="35" y="1"/>
                  </a:cxn>
                  <a:cxn ang="0">
                    <a:pos x="34" y="1"/>
                  </a:cxn>
                  <a:cxn ang="0">
                    <a:pos x="34" y="1"/>
                  </a:cxn>
                  <a:cxn ang="0">
                    <a:pos x="34" y="0"/>
                  </a:cxn>
                  <a:cxn ang="0">
                    <a:pos x="33" y="0"/>
                  </a:cxn>
                  <a:cxn ang="0">
                    <a:pos x="33" y="0"/>
                  </a:cxn>
                  <a:cxn ang="0">
                    <a:pos x="32" y="0"/>
                  </a:cxn>
                  <a:cxn ang="0">
                    <a:pos x="32" y="0"/>
                  </a:cxn>
                  <a:cxn ang="0">
                    <a:pos x="31" y="0"/>
                  </a:cxn>
                  <a:cxn ang="0">
                    <a:pos x="31" y="0"/>
                  </a:cxn>
                  <a:cxn ang="0">
                    <a:pos x="30" y="0"/>
                  </a:cxn>
                  <a:cxn ang="0">
                    <a:pos x="30" y="0"/>
                  </a:cxn>
                  <a:cxn ang="0">
                    <a:pos x="29" y="0"/>
                  </a:cxn>
                  <a:cxn ang="0">
                    <a:pos x="28" y="1"/>
                  </a:cxn>
                  <a:cxn ang="0">
                    <a:pos x="0" y="17"/>
                  </a:cxn>
                  <a:cxn ang="0">
                    <a:pos x="1" y="17"/>
                  </a:cxn>
                  <a:cxn ang="0">
                    <a:pos x="1" y="16"/>
                  </a:cxn>
                  <a:cxn ang="0">
                    <a:pos x="2" y="16"/>
                  </a:cxn>
                  <a:cxn ang="0">
                    <a:pos x="3" y="16"/>
                  </a:cxn>
                  <a:cxn ang="0">
                    <a:pos x="3" y="16"/>
                  </a:cxn>
                  <a:cxn ang="0">
                    <a:pos x="4" y="16"/>
                  </a:cxn>
                  <a:cxn ang="0">
                    <a:pos x="4" y="16"/>
                  </a:cxn>
                  <a:cxn ang="0">
                    <a:pos x="5" y="17"/>
                  </a:cxn>
                  <a:cxn ang="0">
                    <a:pos x="5" y="17"/>
                  </a:cxn>
                  <a:cxn ang="0">
                    <a:pos x="5" y="17"/>
                  </a:cxn>
                  <a:cxn ang="0">
                    <a:pos x="6" y="17"/>
                  </a:cxn>
                  <a:cxn ang="0">
                    <a:pos x="6" y="17"/>
                  </a:cxn>
                  <a:cxn ang="0">
                    <a:pos x="7" y="17"/>
                  </a:cxn>
                  <a:cxn ang="0">
                    <a:pos x="7" y="18"/>
                  </a:cxn>
                  <a:cxn ang="0">
                    <a:pos x="7" y="18"/>
                  </a:cxn>
                  <a:cxn ang="0">
                    <a:pos x="36" y="1"/>
                  </a:cxn>
                  <a:cxn ang="0">
                    <a:pos x="35" y="1"/>
                  </a:cxn>
                  <a:cxn ang="0">
                    <a:pos x="35" y="1"/>
                  </a:cxn>
                </a:cxnLst>
                <a:rect l="0" t="0" r="r" b="b"/>
                <a:pathLst>
                  <a:path w="36" h="18">
                    <a:moveTo>
                      <a:pt x="35" y="1"/>
                    </a:moveTo>
                    <a:cubicBezTo>
                      <a:pt x="35" y="1"/>
                      <a:pt x="35" y="1"/>
                      <a:pt x="35" y="1"/>
                    </a:cubicBezTo>
                    <a:cubicBezTo>
                      <a:pt x="35" y="1"/>
                      <a:pt x="35" y="1"/>
                      <a:pt x="34" y="1"/>
                    </a:cubicBezTo>
                    <a:cubicBezTo>
                      <a:pt x="34" y="1"/>
                      <a:pt x="34" y="1"/>
                      <a:pt x="34" y="1"/>
                    </a:cubicBezTo>
                    <a:cubicBezTo>
                      <a:pt x="34" y="1"/>
                      <a:pt x="34" y="1"/>
                      <a:pt x="34" y="0"/>
                    </a:cubicBezTo>
                    <a:cubicBezTo>
                      <a:pt x="33" y="0"/>
                      <a:pt x="33" y="0"/>
                      <a:pt x="33" y="0"/>
                    </a:cubicBezTo>
                    <a:cubicBezTo>
                      <a:pt x="33" y="0"/>
                      <a:pt x="33" y="0"/>
                      <a:pt x="33" y="0"/>
                    </a:cubicBezTo>
                    <a:cubicBezTo>
                      <a:pt x="33" y="0"/>
                      <a:pt x="32" y="0"/>
                      <a:pt x="32" y="0"/>
                    </a:cubicBezTo>
                    <a:cubicBezTo>
                      <a:pt x="32" y="0"/>
                      <a:pt x="32" y="0"/>
                      <a:pt x="32" y="0"/>
                    </a:cubicBezTo>
                    <a:cubicBezTo>
                      <a:pt x="32" y="0"/>
                      <a:pt x="31" y="0"/>
                      <a:pt x="31" y="0"/>
                    </a:cubicBezTo>
                    <a:cubicBezTo>
                      <a:pt x="31" y="0"/>
                      <a:pt x="31" y="0"/>
                      <a:pt x="31" y="0"/>
                    </a:cubicBezTo>
                    <a:cubicBezTo>
                      <a:pt x="31" y="0"/>
                      <a:pt x="30" y="0"/>
                      <a:pt x="30" y="0"/>
                    </a:cubicBezTo>
                    <a:cubicBezTo>
                      <a:pt x="30" y="0"/>
                      <a:pt x="30" y="0"/>
                      <a:pt x="30" y="0"/>
                    </a:cubicBezTo>
                    <a:cubicBezTo>
                      <a:pt x="29" y="0"/>
                      <a:pt x="29" y="0"/>
                      <a:pt x="29" y="0"/>
                    </a:cubicBezTo>
                    <a:cubicBezTo>
                      <a:pt x="29" y="0"/>
                      <a:pt x="28" y="1"/>
                      <a:pt x="28" y="1"/>
                    </a:cubicBezTo>
                    <a:cubicBezTo>
                      <a:pt x="0" y="17"/>
                      <a:pt x="0" y="17"/>
                      <a:pt x="0" y="17"/>
                    </a:cubicBezTo>
                    <a:cubicBezTo>
                      <a:pt x="0" y="17"/>
                      <a:pt x="0" y="17"/>
                      <a:pt x="1" y="17"/>
                    </a:cubicBezTo>
                    <a:cubicBezTo>
                      <a:pt x="1" y="17"/>
                      <a:pt x="1" y="17"/>
                      <a:pt x="1" y="16"/>
                    </a:cubicBezTo>
                    <a:cubicBezTo>
                      <a:pt x="2" y="16"/>
                      <a:pt x="2" y="16"/>
                      <a:pt x="2" y="16"/>
                    </a:cubicBezTo>
                    <a:cubicBezTo>
                      <a:pt x="2" y="16"/>
                      <a:pt x="2" y="16"/>
                      <a:pt x="3" y="16"/>
                    </a:cubicBezTo>
                    <a:cubicBezTo>
                      <a:pt x="3" y="16"/>
                      <a:pt x="3" y="16"/>
                      <a:pt x="3" y="16"/>
                    </a:cubicBezTo>
                    <a:cubicBezTo>
                      <a:pt x="3" y="16"/>
                      <a:pt x="3" y="16"/>
                      <a:pt x="4" y="16"/>
                    </a:cubicBezTo>
                    <a:cubicBezTo>
                      <a:pt x="4" y="16"/>
                      <a:pt x="4" y="16"/>
                      <a:pt x="4" y="16"/>
                    </a:cubicBezTo>
                    <a:cubicBezTo>
                      <a:pt x="4" y="17"/>
                      <a:pt x="4" y="17"/>
                      <a:pt x="5" y="17"/>
                    </a:cubicBezTo>
                    <a:cubicBezTo>
                      <a:pt x="5" y="17"/>
                      <a:pt x="5" y="17"/>
                      <a:pt x="5" y="17"/>
                    </a:cubicBezTo>
                    <a:cubicBezTo>
                      <a:pt x="5" y="17"/>
                      <a:pt x="5" y="17"/>
                      <a:pt x="5" y="17"/>
                    </a:cubicBezTo>
                    <a:cubicBezTo>
                      <a:pt x="6" y="17"/>
                      <a:pt x="6" y="17"/>
                      <a:pt x="6" y="17"/>
                    </a:cubicBezTo>
                    <a:cubicBezTo>
                      <a:pt x="6" y="17"/>
                      <a:pt x="6" y="17"/>
                      <a:pt x="6" y="17"/>
                    </a:cubicBezTo>
                    <a:cubicBezTo>
                      <a:pt x="6" y="17"/>
                      <a:pt x="7" y="17"/>
                      <a:pt x="7" y="17"/>
                    </a:cubicBezTo>
                    <a:cubicBezTo>
                      <a:pt x="7" y="17"/>
                      <a:pt x="7" y="18"/>
                      <a:pt x="7" y="18"/>
                    </a:cubicBezTo>
                    <a:cubicBezTo>
                      <a:pt x="7" y="18"/>
                      <a:pt x="7" y="18"/>
                      <a:pt x="7" y="18"/>
                    </a:cubicBezTo>
                    <a:cubicBezTo>
                      <a:pt x="36" y="1"/>
                      <a:pt x="36" y="1"/>
                      <a:pt x="36" y="1"/>
                    </a:cubicBezTo>
                    <a:cubicBezTo>
                      <a:pt x="36"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901" name="Freeform 541"/>
              <p:cNvSpPr>
                <a:spLocks/>
              </p:cNvSpPr>
              <p:nvPr/>
            </p:nvSpPr>
            <p:spPr bwMode="auto">
              <a:xfrm>
                <a:off x="4518" y="1631"/>
                <a:ext cx="15" cy="10"/>
              </a:xfrm>
              <a:custGeom>
                <a:avLst/>
                <a:gdLst/>
                <a:ahLst/>
                <a:cxnLst>
                  <a:cxn ang="0">
                    <a:pos x="32" y="3"/>
                  </a:cxn>
                  <a:cxn ang="0">
                    <a:pos x="32" y="3"/>
                  </a:cxn>
                  <a:cxn ang="0">
                    <a:pos x="32" y="3"/>
                  </a:cxn>
                  <a:cxn ang="0">
                    <a:pos x="31" y="2"/>
                  </a:cxn>
                  <a:cxn ang="0">
                    <a:pos x="31" y="2"/>
                  </a:cxn>
                  <a:cxn ang="0">
                    <a:pos x="30" y="1"/>
                  </a:cxn>
                  <a:cxn ang="0">
                    <a:pos x="30" y="1"/>
                  </a:cxn>
                  <a:cxn ang="0">
                    <a:pos x="29" y="1"/>
                  </a:cxn>
                  <a:cxn ang="0">
                    <a:pos x="29" y="0"/>
                  </a:cxn>
                  <a:cxn ang="0">
                    <a:pos x="29" y="0"/>
                  </a:cxn>
                  <a:cxn ang="0">
                    <a:pos x="0" y="17"/>
                  </a:cxn>
                  <a:cxn ang="0">
                    <a:pos x="1" y="17"/>
                  </a:cxn>
                  <a:cxn ang="0">
                    <a:pos x="1" y="17"/>
                  </a:cxn>
                  <a:cxn ang="0">
                    <a:pos x="1" y="17"/>
                  </a:cxn>
                  <a:cxn ang="0">
                    <a:pos x="2" y="18"/>
                  </a:cxn>
                  <a:cxn ang="0">
                    <a:pos x="2" y="18"/>
                  </a:cxn>
                  <a:cxn ang="0">
                    <a:pos x="3" y="19"/>
                  </a:cxn>
                  <a:cxn ang="0">
                    <a:pos x="3" y="19"/>
                  </a:cxn>
                  <a:cxn ang="0">
                    <a:pos x="4" y="19"/>
                  </a:cxn>
                  <a:cxn ang="0">
                    <a:pos x="4" y="20"/>
                  </a:cxn>
                  <a:cxn ang="0">
                    <a:pos x="5" y="20"/>
                  </a:cxn>
                  <a:cxn ang="0">
                    <a:pos x="33" y="4"/>
                  </a:cxn>
                  <a:cxn ang="0">
                    <a:pos x="32" y="3"/>
                  </a:cxn>
                </a:cxnLst>
                <a:rect l="0" t="0" r="r" b="b"/>
                <a:pathLst>
                  <a:path w="33" h="20">
                    <a:moveTo>
                      <a:pt x="32" y="3"/>
                    </a:moveTo>
                    <a:cubicBezTo>
                      <a:pt x="32" y="3"/>
                      <a:pt x="32" y="3"/>
                      <a:pt x="32" y="3"/>
                    </a:cubicBezTo>
                    <a:cubicBezTo>
                      <a:pt x="32" y="3"/>
                      <a:pt x="32" y="3"/>
                      <a:pt x="32" y="3"/>
                    </a:cubicBezTo>
                    <a:cubicBezTo>
                      <a:pt x="31" y="2"/>
                      <a:pt x="31" y="2"/>
                      <a:pt x="31" y="2"/>
                    </a:cubicBezTo>
                    <a:cubicBezTo>
                      <a:pt x="31" y="2"/>
                      <a:pt x="31" y="2"/>
                      <a:pt x="31" y="2"/>
                    </a:cubicBezTo>
                    <a:cubicBezTo>
                      <a:pt x="30" y="2"/>
                      <a:pt x="30" y="2"/>
                      <a:pt x="30" y="1"/>
                    </a:cubicBezTo>
                    <a:cubicBezTo>
                      <a:pt x="30" y="1"/>
                      <a:pt x="30" y="1"/>
                      <a:pt x="30" y="1"/>
                    </a:cubicBezTo>
                    <a:cubicBezTo>
                      <a:pt x="29" y="1"/>
                      <a:pt x="29" y="1"/>
                      <a:pt x="29" y="1"/>
                    </a:cubicBezTo>
                    <a:cubicBezTo>
                      <a:pt x="29" y="1"/>
                      <a:pt x="29" y="1"/>
                      <a:pt x="29" y="0"/>
                    </a:cubicBezTo>
                    <a:cubicBezTo>
                      <a:pt x="29" y="0"/>
                      <a:pt x="29" y="0"/>
                      <a:pt x="29" y="0"/>
                    </a:cubicBezTo>
                    <a:cubicBezTo>
                      <a:pt x="0" y="17"/>
                      <a:pt x="0" y="17"/>
                      <a:pt x="0" y="17"/>
                    </a:cubicBezTo>
                    <a:cubicBezTo>
                      <a:pt x="0" y="17"/>
                      <a:pt x="1" y="17"/>
                      <a:pt x="1" y="17"/>
                    </a:cubicBezTo>
                    <a:cubicBezTo>
                      <a:pt x="1" y="17"/>
                      <a:pt x="1" y="17"/>
                      <a:pt x="1" y="17"/>
                    </a:cubicBezTo>
                    <a:cubicBezTo>
                      <a:pt x="1" y="17"/>
                      <a:pt x="1" y="17"/>
                      <a:pt x="1" y="17"/>
                    </a:cubicBezTo>
                    <a:cubicBezTo>
                      <a:pt x="2" y="18"/>
                      <a:pt x="2" y="18"/>
                      <a:pt x="2" y="18"/>
                    </a:cubicBezTo>
                    <a:cubicBezTo>
                      <a:pt x="2" y="18"/>
                      <a:pt x="2" y="18"/>
                      <a:pt x="2" y="18"/>
                    </a:cubicBezTo>
                    <a:cubicBezTo>
                      <a:pt x="3" y="18"/>
                      <a:pt x="3" y="18"/>
                      <a:pt x="3" y="19"/>
                    </a:cubicBezTo>
                    <a:cubicBezTo>
                      <a:pt x="3" y="19"/>
                      <a:pt x="3" y="19"/>
                      <a:pt x="3" y="19"/>
                    </a:cubicBezTo>
                    <a:cubicBezTo>
                      <a:pt x="3" y="19"/>
                      <a:pt x="4" y="19"/>
                      <a:pt x="4" y="19"/>
                    </a:cubicBezTo>
                    <a:cubicBezTo>
                      <a:pt x="4" y="20"/>
                      <a:pt x="4" y="20"/>
                      <a:pt x="4" y="20"/>
                    </a:cubicBezTo>
                    <a:cubicBezTo>
                      <a:pt x="4" y="20"/>
                      <a:pt x="5" y="20"/>
                      <a:pt x="5" y="20"/>
                    </a:cubicBezTo>
                    <a:cubicBezTo>
                      <a:pt x="33" y="4"/>
                      <a:pt x="33" y="4"/>
                      <a:pt x="33" y="4"/>
                    </a:cubicBezTo>
                    <a:cubicBezTo>
                      <a:pt x="33" y="4"/>
                      <a:pt x="33" y="4"/>
                      <a:pt x="32" y="3"/>
                    </a:cubicBezTo>
                    <a:close/>
                  </a:path>
                </a:pathLst>
              </a:custGeom>
              <a:solidFill>
                <a:srgbClr val="4F64A8"/>
              </a:solidFill>
              <a:ln w="9525">
                <a:noFill/>
                <a:round/>
                <a:headEnd/>
                <a:tailEnd/>
              </a:ln>
            </p:spPr>
            <p:txBody>
              <a:bodyPr/>
              <a:lstStyle/>
              <a:p>
                <a:endParaRPr lang="zh-CN" altLang="en-US"/>
              </a:p>
            </p:txBody>
          </p:sp>
          <p:sp>
            <p:nvSpPr>
              <p:cNvPr id="902" name="Freeform 542"/>
              <p:cNvSpPr>
                <a:spLocks/>
              </p:cNvSpPr>
              <p:nvPr/>
            </p:nvSpPr>
            <p:spPr bwMode="auto">
              <a:xfrm>
                <a:off x="4520" y="1633"/>
                <a:ext cx="16" cy="18"/>
              </a:xfrm>
              <a:custGeom>
                <a:avLst/>
                <a:gdLst/>
                <a:ahLst/>
                <a:cxnLst>
                  <a:cxn ang="0">
                    <a:pos x="34" y="14"/>
                  </a:cxn>
                  <a:cxn ang="0">
                    <a:pos x="34" y="13"/>
                  </a:cxn>
                  <a:cxn ang="0">
                    <a:pos x="34" y="12"/>
                  </a:cxn>
                  <a:cxn ang="0">
                    <a:pos x="34" y="11"/>
                  </a:cxn>
                  <a:cxn ang="0">
                    <a:pos x="33" y="9"/>
                  </a:cxn>
                  <a:cxn ang="0">
                    <a:pos x="33" y="8"/>
                  </a:cxn>
                  <a:cxn ang="0">
                    <a:pos x="33" y="7"/>
                  </a:cxn>
                  <a:cxn ang="0">
                    <a:pos x="32" y="6"/>
                  </a:cxn>
                  <a:cxn ang="0">
                    <a:pos x="32" y="5"/>
                  </a:cxn>
                  <a:cxn ang="0">
                    <a:pos x="30" y="3"/>
                  </a:cxn>
                  <a:cxn ang="0">
                    <a:pos x="29" y="1"/>
                  </a:cxn>
                  <a:cxn ang="0">
                    <a:pos x="28" y="0"/>
                  </a:cxn>
                  <a:cxn ang="0">
                    <a:pos x="0" y="16"/>
                  </a:cxn>
                  <a:cxn ang="0">
                    <a:pos x="1" y="17"/>
                  </a:cxn>
                  <a:cxn ang="0">
                    <a:pos x="1" y="18"/>
                  </a:cxn>
                  <a:cxn ang="0">
                    <a:pos x="3" y="21"/>
                  </a:cxn>
                  <a:cxn ang="0">
                    <a:pos x="4" y="22"/>
                  </a:cxn>
                  <a:cxn ang="0">
                    <a:pos x="4" y="23"/>
                  </a:cxn>
                  <a:cxn ang="0">
                    <a:pos x="5" y="24"/>
                  </a:cxn>
                  <a:cxn ang="0">
                    <a:pos x="5" y="25"/>
                  </a:cxn>
                  <a:cxn ang="0">
                    <a:pos x="5" y="26"/>
                  </a:cxn>
                  <a:cxn ang="0">
                    <a:pos x="6" y="27"/>
                  </a:cxn>
                  <a:cxn ang="0">
                    <a:pos x="6" y="29"/>
                  </a:cxn>
                  <a:cxn ang="0">
                    <a:pos x="6" y="30"/>
                  </a:cxn>
                  <a:cxn ang="0">
                    <a:pos x="6" y="31"/>
                  </a:cxn>
                  <a:cxn ang="0">
                    <a:pos x="6" y="31"/>
                  </a:cxn>
                  <a:cxn ang="0">
                    <a:pos x="6" y="32"/>
                  </a:cxn>
                  <a:cxn ang="0">
                    <a:pos x="6" y="33"/>
                  </a:cxn>
                  <a:cxn ang="0">
                    <a:pos x="6" y="34"/>
                  </a:cxn>
                  <a:cxn ang="0">
                    <a:pos x="5" y="35"/>
                  </a:cxn>
                  <a:cxn ang="0">
                    <a:pos x="3" y="38"/>
                  </a:cxn>
                  <a:cxn ang="0">
                    <a:pos x="33" y="20"/>
                  </a:cxn>
                  <a:cxn ang="0">
                    <a:pos x="34" y="18"/>
                  </a:cxn>
                  <a:cxn ang="0">
                    <a:pos x="34" y="17"/>
                  </a:cxn>
                  <a:cxn ang="0">
                    <a:pos x="34" y="16"/>
                  </a:cxn>
                  <a:cxn ang="0">
                    <a:pos x="34" y="15"/>
                  </a:cxn>
                  <a:cxn ang="0">
                    <a:pos x="34" y="15"/>
                  </a:cxn>
                </a:cxnLst>
                <a:rect l="0" t="0" r="r" b="b"/>
                <a:pathLst>
                  <a:path w="34" h="38">
                    <a:moveTo>
                      <a:pt x="34" y="14"/>
                    </a:moveTo>
                    <a:cubicBezTo>
                      <a:pt x="34" y="14"/>
                      <a:pt x="34" y="14"/>
                      <a:pt x="34" y="14"/>
                    </a:cubicBezTo>
                    <a:cubicBezTo>
                      <a:pt x="34" y="14"/>
                      <a:pt x="34" y="13"/>
                      <a:pt x="34" y="13"/>
                    </a:cubicBezTo>
                    <a:cubicBezTo>
                      <a:pt x="34" y="13"/>
                      <a:pt x="34" y="13"/>
                      <a:pt x="34" y="13"/>
                    </a:cubicBezTo>
                    <a:cubicBezTo>
                      <a:pt x="34" y="13"/>
                      <a:pt x="34" y="12"/>
                      <a:pt x="34" y="12"/>
                    </a:cubicBezTo>
                    <a:cubicBezTo>
                      <a:pt x="34" y="12"/>
                      <a:pt x="34" y="12"/>
                      <a:pt x="34" y="12"/>
                    </a:cubicBezTo>
                    <a:cubicBezTo>
                      <a:pt x="34" y="11"/>
                      <a:pt x="34" y="11"/>
                      <a:pt x="34" y="11"/>
                    </a:cubicBezTo>
                    <a:cubicBezTo>
                      <a:pt x="34" y="11"/>
                      <a:pt x="34" y="11"/>
                      <a:pt x="34" y="11"/>
                    </a:cubicBezTo>
                    <a:cubicBezTo>
                      <a:pt x="34" y="10"/>
                      <a:pt x="34" y="10"/>
                      <a:pt x="34" y="10"/>
                    </a:cubicBezTo>
                    <a:cubicBezTo>
                      <a:pt x="33" y="10"/>
                      <a:pt x="33" y="10"/>
                      <a:pt x="33" y="9"/>
                    </a:cubicBezTo>
                    <a:cubicBezTo>
                      <a:pt x="33" y="9"/>
                      <a:pt x="33" y="9"/>
                      <a:pt x="33" y="9"/>
                    </a:cubicBezTo>
                    <a:cubicBezTo>
                      <a:pt x="33" y="9"/>
                      <a:pt x="33" y="9"/>
                      <a:pt x="33" y="8"/>
                    </a:cubicBezTo>
                    <a:cubicBezTo>
                      <a:pt x="33" y="8"/>
                      <a:pt x="33" y="8"/>
                      <a:pt x="33" y="8"/>
                    </a:cubicBezTo>
                    <a:cubicBezTo>
                      <a:pt x="33" y="8"/>
                      <a:pt x="33" y="7"/>
                      <a:pt x="33" y="7"/>
                    </a:cubicBezTo>
                    <a:cubicBezTo>
                      <a:pt x="33" y="7"/>
                      <a:pt x="32" y="7"/>
                      <a:pt x="32" y="7"/>
                    </a:cubicBezTo>
                    <a:cubicBezTo>
                      <a:pt x="32" y="7"/>
                      <a:pt x="32" y="6"/>
                      <a:pt x="32" y="6"/>
                    </a:cubicBezTo>
                    <a:cubicBezTo>
                      <a:pt x="32" y="6"/>
                      <a:pt x="32" y="6"/>
                      <a:pt x="32" y="6"/>
                    </a:cubicBezTo>
                    <a:cubicBezTo>
                      <a:pt x="32" y="6"/>
                      <a:pt x="32" y="5"/>
                      <a:pt x="32" y="5"/>
                    </a:cubicBezTo>
                    <a:cubicBezTo>
                      <a:pt x="31" y="5"/>
                      <a:pt x="31" y="4"/>
                      <a:pt x="31" y="4"/>
                    </a:cubicBezTo>
                    <a:cubicBezTo>
                      <a:pt x="31" y="4"/>
                      <a:pt x="31" y="3"/>
                      <a:pt x="30" y="3"/>
                    </a:cubicBezTo>
                    <a:cubicBezTo>
                      <a:pt x="30" y="3"/>
                      <a:pt x="30" y="2"/>
                      <a:pt x="30" y="2"/>
                    </a:cubicBezTo>
                    <a:cubicBezTo>
                      <a:pt x="29" y="2"/>
                      <a:pt x="29" y="2"/>
                      <a:pt x="29" y="1"/>
                    </a:cubicBezTo>
                    <a:cubicBezTo>
                      <a:pt x="29" y="1"/>
                      <a:pt x="29" y="1"/>
                      <a:pt x="29" y="1"/>
                    </a:cubicBezTo>
                    <a:cubicBezTo>
                      <a:pt x="29" y="1"/>
                      <a:pt x="28" y="1"/>
                      <a:pt x="28" y="0"/>
                    </a:cubicBezTo>
                    <a:cubicBezTo>
                      <a:pt x="28" y="0"/>
                      <a:pt x="28" y="0"/>
                      <a:pt x="28" y="0"/>
                    </a:cubicBezTo>
                    <a:cubicBezTo>
                      <a:pt x="0" y="16"/>
                      <a:pt x="0" y="16"/>
                      <a:pt x="0" y="16"/>
                    </a:cubicBezTo>
                    <a:cubicBezTo>
                      <a:pt x="0" y="16"/>
                      <a:pt x="0" y="17"/>
                      <a:pt x="0" y="17"/>
                    </a:cubicBezTo>
                    <a:cubicBezTo>
                      <a:pt x="0" y="17"/>
                      <a:pt x="0" y="17"/>
                      <a:pt x="1" y="17"/>
                    </a:cubicBezTo>
                    <a:cubicBezTo>
                      <a:pt x="1" y="17"/>
                      <a:pt x="1" y="18"/>
                      <a:pt x="1" y="18"/>
                    </a:cubicBezTo>
                    <a:cubicBezTo>
                      <a:pt x="1" y="18"/>
                      <a:pt x="1" y="18"/>
                      <a:pt x="1" y="18"/>
                    </a:cubicBezTo>
                    <a:cubicBezTo>
                      <a:pt x="2" y="19"/>
                      <a:pt x="2" y="19"/>
                      <a:pt x="2" y="19"/>
                    </a:cubicBezTo>
                    <a:cubicBezTo>
                      <a:pt x="2" y="20"/>
                      <a:pt x="3" y="20"/>
                      <a:pt x="3" y="21"/>
                    </a:cubicBezTo>
                    <a:cubicBezTo>
                      <a:pt x="3" y="21"/>
                      <a:pt x="3" y="21"/>
                      <a:pt x="3" y="21"/>
                    </a:cubicBezTo>
                    <a:cubicBezTo>
                      <a:pt x="3" y="22"/>
                      <a:pt x="4" y="22"/>
                      <a:pt x="4" y="22"/>
                    </a:cubicBezTo>
                    <a:cubicBezTo>
                      <a:pt x="4" y="22"/>
                      <a:pt x="4" y="22"/>
                      <a:pt x="4" y="23"/>
                    </a:cubicBezTo>
                    <a:cubicBezTo>
                      <a:pt x="4" y="23"/>
                      <a:pt x="4" y="23"/>
                      <a:pt x="4" y="23"/>
                    </a:cubicBezTo>
                    <a:cubicBezTo>
                      <a:pt x="4" y="23"/>
                      <a:pt x="4" y="24"/>
                      <a:pt x="4" y="24"/>
                    </a:cubicBezTo>
                    <a:cubicBezTo>
                      <a:pt x="4" y="24"/>
                      <a:pt x="5" y="24"/>
                      <a:pt x="5" y="24"/>
                    </a:cubicBezTo>
                    <a:cubicBezTo>
                      <a:pt x="5" y="24"/>
                      <a:pt x="5" y="25"/>
                      <a:pt x="5" y="25"/>
                    </a:cubicBezTo>
                    <a:cubicBezTo>
                      <a:pt x="5" y="25"/>
                      <a:pt x="5" y="25"/>
                      <a:pt x="5" y="25"/>
                    </a:cubicBezTo>
                    <a:cubicBezTo>
                      <a:pt x="5" y="25"/>
                      <a:pt x="5" y="26"/>
                      <a:pt x="5" y="26"/>
                    </a:cubicBezTo>
                    <a:cubicBezTo>
                      <a:pt x="5" y="26"/>
                      <a:pt x="5" y="26"/>
                      <a:pt x="5" y="26"/>
                    </a:cubicBezTo>
                    <a:cubicBezTo>
                      <a:pt x="5" y="27"/>
                      <a:pt x="5" y="27"/>
                      <a:pt x="5" y="27"/>
                    </a:cubicBezTo>
                    <a:cubicBezTo>
                      <a:pt x="6" y="27"/>
                      <a:pt x="6" y="27"/>
                      <a:pt x="6" y="27"/>
                    </a:cubicBezTo>
                    <a:cubicBezTo>
                      <a:pt x="6" y="28"/>
                      <a:pt x="6" y="28"/>
                      <a:pt x="6" y="28"/>
                    </a:cubicBezTo>
                    <a:cubicBezTo>
                      <a:pt x="6" y="28"/>
                      <a:pt x="6" y="28"/>
                      <a:pt x="6" y="29"/>
                    </a:cubicBezTo>
                    <a:cubicBezTo>
                      <a:pt x="6" y="29"/>
                      <a:pt x="6" y="29"/>
                      <a:pt x="6" y="29"/>
                    </a:cubicBezTo>
                    <a:cubicBezTo>
                      <a:pt x="6" y="29"/>
                      <a:pt x="6" y="29"/>
                      <a:pt x="6" y="30"/>
                    </a:cubicBezTo>
                    <a:cubicBezTo>
                      <a:pt x="6" y="30"/>
                      <a:pt x="6" y="30"/>
                      <a:pt x="6" y="30"/>
                    </a:cubicBezTo>
                    <a:cubicBezTo>
                      <a:pt x="6" y="30"/>
                      <a:pt x="6" y="31"/>
                      <a:pt x="6" y="31"/>
                    </a:cubicBezTo>
                    <a:cubicBezTo>
                      <a:pt x="6" y="31"/>
                      <a:pt x="6" y="31"/>
                      <a:pt x="6" y="31"/>
                    </a:cubicBezTo>
                    <a:cubicBezTo>
                      <a:pt x="6" y="31"/>
                      <a:pt x="6" y="31"/>
                      <a:pt x="6" y="31"/>
                    </a:cubicBezTo>
                    <a:cubicBezTo>
                      <a:pt x="6" y="31"/>
                      <a:pt x="6" y="32"/>
                      <a:pt x="6" y="32"/>
                    </a:cubicBezTo>
                    <a:cubicBezTo>
                      <a:pt x="6" y="32"/>
                      <a:pt x="6" y="32"/>
                      <a:pt x="6" y="32"/>
                    </a:cubicBezTo>
                    <a:cubicBezTo>
                      <a:pt x="6" y="32"/>
                      <a:pt x="6" y="33"/>
                      <a:pt x="6" y="33"/>
                    </a:cubicBezTo>
                    <a:cubicBezTo>
                      <a:pt x="6" y="33"/>
                      <a:pt x="6" y="33"/>
                      <a:pt x="6" y="33"/>
                    </a:cubicBezTo>
                    <a:cubicBezTo>
                      <a:pt x="6" y="33"/>
                      <a:pt x="6" y="34"/>
                      <a:pt x="6" y="34"/>
                    </a:cubicBezTo>
                    <a:cubicBezTo>
                      <a:pt x="6" y="34"/>
                      <a:pt x="6" y="34"/>
                      <a:pt x="6" y="34"/>
                    </a:cubicBezTo>
                    <a:cubicBezTo>
                      <a:pt x="6" y="35"/>
                      <a:pt x="5" y="35"/>
                      <a:pt x="5" y="35"/>
                    </a:cubicBezTo>
                    <a:cubicBezTo>
                      <a:pt x="5" y="35"/>
                      <a:pt x="5" y="35"/>
                      <a:pt x="5" y="35"/>
                    </a:cubicBezTo>
                    <a:cubicBezTo>
                      <a:pt x="5" y="36"/>
                      <a:pt x="5" y="36"/>
                      <a:pt x="5" y="36"/>
                    </a:cubicBezTo>
                    <a:cubicBezTo>
                      <a:pt x="4" y="37"/>
                      <a:pt x="4" y="38"/>
                      <a:pt x="3" y="38"/>
                    </a:cubicBezTo>
                    <a:cubicBezTo>
                      <a:pt x="31" y="22"/>
                      <a:pt x="31" y="22"/>
                      <a:pt x="31" y="22"/>
                    </a:cubicBezTo>
                    <a:cubicBezTo>
                      <a:pt x="32" y="21"/>
                      <a:pt x="32" y="21"/>
                      <a:pt x="33" y="20"/>
                    </a:cubicBezTo>
                    <a:cubicBezTo>
                      <a:pt x="33" y="20"/>
                      <a:pt x="33" y="19"/>
                      <a:pt x="33" y="19"/>
                    </a:cubicBezTo>
                    <a:cubicBezTo>
                      <a:pt x="33" y="19"/>
                      <a:pt x="34" y="19"/>
                      <a:pt x="34" y="18"/>
                    </a:cubicBezTo>
                    <a:cubicBezTo>
                      <a:pt x="34" y="18"/>
                      <a:pt x="34" y="18"/>
                      <a:pt x="34" y="18"/>
                    </a:cubicBezTo>
                    <a:cubicBezTo>
                      <a:pt x="34" y="18"/>
                      <a:pt x="34" y="18"/>
                      <a:pt x="34" y="17"/>
                    </a:cubicBezTo>
                    <a:cubicBezTo>
                      <a:pt x="34" y="17"/>
                      <a:pt x="34" y="17"/>
                      <a:pt x="34" y="17"/>
                    </a:cubicBezTo>
                    <a:cubicBezTo>
                      <a:pt x="34" y="17"/>
                      <a:pt x="34" y="17"/>
                      <a:pt x="34" y="16"/>
                    </a:cubicBezTo>
                    <a:cubicBezTo>
                      <a:pt x="34" y="16"/>
                      <a:pt x="34" y="16"/>
                      <a:pt x="34" y="16"/>
                    </a:cubicBezTo>
                    <a:cubicBezTo>
                      <a:pt x="34" y="16"/>
                      <a:pt x="34" y="15"/>
                      <a:pt x="34" y="15"/>
                    </a:cubicBezTo>
                    <a:cubicBezTo>
                      <a:pt x="34" y="15"/>
                      <a:pt x="34" y="15"/>
                      <a:pt x="34" y="15"/>
                    </a:cubicBezTo>
                    <a:cubicBezTo>
                      <a:pt x="34" y="15"/>
                      <a:pt x="34" y="15"/>
                      <a:pt x="34" y="15"/>
                    </a:cubicBezTo>
                    <a:cubicBezTo>
                      <a:pt x="34" y="15"/>
                      <a:pt x="34" y="14"/>
                      <a:pt x="34" y="14"/>
                    </a:cubicBezTo>
                    <a:close/>
                  </a:path>
                </a:pathLst>
              </a:custGeom>
              <a:solidFill>
                <a:srgbClr val="17317B"/>
              </a:solidFill>
              <a:ln w="9525">
                <a:noFill/>
                <a:round/>
                <a:headEnd/>
                <a:tailEnd/>
              </a:ln>
            </p:spPr>
            <p:txBody>
              <a:bodyPr/>
              <a:lstStyle/>
              <a:p>
                <a:endParaRPr lang="zh-CN" altLang="en-US"/>
              </a:p>
            </p:txBody>
          </p:sp>
          <p:sp>
            <p:nvSpPr>
              <p:cNvPr id="903" name="Freeform 543"/>
              <p:cNvSpPr>
                <a:spLocks/>
              </p:cNvSpPr>
              <p:nvPr/>
            </p:nvSpPr>
            <p:spPr bwMode="auto">
              <a:xfrm>
                <a:off x="4513" y="1637"/>
                <a:ext cx="10" cy="15"/>
              </a:xfrm>
              <a:custGeom>
                <a:avLst/>
                <a:gdLst/>
                <a:ahLst/>
                <a:cxnLst>
                  <a:cxn ang="0">
                    <a:pos x="10" y="4"/>
                  </a:cxn>
                  <a:cxn ang="0">
                    <a:pos x="21" y="22"/>
                  </a:cxn>
                  <a:cxn ang="0">
                    <a:pos x="10" y="28"/>
                  </a:cxn>
                  <a:cxn ang="0">
                    <a:pos x="0" y="10"/>
                  </a:cxn>
                  <a:cxn ang="0">
                    <a:pos x="10" y="4"/>
                  </a:cxn>
                  <a:cxn ang="0">
                    <a:pos x="10" y="4"/>
                  </a:cxn>
                </a:cxnLst>
                <a:rect l="0" t="0" r="r" b="b"/>
                <a:pathLst>
                  <a:path w="21" h="32">
                    <a:moveTo>
                      <a:pt x="10" y="4"/>
                    </a:moveTo>
                    <a:cubicBezTo>
                      <a:pt x="16" y="7"/>
                      <a:pt x="21" y="15"/>
                      <a:pt x="21" y="22"/>
                    </a:cubicBezTo>
                    <a:cubicBezTo>
                      <a:pt x="21" y="29"/>
                      <a:pt x="16" y="32"/>
                      <a:pt x="10" y="28"/>
                    </a:cubicBezTo>
                    <a:cubicBezTo>
                      <a:pt x="5" y="25"/>
                      <a:pt x="0" y="17"/>
                      <a:pt x="0" y="10"/>
                    </a:cubicBezTo>
                    <a:cubicBezTo>
                      <a:pt x="0" y="3"/>
                      <a:pt x="5" y="0"/>
                      <a:pt x="10" y="4"/>
                    </a:cubicBezTo>
                    <a:cubicBezTo>
                      <a:pt x="10" y="4"/>
                      <a:pt x="10" y="4"/>
                      <a:pt x="10" y="4"/>
                    </a:cubicBezTo>
                    <a:close/>
                  </a:path>
                </a:pathLst>
              </a:custGeom>
              <a:solidFill>
                <a:srgbClr val="142867"/>
              </a:solidFill>
              <a:ln w="9525">
                <a:noFill/>
                <a:round/>
                <a:headEnd/>
                <a:tailEnd/>
              </a:ln>
            </p:spPr>
            <p:txBody>
              <a:bodyPr/>
              <a:lstStyle/>
              <a:p>
                <a:endParaRPr lang="zh-CN" altLang="en-US"/>
              </a:p>
            </p:txBody>
          </p:sp>
          <p:sp>
            <p:nvSpPr>
              <p:cNvPr id="904" name="Freeform 544"/>
              <p:cNvSpPr>
                <a:spLocks/>
              </p:cNvSpPr>
              <p:nvPr/>
            </p:nvSpPr>
            <p:spPr bwMode="auto">
              <a:xfrm>
                <a:off x="4514" y="1590"/>
                <a:ext cx="17" cy="9"/>
              </a:xfrm>
              <a:custGeom>
                <a:avLst/>
                <a:gdLst/>
                <a:ahLst/>
                <a:cxnLst>
                  <a:cxn ang="0">
                    <a:pos x="35" y="1"/>
                  </a:cxn>
                  <a:cxn ang="0">
                    <a:pos x="35" y="1"/>
                  </a:cxn>
                  <a:cxn ang="0">
                    <a:pos x="34" y="1"/>
                  </a:cxn>
                  <a:cxn ang="0">
                    <a:pos x="34" y="0"/>
                  </a:cxn>
                  <a:cxn ang="0">
                    <a:pos x="34" y="0"/>
                  </a:cxn>
                  <a:cxn ang="0">
                    <a:pos x="33" y="0"/>
                  </a:cxn>
                  <a:cxn ang="0">
                    <a:pos x="33" y="0"/>
                  </a:cxn>
                  <a:cxn ang="0">
                    <a:pos x="32" y="0"/>
                  </a:cxn>
                  <a:cxn ang="0">
                    <a:pos x="32" y="0"/>
                  </a:cxn>
                  <a:cxn ang="0">
                    <a:pos x="31" y="0"/>
                  </a:cxn>
                  <a:cxn ang="0">
                    <a:pos x="31" y="0"/>
                  </a:cxn>
                  <a:cxn ang="0">
                    <a:pos x="30" y="0"/>
                  </a:cxn>
                  <a:cxn ang="0">
                    <a:pos x="30" y="0"/>
                  </a:cxn>
                  <a:cxn ang="0">
                    <a:pos x="29" y="0"/>
                  </a:cxn>
                  <a:cxn ang="0">
                    <a:pos x="28" y="0"/>
                  </a:cxn>
                  <a:cxn ang="0">
                    <a:pos x="0" y="17"/>
                  </a:cxn>
                  <a:cxn ang="0">
                    <a:pos x="1" y="16"/>
                  </a:cxn>
                  <a:cxn ang="0">
                    <a:pos x="1" y="16"/>
                  </a:cxn>
                  <a:cxn ang="0">
                    <a:pos x="2" y="16"/>
                  </a:cxn>
                  <a:cxn ang="0">
                    <a:pos x="3" y="16"/>
                  </a:cxn>
                  <a:cxn ang="0">
                    <a:pos x="3" y="16"/>
                  </a:cxn>
                  <a:cxn ang="0">
                    <a:pos x="4" y="16"/>
                  </a:cxn>
                  <a:cxn ang="0">
                    <a:pos x="4" y="16"/>
                  </a:cxn>
                  <a:cxn ang="0">
                    <a:pos x="5" y="16"/>
                  </a:cxn>
                  <a:cxn ang="0">
                    <a:pos x="5" y="17"/>
                  </a:cxn>
                  <a:cxn ang="0">
                    <a:pos x="5" y="17"/>
                  </a:cxn>
                  <a:cxn ang="0">
                    <a:pos x="6" y="17"/>
                  </a:cxn>
                  <a:cxn ang="0">
                    <a:pos x="6" y="17"/>
                  </a:cxn>
                  <a:cxn ang="0">
                    <a:pos x="7" y="17"/>
                  </a:cxn>
                  <a:cxn ang="0">
                    <a:pos x="7" y="17"/>
                  </a:cxn>
                  <a:cxn ang="0">
                    <a:pos x="7" y="18"/>
                  </a:cxn>
                  <a:cxn ang="0">
                    <a:pos x="36" y="1"/>
                  </a:cxn>
                  <a:cxn ang="0">
                    <a:pos x="35" y="1"/>
                  </a:cxn>
                  <a:cxn ang="0">
                    <a:pos x="35" y="1"/>
                  </a:cxn>
                </a:cxnLst>
                <a:rect l="0" t="0" r="r" b="b"/>
                <a:pathLst>
                  <a:path w="36" h="18">
                    <a:moveTo>
                      <a:pt x="35" y="1"/>
                    </a:moveTo>
                    <a:cubicBezTo>
                      <a:pt x="35" y="1"/>
                      <a:pt x="35" y="1"/>
                      <a:pt x="35" y="1"/>
                    </a:cubicBezTo>
                    <a:cubicBezTo>
                      <a:pt x="35" y="1"/>
                      <a:pt x="35" y="1"/>
                      <a:pt x="34" y="1"/>
                    </a:cubicBezTo>
                    <a:cubicBezTo>
                      <a:pt x="34" y="1"/>
                      <a:pt x="34" y="0"/>
                      <a:pt x="34" y="0"/>
                    </a:cubicBezTo>
                    <a:cubicBezTo>
                      <a:pt x="34" y="0"/>
                      <a:pt x="34" y="0"/>
                      <a:pt x="34" y="0"/>
                    </a:cubicBezTo>
                    <a:cubicBezTo>
                      <a:pt x="33" y="0"/>
                      <a:pt x="33" y="0"/>
                      <a:pt x="33" y="0"/>
                    </a:cubicBezTo>
                    <a:cubicBezTo>
                      <a:pt x="33" y="0"/>
                      <a:pt x="33" y="0"/>
                      <a:pt x="33" y="0"/>
                    </a:cubicBezTo>
                    <a:cubicBezTo>
                      <a:pt x="33" y="0"/>
                      <a:pt x="32" y="0"/>
                      <a:pt x="32" y="0"/>
                    </a:cubicBezTo>
                    <a:cubicBezTo>
                      <a:pt x="32" y="0"/>
                      <a:pt x="32" y="0"/>
                      <a:pt x="32" y="0"/>
                    </a:cubicBezTo>
                    <a:cubicBezTo>
                      <a:pt x="32" y="0"/>
                      <a:pt x="31" y="0"/>
                      <a:pt x="31" y="0"/>
                    </a:cubicBezTo>
                    <a:cubicBezTo>
                      <a:pt x="31" y="0"/>
                      <a:pt x="31" y="0"/>
                      <a:pt x="31" y="0"/>
                    </a:cubicBezTo>
                    <a:cubicBezTo>
                      <a:pt x="31" y="0"/>
                      <a:pt x="30" y="0"/>
                      <a:pt x="30" y="0"/>
                    </a:cubicBezTo>
                    <a:cubicBezTo>
                      <a:pt x="30" y="0"/>
                      <a:pt x="30" y="0"/>
                      <a:pt x="30" y="0"/>
                    </a:cubicBezTo>
                    <a:cubicBezTo>
                      <a:pt x="29" y="0"/>
                      <a:pt x="29" y="0"/>
                      <a:pt x="29" y="0"/>
                    </a:cubicBezTo>
                    <a:cubicBezTo>
                      <a:pt x="29" y="0"/>
                      <a:pt x="28" y="0"/>
                      <a:pt x="28" y="0"/>
                    </a:cubicBezTo>
                    <a:cubicBezTo>
                      <a:pt x="0" y="17"/>
                      <a:pt x="0" y="17"/>
                      <a:pt x="0" y="17"/>
                    </a:cubicBezTo>
                    <a:cubicBezTo>
                      <a:pt x="0" y="17"/>
                      <a:pt x="0" y="17"/>
                      <a:pt x="1" y="16"/>
                    </a:cubicBezTo>
                    <a:cubicBezTo>
                      <a:pt x="1" y="16"/>
                      <a:pt x="1" y="16"/>
                      <a:pt x="1" y="16"/>
                    </a:cubicBezTo>
                    <a:cubicBezTo>
                      <a:pt x="2" y="16"/>
                      <a:pt x="2" y="16"/>
                      <a:pt x="2" y="16"/>
                    </a:cubicBezTo>
                    <a:cubicBezTo>
                      <a:pt x="2" y="16"/>
                      <a:pt x="2" y="16"/>
                      <a:pt x="3" y="16"/>
                    </a:cubicBezTo>
                    <a:cubicBezTo>
                      <a:pt x="3" y="16"/>
                      <a:pt x="3" y="16"/>
                      <a:pt x="3" y="16"/>
                    </a:cubicBezTo>
                    <a:cubicBezTo>
                      <a:pt x="3" y="16"/>
                      <a:pt x="3" y="16"/>
                      <a:pt x="4" y="16"/>
                    </a:cubicBezTo>
                    <a:cubicBezTo>
                      <a:pt x="4" y="16"/>
                      <a:pt x="4" y="16"/>
                      <a:pt x="4" y="16"/>
                    </a:cubicBezTo>
                    <a:cubicBezTo>
                      <a:pt x="4" y="16"/>
                      <a:pt x="4" y="16"/>
                      <a:pt x="5" y="16"/>
                    </a:cubicBezTo>
                    <a:cubicBezTo>
                      <a:pt x="5" y="16"/>
                      <a:pt x="5" y="16"/>
                      <a:pt x="5" y="17"/>
                    </a:cubicBezTo>
                    <a:cubicBezTo>
                      <a:pt x="5" y="17"/>
                      <a:pt x="5" y="17"/>
                      <a:pt x="5" y="17"/>
                    </a:cubicBezTo>
                    <a:cubicBezTo>
                      <a:pt x="6" y="17"/>
                      <a:pt x="6" y="17"/>
                      <a:pt x="6" y="17"/>
                    </a:cubicBezTo>
                    <a:cubicBezTo>
                      <a:pt x="6" y="17"/>
                      <a:pt x="6" y="17"/>
                      <a:pt x="6" y="17"/>
                    </a:cubicBezTo>
                    <a:cubicBezTo>
                      <a:pt x="6" y="17"/>
                      <a:pt x="7" y="17"/>
                      <a:pt x="7" y="17"/>
                    </a:cubicBezTo>
                    <a:cubicBezTo>
                      <a:pt x="7" y="17"/>
                      <a:pt x="7" y="17"/>
                      <a:pt x="7" y="17"/>
                    </a:cubicBezTo>
                    <a:cubicBezTo>
                      <a:pt x="7" y="17"/>
                      <a:pt x="7" y="18"/>
                      <a:pt x="7" y="18"/>
                    </a:cubicBezTo>
                    <a:cubicBezTo>
                      <a:pt x="36" y="1"/>
                      <a:pt x="36" y="1"/>
                      <a:pt x="36" y="1"/>
                    </a:cubicBezTo>
                    <a:cubicBezTo>
                      <a:pt x="36"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905" name="Freeform 545"/>
              <p:cNvSpPr>
                <a:spLocks/>
              </p:cNvSpPr>
              <p:nvPr/>
            </p:nvSpPr>
            <p:spPr bwMode="auto">
              <a:xfrm>
                <a:off x="4518" y="1591"/>
                <a:ext cx="15" cy="9"/>
              </a:xfrm>
              <a:custGeom>
                <a:avLst/>
                <a:gdLst/>
                <a:ahLst/>
                <a:cxnLst>
                  <a:cxn ang="0">
                    <a:pos x="32" y="3"/>
                  </a:cxn>
                  <a:cxn ang="0">
                    <a:pos x="32" y="3"/>
                  </a:cxn>
                  <a:cxn ang="0">
                    <a:pos x="32" y="2"/>
                  </a:cxn>
                  <a:cxn ang="0">
                    <a:pos x="31" y="2"/>
                  </a:cxn>
                  <a:cxn ang="0">
                    <a:pos x="31" y="2"/>
                  </a:cxn>
                  <a:cxn ang="0">
                    <a:pos x="30" y="1"/>
                  </a:cxn>
                  <a:cxn ang="0">
                    <a:pos x="30" y="1"/>
                  </a:cxn>
                  <a:cxn ang="0">
                    <a:pos x="29" y="1"/>
                  </a:cxn>
                  <a:cxn ang="0">
                    <a:pos x="29" y="0"/>
                  </a:cxn>
                  <a:cxn ang="0">
                    <a:pos x="29" y="0"/>
                  </a:cxn>
                  <a:cxn ang="0">
                    <a:pos x="0" y="17"/>
                  </a:cxn>
                  <a:cxn ang="0">
                    <a:pos x="1" y="17"/>
                  </a:cxn>
                  <a:cxn ang="0">
                    <a:pos x="1" y="17"/>
                  </a:cxn>
                  <a:cxn ang="0">
                    <a:pos x="1" y="17"/>
                  </a:cxn>
                  <a:cxn ang="0">
                    <a:pos x="2" y="18"/>
                  </a:cxn>
                  <a:cxn ang="0">
                    <a:pos x="2" y="18"/>
                  </a:cxn>
                  <a:cxn ang="0">
                    <a:pos x="3" y="18"/>
                  </a:cxn>
                  <a:cxn ang="0">
                    <a:pos x="3" y="19"/>
                  </a:cxn>
                  <a:cxn ang="0">
                    <a:pos x="4" y="19"/>
                  </a:cxn>
                  <a:cxn ang="0">
                    <a:pos x="4" y="20"/>
                  </a:cxn>
                  <a:cxn ang="0">
                    <a:pos x="5" y="20"/>
                  </a:cxn>
                  <a:cxn ang="0">
                    <a:pos x="33" y="4"/>
                  </a:cxn>
                  <a:cxn ang="0">
                    <a:pos x="32" y="3"/>
                  </a:cxn>
                </a:cxnLst>
                <a:rect l="0" t="0" r="r" b="b"/>
                <a:pathLst>
                  <a:path w="33" h="20">
                    <a:moveTo>
                      <a:pt x="32" y="3"/>
                    </a:moveTo>
                    <a:cubicBezTo>
                      <a:pt x="32" y="3"/>
                      <a:pt x="32" y="3"/>
                      <a:pt x="32" y="3"/>
                    </a:cubicBezTo>
                    <a:cubicBezTo>
                      <a:pt x="32" y="3"/>
                      <a:pt x="32" y="2"/>
                      <a:pt x="32" y="2"/>
                    </a:cubicBezTo>
                    <a:cubicBezTo>
                      <a:pt x="31" y="2"/>
                      <a:pt x="31" y="2"/>
                      <a:pt x="31" y="2"/>
                    </a:cubicBezTo>
                    <a:cubicBezTo>
                      <a:pt x="31" y="2"/>
                      <a:pt x="31" y="2"/>
                      <a:pt x="31" y="2"/>
                    </a:cubicBezTo>
                    <a:cubicBezTo>
                      <a:pt x="30" y="1"/>
                      <a:pt x="30" y="1"/>
                      <a:pt x="30" y="1"/>
                    </a:cubicBezTo>
                    <a:cubicBezTo>
                      <a:pt x="30" y="1"/>
                      <a:pt x="30" y="1"/>
                      <a:pt x="30" y="1"/>
                    </a:cubicBezTo>
                    <a:cubicBezTo>
                      <a:pt x="29" y="1"/>
                      <a:pt x="29" y="1"/>
                      <a:pt x="29" y="1"/>
                    </a:cubicBezTo>
                    <a:cubicBezTo>
                      <a:pt x="29" y="0"/>
                      <a:pt x="29" y="0"/>
                      <a:pt x="29" y="0"/>
                    </a:cubicBezTo>
                    <a:cubicBezTo>
                      <a:pt x="29" y="0"/>
                      <a:pt x="29" y="0"/>
                      <a:pt x="29" y="0"/>
                    </a:cubicBezTo>
                    <a:cubicBezTo>
                      <a:pt x="0" y="17"/>
                      <a:pt x="0" y="17"/>
                      <a:pt x="0" y="17"/>
                    </a:cubicBezTo>
                    <a:cubicBezTo>
                      <a:pt x="0" y="17"/>
                      <a:pt x="1" y="17"/>
                      <a:pt x="1" y="17"/>
                    </a:cubicBezTo>
                    <a:cubicBezTo>
                      <a:pt x="1" y="17"/>
                      <a:pt x="1" y="17"/>
                      <a:pt x="1" y="17"/>
                    </a:cubicBezTo>
                    <a:cubicBezTo>
                      <a:pt x="1" y="17"/>
                      <a:pt x="1" y="17"/>
                      <a:pt x="1" y="17"/>
                    </a:cubicBezTo>
                    <a:cubicBezTo>
                      <a:pt x="2" y="17"/>
                      <a:pt x="2" y="17"/>
                      <a:pt x="2" y="18"/>
                    </a:cubicBezTo>
                    <a:cubicBezTo>
                      <a:pt x="2" y="18"/>
                      <a:pt x="2" y="18"/>
                      <a:pt x="2" y="18"/>
                    </a:cubicBezTo>
                    <a:cubicBezTo>
                      <a:pt x="3" y="18"/>
                      <a:pt x="3" y="18"/>
                      <a:pt x="3" y="18"/>
                    </a:cubicBezTo>
                    <a:cubicBezTo>
                      <a:pt x="3" y="18"/>
                      <a:pt x="3" y="19"/>
                      <a:pt x="3" y="19"/>
                    </a:cubicBezTo>
                    <a:cubicBezTo>
                      <a:pt x="3" y="19"/>
                      <a:pt x="4" y="19"/>
                      <a:pt x="4" y="19"/>
                    </a:cubicBezTo>
                    <a:cubicBezTo>
                      <a:pt x="4" y="19"/>
                      <a:pt x="4" y="19"/>
                      <a:pt x="4" y="20"/>
                    </a:cubicBezTo>
                    <a:cubicBezTo>
                      <a:pt x="4" y="20"/>
                      <a:pt x="5" y="20"/>
                      <a:pt x="5" y="20"/>
                    </a:cubicBezTo>
                    <a:cubicBezTo>
                      <a:pt x="33" y="4"/>
                      <a:pt x="33" y="4"/>
                      <a:pt x="33" y="4"/>
                    </a:cubicBezTo>
                    <a:cubicBezTo>
                      <a:pt x="33" y="4"/>
                      <a:pt x="33" y="3"/>
                      <a:pt x="32" y="3"/>
                    </a:cubicBezTo>
                    <a:close/>
                  </a:path>
                </a:pathLst>
              </a:custGeom>
              <a:solidFill>
                <a:srgbClr val="4F64A8"/>
              </a:solidFill>
              <a:ln w="9525">
                <a:noFill/>
                <a:round/>
                <a:headEnd/>
                <a:tailEnd/>
              </a:ln>
            </p:spPr>
            <p:txBody>
              <a:bodyPr/>
              <a:lstStyle/>
              <a:p>
                <a:endParaRPr lang="zh-CN" altLang="en-US"/>
              </a:p>
            </p:txBody>
          </p:sp>
          <p:sp>
            <p:nvSpPr>
              <p:cNvPr id="906" name="Freeform 546"/>
              <p:cNvSpPr>
                <a:spLocks/>
              </p:cNvSpPr>
              <p:nvPr/>
            </p:nvSpPr>
            <p:spPr bwMode="auto">
              <a:xfrm>
                <a:off x="4520" y="1593"/>
                <a:ext cx="16" cy="17"/>
              </a:xfrm>
              <a:custGeom>
                <a:avLst/>
                <a:gdLst/>
                <a:ahLst/>
                <a:cxnLst>
                  <a:cxn ang="0">
                    <a:pos x="34" y="14"/>
                  </a:cxn>
                  <a:cxn ang="0">
                    <a:pos x="34" y="13"/>
                  </a:cxn>
                  <a:cxn ang="0">
                    <a:pos x="34" y="11"/>
                  </a:cxn>
                  <a:cxn ang="0">
                    <a:pos x="34" y="10"/>
                  </a:cxn>
                  <a:cxn ang="0">
                    <a:pos x="33" y="9"/>
                  </a:cxn>
                  <a:cxn ang="0">
                    <a:pos x="33" y="8"/>
                  </a:cxn>
                  <a:cxn ang="0">
                    <a:pos x="33" y="7"/>
                  </a:cxn>
                  <a:cxn ang="0">
                    <a:pos x="32" y="6"/>
                  </a:cxn>
                  <a:cxn ang="0">
                    <a:pos x="32" y="5"/>
                  </a:cxn>
                  <a:cxn ang="0">
                    <a:pos x="30" y="3"/>
                  </a:cxn>
                  <a:cxn ang="0">
                    <a:pos x="29" y="1"/>
                  </a:cxn>
                  <a:cxn ang="0">
                    <a:pos x="28" y="0"/>
                  </a:cxn>
                  <a:cxn ang="0">
                    <a:pos x="0" y="16"/>
                  </a:cxn>
                  <a:cxn ang="0">
                    <a:pos x="1" y="17"/>
                  </a:cxn>
                  <a:cxn ang="0">
                    <a:pos x="1" y="18"/>
                  </a:cxn>
                  <a:cxn ang="0">
                    <a:pos x="3" y="20"/>
                  </a:cxn>
                  <a:cxn ang="0">
                    <a:pos x="4" y="22"/>
                  </a:cxn>
                  <a:cxn ang="0">
                    <a:pos x="4" y="23"/>
                  </a:cxn>
                  <a:cxn ang="0">
                    <a:pos x="5" y="24"/>
                  </a:cxn>
                  <a:cxn ang="0">
                    <a:pos x="5" y="25"/>
                  </a:cxn>
                  <a:cxn ang="0">
                    <a:pos x="5" y="26"/>
                  </a:cxn>
                  <a:cxn ang="0">
                    <a:pos x="6" y="27"/>
                  </a:cxn>
                  <a:cxn ang="0">
                    <a:pos x="6" y="28"/>
                  </a:cxn>
                  <a:cxn ang="0">
                    <a:pos x="6" y="29"/>
                  </a:cxn>
                  <a:cxn ang="0">
                    <a:pos x="6" y="30"/>
                  </a:cxn>
                  <a:cxn ang="0">
                    <a:pos x="6" y="31"/>
                  </a:cxn>
                  <a:cxn ang="0">
                    <a:pos x="6" y="32"/>
                  </a:cxn>
                  <a:cxn ang="0">
                    <a:pos x="6" y="33"/>
                  </a:cxn>
                  <a:cxn ang="0">
                    <a:pos x="6" y="34"/>
                  </a:cxn>
                  <a:cxn ang="0">
                    <a:pos x="5" y="35"/>
                  </a:cxn>
                  <a:cxn ang="0">
                    <a:pos x="3" y="38"/>
                  </a:cxn>
                  <a:cxn ang="0">
                    <a:pos x="33" y="20"/>
                  </a:cxn>
                  <a:cxn ang="0">
                    <a:pos x="34" y="18"/>
                  </a:cxn>
                  <a:cxn ang="0">
                    <a:pos x="34" y="17"/>
                  </a:cxn>
                  <a:cxn ang="0">
                    <a:pos x="34" y="16"/>
                  </a:cxn>
                  <a:cxn ang="0">
                    <a:pos x="34" y="15"/>
                  </a:cxn>
                  <a:cxn ang="0">
                    <a:pos x="34" y="15"/>
                  </a:cxn>
                </a:cxnLst>
                <a:rect l="0" t="0" r="r" b="b"/>
                <a:pathLst>
                  <a:path w="34" h="38">
                    <a:moveTo>
                      <a:pt x="34" y="14"/>
                    </a:moveTo>
                    <a:cubicBezTo>
                      <a:pt x="34" y="14"/>
                      <a:pt x="34" y="14"/>
                      <a:pt x="34" y="14"/>
                    </a:cubicBezTo>
                    <a:cubicBezTo>
                      <a:pt x="34" y="13"/>
                      <a:pt x="34" y="13"/>
                      <a:pt x="34" y="13"/>
                    </a:cubicBezTo>
                    <a:cubicBezTo>
                      <a:pt x="34" y="13"/>
                      <a:pt x="34" y="13"/>
                      <a:pt x="34" y="13"/>
                    </a:cubicBezTo>
                    <a:cubicBezTo>
                      <a:pt x="34" y="12"/>
                      <a:pt x="34" y="12"/>
                      <a:pt x="34" y="12"/>
                    </a:cubicBezTo>
                    <a:cubicBezTo>
                      <a:pt x="34" y="12"/>
                      <a:pt x="34" y="12"/>
                      <a:pt x="34" y="11"/>
                    </a:cubicBezTo>
                    <a:cubicBezTo>
                      <a:pt x="34" y="11"/>
                      <a:pt x="34" y="11"/>
                      <a:pt x="34" y="11"/>
                    </a:cubicBezTo>
                    <a:cubicBezTo>
                      <a:pt x="34" y="11"/>
                      <a:pt x="34" y="11"/>
                      <a:pt x="34" y="10"/>
                    </a:cubicBezTo>
                    <a:cubicBezTo>
                      <a:pt x="34" y="10"/>
                      <a:pt x="34" y="10"/>
                      <a:pt x="34" y="10"/>
                    </a:cubicBezTo>
                    <a:cubicBezTo>
                      <a:pt x="33" y="10"/>
                      <a:pt x="33" y="9"/>
                      <a:pt x="33" y="9"/>
                    </a:cubicBezTo>
                    <a:cubicBezTo>
                      <a:pt x="33" y="9"/>
                      <a:pt x="33" y="9"/>
                      <a:pt x="33" y="9"/>
                    </a:cubicBezTo>
                    <a:cubicBezTo>
                      <a:pt x="33" y="8"/>
                      <a:pt x="33" y="8"/>
                      <a:pt x="33" y="8"/>
                    </a:cubicBezTo>
                    <a:cubicBezTo>
                      <a:pt x="33" y="8"/>
                      <a:pt x="33" y="8"/>
                      <a:pt x="33" y="8"/>
                    </a:cubicBezTo>
                    <a:cubicBezTo>
                      <a:pt x="33" y="7"/>
                      <a:pt x="33" y="7"/>
                      <a:pt x="33" y="7"/>
                    </a:cubicBezTo>
                    <a:cubicBezTo>
                      <a:pt x="33" y="7"/>
                      <a:pt x="32" y="7"/>
                      <a:pt x="32" y="7"/>
                    </a:cubicBezTo>
                    <a:cubicBezTo>
                      <a:pt x="32" y="6"/>
                      <a:pt x="32" y="6"/>
                      <a:pt x="32" y="6"/>
                    </a:cubicBezTo>
                    <a:cubicBezTo>
                      <a:pt x="32" y="6"/>
                      <a:pt x="32" y="6"/>
                      <a:pt x="32" y="6"/>
                    </a:cubicBezTo>
                    <a:cubicBezTo>
                      <a:pt x="32" y="5"/>
                      <a:pt x="32" y="5"/>
                      <a:pt x="32" y="5"/>
                    </a:cubicBezTo>
                    <a:cubicBezTo>
                      <a:pt x="31" y="5"/>
                      <a:pt x="31" y="4"/>
                      <a:pt x="31" y="4"/>
                    </a:cubicBezTo>
                    <a:cubicBezTo>
                      <a:pt x="31" y="4"/>
                      <a:pt x="31" y="3"/>
                      <a:pt x="30" y="3"/>
                    </a:cubicBezTo>
                    <a:cubicBezTo>
                      <a:pt x="30" y="2"/>
                      <a:pt x="30" y="2"/>
                      <a:pt x="30" y="2"/>
                    </a:cubicBezTo>
                    <a:cubicBezTo>
                      <a:pt x="29" y="2"/>
                      <a:pt x="29" y="1"/>
                      <a:pt x="29" y="1"/>
                    </a:cubicBezTo>
                    <a:cubicBezTo>
                      <a:pt x="29" y="1"/>
                      <a:pt x="29" y="1"/>
                      <a:pt x="29" y="1"/>
                    </a:cubicBezTo>
                    <a:cubicBezTo>
                      <a:pt x="29" y="0"/>
                      <a:pt x="28" y="0"/>
                      <a:pt x="28" y="0"/>
                    </a:cubicBezTo>
                    <a:cubicBezTo>
                      <a:pt x="28" y="0"/>
                      <a:pt x="28" y="0"/>
                      <a:pt x="28" y="0"/>
                    </a:cubicBezTo>
                    <a:cubicBezTo>
                      <a:pt x="0" y="16"/>
                      <a:pt x="0" y="16"/>
                      <a:pt x="0" y="16"/>
                    </a:cubicBezTo>
                    <a:cubicBezTo>
                      <a:pt x="0" y="16"/>
                      <a:pt x="0" y="16"/>
                      <a:pt x="0" y="17"/>
                    </a:cubicBezTo>
                    <a:cubicBezTo>
                      <a:pt x="0" y="17"/>
                      <a:pt x="0" y="17"/>
                      <a:pt x="1" y="17"/>
                    </a:cubicBezTo>
                    <a:cubicBezTo>
                      <a:pt x="1" y="17"/>
                      <a:pt x="1" y="17"/>
                      <a:pt x="1" y="17"/>
                    </a:cubicBezTo>
                    <a:cubicBezTo>
                      <a:pt x="1" y="18"/>
                      <a:pt x="1" y="18"/>
                      <a:pt x="1" y="18"/>
                    </a:cubicBezTo>
                    <a:cubicBezTo>
                      <a:pt x="2" y="18"/>
                      <a:pt x="2" y="19"/>
                      <a:pt x="2" y="19"/>
                    </a:cubicBezTo>
                    <a:cubicBezTo>
                      <a:pt x="2" y="19"/>
                      <a:pt x="3" y="20"/>
                      <a:pt x="3" y="20"/>
                    </a:cubicBezTo>
                    <a:cubicBezTo>
                      <a:pt x="3" y="21"/>
                      <a:pt x="3" y="21"/>
                      <a:pt x="3" y="21"/>
                    </a:cubicBezTo>
                    <a:cubicBezTo>
                      <a:pt x="3" y="21"/>
                      <a:pt x="4" y="22"/>
                      <a:pt x="4" y="22"/>
                    </a:cubicBezTo>
                    <a:cubicBezTo>
                      <a:pt x="4" y="22"/>
                      <a:pt x="4" y="22"/>
                      <a:pt x="4" y="22"/>
                    </a:cubicBezTo>
                    <a:cubicBezTo>
                      <a:pt x="4" y="23"/>
                      <a:pt x="4" y="23"/>
                      <a:pt x="4" y="23"/>
                    </a:cubicBezTo>
                    <a:cubicBezTo>
                      <a:pt x="4" y="23"/>
                      <a:pt x="4" y="23"/>
                      <a:pt x="4" y="23"/>
                    </a:cubicBezTo>
                    <a:cubicBezTo>
                      <a:pt x="4" y="24"/>
                      <a:pt x="5" y="24"/>
                      <a:pt x="5" y="24"/>
                    </a:cubicBezTo>
                    <a:cubicBezTo>
                      <a:pt x="5" y="24"/>
                      <a:pt x="5" y="24"/>
                      <a:pt x="5" y="25"/>
                    </a:cubicBezTo>
                    <a:cubicBezTo>
                      <a:pt x="5" y="25"/>
                      <a:pt x="5" y="25"/>
                      <a:pt x="5" y="25"/>
                    </a:cubicBezTo>
                    <a:cubicBezTo>
                      <a:pt x="5" y="25"/>
                      <a:pt x="5" y="25"/>
                      <a:pt x="5" y="26"/>
                    </a:cubicBezTo>
                    <a:cubicBezTo>
                      <a:pt x="5" y="26"/>
                      <a:pt x="5" y="26"/>
                      <a:pt x="5" y="26"/>
                    </a:cubicBezTo>
                    <a:cubicBezTo>
                      <a:pt x="5" y="26"/>
                      <a:pt x="5" y="27"/>
                      <a:pt x="5" y="27"/>
                    </a:cubicBezTo>
                    <a:cubicBezTo>
                      <a:pt x="6" y="27"/>
                      <a:pt x="6" y="27"/>
                      <a:pt x="6" y="27"/>
                    </a:cubicBezTo>
                    <a:cubicBezTo>
                      <a:pt x="6" y="27"/>
                      <a:pt x="6" y="28"/>
                      <a:pt x="6" y="28"/>
                    </a:cubicBezTo>
                    <a:cubicBezTo>
                      <a:pt x="6" y="28"/>
                      <a:pt x="6" y="28"/>
                      <a:pt x="6" y="28"/>
                    </a:cubicBezTo>
                    <a:cubicBezTo>
                      <a:pt x="6" y="29"/>
                      <a:pt x="6" y="29"/>
                      <a:pt x="6" y="29"/>
                    </a:cubicBezTo>
                    <a:cubicBezTo>
                      <a:pt x="6" y="29"/>
                      <a:pt x="6" y="29"/>
                      <a:pt x="6" y="29"/>
                    </a:cubicBezTo>
                    <a:cubicBezTo>
                      <a:pt x="6" y="30"/>
                      <a:pt x="6" y="30"/>
                      <a:pt x="6" y="30"/>
                    </a:cubicBezTo>
                    <a:cubicBezTo>
                      <a:pt x="6" y="30"/>
                      <a:pt x="6" y="30"/>
                      <a:pt x="6" y="30"/>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3"/>
                    </a:cubicBezTo>
                    <a:cubicBezTo>
                      <a:pt x="6" y="33"/>
                      <a:pt x="6" y="33"/>
                      <a:pt x="6" y="33"/>
                    </a:cubicBezTo>
                    <a:cubicBezTo>
                      <a:pt x="6" y="33"/>
                      <a:pt x="6" y="33"/>
                      <a:pt x="6" y="34"/>
                    </a:cubicBezTo>
                    <a:cubicBezTo>
                      <a:pt x="6" y="34"/>
                      <a:pt x="6" y="34"/>
                      <a:pt x="6" y="34"/>
                    </a:cubicBezTo>
                    <a:cubicBezTo>
                      <a:pt x="6" y="34"/>
                      <a:pt x="5" y="34"/>
                      <a:pt x="5" y="35"/>
                    </a:cubicBezTo>
                    <a:cubicBezTo>
                      <a:pt x="5" y="35"/>
                      <a:pt x="5" y="35"/>
                      <a:pt x="5" y="35"/>
                    </a:cubicBezTo>
                    <a:cubicBezTo>
                      <a:pt x="5" y="36"/>
                      <a:pt x="5" y="36"/>
                      <a:pt x="5" y="36"/>
                    </a:cubicBezTo>
                    <a:cubicBezTo>
                      <a:pt x="4" y="37"/>
                      <a:pt x="4" y="37"/>
                      <a:pt x="3" y="38"/>
                    </a:cubicBezTo>
                    <a:cubicBezTo>
                      <a:pt x="31" y="21"/>
                      <a:pt x="31" y="21"/>
                      <a:pt x="31" y="21"/>
                    </a:cubicBezTo>
                    <a:cubicBezTo>
                      <a:pt x="32" y="21"/>
                      <a:pt x="32" y="20"/>
                      <a:pt x="33" y="20"/>
                    </a:cubicBezTo>
                    <a:cubicBezTo>
                      <a:pt x="33" y="19"/>
                      <a:pt x="33" y="19"/>
                      <a:pt x="33" y="19"/>
                    </a:cubicBezTo>
                    <a:cubicBezTo>
                      <a:pt x="33" y="19"/>
                      <a:pt x="34" y="18"/>
                      <a:pt x="34" y="18"/>
                    </a:cubicBezTo>
                    <a:cubicBezTo>
                      <a:pt x="34" y="18"/>
                      <a:pt x="34" y="18"/>
                      <a:pt x="34" y="18"/>
                    </a:cubicBezTo>
                    <a:cubicBezTo>
                      <a:pt x="34" y="18"/>
                      <a:pt x="34" y="17"/>
                      <a:pt x="34" y="17"/>
                    </a:cubicBezTo>
                    <a:cubicBezTo>
                      <a:pt x="34" y="17"/>
                      <a:pt x="34" y="17"/>
                      <a:pt x="34" y="17"/>
                    </a:cubicBezTo>
                    <a:cubicBezTo>
                      <a:pt x="34" y="16"/>
                      <a:pt x="34" y="16"/>
                      <a:pt x="34" y="16"/>
                    </a:cubicBezTo>
                    <a:cubicBezTo>
                      <a:pt x="34" y="16"/>
                      <a:pt x="34" y="16"/>
                      <a:pt x="34" y="16"/>
                    </a:cubicBezTo>
                    <a:cubicBezTo>
                      <a:pt x="34" y="15"/>
                      <a:pt x="34" y="15"/>
                      <a:pt x="34" y="15"/>
                    </a:cubicBezTo>
                    <a:cubicBezTo>
                      <a:pt x="34" y="15"/>
                      <a:pt x="34" y="15"/>
                      <a:pt x="34" y="15"/>
                    </a:cubicBezTo>
                    <a:cubicBezTo>
                      <a:pt x="34" y="15"/>
                      <a:pt x="34" y="15"/>
                      <a:pt x="34" y="15"/>
                    </a:cubicBezTo>
                    <a:cubicBezTo>
                      <a:pt x="34" y="14"/>
                      <a:pt x="34" y="14"/>
                      <a:pt x="34" y="14"/>
                    </a:cubicBezTo>
                    <a:close/>
                  </a:path>
                </a:pathLst>
              </a:custGeom>
              <a:solidFill>
                <a:srgbClr val="17317B"/>
              </a:solidFill>
              <a:ln w="9525">
                <a:noFill/>
                <a:round/>
                <a:headEnd/>
                <a:tailEnd/>
              </a:ln>
            </p:spPr>
            <p:txBody>
              <a:bodyPr/>
              <a:lstStyle/>
              <a:p>
                <a:endParaRPr lang="zh-CN" altLang="en-US"/>
              </a:p>
            </p:txBody>
          </p:sp>
          <p:sp>
            <p:nvSpPr>
              <p:cNvPr id="907" name="Freeform 547"/>
              <p:cNvSpPr>
                <a:spLocks/>
              </p:cNvSpPr>
              <p:nvPr/>
            </p:nvSpPr>
            <p:spPr bwMode="auto">
              <a:xfrm>
                <a:off x="4513" y="1597"/>
                <a:ext cx="10" cy="14"/>
              </a:xfrm>
              <a:custGeom>
                <a:avLst/>
                <a:gdLst/>
                <a:ahLst/>
                <a:cxnLst>
                  <a:cxn ang="0">
                    <a:pos x="10" y="4"/>
                  </a:cxn>
                  <a:cxn ang="0">
                    <a:pos x="21" y="22"/>
                  </a:cxn>
                  <a:cxn ang="0">
                    <a:pos x="10" y="28"/>
                  </a:cxn>
                  <a:cxn ang="0">
                    <a:pos x="0" y="10"/>
                  </a:cxn>
                  <a:cxn ang="0">
                    <a:pos x="10" y="4"/>
                  </a:cxn>
                  <a:cxn ang="0">
                    <a:pos x="10" y="4"/>
                  </a:cxn>
                </a:cxnLst>
                <a:rect l="0" t="0" r="r" b="b"/>
                <a:pathLst>
                  <a:path w="21" h="31">
                    <a:moveTo>
                      <a:pt x="10" y="4"/>
                    </a:moveTo>
                    <a:cubicBezTo>
                      <a:pt x="16" y="7"/>
                      <a:pt x="21" y="15"/>
                      <a:pt x="21" y="22"/>
                    </a:cubicBezTo>
                    <a:cubicBezTo>
                      <a:pt x="21" y="29"/>
                      <a:pt x="16" y="31"/>
                      <a:pt x="10" y="28"/>
                    </a:cubicBezTo>
                    <a:cubicBezTo>
                      <a:pt x="5" y="25"/>
                      <a:pt x="0" y="16"/>
                      <a:pt x="0" y="10"/>
                    </a:cubicBezTo>
                    <a:cubicBezTo>
                      <a:pt x="0" y="3"/>
                      <a:pt x="5" y="0"/>
                      <a:pt x="10" y="4"/>
                    </a:cubicBezTo>
                    <a:cubicBezTo>
                      <a:pt x="10" y="4"/>
                      <a:pt x="10" y="4"/>
                      <a:pt x="10" y="4"/>
                    </a:cubicBezTo>
                    <a:close/>
                  </a:path>
                </a:pathLst>
              </a:custGeom>
              <a:solidFill>
                <a:srgbClr val="142867"/>
              </a:solidFill>
              <a:ln w="9525">
                <a:noFill/>
                <a:round/>
                <a:headEnd/>
                <a:tailEnd/>
              </a:ln>
            </p:spPr>
            <p:txBody>
              <a:bodyPr/>
              <a:lstStyle/>
              <a:p>
                <a:endParaRPr lang="zh-CN" altLang="en-US"/>
              </a:p>
            </p:txBody>
          </p:sp>
          <p:sp>
            <p:nvSpPr>
              <p:cNvPr id="908" name="Freeform 548"/>
              <p:cNvSpPr>
                <a:spLocks/>
              </p:cNvSpPr>
              <p:nvPr/>
            </p:nvSpPr>
            <p:spPr bwMode="auto">
              <a:xfrm>
                <a:off x="4747" y="1806"/>
                <a:ext cx="17" cy="8"/>
              </a:xfrm>
              <a:custGeom>
                <a:avLst/>
                <a:gdLst/>
                <a:ahLst/>
                <a:cxnLst>
                  <a:cxn ang="0">
                    <a:pos x="35" y="2"/>
                  </a:cxn>
                  <a:cxn ang="0">
                    <a:pos x="35" y="1"/>
                  </a:cxn>
                  <a:cxn ang="0">
                    <a:pos x="34" y="1"/>
                  </a:cxn>
                  <a:cxn ang="0">
                    <a:pos x="34" y="1"/>
                  </a:cxn>
                  <a:cxn ang="0">
                    <a:pos x="33" y="1"/>
                  </a:cxn>
                  <a:cxn ang="0">
                    <a:pos x="33" y="1"/>
                  </a:cxn>
                  <a:cxn ang="0">
                    <a:pos x="32" y="1"/>
                  </a:cxn>
                  <a:cxn ang="0">
                    <a:pos x="32" y="1"/>
                  </a:cxn>
                  <a:cxn ang="0">
                    <a:pos x="31" y="1"/>
                  </a:cxn>
                  <a:cxn ang="0">
                    <a:pos x="31" y="0"/>
                  </a:cxn>
                  <a:cxn ang="0">
                    <a:pos x="31" y="0"/>
                  </a:cxn>
                  <a:cxn ang="0">
                    <a:pos x="30" y="0"/>
                  </a:cxn>
                  <a:cxn ang="0">
                    <a:pos x="29" y="1"/>
                  </a:cxn>
                  <a:cxn ang="0">
                    <a:pos x="29" y="1"/>
                  </a:cxn>
                  <a:cxn ang="0">
                    <a:pos x="28" y="1"/>
                  </a:cxn>
                  <a:cxn ang="0">
                    <a:pos x="0" y="18"/>
                  </a:cxn>
                  <a:cxn ang="0">
                    <a:pos x="0" y="17"/>
                  </a:cxn>
                  <a:cxn ang="0">
                    <a:pos x="1" y="17"/>
                  </a:cxn>
                  <a:cxn ang="0">
                    <a:pos x="2" y="17"/>
                  </a:cxn>
                  <a:cxn ang="0">
                    <a:pos x="2" y="17"/>
                  </a:cxn>
                  <a:cxn ang="0">
                    <a:pos x="3" y="17"/>
                  </a:cxn>
                  <a:cxn ang="0">
                    <a:pos x="3" y="17"/>
                  </a:cxn>
                  <a:cxn ang="0">
                    <a:pos x="4" y="17"/>
                  </a:cxn>
                  <a:cxn ang="0">
                    <a:pos x="4" y="17"/>
                  </a:cxn>
                  <a:cxn ang="0">
                    <a:pos x="5" y="17"/>
                  </a:cxn>
                  <a:cxn ang="0">
                    <a:pos x="5" y="17"/>
                  </a:cxn>
                  <a:cxn ang="0">
                    <a:pos x="6" y="17"/>
                  </a:cxn>
                  <a:cxn ang="0">
                    <a:pos x="6" y="18"/>
                  </a:cxn>
                  <a:cxn ang="0">
                    <a:pos x="6" y="18"/>
                  </a:cxn>
                  <a:cxn ang="0">
                    <a:pos x="7" y="18"/>
                  </a:cxn>
                  <a:cxn ang="0">
                    <a:pos x="7" y="18"/>
                  </a:cxn>
                  <a:cxn ang="0">
                    <a:pos x="35" y="2"/>
                  </a:cxn>
                  <a:cxn ang="0">
                    <a:pos x="35" y="2"/>
                  </a:cxn>
                  <a:cxn ang="0">
                    <a:pos x="35" y="2"/>
                  </a:cxn>
                </a:cxnLst>
                <a:rect l="0" t="0" r="r" b="b"/>
                <a:pathLst>
                  <a:path w="35" h="18">
                    <a:moveTo>
                      <a:pt x="35" y="2"/>
                    </a:moveTo>
                    <a:cubicBezTo>
                      <a:pt x="35" y="2"/>
                      <a:pt x="35" y="2"/>
                      <a:pt x="35" y="1"/>
                    </a:cubicBezTo>
                    <a:cubicBezTo>
                      <a:pt x="34" y="1"/>
                      <a:pt x="34" y="1"/>
                      <a:pt x="34" y="1"/>
                    </a:cubicBezTo>
                    <a:cubicBezTo>
                      <a:pt x="34" y="1"/>
                      <a:pt x="34" y="1"/>
                      <a:pt x="34" y="1"/>
                    </a:cubicBezTo>
                    <a:cubicBezTo>
                      <a:pt x="34" y="1"/>
                      <a:pt x="33" y="1"/>
                      <a:pt x="33" y="1"/>
                    </a:cubicBezTo>
                    <a:cubicBezTo>
                      <a:pt x="33" y="1"/>
                      <a:pt x="33" y="1"/>
                      <a:pt x="33" y="1"/>
                    </a:cubicBezTo>
                    <a:cubicBezTo>
                      <a:pt x="33" y="1"/>
                      <a:pt x="33" y="1"/>
                      <a:pt x="32" y="1"/>
                    </a:cubicBezTo>
                    <a:cubicBezTo>
                      <a:pt x="32" y="1"/>
                      <a:pt x="32" y="1"/>
                      <a:pt x="32" y="1"/>
                    </a:cubicBezTo>
                    <a:cubicBezTo>
                      <a:pt x="32" y="1"/>
                      <a:pt x="32" y="1"/>
                      <a:pt x="31" y="1"/>
                    </a:cubicBezTo>
                    <a:cubicBezTo>
                      <a:pt x="31" y="0"/>
                      <a:pt x="31" y="0"/>
                      <a:pt x="31" y="0"/>
                    </a:cubicBezTo>
                    <a:cubicBezTo>
                      <a:pt x="31" y="0"/>
                      <a:pt x="31" y="0"/>
                      <a:pt x="31" y="0"/>
                    </a:cubicBezTo>
                    <a:cubicBezTo>
                      <a:pt x="30" y="0"/>
                      <a:pt x="30" y="0"/>
                      <a:pt x="30" y="0"/>
                    </a:cubicBezTo>
                    <a:cubicBezTo>
                      <a:pt x="30" y="0"/>
                      <a:pt x="30" y="1"/>
                      <a:pt x="29" y="1"/>
                    </a:cubicBezTo>
                    <a:cubicBezTo>
                      <a:pt x="29" y="1"/>
                      <a:pt x="29" y="1"/>
                      <a:pt x="29" y="1"/>
                    </a:cubicBezTo>
                    <a:cubicBezTo>
                      <a:pt x="28" y="1"/>
                      <a:pt x="28" y="1"/>
                      <a:pt x="28" y="1"/>
                    </a:cubicBezTo>
                    <a:cubicBezTo>
                      <a:pt x="0" y="18"/>
                      <a:pt x="0" y="18"/>
                      <a:pt x="0" y="18"/>
                    </a:cubicBezTo>
                    <a:cubicBezTo>
                      <a:pt x="0" y="17"/>
                      <a:pt x="0" y="17"/>
                      <a:pt x="0" y="17"/>
                    </a:cubicBezTo>
                    <a:cubicBezTo>
                      <a:pt x="1" y="17"/>
                      <a:pt x="1" y="17"/>
                      <a:pt x="1" y="17"/>
                    </a:cubicBezTo>
                    <a:cubicBezTo>
                      <a:pt x="1" y="17"/>
                      <a:pt x="2" y="17"/>
                      <a:pt x="2" y="17"/>
                    </a:cubicBezTo>
                    <a:cubicBezTo>
                      <a:pt x="2" y="17"/>
                      <a:pt x="2" y="17"/>
                      <a:pt x="2" y="17"/>
                    </a:cubicBezTo>
                    <a:cubicBezTo>
                      <a:pt x="2" y="17"/>
                      <a:pt x="3" y="17"/>
                      <a:pt x="3" y="17"/>
                    </a:cubicBezTo>
                    <a:cubicBezTo>
                      <a:pt x="3" y="17"/>
                      <a:pt x="3" y="17"/>
                      <a:pt x="3" y="17"/>
                    </a:cubicBezTo>
                    <a:cubicBezTo>
                      <a:pt x="3" y="17"/>
                      <a:pt x="4" y="17"/>
                      <a:pt x="4" y="17"/>
                    </a:cubicBezTo>
                    <a:cubicBezTo>
                      <a:pt x="4" y="17"/>
                      <a:pt x="4" y="17"/>
                      <a:pt x="4" y="17"/>
                    </a:cubicBezTo>
                    <a:cubicBezTo>
                      <a:pt x="4" y="17"/>
                      <a:pt x="4" y="17"/>
                      <a:pt x="5" y="17"/>
                    </a:cubicBezTo>
                    <a:cubicBezTo>
                      <a:pt x="5" y="17"/>
                      <a:pt x="5" y="17"/>
                      <a:pt x="5" y="17"/>
                    </a:cubicBezTo>
                    <a:cubicBezTo>
                      <a:pt x="5" y="17"/>
                      <a:pt x="5" y="17"/>
                      <a:pt x="6" y="17"/>
                    </a:cubicBezTo>
                    <a:cubicBezTo>
                      <a:pt x="6" y="18"/>
                      <a:pt x="6" y="18"/>
                      <a:pt x="6" y="18"/>
                    </a:cubicBezTo>
                    <a:cubicBezTo>
                      <a:pt x="6" y="18"/>
                      <a:pt x="6" y="18"/>
                      <a:pt x="6" y="18"/>
                    </a:cubicBezTo>
                    <a:cubicBezTo>
                      <a:pt x="7" y="18"/>
                      <a:pt x="7" y="18"/>
                      <a:pt x="7" y="18"/>
                    </a:cubicBezTo>
                    <a:cubicBezTo>
                      <a:pt x="7" y="18"/>
                      <a:pt x="7" y="18"/>
                      <a:pt x="7" y="18"/>
                    </a:cubicBezTo>
                    <a:cubicBezTo>
                      <a:pt x="35" y="2"/>
                      <a:pt x="35" y="2"/>
                      <a:pt x="35" y="2"/>
                    </a:cubicBezTo>
                    <a:cubicBezTo>
                      <a:pt x="35" y="2"/>
                      <a:pt x="35" y="2"/>
                      <a:pt x="35" y="2"/>
                    </a:cubicBezTo>
                    <a:cubicBezTo>
                      <a:pt x="35" y="2"/>
                      <a:pt x="35" y="2"/>
                      <a:pt x="35" y="2"/>
                    </a:cubicBezTo>
                    <a:close/>
                  </a:path>
                </a:pathLst>
              </a:custGeom>
              <a:solidFill>
                <a:srgbClr val="17317B"/>
              </a:solidFill>
              <a:ln w="9525">
                <a:noFill/>
                <a:round/>
                <a:headEnd/>
                <a:tailEnd/>
              </a:ln>
            </p:spPr>
            <p:txBody>
              <a:bodyPr/>
              <a:lstStyle/>
              <a:p>
                <a:endParaRPr lang="zh-CN" altLang="en-US"/>
              </a:p>
            </p:txBody>
          </p:sp>
          <p:sp>
            <p:nvSpPr>
              <p:cNvPr id="909" name="Freeform 549"/>
              <p:cNvSpPr>
                <a:spLocks/>
              </p:cNvSpPr>
              <p:nvPr/>
            </p:nvSpPr>
            <p:spPr bwMode="auto">
              <a:xfrm>
                <a:off x="4751" y="1807"/>
                <a:ext cx="15" cy="9"/>
              </a:xfrm>
              <a:custGeom>
                <a:avLst/>
                <a:gdLst/>
                <a:ahLst/>
                <a:cxnLst>
                  <a:cxn ang="0">
                    <a:pos x="32" y="3"/>
                  </a:cxn>
                  <a:cxn ang="0">
                    <a:pos x="32" y="2"/>
                  </a:cxn>
                  <a:cxn ang="0">
                    <a:pos x="31" y="2"/>
                  </a:cxn>
                  <a:cxn ang="0">
                    <a:pos x="31" y="2"/>
                  </a:cxn>
                  <a:cxn ang="0">
                    <a:pos x="30" y="1"/>
                  </a:cxn>
                  <a:cxn ang="0">
                    <a:pos x="30" y="1"/>
                  </a:cxn>
                  <a:cxn ang="0">
                    <a:pos x="29" y="1"/>
                  </a:cxn>
                  <a:cxn ang="0">
                    <a:pos x="29" y="0"/>
                  </a:cxn>
                  <a:cxn ang="0">
                    <a:pos x="28" y="0"/>
                  </a:cxn>
                  <a:cxn ang="0">
                    <a:pos x="28" y="0"/>
                  </a:cxn>
                  <a:cxn ang="0">
                    <a:pos x="0" y="16"/>
                  </a:cxn>
                  <a:cxn ang="0">
                    <a:pos x="0" y="16"/>
                  </a:cxn>
                  <a:cxn ang="0">
                    <a:pos x="1" y="17"/>
                  </a:cxn>
                  <a:cxn ang="0">
                    <a:pos x="1" y="17"/>
                  </a:cxn>
                  <a:cxn ang="0">
                    <a:pos x="2" y="17"/>
                  </a:cxn>
                  <a:cxn ang="0">
                    <a:pos x="2" y="18"/>
                  </a:cxn>
                  <a:cxn ang="0">
                    <a:pos x="3" y="18"/>
                  </a:cxn>
                  <a:cxn ang="0">
                    <a:pos x="3" y="18"/>
                  </a:cxn>
                  <a:cxn ang="0">
                    <a:pos x="3" y="19"/>
                  </a:cxn>
                  <a:cxn ang="0">
                    <a:pos x="4" y="19"/>
                  </a:cxn>
                  <a:cxn ang="0">
                    <a:pos x="4" y="20"/>
                  </a:cxn>
                  <a:cxn ang="0">
                    <a:pos x="33" y="3"/>
                  </a:cxn>
                  <a:cxn ang="0">
                    <a:pos x="32" y="3"/>
                  </a:cxn>
                </a:cxnLst>
                <a:rect l="0" t="0" r="r" b="b"/>
                <a:pathLst>
                  <a:path w="33" h="20">
                    <a:moveTo>
                      <a:pt x="32" y="3"/>
                    </a:moveTo>
                    <a:cubicBezTo>
                      <a:pt x="32" y="3"/>
                      <a:pt x="32" y="3"/>
                      <a:pt x="32" y="2"/>
                    </a:cubicBezTo>
                    <a:cubicBezTo>
                      <a:pt x="32" y="2"/>
                      <a:pt x="31" y="2"/>
                      <a:pt x="31" y="2"/>
                    </a:cubicBezTo>
                    <a:cubicBezTo>
                      <a:pt x="31" y="2"/>
                      <a:pt x="31" y="2"/>
                      <a:pt x="31" y="2"/>
                    </a:cubicBezTo>
                    <a:cubicBezTo>
                      <a:pt x="31" y="1"/>
                      <a:pt x="30" y="1"/>
                      <a:pt x="30" y="1"/>
                    </a:cubicBezTo>
                    <a:cubicBezTo>
                      <a:pt x="30" y="1"/>
                      <a:pt x="30" y="1"/>
                      <a:pt x="30" y="1"/>
                    </a:cubicBezTo>
                    <a:cubicBezTo>
                      <a:pt x="30" y="1"/>
                      <a:pt x="29" y="1"/>
                      <a:pt x="29" y="1"/>
                    </a:cubicBezTo>
                    <a:cubicBezTo>
                      <a:pt x="29" y="0"/>
                      <a:pt x="29" y="0"/>
                      <a:pt x="29" y="0"/>
                    </a:cubicBezTo>
                    <a:cubicBezTo>
                      <a:pt x="29" y="0"/>
                      <a:pt x="29" y="0"/>
                      <a:pt x="28" y="0"/>
                    </a:cubicBezTo>
                    <a:cubicBezTo>
                      <a:pt x="28" y="0"/>
                      <a:pt x="28" y="0"/>
                      <a:pt x="28" y="0"/>
                    </a:cubicBezTo>
                    <a:cubicBezTo>
                      <a:pt x="0" y="16"/>
                      <a:pt x="0" y="16"/>
                      <a:pt x="0" y="16"/>
                    </a:cubicBezTo>
                    <a:cubicBezTo>
                      <a:pt x="0" y="16"/>
                      <a:pt x="0" y="16"/>
                      <a:pt x="0" y="16"/>
                    </a:cubicBezTo>
                    <a:cubicBezTo>
                      <a:pt x="0" y="16"/>
                      <a:pt x="1" y="17"/>
                      <a:pt x="1" y="17"/>
                    </a:cubicBezTo>
                    <a:cubicBezTo>
                      <a:pt x="1" y="17"/>
                      <a:pt x="1" y="17"/>
                      <a:pt x="1" y="17"/>
                    </a:cubicBezTo>
                    <a:cubicBezTo>
                      <a:pt x="1" y="17"/>
                      <a:pt x="1" y="17"/>
                      <a:pt x="2" y="17"/>
                    </a:cubicBezTo>
                    <a:cubicBezTo>
                      <a:pt x="2" y="17"/>
                      <a:pt x="2" y="17"/>
                      <a:pt x="2" y="18"/>
                    </a:cubicBezTo>
                    <a:cubicBezTo>
                      <a:pt x="2" y="18"/>
                      <a:pt x="2" y="18"/>
                      <a:pt x="3" y="18"/>
                    </a:cubicBezTo>
                    <a:cubicBezTo>
                      <a:pt x="3" y="18"/>
                      <a:pt x="3" y="18"/>
                      <a:pt x="3" y="18"/>
                    </a:cubicBezTo>
                    <a:cubicBezTo>
                      <a:pt x="3" y="19"/>
                      <a:pt x="3" y="19"/>
                      <a:pt x="3" y="19"/>
                    </a:cubicBezTo>
                    <a:cubicBezTo>
                      <a:pt x="4" y="19"/>
                      <a:pt x="4" y="19"/>
                      <a:pt x="4" y="19"/>
                    </a:cubicBezTo>
                    <a:cubicBezTo>
                      <a:pt x="4" y="19"/>
                      <a:pt x="4" y="20"/>
                      <a:pt x="4" y="20"/>
                    </a:cubicBezTo>
                    <a:cubicBezTo>
                      <a:pt x="33" y="3"/>
                      <a:pt x="33" y="3"/>
                      <a:pt x="33" y="3"/>
                    </a:cubicBezTo>
                    <a:cubicBezTo>
                      <a:pt x="32" y="3"/>
                      <a:pt x="32" y="3"/>
                      <a:pt x="32" y="3"/>
                    </a:cubicBezTo>
                    <a:close/>
                  </a:path>
                </a:pathLst>
              </a:custGeom>
              <a:solidFill>
                <a:srgbClr val="4F64A8"/>
              </a:solidFill>
              <a:ln w="9525">
                <a:noFill/>
                <a:round/>
                <a:headEnd/>
                <a:tailEnd/>
              </a:ln>
            </p:spPr>
            <p:txBody>
              <a:bodyPr/>
              <a:lstStyle/>
              <a:p>
                <a:endParaRPr lang="zh-CN" altLang="en-US"/>
              </a:p>
            </p:txBody>
          </p:sp>
          <p:sp>
            <p:nvSpPr>
              <p:cNvPr id="910" name="Freeform 550"/>
              <p:cNvSpPr>
                <a:spLocks/>
              </p:cNvSpPr>
              <p:nvPr/>
            </p:nvSpPr>
            <p:spPr bwMode="auto">
              <a:xfrm>
                <a:off x="4752" y="1808"/>
                <a:ext cx="17" cy="18"/>
              </a:xfrm>
              <a:custGeom>
                <a:avLst/>
                <a:gdLst/>
                <a:ahLst/>
                <a:cxnLst>
                  <a:cxn ang="0">
                    <a:pos x="35" y="14"/>
                  </a:cxn>
                  <a:cxn ang="0">
                    <a:pos x="35" y="13"/>
                  </a:cxn>
                  <a:cxn ang="0">
                    <a:pos x="35" y="12"/>
                  </a:cxn>
                  <a:cxn ang="0">
                    <a:pos x="34" y="11"/>
                  </a:cxn>
                  <a:cxn ang="0">
                    <a:pos x="34" y="10"/>
                  </a:cxn>
                  <a:cxn ang="0">
                    <a:pos x="34" y="9"/>
                  </a:cxn>
                  <a:cxn ang="0">
                    <a:pos x="33" y="8"/>
                  </a:cxn>
                  <a:cxn ang="0">
                    <a:pos x="33" y="7"/>
                  </a:cxn>
                  <a:cxn ang="0">
                    <a:pos x="32" y="6"/>
                  </a:cxn>
                  <a:cxn ang="0">
                    <a:pos x="31" y="3"/>
                  </a:cxn>
                  <a:cxn ang="0">
                    <a:pos x="30" y="2"/>
                  </a:cxn>
                  <a:cxn ang="0">
                    <a:pos x="29" y="1"/>
                  </a:cxn>
                  <a:cxn ang="0">
                    <a:pos x="0" y="17"/>
                  </a:cxn>
                  <a:cxn ang="0">
                    <a:pos x="1" y="18"/>
                  </a:cxn>
                  <a:cxn ang="0">
                    <a:pos x="2" y="19"/>
                  </a:cxn>
                  <a:cxn ang="0">
                    <a:pos x="4" y="21"/>
                  </a:cxn>
                  <a:cxn ang="0">
                    <a:pos x="4" y="23"/>
                  </a:cxn>
                  <a:cxn ang="0">
                    <a:pos x="5" y="24"/>
                  </a:cxn>
                  <a:cxn ang="0">
                    <a:pos x="5" y="25"/>
                  </a:cxn>
                  <a:cxn ang="0">
                    <a:pos x="6" y="26"/>
                  </a:cxn>
                  <a:cxn ang="0">
                    <a:pos x="6" y="27"/>
                  </a:cxn>
                  <a:cxn ang="0">
                    <a:pos x="6" y="28"/>
                  </a:cxn>
                  <a:cxn ang="0">
                    <a:pos x="7" y="29"/>
                  </a:cxn>
                  <a:cxn ang="0">
                    <a:pos x="7" y="30"/>
                  </a:cxn>
                  <a:cxn ang="0">
                    <a:pos x="7" y="31"/>
                  </a:cxn>
                  <a:cxn ang="0">
                    <a:pos x="7" y="32"/>
                  </a:cxn>
                  <a:cxn ang="0">
                    <a:pos x="7" y="33"/>
                  </a:cxn>
                  <a:cxn ang="0">
                    <a:pos x="7" y="34"/>
                  </a:cxn>
                  <a:cxn ang="0">
                    <a:pos x="6" y="35"/>
                  </a:cxn>
                  <a:cxn ang="0">
                    <a:pos x="6" y="36"/>
                  </a:cxn>
                  <a:cxn ang="0">
                    <a:pos x="4" y="38"/>
                  </a:cxn>
                  <a:cxn ang="0">
                    <a:pos x="34" y="20"/>
                  </a:cxn>
                  <a:cxn ang="0">
                    <a:pos x="34" y="19"/>
                  </a:cxn>
                  <a:cxn ang="0">
                    <a:pos x="35" y="18"/>
                  </a:cxn>
                  <a:cxn ang="0">
                    <a:pos x="35" y="17"/>
                  </a:cxn>
                  <a:cxn ang="0">
                    <a:pos x="35" y="16"/>
                  </a:cxn>
                  <a:cxn ang="0">
                    <a:pos x="35" y="15"/>
                  </a:cxn>
                </a:cxnLst>
                <a:rect l="0" t="0" r="r" b="b"/>
                <a:pathLst>
                  <a:path w="35" h="38">
                    <a:moveTo>
                      <a:pt x="35" y="15"/>
                    </a:moveTo>
                    <a:cubicBezTo>
                      <a:pt x="35" y="15"/>
                      <a:pt x="35" y="14"/>
                      <a:pt x="35" y="14"/>
                    </a:cubicBezTo>
                    <a:cubicBezTo>
                      <a:pt x="35" y="14"/>
                      <a:pt x="35" y="14"/>
                      <a:pt x="35" y="14"/>
                    </a:cubicBezTo>
                    <a:cubicBezTo>
                      <a:pt x="35" y="14"/>
                      <a:pt x="35" y="13"/>
                      <a:pt x="35" y="13"/>
                    </a:cubicBezTo>
                    <a:cubicBezTo>
                      <a:pt x="35" y="13"/>
                      <a:pt x="35" y="13"/>
                      <a:pt x="35" y="13"/>
                    </a:cubicBezTo>
                    <a:cubicBezTo>
                      <a:pt x="35" y="12"/>
                      <a:pt x="35" y="12"/>
                      <a:pt x="35" y="12"/>
                    </a:cubicBezTo>
                    <a:cubicBezTo>
                      <a:pt x="35" y="12"/>
                      <a:pt x="35" y="12"/>
                      <a:pt x="35" y="12"/>
                    </a:cubicBezTo>
                    <a:cubicBezTo>
                      <a:pt x="34" y="11"/>
                      <a:pt x="34" y="11"/>
                      <a:pt x="34" y="11"/>
                    </a:cubicBezTo>
                    <a:cubicBezTo>
                      <a:pt x="34" y="11"/>
                      <a:pt x="34" y="11"/>
                      <a:pt x="34" y="10"/>
                    </a:cubicBezTo>
                    <a:cubicBezTo>
                      <a:pt x="34" y="10"/>
                      <a:pt x="34" y="10"/>
                      <a:pt x="34" y="10"/>
                    </a:cubicBezTo>
                    <a:cubicBezTo>
                      <a:pt x="34" y="10"/>
                      <a:pt x="34" y="10"/>
                      <a:pt x="34" y="9"/>
                    </a:cubicBezTo>
                    <a:cubicBezTo>
                      <a:pt x="34" y="9"/>
                      <a:pt x="34" y="9"/>
                      <a:pt x="34" y="9"/>
                    </a:cubicBezTo>
                    <a:cubicBezTo>
                      <a:pt x="34" y="9"/>
                      <a:pt x="34" y="8"/>
                      <a:pt x="34" y="8"/>
                    </a:cubicBezTo>
                    <a:cubicBezTo>
                      <a:pt x="33" y="8"/>
                      <a:pt x="33" y="8"/>
                      <a:pt x="33" y="8"/>
                    </a:cubicBezTo>
                    <a:cubicBezTo>
                      <a:pt x="33" y="8"/>
                      <a:pt x="33" y="7"/>
                      <a:pt x="33" y="7"/>
                    </a:cubicBezTo>
                    <a:cubicBezTo>
                      <a:pt x="33" y="7"/>
                      <a:pt x="33" y="7"/>
                      <a:pt x="33" y="7"/>
                    </a:cubicBezTo>
                    <a:cubicBezTo>
                      <a:pt x="33" y="7"/>
                      <a:pt x="33" y="6"/>
                      <a:pt x="33" y="6"/>
                    </a:cubicBezTo>
                    <a:cubicBezTo>
                      <a:pt x="32" y="6"/>
                      <a:pt x="32" y="6"/>
                      <a:pt x="32" y="6"/>
                    </a:cubicBezTo>
                    <a:cubicBezTo>
                      <a:pt x="32" y="5"/>
                      <a:pt x="32" y="5"/>
                      <a:pt x="32" y="5"/>
                    </a:cubicBezTo>
                    <a:cubicBezTo>
                      <a:pt x="31" y="4"/>
                      <a:pt x="31" y="4"/>
                      <a:pt x="31" y="3"/>
                    </a:cubicBezTo>
                    <a:cubicBezTo>
                      <a:pt x="31" y="3"/>
                      <a:pt x="30" y="3"/>
                      <a:pt x="30" y="2"/>
                    </a:cubicBezTo>
                    <a:cubicBezTo>
                      <a:pt x="30" y="2"/>
                      <a:pt x="30" y="2"/>
                      <a:pt x="30" y="2"/>
                    </a:cubicBezTo>
                    <a:cubicBezTo>
                      <a:pt x="30" y="2"/>
                      <a:pt x="30" y="1"/>
                      <a:pt x="29" y="1"/>
                    </a:cubicBezTo>
                    <a:cubicBezTo>
                      <a:pt x="29" y="1"/>
                      <a:pt x="29" y="1"/>
                      <a:pt x="29" y="1"/>
                    </a:cubicBezTo>
                    <a:cubicBezTo>
                      <a:pt x="29" y="1"/>
                      <a:pt x="29" y="1"/>
                      <a:pt x="29" y="0"/>
                    </a:cubicBezTo>
                    <a:cubicBezTo>
                      <a:pt x="0" y="17"/>
                      <a:pt x="0" y="17"/>
                      <a:pt x="0" y="17"/>
                    </a:cubicBezTo>
                    <a:cubicBezTo>
                      <a:pt x="1" y="17"/>
                      <a:pt x="1" y="17"/>
                      <a:pt x="1" y="17"/>
                    </a:cubicBezTo>
                    <a:cubicBezTo>
                      <a:pt x="1" y="17"/>
                      <a:pt x="1" y="18"/>
                      <a:pt x="1" y="18"/>
                    </a:cubicBezTo>
                    <a:cubicBezTo>
                      <a:pt x="1" y="18"/>
                      <a:pt x="1" y="18"/>
                      <a:pt x="2" y="18"/>
                    </a:cubicBezTo>
                    <a:cubicBezTo>
                      <a:pt x="2" y="18"/>
                      <a:pt x="2" y="19"/>
                      <a:pt x="2" y="19"/>
                    </a:cubicBezTo>
                    <a:cubicBezTo>
                      <a:pt x="2" y="19"/>
                      <a:pt x="3" y="19"/>
                      <a:pt x="3" y="20"/>
                    </a:cubicBezTo>
                    <a:cubicBezTo>
                      <a:pt x="3" y="20"/>
                      <a:pt x="3" y="21"/>
                      <a:pt x="4" y="21"/>
                    </a:cubicBezTo>
                    <a:cubicBezTo>
                      <a:pt x="4" y="21"/>
                      <a:pt x="4" y="22"/>
                      <a:pt x="4" y="22"/>
                    </a:cubicBezTo>
                    <a:cubicBezTo>
                      <a:pt x="4" y="22"/>
                      <a:pt x="4" y="22"/>
                      <a:pt x="4" y="23"/>
                    </a:cubicBezTo>
                    <a:cubicBezTo>
                      <a:pt x="4" y="23"/>
                      <a:pt x="5" y="23"/>
                      <a:pt x="5" y="23"/>
                    </a:cubicBezTo>
                    <a:cubicBezTo>
                      <a:pt x="5" y="23"/>
                      <a:pt x="5" y="23"/>
                      <a:pt x="5" y="24"/>
                    </a:cubicBezTo>
                    <a:cubicBezTo>
                      <a:pt x="5" y="24"/>
                      <a:pt x="5" y="24"/>
                      <a:pt x="5" y="24"/>
                    </a:cubicBezTo>
                    <a:cubicBezTo>
                      <a:pt x="5" y="24"/>
                      <a:pt x="5" y="25"/>
                      <a:pt x="5" y="25"/>
                    </a:cubicBezTo>
                    <a:cubicBezTo>
                      <a:pt x="5" y="25"/>
                      <a:pt x="5" y="25"/>
                      <a:pt x="6" y="25"/>
                    </a:cubicBezTo>
                    <a:cubicBezTo>
                      <a:pt x="6" y="25"/>
                      <a:pt x="6" y="26"/>
                      <a:pt x="6" y="26"/>
                    </a:cubicBezTo>
                    <a:cubicBezTo>
                      <a:pt x="6" y="26"/>
                      <a:pt x="6" y="26"/>
                      <a:pt x="6" y="26"/>
                    </a:cubicBezTo>
                    <a:cubicBezTo>
                      <a:pt x="6" y="26"/>
                      <a:pt x="6" y="27"/>
                      <a:pt x="6" y="27"/>
                    </a:cubicBezTo>
                    <a:cubicBezTo>
                      <a:pt x="6" y="27"/>
                      <a:pt x="6" y="27"/>
                      <a:pt x="6" y="27"/>
                    </a:cubicBezTo>
                    <a:cubicBezTo>
                      <a:pt x="6" y="28"/>
                      <a:pt x="6" y="28"/>
                      <a:pt x="6" y="28"/>
                    </a:cubicBezTo>
                    <a:cubicBezTo>
                      <a:pt x="6" y="28"/>
                      <a:pt x="6" y="28"/>
                      <a:pt x="6" y="29"/>
                    </a:cubicBezTo>
                    <a:cubicBezTo>
                      <a:pt x="6" y="29"/>
                      <a:pt x="6" y="29"/>
                      <a:pt x="7" y="29"/>
                    </a:cubicBezTo>
                    <a:cubicBezTo>
                      <a:pt x="7" y="29"/>
                      <a:pt x="7" y="29"/>
                      <a:pt x="7" y="30"/>
                    </a:cubicBezTo>
                    <a:cubicBezTo>
                      <a:pt x="7" y="30"/>
                      <a:pt x="7" y="30"/>
                      <a:pt x="7" y="30"/>
                    </a:cubicBezTo>
                    <a:cubicBezTo>
                      <a:pt x="7" y="30"/>
                      <a:pt x="7" y="30"/>
                      <a:pt x="7" y="31"/>
                    </a:cubicBezTo>
                    <a:cubicBezTo>
                      <a:pt x="7" y="31"/>
                      <a:pt x="7" y="31"/>
                      <a:pt x="7" y="31"/>
                    </a:cubicBezTo>
                    <a:cubicBezTo>
                      <a:pt x="7" y="31"/>
                      <a:pt x="7" y="31"/>
                      <a:pt x="7" y="32"/>
                    </a:cubicBezTo>
                    <a:cubicBezTo>
                      <a:pt x="7" y="32"/>
                      <a:pt x="7" y="32"/>
                      <a:pt x="7" y="32"/>
                    </a:cubicBezTo>
                    <a:cubicBezTo>
                      <a:pt x="7" y="32"/>
                      <a:pt x="7" y="32"/>
                      <a:pt x="7" y="32"/>
                    </a:cubicBezTo>
                    <a:cubicBezTo>
                      <a:pt x="7" y="32"/>
                      <a:pt x="7" y="33"/>
                      <a:pt x="7" y="33"/>
                    </a:cubicBezTo>
                    <a:cubicBezTo>
                      <a:pt x="7" y="33"/>
                      <a:pt x="7" y="33"/>
                      <a:pt x="7" y="33"/>
                    </a:cubicBezTo>
                    <a:cubicBezTo>
                      <a:pt x="7" y="33"/>
                      <a:pt x="7" y="34"/>
                      <a:pt x="7" y="34"/>
                    </a:cubicBezTo>
                    <a:cubicBezTo>
                      <a:pt x="7" y="34"/>
                      <a:pt x="6" y="34"/>
                      <a:pt x="6" y="34"/>
                    </a:cubicBezTo>
                    <a:cubicBezTo>
                      <a:pt x="6" y="34"/>
                      <a:pt x="6" y="35"/>
                      <a:pt x="6" y="35"/>
                    </a:cubicBezTo>
                    <a:cubicBezTo>
                      <a:pt x="6" y="35"/>
                      <a:pt x="6" y="35"/>
                      <a:pt x="6" y="35"/>
                    </a:cubicBezTo>
                    <a:cubicBezTo>
                      <a:pt x="6" y="36"/>
                      <a:pt x="6" y="36"/>
                      <a:pt x="6" y="36"/>
                    </a:cubicBezTo>
                    <a:cubicBezTo>
                      <a:pt x="6" y="36"/>
                      <a:pt x="6" y="36"/>
                      <a:pt x="5" y="37"/>
                    </a:cubicBezTo>
                    <a:cubicBezTo>
                      <a:pt x="5" y="37"/>
                      <a:pt x="4" y="38"/>
                      <a:pt x="4" y="38"/>
                    </a:cubicBezTo>
                    <a:cubicBezTo>
                      <a:pt x="32" y="22"/>
                      <a:pt x="32" y="22"/>
                      <a:pt x="32" y="22"/>
                    </a:cubicBezTo>
                    <a:cubicBezTo>
                      <a:pt x="33" y="22"/>
                      <a:pt x="33" y="21"/>
                      <a:pt x="34" y="20"/>
                    </a:cubicBezTo>
                    <a:cubicBezTo>
                      <a:pt x="34" y="20"/>
                      <a:pt x="34" y="20"/>
                      <a:pt x="34" y="20"/>
                    </a:cubicBezTo>
                    <a:cubicBezTo>
                      <a:pt x="34" y="19"/>
                      <a:pt x="34" y="19"/>
                      <a:pt x="34" y="19"/>
                    </a:cubicBezTo>
                    <a:cubicBezTo>
                      <a:pt x="34" y="19"/>
                      <a:pt x="34" y="19"/>
                      <a:pt x="35" y="18"/>
                    </a:cubicBezTo>
                    <a:cubicBezTo>
                      <a:pt x="35" y="18"/>
                      <a:pt x="35" y="18"/>
                      <a:pt x="35" y="18"/>
                    </a:cubicBezTo>
                    <a:cubicBezTo>
                      <a:pt x="35" y="18"/>
                      <a:pt x="35" y="18"/>
                      <a:pt x="35" y="17"/>
                    </a:cubicBezTo>
                    <a:cubicBezTo>
                      <a:pt x="35" y="17"/>
                      <a:pt x="35" y="17"/>
                      <a:pt x="35" y="17"/>
                    </a:cubicBezTo>
                    <a:cubicBezTo>
                      <a:pt x="35" y="17"/>
                      <a:pt x="35" y="16"/>
                      <a:pt x="35" y="16"/>
                    </a:cubicBezTo>
                    <a:cubicBezTo>
                      <a:pt x="35" y="16"/>
                      <a:pt x="35" y="16"/>
                      <a:pt x="35" y="16"/>
                    </a:cubicBezTo>
                    <a:cubicBezTo>
                      <a:pt x="35" y="16"/>
                      <a:pt x="35" y="15"/>
                      <a:pt x="35" y="15"/>
                    </a:cubicBezTo>
                    <a:cubicBezTo>
                      <a:pt x="35" y="15"/>
                      <a:pt x="35" y="15"/>
                      <a:pt x="35" y="15"/>
                    </a:cubicBezTo>
                    <a:cubicBezTo>
                      <a:pt x="35" y="15"/>
                      <a:pt x="35" y="15"/>
                      <a:pt x="35" y="15"/>
                    </a:cubicBezTo>
                    <a:close/>
                  </a:path>
                </a:pathLst>
              </a:custGeom>
              <a:solidFill>
                <a:srgbClr val="17317B"/>
              </a:solidFill>
              <a:ln w="9525">
                <a:noFill/>
                <a:round/>
                <a:headEnd/>
                <a:tailEnd/>
              </a:ln>
            </p:spPr>
            <p:txBody>
              <a:bodyPr/>
              <a:lstStyle/>
              <a:p>
                <a:endParaRPr lang="zh-CN" altLang="en-US"/>
              </a:p>
            </p:txBody>
          </p:sp>
          <p:sp>
            <p:nvSpPr>
              <p:cNvPr id="911" name="Freeform 551"/>
              <p:cNvSpPr>
                <a:spLocks/>
              </p:cNvSpPr>
              <p:nvPr/>
            </p:nvSpPr>
            <p:spPr bwMode="auto">
              <a:xfrm>
                <a:off x="4745" y="1813"/>
                <a:ext cx="11" cy="14"/>
              </a:xfrm>
              <a:custGeom>
                <a:avLst/>
                <a:gdLst/>
                <a:ahLst/>
                <a:cxnLst>
                  <a:cxn ang="0">
                    <a:pos x="11" y="3"/>
                  </a:cxn>
                  <a:cxn ang="0">
                    <a:pos x="22" y="22"/>
                  </a:cxn>
                  <a:cxn ang="0">
                    <a:pos x="11" y="28"/>
                  </a:cxn>
                  <a:cxn ang="0">
                    <a:pos x="0" y="9"/>
                  </a:cxn>
                  <a:cxn ang="0">
                    <a:pos x="11" y="3"/>
                  </a:cxn>
                  <a:cxn ang="0">
                    <a:pos x="11" y="3"/>
                  </a:cxn>
                </a:cxnLst>
                <a:rect l="0" t="0" r="r" b="b"/>
                <a:pathLst>
                  <a:path w="22" h="31">
                    <a:moveTo>
                      <a:pt x="11" y="3"/>
                    </a:moveTo>
                    <a:cubicBezTo>
                      <a:pt x="17" y="7"/>
                      <a:pt x="22" y="15"/>
                      <a:pt x="22" y="22"/>
                    </a:cubicBezTo>
                    <a:cubicBezTo>
                      <a:pt x="22" y="28"/>
                      <a:pt x="17" y="31"/>
                      <a:pt x="11" y="28"/>
                    </a:cubicBezTo>
                    <a:cubicBezTo>
                      <a:pt x="5" y="24"/>
                      <a:pt x="0" y="16"/>
                      <a:pt x="0" y="9"/>
                    </a:cubicBezTo>
                    <a:cubicBezTo>
                      <a:pt x="0" y="3"/>
                      <a:pt x="5" y="0"/>
                      <a:pt x="11" y="3"/>
                    </a:cubicBezTo>
                    <a:cubicBezTo>
                      <a:pt x="11" y="3"/>
                      <a:pt x="11" y="3"/>
                      <a:pt x="11" y="3"/>
                    </a:cubicBezTo>
                    <a:close/>
                  </a:path>
                </a:pathLst>
              </a:custGeom>
              <a:solidFill>
                <a:srgbClr val="142867"/>
              </a:solidFill>
              <a:ln w="9525">
                <a:noFill/>
                <a:round/>
                <a:headEnd/>
                <a:tailEnd/>
              </a:ln>
            </p:spPr>
            <p:txBody>
              <a:bodyPr/>
              <a:lstStyle/>
              <a:p>
                <a:endParaRPr lang="zh-CN" altLang="en-US"/>
              </a:p>
            </p:txBody>
          </p:sp>
          <p:sp>
            <p:nvSpPr>
              <p:cNvPr id="912" name="Freeform 552"/>
              <p:cNvSpPr>
                <a:spLocks/>
              </p:cNvSpPr>
              <p:nvPr/>
            </p:nvSpPr>
            <p:spPr bwMode="auto">
              <a:xfrm>
                <a:off x="4747" y="1765"/>
                <a:ext cx="17" cy="9"/>
              </a:xfrm>
              <a:custGeom>
                <a:avLst/>
                <a:gdLst/>
                <a:ahLst/>
                <a:cxnLst>
                  <a:cxn ang="0">
                    <a:pos x="35" y="1"/>
                  </a:cxn>
                  <a:cxn ang="0">
                    <a:pos x="35" y="1"/>
                  </a:cxn>
                  <a:cxn ang="0">
                    <a:pos x="34" y="1"/>
                  </a:cxn>
                  <a:cxn ang="0">
                    <a:pos x="34" y="1"/>
                  </a:cxn>
                  <a:cxn ang="0">
                    <a:pos x="33" y="1"/>
                  </a:cxn>
                  <a:cxn ang="0">
                    <a:pos x="33" y="1"/>
                  </a:cxn>
                  <a:cxn ang="0">
                    <a:pos x="32" y="0"/>
                  </a:cxn>
                  <a:cxn ang="0">
                    <a:pos x="32" y="0"/>
                  </a:cxn>
                  <a:cxn ang="0">
                    <a:pos x="31" y="0"/>
                  </a:cxn>
                  <a:cxn ang="0">
                    <a:pos x="31" y="0"/>
                  </a:cxn>
                  <a:cxn ang="0">
                    <a:pos x="31" y="0"/>
                  </a:cxn>
                  <a:cxn ang="0">
                    <a:pos x="30" y="0"/>
                  </a:cxn>
                  <a:cxn ang="0">
                    <a:pos x="29" y="0"/>
                  </a:cxn>
                  <a:cxn ang="0">
                    <a:pos x="29" y="1"/>
                  </a:cxn>
                  <a:cxn ang="0">
                    <a:pos x="28" y="1"/>
                  </a:cxn>
                  <a:cxn ang="0">
                    <a:pos x="0" y="17"/>
                  </a:cxn>
                  <a:cxn ang="0">
                    <a:pos x="0" y="17"/>
                  </a:cxn>
                  <a:cxn ang="0">
                    <a:pos x="1" y="17"/>
                  </a:cxn>
                  <a:cxn ang="0">
                    <a:pos x="2" y="17"/>
                  </a:cxn>
                  <a:cxn ang="0">
                    <a:pos x="2" y="17"/>
                  </a:cxn>
                  <a:cxn ang="0">
                    <a:pos x="3" y="17"/>
                  </a:cxn>
                  <a:cxn ang="0">
                    <a:pos x="3" y="17"/>
                  </a:cxn>
                  <a:cxn ang="0">
                    <a:pos x="4" y="17"/>
                  </a:cxn>
                  <a:cxn ang="0">
                    <a:pos x="4" y="17"/>
                  </a:cxn>
                  <a:cxn ang="0">
                    <a:pos x="5" y="17"/>
                  </a:cxn>
                  <a:cxn ang="0">
                    <a:pos x="5" y="17"/>
                  </a:cxn>
                  <a:cxn ang="0">
                    <a:pos x="6" y="17"/>
                  </a:cxn>
                  <a:cxn ang="0">
                    <a:pos x="6" y="17"/>
                  </a:cxn>
                  <a:cxn ang="0">
                    <a:pos x="6" y="18"/>
                  </a:cxn>
                  <a:cxn ang="0">
                    <a:pos x="7" y="18"/>
                  </a:cxn>
                  <a:cxn ang="0">
                    <a:pos x="7" y="18"/>
                  </a:cxn>
                  <a:cxn ang="0">
                    <a:pos x="35" y="2"/>
                  </a:cxn>
                  <a:cxn ang="0">
                    <a:pos x="35" y="1"/>
                  </a:cxn>
                  <a:cxn ang="0">
                    <a:pos x="35" y="1"/>
                  </a:cxn>
                </a:cxnLst>
                <a:rect l="0" t="0" r="r" b="b"/>
                <a:pathLst>
                  <a:path w="35" h="18">
                    <a:moveTo>
                      <a:pt x="35" y="1"/>
                    </a:moveTo>
                    <a:cubicBezTo>
                      <a:pt x="35" y="1"/>
                      <a:pt x="35" y="1"/>
                      <a:pt x="35" y="1"/>
                    </a:cubicBezTo>
                    <a:cubicBezTo>
                      <a:pt x="34" y="1"/>
                      <a:pt x="34" y="1"/>
                      <a:pt x="34" y="1"/>
                    </a:cubicBezTo>
                    <a:cubicBezTo>
                      <a:pt x="34" y="1"/>
                      <a:pt x="34" y="1"/>
                      <a:pt x="34" y="1"/>
                    </a:cubicBezTo>
                    <a:cubicBezTo>
                      <a:pt x="34" y="1"/>
                      <a:pt x="33" y="1"/>
                      <a:pt x="33" y="1"/>
                    </a:cubicBezTo>
                    <a:cubicBezTo>
                      <a:pt x="33" y="1"/>
                      <a:pt x="33" y="1"/>
                      <a:pt x="33" y="1"/>
                    </a:cubicBezTo>
                    <a:cubicBezTo>
                      <a:pt x="33" y="1"/>
                      <a:pt x="33" y="1"/>
                      <a:pt x="32" y="0"/>
                    </a:cubicBezTo>
                    <a:cubicBezTo>
                      <a:pt x="32" y="0"/>
                      <a:pt x="32" y="0"/>
                      <a:pt x="32" y="0"/>
                    </a:cubicBezTo>
                    <a:cubicBezTo>
                      <a:pt x="32" y="0"/>
                      <a:pt x="32" y="0"/>
                      <a:pt x="31" y="0"/>
                    </a:cubicBezTo>
                    <a:cubicBezTo>
                      <a:pt x="31" y="0"/>
                      <a:pt x="31" y="0"/>
                      <a:pt x="31" y="0"/>
                    </a:cubicBezTo>
                    <a:cubicBezTo>
                      <a:pt x="31" y="0"/>
                      <a:pt x="31" y="0"/>
                      <a:pt x="31" y="0"/>
                    </a:cubicBezTo>
                    <a:cubicBezTo>
                      <a:pt x="30" y="0"/>
                      <a:pt x="30" y="0"/>
                      <a:pt x="30" y="0"/>
                    </a:cubicBezTo>
                    <a:cubicBezTo>
                      <a:pt x="30" y="0"/>
                      <a:pt x="30" y="0"/>
                      <a:pt x="29" y="0"/>
                    </a:cubicBezTo>
                    <a:cubicBezTo>
                      <a:pt x="29" y="0"/>
                      <a:pt x="29" y="0"/>
                      <a:pt x="29" y="1"/>
                    </a:cubicBezTo>
                    <a:cubicBezTo>
                      <a:pt x="28" y="1"/>
                      <a:pt x="28" y="1"/>
                      <a:pt x="28" y="1"/>
                    </a:cubicBezTo>
                    <a:cubicBezTo>
                      <a:pt x="0" y="17"/>
                      <a:pt x="0" y="17"/>
                      <a:pt x="0" y="17"/>
                    </a:cubicBezTo>
                    <a:cubicBezTo>
                      <a:pt x="0" y="17"/>
                      <a:pt x="0" y="17"/>
                      <a:pt x="0" y="17"/>
                    </a:cubicBezTo>
                    <a:cubicBezTo>
                      <a:pt x="1" y="17"/>
                      <a:pt x="1" y="17"/>
                      <a:pt x="1" y="17"/>
                    </a:cubicBezTo>
                    <a:cubicBezTo>
                      <a:pt x="1" y="17"/>
                      <a:pt x="2" y="17"/>
                      <a:pt x="2" y="17"/>
                    </a:cubicBezTo>
                    <a:cubicBezTo>
                      <a:pt x="2" y="17"/>
                      <a:pt x="2" y="17"/>
                      <a:pt x="2" y="17"/>
                    </a:cubicBezTo>
                    <a:cubicBezTo>
                      <a:pt x="2" y="17"/>
                      <a:pt x="3" y="17"/>
                      <a:pt x="3" y="17"/>
                    </a:cubicBezTo>
                    <a:cubicBezTo>
                      <a:pt x="3" y="17"/>
                      <a:pt x="3" y="17"/>
                      <a:pt x="3" y="17"/>
                    </a:cubicBezTo>
                    <a:cubicBezTo>
                      <a:pt x="3" y="17"/>
                      <a:pt x="4" y="17"/>
                      <a:pt x="4" y="17"/>
                    </a:cubicBezTo>
                    <a:cubicBezTo>
                      <a:pt x="4" y="17"/>
                      <a:pt x="4" y="17"/>
                      <a:pt x="4" y="17"/>
                    </a:cubicBezTo>
                    <a:cubicBezTo>
                      <a:pt x="4" y="17"/>
                      <a:pt x="4" y="17"/>
                      <a:pt x="5" y="17"/>
                    </a:cubicBezTo>
                    <a:cubicBezTo>
                      <a:pt x="5" y="17"/>
                      <a:pt x="5" y="17"/>
                      <a:pt x="5" y="17"/>
                    </a:cubicBezTo>
                    <a:cubicBezTo>
                      <a:pt x="5" y="17"/>
                      <a:pt x="5" y="17"/>
                      <a:pt x="6" y="17"/>
                    </a:cubicBezTo>
                    <a:cubicBezTo>
                      <a:pt x="6" y="17"/>
                      <a:pt x="6" y="17"/>
                      <a:pt x="6" y="17"/>
                    </a:cubicBezTo>
                    <a:cubicBezTo>
                      <a:pt x="6" y="18"/>
                      <a:pt x="6" y="18"/>
                      <a:pt x="6" y="18"/>
                    </a:cubicBezTo>
                    <a:cubicBezTo>
                      <a:pt x="7" y="18"/>
                      <a:pt x="7" y="18"/>
                      <a:pt x="7" y="18"/>
                    </a:cubicBezTo>
                    <a:cubicBezTo>
                      <a:pt x="7" y="18"/>
                      <a:pt x="7" y="18"/>
                      <a:pt x="7" y="18"/>
                    </a:cubicBezTo>
                    <a:cubicBezTo>
                      <a:pt x="35" y="2"/>
                      <a:pt x="35" y="2"/>
                      <a:pt x="35" y="2"/>
                    </a:cubicBezTo>
                    <a:cubicBezTo>
                      <a:pt x="35" y="2"/>
                      <a:pt x="35" y="2"/>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913" name="Freeform 553"/>
              <p:cNvSpPr>
                <a:spLocks/>
              </p:cNvSpPr>
              <p:nvPr/>
            </p:nvSpPr>
            <p:spPr bwMode="auto">
              <a:xfrm>
                <a:off x="4751" y="1766"/>
                <a:ext cx="15" cy="10"/>
              </a:xfrm>
              <a:custGeom>
                <a:avLst/>
                <a:gdLst/>
                <a:ahLst/>
                <a:cxnLst>
                  <a:cxn ang="0">
                    <a:pos x="32" y="3"/>
                  </a:cxn>
                  <a:cxn ang="0">
                    <a:pos x="32" y="2"/>
                  </a:cxn>
                  <a:cxn ang="0">
                    <a:pos x="31" y="2"/>
                  </a:cxn>
                  <a:cxn ang="0">
                    <a:pos x="31" y="1"/>
                  </a:cxn>
                  <a:cxn ang="0">
                    <a:pos x="30" y="1"/>
                  </a:cxn>
                  <a:cxn ang="0">
                    <a:pos x="30" y="1"/>
                  </a:cxn>
                  <a:cxn ang="0">
                    <a:pos x="29" y="0"/>
                  </a:cxn>
                  <a:cxn ang="0">
                    <a:pos x="29" y="0"/>
                  </a:cxn>
                  <a:cxn ang="0">
                    <a:pos x="28" y="0"/>
                  </a:cxn>
                  <a:cxn ang="0">
                    <a:pos x="28" y="0"/>
                  </a:cxn>
                  <a:cxn ang="0">
                    <a:pos x="0" y="16"/>
                  </a:cxn>
                  <a:cxn ang="0">
                    <a:pos x="0" y="16"/>
                  </a:cxn>
                  <a:cxn ang="0">
                    <a:pos x="1" y="16"/>
                  </a:cxn>
                  <a:cxn ang="0">
                    <a:pos x="1" y="17"/>
                  </a:cxn>
                  <a:cxn ang="0">
                    <a:pos x="2" y="17"/>
                  </a:cxn>
                  <a:cxn ang="0">
                    <a:pos x="2" y="17"/>
                  </a:cxn>
                  <a:cxn ang="0">
                    <a:pos x="3" y="18"/>
                  </a:cxn>
                  <a:cxn ang="0">
                    <a:pos x="3" y="18"/>
                  </a:cxn>
                  <a:cxn ang="0">
                    <a:pos x="3" y="19"/>
                  </a:cxn>
                  <a:cxn ang="0">
                    <a:pos x="4" y="19"/>
                  </a:cxn>
                  <a:cxn ang="0">
                    <a:pos x="4" y="20"/>
                  </a:cxn>
                  <a:cxn ang="0">
                    <a:pos x="33" y="3"/>
                  </a:cxn>
                  <a:cxn ang="0">
                    <a:pos x="32" y="3"/>
                  </a:cxn>
                </a:cxnLst>
                <a:rect l="0" t="0" r="r" b="b"/>
                <a:pathLst>
                  <a:path w="33" h="20">
                    <a:moveTo>
                      <a:pt x="32" y="3"/>
                    </a:moveTo>
                    <a:cubicBezTo>
                      <a:pt x="32" y="3"/>
                      <a:pt x="32" y="2"/>
                      <a:pt x="32" y="2"/>
                    </a:cubicBezTo>
                    <a:cubicBezTo>
                      <a:pt x="32" y="2"/>
                      <a:pt x="31" y="2"/>
                      <a:pt x="31" y="2"/>
                    </a:cubicBezTo>
                    <a:cubicBezTo>
                      <a:pt x="31" y="2"/>
                      <a:pt x="31" y="2"/>
                      <a:pt x="31" y="1"/>
                    </a:cubicBezTo>
                    <a:cubicBezTo>
                      <a:pt x="31" y="1"/>
                      <a:pt x="30" y="1"/>
                      <a:pt x="30" y="1"/>
                    </a:cubicBezTo>
                    <a:cubicBezTo>
                      <a:pt x="30" y="1"/>
                      <a:pt x="30" y="1"/>
                      <a:pt x="30" y="1"/>
                    </a:cubicBezTo>
                    <a:cubicBezTo>
                      <a:pt x="30" y="1"/>
                      <a:pt x="29" y="0"/>
                      <a:pt x="29" y="0"/>
                    </a:cubicBezTo>
                    <a:cubicBezTo>
                      <a:pt x="29" y="0"/>
                      <a:pt x="29" y="0"/>
                      <a:pt x="29" y="0"/>
                    </a:cubicBezTo>
                    <a:cubicBezTo>
                      <a:pt x="29" y="0"/>
                      <a:pt x="29" y="0"/>
                      <a:pt x="28" y="0"/>
                    </a:cubicBezTo>
                    <a:cubicBezTo>
                      <a:pt x="28" y="0"/>
                      <a:pt x="28" y="0"/>
                      <a:pt x="28" y="0"/>
                    </a:cubicBezTo>
                    <a:cubicBezTo>
                      <a:pt x="0" y="16"/>
                      <a:pt x="0" y="16"/>
                      <a:pt x="0" y="16"/>
                    </a:cubicBezTo>
                    <a:cubicBezTo>
                      <a:pt x="0" y="16"/>
                      <a:pt x="0" y="16"/>
                      <a:pt x="0" y="16"/>
                    </a:cubicBezTo>
                    <a:cubicBezTo>
                      <a:pt x="0" y="16"/>
                      <a:pt x="1" y="16"/>
                      <a:pt x="1" y="16"/>
                    </a:cubicBezTo>
                    <a:cubicBezTo>
                      <a:pt x="1" y="17"/>
                      <a:pt x="1" y="17"/>
                      <a:pt x="1" y="17"/>
                    </a:cubicBezTo>
                    <a:cubicBezTo>
                      <a:pt x="1" y="17"/>
                      <a:pt x="1" y="17"/>
                      <a:pt x="2" y="17"/>
                    </a:cubicBezTo>
                    <a:cubicBezTo>
                      <a:pt x="2" y="17"/>
                      <a:pt x="2" y="17"/>
                      <a:pt x="2" y="17"/>
                    </a:cubicBezTo>
                    <a:cubicBezTo>
                      <a:pt x="2" y="18"/>
                      <a:pt x="2" y="18"/>
                      <a:pt x="3" y="18"/>
                    </a:cubicBezTo>
                    <a:cubicBezTo>
                      <a:pt x="3" y="18"/>
                      <a:pt x="3" y="18"/>
                      <a:pt x="3" y="18"/>
                    </a:cubicBezTo>
                    <a:cubicBezTo>
                      <a:pt x="3" y="18"/>
                      <a:pt x="3" y="18"/>
                      <a:pt x="3" y="19"/>
                    </a:cubicBezTo>
                    <a:cubicBezTo>
                      <a:pt x="4" y="19"/>
                      <a:pt x="4" y="19"/>
                      <a:pt x="4" y="19"/>
                    </a:cubicBezTo>
                    <a:cubicBezTo>
                      <a:pt x="4" y="19"/>
                      <a:pt x="4" y="19"/>
                      <a:pt x="4" y="20"/>
                    </a:cubicBezTo>
                    <a:cubicBezTo>
                      <a:pt x="33" y="3"/>
                      <a:pt x="33" y="3"/>
                      <a:pt x="33" y="3"/>
                    </a:cubicBezTo>
                    <a:cubicBezTo>
                      <a:pt x="32" y="3"/>
                      <a:pt x="32" y="3"/>
                      <a:pt x="32" y="3"/>
                    </a:cubicBezTo>
                    <a:close/>
                  </a:path>
                </a:pathLst>
              </a:custGeom>
              <a:solidFill>
                <a:srgbClr val="4F64A8"/>
              </a:solidFill>
              <a:ln w="9525">
                <a:noFill/>
                <a:round/>
                <a:headEnd/>
                <a:tailEnd/>
              </a:ln>
            </p:spPr>
            <p:txBody>
              <a:bodyPr/>
              <a:lstStyle/>
              <a:p>
                <a:endParaRPr lang="zh-CN" altLang="en-US"/>
              </a:p>
            </p:txBody>
          </p:sp>
          <p:sp>
            <p:nvSpPr>
              <p:cNvPr id="914" name="Freeform 554"/>
              <p:cNvSpPr>
                <a:spLocks/>
              </p:cNvSpPr>
              <p:nvPr/>
            </p:nvSpPr>
            <p:spPr bwMode="auto">
              <a:xfrm>
                <a:off x="4752" y="1768"/>
                <a:ext cx="17" cy="17"/>
              </a:xfrm>
              <a:custGeom>
                <a:avLst/>
                <a:gdLst/>
                <a:ahLst/>
                <a:cxnLst>
                  <a:cxn ang="0">
                    <a:pos x="35" y="14"/>
                  </a:cxn>
                  <a:cxn ang="0">
                    <a:pos x="35" y="13"/>
                  </a:cxn>
                  <a:cxn ang="0">
                    <a:pos x="35" y="12"/>
                  </a:cxn>
                  <a:cxn ang="0">
                    <a:pos x="34" y="11"/>
                  </a:cxn>
                  <a:cxn ang="0">
                    <a:pos x="34" y="10"/>
                  </a:cxn>
                  <a:cxn ang="0">
                    <a:pos x="34" y="9"/>
                  </a:cxn>
                  <a:cxn ang="0">
                    <a:pos x="33" y="8"/>
                  </a:cxn>
                  <a:cxn ang="0">
                    <a:pos x="33" y="7"/>
                  </a:cxn>
                  <a:cxn ang="0">
                    <a:pos x="32" y="5"/>
                  </a:cxn>
                  <a:cxn ang="0">
                    <a:pos x="31" y="3"/>
                  </a:cxn>
                  <a:cxn ang="0">
                    <a:pos x="30" y="2"/>
                  </a:cxn>
                  <a:cxn ang="0">
                    <a:pos x="29" y="1"/>
                  </a:cxn>
                  <a:cxn ang="0">
                    <a:pos x="0" y="17"/>
                  </a:cxn>
                  <a:cxn ang="0">
                    <a:pos x="1" y="17"/>
                  </a:cxn>
                  <a:cxn ang="0">
                    <a:pos x="2" y="19"/>
                  </a:cxn>
                  <a:cxn ang="0">
                    <a:pos x="4" y="21"/>
                  </a:cxn>
                  <a:cxn ang="0">
                    <a:pos x="4" y="22"/>
                  </a:cxn>
                  <a:cxn ang="0">
                    <a:pos x="5" y="23"/>
                  </a:cxn>
                  <a:cxn ang="0">
                    <a:pos x="5" y="24"/>
                  </a:cxn>
                  <a:cxn ang="0">
                    <a:pos x="6" y="26"/>
                  </a:cxn>
                  <a:cxn ang="0">
                    <a:pos x="6" y="27"/>
                  </a:cxn>
                  <a:cxn ang="0">
                    <a:pos x="6" y="28"/>
                  </a:cxn>
                  <a:cxn ang="0">
                    <a:pos x="7" y="29"/>
                  </a:cxn>
                  <a:cxn ang="0">
                    <a:pos x="7" y="30"/>
                  </a:cxn>
                  <a:cxn ang="0">
                    <a:pos x="7" y="31"/>
                  </a:cxn>
                  <a:cxn ang="0">
                    <a:pos x="7" y="31"/>
                  </a:cxn>
                  <a:cxn ang="0">
                    <a:pos x="7" y="32"/>
                  </a:cxn>
                  <a:cxn ang="0">
                    <a:pos x="7" y="33"/>
                  </a:cxn>
                  <a:cxn ang="0">
                    <a:pos x="6" y="35"/>
                  </a:cxn>
                  <a:cxn ang="0">
                    <a:pos x="6" y="36"/>
                  </a:cxn>
                  <a:cxn ang="0">
                    <a:pos x="4" y="38"/>
                  </a:cxn>
                  <a:cxn ang="0">
                    <a:pos x="34" y="20"/>
                  </a:cxn>
                  <a:cxn ang="0">
                    <a:pos x="34" y="19"/>
                  </a:cxn>
                  <a:cxn ang="0">
                    <a:pos x="35" y="18"/>
                  </a:cxn>
                  <a:cxn ang="0">
                    <a:pos x="35" y="17"/>
                  </a:cxn>
                  <a:cxn ang="0">
                    <a:pos x="35" y="16"/>
                  </a:cxn>
                  <a:cxn ang="0">
                    <a:pos x="35" y="15"/>
                  </a:cxn>
                </a:cxnLst>
                <a:rect l="0" t="0" r="r" b="b"/>
                <a:pathLst>
                  <a:path w="35" h="38">
                    <a:moveTo>
                      <a:pt x="35" y="15"/>
                    </a:moveTo>
                    <a:cubicBezTo>
                      <a:pt x="35" y="14"/>
                      <a:pt x="35" y="14"/>
                      <a:pt x="35" y="14"/>
                    </a:cubicBezTo>
                    <a:cubicBezTo>
                      <a:pt x="35" y="14"/>
                      <a:pt x="35" y="14"/>
                      <a:pt x="35" y="14"/>
                    </a:cubicBezTo>
                    <a:cubicBezTo>
                      <a:pt x="35" y="13"/>
                      <a:pt x="35" y="13"/>
                      <a:pt x="35" y="13"/>
                    </a:cubicBezTo>
                    <a:cubicBezTo>
                      <a:pt x="35" y="13"/>
                      <a:pt x="35" y="13"/>
                      <a:pt x="35" y="12"/>
                    </a:cubicBezTo>
                    <a:cubicBezTo>
                      <a:pt x="35" y="12"/>
                      <a:pt x="35" y="12"/>
                      <a:pt x="35" y="12"/>
                    </a:cubicBezTo>
                    <a:cubicBezTo>
                      <a:pt x="35" y="12"/>
                      <a:pt x="35" y="12"/>
                      <a:pt x="35" y="11"/>
                    </a:cubicBezTo>
                    <a:cubicBezTo>
                      <a:pt x="34" y="11"/>
                      <a:pt x="34" y="11"/>
                      <a:pt x="34" y="11"/>
                    </a:cubicBezTo>
                    <a:cubicBezTo>
                      <a:pt x="34" y="11"/>
                      <a:pt x="34" y="10"/>
                      <a:pt x="34" y="10"/>
                    </a:cubicBezTo>
                    <a:cubicBezTo>
                      <a:pt x="34" y="10"/>
                      <a:pt x="34" y="10"/>
                      <a:pt x="34" y="10"/>
                    </a:cubicBezTo>
                    <a:cubicBezTo>
                      <a:pt x="34" y="10"/>
                      <a:pt x="34" y="9"/>
                      <a:pt x="34" y="9"/>
                    </a:cubicBezTo>
                    <a:cubicBezTo>
                      <a:pt x="34" y="9"/>
                      <a:pt x="34" y="9"/>
                      <a:pt x="34" y="9"/>
                    </a:cubicBezTo>
                    <a:cubicBezTo>
                      <a:pt x="34" y="8"/>
                      <a:pt x="34" y="8"/>
                      <a:pt x="34" y="8"/>
                    </a:cubicBezTo>
                    <a:cubicBezTo>
                      <a:pt x="33" y="8"/>
                      <a:pt x="33" y="8"/>
                      <a:pt x="33" y="8"/>
                    </a:cubicBezTo>
                    <a:cubicBezTo>
                      <a:pt x="33" y="7"/>
                      <a:pt x="33" y="7"/>
                      <a:pt x="33" y="7"/>
                    </a:cubicBezTo>
                    <a:cubicBezTo>
                      <a:pt x="33" y="7"/>
                      <a:pt x="33" y="7"/>
                      <a:pt x="33" y="7"/>
                    </a:cubicBezTo>
                    <a:cubicBezTo>
                      <a:pt x="33" y="6"/>
                      <a:pt x="33" y="6"/>
                      <a:pt x="33" y="6"/>
                    </a:cubicBezTo>
                    <a:cubicBezTo>
                      <a:pt x="32" y="6"/>
                      <a:pt x="32" y="6"/>
                      <a:pt x="32" y="5"/>
                    </a:cubicBezTo>
                    <a:cubicBezTo>
                      <a:pt x="32" y="5"/>
                      <a:pt x="32" y="5"/>
                      <a:pt x="32" y="4"/>
                    </a:cubicBezTo>
                    <a:cubicBezTo>
                      <a:pt x="31" y="4"/>
                      <a:pt x="31" y="4"/>
                      <a:pt x="31" y="3"/>
                    </a:cubicBezTo>
                    <a:cubicBezTo>
                      <a:pt x="31" y="3"/>
                      <a:pt x="30" y="3"/>
                      <a:pt x="30" y="2"/>
                    </a:cubicBezTo>
                    <a:cubicBezTo>
                      <a:pt x="30" y="2"/>
                      <a:pt x="30" y="2"/>
                      <a:pt x="30" y="2"/>
                    </a:cubicBezTo>
                    <a:cubicBezTo>
                      <a:pt x="30" y="1"/>
                      <a:pt x="30" y="1"/>
                      <a:pt x="29" y="1"/>
                    </a:cubicBezTo>
                    <a:cubicBezTo>
                      <a:pt x="29" y="1"/>
                      <a:pt x="29" y="1"/>
                      <a:pt x="29" y="1"/>
                    </a:cubicBezTo>
                    <a:cubicBezTo>
                      <a:pt x="29" y="0"/>
                      <a:pt x="29" y="0"/>
                      <a:pt x="29" y="0"/>
                    </a:cubicBezTo>
                    <a:cubicBezTo>
                      <a:pt x="0" y="17"/>
                      <a:pt x="0" y="17"/>
                      <a:pt x="0" y="17"/>
                    </a:cubicBezTo>
                    <a:cubicBezTo>
                      <a:pt x="1" y="17"/>
                      <a:pt x="1" y="17"/>
                      <a:pt x="1" y="17"/>
                    </a:cubicBezTo>
                    <a:cubicBezTo>
                      <a:pt x="1" y="17"/>
                      <a:pt x="1" y="17"/>
                      <a:pt x="1" y="17"/>
                    </a:cubicBezTo>
                    <a:cubicBezTo>
                      <a:pt x="1" y="18"/>
                      <a:pt x="1" y="18"/>
                      <a:pt x="2" y="18"/>
                    </a:cubicBezTo>
                    <a:cubicBezTo>
                      <a:pt x="2" y="18"/>
                      <a:pt x="2" y="18"/>
                      <a:pt x="2" y="19"/>
                    </a:cubicBezTo>
                    <a:cubicBezTo>
                      <a:pt x="2" y="19"/>
                      <a:pt x="3" y="19"/>
                      <a:pt x="3" y="20"/>
                    </a:cubicBezTo>
                    <a:cubicBezTo>
                      <a:pt x="3" y="20"/>
                      <a:pt x="3" y="20"/>
                      <a:pt x="4" y="21"/>
                    </a:cubicBezTo>
                    <a:cubicBezTo>
                      <a:pt x="4" y="21"/>
                      <a:pt x="4" y="21"/>
                      <a:pt x="4" y="22"/>
                    </a:cubicBezTo>
                    <a:cubicBezTo>
                      <a:pt x="4" y="22"/>
                      <a:pt x="4" y="22"/>
                      <a:pt x="4" y="22"/>
                    </a:cubicBezTo>
                    <a:cubicBezTo>
                      <a:pt x="4" y="23"/>
                      <a:pt x="5" y="23"/>
                      <a:pt x="5" y="23"/>
                    </a:cubicBezTo>
                    <a:cubicBezTo>
                      <a:pt x="5" y="23"/>
                      <a:pt x="5" y="23"/>
                      <a:pt x="5" y="23"/>
                    </a:cubicBezTo>
                    <a:cubicBezTo>
                      <a:pt x="5" y="24"/>
                      <a:pt x="5" y="24"/>
                      <a:pt x="5" y="24"/>
                    </a:cubicBezTo>
                    <a:cubicBezTo>
                      <a:pt x="5" y="24"/>
                      <a:pt x="5" y="24"/>
                      <a:pt x="5" y="24"/>
                    </a:cubicBezTo>
                    <a:cubicBezTo>
                      <a:pt x="5" y="25"/>
                      <a:pt x="5" y="25"/>
                      <a:pt x="6" y="25"/>
                    </a:cubicBezTo>
                    <a:cubicBezTo>
                      <a:pt x="6" y="25"/>
                      <a:pt x="6" y="25"/>
                      <a:pt x="6" y="26"/>
                    </a:cubicBezTo>
                    <a:cubicBezTo>
                      <a:pt x="6" y="26"/>
                      <a:pt x="6" y="26"/>
                      <a:pt x="6" y="26"/>
                    </a:cubicBezTo>
                    <a:cubicBezTo>
                      <a:pt x="6" y="26"/>
                      <a:pt x="6" y="26"/>
                      <a:pt x="6" y="27"/>
                    </a:cubicBezTo>
                    <a:cubicBezTo>
                      <a:pt x="6" y="27"/>
                      <a:pt x="6" y="27"/>
                      <a:pt x="6" y="27"/>
                    </a:cubicBezTo>
                    <a:cubicBezTo>
                      <a:pt x="6" y="27"/>
                      <a:pt x="6" y="28"/>
                      <a:pt x="6" y="28"/>
                    </a:cubicBezTo>
                    <a:cubicBezTo>
                      <a:pt x="6" y="28"/>
                      <a:pt x="6" y="28"/>
                      <a:pt x="6" y="28"/>
                    </a:cubicBezTo>
                    <a:cubicBezTo>
                      <a:pt x="6" y="28"/>
                      <a:pt x="6" y="29"/>
                      <a:pt x="7" y="29"/>
                    </a:cubicBezTo>
                    <a:cubicBezTo>
                      <a:pt x="7" y="29"/>
                      <a:pt x="7" y="29"/>
                      <a:pt x="7" y="29"/>
                    </a:cubicBezTo>
                    <a:cubicBezTo>
                      <a:pt x="7" y="30"/>
                      <a:pt x="7" y="30"/>
                      <a:pt x="7" y="30"/>
                    </a:cubicBezTo>
                    <a:cubicBezTo>
                      <a:pt x="7" y="30"/>
                      <a:pt x="7" y="30"/>
                      <a:pt x="7" y="30"/>
                    </a:cubicBezTo>
                    <a:cubicBezTo>
                      <a:pt x="7" y="31"/>
                      <a:pt x="7" y="31"/>
                      <a:pt x="7" y="31"/>
                    </a:cubicBezTo>
                    <a:cubicBezTo>
                      <a:pt x="7" y="31"/>
                      <a:pt x="7" y="31"/>
                      <a:pt x="7" y="31"/>
                    </a:cubicBezTo>
                    <a:cubicBezTo>
                      <a:pt x="7" y="31"/>
                      <a:pt x="7" y="31"/>
                      <a:pt x="7" y="31"/>
                    </a:cubicBezTo>
                    <a:cubicBezTo>
                      <a:pt x="7" y="32"/>
                      <a:pt x="7" y="32"/>
                      <a:pt x="7" y="32"/>
                    </a:cubicBezTo>
                    <a:cubicBezTo>
                      <a:pt x="7" y="32"/>
                      <a:pt x="7" y="32"/>
                      <a:pt x="7" y="32"/>
                    </a:cubicBezTo>
                    <a:cubicBezTo>
                      <a:pt x="7" y="33"/>
                      <a:pt x="7" y="33"/>
                      <a:pt x="7" y="33"/>
                    </a:cubicBezTo>
                    <a:cubicBezTo>
                      <a:pt x="7" y="33"/>
                      <a:pt x="7" y="33"/>
                      <a:pt x="7" y="33"/>
                    </a:cubicBezTo>
                    <a:cubicBezTo>
                      <a:pt x="7" y="34"/>
                      <a:pt x="6" y="34"/>
                      <a:pt x="6" y="34"/>
                    </a:cubicBezTo>
                    <a:cubicBezTo>
                      <a:pt x="6" y="34"/>
                      <a:pt x="6" y="34"/>
                      <a:pt x="6" y="35"/>
                    </a:cubicBezTo>
                    <a:cubicBezTo>
                      <a:pt x="6" y="35"/>
                      <a:pt x="6" y="35"/>
                      <a:pt x="6" y="35"/>
                    </a:cubicBezTo>
                    <a:cubicBezTo>
                      <a:pt x="6" y="35"/>
                      <a:pt x="6" y="36"/>
                      <a:pt x="6" y="36"/>
                    </a:cubicBezTo>
                    <a:cubicBezTo>
                      <a:pt x="6" y="36"/>
                      <a:pt x="6" y="36"/>
                      <a:pt x="5" y="36"/>
                    </a:cubicBezTo>
                    <a:cubicBezTo>
                      <a:pt x="5" y="37"/>
                      <a:pt x="4" y="38"/>
                      <a:pt x="4" y="38"/>
                    </a:cubicBezTo>
                    <a:cubicBezTo>
                      <a:pt x="32" y="22"/>
                      <a:pt x="32" y="22"/>
                      <a:pt x="32" y="22"/>
                    </a:cubicBezTo>
                    <a:cubicBezTo>
                      <a:pt x="33" y="21"/>
                      <a:pt x="33" y="21"/>
                      <a:pt x="34" y="20"/>
                    </a:cubicBezTo>
                    <a:cubicBezTo>
                      <a:pt x="34" y="20"/>
                      <a:pt x="34" y="20"/>
                      <a:pt x="34" y="19"/>
                    </a:cubicBezTo>
                    <a:cubicBezTo>
                      <a:pt x="34" y="19"/>
                      <a:pt x="34" y="19"/>
                      <a:pt x="34" y="19"/>
                    </a:cubicBezTo>
                    <a:cubicBezTo>
                      <a:pt x="34" y="19"/>
                      <a:pt x="34" y="18"/>
                      <a:pt x="35" y="18"/>
                    </a:cubicBezTo>
                    <a:cubicBezTo>
                      <a:pt x="35" y="18"/>
                      <a:pt x="35" y="18"/>
                      <a:pt x="35" y="18"/>
                    </a:cubicBezTo>
                    <a:cubicBezTo>
                      <a:pt x="35" y="17"/>
                      <a:pt x="35" y="17"/>
                      <a:pt x="35" y="17"/>
                    </a:cubicBezTo>
                    <a:cubicBezTo>
                      <a:pt x="35" y="17"/>
                      <a:pt x="35" y="17"/>
                      <a:pt x="35" y="17"/>
                    </a:cubicBezTo>
                    <a:cubicBezTo>
                      <a:pt x="35" y="16"/>
                      <a:pt x="35" y="16"/>
                      <a:pt x="35" y="16"/>
                    </a:cubicBezTo>
                    <a:cubicBezTo>
                      <a:pt x="35" y="16"/>
                      <a:pt x="35" y="16"/>
                      <a:pt x="35" y="16"/>
                    </a:cubicBezTo>
                    <a:cubicBezTo>
                      <a:pt x="35" y="15"/>
                      <a:pt x="35" y="15"/>
                      <a:pt x="35" y="15"/>
                    </a:cubicBezTo>
                    <a:cubicBezTo>
                      <a:pt x="35" y="15"/>
                      <a:pt x="35" y="15"/>
                      <a:pt x="35" y="15"/>
                    </a:cubicBezTo>
                    <a:cubicBezTo>
                      <a:pt x="35" y="15"/>
                      <a:pt x="35" y="15"/>
                      <a:pt x="35" y="15"/>
                    </a:cubicBezTo>
                    <a:close/>
                  </a:path>
                </a:pathLst>
              </a:custGeom>
              <a:solidFill>
                <a:srgbClr val="17317B"/>
              </a:solidFill>
              <a:ln w="9525">
                <a:noFill/>
                <a:round/>
                <a:headEnd/>
                <a:tailEnd/>
              </a:ln>
            </p:spPr>
            <p:txBody>
              <a:bodyPr/>
              <a:lstStyle/>
              <a:p>
                <a:endParaRPr lang="zh-CN" altLang="en-US"/>
              </a:p>
            </p:txBody>
          </p:sp>
          <p:sp>
            <p:nvSpPr>
              <p:cNvPr id="915" name="Freeform 555"/>
              <p:cNvSpPr>
                <a:spLocks/>
              </p:cNvSpPr>
              <p:nvPr/>
            </p:nvSpPr>
            <p:spPr bwMode="auto">
              <a:xfrm>
                <a:off x="4745" y="1772"/>
                <a:ext cx="11" cy="15"/>
              </a:xfrm>
              <a:custGeom>
                <a:avLst/>
                <a:gdLst/>
                <a:ahLst/>
                <a:cxnLst>
                  <a:cxn ang="0">
                    <a:pos x="11" y="3"/>
                  </a:cxn>
                  <a:cxn ang="0">
                    <a:pos x="22" y="21"/>
                  </a:cxn>
                  <a:cxn ang="0">
                    <a:pos x="11" y="28"/>
                  </a:cxn>
                  <a:cxn ang="0">
                    <a:pos x="0" y="9"/>
                  </a:cxn>
                  <a:cxn ang="0">
                    <a:pos x="11" y="3"/>
                  </a:cxn>
                  <a:cxn ang="0">
                    <a:pos x="11" y="3"/>
                  </a:cxn>
                </a:cxnLst>
                <a:rect l="0" t="0" r="r" b="b"/>
                <a:pathLst>
                  <a:path w="22" h="31">
                    <a:moveTo>
                      <a:pt x="11" y="3"/>
                    </a:moveTo>
                    <a:cubicBezTo>
                      <a:pt x="17" y="6"/>
                      <a:pt x="22" y="15"/>
                      <a:pt x="22" y="21"/>
                    </a:cubicBezTo>
                    <a:cubicBezTo>
                      <a:pt x="22" y="28"/>
                      <a:pt x="17" y="31"/>
                      <a:pt x="11" y="28"/>
                    </a:cubicBezTo>
                    <a:cubicBezTo>
                      <a:pt x="5" y="24"/>
                      <a:pt x="0" y="16"/>
                      <a:pt x="0" y="9"/>
                    </a:cubicBezTo>
                    <a:cubicBezTo>
                      <a:pt x="0" y="2"/>
                      <a:pt x="5" y="0"/>
                      <a:pt x="11" y="3"/>
                    </a:cubicBezTo>
                    <a:cubicBezTo>
                      <a:pt x="11" y="3"/>
                      <a:pt x="11" y="3"/>
                      <a:pt x="11" y="3"/>
                    </a:cubicBezTo>
                    <a:close/>
                  </a:path>
                </a:pathLst>
              </a:custGeom>
              <a:solidFill>
                <a:srgbClr val="142867"/>
              </a:solidFill>
              <a:ln w="9525">
                <a:noFill/>
                <a:round/>
                <a:headEnd/>
                <a:tailEnd/>
              </a:ln>
            </p:spPr>
            <p:txBody>
              <a:bodyPr/>
              <a:lstStyle/>
              <a:p>
                <a:endParaRPr lang="zh-CN" altLang="en-US"/>
              </a:p>
            </p:txBody>
          </p:sp>
          <p:sp>
            <p:nvSpPr>
              <p:cNvPr id="916" name="Freeform 556"/>
              <p:cNvSpPr>
                <a:spLocks/>
              </p:cNvSpPr>
              <p:nvPr/>
            </p:nvSpPr>
            <p:spPr bwMode="auto">
              <a:xfrm>
                <a:off x="4747" y="1725"/>
                <a:ext cx="17" cy="8"/>
              </a:xfrm>
              <a:custGeom>
                <a:avLst/>
                <a:gdLst/>
                <a:ahLst/>
                <a:cxnLst>
                  <a:cxn ang="0">
                    <a:pos x="35" y="1"/>
                  </a:cxn>
                  <a:cxn ang="0">
                    <a:pos x="35" y="1"/>
                  </a:cxn>
                  <a:cxn ang="0">
                    <a:pos x="34" y="1"/>
                  </a:cxn>
                  <a:cxn ang="0">
                    <a:pos x="34" y="1"/>
                  </a:cxn>
                  <a:cxn ang="0">
                    <a:pos x="33" y="1"/>
                  </a:cxn>
                  <a:cxn ang="0">
                    <a:pos x="33" y="0"/>
                  </a:cxn>
                  <a:cxn ang="0">
                    <a:pos x="32" y="0"/>
                  </a:cxn>
                  <a:cxn ang="0">
                    <a:pos x="32" y="0"/>
                  </a:cxn>
                  <a:cxn ang="0">
                    <a:pos x="31" y="0"/>
                  </a:cxn>
                  <a:cxn ang="0">
                    <a:pos x="31" y="0"/>
                  </a:cxn>
                  <a:cxn ang="0">
                    <a:pos x="31" y="0"/>
                  </a:cxn>
                  <a:cxn ang="0">
                    <a:pos x="30" y="0"/>
                  </a:cxn>
                  <a:cxn ang="0">
                    <a:pos x="29" y="0"/>
                  </a:cxn>
                  <a:cxn ang="0">
                    <a:pos x="29" y="0"/>
                  </a:cxn>
                  <a:cxn ang="0">
                    <a:pos x="28" y="1"/>
                  </a:cxn>
                  <a:cxn ang="0">
                    <a:pos x="0" y="17"/>
                  </a:cxn>
                  <a:cxn ang="0">
                    <a:pos x="0" y="17"/>
                  </a:cxn>
                  <a:cxn ang="0">
                    <a:pos x="1" y="17"/>
                  </a:cxn>
                  <a:cxn ang="0">
                    <a:pos x="2" y="16"/>
                  </a:cxn>
                  <a:cxn ang="0">
                    <a:pos x="2" y="16"/>
                  </a:cxn>
                  <a:cxn ang="0">
                    <a:pos x="3" y="16"/>
                  </a:cxn>
                  <a:cxn ang="0">
                    <a:pos x="3" y="16"/>
                  </a:cxn>
                  <a:cxn ang="0">
                    <a:pos x="4" y="17"/>
                  </a:cxn>
                  <a:cxn ang="0">
                    <a:pos x="4" y="17"/>
                  </a:cxn>
                  <a:cxn ang="0">
                    <a:pos x="5" y="17"/>
                  </a:cxn>
                  <a:cxn ang="0">
                    <a:pos x="5" y="17"/>
                  </a:cxn>
                  <a:cxn ang="0">
                    <a:pos x="6" y="17"/>
                  </a:cxn>
                  <a:cxn ang="0">
                    <a:pos x="6" y="17"/>
                  </a:cxn>
                  <a:cxn ang="0">
                    <a:pos x="6" y="17"/>
                  </a:cxn>
                  <a:cxn ang="0">
                    <a:pos x="7" y="18"/>
                  </a:cxn>
                  <a:cxn ang="0">
                    <a:pos x="7" y="18"/>
                  </a:cxn>
                  <a:cxn ang="0">
                    <a:pos x="35" y="1"/>
                  </a:cxn>
                  <a:cxn ang="0">
                    <a:pos x="35" y="1"/>
                  </a:cxn>
                  <a:cxn ang="0">
                    <a:pos x="35" y="1"/>
                  </a:cxn>
                </a:cxnLst>
                <a:rect l="0" t="0" r="r" b="b"/>
                <a:pathLst>
                  <a:path w="35" h="18">
                    <a:moveTo>
                      <a:pt x="35" y="1"/>
                    </a:moveTo>
                    <a:cubicBezTo>
                      <a:pt x="35" y="1"/>
                      <a:pt x="35" y="1"/>
                      <a:pt x="35" y="1"/>
                    </a:cubicBezTo>
                    <a:cubicBezTo>
                      <a:pt x="34" y="1"/>
                      <a:pt x="34" y="1"/>
                      <a:pt x="34" y="1"/>
                    </a:cubicBezTo>
                    <a:cubicBezTo>
                      <a:pt x="34" y="1"/>
                      <a:pt x="34" y="1"/>
                      <a:pt x="34" y="1"/>
                    </a:cubicBezTo>
                    <a:cubicBezTo>
                      <a:pt x="34" y="1"/>
                      <a:pt x="33" y="1"/>
                      <a:pt x="33" y="1"/>
                    </a:cubicBezTo>
                    <a:cubicBezTo>
                      <a:pt x="33" y="0"/>
                      <a:pt x="33" y="0"/>
                      <a:pt x="33" y="0"/>
                    </a:cubicBezTo>
                    <a:cubicBezTo>
                      <a:pt x="33" y="0"/>
                      <a:pt x="33" y="0"/>
                      <a:pt x="32" y="0"/>
                    </a:cubicBezTo>
                    <a:cubicBezTo>
                      <a:pt x="32" y="0"/>
                      <a:pt x="32" y="0"/>
                      <a:pt x="32" y="0"/>
                    </a:cubicBezTo>
                    <a:cubicBezTo>
                      <a:pt x="32" y="0"/>
                      <a:pt x="32" y="0"/>
                      <a:pt x="31" y="0"/>
                    </a:cubicBezTo>
                    <a:cubicBezTo>
                      <a:pt x="31" y="0"/>
                      <a:pt x="31" y="0"/>
                      <a:pt x="31" y="0"/>
                    </a:cubicBezTo>
                    <a:cubicBezTo>
                      <a:pt x="31" y="0"/>
                      <a:pt x="31" y="0"/>
                      <a:pt x="31" y="0"/>
                    </a:cubicBezTo>
                    <a:cubicBezTo>
                      <a:pt x="30" y="0"/>
                      <a:pt x="30" y="0"/>
                      <a:pt x="30" y="0"/>
                    </a:cubicBezTo>
                    <a:cubicBezTo>
                      <a:pt x="30" y="0"/>
                      <a:pt x="30" y="0"/>
                      <a:pt x="29" y="0"/>
                    </a:cubicBezTo>
                    <a:cubicBezTo>
                      <a:pt x="29" y="0"/>
                      <a:pt x="29" y="0"/>
                      <a:pt x="29" y="0"/>
                    </a:cubicBezTo>
                    <a:cubicBezTo>
                      <a:pt x="28" y="0"/>
                      <a:pt x="28" y="1"/>
                      <a:pt x="28" y="1"/>
                    </a:cubicBezTo>
                    <a:cubicBezTo>
                      <a:pt x="0" y="17"/>
                      <a:pt x="0" y="17"/>
                      <a:pt x="0" y="17"/>
                    </a:cubicBezTo>
                    <a:cubicBezTo>
                      <a:pt x="0" y="17"/>
                      <a:pt x="0" y="17"/>
                      <a:pt x="0" y="17"/>
                    </a:cubicBezTo>
                    <a:cubicBezTo>
                      <a:pt x="1" y="17"/>
                      <a:pt x="1" y="17"/>
                      <a:pt x="1" y="17"/>
                    </a:cubicBezTo>
                    <a:cubicBezTo>
                      <a:pt x="1" y="16"/>
                      <a:pt x="2" y="16"/>
                      <a:pt x="2" y="16"/>
                    </a:cubicBezTo>
                    <a:cubicBezTo>
                      <a:pt x="2" y="16"/>
                      <a:pt x="2" y="16"/>
                      <a:pt x="2" y="16"/>
                    </a:cubicBezTo>
                    <a:cubicBezTo>
                      <a:pt x="2" y="16"/>
                      <a:pt x="3" y="16"/>
                      <a:pt x="3" y="16"/>
                    </a:cubicBezTo>
                    <a:cubicBezTo>
                      <a:pt x="3" y="16"/>
                      <a:pt x="3" y="16"/>
                      <a:pt x="3" y="16"/>
                    </a:cubicBezTo>
                    <a:cubicBezTo>
                      <a:pt x="3" y="16"/>
                      <a:pt x="4" y="17"/>
                      <a:pt x="4" y="17"/>
                    </a:cubicBezTo>
                    <a:cubicBezTo>
                      <a:pt x="4" y="17"/>
                      <a:pt x="4" y="17"/>
                      <a:pt x="4" y="17"/>
                    </a:cubicBezTo>
                    <a:cubicBezTo>
                      <a:pt x="4" y="17"/>
                      <a:pt x="4" y="17"/>
                      <a:pt x="5" y="17"/>
                    </a:cubicBezTo>
                    <a:cubicBezTo>
                      <a:pt x="5" y="17"/>
                      <a:pt x="5" y="17"/>
                      <a:pt x="5" y="17"/>
                    </a:cubicBezTo>
                    <a:cubicBezTo>
                      <a:pt x="5" y="17"/>
                      <a:pt x="5" y="17"/>
                      <a:pt x="6" y="17"/>
                    </a:cubicBezTo>
                    <a:cubicBezTo>
                      <a:pt x="6" y="17"/>
                      <a:pt x="6" y="17"/>
                      <a:pt x="6" y="17"/>
                    </a:cubicBezTo>
                    <a:cubicBezTo>
                      <a:pt x="6" y="17"/>
                      <a:pt x="6" y="17"/>
                      <a:pt x="6" y="17"/>
                    </a:cubicBezTo>
                    <a:cubicBezTo>
                      <a:pt x="7" y="18"/>
                      <a:pt x="7" y="18"/>
                      <a:pt x="7" y="18"/>
                    </a:cubicBezTo>
                    <a:cubicBezTo>
                      <a:pt x="7" y="18"/>
                      <a:pt x="7" y="18"/>
                      <a:pt x="7" y="18"/>
                    </a:cubicBezTo>
                    <a:cubicBezTo>
                      <a:pt x="35" y="1"/>
                      <a:pt x="35" y="1"/>
                      <a:pt x="35" y="1"/>
                    </a:cubicBezTo>
                    <a:cubicBezTo>
                      <a:pt x="35"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917" name="Freeform 557"/>
              <p:cNvSpPr>
                <a:spLocks/>
              </p:cNvSpPr>
              <p:nvPr/>
            </p:nvSpPr>
            <p:spPr bwMode="auto">
              <a:xfrm>
                <a:off x="4751" y="1725"/>
                <a:ext cx="15" cy="10"/>
              </a:xfrm>
              <a:custGeom>
                <a:avLst/>
                <a:gdLst/>
                <a:ahLst/>
                <a:cxnLst>
                  <a:cxn ang="0">
                    <a:pos x="32" y="3"/>
                  </a:cxn>
                  <a:cxn ang="0">
                    <a:pos x="32" y="3"/>
                  </a:cxn>
                  <a:cxn ang="0">
                    <a:pos x="31" y="3"/>
                  </a:cxn>
                  <a:cxn ang="0">
                    <a:pos x="31" y="2"/>
                  </a:cxn>
                  <a:cxn ang="0">
                    <a:pos x="30" y="2"/>
                  </a:cxn>
                  <a:cxn ang="0">
                    <a:pos x="30" y="1"/>
                  </a:cxn>
                  <a:cxn ang="0">
                    <a:pos x="29" y="1"/>
                  </a:cxn>
                  <a:cxn ang="0">
                    <a:pos x="29" y="1"/>
                  </a:cxn>
                  <a:cxn ang="0">
                    <a:pos x="28" y="1"/>
                  </a:cxn>
                  <a:cxn ang="0">
                    <a:pos x="28" y="0"/>
                  </a:cxn>
                  <a:cxn ang="0">
                    <a:pos x="0" y="17"/>
                  </a:cxn>
                  <a:cxn ang="0">
                    <a:pos x="0" y="17"/>
                  </a:cxn>
                  <a:cxn ang="0">
                    <a:pos x="1" y="17"/>
                  </a:cxn>
                  <a:cxn ang="0">
                    <a:pos x="1" y="17"/>
                  </a:cxn>
                  <a:cxn ang="0">
                    <a:pos x="2" y="18"/>
                  </a:cxn>
                  <a:cxn ang="0">
                    <a:pos x="2" y="18"/>
                  </a:cxn>
                  <a:cxn ang="0">
                    <a:pos x="3" y="19"/>
                  </a:cxn>
                  <a:cxn ang="0">
                    <a:pos x="3" y="19"/>
                  </a:cxn>
                  <a:cxn ang="0">
                    <a:pos x="3" y="19"/>
                  </a:cxn>
                  <a:cxn ang="0">
                    <a:pos x="4" y="20"/>
                  </a:cxn>
                  <a:cxn ang="0">
                    <a:pos x="4" y="20"/>
                  </a:cxn>
                  <a:cxn ang="0">
                    <a:pos x="33" y="4"/>
                  </a:cxn>
                  <a:cxn ang="0">
                    <a:pos x="32" y="3"/>
                  </a:cxn>
                </a:cxnLst>
                <a:rect l="0" t="0" r="r" b="b"/>
                <a:pathLst>
                  <a:path w="33" h="20">
                    <a:moveTo>
                      <a:pt x="32" y="3"/>
                    </a:moveTo>
                    <a:cubicBezTo>
                      <a:pt x="32" y="3"/>
                      <a:pt x="32" y="3"/>
                      <a:pt x="32" y="3"/>
                    </a:cubicBezTo>
                    <a:cubicBezTo>
                      <a:pt x="32" y="3"/>
                      <a:pt x="31" y="3"/>
                      <a:pt x="31" y="3"/>
                    </a:cubicBezTo>
                    <a:cubicBezTo>
                      <a:pt x="31" y="2"/>
                      <a:pt x="31" y="2"/>
                      <a:pt x="31" y="2"/>
                    </a:cubicBezTo>
                    <a:cubicBezTo>
                      <a:pt x="31" y="2"/>
                      <a:pt x="30" y="2"/>
                      <a:pt x="30" y="2"/>
                    </a:cubicBezTo>
                    <a:cubicBezTo>
                      <a:pt x="30" y="2"/>
                      <a:pt x="30" y="2"/>
                      <a:pt x="30" y="1"/>
                    </a:cubicBezTo>
                    <a:cubicBezTo>
                      <a:pt x="30" y="1"/>
                      <a:pt x="29" y="1"/>
                      <a:pt x="29" y="1"/>
                    </a:cubicBezTo>
                    <a:cubicBezTo>
                      <a:pt x="29" y="1"/>
                      <a:pt x="29" y="1"/>
                      <a:pt x="29" y="1"/>
                    </a:cubicBezTo>
                    <a:cubicBezTo>
                      <a:pt x="29" y="1"/>
                      <a:pt x="29" y="1"/>
                      <a:pt x="28" y="1"/>
                    </a:cubicBezTo>
                    <a:cubicBezTo>
                      <a:pt x="28" y="1"/>
                      <a:pt x="28" y="0"/>
                      <a:pt x="28" y="0"/>
                    </a:cubicBezTo>
                    <a:cubicBezTo>
                      <a:pt x="0" y="17"/>
                      <a:pt x="0" y="17"/>
                      <a:pt x="0" y="17"/>
                    </a:cubicBezTo>
                    <a:cubicBezTo>
                      <a:pt x="0" y="17"/>
                      <a:pt x="0" y="17"/>
                      <a:pt x="0" y="17"/>
                    </a:cubicBezTo>
                    <a:cubicBezTo>
                      <a:pt x="0" y="17"/>
                      <a:pt x="1" y="17"/>
                      <a:pt x="1" y="17"/>
                    </a:cubicBezTo>
                    <a:cubicBezTo>
                      <a:pt x="1" y="17"/>
                      <a:pt x="1" y="17"/>
                      <a:pt x="1" y="17"/>
                    </a:cubicBezTo>
                    <a:cubicBezTo>
                      <a:pt x="1" y="18"/>
                      <a:pt x="1" y="18"/>
                      <a:pt x="2" y="18"/>
                    </a:cubicBezTo>
                    <a:cubicBezTo>
                      <a:pt x="2" y="18"/>
                      <a:pt x="2" y="18"/>
                      <a:pt x="2" y="18"/>
                    </a:cubicBezTo>
                    <a:cubicBezTo>
                      <a:pt x="2" y="18"/>
                      <a:pt x="2" y="18"/>
                      <a:pt x="3" y="19"/>
                    </a:cubicBezTo>
                    <a:cubicBezTo>
                      <a:pt x="3" y="19"/>
                      <a:pt x="3" y="19"/>
                      <a:pt x="3" y="19"/>
                    </a:cubicBezTo>
                    <a:cubicBezTo>
                      <a:pt x="3" y="19"/>
                      <a:pt x="3" y="19"/>
                      <a:pt x="3" y="19"/>
                    </a:cubicBezTo>
                    <a:cubicBezTo>
                      <a:pt x="4" y="20"/>
                      <a:pt x="4" y="20"/>
                      <a:pt x="4" y="20"/>
                    </a:cubicBezTo>
                    <a:cubicBezTo>
                      <a:pt x="4" y="20"/>
                      <a:pt x="4" y="20"/>
                      <a:pt x="4" y="20"/>
                    </a:cubicBezTo>
                    <a:cubicBezTo>
                      <a:pt x="33" y="4"/>
                      <a:pt x="33" y="4"/>
                      <a:pt x="33" y="4"/>
                    </a:cubicBezTo>
                    <a:cubicBezTo>
                      <a:pt x="32" y="4"/>
                      <a:pt x="32" y="4"/>
                      <a:pt x="32" y="3"/>
                    </a:cubicBezTo>
                    <a:close/>
                  </a:path>
                </a:pathLst>
              </a:custGeom>
              <a:solidFill>
                <a:srgbClr val="4F64A8"/>
              </a:solidFill>
              <a:ln w="9525">
                <a:noFill/>
                <a:round/>
                <a:headEnd/>
                <a:tailEnd/>
              </a:ln>
            </p:spPr>
            <p:txBody>
              <a:bodyPr/>
              <a:lstStyle/>
              <a:p>
                <a:endParaRPr lang="zh-CN" altLang="en-US"/>
              </a:p>
            </p:txBody>
          </p:sp>
          <p:sp>
            <p:nvSpPr>
              <p:cNvPr id="918" name="Freeform 558"/>
              <p:cNvSpPr>
                <a:spLocks/>
              </p:cNvSpPr>
              <p:nvPr/>
            </p:nvSpPr>
            <p:spPr bwMode="auto">
              <a:xfrm>
                <a:off x="4752" y="1727"/>
                <a:ext cx="17" cy="18"/>
              </a:xfrm>
              <a:custGeom>
                <a:avLst/>
                <a:gdLst/>
                <a:ahLst/>
                <a:cxnLst>
                  <a:cxn ang="0">
                    <a:pos x="35" y="14"/>
                  </a:cxn>
                  <a:cxn ang="0">
                    <a:pos x="35" y="13"/>
                  </a:cxn>
                  <a:cxn ang="0">
                    <a:pos x="35" y="12"/>
                  </a:cxn>
                  <a:cxn ang="0">
                    <a:pos x="34" y="11"/>
                  </a:cxn>
                  <a:cxn ang="0">
                    <a:pos x="34" y="9"/>
                  </a:cxn>
                  <a:cxn ang="0">
                    <a:pos x="34" y="8"/>
                  </a:cxn>
                  <a:cxn ang="0">
                    <a:pos x="33" y="7"/>
                  </a:cxn>
                  <a:cxn ang="0">
                    <a:pos x="33" y="6"/>
                  </a:cxn>
                  <a:cxn ang="0">
                    <a:pos x="32" y="5"/>
                  </a:cxn>
                  <a:cxn ang="0">
                    <a:pos x="31" y="3"/>
                  </a:cxn>
                  <a:cxn ang="0">
                    <a:pos x="30" y="1"/>
                  </a:cxn>
                  <a:cxn ang="0">
                    <a:pos x="29" y="0"/>
                  </a:cxn>
                  <a:cxn ang="0">
                    <a:pos x="0" y="16"/>
                  </a:cxn>
                  <a:cxn ang="0">
                    <a:pos x="1" y="17"/>
                  </a:cxn>
                  <a:cxn ang="0">
                    <a:pos x="2" y="18"/>
                  </a:cxn>
                  <a:cxn ang="0">
                    <a:pos x="4" y="21"/>
                  </a:cxn>
                  <a:cxn ang="0">
                    <a:pos x="4" y="22"/>
                  </a:cxn>
                  <a:cxn ang="0">
                    <a:pos x="5" y="23"/>
                  </a:cxn>
                  <a:cxn ang="0">
                    <a:pos x="5" y="24"/>
                  </a:cxn>
                  <a:cxn ang="0">
                    <a:pos x="6" y="25"/>
                  </a:cxn>
                  <a:cxn ang="0">
                    <a:pos x="6" y="26"/>
                  </a:cxn>
                  <a:cxn ang="0">
                    <a:pos x="6" y="28"/>
                  </a:cxn>
                  <a:cxn ang="0">
                    <a:pos x="7" y="29"/>
                  </a:cxn>
                  <a:cxn ang="0">
                    <a:pos x="7" y="30"/>
                  </a:cxn>
                  <a:cxn ang="0">
                    <a:pos x="7" y="31"/>
                  </a:cxn>
                  <a:cxn ang="0">
                    <a:pos x="7" y="31"/>
                  </a:cxn>
                  <a:cxn ang="0">
                    <a:pos x="7" y="32"/>
                  </a:cxn>
                  <a:cxn ang="0">
                    <a:pos x="7" y="33"/>
                  </a:cxn>
                  <a:cxn ang="0">
                    <a:pos x="6" y="34"/>
                  </a:cxn>
                  <a:cxn ang="0">
                    <a:pos x="6" y="36"/>
                  </a:cxn>
                  <a:cxn ang="0">
                    <a:pos x="4" y="38"/>
                  </a:cxn>
                  <a:cxn ang="0">
                    <a:pos x="34" y="20"/>
                  </a:cxn>
                  <a:cxn ang="0">
                    <a:pos x="34" y="19"/>
                  </a:cxn>
                  <a:cxn ang="0">
                    <a:pos x="35" y="17"/>
                  </a:cxn>
                  <a:cxn ang="0">
                    <a:pos x="35" y="16"/>
                  </a:cxn>
                  <a:cxn ang="0">
                    <a:pos x="35" y="15"/>
                  </a:cxn>
                  <a:cxn ang="0">
                    <a:pos x="35" y="15"/>
                  </a:cxn>
                </a:cxnLst>
                <a:rect l="0" t="0" r="r" b="b"/>
                <a:pathLst>
                  <a:path w="35" h="38">
                    <a:moveTo>
                      <a:pt x="35" y="14"/>
                    </a:moveTo>
                    <a:cubicBezTo>
                      <a:pt x="35" y="14"/>
                      <a:pt x="35" y="14"/>
                      <a:pt x="35" y="14"/>
                    </a:cubicBezTo>
                    <a:cubicBezTo>
                      <a:pt x="35" y="14"/>
                      <a:pt x="35" y="13"/>
                      <a:pt x="35" y="13"/>
                    </a:cubicBezTo>
                    <a:cubicBezTo>
                      <a:pt x="35" y="13"/>
                      <a:pt x="35" y="13"/>
                      <a:pt x="35" y="13"/>
                    </a:cubicBezTo>
                    <a:cubicBezTo>
                      <a:pt x="35" y="13"/>
                      <a:pt x="35" y="12"/>
                      <a:pt x="35" y="12"/>
                    </a:cubicBezTo>
                    <a:cubicBezTo>
                      <a:pt x="35" y="12"/>
                      <a:pt x="35" y="12"/>
                      <a:pt x="35" y="12"/>
                    </a:cubicBezTo>
                    <a:cubicBezTo>
                      <a:pt x="35" y="12"/>
                      <a:pt x="35" y="11"/>
                      <a:pt x="35" y="11"/>
                    </a:cubicBezTo>
                    <a:cubicBezTo>
                      <a:pt x="34" y="11"/>
                      <a:pt x="34" y="11"/>
                      <a:pt x="34" y="11"/>
                    </a:cubicBezTo>
                    <a:cubicBezTo>
                      <a:pt x="34" y="10"/>
                      <a:pt x="34" y="10"/>
                      <a:pt x="34" y="10"/>
                    </a:cubicBezTo>
                    <a:cubicBezTo>
                      <a:pt x="34" y="10"/>
                      <a:pt x="34" y="10"/>
                      <a:pt x="34" y="9"/>
                    </a:cubicBezTo>
                    <a:cubicBezTo>
                      <a:pt x="34" y="9"/>
                      <a:pt x="34" y="9"/>
                      <a:pt x="34" y="9"/>
                    </a:cubicBezTo>
                    <a:cubicBezTo>
                      <a:pt x="34" y="9"/>
                      <a:pt x="34" y="9"/>
                      <a:pt x="34" y="8"/>
                    </a:cubicBezTo>
                    <a:cubicBezTo>
                      <a:pt x="34" y="8"/>
                      <a:pt x="34" y="8"/>
                      <a:pt x="34" y="8"/>
                    </a:cubicBezTo>
                    <a:cubicBezTo>
                      <a:pt x="33" y="8"/>
                      <a:pt x="33" y="8"/>
                      <a:pt x="33" y="7"/>
                    </a:cubicBezTo>
                    <a:cubicBezTo>
                      <a:pt x="33" y="7"/>
                      <a:pt x="33" y="7"/>
                      <a:pt x="33" y="7"/>
                    </a:cubicBezTo>
                    <a:cubicBezTo>
                      <a:pt x="33" y="7"/>
                      <a:pt x="33" y="7"/>
                      <a:pt x="33" y="6"/>
                    </a:cubicBezTo>
                    <a:cubicBezTo>
                      <a:pt x="33" y="6"/>
                      <a:pt x="33" y="6"/>
                      <a:pt x="33" y="6"/>
                    </a:cubicBezTo>
                    <a:cubicBezTo>
                      <a:pt x="32" y="6"/>
                      <a:pt x="32" y="5"/>
                      <a:pt x="32" y="5"/>
                    </a:cubicBezTo>
                    <a:cubicBezTo>
                      <a:pt x="32" y="5"/>
                      <a:pt x="32" y="5"/>
                      <a:pt x="32" y="4"/>
                    </a:cubicBezTo>
                    <a:cubicBezTo>
                      <a:pt x="31" y="4"/>
                      <a:pt x="31" y="3"/>
                      <a:pt x="31" y="3"/>
                    </a:cubicBezTo>
                    <a:cubicBezTo>
                      <a:pt x="31" y="3"/>
                      <a:pt x="30" y="2"/>
                      <a:pt x="30" y="2"/>
                    </a:cubicBezTo>
                    <a:cubicBezTo>
                      <a:pt x="30" y="2"/>
                      <a:pt x="30" y="2"/>
                      <a:pt x="30" y="1"/>
                    </a:cubicBezTo>
                    <a:cubicBezTo>
                      <a:pt x="30" y="1"/>
                      <a:pt x="30" y="1"/>
                      <a:pt x="29" y="1"/>
                    </a:cubicBezTo>
                    <a:cubicBezTo>
                      <a:pt x="29" y="1"/>
                      <a:pt x="29" y="1"/>
                      <a:pt x="29" y="0"/>
                    </a:cubicBezTo>
                    <a:cubicBezTo>
                      <a:pt x="29" y="0"/>
                      <a:pt x="29" y="0"/>
                      <a:pt x="29" y="0"/>
                    </a:cubicBezTo>
                    <a:cubicBezTo>
                      <a:pt x="0" y="16"/>
                      <a:pt x="0" y="16"/>
                      <a:pt x="0" y="16"/>
                    </a:cubicBezTo>
                    <a:cubicBezTo>
                      <a:pt x="1" y="16"/>
                      <a:pt x="1" y="17"/>
                      <a:pt x="1" y="17"/>
                    </a:cubicBezTo>
                    <a:cubicBezTo>
                      <a:pt x="1" y="17"/>
                      <a:pt x="1" y="17"/>
                      <a:pt x="1" y="17"/>
                    </a:cubicBezTo>
                    <a:cubicBezTo>
                      <a:pt x="1" y="17"/>
                      <a:pt x="1" y="18"/>
                      <a:pt x="2" y="18"/>
                    </a:cubicBezTo>
                    <a:cubicBezTo>
                      <a:pt x="2" y="18"/>
                      <a:pt x="2" y="18"/>
                      <a:pt x="2" y="18"/>
                    </a:cubicBezTo>
                    <a:cubicBezTo>
                      <a:pt x="2" y="19"/>
                      <a:pt x="3" y="19"/>
                      <a:pt x="3" y="19"/>
                    </a:cubicBezTo>
                    <a:cubicBezTo>
                      <a:pt x="3" y="20"/>
                      <a:pt x="3" y="20"/>
                      <a:pt x="4" y="21"/>
                    </a:cubicBezTo>
                    <a:cubicBezTo>
                      <a:pt x="4" y="21"/>
                      <a:pt x="4" y="21"/>
                      <a:pt x="4" y="22"/>
                    </a:cubicBezTo>
                    <a:cubicBezTo>
                      <a:pt x="4" y="22"/>
                      <a:pt x="4" y="22"/>
                      <a:pt x="4" y="22"/>
                    </a:cubicBezTo>
                    <a:cubicBezTo>
                      <a:pt x="4" y="22"/>
                      <a:pt x="5" y="23"/>
                      <a:pt x="5" y="23"/>
                    </a:cubicBezTo>
                    <a:cubicBezTo>
                      <a:pt x="5" y="23"/>
                      <a:pt x="5" y="23"/>
                      <a:pt x="5" y="23"/>
                    </a:cubicBezTo>
                    <a:cubicBezTo>
                      <a:pt x="5" y="23"/>
                      <a:pt x="5" y="24"/>
                      <a:pt x="5" y="24"/>
                    </a:cubicBezTo>
                    <a:cubicBezTo>
                      <a:pt x="5" y="24"/>
                      <a:pt x="5" y="24"/>
                      <a:pt x="5" y="24"/>
                    </a:cubicBezTo>
                    <a:cubicBezTo>
                      <a:pt x="5" y="24"/>
                      <a:pt x="5" y="25"/>
                      <a:pt x="6" y="25"/>
                    </a:cubicBezTo>
                    <a:cubicBezTo>
                      <a:pt x="6" y="25"/>
                      <a:pt x="6" y="25"/>
                      <a:pt x="6" y="25"/>
                    </a:cubicBezTo>
                    <a:cubicBezTo>
                      <a:pt x="6" y="25"/>
                      <a:pt x="6" y="26"/>
                      <a:pt x="6" y="26"/>
                    </a:cubicBezTo>
                    <a:cubicBezTo>
                      <a:pt x="6" y="26"/>
                      <a:pt x="6" y="26"/>
                      <a:pt x="6" y="26"/>
                    </a:cubicBezTo>
                    <a:cubicBezTo>
                      <a:pt x="6" y="27"/>
                      <a:pt x="6" y="27"/>
                      <a:pt x="6" y="27"/>
                    </a:cubicBezTo>
                    <a:cubicBezTo>
                      <a:pt x="6" y="27"/>
                      <a:pt x="6" y="27"/>
                      <a:pt x="6" y="28"/>
                    </a:cubicBezTo>
                    <a:cubicBezTo>
                      <a:pt x="6" y="28"/>
                      <a:pt x="6" y="28"/>
                      <a:pt x="6" y="28"/>
                    </a:cubicBezTo>
                    <a:cubicBezTo>
                      <a:pt x="6" y="28"/>
                      <a:pt x="6" y="28"/>
                      <a:pt x="7" y="29"/>
                    </a:cubicBezTo>
                    <a:cubicBezTo>
                      <a:pt x="7" y="29"/>
                      <a:pt x="7" y="29"/>
                      <a:pt x="7" y="29"/>
                    </a:cubicBezTo>
                    <a:cubicBezTo>
                      <a:pt x="7" y="29"/>
                      <a:pt x="7" y="30"/>
                      <a:pt x="7" y="30"/>
                    </a:cubicBezTo>
                    <a:cubicBezTo>
                      <a:pt x="7" y="30"/>
                      <a:pt x="7" y="30"/>
                      <a:pt x="7" y="30"/>
                    </a:cubicBezTo>
                    <a:cubicBezTo>
                      <a:pt x="7" y="30"/>
                      <a:pt x="7" y="31"/>
                      <a:pt x="7" y="31"/>
                    </a:cubicBezTo>
                    <a:cubicBezTo>
                      <a:pt x="7" y="31"/>
                      <a:pt x="7" y="31"/>
                      <a:pt x="7" y="31"/>
                    </a:cubicBezTo>
                    <a:cubicBezTo>
                      <a:pt x="7" y="31"/>
                      <a:pt x="7" y="31"/>
                      <a:pt x="7" y="31"/>
                    </a:cubicBezTo>
                    <a:cubicBezTo>
                      <a:pt x="7" y="31"/>
                      <a:pt x="7" y="32"/>
                      <a:pt x="7" y="32"/>
                    </a:cubicBezTo>
                    <a:cubicBezTo>
                      <a:pt x="7" y="32"/>
                      <a:pt x="7" y="32"/>
                      <a:pt x="7" y="32"/>
                    </a:cubicBezTo>
                    <a:cubicBezTo>
                      <a:pt x="7" y="32"/>
                      <a:pt x="7" y="33"/>
                      <a:pt x="7" y="33"/>
                    </a:cubicBezTo>
                    <a:cubicBezTo>
                      <a:pt x="7" y="33"/>
                      <a:pt x="7" y="33"/>
                      <a:pt x="7" y="33"/>
                    </a:cubicBezTo>
                    <a:cubicBezTo>
                      <a:pt x="7" y="33"/>
                      <a:pt x="6" y="34"/>
                      <a:pt x="6" y="34"/>
                    </a:cubicBezTo>
                    <a:cubicBezTo>
                      <a:pt x="6" y="34"/>
                      <a:pt x="6" y="34"/>
                      <a:pt x="6" y="34"/>
                    </a:cubicBezTo>
                    <a:cubicBezTo>
                      <a:pt x="6" y="35"/>
                      <a:pt x="6" y="35"/>
                      <a:pt x="6" y="35"/>
                    </a:cubicBezTo>
                    <a:cubicBezTo>
                      <a:pt x="6" y="35"/>
                      <a:pt x="6" y="35"/>
                      <a:pt x="6" y="36"/>
                    </a:cubicBezTo>
                    <a:cubicBezTo>
                      <a:pt x="6" y="36"/>
                      <a:pt x="6" y="36"/>
                      <a:pt x="5" y="36"/>
                    </a:cubicBezTo>
                    <a:cubicBezTo>
                      <a:pt x="5" y="37"/>
                      <a:pt x="4" y="38"/>
                      <a:pt x="4" y="38"/>
                    </a:cubicBezTo>
                    <a:cubicBezTo>
                      <a:pt x="32" y="22"/>
                      <a:pt x="32" y="22"/>
                      <a:pt x="32" y="22"/>
                    </a:cubicBezTo>
                    <a:cubicBezTo>
                      <a:pt x="33" y="21"/>
                      <a:pt x="33" y="21"/>
                      <a:pt x="34" y="20"/>
                    </a:cubicBezTo>
                    <a:cubicBezTo>
                      <a:pt x="34" y="20"/>
                      <a:pt x="34" y="19"/>
                      <a:pt x="34" y="19"/>
                    </a:cubicBezTo>
                    <a:cubicBezTo>
                      <a:pt x="34" y="19"/>
                      <a:pt x="34" y="19"/>
                      <a:pt x="34" y="19"/>
                    </a:cubicBezTo>
                    <a:cubicBezTo>
                      <a:pt x="34" y="18"/>
                      <a:pt x="34" y="18"/>
                      <a:pt x="35" y="18"/>
                    </a:cubicBezTo>
                    <a:cubicBezTo>
                      <a:pt x="35" y="18"/>
                      <a:pt x="35" y="18"/>
                      <a:pt x="35" y="17"/>
                    </a:cubicBezTo>
                    <a:cubicBezTo>
                      <a:pt x="35" y="17"/>
                      <a:pt x="35" y="17"/>
                      <a:pt x="35" y="17"/>
                    </a:cubicBezTo>
                    <a:cubicBezTo>
                      <a:pt x="35" y="17"/>
                      <a:pt x="35" y="17"/>
                      <a:pt x="35" y="16"/>
                    </a:cubicBezTo>
                    <a:cubicBezTo>
                      <a:pt x="35" y="16"/>
                      <a:pt x="35" y="16"/>
                      <a:pt x="35" y="16"/>
                    </a:cubicBezTo>
                    <a:cubicBezTo>
                      <a:pt x="35" y="16"/>
                      <a:pt x="35" y="16"/>
                      <a:pt x="35" y="15"/>
                    </a:cubicBezTo>
                    <a:cubicBezTo>
                      <a:pt x="35" y="15"/>
                      <a:pt x="35" y="15"/>
                      <a:pt x="35" y="15"/>
                    </a:cubicBezTo>
                    <a:cubicBezTo>
                      <a:pt x="35" y="15"/>
                      <a:pt x="35" y="15"/>
                      <a:pt x="35" y="15"/>
                    </a:cubicBezTo>
                    <a:cubicBezTo>
                      <a:pt x="35" y="15"/>
                      <a:pt x="35" y="15"/>
                      <a:pt x="35" y="14"/>
                    </a:cubicBezTo>
                    <a:close/>
                  </a:path>
                </a:pathLst>
              </a:custGeom>
              <a:solidFill>
                <a:srgbClr val="17317B"/>
              </a:solidFill>
              <a:ln w="9525">
                <a:noFill/>
                <a:round/>
                <a:headEnd/>
                <a:tailEnd/>
              </a:ln>
            </p:spPr>
            <p:txBody>
              <a:bodyPr/>
              <a:lstStyle/>
              <a:p>
                <a:endParaRPr lang="zh-CN" altLang="en-US"/>
              </a:p>
            </p:txBody>
          </p:sp>
          <p:sp>
            <p:nvSpPr>
              <p:cNvPr id="919" name="Freeform 559"/>
              <p:cNvSpPr>
                <a:spLocks/>
              </p:cNvSpPr>
              <p:nvPr/>
            </p:nvSpPr>
            <p:spPr bwMode="auto">
              <a:xfrm>
                <a:off x="4745" y="1731"/>
                <a:ext cx="11" cy="15"/>
              </a:xfrm>
              <a:custGeom>
                <a:avLst/>
                <a:gdLst/>
                <a:ahLst/>
                <a:cxnLst>
                  <a:cxn ang="0">
                    <a:pos x="11" y="4"/>
                  </a:cxn>
                  <a:cxn ang="0">
                    <a:pos x="22" y="22"/>
                  </a:cxn>
                  <a:cxn ang="0">
                    <a:pos x="11" y="28"/>
                  </a:cxn>
                  <a:cxn ang="0">
                    <a:pos x="0" y="10"/>
                  </a:cxn>
                  <a:cxn ang="0">
                    <a:pos x="11" y="4"/>
                  </a:cxn>
                  <a:cxn ang="0">
                    <a:pos x="11" y="4"/>
                  </a:cxn>
                </a:cxnLst>
                <a:rect l="0" t="0" r="r" b="b"/>
                <a:pathLst>
                  <a:path w="22" h="32">
                    <a:moveTo>
                      <a:pt x="11" y="4"/>
                    </a:moveTo>
                    <a:cubicBezTo>
                      <a:pt x="17" y="7"/>
                      <a:pt x="22" y="15"/>
                      <a:pt x="22" y="22"/>
                    </a:cubicBezTo>
                    <a:cubicBezTo>
                      <a:pt x="22" y="29"/>
                      <a:pt x="17" y="32"/>
                      <a:pt x="11" y="28"/>
                    </a:cubicBezTo>
                    <a:cubicBezTo>
                      <a:pt x="5" y="25"/>
                      <a:pt x="0" y="17"/>
                      <a:pt x="0" y="10"/>
                    </a:cubicBezTo>
                    <a:cubicBezTo>
                      <a:pt x="0" y="3"/>
                      <a:pt x="5" y="0"/>
                      <a:pt x="11" y="4"/>
                    </a:cubicBezTo>
                    <a:cubicBezTo>
                      <a:pt x="11" y="4"/>
                      <a:pt x="11" y="4"/>
                      <a:pt x="11" y="4"/>
                    </a:cubicBezTo>
                    <a:close/>
                  </a:path>
                </a:pathLst>
              </a:custGeom>
              <a:solidFill>
                <a:srgbClr val="142867"/>
              </a:solidFill>
              <a:ln w="9525">
                <a:noFill/>
                <a:round/>
                <a:headEnd/>
                <a:tailEnd/>
              </a:ln>
            </p:spPr>
            <p:txBody>
              <a:bodyPr/>
              <a:lstStyle/>
              <a:p>
                <a:endParaRPr lang="zh-CN" altLang="en-US"/>
              </a:p>
            </p:txBody>
          </p:sp>
          <p:sp>
            <p:nvSpPr>
              <p:cNvPr id="920" name="Freeform 560"/>
              <p:cNvSpPr>
                <a:spLocks/>
              </p:cNvSpPr>
              <p:nvPr/>
            </p:nvSpPr>
            <p:spPr bwMode="auto">
              <a:xfrm>
                <a:off x="4711" y="1739"/>
                <a:ext cx="41" cy="32"/>
              </a:xfrm>
              <a:custGeom>
                <a:avLst/>
                <a:gdLst/>
                <a:ahLst/>
                <a:cxnLst>
                  <a:cxn ang="0">
                    <a:pos x="60" y="24"/>
                  </a:cxn>
                  <a:cxn ang="0">
                    <a:pos x="70" y="39"/>
                  </a:cxn>
                  <a:cxn ang="0">
                    <a:pos x="76" y="41"/>
                  </a:cxn>
                  <a:cxn ang="0">
                    <a:pos x="87" y="59"/>
                  </a:cxn>
                  <a:cxn ang="0">
                    <a:pos x="76" y="65"/>
                  </a:cxn>
                  <a:cxn ang="0">
                    <a:pos x="70" y="59"/>
                  </a:cxn>
                  <a:cxn ang="0">
                    <a:pos x="60" y="63"/>
                  </a:cxn>
                  <a:cxn ang="0">
                    <a:pos x="27" y="43"/>
                  </a:cxn>
                  <a:cxn ang="0">
                    <a:pos x="17" y="28"/>
                  </a:cxn>
                  <a:cxn ang="0">
                    <a:pos x="11" y="27"/>
                  </a:cxn>
                  <a:cxn ang="0">
                    <a:pos x="0" y="9"/>
                  </a:cxn>
                  <a:cxn ang="0">
                    <a:pos x="11" y="3"/>
                  </a:cxn>
                  <a:cxn ang="0">
                    <a:pos x="17" y="9"/>
                  </a:cxn>
                  <a:cxn ang="0">
                    <a:pos x="27" y="5"/>
                  </a:cxn>
                  <a:cxn ang="0">
                    <a:pos x="60" y="24"/>
                  </a:cxn>
                  <a:cxn ang="0">
                    <a:pos x="60" y="24"/>
                  </a:cxn>
                </a:cxnLst>
                <a:rect l="0" t="0" r="r" b="b"/>
                <a:pathLst>
                  <a:path w="87" h="68">
                    <a:moveTo>
                      <a:pt x="60" y="24"/>
                    </a:moveTo>
                    <a:cubicBezTo>
                      <a:pt x="65" y="27"/>
                      <a:pt x="69" y="34"/>
                      <a:pt x="70" y="39"/>
                    </a:cubicBezTo>
                    <a:cubicBezTo>
                      <a:pt x="72" y="39"/>
                      <a:pt x="74" y="39"/>
                      <a:pt x="76" y="41"/>
                    </a:cubicBezTo>
                    <a:cubicBezTo>
                      <a:pt x="82" y="44"/>
                      <a:pt x="87" y="52"/>
                      <a:pt x="87" y="59"/>
                    </a:cubicBezTo>
                    <a:cubicBezTo>
                      <a:pt x="87" y="65"/>
                      <a:pt x="82" y="68"/>
                      <a:pt x="76" y="65"/>
                    </a:cubicBezTo>
                    <a:cubicBezTo>
                      <a:pt x="74" y="63"/>
                      <a:pt x="72" y="61"/>
                      <a:pt x="70" y="59"/>
                    </a:cubicBezTo>
                    <a:cubicBezTo>
                      <a:pt x="69" y="64"/>
                      <a:pt x="65" y="66"/>
                      <a:pt x="60" y="63"/>
                    </a:cubicBezTo>
                    <a:cubicBezTo>
                      <a:pt x="27" y="43"/>
                      <a:pt x="27" y="43"/>
                      <a:pt x="27" y="43"/>
                    </a:cubicBezTo>
                    <a:cubicBezTo>
                      <a:pt x="22" y="41"/>
                      <a:pt x="18" y="34"/>
                      <a:pt x="17" y="28"/>
                    </a:cubicBezTo>
                    <a:cubicBezTo>
                      <a:pt x="15" y="29"/>
                      <a:pt x="13" y="28"/>
                      <a:pt x="11" y="27"/>
                    </a:cubicBezTo>
                    <a:cubicBezTo>
                      <a:pt x="5" y="24"/>
                      <a:pt x="0" y="15"/>
                      <a:pt x="0" y="9"/>
                    </a:cubicBezTo>
                    <a:cubicBezTo>
                      <a:pt x="0" y="2"/>
                      <a:pt x="5" y="0"/>
                      <a:pt x="11" y="3"/>
                    </a:cubicBezTo>
                    <a:cubicBezTo>
                      <a:pt x="13" y="4"/>
                      <a:pt x="15" y="6"/>
                      <a:pt x="17" y="9"/>
                    </a:cubicBezTo>
                    <a:cubicBezTo>
                      <a:pt x="18" y="4"/>
                      <a:pt x="22" y="2"/>
                      <a:pt x="27" y="5"/>
                    </a:cubicBezTo>
                    <a:cubicBezTo>
                      <a:pt x="60" y="24"/>
                      <a:pt x="60" y="24"/>
                      <a:pt x="60" y="24"/>
                    </a:cubicBezTo>
                    <a:cubicBezTo>
                      <a:pt x="60" y="24"/>
                      <a:pt x="60" y="24"/>
                      <a:pt x="60" y="24"/>
                    </a:cubicBezTo>
                    <a:close/>
                  </a:path>
                </a:pathLst>
              </a:custGeom>
              <a:solidFill>
                <a:srgbClr val="072466"/>
              </a:solidFill>
              <a:ln w="9525">
                <a:noFill/>
                <a:round/>
                <a:headEnd/>
                <a:tailEnd/>
              </a:ln>
            </p:spPr>
            <p:txBody>
              <a:bodyPr/>
              <a:lstStyle/>
              <a:p>
                <a:endParaRPr lang="zh-CN" altLang="en-US"/>
              </a:p>
            </p:txBody>
          </p:sp>
          <p:sp>
            <p:nvSpPr>
              <p:cNvPr id="921" name="Freeform 561"/>
              <p:cNvSpPr>
                <a:spLocks noEditPoints="1"/>
              </p:cNvSpPr>
              <p:nvPr/>
            </p:nvSpPr>
            <p:spPr bwMode="auto">
              <a:xfrm>
                <a:off x="4712" y="1742"/>
                <a:ext cx="38" cy="27"/>
              </a:xfrm>
              <a:custGeom>
                <a:avLst/>
                <a:gdLst/>
                <a:ahLst/>
                <a:cxnLst>
                  <a:cxn ang="0">
                    <a:pos x="7" y="2"/>
                  </a:cxn>
                  <a:cxn ang="0">
                    <a:pos x="13" y="13"/>
                  </a:cxn>
                  <a:cxn ang="0">
                    <a:pos x="7" y="16"/>
                  </a:cxn>
                  <a:cxn ang="0">
                    <a:pos x="0" y="5"/>
                  </a:cxn>
                  <a:cxn ang="0">
                    <a:pos x="7" y="2"/>
                  </a:cxn>
                  <a:cxn ang="0">
                    <a:pos x="7" y="2"/>
                  </a:cxn>
                  <a:cxn ang="0">
                    <a:pos x="73" y="41"/>
                  </a:cxn>
                  <a:cxn ang="0">
                    <a:pos x="80" y="52"/>
                  </a:cxn>
                  <a:cxn ang="0">
                    <a:pos x="73" y="56"/>
                  </a:cxn>
                  <a:cxn ang="0">
                    <a:pos x="67" y="45"/>
                  </a:cxn>
                  <a:cxn ang="0">
                    <a:pos x="73" y="41"/>
                  </a:cxn>
                  <a:cxn ang="0">
                    <a:pos x="73" y="41"/>
                  </a:cxn>
                </a:cxnLst>
                <a:rect l="0" t="0" r="r" b="b"/>
                <a:pathLst>
                  <a:path w="80" h="58">
                    <a:moveTo>
                      <a:pt x="7" y="2"/>
                    </a:moveTo>
                    <a:cubicBezTo>
                      <a:pt x="10" y="4"/>
                      <a:pt x="13" y="9"/>
                      <a:pt x="13" y="13"/>
                    </a:cubicBezTo>
                    <a:cubicBezTo>
                      <a:pt x="13" y="17"/>
                      <a:pt x="10" y="18"/>
                      <a:pt x="7" y="16"/>
                    </a:cubicBezTo>
                    <a:cubicBezTo>
                      <a:pt x="3" y="14"/>
                      <a:pt x="0" y="9"/>
                      <a:pt x="0" y="5"/>
                    </a:cubicBezTo>
                    <a:cubicBezTo>
                      <a:pt x="0" y="1"/>
                      <a:pt x="3" y="0"/>
                      <a:pt x="7" y="2"/>
                    </a:cubicBezTo>
                    <a:cubicBezTo>
                      <a:pt x="7" y="2"/>
                      <a:pt x="7" y="2"/>
                      <a:pt x="7" y="2"/>
                    </a:cubicBezTo>
                    <a:close/>
                    <a:moveTo>
                      <a:pt x="73" y="41"/>
                    </a:moveTo>
                    <a:cubicBezTo>
                      <a:pt x="77" y="43"/>
                      <a:pt x="80" y="48"/>
                      <a:pt x="80" y="52"/>
                    </a:cubicBezTo>
                    <a:cubicBezTo>
                      <a:pt x="80" y="56"/>
                      <a:pt x="77" y="58"/>
                      <a:pt x="73" y="56"/>
                    </a:cubicBezTo>
                    <a:cubicBezTo>
                      <a:pt x="70" y="54"/>
                      <a:pt x="67" y="49"/>
                      <a:pt x="67" y="45"/>
                    </a:cubicBezTo>
                    <a:cubicBezTo>
                      <a:pt x="67" y="41"/>
                      <a:pt x="70" y="39"/>
                      <a:pt x="73" y="41"/>
                    </a:cubicBezTo>
                    <a:cubicBezTo>
                      <a:pt x="73" y="41"/>
                      <a:pt x="73" y="41"/>
                      <a:pt x="73" y="41"/>
                    </a:cubicBezTo>
                    <a:close/>
                  </a:path>
                </a:pathLst>
              </a:custGeom>
              <a:noFill/>
              <a:ln w="3175" cap="flat">
                <a:solidFill>
                  <a:srgbClr val="DCDCDC"/>
                </a:solidFill>
                <a:prstDash val="solid"/>
                <a:miter lim="800000"/>
                <a:headEnd/>
                <a:tailEnd/>
              </a:ln>
            </p:spPr>
            <p:txBody>
              <a:bodyPr/>
              <a:lstStyle/>
              <a:p>
                <a:endParaRPr lang="zh-CN" altLang="en-US"/>
              </a:p>
            </p:txBody>
          </p:sp>
          <p:sp>
            <p:nvSpPr>
              <p:cNvPr id="922" name="Freeform 562"/>
              <p:cNvSpPr>
                <a:spLocks/>
              </p:cNvSpPr>
              <p:nvPr/>
            </p:nvSpPr>
            <p:spPr bwMode="auto">
              <a:xfrm>
                <a:off x="4736" y="1757"/>
                <a:ext cx="4" cy="9"/>
              </a:xfrm>
              <a:custGeom>
                <a:avLst/>
                <a:gdLst/>
                <a:ahLst/>
                <a:cxnLst>
                  <a:cxn ang="0">
                    <a:pos x="0" y="2"/>
                  </a:cxn>
                  <a:cxn ang="0">
                    <a:pos x="4" y="0"/>
                  </a:cxn>
                  <a:cxn ang="0">
                    <a:pos x="4" y="6"/>
                  </a:cxn>
                  <a:cxn ang="0">
                    <a:pos x="0" y="9"/>
                  </a:cxn>
                  <a:cxn ang="0">
                    <a:pos x="0" y="2"/>
                  </a:cxn>
                  <a:cxn ang="0">
                    <a:pos x="0" y="2"/>
                  </a:cxn>
                  <a:cxn ang="0">
                    <a:pos x="0" y="2"/>
                  </a:cxn>
                </a:cxnLst>
                <a:rect l="0" t="0" r="r" b="b"/>
                <a:pathLst>
                  <a:path w="4" h="9">
                    <a:moveTo>
                      <a:pt x="0" y="2"/>
                    </a:moveTo>
                    <a:lnTo>
                      <a:pt x="4" y="0"/>
                    </a:lnTo>
                    <a:lnTo>
                      <a:pt x="4" y="6"/>
                    </a:lnTo>
                    <a:lnTo>
                      <a:pt x="0" y="9"/>
                    </a:lnTo>
                    <a:lnTo>
                      <a:pt x="0" y="2"/>
                    </a:lnTo>
                    <a:lnTo>
                      <a:pt x="0" y="2"/>
                    </a:lnTo>
                    <a:lnTo>
                      <a:pt x="0" y="2"/>
                    </a:lnTo>
                    <a:close/>
                  </a:path>
                </a:pathLst>
              </a:custGeom>
              <a:solidFill>
                <a:srgbClr val="17317B"/>
              </a:solidFill>
              <a:ln w="9525">
                <a:noFill/>
                <a:round/>
                <a:headEnd/>
                <a:tailEnd/>
              </a:ln>
            </p:spPr>
            <p:txBody>
              <a:bodyPr/>
              <a:lstStyle/>
              <a:p>
                <a:endParaRPr lang="zh-CN" altLang="en-US"/>
              </a:p>
            </p:txBody>
          </p:sp>
          <p:sp>
            <p:nvSpPr>
              <p:cNvPr id="923" name="Freeform 563"/>
              <p:cNvSpPr>
                <a:spLocks/>
              </p:cNvSpPr>
              <p:nvPr/>
            </p:nvSpPr>
            <p:spPr bwMode="auto">
              <a:xfrm>
                <a:off x="4717" y="1745"/>
                <a:ext cx="23" cy="14"/>
              </a:xfrm>
              <a:custGeom>
                <a:avLst/>
                <a:gdLst/>
                <a:ahLst/>
                <a:cxnLst>
                  <a:cxn ang="0">
                    <a:pos x="0" y="3"/>
                  </a:cxn>
                  <a:cxn ang="0">
                    <a:pos x="4" y="0"/>
                  </a:cxn>
                  <a:cxn ang="0">
                    <a:pos x="23" y="12"/>
                  </a:cxn>
                  <a:cxn ang="0">
                    <a:pos x="19" y="14"/>
                  </a:cxn>
                  <a:cxn ang="0">
                    <a:pos x="0" y="3"/>
                  </a:cxn>
                  <a:cxn ang="0">
                    <a:pos x="0" y="3"/>
                  </a:cxn>
                  <a:cxn ang="0">
                    <a:pos x="0" y="3"/>
                  </a:cxn>
                </a:cxnLst>
                <a:rect l="0" t="0" r="r" b="b"/>
                <a:pathLst>
                  <a:path w="23" h="14">
                    <a:moveTo>
                      <a:pt x="0" y="3"/>
                    </a:moveTo>
                    <a:lnTo>
                      <a:pt x="4" y="0"/>
                    </a:lnTo>
                    <a:lnTo>
                      <a:pt x="23" y="12"/>
                    </a:lnTo>
                    <a:lnTo>
                      <a:pt x="19" y="14"/>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924" name="Freeform 564"/>
              <p:cNvSpPr>
                <a:spLocks/>
              </p:cNvSpPr>
              <p:nvPr/>
            </p:nvSpPr>
            <p:spPr bwMode="auto">
              <a:xfrm>
                <a:off x="4717" y="1748"/>
                <a:ext cx="19" cy="18"/>
              </a:xfrm>
              <a:custGeom>
                <a:avLst/>
                <a:gdLst/>
                <a:ahLst/>
                <a:cxnLst>
                  <a:cxn ang="0">
                    <a:pos x="19" y="11"/>
                  </a:cxn>
                  <a:cxn ang="0">
                    <a:pos x="19" y="18"/>
                  </a:cxn>
                  <a:cxn ang="0">
                    <a:pos x="0" y="7"/>
                  </a:cxn>
                  <a:cxn ang="0">
                    <a:pos x="0" y="0"/>
                  </a:cxn>
                  <a:cxn ang="0">
                    <a:pos x="19" y="11"/>
                  </a:cxn>
                  <a:cxn ang="0">
                    <a:pos x="19" y="11"/>
                  </a:cxn>
                  <a:cxn ang="0">
                    <a:pos x="19" y="11"/>
                  </a:cxn>
                </a:cxnLst>
                <a:rect l="0" t="0" r="r" b="b"/>
                <a:pathLst>
                  <a:path w="19" h="18">
                    <a:moveTo>
                      <a:pt x="19" y="11"/>
                    </a:moveTo>
                    <a:lnTo>
                      <a:pt x="19" y="18"/>
                    </a:lnTo>
                    <a:lnTo>
                      <a:pt x="0" y="7"/>
                    </a:lnTo>
                    <a:lnTo>
                      <a:pt x="0" y="0"/>
                    </a:lnTo>
                    <a:lnTo>
                      <a:pt x="19" y="11"/>
                    </a:lnTo>
                    <a:lnTo>
                      <a:pt x="19" y="11"/>
                    </a:lnTo>
                    <a:lnTo>
                      <a:pt x="19" y="11"/>
                    </a:lnTo>
                    <a:close/>
                  </a:path>
                </a:pathLst>
              </a:custGeom>
              <a:solidFill>
                <a:srgbClr val="36458A"/>
              </a:solidFill>
              <a:ln w="9525">
                <a:noFill/>
                <a:round/>
                <a:headEnd/>
                <a:tailEnd/>
              </a:ln>
            </p:spPr>
            <p:txBody>
              <a:bodyPr/>
              <a:lstStyle/>
              <a:p>
                <a:endParaRPr lang="zh-CN" altLang="en-US"/>
              </a:p>
            </p:txBody>
          </p:sp>
          <p:sp>
            <p:nvSpPr>
              <p:cNvPr id="925" name="Freeform 565"/>
              <p:cNvSpPr>
                <a:spLocks/>
              </p:cNvSpPr>
              <p:nvPr/>
            </p:nvSpPr>
            <p:spPr bwMode="auto">
              <a:xfrm>
                <a:off x="4712" y="1692"/>
                <a:ext cx="13" cy="22"/>
              </a:xfrm>
              <a:custGeom>
                <a:avLst/>
                <a:gdLst/>
                <a:ahLst/>
                <a:cxnLst>
                  <a:cxn ang="0">
                    <a:pos x="13" y="8"/>
                  </a:cxn>
                  <a:cxn ang="0">
                    <a:pos x="13" y="22"/>
                  </a:cxn>
                  <a:cxn ang="0">
                    <a:pos x="0" y="15"/>
                  </a:cxn>
                  <a:cxn ang="0">
                    <a:pos x="0" y="0"/>
                  </a:cxn>
                  <a:cxn ang="0">
                    <a:pos x="13" y="8"/>
                  </a:cxn>
                  <a:cxn ang="0">
                    <a:pos x="13" y="8"/>
                  </a:cxn>
                  <a:cxn ang="0">
                    <a:pos x="13" y="8"/>
                  </a:cxn>
                </a:cxnLst>
                <a:rect l="0" t="0" r="r" b="b"/>
                <a:pathLst>
                  <a:path w="13" h="22">
                    <a:moveTo>
                      <a:pt x="13" y="8"/>
                    </a:moveTo>
                    <a:lnTo>
                      <a:pt x="13" y="22"/>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926" name="Freeform 566"/>
              <p:cNvSpPr>
                <a:spLocks/>
              </p:cNvSpPr>
              <p:nvPr/>
            </p:nvSpPr>
            <p:spPr bwMode="auto">
              <a:xfrm>
                <a:off x="4714" y="1695"/>
                <a:ext cx="10" cy="17"/>
              </a:xfrm>
              <a:custGeom>
                <a:avLst/>
                <a:gdLst/>
                <a:ahLst/>
                <a:cxnLst>
                  <a:cxn ang="0">
                    <a:pos x="10" y="6"/>
                  </a:cxn>
                  <a:cxn ang="0">
                    <a:pos x="10" y="15"/>
                  </a:cxn>
                  <a:cxn ang="0">
                    <a:pos x="7" y="14"/>
                  </a:cxn>
                  <a:cxn ang="0">
                    <a:pos x="7" y="17"/>
                  </a:cxn>
                  <a:cxn ang="0">
                    <a:pos x="2" y="13"/>
                  </a:cxn>
                  <a:cxn ang="0">
                    <a:pos x="2" y="11"/>
                  </a:cxn>
                  <a:cxn ang="0">
                    <a:pos x="0" y="10"/>
                  </a:cxn>
                  <a:cxn ang="0">
                    <a:pos x="0" y="0"/>
                  </a:cxn>
                  <a:cxn ang="0">
                    <a:pos x="10" y="6"/>
                  </a:cxn>
                  <a:cxn ang="0">
                    <a:pos x="10" y="6"/>
                  </a:cxn>
                  <a:cxn ang="0">
                    <a:pos x="10" y="6"/>
                  </a:cxn>
                </a:cxnLst>
                <a:rect l="0" t="0" r="r" b="b"/>
                <a:pathLst>
                  <a:path w="10" h="17">
                    <a:moveTo>
                      <a:pt x="10" y="6"/>
                    </a:moveTo>
                    <a:lnTo>
                      <a:pt x="10" y="15"/>
                    </a:lnTo>
                    <a:lnTo>
                      <a:pt x="7" y="14"/>
                    </a:lnTo>
                    <a:lnTo>
                      <a:pt x="7" y="17"/>
                    </a:lnTo>
                    <a:lnTo>
                      <a:pt x="2" y="13"/>
                    </a:lnTo>
                    <a:lnTo>
                      <a:pt x="2" y="11"/>
                    </a:lnTo>
                    <a:lnTo>
                      <a:pt x="0" y="10"/>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927" name="Freeform 567"/>
              <p:cNvSpPr>
                <a:spLocks/>
              </p:cNvSpPr>
              <p:nvPr/>
            </p:nvSpPr>
            <p:spPr bwMode="auto">
              <a:xfrm>
                <a:off x="4677" y="1672"/>
                <a:ext cx="14" cy="23"/>
              </a:xfrm>
              <a:custGeom>
                <a:avLst/>
                <a:gdLst/>
                <a:ahLst/>
                <a:cxnLst>
                  <a:cxn ang="0">
                    <a:pos x="14" y="7"/>
                  </a:cxn>
                  <a:cxn ang="0">
                    <a:pos x="14" y="23"/>
                  </a:cxn>
                  <a:cxn ang="0">
                    <a:pos x="0" y="15"/>
                  </a:cxn>
                  <a:cxn ang="0">
                    <a:pos x="0" y="0"/>
                  </a:cxn>
                  <a:cxn ang="0">
                    <a:pos x="14" y="7"/>
                  </a:cxn>
                  <a:cxn ang="0">
                    <a:pos x="14" y="7"/>
                  </a:cxn>
                  <a:cxn ang="0">
                    <a:pos x="14" y="7"/>
                  </a:cxn>
                </a:cxnLst>
                <a:rect l="0" t="0" r="r" b="b"/>
                <a:pathLst>
                  <a:path w="14" h="23">
                    <a:moveTo>
                      <a:pt x="14" y="7"/>
                    </a:moveTo>
                    <a:lnTo>
                      <a:pt x="14" y="23"/>
                    </a:lnTo>
                    <a:lnTo>
                      <a:pt x="0" y="15"/>
                    </a:lnTo>
                    <a:lnTo>
                      <a:pt x="0" y="0"/>
                    </a:lnTo>
                    <a:lnTo>
                      <a:pt x="14" y="7"/>
                    </a:lnTo>
                    <a:lnTo>
                      <a:pt x="14" y="7"/>
                    </a:lnTo>
                    <a:lnTo>
                      <a:pt x="14" y="7"/>
                    </a:lnTo>
                    <a:close/>
                  </a:path>
                </a:pathLst>
              </a:custGeom>
              <a:solidFill>
                <a:srgbClr val="36458A"/>
              </a:solidFill>
              <a:ln w="9525">
                <a:noFill/>
                <a:round/>
                <a:headEnd/>
                <a:tailEnd/>
              </a:ln>
            </p:spPr>
            <p:txBody>
              <a:bodyPr/>
              <a:lstStyle/>
              <a:p>
                <a:endParaRPr lang="zh-CN" altLang="en-US"/>
              </a:p>
            </p:txBody>
          </p:sp>
          <p:sp>
            <p:nvSpPr>
              <p:cNvPr id="928" name="Freeform 568"/>
              <p:cNvSpPr>
                <a:spLocks/>
              </p:cNvSpPr>
              <p:nvPr/>
            </p:nvSpPr>
            <p:spPr bwMode="auto">
              <a:xfrm>
                <a:off x="4679" y="1675"/>
                <a:ext cx="10" cy="17"/>
              </a:xfrm>
              <a:custGeom>
                <a:avLst/>
                <a:gdLst/>
                <a:ahLst/>
                <a:cxnLst>
                  <a:cxn ang="0">
                    <a:pos x="10" y="6"/>
                  </a:cxn>
                  <a:cxn ang="0">
                    <a:pos x="10" y="16"/>
                  </a:cxn>
                  <a:cxn ang="0">
                    <a:pos x="8" y="14"/>
                  </a:cxn>
                  <a:cxn ang="0">
                    <a:pos x="8" y="17"/>
                  </a:cxn>
                  <a:cxn ang="0">
                    <a:pos x="3" y="13"/>
                  </a:cxn>
                  <a:cxn ang="0">
                    <a:pos x="3" y="11"/>
                  </a:cxn>
                  <a:cxn ang="0">
                    <a:pos x="0" y="10"/>
                  </a:cxn>
                  <a:cxn ang="0">
                    <a:pos x="0" y="0"/>
                  </a:cxn>
                  <a:cxn ang="0">
                    <a:pos x="10" y="6"/>
                  </a:cxn>
                  <a:cxn ang="0">
                    <a:pos x="10" y="6"/>
                  </a:cxn>
                  <a:cxn ang="0">
                    <a:pos x="10" y="6"/>
                  </a:cxn>
                </a:cxnLst>
                <a:rect l="0" t="0" r="r" b="b"/>
                <a:pathLst>
                  <a:path w="10" h="17">
                    <a:moveTo>
                      <a:pt x="10" y="6"/>
                    </a:moveTo>
                    <a:lnTo>
                      <a:pt x="10" y="16"/>
                    </a:lnTo>
                    <a:lnTo>
                      <a:pt x="8" y="14"/>
                    </a:lnTo>
                    <a:lnTo>
                      <a:pt x="8" y="17"/>
                    </a:lnTo>
                    <a:lnTo>
                      <a:pt x="3" y="13"/>
                    </a:lnTo>
                    <a:lnTo>
                      <a:pt x="3" y="11"/>
                    </a:lnTo>
                    <a:lnTo>
                      <a:pt x="0" y="10"/>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929" name="Freeform 569"/>
              <p:cNvSpPr>
                <a:spLocks/>
              </p:cNvSpPr>
              <p:nvPr/>
            </p:nvSpPr>
            <p:spPr bwMode="auto">
              <a:xfrm>
                <a:off x="4687" y="1722"/>
                <a:ext cx="13" cy="23"/>
              </a:xfrm>
              <a:custGeom>
                <a:avLst/>
                <a:gdLst/>
                <a:ahLst/>
                <a:cxnLst>
                  <a:cxn ang="0">
                    <a:pos x="13" y="8"/>
                  </a:cxn>
                  <a:cxn ang="0">
                    <a:pos x="13" y="23"/>
                  </a:cxn>
                  <a:cxn ang="0">
                    <a:pos x="0" y="16"/>
                  </a:cxn>
                  <a:cxn ang="0">
                    <a:pos x="0" y="0"/>
                  </a:cxn>
                  <a:cxn ang="0">
                    <a:pos x="13" y="8"/>
                  </a:cxn>
                  <a:cxn ang="0">
                    <a:pos x="13" y="8"/>
                  </a:cxn>
                  <a:cxn ang="0">
                    <a:pos x="13" y="8"/>
                  </a:cxn>
                </a:cxnLst>
                <a:rect l="0" t="0" r="r" b="b"/>
                <a:pathLst>
                  <a:path w="13" h="23">
                    <a:moveTo>
                      <a:pt x="13" y="8"/>
                    </a:moveTo>
                    <a:lnTo>
                      <a:pt x="13" y="23"/>
                    </a:lnTo>
                    <a:lnTo>
                      <a:pt x="0" y="16"/>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930" name="Freeform 570"/>
              <p:cNvSpPr>
                <a:spLocks/>
              </p:cNvSpPr>
              <p:nvPr/>
            </p:nvSpPr>
            <p:spPr bwMode="auto">
              <a:xfrm>
                <a:off x="4689" y="1726"/>
                <a:ext cx="10" cy="17"/>
              </a:xfrm>
              <a:custGeom>
                <a:avLst/>
                <a:gdLst/>
                <a:ahLst/>
                <a:cxnLst>
                  <a:cxn ang="0">
                    <a:pos x="10" y="6"/>
                  </a:cxn>
                  <a:cxn ang="0">
                    <a:pos x="10" y="16"/>
                  </a:cxn>
                  <a:cxn ang="0">
                    <a:pos x="7" y="14"/>
                  </a:cxn>
                  <a:cxn ang="0">
                    <a:pos x="7" y="17"/>
                  </a:cxn>
                  <a:cxn ang="0">
                    <a:pos x="2" y="13"/>
                  </a:cxn>
                  <a:cxn ang="0">
                    <a:pos x="2" y="11"/>
                  </a:cxn>
                  <a:cxn ang="0">
                    <a:pos x="0" y="9"/>
                  </a:cxn>
                  <a:cxn ang="0">
                    <a:pos x="0" y="0"/>
                  </a:cxn>
                  <a:cxn ang="0">
                    <a:pos x="10" y="6"/>
                  </a:cxn>
                  <a:cxn ang="0">
                    <a:pos x="10" y="6"/>
                  </a:cxn>
                  <a:cxn ang="0">
                    <a:pos x="10" y="6"/>
                  </a:cxn>
                </a:cxnLst>
                <a:rect l="0" t="0" r="r" b="b"/>
                <a:pathLst>
                  <a:path w="10" h="17">
                    <a:moveTo>
                      <a:pt x="10" y="6"/>
                    </a:moveTo>
                    <a:lnTo>
                      <a:pt x="10" y="16"/>
                    </a:lnTo>
                    <a:lnTo>
                      <a:pt x="7" y="14"/>
                    </a:lnTo>
                    <a:lnTo>
                      <a:pt x="7" y="17"/>
                    </a:lnTo>
                    <a:lnTo>
                      <a:pt x="2" y="13"/>
                    </a:lnTo>
                    <a:lnTo>
                      <a:pt x="2" y="11"/>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931" name="Freeform 571"/>
              <p:cNvSpPr>
                <a:spLocks/>
              </p:cNvSpPr>
              <p:nvPr/>
            </p:nvSpPr>
            <p:spPr bwMode="auto">
              <a:xfrm>
                <a:off x="4574" y="1612"/>
                <a:ext cx="13" cy="23"/>
              </a:xfrm>
              <a:custGeom>
                <a:avLst/>
                <a:gdLst/>
                <a:ahLst/>
                <a:cxnLst>
                  <a:cxn ang="0">
                    <a:pos x="13" y="8"/>
                  </a:cxn>
                  <a:cxn ang="0">
                    <a:pos x="13" y="23"/>
                  </a:cxn>
                  <a:cxn ang="0">
                    <a:pos x="0" y="16"/>
                  </a:cxn>
                  <a:cxn ang="0">
                    <a:pos x="0" y="0"/>
                  </a:cxn>
                  <a:cxn ang="0">
                    <a:pos x="13" y="8"/>
                  </a:cxn>
                  <a:cxn ang="0">
                    <a:pos x="13" y="8"/>
                  </a:cxn>
                  <a:cxn ang="0">
                    <a:pos x="13" y="8"/>
                  </a:cxn>
                </a:cxnLst>
                <a:rect l="0" t="0" r="r" b="b"/>
                <a:pathLst>
                  <a:path w="13" h="23">
                    <a:moveTo>
                      <a:pt x="13" y="8"/>
                    </a:moveTo>
                    <a:lnTo>
                      <a:pt x="13" y="23"/>
                    </a:lnTo>
                    <a:lnTo>
                      <a:pt x="0" y="16"/>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932" name="Freeform 572"/>
              <p:cNvSpPr>
                <a:spLocks/>
              </p:cNvSpPr>
              <p:nvPr/>
            </p:nvSpPr>
            <p:spPr bwMode="auto">
              <a:xfrm>
                <a:off x="4576" y="1615"/>
                <a:ext cx="10" cy="17"/>
              </a:xfrm>
              <a:custGeom>
                <a:avLst/>
                <a:gdLst/>
                <a:ahLst/>
                <a:cxnLst>
                  <a:cxn ang="0">
                    <a:pos x="10" y="7"/>
                  </a:cxn>
                  <a:cxn ang="0">
                    <a:pos x="10" y="16"/>
                  </a:cxn>
                  <a:cxn ang="0">
                    <a:pos x="7" y="14"/>
                  </a:cxn>
                  <a:cxn ang="0">
                    <a:pos x="7" y="17"/>
                  </a:cxn>
                  <a:cxn ang="0">
                    <a:pos x="2" y="14"/>
                  </a:cxn>
                  <a:cxn ang="0">
                    <a:pos x="2" y="12"/>
                  </a:cxn>
                  <a:cxn ang="0">
                    <a:pos x="0" y="10"/>
                  </a:cxn>
                  <a:cxn ang="0">
                    <a:pos x="0" y="0"/>
                  </a:cxn>
                  <a:cxn ang="0">
                    <a:pos x="10" y="7"/>
                  </a:cxn>
                  <a:cxn ang="0">
                    <a:pos x="10" y="7"/>
                  </a:cxn>
                  <a:cxn ang="0">
                    <a:pos x="10" y="7"/>
                  </a:cxn>
                </a:cxnLst>
                <a:rect l="0" t="0" r="r" b="b"/>
                <a:pathLst>
                  <a:path w="10" h="17">
                    <a:moveTo>
                      <a:pt x="10" y="7"/>
                    </a:moveTo>
                    <a:lnTo>
                      <a:pt x="10" y="16"/>
                    </a:lnTo>
                    <a:lnTo>
                      <a:pt x="7" y="14"/>
                    </a:lnTo>
                    <a:lnTo>
                      <a:pt x="7" y="17"/>
                    </a:lnTo>
                    <a:lnTo>
                      <a:pt x="2" y="14"/>
                    </a:lnTo>
                    <a:lnTo>
                      <a:pt x="2" y="12"/>
                    </a:lnTo>
                    <a:lnTo>
                      <a:pt x="0" y="10"/>
                    </a:lnTo>
                    <a:lnTo>
                      <a:pt x="0" y="0"/>
                    </a:lnTo>
                    <a:lnTo>
                      <a:pt x="10" y="7"/>
                    </a:lnTo>
                    <a:lnTo>
                      <a:pt x="10" y="7"/>
                    </a:lnTo>
                    <a:lnTo>
                      <a:pt x="10" y="7"/>
                    </a:lnTo>
                    <a:close/>
                  </a:path>
                </a:pathLst>
              </a:custGeom>
              <a:solidFill>
                <a:srgbClr val="072466"/>
              </a:solidFill>
              <a:ln w="9525">
                <a:noFill/>
                <a:round/>
                <a:headEnd/>
                <a:tailEnd/>
              </a:ln>
            </p:spPr>
            <p:txBody>
              <a:bodyPr/>
              <a:lstStyle/>
              <a:p>
                <a:endParaRPr lang="zh-CN" altLang="en-US"/>
              </a:p>
            </p:txBody>
          </p:sp>
          <p:sp>
            <p:nvSpPr>
              <p:cNvPr id="933" name="Freeform 573"/>
              <p:cNvSpPr>
                <a:spLocks/>
              </p:cNvSpPr>
              <p:nvPr/>
            </p:nvSpPr>
            <p:spPr bwMode="auto">
              <a:xfrm>
                <a:off x="4631" y="1645"/>
                <a:ext cx="13" cy="23"/>
              </a:xfrm>
              <a:custGeom>
                <a:avLst/>
                <a:gdLst/>
                <a:ahLst/>
                <a:cxnLst>
                  <a:cxn ang="0">
                    <a:pos x="13" y="7"/>
                  </a:cxn>
                  <a:cxn ang="0">
                    <a:pos x="13" y="23"/>
                  </a:cxn>
                  <a:cxn ang="0">
                    <a:pos x="0" y="15"/>
                  </a:cxn>
                  <a:cxn ang="0">
                    <a:pos x="0" y="0"/>
                  </a:cxn>
                  <a:cxn ang="0">
                    <a:pos x="13" y="7"/>
                  </a:cxn>
                  <a:cxn ang="0">
                    <a:pos x="13" y="7"/>
                  </a:cxn>
                  <a:cxn ang="0">
                    <a:pos x="13" y="7"/>
                  </a:cxn>
                </a:cxnLst>
                <a:rect l="0" t="0" r="r" b="b"/>
                <a:pathLst>
                  <a:path w="13" h="23">
                    <a:moveTo>
                      <a:pt x="13" y="7"/>
                    </a:moveTo>
                    <a:lnTo>
                      <a:pt x="13" y="23"/>
                    </a:lnTo>
                    <a:lnTo>
                      <a:pt x="0" y="15"/>
                    </a:lnTo>
                    <a:lnTo>
                      <a:pt x="0" y="0"/>
                    </a:lnTo>
                    <a:lnTo>
                      <a:pt x="13" y="7"/>
                    </a:lnTo>
                    <a:lnTo>
                      <a:pt x="13" y="7"/>
                    </a:lnTo>
                    <a:lnTo>
                      <a:pt x="13" y="7"/>
                    </a:lnTo>
                    <a:close/>
                  </a:path>
                </a:pathLst>
              </a:custGeom>
              <a:solidFill>
                <a:srgbClr val="36458A"/>
              </a:solidFill>
              <a:ln w="9525">
                <a:noFill/>
                <a:round/>
                <a:headEnd/>
                <a:tailEnd/>
              </a:ln>
            </p:spPr>
            <p:txBody>
              <a:bodyPr/>
              <a:lstStyle/>
              <a:p>
                <a:endParaRPr lang="zh-CN" altLang="en-US"/>
              </a:p>
            </p:txBody>
          </p:sp>
          <p:sp>
            <p:nvSpPr>
              <p:cNvPr id="934" name="Freeform 574"/>
              <p:cNvSpPr>
                <a:spLocks/>
              </p:cNvSpPr>
              <p:nvPr/>
            </p:nvSpPr>
            <p:spPr bwMode="auto">
              <a:xfrm>
                <a:off x="4632" y="1648"/>
                <a:ext cx="11" cy="16"/>
              </a:xfrm>
              <a:custGeom>
                <a:avLst/>
                <a:gdLst/>
                <a:ahLst/>
                <a:cxnLst>
                  <a:cxn ang="0">
                    <a:pos x="11" y="6"/>
                  </a:cxn>
                  <a:cxn ang="0">
                    <a:pos x="11" y="16"/>
                  </a:cxn>
                  <a:cxn ang="0">
                    <a:pos x="8" y="14"/>
                  </a:cxn>
                  <a:cxn ang="0">
                    <a:pos x="8" y="16"/>
                  </a:cxn>
                  <a:cxn ang="0">
                    <a:pos x="3" y="13"/>
                  </a:cxn>
                  <a:cxn ang="0">
                    <a:pos x="3" y="11"/>
                  </a:cxn>
                  <a:cxn ang="0">
                    <a:pos x="0" y="9"/>
                  </a:cxn>
                  <a:cxn ang="0">
                    <a:pos x="0" y="0"/>
                  </a:cxn>
                  <a:cxn ang="0">
                    <a:pos x="11" y="6"/>
                  </a:cxn>
                  <a:cxn ang="0">
                    <a:pos x="11" y="6"/>
                  </a:cxn>
                  <a:cxn ang="0">
                    <a:pos x="11" y="6"/>
                  </a:cxn>
                </a:cxnLst>
                <a:rect l="0" t="0" r="r" b="b"/>
                <a:pathLst>
                  <a:path w="11" h="16">
                    <a:moveTo>
                      <a:pt x="11" y="6"/>
                    </a:moveTo>
                    <a:lnTo>
                      <a:pt x="11" y="16"/>
                    </a:lnTo>
                    <a:lnTo>
                      <a:pt x="8" y="14"/>
                    </a:lnTo>
                    <a:lnTo>
                      <a:pt x="8" y="16"/>
                    </a:lnTo>
                    <a:lnTo>
                      <a:pt x="3" y="13"/>
                    </a:lnTo>
                    <a:lnTo>
                      <a:pt x="3" y="11"/>
                    </a:lnTo>
                    <a:lnTo>
                      <a:pt x="0" y="9"/>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935" name="Freeform 575"/>
              <p:cNvSpPr>
                <a:spLocks/>
              </p:cNvSpPr>
              <p:nvPr/>
            </p:nvSpPr>
            <p:spPr bwMode="auto">
              <a:xfrm>
                <a:off x="4554" y="1600"/>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936" name="Freeform 576"/>
              <p:cNvSpPr>
                <a:spLocks/>
              </p:cNvSpPr>
              <p:nvPr/>
            </p:nvSpPr>
            <p:spPr bwMode="auto">
              <a:xfrm>
                <a:off x="4555" y="1603"/>
                <a:ext cx="10" cy="17"/>
              </a:xfrm>
              <a:custGeom>
                <a:avLst/>
                <a:gdLst/>
                <a:ahLst/>
                <a:cxnLst>
                  <a:cxn ang="0">
                    <a:pos x="10" y="6"/>
                  </a:cxn>
                  <a:cxn ang="0">
                    <a:pos x="10" y="16"/>
                  </a:cxn>
                  <a:cxn ang="0">
                    <a:pos x="8" y="14"/>
                  </a:cxn>
                  <a:cxn ang="0">
                    <a:pos x="8" y="17"/>
                  </a:cxn>
                  <a:cxn ang="0">
                    <a:pos x="2" y="14"/>
                  </a:cxn>
                  <a:cxn ang="0">
                    <a:pos x="2" y="12"/>
                  </a:cxn>
                  <a:cxn ang="0">
                    <a:pos x="0" y="10"/>
                  </a:cxn>
                  <a:cxn ang="0">
                    <a:pos x="0" y="0"/>
                  </a:cxn>
                  <a:cxn ang="0">
                    <a:pos x="10" y="6"/>
                  </a:cxn>
                  <a:cxn ang="0">
                    <a:pos x="10" y="6"/>
                  </a:cxn>
                  <a:cxn ang="0">
                    <a:pos x="10" y="6"/>
                  </a:cxn>
                </a:cxnLst>
                <a:rect l="0" t="0" r="r" b="b"/>
                <a:pathLst>
                  <a:path w="10" h="17">
                    <a:moveTo>
                      <a:pt x="10" y="6"/>
                    </a:moveTo>
                    <a:lnTo>
                      <a:pt x="10" y="16"/>
                    </a:lnTo>
                    <a:lnTo>
                      <a:pt x="8" y="14"/>
                    </a:lnTo>
                    <a:lnTo>
                      <a:pt x="8" y="17"/>
                    </a:lnTo>
                    <a:lnTo>
                      <a:pt x="2" y="14"/>
                    </a:lnTo>
                    <a:lnTo>
                      <a:pt x="2" y="12"/>
                    </a:lnTo>
                    <a:lnTo>
                      <a:pt x="0" y="10"/>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937" name="Freeform 577"/>
              <p:cNvSpPr>
                <a:spLocks/>
              </p:cNvSpPr>
              <p:nvPr/>
            </p:nvSpPr>
            <p:spPr bwMode="auto">
              <a:xfrm>
                <a:off x="4723" y="1787"/>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938" name="Freeform 578"/>
              <p:cNvSpPr>
                <a:spLocks/>
              </p:cNvSpPr>
              <p:nvPr/>
            </p:nvSpPr>
            <p:spPr bwMode="auto">
              <a:xfrm>
                <a:off x="4724" y="1790"/>
                <a:ext cx="11" cy="17"/>
              </a:xfrm>
              <a:custGeom>
                <a:avLst/>
                <a:gdLst/>
                <a:ahLst/>
                <a:cxnLst>
                  <a:cxn ang="0">
                    <a:pos x="11" y="6"/>
                  </a:cxn>
                  <a:cxn ang="0">
                    <a:pos x="11" y="16"/>
                  </a:cxn>
                  <a:cxn ang="0">
                    <a:pos x="8" y="14"/>
                  </a:cxn>
                  <a:cxn ang="0">
                    <a:pos x="8" y="17"/>
                  </a:cxn>
                  <a:cxn ang="0">
                    <a:pos x="3" y="14"/>
                  </a:cxn>
                  <a:cxn ang="0">
                    <a:pos x="3" y="11"/>
                  </a:cxn>
                  <a:cxn ang="0">
                    <a:pos x="0" y="10"/>
                  </a:cxn>
                  <a:cxn ang="0">
                    <a:pos x="0" y="0"/>
                  </a:cxn>
                  <a:cxn ang="0">
                    <a:pos x="11" y="6"/>
                  </a:cxn>
                  <a:cxn ang="0">
                    <a:pos x="11" y="6"/>
                  </a:cxn>
                  <a:cxn ang="0">
                    <a:pos x="11" y="6"/>
                  </a:cxn>
                </a:cxnLst>
                <a:rect l="0" t="0" r="r" b="b"/>
                <a:pathLst>
                  <a:path w="11" h="17">
                    <a:moveTo>
                      <a:pt x="11" y="6"/>
                    </a:moveTo>
                    <a:lnTo>
                      <a:pt x="11" y="16"/>
                    </a:lnTo>
                    <a:lnTo>
                      <a:pt x="8" y="14"/>
                    </a:lnTo>
                    <a:lnTo>
                      <a:pt x="8" y="17"/>
                    </a:lnTo>
                    <a:lnTo>
                      <a:pt x="3" y="14"/>
                    </a:lnTo>
                    <a:lnTo>
                      <a:pt x="3" y="11"/>
                    </a:lnTo>
                    <a:lnTo>
                      <a:pt x="0" y="10"/>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939" name="Freeform 579"/>
              <p:cNvSpPr>
                <a:spLocks/>
              </p:cNvSpPr>
              <p:nvPr/>
            </p:nvSpPr>
            <p:spPr bwMode="auto">
              <a:xfrm>
                <a:off x="4703" y="1775"/>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940" name="Freeform 580"/>
              <p:cNvSpPr>
                <a:spLocks/>
              </p:cNvSpPr>
              <p:nvPr/>
            </p:nvSpPr>
            <p:spPr bwMode="auto">
              <a:xfrm>
                <a:off x="4704" y="1778"/>
                <a:ext cx="11" cy="17"/>
              </a:xfrm>
              <a:custGeom>
                <a:avLst/>
                <a:gdLst/>
                <a:ahLst/>
                <a:cxnLst>
                  <a:cxn ang="0">
                    <a:pos x="11" y="7"/>
                  </a:cxn>
                  <a:cxn ang="0">
                    <a:pos x="11" y="16"/>
                  </a:cxn>
                  <a:cxn ang="0">
                    <a:pos x="8" y="14"/>
                  </a:cxn>
                  <a:cxn ang="0">
                    <a:pos x="8" y="17"/>
                  </a:cxn>
                  <a:cxn ang="0">
                    <a:pos x="3" y="14"/>
                  </a:cxn>
                  <a:cxn ang="0">
                    <a:pos x="3" y="12"/>
                  </a:cxn>
                  <a:cxn ang="0">
                    <a:pos x="0" y="10"/>
                  </a:cxn>
                  <a:cxn ang="0">
                    <a:pos x="0" y="0"/>
                  </a:cxn>
                  <a:cxn ang="0">
                    <a:pos x="11" y="7"/>
                  </a:cxn>
                  <a:cxn ang="0">
                    <a:pos x="11" y="7"/>
                  </a:cxn>
                  <a:cxn ang="0">
                    <a:pos x="11" y="7"/>
                  </a:cxn>
                </a:cxnLst>
                <a:rect l="0" t="0" r="r" b="b"/>
                <a:pathLst>
                  <a:path w="11" h="17">
                    <a:moveTo>
                      <a:pt x="11" y="7"/>
                    </a:moveTo>
                    <a:lnTo>
                      <a:pt x="11" y="16"/>
                    </a:lnTo>
                    <a:lnTo>
                      <a:pt x="8" y="14"/>
                    </a:lnTo>
                    <a:lnTo>
                      <a:pt x="8" y="17"/>
                    </a:lnTo>
                    <a:lnTo>
                      <a:pt x="3" y="14"/>
                    </a:lnTo>
                    <a:lnTo>
                      <a:pt x="3" y="12"/>
                    </a:lnTo>
                    <a:lnTo>
                      <a:pt x="0" y="10"/>
                    </a:lnTo>
                    <a:lnTo>
                      <a:pt x="0" y="0"/>
                    </a:lnTo>
                    <a:lnTo>
                      <a:pt x="11" y="7"/>
                    </a:lnTo>
                    <a:lnTo>
                      <a:pt x="11" y="7"/>
                    </a:lnTo>
                    <a:lnTo>
                      <a:pt x="11" y="7"/>
                    </a:lnTo>
                    <a:close/>
                  </a:path>
                </a:pathLst>
              </a:custGeom>
              <a:solidFill>
                <a:srgbClr val="072466"/>
              </a:solidFill>
              <a:ln w="9525">
                <a:noFill/>
                <a:round/>
                <a:headEnd/>
                <a:tailEnd/>
              </a:ln>
            </p:spPr>
            <p:txBody>
              <a:bodyPr/>
              <a:lstStyle/>
              <a:p>
                <a:endParaRPr lang="zh-CN" altLang="en-US"/>
              </a:p>
            </p:txBody>
          </p:sp>
          <p:sp>
            <p:nvSpPr>
              <p:cNvPr id="941" name="Freeform 581"/>
              <p:cNvSpPr>
                <a:spLocks/>
              </p:cNvSpPr>
              <p:nvPr/>
            </p:nvSpPr>
            <p:spPr bwMode="auto">
              <a:xfrm>
                <a:off x="4683" y="1763"/>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942" name="Freeform 582"/>
              <p:cNvSpPr>
                <a:spLocks/>
              </p:cNvSpPr>
              <p:nvPr/>
            </p:nvSpPr>
            <p:spPr bwMode="auto">
              <a:xfrm>
                <a:off x="4684" y="1766"/>
                <a:ext cx="11" cy="17"/>
              </a:xfrm>
              <a:custGeom>
                <a:avLst/>
                <a:gdLst/>
                <a:ahLst/>
                <a:cxnLst>
                  <a:cxn ang="0">
                    <a:pos x="11" y="6"/>
                  </a:cxn>
                  <a:cxn ang="0">
                    <a:pos x="11" y="16"/>
                  </a:cxn>
                  <a:cxn ang="0">
                    <a:pos x="8" y="14"/>
                  </a:cxn>
                  <a:cxn ang="0">
                    <a:pos x="8" y="17"/>
                  </a:cxn>
                  <a:cxn ang="0">
                    <a:pos x="3" y="14"/>
                  </a:cxn>
                  <a:cxn ang="0">
                    <a:pos x="3" y="12"/>
                  </a:cxn>
                  <a:cxn ang="0">
                    <a:pos x="0" y="10"/>
                  </a:cxn>
                  <a:cxn ang="0">
                    <a:pos x="0" y="0"/>
                  </a:cxn>
                  <a:cxn ang="0">
                    <a:pos x="11" y="6"/>
                  </a:cxn>
                  <a:cxn ang="0">
                    <a:pos x="11" y="6"/>
                  </a:cxn>
                  <a:cxn ang="0">
                    <a:pos x="11" y="6"/>
                  </a:cxn>
                </a:cxnLst>
                <a:rect l="0" t="0" r="r" b="b"/>
                <a:pathLst>
                  <a:path w="11" h="17">
                    <a:moveTo>
                      <a:pt x="11" y="6"/>
                    </a:moveTo>
                    <a:lnTo>
                      <a:pt x="11" y="16"/>
                    </a:lnTo>
                    <a:lnTo>
                      <a:pt x="8" y="14"/>
                    </a:lnTo>
                    <a:lnTo>
                      <a:pt x="8" y="17"/>
                    </a:lnTo>
                    <a:lnTo>
                      <a:pt x="3" y="14"/>
                    </a:lnTo>
                    <a:lnTo>
                      <a:pt x="3" y="12"/>
                    </a:lnTo>
                    <a:lnTo>
                      <a:pt x="0" y="10"/>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943" name="Freeform 583"/>
              <p:cNvSpPr>
                <a:spLocks/>
              </p:cNvSpPr>
              <p:nvPr/>
            </p:nvSpPr>
            <p:spPr bwMode="auto">
              <a:xfrm>
                <a:off x="4663" y="1751"/>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944" name="Freeform 584"/>
              <p:cNvSpPr>
                <a:spLocks/>
              </p:cNvSpPr>
              <p:nvPr/>
            </p:nvSpPr>
            <p:spPr bwMode="auto">
              <a:xfrm>
                <a:off x="4664" y="1755"/>
                <a:ext cx="11" cy="16"/>
              </a:xfrm>
              <a:custGeom>
                <a:avLst/>
                <a:gdLst/>
                <a:ahLst/>
                <a:cxnLst>
                  <a:cxn ang="0">
                    <a:pos x="11" y="6"/>
                  </a:cxn>
                  <a:cxn ang="0">
                    <a:pos x="11" y="15"/>
                  </a:cxn>
                  <a:cxn ang="0">
                    <a:pos x="8" y="14"/>
                  </a:cxn>
                  <a:cxn ang="0">
                    <a:pos x="8" y="16"/>
                  </a:cxn>
                  <a:cxn ang="0">
                    <a:pos x="3" y="13"/>
                  </a:cxn>
                  <a:cxn ang="0">
                    <a:pos x="3" y="11"/>
                  </a:cxn>
                  <a:cxn ang="0">
                    <a:pos x="0" y="9"/>
                  </a:cxn>
                  <a:cxn ang="0">
                    <a:pos x="0" y="0"/>
                  </a:cxn>
                  <a:cxn ang="0">
                    <a:pos x="11" y="6"/>
                  </a:cxn>
                  <a:cxn ang="0">
                    <a:pos x="11" y="6"/>
                  </a:cxn>
                  <a:cxn ang="0">
                    <a:pos x="11" y="6"/>
                  </a:cxn>
                </a:cxnLst>
                <a:rect l="0" t="0" r="r" b="b"/>
                <a:pathLst>
                  <a:path w="11" h="16">
                    <a:moveTo>
                      <a:pt x="11" y="6"/>
                    </a:moveTo>
                    <a:lnTo>
                      <a:pt x="11" y="15"/>
                    </a:lnTo>
                    <a:lnTo>
                      <a:pt x="8" y="14"/>
                    </a:lnTo>
                    <a:lnTo>
                      <a:pt x="8" y="16"/>
                    </a:lnTo>
                    <a:lnTo>
                      <a:pt x="3" y="13"/>
                    </a:lnTo>
                    <a:lnTo>
                      <a:pt x="3" y="11"/>
                    </a:lnTo>
                    <a:lnTo>
                      <a:pt x="0" y="9"/>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945" name="Freeform 585"/>
              <p:cNvSpPr>
                <a:spLocks/>
              </p:cNvSpPr>
              <p:nvPr/>
            </p:nvSpPr>
            <p:spPr bwMode="auto">
              <a:xfrm>
                <a:off x="4554" y="1645"/>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946" name="Freeform 586"/>
              <p:cNvSpPr>
                <a:spLocks/>
              </p:cNvSpPr>
              <p:nvPr/>
            </p:nvSpPr>
            <p:spPr bwMode="auto">
              <a:xfrm>
                <a:off x="4555" y="1649"/>
                <a:ext cx="10" cy="16"/>
              </a:xfrm>
              <a:custGeom>
                <a:avLst/>
                <a:gdLst/>
                <a:ahLst/>
                <a:cxnLst>
                  <a:cxn ang="0">
                    <a:pos x="10" y="6"/>
                  </a:cxn>
                  <a:cxn ang="0">
                    <a:pos x="10" y="15"/>
                  </a:cxn>
                  <a:cxn ang="0">
                    <a:pos x="8" y="14"/>
                  </a:cxn>
                  <a:cxn ang="0">
                    <a:pos x="8" y="16"/>
                  </a:cxn>
                  <a:cxn ang="0">
                    <a:pos x="2" y="13"/>
                  </a:cxn>
                  <a:cxn ang="0">
                    <a:pos x="2" y="10"/>
                  </a:cxn>
                  <a:cxn ang="0">
                    <a:pos x="0" y="9"/>
                  </a:cxn>
                  <a:cxn ang="0">
                    <a:pos x="0" y="0"/>
                  </a:cxn>
                  <a:cxn ang="0">
                    <a:pos x="10" y="6"/>
                  </a:cxn>
                  <a:cxn ang="0">
                    <a:pos x="10" y="6"/>
                  </a:cxn>
                  <a:cxn ang="0">
                    <a:pos x="10" y="6"/>
                  </a:cxn>
                </a:cxnLst>
                <a:rect l="0" t="0" r="r" b="b"/>
                <a:pathLst>
                  <a:path w="10" h="16">
                    <a:moveTo>
                      <a:pt x="10" y="6"/>
                    </a:moveTo>
                    <a:lnTo>
                      <a:pt x="10" y="15"/>
                    </a:lnTo>
                    <a:lnTo>
                      <a:pt x="8" y="14"/>
                    </a:lnTo>
                    <a:lnTo>
                      <a:pt x="8" y="16"/>
                    </a:lnTo>
                    <a:lnTo>
                      <a:pt x="2" y="13"/>
                    </a:lnTo>
                    <a:lnTo>
                      <a:pt x="2" y="10"/>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947" name="Freeform 587"/>
              <p:cNvSpPr>
                <a:spLocks/>
              </p:cNvSpPr>
              <p:nvPr/>
            </p:nvSpPr>
            <p:spPr bwMode="auto">
              <a:xfrm>
                <a:off x="4811" y="1745"/>
                <a:ext cx="13" cy="23"/>
              </a:xfrm>
              <a:custGeom>
                <a:avLst/>
                <a:gdLst/>
                <a:ahLst/>
                <a:cxnLst>
                  <a:cxn ang="0">
                    <a:pos x="13" y="8"/>
                  </a:cxn>
                  <a:cxn ang="0">
                    <a:pos x="13" y="23"/>
                  </a:cxn>
                  <a:cxn ang="0">
                    <a:pos x="0" y="16"/>
                  </a:cxn>
                  <a:cxn ang="0">
                    <a:pos x="0" y="0"/>
                  </a:cxn>
                  <a:cxn ang="0">
                    <a:pos x="13" y="8"/>
                  </a:cxn>
                  <a:cxn ang="0">
                    <a:pos x="13" y="8"/>
                  </a:cxn>
                  <a:cxn ang="0">
                    <a:pos x="13" y="8"/>
                  </a:cxn>
                </a:cxnLst>
                <a:rect l="0" t="0" r="r" b="b"/>
                <a:pathLst>
                  <a:path w="13" h="23">
                    <a:moveTo>
                      <a:pt x="13" y="8"/>
                    </a:moveTo>
                    <a:lnTo>
                      <a:pt x="13" y="23"/>
                    </a:lnTo>
                    <a:lnTo>
                      <a:pt x="0" y="16"/>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948" name="Freeform 588"/>
              <p:cNvSpPr>
                <a:spLocks/>
              </p:cNvSpPr>
              <p:nvPr/>
            </p:nvSpPr>
            <p:spPr bwMode="auto">
              <a:xfrm>
                <a:off x="4812" y="1749"/>
                <a:ext cx="11" cy="16"/>
              </a:xfrm>
              <a:custGeom>
                <a:avLst/>
                <a:gdLst/>
                <a:ahLst/>
                <a:cxnLst>
                  <a:cxn ang="0">
                    <a:pos x="11" y="6"/>
                  </a:cxn>
                  <a:cxn ang="0">
                    <a:pos x="11" y="15"/>
                  </a:cxn>
                  <a:cxn ang="0">
                    <a:pos x="8" y="14"/>
                  </a:cxn>
                  <a:cxn ang="0">
                    <a:pos x="8" y="16"/>
                  </a:cxn>
                  <a:cxn ang="0">
                    <a:pos x="3" y="13"/>
                  </a:cxn>
                  <a:cxn ang="0">
                    <a:pos x="3" y="11"/>
                  </a:cxn>
                  <a:cxn ang="0">
                    <a:pos x="0" y="9"/>
                  </a:cxn>
                  <a:cxn ang="0">
                    <a:pos x="0" y="0"/>
                  </a:cxn>
                  <a:cxn ang="0">
                    <a:pos x="11" y="6"/>
                  </a:cxn>
                  <a:cxn ang="0">
                    <a:pos x="11" y="6"/>
                  </a:cxn>
                  <a:cxn ang="0">
                    <a:pos x="11" y="6"/>
                  </a:cxn>
                </a:cxnLst>
                <a:rect l="0" t="0" r="r" b="b"/>
                <a:pathLst>
                  <a:path w="11" h="16">
                    <a:moveTo>
                      <a:pt x="11" y="6"/>
                    </a:moveTo>
                    <a:lnTo>
                      <a:pt x="11" y="15"/>
                    </a:lnTo>
                    <a:lnTo>
                      <a:pt x="8" y="14"/>
                    </a:lnTo>
                    <a:lnTo>
                      <a:pt x="8" y="16"/>
                    </a:lnTo>
                    <a:lnTo>
                      <a:pt x="3" y="13"/>
                    </a:lnTo>
                    <a:lnTo>
                      <a:pt x="3" y="11"/>
                    </a:lnTo>
                    <a:lnTo>
                      <a:pt x="0" y="9"/>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949" name="Freeform 589"/>
              <p:cNvSpPr>
                <a:spLocks/>
              </p:cNvSpPr>
              <p:nvPr/>
            </p:nvSpPr>
            <p:spPr bwMode="auto">
              <a:xfrm>
                <a:off x="4808" y="1784"/>
                <a:ext cx="14" cy="23"/>
              </a:xfrm>
              <a:custGeom>
                <a:avLst/>
                <a:gdLst/>
                <a:ahLst/>
                <a:cxnLst>
                  <a:cxn ang="0">
                    <a:pos x="14" y="8"/>
                  </a:cxn>
                  <a:cxn ang="0">
                    <a:pos x="14" y="23"/>
                  </a:cxn>
                  <a:cxn ang="0">
                    <a:pos x="0" y="15"/>
                  </a:cxn>
                  <a:cxn ang="0">
                    <a:pos x="0" y="0"/>
                  </a:cxn>
                  <a:cxn ang="0">
                    <a:pos x="14" y="8"/>
                  </a:cxn>
                  <a:cxn ang="0">
                    <a:pos x="14" y="8"/>
                  </a:cxn>
                  <a:cxn ang="0">
                    <a:pos x="14" y="8"/>
                  </a:cxn>
                </a:cxnLst>
                <a:rect l="0" t="0" r="r" b="b"/>
                <a:pathLst>
                  <a:path w="14" h="23">
                    <a:moveTo>
                      <a:pt x="14" y="8"/>
                    </a:moveTo>
                    <a:lnTo>
                      <a:pt x="14" y="23"/>
                    </a:lnTo>
                    <a:lnTo>
                      <a:pt x="0" y="15"/>
                    </a:lnTo>
                    <a:lnTo>
                      <a:pt x="0" y="0"/>
                    </a:lnTo>
                    <a:lnTo>
                      <a:pt x="14" y="8"/>
                    </a:lnTo>
                    <a:lnTo>
                      <a:pt x="14" y="8"/>
                    </a:lnTo>
                    <a:lnTo>
                      <a:pt x="14" y="8"/>
                    </a:lnTo>
                    <a:close/>
                  </a:path>
                </a:pathLst>
              </a:custGeom>
              <a:solidFill>
                <a:srgbClr val="36458A"/>
              </a:solidFill>
              <a:ln w="9525">
                <a:noFill/>
                <a:round/>
                <a:headEnd/>
                <a:tailEnd/>
              </a:ln>
            </p:spPr>
            <p:txBody>
              <a:bodyPr/>
              <a:lstStyle/>
              <a:p>
                <a:endParaRPr lang="zh-CN" altLang="en-US"/>
              </a:p>
            </p:txBody>
          </p:sp>
          <p:sp>
            <p:nvSpPr>
              <p:cNvPr id="950" name="Freeform 590"/>
              <p:cNvSpPr>
                <a:spLocks/>
              </p:cNvSpPr>
              <p:nvPr/>
            </p:nvSpPr>
            <p:spPr bwMode="auto">
              <a:xfrm>
                <a:off x="4810" y="1787"/>
                <a:ext cx="10" cy="17"/>
              </a:xfrm>
              <a:custGeom>
                <a:avLst/>
                <a:gdLst/>
                <a:ahLst/>
                <a:cxnLst>
                  <a:cxn ang="0">
                    <a:pos x="10" y="6"/>
                  </a:cxn>
                  <a:cxn ang="0">
                    <a:pos x="10" y="16"/>
                  </a:cxn>
                  <a:cxn ang="0">
                    <a:pos x="7" y="14"/>
                  </a:cxn>
                  <a:cxn ang="0">
                    <a:pos x="7" y="17"/>
                  </a:cxn>
                  <a:cxn ang="0">
                    <a:pos x="2" y="13"/>
                  </a:cxn>
                  <a:cxn ang="0">
                    <a:pos x="2" y="11"/>
                  </a:cxn>
                  <a:cxn ang="0">
                    <a:pos x="0" y="10"/>
                  </a:cxn>
                  <a:cxn ang="0">
                    <a:pos x="0" y="0"/>
                  </a:cxn>
                  <a:cxn ang="0">
                    <a:pos x="10" y="6"/>
                  </a:cxn>
                  <a:cxn ang="0">
                    <a:pos x="10" y="6"/>
                  </a:cxn>
                  <a:cxn ang="0">
                    <a:pos x="10" y="6"/>
                  </a:cxn>
                </a:cxnLst>
                <a:rect l="0" t="0" r="r" b="b"/>
                <a:pathLst>
                  <a:path w="10" h="17">
                    <a:moveTo>
                      <a:pt x="10" y="6"/>
                    </a:moveTo>
                    <a:lnTo>
                      <a:pt x="10" y="16"/>
                    </a:lnTo>
                    <a:lnTo>
                      <a:pt x="7" y="14"/>
                    </a:lnTo>
                    <a:lnTo>
                      <a:pt x="7" y="17"/>
                    </a:lnTo>
                    <a:lnTo>
                      <a:pt x="2" y="13"/>
                    </a:lnTo>
                    <a:lnTo>
                      <a:pt x="2" y="11"/>
                    </a:lnTo>
                    <a:lnTo>
                      <a:pt x="0" y="10"/>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951" name="Freeform 591"/>
              <p:cNvSpPr>
                <a:spLocks/>
              </p:cNvSpPr>
              <p:nvPr/>
            </p:nvSpPr>
            <p:spPr bwMode="auto">
              <a:xfrm>
                <a:off x="4808" y="1821"/>
                <a:ext cx="14" cy="23"/>
              </a:xfrm>
              <a:custGeom>
                <a:avLst/>
                <a:gdLst/>
                <a:ahLst/>
                <a:cxnLst>
                  <a:cxn ang="0">
                    <a:pos x="14" y="8"/>
                  </a:cxn>
                  <a:cxn ang="0">
                    <a:pos x="14" y="23"/>
                  </a:cxn>
                  <a:cxn ang="0">
                    <a:pos x="0" y="15"/>
                  </a:cxn>
                  <a:cxn ang="0">
                    <a:pos x="0" y="0"/>
                  </a:cxn>
                  <a:cxn ang="0">
                    <a:pos x="14" y="8"/>
                  </a:cxn>
                  <a:cxn ang="0">
                    <a:pos x="14" y="8"/>
                  </a:cxn>
                  <a:cxn ang="0">
                    <a:pos x="14" y="8"/>
                  </a:cxn>
                </a:cxnLst>
                <a:rect l="0" t="0" r="r" b="b"/>
                <a:pathLst>
                  <a:path w="14" h="23">
                    <a:moveTo>
                      <a:pt x="14" y="8"/>
                    </a:moveTo>
                    <a:lnTo>
                      <a:pt x="14" y="23"/>
                    </a:lnTo>
                    <a:lnTo>
                      <a:pt x="0" y="15"/>
                    </a:lnTo>
                    <a:lnTo>
                      <a:pt x="0" y="0"/>
                    </a:lnTo>
                    <a:lnTo>
                      <a:pt x="14" y="8"/>
                    </a:lnTo>
                    <a:lnTo>
                      <a:pt x="14" y="8"/>
                    </a:lnTo>
                    <a:lnTo>
                      <a:pt x="14" y="8"/>
                    </a:lnTo>
                    <a:close/>
                  </a:path>
                </a:pathLst>
              </a:custGeom>
              <a:solidFill>
                <a:srgbClr val="36458A"/>
              </a:solidFill>
              <a:ln w="9525">
                <a:noFill/>
                <a:round/>
                <a:headEnd/>
                <a:tailEnd/>
              </a:ln>
            </p:spPr>
            <p:txBody>
              <a:bodyPr/>
              <a:lstStyle/>
              <a:p>
                <a:endParaRPr lang="zh-CN" altLang="en-US"/>
              </a:p>
            </p:txBody>
          </p:sp>
          <p:sp>
            <p:nvSpPr>
              <p:cNvPr id="952" name="Freeform 592"/>
              <p:cNvSpPr>
                <a:spLocks/>
              </p:cNvSpPr>
              <p:nvPr/>
            </p:nvSpPr>
            <p:spPr bwMode="auto">
              <a:xfrm>
                <a:off x="4810" y="1825"/>
                <a:ext cx="10" cy="16"/>
              </a:xfrm>
              <a:custGeom>
                <a:avLst/>
                <a:gdLst/>
                <a:ahLst/>
                <a:cxnLst>
                  <a:cxn ang="0">
                    <a:pos x="10" y="5"/>
                  </a:cxn>
                  <a:cxn ang="0">
                    <a:pos x="10" y="15"/>
                  </a:cxn>
                  <a:cxn ang="0">
                    <a:pos x="7" y="13"/>
                  </a:cxn>
                  <a:cxn ang="0">
                    <a:pos x="7" y="16"/>
                  </a:cxn>
                  <a:cxn ang="0">
                    <a:pos x="2" y="13"/>
                  </a:cxn>
                  <a:cxn ang="0">
                    <a:pos x="2" y="10"/>
                  </a:cxn>
                  <a:cxn ang="0">
                    <a:pos x="0" y="9"/>
                  </a:cxn>
                  <a:cxn ang="0">
                    <a:pos x="0" y="0"/>
                  </a:cxn>
                  <a:cxn ang="0">
                    <a:pos x="10" y="5"/>
                  </a:cxn>
                  <a:cxn ang="0">
                    <a:pos x="10" y="5"/>
                  </a:cxn>
                  <a:cxn ang="0">
                    <a:pos x="10" y="5"/>
                  </a:cxn>
                </a:cxnLst>
                <a:rect l="0" t="0" r="r" b="b"/>
                <a:pathLst>
                  <a:path w="10" h="16">
                    <a:moveTo>
                      <a:pt x="10" y="5"/>
                    </a:moveTo>
                    <a:lnTo>
                      <a:pt x="10" y="15"/>
                    </a:lnTo>
                    <a:lnTo>
                      <a:pt x="7" y="13"/>
                    </a:lnTo>
                    <a:lnTo>
                      <a:pt x="7" y="16"/>
                    </a:lnTo>
                    <a:lnTo>
                      <a:pt x="2" y="13"/>
                    </a:lnTo>
                    <a:lnTo>
                      <a:pt x="2" y="10"/>
                    </a:lnTo>
                    <a:lnTo>
                      <a:pt x="0" y="9"/>
                    </a:lnTo>
                    <a:lnTo>
                      <a:pt x="0" y="0"/>
                    </a:lnTo>
                    <a:lnTo>
                      <a:pt x="10" y="5"/>
                    </a:lnTo>
                    <a:lnTo>
                      <a:pt x="10" y="5"/>
                    </a:lnTo>
                    <a:lnTo>
                      <a:pt x="10" y="5"/>
                    </a:lnTo>
                    <a:close/>
                  </a:path>
                </a:pathLst>
              </a:custGeom>
              <a:solidFill>
                <a:srgbClr val="072466"/>
              </a:solidFill>
              <a:ln w="9525">
                <a:noFill/>
                <a:round/>
                <a:headEnd/>
                <a:tailEnd/>
              </a:ln>
            </p:spPr>
            <p:txBody>
              <a:bodyPr/>
              <a:lstStyle/>
              <a:p>
                <a:endParaRPr lang="zh-CN" altLang="en-US"/>
              </a:p>
            </p:txBody>
          </p:sp>
          <p:sp>
            <p:nvSpPr>
              <p:cNvPr id="953" name="Freeform 593"/>
              <p:cNvSpPr>
                <a:spLocks/>
              </p:cNvSpPr>
              <p:nvPr/>
            </p:nvSpPr>
            <p:spPr bwMode="auto">
              <a:xfrm>
                <a:off x="4526" y="1411"/>
                <a:ext cx="17" cy="8"/>
              </a:xfrm>
              <a:custGeom>
                <a:avLst/>
                <a:gdLst/>
                <a:ahLst/>
                <a:cxnLst>
                  <a:cxn ang="0">
                    <a:pos x="35" y="1"/>
                  </a:cxn>
                  <a:cxn ang="0">
                    <a:pos x="35" y="1"/>
                  </a:cxn>
                  <a:cxn ang="0">
                    <a:pos x="34" y="1"/>
                  </a:cxn>
                  <a:cxn ang="0">
                    <a:pos x="34" y="1"/>
                  </a:cxn>
                  <a:cxn ang="0">
                    <a:pos x="33" y="1"/>
                  </a:cxn>
                  <a:cxn ang="0">
                    <a:pos x="33" y="0"/>
                  </a:cxn>
                  <a:cxn ang="0">
                    <a:pos x="32" y="0"/>
                  </a:cxn>
                  <a:cxn ang="0">
                    <a:pos x="32" y="0"/>
                  </a:cxn>
                  <a:cxn ang="0">
                    <a:pos x="31" y="0"/>
                  </a:cxn>
                  <a:cxn ang="0">
                    <a:pos x="31" y="0"/>
                  </a:cxn>
                  <a:cxn ang="0">
                    <a:pos x="30" y="0"/>
                  </a:cxn>
                  <a:cxn ang="0">
                    <a:pos x="30" y="0"/>
                  </a:cxn>
                  <a:cxn ang="0">
                    <a:pos x="29" y="0"/>
                  </a:cxn>
                  <a:cxn ang="0">
                    <a:pos x="29" y="0"/>
                  </a:cxn>
                  <a:cxn ang="0">
                    <a:pos x="28" y="1"/>
                  </a:cxn>
                  <a:cxn ang="0">
                    <a:pos x="0" y="17"/>
                  </a:cxn>
                  <a:cxn ang="0">
                    <a:pos x="0" y="17"/>
                  </a:cxn>
                  <a:cxn ang="0">
                    <a:pos x="1" y="17"/>
                  </a:cxn>
                  <a:cxn ang="0">
                    <a:pos x="2" y="16"/>
                  </a:cxn>
                  <a:cxn ang="0">
                    <a:pos x="2" y="16"/>
                  </a:cxn>
                  <a:cxn ang="0">
                    <a:pos x="3" y="16"/>
                  </a:cxn>
                  <a:cxn ang="0">
                    <a:pos x="3" y="17"/>
                  </a:cxn>
                  <a:cxn ang="0">
                    <a:pos x="4" y="17"/>
                  </a:cxn>
                  <a:cxn ang="0">
                    <a:pos x="4" y="17"/>
                  </a:cxn>
                  <a:cxn ang="0">
                    <a:pos x="5" y="17"/>
                  </a:cxn>
                  <a:cxn ang="0">
                    <a:pos x="5" y="17"/>
                  </a:cxn>
                  <a:cxn ang="0">
                    <a:pos x="5" y="17"/>
                  </a:cxn>
                  <a:cxn ang="0">
                    <a:pos x="6" y="17"/>
                  </a:cxn>
                  <a:cxn ang="0">
                    <a:pos x="6" y="18"/>
                  </a:cxn>
                  <a:cxn ang="0">
                    <a:pos x="7" y="18"/>
                  </a:cxn>
                  <a:cxn ang="0">
                    <a:pos x="7" y="18"/>
                  </a:cxn>
                  <a:cxn ang="0">
                    <a:pos x="35" y="2"/>
                  </a:cxn>
                  <a:cxn ang="0">
                    <a:pos x="35" y="1"/>
                  </a:cxn>
                  <a:cxn ang="0">
                    <a:pos x="35" y="1"/>
                  </a:cxn>
                </a:cxnLst>
                <a:rect l="0" t="0" r="r" b="b"/>
                <a:pathLst>
                  <a:path w="35" h="18">
                    <a:moveTo>
                      <a:pt x="35" y="1"/>
                    </a:moveTo>
                    <a:cubicBezTo>
                      <a:pt x="35" y="1"/>
                      <a:pt x="35" y="1"/>
                      <a:pt x="35" y="1"/>
                    </a:cubicBezTo>
                    <a:cubicBezTo>
                      <a:pt x="34" y="1"/>
                      <a:pt x="34" y="1"/>
                      <a:pt x="34" y="1"/>
                    </a:cubicBezTo>
                    <a:cubicBezTo>
                      <a:pt x="34" y="1"/>
                      <a:pt x="34" y="1"/>
                      <a:pt x="34" y="1"/>
                    </a:cubicBezTo>
                    <a:cubicBezTo>
                      <a:pt x="34" y="1"/>
                      <a:pt x="33" y="1"/>
                      <a:pt x="33" y="1"/>
                    </a:cubicBezTo>
                    <a:cubicBezTo>
                      <a:pt x="33" y="1"/>
                      <a:pt x="33" y="0"/>
                      <a:pt x="33" y="0"/>
                    </a:cubicBezTo>
                    <a:cubicBezTo>
                      <a:pt x="33" y="0"/>
                      <a:pt x="33" y="0"/>
                      <a:pt x="32" y="0"/>
                    </a:cubicBezTo>
                    <a:cubicBezTo>
                      <a:pt x="32" y="0"/>
                      <a:pt x="32" y="0"/>
                      <a:pt x="32" y="0"/>
                    </a:cubicBezTo>
                    <a:cubicBezTo>
                      <a:pt x="32" y="0"/>
                      <a:pt x="32" y="0"/>
                      <a:pt x="31" y="0"/>
                    </a:cubicBezTo>
                    <a:cubicBezTo>
                      <a:pt x="31" y="0"/>
                      <a:pt x="31" y="0"/>
                      <a:pt x="31" y="0"/>
                    </a:cubicBezTo>
                    <a:cubicBezTo>
                      <a:pt x="31" y="0"/>
                      <a:pt x="31" y="0"/>
                      <a:pt x="30" y="0"/>
                    </a:cubicBezTo>
                    <a:cubicBezTo>
                      <a:pt x="30" y="0"/>
                      <a:pt x="30" y="0"/>
                      <a:pt x="30" y="0"/>
                    </a:cubicBezTo>
                    <a:cubicBezTo>
                      <a:pt x="30" y="0"/>
                      <a:pt x="30" y="0"/>
                      <a:pt x="29" y="0"/>
                    </a:cubicBezTo>
                    <a:cubicBezTo>
                      <a:pt x="29" y="0"/>
                      <a:pt x="29" y="0"/>
                      <a:pt x="29" y="0"/>
                    </a:cubicBezTo>
                    <a:cubicBezTo>
                      <a:pt x="28" y="1"/>
                      <a:pt x="28" y="1"/>
                      <a:pt x="28" y="1"/>
                    </a:cubicBezTo>
                    <a:cubicBezTo>
                      <a:pt x="0" y="17"/>
                      <a:pt x="0" y="17"/>
                      <a:pt x="0" y="17"/>
                    </a:cubicBezTo>
                    <a:cubicBezTo>
                      <a:pt x="0" y="17"/>
                      <a:pt x="0" y="17"/>
                      <a:pt x="0" y="17"/>
                    </a:cubicBezTo>
                    <a:cubicBezTo>
                      <a:pt x="1" y="17"/>
                      <a:pt x="1" y="17"/>
                      <a:pt x="1" y="17"/>
                    </a:cubicBezTo>
                    <a:cubicBezTo>
                      <a:pt x="1" y="17"/>
                      <a:pt x="2" y="17"/>
                      <a:pt x="2" y="16"/>
                    </a:cubicBezTo>
                    <a:cubicBezTo>
                      <a:pt x="2" y="16"/>
                      <a:pt x="2" y="16"/>
                      <a:pt x="2" y="16"/>
                    </a:cubicBezTo>
                    <a:cubicBezTo>
                      <a:pt x="2" y="16"/>
                      <a:pt x="3" y="16"/>
                      <a:pt x="3" y="16"/>
                    </a:cubicBezTo>
                    <a:cubicBezTo>
                      <a:pt x="3" y="16"/>
                      <a:pt x="3" y="17"/>
                      <a:pt x="3" y="17"/>
                    </a:cubicBezTo>
                    <a:cubicBezTo>
                      <a:pt x="3" y="17"/>
                      <a:pt x="4" y="17"/>
                      <a:pt x="4" y="17"/>
                    </a:cubicBezTo>
                    <a:cubicBezTo>
                      <a:pt x="4" y="17"/>
                      <a:pt x="4" y="17"/>
                      <a:pt x="4" y="17"/>
                    </a:cubicBezTo>
                    <a:cubicBezTo>
                      <a:pt x="4" y="17"/>
                      <a:pt x="4" y="17"/>
                      <a:pt x="5" y="17"/>
                    </a:cubicBezTo>
                    <a:cubicBezTo>
                      <a:pt x="5" y="17"/>
                      <a:pt x="5" y="17"/>
                      <a:pt x="5" y="17"/>
                    </a:cubicBezTo>
                    <a:cubicBezTo>
                      <a:pt x="5" y="17"/>
                      <a:pt x="5" y="17"/>
                      <a:pt x="5" y="17"/>
                    </a:cubicBezTo>
                    <a:cubicBezTo>
                      <a:pt x="6" y="17"/>
                      <a:pt x="6" y="17"/>
                      <a:pt x="6" y="17"/>
                    </a:cubicBezTo>
                    <a:cubicBezTo>
                      <a:pt x="6" y="17"/>
                      <a:pt x="6" y="17"/>
                      <a:pt x="6" y="18"/>
                    </a:cubicBezTo>
                    <a:cubicBezTo>
                      <a:pt x="6" y="18"/>
                      <a:pt x="7" y="18"/>
                      <a:pt x="7" y="18"/>
                    </a:cubicBezTo>
                    <a:cubicBezTo>
                      <a:pt x="7" y="18"/>
                      <a:pt x="7" y="18"/>
                      <a:pt x="7" y="18"/>
                    </a:cubicBezTo>
                    <a:cubicBezTo>
                      <a:pt x="35" y="2"/>
                      <a:pt x="35" y="2"/>
                      <a:pt x="35" y="2"/>
                    </a:cubicBezTo>
                    <a:cubicBezTo>
                      <a:pt x="35"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954" name="Freeform 594"/>
              <p:cNvSpPr>
                <a:spLocks/>
              </p:cNvSpPr>
              <p:nvPr/>
            </p:nvSpPr>
            <p:spPr bwMode="auto">
              <a:xfrm>
                <a:off x="4530" y="1412"/>
                <a:ext cx="15" cy="9"/>
              </a:xfrm>
              <a:custGeom>
                <a:avLst/>
                <a:gdLst/>
                <a:ahLst/>
                <a:cxnLst>
                  <a:cxn ang="0">
                    <a:pos x="32" y="3"/>
                  </a:cxn>
                  <a:cxn ang="0">
                    <a:pos x="32" y="2"/>
                  </a:cxn>
                  <a:cxn ang="0">
                    <a:pos x="31" y="2"/>
                  </a:cxn>
                  <a:cxn ang="0">
                    <a:pos x="31" y="1"/>
                  </a:cxn>
                  <a:cxn ang="0">
                    <a:pos x="30" y="1"/>
                  </a:cxn>
                  <a:cxn ang="0">
                    <a:pos x="30" y="1"/>
                  </a:cxn>
                  <a:cxn ang="0">
                    <a:pos x="29" y="0"/>
                  </a:cxn>
                  <a:cxn ang="0">
                    <a:pos x="29" y="0"/>
                  </a:cxn>
                  <a:cxn ang="0">
                    <a:pos x="28" y="0"/>
                  </a:cxn>
                  <a:cxn ang="0">
                    <a:pos x="28" y="0"/>
                  </a:cxn>
                  <a:cxn ang="0">
                    <a:pos x="0" y="16"/>
                  </a:cxn>
                  <a:cxn ang="0">
                    <a:pos x="0" y="16"/>
                  </a:cxn>
                  <a:cxn ang="0">
                    <a:pos x="1" y="16"/>
                  </a:cxn>
                  <a:cxn ang="0">
                    <a:pos x="1" y="17"/>
                  </a:cxn>
                  <a:cxn ang="0">
                    <a:pos x="2" y="17"/>
                  </a:cxn>
                  <a:cxn ang="0">
                    <a:pos x="2" y="17"/>
                  </a:cxn>
                  <a:cxn ang="0">
                    <a:pos x="3" y="18"/>
                  </a:cxn>
                  <a:cxn ang="0">
                    <a:pos x="3" y="18"/>
                  </a:cxn>
                  <a:cxn ang="0">
                    <a:pos x="3" y="18"/>
                  </a:cxn>
                  <a:cxn ang="0">
                    <a:pos x="4" y="19"/>
                  </a:cxn>
                  <a:cxn ang="0">
                    <a:pos x="4" y="19"/>
                  </a:cxn>
                  <a:cxn ang="0">
                    <a:pos x="33" y="3"/>
                  </a:cxn>
                  <a:cxn ang="0">
                    <a:pos x="32" y="3"/>
                  </a:cxn>
                </a:cxnLst>
                <a:rect l="0" t="0" r="r" b="b"/>
                <a:pathLst>
                  <a:path w="33" h="19">
                    <a:moveTo>
                      <a:pt x="32" y="3"/>
                    </a:moveTo>
                    <a:cubicBezTo>
                      <a:pt x="32" y="2"/>
                      <a:pt x="32" y="2"/>
                      <a:pt x="32" y="2"/>
                    </a:cubicBezTo>
                    <a:cubicBezTo>
                      <a:pt x="31" y="2"/>
                      <a:pt x="31" y="2"/>
                      <a:pt x="31" y="2"/>
                    </a:cubicBezTo>
                    <a:cubicBezTo>
                      <a:pt x="31" y="2"/>
                      <a:pt x="31" y="1"/>
                      <a:pt x="31" y="1"/>
                    </a:cubicBezTo>
                    <a:cubicBezTo>
                      <a:pt x="31" y="1"/>
                      <a:pt x="30" y="1"/>
                      <a:pt x="30" y="1"/>
                    </a:cubicBezTo>
                    <a:cubicBezTo>
                      <a:pt x="30" y="1"/>
                      <a:pt x="30" y="1"/>
                      <a:pt x="30" y="1"/>
                    </a:cubicBezTo>
                    <a:cubicBezTo>
                      <a:pt x="30" y="0"/>
                      <a:pt x="29" y="0"/>
                      <a:pt x="29" y="0"/>
                    </a:cubicBezTo>
                    <a:cubicBezTo>
                      <a:pt x="29" y="0"/>
                      <a:pt x="29" y="0"/>
                      <a:pt x="29" y="0"/>
                    </a:cubicBezTo>
                    <a:cubicBezTo>
                      <a:pt x="29" y="0"/>
                      <a:pt x="29" y="0"/>
                      <a:pt x="28" y="0"/>
                    </a:cubicBezTo>
                    <a:cubicBezTo>
                      <a:pt x="28" y="0"/>
                      <a:pt x="28" y="0"/>
                      <a:pt x="28" y="0"/>
                    </a:cubicBezTo>
                    <a:cubicBezTo>
                      <a:pt x="0" y="16"/>
                      <a:pt x="0" y="16"/>
                      <a:pt x="0" y="16"/>
                    </a:cubicBezTo>
                    <a:cubicBezTo>
                      <a:pt x="0" y="16"/>
                      <a:pt x="0" y="16"/>
                      <a:pt x="0" y="16"/>
                    </a:cubicBezTo>
                    <a:cubicBezTo>
                      <a:pt x="0" y="16"/>
                      <a:pt x="1" y="16"/>
                      <a:pt x="1" y="16"/>
                    </a:cubicBezTo>
                    <a:cubicBezTo>
                      <a:pt x="1" y="16"/>
                      <a:pt x="1" y="16"/>
                      <a:pt x="1" y="17"/>
                    </a:cubicBezTo>
                    <a:cubicBezTo>
                      <a:pt x="1" y="17"/>
                      <a:pt x="1" y="17"/>
                      <a:pt x="2" y="17"/>
                    </a:cubicBezTo>
                    <a:cubicBezTo>
                      <a:pt x="2" y="17"/>
                      <a:pt x="2" y="17"/>
                      <a:pt x="2" y="17"/>
                    </a:cubicBezTo>
                    <a:cubicBezTo>
                      <a:pt x="2" y="17"/>
                      <a:pt x="2" y="18"/>
                      <a:pt x="3" y="18"/>
                    </a:cubicBezTo>
                    <a:cubicBezTo>
                      <a:pt x="3" y="18"/>
                      <a:pt x="3" y="18"/>
                      <a:pt x="3" y="18"/>
                    </a:cubicBezTo>
                    <a:cubicBezTo>
                      <a:pt x="3" y="18"/>
                      <a:pt x="3" y="18"/>
                      <a:pt x="3" y="18"/>
                    </a:cubicBezTo>
                    <a:cubicBezTo>
                      <a:pt x="4" y="19"/>
                      <a:pt x="4" y="19"/>
                      <a:pt x="4" y="19"/>
                    </a:cubicBezTo>
                    <a:cubicBezTo>
                      <a:pt x="4" y="19"/>
                      <a:pt x="4" y="19"/>
                      <a:pt x="4" y="19"/>
                    </a:cubicBezTo>
                    <a:cubicBezTo>
                      <a:pt x="33" y="3"/>
                      <a:pt x="33" y="3"/>
                      <a:pt x="33" y="3"/>
                    </a:cubicBezTo>
                    <a:cubicBezTo>
                      <a:pt x="32" y="3"/>
                      <a:pt x="32" y="3"/>
                      <a:pt x="32" y="3"/>
                    </a:cubicBezTo>
                    <a:close/>
                  </a:path>
                </a:pathLst>
              </a:custGeom>
              <a:solidFill>
                <a:srgbClr val="4F64A8"/>
              </a:solidFill>
              <a:ln w="9525">
                <a:noFill/>
                <a:round/>
                <a:headEnd/>
                <a:tailEnd/>
              </a:ln>
            </p:spPr>
            <p:txBody>
              <a:bodyPr/>
              <a:lstStyle/>
              <a:p>
                <a:endParaRPr lang="zh-CN" altLang="en-US"/>
              </a:p>
            </p:txBody>
          </p:sp>
          <p:sp>
            <p:nvSpPr>
              <p:cNvPr id="955" name="Freeform 595"/>
              <p:cNvSpPr>
                <a:spLocks/>
              </p:cNvSpPr>
              <p:nvPr/>
            </p:nvSpPr>
            <p:spPr bwMode="auto">
              <a:xfrm>
                <a:off x="4532" y="1413"/>
                <a:ext cx="16" cy="18"/>
              </a:xfrm>
              <a:custGeom>
                <a:avLst/>
                <a:gdLst/>
                <a:ahLst/>
                <a:cxnLst>
                  <a:cxn ang="0">
                    <a:pos x="35" y="14"/>
                  </a:cxn>
                  <a:cxn ang="0">
                    <a:pos x="35" y="13"/>
                  </a:cxn>
                  <a:cxn ang="0">
                    <a:pos x="35" y="12"/>
                  </a:cxn>
                  <a:cxn ang="0">
                    <a:pos x="34" y="11"/>
                  </a:cxn>
                  <a:cxn ang="0">
                    <a:pos x="34" y="10"/>
                  </a:cxn>
                  <a:cxn ang="0">
                    <a:pos x="34" y="8"/>
                  </a:cxn>
                  <a:cxn ang="0">
                    <a:pos x="33" y="7"/>
                  </a:cxn>
                  <a:cxn ang="0">
                    <a:pos x="33" y="6"/>
                  </a:cxn>
                  <a:cxn ang="0">
                    <a:pos x="32" y="5"/>
                  </a:cxn>
                  <a:cxn ang="0">
                    <a:pos x="31" y="3"/>
                  </a:cxn>
                  <a:cxn ang="0">
                    <a:pos x="30" y="1"/>
                  </a:cxn>
                  <a:cxn ang="0">
                    <a:pos x="29" y="0"/>
                  </a:cxn>
                  <a:cxn ang="0">
                    <a:pos x="0" y="16"/>
                  </a:cxn>
                  <a:cxn ang="0">
                    <a:pos x="1" y="17"/>
                  </a:cxn>
                  <a:cxn ang="0">
                    <a:pos x="2" y="18"/>
                  </a:cxn>
                  <a:cxn ang="0">
                    <a:pos x="4" y="21"/>
                  </a:cxn>
                  <a:cxn ang="0">
                    <a:pos x="4" y="22"/>
                  </a:cxn>
                  <a:cxn ang="0">
                    <a:pos x="5" y="23"/>
                  </a:cxn>
                  <a:cxn ang="0">
                    <a:pos x="5" y="24"/>
                  </a:cxn>
                  <a:cxn ang="0">
                    <a:pos x="6" y="25"/>
                  </a:cxn>
                  <a:cxn ang="0">
                    <a:pos x="6" y="26"/>
                  </a:cxn>
                  <a:cxn ang="0">
                    <a:pos x="6" y="28"/>
                  </a:cxn>
                  <a:cxn ang="0">
                    <a:pos x="6" y="29"/>
                  </a:cxn>
                  <a:cxn ang="0">
                    <a:pos x="7" y="30"/>
                  </a:cxn>
                  <a:cxn ang="0">
                    <a:pos x="7" y="31"/>
                  </a:cxn>
                  <a:cxn ang="0">
                    <a:pos x="7" y="31"/>
                  </a:cxn>
                  <a:cxn ang="0">
                    <a:pos x="7" y="32"/>
                  </a:cxn>
                  <a:cxn ang="0">
                    <a:pos x="7" y="33"/>
                  </a:cxn>
                  <a:cxn ang="0">
                    <a:pos x="6" y="34"/>
                  </a:cxn>
                  <a:cxn ang="0">
                    <a:pos x="6" y="36"/>
                  </a:cxn>
                  <a:cxn ang="0">
                    <a:pos x="4" y="38"/>
                  </a:cxn>
                  <a:cxn ang="0">
                    <a:pos x="34" y="20"/>
                  </a:cxn>
                  <a:cxn ang="0">
                    <a:pos x="34" y="19"/>
                  </a:cxn>
                  <a:cxn ang="0">
                    <a:pos x="35" y="17"/>
                  </a:cxn>
                  <a:cxn ang="0">
                    <a:pos x="35" y="16"/>
                  </a:cxn>
                  <a:cxn ang="0">
                    <a:pos x="35" y="15"/>
                  </a:cxn>
                  <a:cxn ang="0">
                    <a:pos x="35" y="15"/>
                  </a:cxn>
                </a:cxnLst>
                <a:rect l="0" t="0" r="r" b="b"/>
                <a:pathLst>
                  <a:path w="35" h="38">
                    <a:moveTo>
                      <a:pt x="35" y="14"/>
                    </a:moveTo>
                    <a:cubicBezTo>
                      <a:pt x="35" y="14"/>
                      <a:pt x="35" y="14"/>
                      <a:pt x="35" y="14"/>
                    </a:cubicBezTo>
                    <a:cubicBezTo>
                      <a:pt x="35" y="14"/>
                      <a:pt x="35" y="14"/>
                      <a:pt x="35" y="13"/>
                    </a:cubicBezTo>
                    <a:cubicBezTo>
                      <a:pt x="35" y="13"/>
                      <a:pt x="35" y="13"/>
                      <a:pt x="35" y="13"/>
                    </a:cubicBezTo>
                    <a:cubicBezTo>
                      <a:pt x="35" y="13"/>
                      <a:pt x="35" y="12"/>
                      <a:pt x="35" y="12"/>
                    </a:cubicBezTo>
                    <a:cubicBezTo>
                      <a:pt x="35" y="12"/>
                      <a:pt x="35" y="12"/>
                      <a:pt x="35" y="12"/>
                    </a:cubicBezTo>
                    <a:cubicBezTo>
                      <a:pt x="35" y="12"/>
                      <a:pt x="35" y="11"/>
                      <a:pt x="34" y="11"/>
                    </a:cubicBezTo>
                    <a:cubicBezTo>
                      <a:pt x="34" y="11"/>
                      <a:pt x="34" y="11"/>
                      <a:pt x="34" y="11"/>
                    </a:cubicBezTo>
                    <a:cubicBezTo>
                      <a:pt x="34" y="10"/>
                      <a:pt x="34" y="10"/>
                      <a:pt x="34" y="10"/>
                    </a:cubicBezTo>
                    <a:cubicBezTo>
                      <a:pt x="34" y="10"/>
                      <a:pt x="34" y="10"/>
                      <a:pt x="34" y="10"/>
                    </a:cubicBezTo>
                    <a:cubicBezTo>
                      <a:pt x="34" y="9"/>
                      <a:pt x="34" y="9"/>
                      <a:pt x="34" y="9"/>
                    </a:cubicBezTo>
                    <a:cubicBezTo>
                      <a:pt x="34" y="9"/>
                      <a:pt x="34" y="9"/>
                      <a:pt x="34" y="8"/>
                    </a:cubicBezTo>
                    <a:cubicBezTo>
                      <a:pt x="34" y="8"/>
                      <a:pt x="34" y="8"/>
                      <a:pt x="33" y="8"/>
                    </a:cubicBezTo>
                    <a:cubicBezTo>
                      <a:pt x="33" y="8"/>
                      <a:pt x="33" y="8"/>
                      <a:pt x="33" y="7"/>
                    </a:cubicBezTo>
                    <a:cubicBezTo>
                      <a:pt x="33" y="7"/>
                      <a:pt x="33" y="7"/>
                      <a:pt x="33" y="7"/>
                    </a:cubicBezTo>
                    <a:cubicBezTo>
                      <a:pt x="33" y="7"/>
                      <a:pt x="33" y="7"/>
                      <a:pt x="33" y="6"/>
                    </a:cubicBezTo>
                    <a:cubicBezTo>
                      <a:pt x="33" y="6"/>
                      <a:pt x="33" y="6"/>
                      <a:pt x="33" y="6"/>
                    </a:cubicBezTo>
                    <a:cubicBezTo>
                      <a:pt x="32" y="6"/>
                      <a:pt x="32" y="5"/>
                      <a:pt x="32" y="5"/>
                    </a:cubicBezTo>
                    <a:cubicBezTo>
                      <a:pt x="32" y="5"/>
                      <a:pt x="32" y="5"/>
                      <a:pt x="32" y="4"/>
                    </a:cubicBezTo>
                    <a:cubicBezTo>
                      <a:pt x="31" y="4"/>
                      <a:pt x="31" y="3"/>
                      <a:pt x="31" y="3"/>
                    </a:cubicBezTo>
                    <a:cubicBezTo>
                      <a:pt x="31" y="3"/>
                      <a:pt x="30" y="2"/>
                      <a:pt x="30" y="2"/>
                    </a:cubicBezTo>
                    <a:cubicBezTo>
                      <a:pt x="30" y="2"/>
                      <a:pt x="30" y="2"/>
                      <a:pt x="30" y="1"/>
                    </a:cubicBezTo>
                    <a:cubicBezTo>
                      <a:pt x="30" y="1"/>
                      <a:pt x="29" y="1"/>
                      <a:pt x="29" y="1"/>
                    </a:cubicBezTo>
                    <a:cubicBezTo>
                      <a:pt x="29" y="1"/>
                      <a:pt x="29" y="1"/>
                      <a:pt x="29" y="0"/>
                    </a:cubicBezTo>
                    <a:cubicBezTo>
                      <a:pt x="29" y="0"/>
                      <a:pt x="29" y="0"/>
                      <a:pt x="29" y="0"/>
                    </a:cubicBezTo>
                    <a:cubicBezTo>
                      <a:pt x="0" y="16"/>
                      <a:pt x="0" y="16"/>
                      <a:pt x="0" y="16"/>
                    </a:cubicBezTo>
                    <a:cubicBezTo>
                      <a:pt x="0" y="17"/>
                      <a:pt x="1" y="17"/>
                      <a:pt x="1" y="17"/>
                    </a:cubicBezTo>
                    <a:cubicBezTo>
                      <a:pt x="1" y="17"/>
                      <a:pt x="1" y="17"/>
                      <a:pt x="1" y="17"/>
                    </a:cubicBezTo>
                    <a:cubicBezTo>
                      <a:pt x="1" y="17"/>
                      <a:pt x="1" y="18"/>
                      <a:pt x="2" y="18"/>
                    </a:cubicBezTo>
                    <a:cubicBezTo>
                      <a:pt x="2" y="18"/>
                      <a:pt x="2" y="18"/>
                      <a:pt x="2" y="18"/>
                    </a:cubicBezTo>
                    <a:cubicBezTo>
                      <a:pt x="2" y="19"/>
                      <a:pt x="3" y="19"/>
                      <a:pt x="3" y="19"/>
                    </a:cubicBezTo>
                    <a:cubicBezTo>
                      <a:pt x="3" y="20"/>
                      <a:pt x="3" y="20"/>
                      <a:pt x="4" y="21"/>
                    </a:cubicBezTo>
                    <a:cubicBezTo>
                      <a:pt x="4" y="21"/>
                      <a:pt x="4" y="21"/>
                      <a:pt x="4" y="22"/>
                    </a:cubicBezTo>
                    <a:cubicBezTo>
                      <a:pt x="4" y="22"/>
                      <a:pt x="4" y="22"/>
                      <a:pt x="4" y="22"/>
                    </a:cubicBezTo>
                    <a:cubicBezTo>
                      <a:pt x="4" y="22"/>
                      <a:pt x="5" y="23"/>
                      <a:pt x="5" y="23"/>
                    </a:cubicBezTo>
                    <a:cubicBezTo>
                      <a:pt x="5" y="23"/>
                      <a:pt x="5" y="23"/>
                      <a:pt x="5" y="23"/>
                    </a:cubicBezTo>
                    <a:cubicBezTo>
                      <a:pt x="5" y="23"/>
                      <a:pt x="5" y="24"/>
                      <a:pt x="5" y="24"/>
                    </a:cubicBezTo>
                    <a:cubicBezTo>
                      <a:pt x="5" y="24"/>
                      <a:pt x="5" y="24"/>
                      <a:pt x="5" y="24"/>
                    </a:cubicBezTo>
                    <a:cubicBezTo>
                      <a:pt x="5" y="24"/>
                      <a:pt x="5" y="25"/>
                      <a:pt x="5" y="25"/>
                    </a:cubicBezTo>
                    <a:cubicBezTo>
                      <a:pt x="6" y="25"/>
                      <a:pt x="6" y="25"/>
                      <a:pt x="6" y="25"/>
                    </a:cubicBezTo>
                    <a:cubicBezTo>
                      <a:pt x="6" y="26"/>
                      <a:pt x="6" y="26"/>
                      <a:pt x="6" y="26"/>
                    </a:cubicBezTo>
                    <a:cubicBezTo>
                      <a:pt x="6" y="26"/>
                      <a:pt x="6" y="26"/>
                      <a:pt x="6" y="26"/>
                    </a:cubicBezTo>
                    <a:cubicBezTo>
                      <a:pt x="6" y="27"/>
                      <a:pt x="6" y="27"/>
                      <a:pt x="6" y="27"/>
                    </a:cubicBezTo>
                    <a:cubicBezTo>
                      <a:pt x="6" y="27"/>
                      <a:pt x="6" y="27"/>
                      <a:pt x="6" y="28"/>
                    </a:cubicBezTo>
                    <a:cubicBezTo>
                      <a:pt x="6" y="28"/>
                      <a:pt x="6" y="28"/>
                      <a:pt x="6" y="28"/>
                    </a:cubicBezTo>
                    <a:cubicBezTo>
                      <a:pt x="6" y="28"/>
                      <a:pt x="6" y="29"/>
                      <a:pt x="6" y="29"/>
                    </a:cubicBezTo>
                    <a:cubicBezTo>
                      <a:pt x="7" y="29"/>
                      <a:pt x="7" y="29"/>
                      <a:pt x="7" y="29"/>
                    </a:cubicBezTo>
                    <a:cubicBezTo>
                      <a:pt x="7" y="29"/>
                      <a:pt x="7" y="30"/>
                      <a:pt x="7" y="30"/>
                    </a:cubicBezTo>
                    <a:cubicBezTo>
                      <a:pt x="7" y="30"/>
                      <a:pt x="7" y="30"/>
                      <a:pt x="7" y="30"/>
                    </a:cubicBezTo>
                    <a:cubicBezTo>
                      <a:pt x="7" y="30"/>
                      <a:pt x="7" y="31"/>
                      <a:pt x="7" y="31"/>
                    </a:cubicBezTo>
                    <a:cubicBezTo>
                      <a:pt x="7" y="31"/>
                      <a:pt x="7" y="31"/>
                      <a:pt x="7" y="31"/>
                    </a:cubicBezTo>
                    <a:cubicBezTo>
                      <a:pt x="7" y="31"/>
                      <a:pt x="7" y="31"/>
                      <a:pt x="7" y="31"/>
                    </a:cubicBezTo>
                    <a:cubicBezTo>
                      <a:pt x="7" y="31"/>
                      <a:pt x="7" y="32"/>
                      <a:pt x="7" y="32"/>
                    </a:cubicBezTo>
                    <a:cubicBezTo>
                      <a:pt x="7" y="32"/>
                      <a:pt x="7" y="32"/>
                      <a:pt x="7" y="32"/>
                    </a:cubicBezTo>
                    <a:cubicBezTo>
                      <a:pt x="7" y="33"/>
                      <a:pt x="7" y="33"/>
                      <a:pt x="7" y="33"/>
                    </a:cubicBezTo>
                    <a:cubicBezTo>
                      <a:pt x="7" y="33"/>
                      <a:pt x="7" y="33"/>
                      <a:pt x="7" y="33"/>
                    </a:cubicBezTo>
                    <a:cubicBezTo>
                      <a:pt x="6" y="34"/>
                      <a:pt x="6" y="34"/>
                      <a:pt x="6" y="34"/>
                    </a:cubicBezTo>
                    <a:cubicBezTo>
                      <a:pt x="6" y="34"/>
                      <a:pt x="6" y="34"/>
                      <a:pt x="6" y="34"/>
                    </a:cubicBezTo>
                    <a:cubicBezTo>
                      <a:pt x="6" y="35"/>
                      <a:pt x="6" y="35"/>
                      <a:pt x="6" y="35"/>
                    </a:cubicBezTo>
                    <a:cubicBezTo>
                      <a:pt x="6" y="35"/>
                      <a:pt x="6" y="35"/>
                      <a:pt x="6" y="36"/>
                    </a:cubicBezTo>
                    <a:cubicBezTo>
                      <a:pt x="6" y="36"/>
                      <a:pt x="6" y="36"/>
                      <a:pt x="5" y="36"/>
                    </a:cubicBezTo>
                    <a:cubicBezTo>
                      <a:pt x="5" y="37"/>
                      <a:pt x="4" y="38"/>
                      <a:pt x="4" y="38"/>
                    </a:cubicBezTo>
                    <a:cubicBezTo>
                      <a:pt x="32" y="22"/>
                      <a:pt x="32" y="22"/>
                      <a:pt x="32" y="22"/>
                    </a:cubicBezTo>
                    <a:cubicBezTo>
                      <a:pt x="33" y="21"/>
                      <a:pt x="33" y="21"/>
                      <a:pt x="34" y="20"/>
                    </a:cubicBezTo>
                    <a:cubicBezTo>
                      <a:pt x="34" y="20"/>
                      <a:pt x="34" y="19"/>
                      <a:pt x="34" y="19"/>
                    </a:cubicBezTo>
                    <a:cubicBezTo>
                      <a:pt x="34" y="19"/>
                      <a:pt x="34" y="19"/>
                      <a:pt x="34" y="19"/>
                    </a:cubicBezTo>
                    <a:cubicBezTo>
                      <a:pt x="34" y="18"/>
                      <a:pt x="34" y="18"/>
                      <a:pt x="34" y="18"/>
                    </a:cubicBezTo>
                    <a:cubicBezTo>
                      <a:pt x="35" y="18"/>
                      <a:pt x="35" y="18"/>
                      <a:pt x="35" y="17"/>
                    </a:cubicBezTo>
                    <a:cubicBezTo>
                      <a:pt x="35" y="17"/>
                      <a:pt x="35" y="17"/>
                      <a:pt x="35" y="17"/>
                    </a:cubicBezTo>
                    <a:cubicBezTo>
                      <a:pt x="35" y="17"/>
                      <a:pt x="35" y="17"/>
                      <a:pt x="35" y="16"/>
                    </a:cubicBezTo>
                    <a:cubicBezTo>
                      <a:pt x="35" y="16"/>
                      <a:pt x="35" y="16"/>
                      <a:pt x="35" y="16"/>
                    </a:cubicBezTo>
                    <a:cubicBezTo>
                      <a:pt x="35" y="16"/>
                      <a:pt x="35" y="16"/>
                      <a:pt x="35" y="15"/>
                    </a:cubicBezTo>
                    <a:cubicBezTo>
                      <a:pt x="35" y="15"/>
                      <a:pt x="35" y="15"/>
                      <a:pt x="35" y="15"/>
                    </a:cubicBezTo>
                    <a:cubicBezTo>
                      <a:pt x="35" y="15"/>
                      <a:pt x="35" y="15"/>
                      <a:pt x="35" y="15"/>
                    </a:cubicBezTo>
                    <a:cubicBezTo>
                      <a:pt x="35" y="15"/>
                      <a:pt x="35" y="15"/>
                      <a:pt x="35" y="14"/>
                    </a:cubicBezTo>
                    <a:close/>
                  </a:path>
                </a:pathLst>
              </a:custGeom>
              <a:solidFill>
                <a:srgbClr val="17317B"/>
              </a:solidFill>
              <a:ln w="9525">
                <a:noFill/>
                <a:round/>
                <a:headEnd/>
                <a:tailEnd/>
              </a:ln>
            </p:spPr>
            <p:txBody>
              <a:bodyPr/>
              <a:lstStyle/>
              <a:p>
                <a:endParaRPr lang="zh-CN" altLang="en-US"/>
              </a:p>
            </p:txBody>
          </p:sp>
          <p:sp>
            <p:nvSpPr>
              <p:cNvPr id="956" name="Freeform 596"/>
              <p:cNvSpPr>
                <a:spLocks/>
              </p:cNvSpPr>
              <p:nvPr/>
            </p:nvSpPr>
            <p:spPr bwMode="auto">
              <a:xfrm>
                <a:off x="4525" y="1418"/>
                <a:ext cx="10" cy="14"/>
              </a:xfrm>
              <a:custGeom>
                <a:avLst/>
                <a:gdLst/>
                <a:ahLst/>
                <a:cxnLst>
                  <a:cxn ang="0">
                    <a:pos x="11" y="3"/>
                  </a:cxn>
                  <a:cxn ang="0">
                    <a:pos x="22" y="21"/>
                  </a:cxn>
                  <a:cxn ang="0">
                    <a:pos x="11" y="27"/>
                  </a:cxn>
                  <a:cxn ang="0">
                    <a:pos x="0" y="9"/>
                  </a:cxn>
                  <a:cxn ang="0">
                    <a:pos x="11" y="3"/>
                  </a:cxn>
                  <a:cxn ang="0">
                    <a:pos x="11" y="3"/>
                  </a:cxn>
                </a:cxnLst>
                <a:rect l="0" t="0" r="r" b="b"/>
                <a:pathLst>
                  <a:path w="22" h="31">
                    <a:moveTo>
                      <a:pt x="11" y="3"/>
                    </a:moveTo>
                    <a:cubicBezTo>
                      <a:pt x="17" y="6"/>
                      <a:pt x="22" y="15"/>
                      <a:pt x="22" y="21"/>
                    </a:cubicBezTo>
                    <a:cubicBezTo>
                      <a:pt x="22" y="28"/>
                      <a:pt x="17" y="31"/>
                      <a:pt x="11" y="27"/>
                    </a:cubicBezTo>
                    <a:cubicBezTo>
                      <a:pt x="5" y="24"/>
                      <a:pt x="0" y="16"/>
                      <a:pt x="0" y="9"/>
                    </a:cubicBezTo>
                    <a:cubicBezTo>
                      <a:pt x="0" y="2"/>
                      <a:pt x="5" y="0"/>
                      <a:pt x="11" y="3"/>
                    </a:cubicBezTo>
                    <a:cubicBezTo>
                      <a:pt x="11" y="3"/>
                      <a:pt x="11" y="3"/>
                      <a:pt x="11" y="3"/>
                    </a:cubicBezTo>
                    <a:close/>
                  </a:path>
                </a:pathLst>
              </a:custGeom>
              <a:solidFill>
                <a:srgbClr val="142867"/>
              </a:solidFill>
              <a:ln w="9525">
                <a:noFill/>
                <a:round/>
                <a:headEnd/>
                <a:tailEnd/>
              </a:ln>
            </p:spPr>
            <p:txBody>
              <a:bodyPr/>
              <a:lstStyle/>
              <a:p>
                <a:endParaRPr lang="zh-CN" altLang="en-US"/>
              </a:p>
            </p:txBody>
          </p:sp>
          <p:sp>
            <p:nvSpPr>
              <p:cNvPr id="957" name="Freeform 597"/>
              <p:cNvSpPr>
                <a:spLocks/>
              </p:cNvSpPr>
              <p:nvPr/>
            </p:nvSpPr>
            <p:spPr bwMode="auto">
              <a:xfrm>
                <a:off x="4757" y="1545"/>
                <a:ext cx="16" cy="8"/>
              </a:xfrm>
              <a:custGeom>
                <a:avLst/>
                <a:gdLst/>
                <a:ahLst/>
                <a:cxnLst>
                  <a:cxn ang="0">
                    <a:pos x="35" y="1"/>
                  </a:cxn>
                  <a:cxn ang="0">
                    <a:pos x="35" y="1"/>
                  </a:cxn>
                  <a:cxn ang="0">
                    <a:pos x="34" y="1"/>
                  </a:cxn>
                  <a:cxn ang="0">
                    <a:pos x="34" y="1"/>
                  </a:cxn>
                  <a:cxn ang="0">
                    <a:pos x="33" y="1"/>
                  </a:cxn>
                  <a:cxn ang="0">
                    <a:pos x="33" y="0"/>
                  </a:cxn>
                  <a:cxn ang="0">
                    <a:pos x="33" y="0"/>
                  </a:cxn>
                  <a:cxn ang="0">
                    <a:pos x="32" y="0"/>
                  </a:cxn>
                  <a:cxn ang="0">
                    <a:pos x="32" y="0"/>
                  </a:cxn>
                  <a:cxn ang="0">
                    <a:pos x="31" y="0"/>
                  </a:cxn>
                  <a:cxn ang="0">
                    <a:pos x="31" y="0"/>
                  </a:cxn>
                  <a:cxn ang="0">
                    <a:pos x="30" y="0"/>
                  </a:cxn>
                  <a:cxn ang="0">
                    <a:pos x="29" y="0"/>
                  </a:cxn>
                  <a:cxn ang="0">
                    <a:pos x="29" y="0"/>
                  </a:cxn>
                  <a:cxn ang="0">
                    <a:pos x="28" y="1"/>
                  </a:cxn>
                  <a:cxn ang="0">
                    <a:pos x="0" y="17"/>
                  </a:cxn>
                  <a:cxn ang="0">
                    <a:pos x="1" y="17"/>
                  </a:cxn>
                  <a:cxn ang="0">
                    <a:pos x="1" y="17"/>
                  </a:cxn>
                  <a:cxn ang="0">
                    <a:pos x="2" y="17"/>
                  </a:cxn>
                  <a:cxn ang="0">
                    <a:pos x="2" y="16"/>
                  </a:cxn>
                  <a:cxn ang="0">
                    <a:pos x="3" y="17"/>
                  </a:cxn>
                  <a:cxn ang="0">
                    <a:pos x="3" y="17"/>
                  </a:cxn>
                  <a:cxn ang="0">
                    <a:pos x="4" y="17"/>
                  </a:cxn>
                  <a:cxn ang="0">
                    <a:pos x="4" y="17"/>
                  </a:cxn>
                  <a:cxn ang="0">
                    <a:pos x="5" y="17"/>
                  </a:cxn>
                  <a:cxn ang="0">
                    <a:pos x="5" y="17"/>
                  </a:cxn>
                  <a:cxn ang="0">
                    <a:pos x="6" y="17"/>
                  </a:cxn>
                  <a:cxn ang="0">
                    <a:pos x="6" y="17"/>
                  </a:cxn>
                  <a:cxn ang="0">
                    <a:pos x="7" y="18"/>
                  </a:cxn>
                  <a:cxn ang="0">
                    <a:pos x="7" y="18"/>
                  </a:cxn>
                  <a:cxn ang="0">
                    <a:pos x="7" y="18"/>
                  </a:cxn>
                  <a:cxn ang="0">
                    <a:pos x="35" y="2"/>
                  </a:cxn>
                  <a:cxn ang="0">
                    <a:pos x="35" y="1"/>
                  </a:cxn>
                  <a:cxn ang="0">
                    <a:pos x="35" y="1"/>
                  </a:cxn>
                </a:cxnLst>
                <a:rect l="0" t="0" r="r" b="b"/>
                <a:pathLst>
                  <a:path w="35" h="18">
                    <a:moveTo>
                      <a:pt x="35" y="1"/>
                    </a:moveTo>
                    <a:cubicBezTo>
                      <a:pt x="35" y="1"/>
                      <a:pt x="35" y="1"/>
                      <a:pt x="35" y="1"/>
                    </a:cubicBezTo>
                    <a:cubicBezTo>
                      <a:pt x="35" y="1"/>
                      <a:pt x="34" y="1"/>
                      <a:pt x="34" y="1"/>
                    </a:cubicBezTo>
                    <a:cubicBezTo>
                      <a:pt x="34" y="1"/>
                      <a:pt x="34" y="1"/>
                      <a:pt x="34" y="1"/>
                    </a:cubicBezTo>
                    <a:cubicBezTo>
                      <a:pt x="34" y="1"/>
                      <a:pt x="34" y="1"/>
                      <a:pt x="33" y="1"/>
                    </a:cubicBezTo>
                    <a:cubicBezTo>
                      <a:pt x="33" y="1"/>
                      <a:pt x="33" y="1"/>
                      <a:pt x="33" y="0"/>
                    </a:cubicBezTo>
                    <a:cubicBezTo>
                      <a:pt x="33" y="0"/>
                      <a:pt x="33" y="0"/>
                      <a:pt x="33"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30" y="0"/>
                      <a:pt x="30" y="0"/>
                      <a:pt x="29" y="0"/>
                    </a:cubicBezTo>
                    <a:cubicBezTo>
                      <a:pt x="29" y="0"/>
                      <a:pt x="29" y="0"/>
                      <a:pt x="29" y="0"/>
                    </a:cubicBezTo>
                    <a:cubicBezTo>
                      <a:pt x="28" y="1"/>
                      <a:pt x="28" y="1"/>
                      <a:pt x="28" y="1"/>
                    </a:cubicBezTo>
                    <a:cubicBezTo>
                      <a:pt x="0" y="17"/>
                      <a:pt x="0" y="17"/>
                      <a:pt x="0" y="17"/>
                    </a:cubicBezTo>
                    <a:cubicBezTo>
                      <a:pt x="0" y="17"/>
                      <a:pt x="0" y="17"/>
                      <a:pt x="1" y="17"/>
                    </a:cubicBezTo>
                    <a:cubicBezTo>
                      <a:pt x="1" y="17"/>
                      <a:pt x="1" y="17"/>
                      <a:pt x="1" y="17"/>
                    </a:cubicBezTo>
                    <a:cubicBezTo>
                      <a:pt x="1" y="17"/>
                      <a:pt x="2" y="17"/>
                      <a:pt x="2" y="17"/>
                    </a:cubicBezTo>
                    <a:cubicBezTo>
                      <a:pt x="2" y="16"/>
                      <a:pt x="2" y="16"/>
                      <a:pt x="2" y="16"/>
                    </a:cubicBezTo>
                    <a:cubicBezTo>
                      <a:pt x="3" y="16"/>
                      <a:pt x="3" y="16"/>
                      <a:pt x="3" y="17"/>
                    </a:cubicBezTo>
                    <a:cubicBezTo>
                      <a:pt x="3" y="17"/>
                      <a:pt x="3" y="17"/>
                      <a:pt x="3" y="17"/>
                    </a:cubicBezTo>
                    <a:cubicBezTo>
                      <a:pt x="4" y="17"/>
                      <a:pt x="4" y="17"/>
                      <a:pt x="4" y="17"/>
                    </a:cubicBezTo>
                    <a:cubicBezTo>
                      <a:pt x="4" y="17"/>
                      <a:pt x="4" y="17"/>
                      <a:pt x="4" y="17"/>
                    </a:cubicBezTo>
                    <a:cubicBezTo>
                      <a:pt x="4" y="17"/>
                      <a:pt x="5" y="17"/>
                      <a:pt x="5" y="17"/>
                    </a:cubicBezTo>
                    <a:cubicBezTo>
                      <a:pt x="5" y="17"/>
                      <a:pt x="5" y="17"/>
                      <a:pt x="5" y="17"/>
                    </a:cubicBezTo>
                    <a:cubicBezTo>
                      <a:pt x="5" y="17"/>
                      <a:pt x="6" y="17"/>
                      <a:pt x="6" y="17"/>
                    </a:cubicBezTo>
                    <a:cubicBezTo>
                      <a:pt x="6" y="17"/>
                      <a:pt x="6" y="17"/>
                      <a:pt x="6" y="17"/>
                    </a:cubicBezTo>
                    <a:cubicBezTo>
                      <a:pt x="6" y="17"/>
                      <a:pt x="6" y="17"/>
                      <a:pt x="7" y="18"/>
                    </a:cubicBezTo>
                    <a:cubicBezTo>
                      <a:pt x="7" y="18"/>
                      <a:pt x="7" y="18"/>
                      <a:pt x="7" y="18"/>
                    </a:cubicBezTo>
                    <a:cubicBezTo>
                      <a:pt x="7" y="18"/>
                      <a:pt x="7" y="18"/>
                      <a:pt x="7" y="18"/>
                    </a:cubicBezTo>
                    <a:cubicBezTo>
                      <a:pt x="35" y="2"/>
                      <a:pt x="35" y="2"/>
                      <a:pt x="35" y="2"/>
                    </a:cubicBezTo>
                    <a:cubicBezTo>
                      <a:pt x="35"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958" name="Freeform 598"/>
              <p:cNvSpPr>
                <a:spLocks/>
              </p:cNvSpPr>
              <p:nvPr/>
            </p:nvSpPr>
            <p:spPr bwMode="auto">
              <a:xfrm>
                <a:off x="4760" y="1546"/>
                <a:ext cx="15" cy="9"/>
              </a:xfrm>
              <a:custGeom>
                <a:avLst/>
                <a:gdLst/>
                <a:ahLst/>
                <a:cxnLst>
                  <a:cxn ang="0">
                    <a:pos x="32" y="3"/>
                  </a:cxn>
                  <a:cxn ang="0">
                    <a:pos x="32" y="2"/>
                  </a:cxn>
                  <a:cxn ang="0">
                    <a:pos x="31" y="2"/>
                  </a:cxn>
                  <a:cxn ang="0">
                    <a:pos x="31" y="1"/>
                  </a:cxn>
                  <a:cxn ang="0">
                    <a:pos x="30" y="1"/>
                  </a:cxn>
                  <a:cxn ang="0">
                    <a:pos x="30" y="1"/>
                  </a:cxn>
                  <a:cxn ang="0">
                    <a:pos x="29" y="0"/>
                  </a:cxn>
                  <a:cxn ang="0">
                    <a:pos x="29" y="0"/>
                  </a:cxn>
                  <a:cxn ang="0">
                    <a:pos x="29" y="0"/>
                  </a:cxn>
                  <a:cxn ang="0">
                    <a:pos x="28" y="0"/>
                  </a:cxn>
                  <a:cxn ang="0">
                    <a:pos x="0" y="16"/>
                  </a:cxn>
                  <a:cxn ang="0">
                    <a:pos x="0" y="16"/>
                  </a:cxn>
                  <a:cxn ang="0">
                    <a:pos x="1" y="16"/>
                  </a:cxn>
                  <a:cxn ang="0">
                    <a:pos x="1" y="17"/>
                  </a:cxn>
                  <a:cxn ang="0">
                    <a:pos x="2" y="17"/>
                  </a:cxn>
                  <a:cxn ang="0">
                    <a:pos x="2" y="17"/>
                  </a:cxn>
                  <a:cxn ang="0">
                    <a:pos x="3" y="18"/>
                  </a:cxn>
                  <a:cxn ang="0">
                    <a:pos x="3" y="18"/>
                  </a:cxn>
                  <a:cxn ang="0">
                    <a:pos x="4" y="19"/>
                  </a:cxn>
                  <a:cxn ang="0">
                    <a:pos x="4" y="19"/>
                  </a:cxn>
                  <a:cxn ang="0">
                    <a:pos x="5" y="19"/>
                  </a:cxn>
                  <a:cxn ang="0">
                    <a:pos x="33" y="3"/>
                  </a:cxn>
                  <a:cxn ang="0">
                    <a:pos x="32" y="3"/>
                  </a:cxn>
                </a:cxnLst>
                <a:rect l="0" t="0" r="r" b="b"/>
                <a:pathLst>
                  <a:path w="33" h="19">
                    <a:moveTo>
                      <a:pt x="32" y="3"/>
                    </a:moveTo>
                    <a:cubicBezTo>
                      <a:pt x="32" y="2"/>
                      <a:pt x="32" y="2"/>
                      <a:pt x="32" y="2"/>
                    </a:cubicBezTo>
                    <a:cubicBezTo>
                      <a:pt x="32" y="2"/>
                      <a:pt x="32" y="2"/>
                      <a:pt x="31" y="2"/>
                    </a:cubicBezTo>
                    <a:cubicBezTo>
                      <a:pt x="31" y="2"/>
                      <a:pt x="31" y="1"/>
                      <a:pt x="31" y="1"/>
                    </a:cubicBezTo>
                    <a:cubicBezTo>
                      <a:pt x="31" y="1"/>
                      <a:pt x="31" y="1"/>
                      <a:pt x="30" y="1"/>
                    </a:cubicBezTo>
                    <a:cubicBezTo>
                      <a:pt x="30" y="1"/>
                      <a:pt x="30" y="1"/>
                      <a:pt x="30" y="1"/>
                    </a:cubicBezTo>
                    <a:cubicBezTo>
                      <a:pt x="30" y="0"/>
                      <a:pt x="30" y="0"/>
                      <a:pt x="29" y="0"/>
                    </a:cubicBezTo>
                    <a:cubicBezTo>
                      <a:pt x="29" y="0"/>
                      <a:pt x="29" y="0"/>
                      <a:pt x="29" y="0"/>
                    </a:cubicBezTo>
                    <a:cubicBezTo>
                      <a:pt x="29" y="0"/>
                      <a:pt x="29" y="0"/>
                      <a:pt x="29" y="0"/>
                    </a:cubicBezTo>
                    <a:cubicBezTo>
                      <a:pt x="29" y="0"/>
                      <a:pt x="29" y="0"/>
                      <a:pt x="28" y="0"/>
                    </a:cubicBezTo>
                    <a:cubicBezTo>
                      <a:pt x="0" y="16"/>
                      <a:pt x="0" y="16"/>
                      <a:pt x="0" y="16"/>
                    </a:cubicBezTo>
                    <a:cubicBezTo>
                      <a:pt x="0" y="16"/>
                      <a:pt x="0" y="16"/>
                      <a:pt x="0" y="16"/>
                    </a:cubicBezTo>
                    <a:cubicBezTo>
                      <a:pt x="1" y="16"/>
                      <a:pt x="1" y="16"/>
                      <a:pt x="1" y="16"/>
                    </a:cubicBezTo>
                    <a:cubicBezTo>
                      <a:pt x="1" y="16"/>
                      <a:pt x="1" y="16"/>
                      <a:pt x="1" y="17"/>
                    </a:cubicBezTo>
                    <a:cubicBezTo>
                      <a:pt x="1" y="17"/>
                      <a:pt x="2" y="17"/>
                      <a:pt x="2" y="17"/>
                    </a:cubicBezTo>
                    <a:cubicBezTo>
                      <a:pt x="2" y="17"/>
                      <a:pt x="2" y="17"/>
                      <a:pt x="2" y="17"/>
                    </a:cubicBezTo>
                    <a:cubicBezTo>
                      <a:pt x="2" y="17"/>
                      <a:pt x="3" y="18"/>
                      <a:pt x="3" y="18"/>
                    </a:cubicBezTo>
                    <a:cubicBezTo>
                      <a:pt x="3" y="18"/>
                      <a:pt x="3" y="18"/>
                      <a:pt x="3" y="18"/>
                    </a:cubicBezTo>
                    <a:cubicBezTo>
                      <a:pt x="3" y="18"/>
                      <a:pt x="3" y="18"/>
                      <a:pt x="4" y="19"/>
                    </a:cubicBezTo>
                    <a:cubicBezTo>
                      <a:pt x="4" y="19"/>
                      <a:pt x="4" y="19"/>
                      <a:pt x="4" y="19"/>
                    </a:cubicBezTo>
                    <a:cubicBezTo>
                      <a:pt x="4" y="19"/>
                      <a:pt x="4" y="19"/>
                      <a:pt x="5" y="19"/>
                    </a:cubicBezTo>
                    <a:cubicBezTo>
                      <a:pt x="33" y="3"/>
                      <a:pt x="33" y="3"/>
                      <a:pt x="33" y="3"/>
                    </a:cubicBezTo>
                    <a:cubicBezTo>
                      <a:pt x="33" y="3"/>
                      <a:pt x="32" y="3"/>
                      <a:pt x="32" y="3"/>
                    </a:cubicBezTo>
                    <a:close/>
                  </a:path>
                </a:pathLst>
              </a:custGeom>
              <a:solidFill>
                <a:srgbClr val="4F64A8"/>
              </a:solidFill>
              <a:ln w="9525">
                <a:noFill/>
                <a:round/>
                <a:headEnd/>
                <a:tailEnd/>
              </a:ln>
            </p:spPr>
            <p:txBody>
              <a:bodyPr/>
              <a:lstStyle/>
              <a:p>
                <a:endParaRPr lang="zh-CN" altLang="en-US"/>
              </a:p>
            </p:txBody>
          </p:sp>
          <p:sp>
            <p:nvSpPr>
              <p:cNvPr id="959" name="Freeform 599"/>
              <p:cNvSpPr>
                <a:spLocks/>
              </p:cNvSpPr>
              <p:nvPr/>
            </p:nvSpPr>
            <p:spPr bwMode="auto">
              <a:xfrm>
                <a:off x="4762" y="1547"/>
                <a:ext cx="16" cy="18"/>
              </a:xfrm>
              <a:custGeom>
                <a:avLst/>
                <a:gdLst/>
                <a:ahLst/>
                <a:cxnLst>
                  <a:cxn ang="0">
                    <a:pos x="34" y="14"/>
                  </a:cxn>
                  <a:cxn ang="0">
                    <a:pos x="34" y="13"/>
                  </a:cxn>
                  <a:cxn ang="0">
                    <a:pos x="34" y="12"/>
                  </a:cxn>
                  <a:cxn ang="0">
                    <a:pos x="34" y="11"/>
                  </a:cxn>
                  <a:cxn ang="0">
                    <a:pos x="33" y="10"/>
                  </a:cxn>
                  <a:cxn ang="0">
                    <a:pos x="33" y="8"/>
                  </a:cxn>
                  <a:cxn ang="0">
                    <a:pos x="32" y="7"/>
                  </a:cxn>
                  <a:cxn ang="0">
                    <a:pos x="32" y="6"/>
                  </a:cxn>
                  <a:cxn ang="0">
                    <a:pos x="31" y="5"/>
                  </a:cxn>
                  <a:cxn ang="0">
                    <a:pos x="30" y="3"/>
                  </a:cxn>
                  <a:cxn ang="0">
                    <a:pos x="29" y="1"/>
                  </a:cxn>
                  <a:cxn ang="0">
                    <a:pos x="28" y="0"/>
                  </a:cxn>
                  <a:cxn ang="0">
                    <a:pos x="0" y="16"/>
                  </a:cxn>
                  <a:cxn ang="0">
                    <a:pos x="0" y="17"/>
                  </a:cxn>
                  <a:cxn ang="0">
                    <a:pos x="1" y="18"/>
                  </a:cxn>
                  <a:cxn ang="0">
                    <a:pos x="3" y="21"/>
                  </a:cxn>
                  <a:cxn ang="0">
                    <a:pos x="4" y="22"/>
                  </a:cxn>
                  <a:cxn ang="0">
                    <a:pos x="4" y="23"/>
                  </a:cxn>
                  <a:cxn ang="0">
                    <a:pos x="4" y="24"/>
                  </a:cxn>
                  <a:cxn ang="0">
                    <a:pos x="5" y="25"/>
                  </a:cxn>
                  <a:cxn ang="0">
                    <a:pos x="5" y="27"/>
                  </a:cxn>
                  <a:cxn ang="0">
                    <a:pos x="5" y="28"/>
                  </a:cxn>
                  <a:cxn ang="0">
                    <a:pos x="6" y="29"/>
                  </a:cxn>
                  <a:cxn ang="0">
                    <a:pos x="6" y="30"/>
                  </a:cxn>
                  <a:cxn ang="0">
                    <a:pos x="6" y="31"/>
                  </a:cxn>
                  <a:cxn ang="0">
                    <a:pos x="6" y="31"/>
                  </a:cxn>
                  <a:cxn ang="0">
                    <a:pos x="6" y="32"/>
                  </a:cxn>
                  <a:cxn ang="0">
                    <a:pos x="6" y="33"/>
                  </a:cxn>
                  <a:cxn ang="0">
                    <a:pos x="5" y="34"/>
                  </a:cxn>
                  <a:cxn ang="0">
                    <a:pos x="5" y="36"/>
                  </a:cxn>
                  <a:cxn ang="0">
                    <a:pos x="3" y="38"/>
                  </a:cxn>
                  <a:cxn ang="0">
                    <a:pos x="33" y="20"/>
                  </a:cxn>
                  <a:cxn ang="0">
                    <a:pos x="33" y="19"/>
                  </a:cxn>
                  <a:cxn ang="0">
                    <a:pos x="34" y="18"/>
                  </a:cxn>
                  <a:cxn ang="0">
                    <a:pos x="34" y="16"/>
                  </a:cxn>
                  <a:cxn ang="0">
                    <a:pos x="34" y="15"/>
                  </a:cxn>
                  <a:cxn ang="0">
                    <a:pos x="34" y="15"/>
                  </a:cxn>
                </a:cxnLst>
                <a:rect l="0" t="0" r="r" b="b"/>
                <a:pathLst>
                  <a:path w="34" h="38">
                    <a:moveTo>
                      <a:pt x="34" y="14"/>
                    </a:moveTo>
                    <a:cubicBezTo>
                      <a:pt x="34" y="14"/>
                      <a:pt x="34" y="14"/>
                      <a:pt x="34" y="14"/>
                    </a:cubicBezTo>
                    <a:cubicBezTo>
                      <a:pt x="34" y="14"/>
                      <a:pt x="34" y="14"/>
                      <a:pt x="34" y="13"/>
                    </a:cubicBezTo>
                    <a:cubicBezTo>
                      <a:pt x="34" y="13"/>
                      <a:pt x="34" y="13"/>
                      <a:pt x="34" y="13"/>
                    </a:cubicBezTo>
                    <a:cubicBezTo>
                      <a:pt x="34" y="13"/>
                      <a:pt x="34" y="13"/>
                      <a:pt x="34" y="12"/>
                    </a:cubicBezTo>
                    <a:cubicBezTo>
                      <a:pt x="34" y="12"/>
                      <a:pt x="34" y="12"/>
                      <a:pt x="34" y="12"/>
                    </a:cubicBezTo>
                    <a:cubicBezTo>
                      <a:pt x="34" y="12"/>
                      <a:pt x="34" y="11"/>
                      <a:pt x="34" y="11"/>
                    </a:cubicBezTo>
                    <a:cubicBezTo>
                      <a:pt x="34" y="11"/>
                      <a:pt x="34" y="11"/>
                      <a:pt x="34" y="11"/>
                    </a:cubicBezTo>
                    <a:cubicBezTo>
                      <a:pt x="33" y="10"/>
                      <a:pt x="33" y="10"/>
                      <a:pt x="33" y="10"/>
                    </a:cubicBezTo>
                    <a:cubicBezTo>
                      <a:pt x="33" y="10"/>
                      <a:pt x="33" y="10"/>
                      <a:pt x="33" y="10"/>
                    </a:cubicBezTo>
                    <a:cubicBezTo>
                      <a:pt x="33" y="9"/>
                      <a:pt x="33" y="9"/>
                      <a:pt x="33" y="9"/>
                    </a:cubicBezTo>
                    <a:cubicBezTo>
                      <a:pt x="33" y="9"/>
                      <a:pt x="33" y="9"/>
                      <a:pt x="33" y="8"/>
                    </a:cubicBezTo>
                    <a:cubicBezTo>
                      <a:pt x="33" y="8"/>
                      <a:pt x="33" y="8"/>
                      <a:pt x="33" y="8"/>
                    </a:cubicBezTo>
                    <a:cubicBezTo>
                      <a:pt x="33" y="8"/>
                      <a:pt x="33" y="8"/>
                      <a:pt x="32" y="7"/>
                    </a:cubicBezTo>
                    <a:cubicBezTo>
                      <a:pt x="32" y="7"/>
                      <a:pt x="32" y="7"/>
                      <a:pt x="32" y="7"/>
                    </a:cubicBezTo>
                    <a:cubicBezTo>
                      <a:pt x="32" y="7"/>
                      <a:pt x="32" y="7"/>
                      <a:pt x="32" y="6"/>
                    </a:cubicBezTo>
                    <a:cubicBezTo>
                      <a:pt x="32" y="6"/>
                      <a:pt x="32" y="6"/>
                      <a:pt x="32" y="6"/>
                    </a:cubicBezTo>
                    <a:cubicBezTo>
                      <a:pt x="32" y="6"/>
                      <a:pt x="32" y="5"/>
                      <a:pt x="31" y="5"/>
                    </a:cubicBezTo>
                    <a:cubicBezTo>
                      <a:pt x="31" y="5"/>
                      <a:pt x="31" y="5"/>
                      <a:pt x="31" y="4"/>
                    </a:cubicBezTo>
                    <a:cubicBezTo>
                      <a:pt x="31" y="4"/>
                      <a:pt x="30" y="3"/>
                      <a:pt x="30" y="3"/>
                    </a:cubicBezTo>
                    <a:cubicBezTo>
                      <a:pt x="30" y="3"/>
                      <a:pt x="30" y="2"/>
                      <a:pt x="29" y="2"/>
                    </a:cubicBezTo>
                    <a:cubicBezTo>
                      <a:pt x="29" y="2"/>
                      <a:pt x="29" y="2"/>
                      <a:pt x="29" y="1"/>
                    </a:cubicBezTo>
                    <a:cubicBezTo>
                      <a:pt x="29" y="1"/>
                      <a:pt x="29" y="1"/>
                      <a:pt x="29" y="1"/>
                    </a:cubicBezTo>
                    <a:cubicBezTo>
                      <a:pt x="28" y="1"/>
                      <a:pt x="28" y="1"/>
                      <a:pt x="28" y="0"/>
                    </a:cubicBezTo>
                    <a:cubicBezTo>
                      <a:pt x="28" y="0"/>
                      <a:pt x="28" y="0"/>
                      <a:pt x="28" y="0"/>
                    </a:cubicBezTo>
                    <a:cubicBezTo>
                      <a:pt x="0" y="16"/>
                      <a:pt x="0" y="16"/>
                      <a:pt x="0" y="16"/>
                    </a:cubicBezTo>
                    <a:cubicBezTo>
                      <a:pt x="0" y="17"/>
                      <a:pt x="0" y="17"/>
                      <a:pt x="0" y="17"/>
                    </a:cubicBezTo>
                    <a:cubicBezTo>
                      <a:pt x="0" y="17"/>
                      <a:pt x="0" y="17"/>
                      <a:pt x="0" y="17"/>
                    </a:cubicBezTo>
                    <a:cubicBezTo>
                      <a:pt x="0" y="18"/>
                      <a:pt x="1" y="18"/>
                      <a:pt x="1" y="18"/>
                    </a:cubicBezTo>
                    <a:cubicBezTo>
                      <a:pt x="1" y="18"/>
                      <a:pt x="1" y="18"/>
                      <a:pt x="1" y="18"/>
                    </a:cubicBezTo>
                    <a:cubicBezTo>
                      <a:pt x="1" y="19"/>
                      <a:pt x="2" y="19"/>
                      <a:pt x="2" y="19"/>
                    </a:cubicBezTo>
                    <a:cubicBezTo>
                      <a:pt x="2" y="20"/>
                      <a:pt x="2" y="20"/>
                      <a:pt x="3" y="21"/>
                    </a:cubicBezTo>
                    <a:cubicBezTo>
                      <a:pt x="3" y="21"/>
                      <a:pt x="3" y="21"/>
                      <a:pt x="3" y="22"/>
                    </a:cubicBezTo>
                    <a:cubicBezTo>
                      <a:pt x="3" y="22"/>
                      <a:pt x="3" y="22"/>
                      <a:pt x="4" y="22"/>
                    </a:cubicBezTo>
                    <a:cubicBezTo>
                      <a:pt x="4" y="22"/>
                      <a:pt x="4" y="23"/>
                      <a:pt x="4" y="23"/>
                    </a:cubicBezTo>
                    <a:cubicBezTo>
                      <a:pt x="4" y="23"/>
                      <a:pt x="4" y="23"/>
                      <a:pt x="4" y="23"/>
                    </a:cubicBezTo>
                    <a:cubicBezTo>
                      <a:pt x="4" y="23"/>
                      <a:pt x="4" y="24"/>
                      <a:pt x="4" y="24"/>
                    </a:cubicBezTo>
                    <a:cubicBezTo>
                      <a:pt x="4" y="24"/>
                      <a:pt x="4" y="24"/>
                      <a:pt x="4" y="24"/>
                    </a:cubicBezTo>
                    <a:cubicBezTo>
                      <a:pt x="5" y="25"/>
                      <a:pt x="5" y="25"/>
                      <a:pt x="5" y="25"/>
                    </a:cubicBezTo>
                    <a:cubicBezTo>
                      <a:pt x="5" y="25"/>
                      <a:pt x="5" y="25"/>
                      <a:pt x="5" y="25"/>
                    </a:cubicBezTo>
                    <a:cubicBezTo>
                      <a:pt x="5" y="26"/>
                      <a:pt x="5" y="26"/>
                      <a:pt x="5" y="26"/>
                    </a:cubicBezTo>
                    <a:cubicBezTo>
                      <a:pt x="5" y="26"/>
                      <a:pt x="5" y="26"/>
                      <a:pt x="5" y="27"/>
                    </a:cubicBezTo>
                    <a:cubicBezTo>
                      <a:pt x="5" y="27"/>
                      <a:pt x="5" y="27"/>
                      <a:pt x="5" y="27"/>
                    </a:cubicBezTo>
                    <a:cubicBezTo>
                      <a:pt x="5" y="27"/>
                      <a:pt x="5" y="27"/>
                      <a:pt x="5" y="28"/>
                    </a:cubicBezTo>
                    <a:cubicBezTo>
                      <a:pt x="5" y="28"/>
                      <a:pt x="6" y="28"/>
                      <a:pt x="6" y="28"/>
                    </a:cubicBezTo>
                    <a:cubicBezTo>
                      <a:pt x="6" y="28"/>
                      <a:pt x="6" y="29"/>
                      <a:pt x="6" y="29"/>
                    </a:cubicBezTo>
                    <a:cubicBezTo>
                      <a:pt x="6" y="29"/>
                      <a:pt x="6" y="29"/>
                      <a:pt x="6" y="29"/>
                    </a:cubicBezTo>
                    <a:cubicBezTo>
                      <a:pt x="6" y="29"/>
                      <a:pt x="6" y="30"/>
                      <a:pt x="6" y="30"/>
                    </a:cubicBezTo>
                    <a:cubicBezTo>
                      <a:pt x="6" y="30"/>
                      <a:pt x="6" y="30"/>
                      <a:pt x="6" y="30"/>
                    </a:cubicBezTo>
                    <a:cubicBezTo>
                      <a:pt x="6" y="30"/>
                      <a:pt x="6" y="31"/>
                      <a:pt x="6" y="31"/>
                    </a:cubicBezTo>
                    <a:cubicBezTo>
                      <a:pt x="6" y="31"/>
                      <a:pt x="6" y="31"/>
                      <a:pt x="6" y="31"/>
                    </a:cubicBezTo>
                    <a:cubicBezTo>
                      <a:pt x="6" y="31"/>
                      <a:pt x="6" y="31"/>
                      <a:pt x="6" y="31"/>
                    </a:cubicBezTo>
                    <a:cubicBezTo>
                      <a:pt x="6" y="31"/>
                      <a:pt x="6" y="32"/>
                      <a:pt x="6" y="32"/>
                    </a:cubicBezTo>
                    <a:cubicBezTo>
                      <a:pt x="6" y="32"/>
                      <a:pt x="6" y="32"/>
                      <a:pt x="6" y="32"/>
                    </a:cubicBezTo>
                    <a:cubicBezTo>
                      <a:pt x="6" y="33"/>
                      <a:pt x="6" y="33"/>
                      <a:pt x="6" y="33"/>
                    </a:cubicBezTo>
                    <a:cubicBezTo>
                      <a:pt x="6" y="33"/>
                      <a:pt x="6" y="33"/>
                      <a:pt x="6" y="33"/>
                    </a:cubicBezTo>
                    <a:cubicBezTo>
                      <a:pt x="6" y="34"/>
                      <a:pt x="6" y="34"/>
                      <a:pt x="6" y="34"/>
                    </a:cubicBezTo>
                    <a:cubicBezTo>
                      <a:pt x="6" y="34"/>
                      <a:pt x="6" y="34"/>
                      <a:pt x="5" y="34"/>
                    </a:cubicBezTo>
                    <a:cubicBezTo>
                      <a:pt x="5" y="35"/>
                      <a:pt x="5" y="35"/>
                      <a:pt x="5" y="35"/>
                    </a:cubicBezTo>
                    <a:cubicBezTo>
                      <a:pt x="5" y="35"/>
                      <a:pt x="5" y="35"/>
                      <a:pt x="5" y="36"/>
                    </a:cubicBezTo>
                    <a:cubicBezTo>
                      <a:pt x="5" y="36"/>
                      <a:pt x="5" y="36"/>
                      <a:pt x="5" y="36"/>
                    </a:cubicBezTo>
                    <a:cubicBezTo>
                      <a:pt x="4" y="37"/>
                      <a:pt x="3" y="38"/>
                      <a:pt x="3" y="38"/>
                    </a:cubicBezTo>
                    <a:cubicBezTo>
                      <a:pt x="31" y="22"/>
                      <a:pt x="31" y="22"/>
                      <a:pt x="31" y="22"/>
                    </a:cubicBezTo>
                    <a:cubicBezTo>
                      <a:pt x="32" y="21"/>
                      <a:pt x="32" y="21"/>
                      <a:pt x="33" y="20"/>
                    </a:cubicBezTo>
                    <a:cubicBezTo>
                      <a:pt x="33" y="20"/>
                      <a:pt x="33" y="19"/>
                      <a:pt x="33" y="19"/>
                    </a:cubicBezTo>
                    <a:cubicBezTo>
                      <a:pt x="33" y="19"/>
                      <a:pt x="33" y="19"/>
                      <a:pt x="33" y="19"/>
                    </a:cubicBezTo>
                    <a:cubicBezTo>
                      <a:pt x="34" y="18"/>
                      <a:pt x="34" y="18"/>
                      <a:pt x="34" y="18"/>
                    </a:cubicBezTo>
                    <a:cubicBezTo>
                      <a:pt x="34" y="18"/>
                      <a:pt x="34" y="18"/>
                      <a:pt x="34" y="18"/>
                    </a:cubicBezTo>
                    <a:cubicBezTo>
                      <a:pt x="34" y="17"/>
                      <a:pt x="34" y="17"/>
                      <a:pt x="34" y="17"/>
                    </a:cubicBezTo>
                    <a:cubicBezTo>
                      <a:pt x="34" y="17"/>
                      <a:pt x="34" y="17"/>
                      <a:pt x="34" y="16"/>
                    </a:cubicBezTo>
                    <a:cubicBezTo>
                      <a:pt x="34" y="16"/>
                      <a:pt x="34" y="16"/>
                      <a:pt x="34" y="16"/>
                    </a:cubicBezTo>
                    <a:cubicBezTo>
                      <a:pt x="34" y="16"/>
                      <a:pt x="34" y="16"/>
                      <a:pt x="34" y="15"/>
                    </a:cubicBezTo>
                    <a:cubicBezTo>
                      <a:pt x="34" y="15"/>
                      <a:pt x="34" y="15"/>
                      <a:pt x="34" y="15"/>
                    </a:cubicBezTo>
                    <a:cubicBezTo>
                      <a:pt x="34" y="15"/>
                      <a:pt x="34" y="15"/>
                      <a:pt x="34" y="15"/>
                    </a:cubicBezTo>
                    <a:cubicBezTo>
                      <a:pt x="34" y="15"/>
                      <a:pt x="34" y="15"/>
                      <a:pt x="34" y="14"/>
                    </a:cubicBezTo>
                    <a:close/>
                  </a:path>
                </a:pathLst>
              </a:custGeom>
              <a:solidFill>
                <a:srgbClr val="17317B"/>
              </a:solidFill>
              <a:ln w="9525">
                <a:noFill/>
                <a:round/>
                <a:headEnd/>
                <a:tailEnd/>
              </a:ln>
            </p:spPr>
            <p:txBody>
              <a:bodyPr/>
              <a:lstStyle/>
              <a:p>
                <a:endParaRPr lang="zh-CN" altLang="en-US"/>
              </a:p>
            </p:txBody>
          </p:sp>
          <p:sp>
            <p:nvSpPr>
              <p:cNvPr id="960" name="Freeform 600"/>
              <p:cNvSpPr>
                <a:spLocks/>
              </p:cNvSpPr>
              <p:nvPr/>
            </p:nvSpPr>
            <p:spPr bwMode="auto">
              <a:xfrm>
                <a:off x="4755" y="1552"/>
                <a:ext cx="10" cy="14"/>
              </a:xfrm>
              <a:custGeom>
                <a:avLst/>
                <a:gdLst/>
                <a:ahLst/>
                <a:cxnLst>
                  <a:cxn ang="0">
                    <a:pos x="10" y="3"/>
                  </a:cxn>
                  <a:cxn ang="0">
                    <a:pos x="21" y="21"/>
                  </a:cxn>
                  <a:cxn ang="0">
                    <a:pos x="10" y="27"/>
                  </a:cxn>
                  <a:cxn ang="0">
                    <a:pos x="0" y="9"/>
                  </a:cxn>
                  <a:cxn ang="0">
                    <a:pos x="10" y="3"/>
                  </a:cxn>
                  <a:cxn ang="0">
                    <a:pos x="10" y="3"/>
                  </a:cxn>
                </a:cxnLst>
                <a:rect l="0" t="0" r="r" b="b"/>
                <a:pathLst>
                  <a:path w="21" h="31">
                    <a:moveTo>
                      <a:pt x="10" y="3"/>
                    </a:moveTo>
                    <a:cubicBezTo>
                      <a:pt x="16" y="6"/>
                      <a:pt x="21" y="15"/>
                      <a:pt x="21" y="21"/>
                    </a:cubicBezTo>
                    <a:cubicBezTo>
                      <a:pt x="21" y="28"/>
                      <a:pt x="16" y="31"/>
                      <a:pt x="10" y="27"/>
                    </a:cubicBezTo>
                    <a:cubicBezTo>
                      <a:pt x="4" y="24"/>
                      <a:pt x="0" y="16"/>
                      <a:pt x="0" y="9"/>
                    </a:cubicBezTo>
                    <a:cubicBezTo>
                      <a:pt x="0" y="2"/>
                      <a:pt x="4" y="0"/>
                      <a:pt x="10" y="3"/>
                    </a:cubicBezTo>
                    <a:cubicBezTo>
                      <a:pt x="10" y="3"/>
                      <a:pt x="10" y="3"/>
                      <a:pt x="10" y="3"/>
                    </a:cubicBezTo>
                    <a:close/>
                  </a:path>
                </a:pathLst>
              </a:custGeom>
              <a:solidFill>
                <a:srgbClr val="142867"/>
              </a:solidFill>
              <a:ln w="9525">
                <a:noFill/>
                <a:round/>
                <a:headEnd/>
                <a:tailEnd/>
              </a:ln>
            </p:spPr>
            <p:txBody>
              <a:bodyPr/>
              <a:lstStyle/>
              <a:p>
                <a:endParaRPr lang="zh-CN" altLang="en-US"/>
              </a:p>
            </p:txBody>
          </p:sp>
        </p:grpSp>
        <p:grpSp>
          <p:nvGrpSpPr>
            <p:cNvPr id="1161" name="Group 247"/>
            <p:cNvGrpSpPr>
              <a:grpSpLocks noChangeAspect="1"/>
            </p:cNvGrpSpPr>
            <p:nvPr/>
          </p:nvGrpSpPr>
          <p:grpSpPr bwMode="auto">
            <a:xfrm>
              <a:off x="4716016" y="2572925"/>
              <a:ext cx="839444" cy="585009"/>
              <a:chOff x="4512" y="1152"/>
              <a:chExt cx="650" cy="768"/>
            </a:xfrm>
          </p:grpSpPr>
          <p:sp>
            <p:nvSpPr>
              <p:cNvPr id="1162" name="AutoShape 248"/>
              <p:cNvSpPr>
                <a:spLocks noChangeAspect="1" noChangeArrowheads="1" noTextEdit="1"/>
              </p:cNvSpPr>
              <p:nvPr/>
            </p:nvSpPr>
            <p:spPr bwMode="auto">
              <a:xfrm>
                <a:off x="4512" y="1152"/>
                <a:ext cx="650" cy="768"/>
              </a:xfrm>
              <a:prstGeom prst="rect">
                <a:avLst/>
              </a:prstGeom>
              <a:noFill/>
              <a:ln w="9525">
                <a:noFill/>
                <a:miter lim="800000"/>
                <a:headEnd/>
                <a:tailEnd/>
              </a:ln>
            </p:spPr>
            <p:txBody>
              <a:bodyPr/>
              <a:lstStyle/>
              <a:p>
                <a:endParaRPr lang="zh-CN" altLang="en-US"/>
              </a:p>
            </p:txBody>
          </p:sp>
          <p:grpSp>
            <p:nvGrpSpPr>
              <p:cNvPr id="1163" name="Group 249"/>
              <p:cNvGrpSpPr>
                <a:grpSpLocks/>
              </p:cNvGrpSpPr>
              <p:nvPr/>
            </p:nvGrpSpPr>
            <p:grpSpPr bwMode="auto">
              <a:xfrm>
                <a:off x="4512" y="1152"/>
                <a:ext cx="650" cy="768"/>
                <a:chOff x="4512" y="1152"/>
                <a:chExt cx="650" cy="768"/>
              </a:xfrm>
            </p:grpSpPr>
            <p:sp>
              <p:nvSpPr>
                <p:cNvPr id="1315" name="Freeform 250"/>
                <p:cNvSpPr>
                  <a:spLocks/>
                </p:cNvSpPr>
                <p:nvPr/>
              </p:nvSpPr>
              <p:spPr bwMode="auto">
                <a:xfrm>
                  <a:off x="4898" y="1580"/>
                  <a:ext cx="264" cy="340"/>
                </a:xfrm>
                <a:custGeom>
                  <a:avLst/>
                  <a:gdLst/>
                  <a:ahLst/>
                  <a:cxnLst>
                    <a:cxn ang="0">
                      <a:pos x="0" y="153"/>
                    </a:cxn>
                    <a:cxn ang="0">
                      <a:pos x="264" y="0"/>
                    </a:cxn>
                    <a:cxn ang="0">
                      <a:pos x="263" y="188"/>
                    </a:cxn>
                    <a:cxn ang="0">
                      <a:pos x="0" y="340"/>
                    </a:cxn>
                    <a:cxn ang="0">
                      <a:pos x="0" y="153"/>
                    </a:cxn>
                    <a:cxn ang="0">
                      <a:pos x="0" y="153"/>
                    </a:cxn>
                    <a:cxn ang="0">
                      <a:pos x="0" y="153"/>
                    </a:cxn>
                  </a:cxnLst>
                  <a:rect l="0" t="0" r="r" b="b"/>
                  <a:pathLst>
                    <a:path w="264" h="340">
                      <a:moveTo>
                        <a:pt x="0" y="153"/>
                      </a:moveTo>
                      <a:lnTo>
                        <a:pt x="264" y="0"/>
                      </a:lnTo>
                      <a:lnTo>
                        <a:pt x="263" y="188"/>
                      </a:lnTo>
                      <a:lnTo>
                        <a:pt x="0" y="340"/>
                      </a:lnTo>
                      <a:lnTo>
                        <a:pt x="0" y="153"/>
                      </a:lnTo>
                      <a:lnTo>
                        <a:pt x="0" y="153"/>
                      </a:lnTo>
                      <a:lnTo>
                        <a:pt x="0" y="153"/>
                      </a:lnTo>
                      <a:close/>
                    </a:path>
                  </a:pathLst>
                </a:custGeom>
                <a:solidFill>
                  <a:srgbClr val="17317B"/>
                </a:solidFill>
                <a:ln w="9525">
                  <a:noFill/>
                  <a:round/>
                  <a:headEnd/>
                  <a:tailEnd/>
                </a:ln>
              </p:spPr>
              <p:txBody>
                <a:bodyPr/>
                <a:lstStyle/>
                <a:p>
                  <a:endParaRPr lang="zh-CN" altLang="en-US"/>
                </a:p>
              </p:txBody>
            </p:sp>
            <p:sp>
              <p:nvSpPr>
                <p:cNvPr id="1316" name="Freeform 251"/>
                <p:cNvSpPr>
                  <a:spLocks/>
                </p:cNvSpPr>
                <p:nvPr/>
              </p:nvSpPr>
              <p:spPr bwMode="auto">
                <a:xfrm>
                  <a:off x="4513" y="1358"/>
                  <a:ext cx="649" cy="375"/>
                </a:xfrm>
                <a:custGeom>
                  <a:avLst/>
                  <a:gdLst/>
                  <a:ahLst/>
                  <a:cxnLst>
                    <a:cxn ang="0">
                      <a:pos x="0" y="153"/>
                    </a:cxn>
                    <a:cxn ang="0">
                      <a:pos x="263" y="0"/>
                    </a:cxn>
                    <a:cxn ang="0">
                      <a:pos x="649" y="222"/>
                    </a:cxn>
                    <a:cxn ang="0">
                      <a:pos x="385" y="375"/>
                    </a:cxn>
                    <a:cxn ang="0">
                      <a:pos x="0" y="153"/>
                    </a:cxn>
                    <a:cxn ang="0">
                      <a:pos x="0" y="153"/>
                    </a:cxn>
                    <a:cxn ang="0">
                      <a:pos x="0" y="153"/>
                    </a:cxn>
                  </a:cxnLst>
                  <a:rect l="0" t="0" r="r" b="b"/>
                  <a:pathLst>
                    <a:path w="649" h="375">
                      <a:moveTo>
                        <a:pt x="0" y="153"/>
                      </a:moveTo>
                      <a:lnTo>
                        <a:pt x="263" y="0"/>
                      </a:lnTo>
                      <a:lnTo>
                        <a:pt x="649" y="222"/>
                      </a:lnTo>
                      <a:lnTo>
                        <a:pt x="385" y="375"/>
                      </a:lnTo>
                      <a:lnTo>
                        <a:pt x="0" y="153"/>
                      </a:lnTo>
                      <a:lnTo>
                        <a:pt x="0" y="153"/>
                      </a:lnTo>
                      <a:lnTo>
                        <a:pt x="0" y="153"/>
                      </a:lnTo>
                      <a:close/>
                    </a:path>
                  </a:pathLst>
                </a:custGeom>
                <a:solidFill>
                  <a:srgbClr val="4F64A8"/>
                </a:solidFill>
                <a:ln w="9525">
                  <a:noFill/>
                  <a:round/>
                  <a:headEnd/>
                  <a:tailEnd/>
                </a:ln>
              </p:spPr>
              <p:txBody>
                <a:bodyPr/>
                <a:lstStyle/>
                <a:p>
                  <a:endParaRPr lang="zh-CN" altLang="en-US"/>
                </a:p>
              </p:txBody>
            </p:sp>
            <p:sp>
              <p:nvSpPr>
                <p:cNvPr id="1317" name="Freeform 252"/>
                <p:cNvSpPr>
                  <a:spLocks/>
                </p:cNvSpPr>
                <p:nvPr/>
              </p:nvSpPr>
              <p:spPr bwMode="auto">
                <a:xfrm>
                  <a:off x="4512" y="1511"/>
                  <a:ext cx="386" cy="409"/>
                </a:xfrm>
                <a:custGeom>
                  <a:avLst/>
                  <a:gdLst/>
                  <a:ahLst/>
                  <a:cxnLst>
                    <a:cxn ang="0">
                      <a:pos x="386" y="222"/>
                    </a:cxn>
                    <a:cxn ang="0">
                      <a:pos x="386" y="409"/>
                    </a:cxn>
                    <a:cxn ang="0">
                      <a:pos x="0" y="187"/>
                    </a:cxn>
                    <a:cxn ang="0">
                      <a:pos x="1" y="0"/>
                    </a:cxn>
                    <a:cxn ang="0">
                      <a:pos x="386" y="222"/>
                    </a:cxn>
                    <a:cxn ang="0">
                      <a:pos x="386" y="222"/>
                    </a:cxn>
                    <a:cxn ang="0">
                      <a:pos x="386" y="222"/>
                    </a:cxn>
                  </a:cxnLst>
                  <a:rect l="0" t="0" r="r" b="b"/>
                  <a:pathLst>
                    <a:path w="386" h="409">
                      <a:moveTo>
                        <a:pt x="386" y="222"/>
                      </a:moveTo>
                      <a:lnTo>
                        <a:pt x="386" y="409"/>
                      </a:lnTo>
                      <a:lnTo>
                        <a:pt x="0" y="187"/>
                      </a:lnTo>
                      <a:lnTo>
                        <a:pt x="1" y="0"/>
                      </a:lnTo>
                      <a:lnTo>
                        <a:pt x="386" y="222"/>
                      </a:lnTo>
                      <a:lnTo>
                        <a:pt x="386" y="222"/>
                      </a:lnTo>
                      <a:lnTo>
                        <a:pt x="386" y="222"/>
                      </a:lnTo>
                      <a:close/>
                    </a:path>
                  </a:pathLst>
                </a:custGeom>
                <a:solidFill>
                  <a:srgbClr val="36458A"/>
                </a:solidFill>
                <a:ln w="9525">
                  <a:noFill/>
                  <a:round/>
                  <a:headEnd/>
                  <a:tailEnd/>
                </a:ln>
              </p:spPr>
              <p:txBody>
                <a:bodyPr/>
                <a:lstStyle/>
                <a:p>
                  <a:endParaRPr lang="zh-CN" altLang="en-US"/>
                </a:p>
              </p:txBody>
            </p:sp>
            <p:sp>
              <p:nvSpPr>
                <p:cNvPr id="1318" name="Freeform 253"/>
                <p:cNvSpPr>
                  <a:spLocks/>
                </p:cNvSpPr>
                <p:nvPr/>
              </p:nvSpPr>
              <p:spPr bwMode="auto">
                <a:xfrm>
                  <a:off x="4898" y="1375"/>
                  <a:ext cx="264" cy="340"/>
                </a:xfrm>
                <a:custGeom>
                  <a:avLst/>
                  <a:gdLst/>
                  <a:ahLst/>
                  <a:cxnLst>
                    <a:cxn ang="0">
                      <a:pos x="0" y="153"/>
                    </a:cxn>
                    <a:cxn ang="0">
                      <a:pos x="264" y="0"/>
                    </a:cxn>
                    <a:cxn ang="0">
                      <a:pos x="263" y="187"/>
                    </a:cxn>
                    <a:cxn ang="0">
                      <a:pos x="0" y="340"/>
                    </a:cxn>
                    <a:cxn ang="0">
                      <a:pos x="0" y="153"/>
                    </a:cxn>
                    <a:cxn ang="0">
                      <a:pos x="0" y="153"/>
                    </a:cxn>
                    <a:cxn ang="0">
                      <a:pos x="0" y="153"/>
                    </a:cxn>
                  </a:cxnLst>
                  <a:rect l="0" t="0" r="r" b="b"/>
                  <a:pathLst>
                    <a:path w="264" h="340">
                      <a:moveTo>
                        <a:pt x="0" y="153"/>
                      </a:moveTo>
                      <a:lnTo>
                        <a:pt x="264" y="0"/>
                      </a:lnTo>
                      <a:lnTo>
                        <a:pt x="263" y="187"/>
                      </a:lnTo>
                      <a:lnTo>
                        <a:pt x="0" y="340"/>
                      </a:lnTo>
                      <a:lnTo>
                        <a:pt x="0" y="153"/>
                      </a:lnTo>
                      <a:lnTo>
                        <a:pt x="0" y="153"/>
                      </a:lnTo>
                      <a:lnTo>
                        <a:pt x="0" y="153"/>
                      </a:lnTo>
                      <a:close/>
                    </a:path>
                  </a:pathLst>
                </a:custGeom>
                <a:solidFill>
                  <a:srgbClr val="17317B"/>
                </a:solidFill>
                <a:ln w="9525">
                  <a:noFill/>
                  <a:round/>
                  <a:headEnd/>
                  <a:tailEnd/>
                </a:ln>
              </p:spPr>
              <p:txBody>
                <a:bodyPr/>
                <a:lstStyle/>
                <a:p>
                  <a:endParaRPr lang="zh-CN" altLang="en-US"/>
                </a:p>
              </p:txBody>
            </p:sp>
            <p:sp>
              <p:nvSpPr>
                <p:cNvPr id="1319" name="Freeform 254"/>
                <p:cNvSpPr>
                  <a:spLocks/>
                </p:cNvSpPr>
                <p:nvPr/>
              </p:nvSpPr>
              <p:spPr bwMode="auto">
                <a:xfrm>
                  <a:off x="4513" y="1152"/>
                  <a:ext cx="649" cy="376"/>
                </a:xfrm>
                <a:custGeom>
                  <a:avLst/>
                  <a:gdLst/>
                  <a:ahLst/>
                  <a:cxnLst>
                    <a:cxn ang="0">
                      <a:pos x="0" y="153"/>
                    </a:cxn>
                    <a:cxn ang="0">
                      <a:pos x="263" y="0"/>
                    </a:cxn>
                    <a:cxn ang="0">
                      <a:pos x="649" y="223"/>
                    </a:cxn>
                    <a:cxn ang="0">
                      <a:pos x="385" y="376"/>
                    </a:cxn>
                    <a:cxn ang="0">
                      <a:pos x="0" y="153"/>
                    </a:cxn>
                    <a:cxn ang="0">
                      <a:pos x="0" y="153"/>
                    </a:cxn>
                    <a:cxn ang="0">
                      <a:pos x="0" y="153"/>
                    </a:cxn>
                  </a:cxnLst>
                  <a:rect l="0" t="0" r="r" b="b"/>
                  <a:pathLst>
                    <a:path w="649" h="376">
                      <a:moveTo>
                        <a:pt x="0" y="153"/>
                      </a:moveTo>
                      <a:lnTo>
                        <a:pt x="263" y="0"/>
                      </a:lnTo>
                      <a:lnTo>
                        <a:pt x="649" y="223"/>
                      </a:lnTo>
                      <a:lnTo>
                        <a:pt x="385" y="376"/>
                      </a:lnTo>
                      <a:lnTo>
                        <a:pt x="0" y="153"/>
                      </a:lnTo>
                      <a:lnTo>
                        <a:pt x="0" y="153"/>
                      </a:lnTo>
                      <a:lnTo>
                        <a:pt x="0" y="153"/>
                      </a:lnTo>
                      <a:close/>
                    </a:path>
                  </a:pathLst>
                </a:custGeom>
                <a:solidFill>
                  <a:srgbClr val="4F64A8"/>
                </a:solidFill>
                <a:ln w="9525">
                  <a:noFill/>
                  <a:round/>
                  <a:headEnd/>
                  <a:tailEnd/>
                </a:ln>
              </p:spPr>
              <p:txBody>
                <a:bodyPr/>
                <a:lstStyle/>
                <a:p>
                  <a:endParaRPr lang="zh-CN" altLang="en-US"/>
                </a:p>
              </p:txBody>
            </p:sp>
            <p:sp>
              <p:nvSpPr>
                <p:cNvPr id="1320" name="Freeform 255"/>
                <p:cNvSpPr>
                  <a:spLocks/>
                </p:cNvSpPr>
                <p:nvPr/>
              </p:nvSpPr>
              <p:spPr bwMode="auto">
                <a:xfrm>
                  <a:off x="4512" y="1305"/>
                  <a:ext cx="386" cy="410"/>
                </a:xfrm>
                <a:custGeom>
                  <a:avLst/>
                  <a:gdLst/>
                  <a:ahLst/>
                  <a:cxnLst>
                    <a:cxn ang="0">
                      <a:pos x="386" y="223"/>
                    </a:cxn>
                    <a:cxn ang="0">
                      <a:pos x="386" y="410"/>
                    </a:cxn>
                    <a:cxn ang="0">
                      <a:pos x="0" y="188"/>
                    </a:cxn>
                    <a:cxn ang="0">
                      <a:pos x="1" y="0"/>
                    </a:cxn>
                    <a:cxn ang="0">
                      <a:pos x="386" y="223"/>
                    </a:cxn>
                    <a:cxn ang="0">
                      <a:pos x="386" y="223"/>
                    </a:cxn>
                    <a:cxn ang="0">
                      <a:pos x="386" y="223"/>
                    </a:cxn>
                  </a:cxnLst>
                  <a:rect l="0" t="0" r="r" b="b"/>
                  <a:pathLst>
                    <a:path w="386" h="410">
                      <a:moveTo>
                        <a:pt x="386" y="223"/>
                      </a:moveTo>
                      <a:lnTo>
                        <a:pt x="386" y="410"/>
                      </a:lnTo>
                      <a:lnTo>
                        <a:pt x="0" y="188"/>
                      </a:lnTo>
                      <a:lnTo>
                        <a:pt x="1" y="0"/>
                      </a:lnTo>
                      <a:lnTo>
                        <a:pt x="386" y="223"/>
                      </a:lnTo>
                      <a:lnTo>
                        <a:pt x="386" y="223"/>
                      </a:lnTo>
                      <a:lnTo>
                        <a:pt x="386" y="223"/>
                      </a:lnTo>
                      <a:close/>
                    </a:path>
                  </a:pathLst>
                </a:custGeom>
                <a:solidFill>
                  <a:srgbClr val="36458A"/>
                </a:solidFill>
                <a:ln w="9525">
                  <a:noFill/>
                  <a:round/>
                  <a:headEnd/>
                  <a:tailEnd/>
                </a:ln>
              </p:spPr>
              <p:txBody>
                <a:bodyPr/>
                <a:lstStyle/>
                <a:p>
                  <a:endParaRPr lang="zh-CN" altLang="en-US"/>
                </a:p>
              </p:txBody>
            </p:sp>
            <p:sp>
              <p:nvSpPr>
                <p:cNvPr id="1321" name="Freeform 256"/>
                <p:cNvSpPr>
                  <a:spLocks/>
                </p:cNvSpPr>
                <p:nvPr/>
              </p:nvSpPr>
              <p:spPr bwMode="auto">
                <a:xfrm>
                  <a:off x="5111" y="1507"/>
                  <a:ext cx="14" cy="12"/>
                </a:xfrm>
                <a:custGeom>
                  <a:avLst/>
                  <a:gdLst/>
                  <a:ahLst/>
                  <a:cxnLst>
                    <a:cxn ang="0">
                      <a:pos x="26" y="1"/>
                    </a:cxn>
                    <a:cxn ang="0">
                      <a:pos x="29" y="3"/>
                    </a:cxn>
                    <a:cxn ang="0">
                      <a:pos x="29" y="8"/>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8"/>
                        <a:pt x="29" y="8"/>
                        <a:pt x="29" y="8"/>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322" name="Freeform 257"/>
                <p:cNvSpPr>
                  <a:spLocks/>
                </p:cNvSpPr>
                <p:nvPr/>
              </p:nvSpPr>
              <p:spPr bwMode="auto">
                <a:xfrm>
                  <a:off x="5111" y="1515"/>
                  <a:ext cx="14" cy="13"/>
                </a:xfrm>
                <a:custGeom>
                  <a:avLst/>
                  <a:gdLst/>
                  <a:ahLst/>
                  <a:cxnLst>
                    <a:cxn ang="0">
                      <a:pos x="26" y="1"/>
                    </a:cxn>
                    <a:cxn ang="0">
                      <a:pos x="29" y="3"/>
                    </a:cxn>
                    <a:cxn ang="0">
                      <a:pos x="29" y="8"/>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8"/>
                        <a:pt x="29" y="8"/>
                        <a:pt x="29" y="8"/>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323" name="Freeform 258"/>
                <p:cNvSpPr>
                  <a:spLocks/>
                </p:cNvSpPr>
                <p:nvPr/>
              </p:nvSpPr>
              <p:spPr bwMode="auto">
                <a:xfrm>
                  <a:off x="5111" y="1524"/>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324" name="Freeform 259"/>
                <p:cNvSpPr>
                  <a:spLocks/>
                </p:cNvSpPr>
                <p:nvPr/>
              </p:nvSpPr>
              <p:spPr bwMode="auto">
                <a:xfrm>
                  <a:off x="5111" y="1533"/>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325" name="Freeform 260"/>
                <p:cNvSpPr>
                  <a:spLocks/>
                </p:cNvSpPr>
                <p:nvPr/>
              </p:nvSpPr>
              <p:spPr bwMode="auto">
                <a:xfrm>
                  <a:off x="5111" y="1542"/>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326" name="Freeform 261"/>
                <p:cNvSpPr>
                  <a:spLocks/>
                </p:cNvSpPr>
                <p:nvPr/>
              </p:nvSpPr>
              <p:spPr bwMode="auto">
                <a:xfrm>
                  <a:off x="5111" y="1551"/>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327" name="Freeform 262"/>
                <p:cNvSpPr>
                  <a:spLocks/>
                </p:cNvSpPr>
                <p:nvPr/>
              </p:nvSpPr>
              <p:spPr bwMode="auto">
                <a:xfrm>
                  <a:off x="5092" y="1518"/>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28" name="Freeform 263"/>
                <p:cNvSpPr>
                  <a:spLocks/>
                </p:cNvSpPr>
                <p:nvPr/>
              </p:nvSpPr>
              <p:spPr bwMode="auto">
                <a:xfrm>
                  <a:off x="5092" y="1527"/>
                  <a:ext cx="13" cy="12"/>
                </a:xfrm>
                <a:custGeom>
                  <a:avLst/>
                  <a:gdLst/>
                  <a:ahLst/>
                  <a:cxnLst>
                    <a:cxn ang="0">
                      <a:pos x="25" y="2"/>
                    </a:cxn>
                    <a:cxn ang="0">
                      <a:pos x="28" y="4"/>
                    </a:cxn>
                    <a:cxn ang="0">
                      <a:pos x="28" y="8"/>
                    </a:cxn>
                    <a:cxn ang="0">
                      <a:pos x="25" y="14"/>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4"/>
                      </a:cubicBezTo>
                      <a:cubicBezTo>
                        <a:pt x="28" y="8"/>
                        <a:pt x="28" y="8"/>
                        <a:pt x="28" y="8"/>
                      </a:cubicBezTo>
                      <a:cubicBezTo>
                        <a:pt x="28"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329" name="Freeform 264"/>
                <p:cNvSpPr>
                  <a:spLocks/>
                </p:cNvSpPr>
                <p:nvPr/>
              </p:nvSpPr>
              <p:spPr bwMode="auto">
                <a:xfrm>
                  <a:off x="5092" y="1536"/>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30" name="Freeform 265"/>
                <p:cNvSpPr>
                  <a:spLocks/>
                </p:cNvSpPr>
                <p:nvPr/>
              </p:nvSpPr>
              <p:spPr bwMode="auto">
                <a:xfrm>
                  <a:off x="5092" y="1544"/>
                  <a:ext cx="13" cy="13"/>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31" name="Freeform 266"/>
                <p:cNvSpPr>
                  <a:spLocks/>
                </p:cNvSpPr>
                <p:nvPr/>
              </p:nvSpPr>
              <p:spPr bwMode="auto">
                <a:xfrm>
                  <a:off x="5092" y="1553"/>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32" name="Freeform 267"/>
                <p:cNvSpPr>
                  <a:spLocks/>
                </p:cNvSpPr>
                <p:nvPr/>
              </p:nvSpPr>
              <p:spPr bwMode="auto">
                <a:xfrm>
                  <a:off x="5092" y="1562"/>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33" name="Freeform 268"/>
                <p:cNvSpPr>
                  <a:spLocks/>
                </p:cNvSpPr>
                <p:nvPr/>
              </p:nvSpPr>
              <p:spPr bwMode="auto">
                <a:xfrm>
                  <a:off x="5072" y="1529"/>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34" name="Freeform 269"/>
                <p:cNvSpPr>
                  <a:spLocks/>
                </p:cNvSpPr>
                <p:nvPr/>
              </p:nvSpPr>
              <p:spPr bwMode="auto">
                <a:xfrm>
                  <a:off x="5072" y="1538"/>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35" name="Freeform 270"/>
                <p:cNvSpPr>
                  <a:spLocks/>
                </p:cNvSpPr>
                <p:nvPr/>
              </p:nvSpPr>
              <p:spPr bwMode="auto">
                <a:xfrm>
                  <a:off x="5072" y="1547"/>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36" name="Freeform 271"/>
                <p:cNvSpPr>
                  <a:spLocks/>
                </p:cNvSpPr>
                <p:nvPr/>
              </p:nvSpPr>
              <p:spPr bwMode="auto">
                <a:xfrm>
                  <a:off x="5072" y="1556"/>
                  <a:ext cx="13" cy="12"/>
                </a:xfrm>
                <a:custGeom>
                  <a:avLst/>
                  <a:gdLst/>
                  <a:ahLst/>
                  <a:cxnLst>
                    <a:cxn ang="0">
                      <a:pos x="25" y="2"/>
                    </a:cxn>
                    <a:cxn ang="0">
                      <a:pos x="28" y="4"/>
                    </a:cxn>
                    <a:cxn ang="0">
                      <a:pos x="28" y="8"/>
                    </a:cxn>
                    <a:cxn ang="0">
                      <a:pos x="25" y="14"/>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4"/>
                      </a:cubicBezTo>
                      <a:cubicBezTo>
                        <a:pt x="28" y="8"/>
                        <a:pt x="28" y="8"/>
                        <a:pt x="28" y="8"/>
                      </a:cubicBezTo>
                      <a:cubicBezTo>
                        <a:pt x="28"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337" name="Freeform 272"/>
                <p:cNvSpPr>
                  <a:spLocks/>
                </p:cNvSpPr>
                <p:nvPr/>
              </p:nvSpPr>
              <p:spPr bwMode="auto">
                <a:xfrm>
                  <a:off x="5072" y="1565"/>
                  <a:ext cx="13" cy="12"/>
                </a:xfrm>
                <a:custGeom>
                  <a:avLst/>
                  <a:gdLst/>
                  <a:ahLst/>
                  <a:cxnLst>
                    <a:cxn ang="0">
                      <a:pos x="25" y="2"/>
                    </a:cxn>
                    <a:cxn ang="0">
                      <a:pos x="28" y="3"/>
                    </a:cxn>
                    <a:cxn ang="0">
                      <a:pos x="28" y="8"/>
                    </a:cxn>
                    <a:cxn ang="0">
                      <a:pos x="25" y="13"/>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338" name="Freeform 273"/>
                <p:cNvSpPr>
                  <a:spLocks/>
                </p:cNvSpPr>
                <p:nvPr/>
              </p:nvSpPr>
              <p:spPr bwMode="auto">
                <a:xfrm>
                  <a:off x="5072" y="1573"/>
                  <a:ext cx="13" cy="13"/>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39" name="Freeform 274"/>
                <p:cNvSpPr>
                  <a:spLocks/>
                </p:cNvSpPr>
                <p:nvPr/>
              </p:nvSpPr>
              <p:spPr bwMode="auto">
                <a:xfrm>
                  <a:off x="5053" y="1541"/>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40" name="Freeform 275"/>
                <p:cNvSpPr>
                  <a:spLocks/>
                </p:cNvSpPr>
                <p:nvPr/>
              </p:nvSpPr>
              <p:spPr bwMode="auto">
                <a:xfrm>
                  <a:off x="5053" y="1550"/>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41" name="Freeform 276"/>
                <p:cNvSpPr>
                  <a:spLocks/>
                </p:cNvSpPr>
                <p:nvPr/>
              </p:nvSpPr>
              <p:spPr bwMode="auto">
                <a:xfrm>
                  <a:off x="5053" y="1558"/>
                  <a:ext cx="13" cy="13"/>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42" name="Freeform 277"/>
                <p:cNvSpPr>
                  <a:spLocks/>
                </p:cNvSpPr>
                <p:nvPr/>
              </p:nvSpPr>
              <p:spPr bwMode="auto">
                <a:xfrm>
                  <a:off x="5053" y="1567"/>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43" name="Freeform 278"/>
                <p:cNvSpPr>
                  <a:spLocks/>
                </p:cNvSpPr>
                <p:nvPr/>
              </p:nvSpPr>
              <p:spPr bwMode="auto">
                <a:xfrm>
                  <a:off x="5053" y="1576"/>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44" name="Freeform 279"/>
                <p:cNvSpPr>
                  <a:spLocks/>
                </p:cNvSpPr>
                <p:nvPr/>
              </p:nvSpPr>
              <p:spPr bwMode="auto">
                <a:xfrm>
                  <a:off x="5053" y="1585"/>
                  <a:ext cx="13" cy="12"/>
                </a:xfrm>
                <a:custGeom>
                  <a:avLst/>
                  <a:gdLst/>
                  <a:ahLst/>
                  <a:cxnLst>
                    <a:cxn ang="0">
                      <a:pos x="25" y="2"/>
                    </a:cxn>
                    <a:cxn ang="0">
                      <a:pos x="29" y="4"/>
                    </a:cxn>
                    <a:cxn ang="0">
                      <a:pos x="29" y="8"/>
                    </a:cxn>
                    <a:cxn ang="0">
                      <a:pos x="25" y="14"/>
                    </a:cxn>
                    <a:cxn ang="0">
                      <a:pos x="4" y="26"/>
                    </a:cxn>
                    <a:cxn ang="0">
                      <a:pos x="0" y="24"/>
                    </a:cxn>
                    <a:cxn ang="0">
                      <a:pos x="0" y="20"/>
                    </a:cxn>
                    <a:cxn ang="0">
                      <a:pos x="3" y="14"/>
                    </a:cxn>
                    <a:cxn ang="0">
                      <a:pos x="25" y="2"/>
                    </a:cxn>
                    <a:cxn ang="0">
                      <a:pos x="25" y="2"/>
                    </a:cxn>
                  </a:cxnLst>
                  <a:rect l="0" t="0" r="r" b="b"/>
                  <a:pathLst>
                    <a:path w="29" h="27">
                      <a:moveTo>
                        <a:pt x="25" y="2"/>
                      </a:moveTo>
                      <a:cubicBezTo>
                        <a:pt x="27" y="0"/>
                        <a:pt x="29" y="1"/>
                        <a:pt x="29" y="4"/>
                      </a:cubicBezTo>
                      <a:cubicBezTo>
                        <a:pt x="29" y="8"/>
                        <a:pt x="29" y="8"/>
                        <a:pt x="29" y="8"/>
                      </a:cubicBezTo>
                      <a:cubicBezTo>
                        <a:pt x="29" y="10"/>
                        <a:pt x="27" y="12"/>
                        <a:pt x="25" y="14"/>
                      </a:cubicBezTo>
                      <a:cubicBezTo>
                        <a:pt x="4" y="26"/>
                        <a:pt x="4" y="26"/>
                        <a:pt x="4" y="26"/>
                      </a:cubicBezTo>
                      <a:cubicBezTo>
                        <a:pt x="2" y="27"/>
                        <a:pt x="0" y="26"/>
                        <a:pt x="0" y="24"/>
                      </a:cubicBezTo>
                      <a:cubicBezTo>
                        <a:pt x="0" y="20"/>
                        <a:pt x="0" y="20"/>
                        <a:pt x="0" y="20"/>
                      </a:cubicBezTo>
                      <a:cubicBezTo>
                        <a:pt x="0" y="18"/>
                        <a:pt x="2"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345" name="Freeform 280"/>
                <p:cNvSpPr>
                  <a:spLocks/>
                </p:cNvSpPr>
                <p:nvPr/>
              </p:nvSpPr>
              <p:spPr bwMode="auto">
                <a:xfrm>
                  <a:off x="5033" y="1552"/>
                  <a:ext cx="14" cy="13"/>
                </a:xfrm>
                <a:custGeom>
                  <a:avLst/>
                  <a:gdLst/>
                  <a:ahLst/>
                  <a:cxnLst>
                    <a:cxn ang="0">
                      <a:pos x="25" y="1"/>
                    </a:cxn>
                    <a:cxn ang="0">
                      <a:pos x="29" y="3"/>
                    </a:cxn>
                    <a:cxn ang="0">
                      <a:pos x="29" y="7"/>
                    </a:cxn>
                    <a:cxn ang="0">
                      <a:pos x="25" y="13"/>
                    </a:cxn>
                    <a:cxn ang="0">
                      <a:pos x="4" y="25"/>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46" name="Freeform 281"/>
                <p:cNvSpPr>
                  <a:spLocks/>
                </p:cNvSpPr>
                <p:nvPr/>
              </p:nvSpPr>
              <p:spPr bwMode="auto">
                <a:xfrm>
                  <a:off x="5033" y="1561"/>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47" name="Freeform 282"/>
                <p:cNvSpPr>
                  <a:spLocks/>
                </p:cNvSpPr>
                <p:nvPr/>
              </p:nvSpPr>
              <p:spPr bwMode="auto">
                <a:xfrm>
                  <a:off x="5033" y="1570"/>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48" name="Freeform 283"/>
                <p:cNvSpPr>
                  <a:spLocks/>
                </p:cNvSpPr>
                <p:nvPr/>
              </p:nvSpPr>
              <p:spPr bwMode="auto">
                <a:xfrm>
                  <a:off x="5033" y="1579"/>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49" name="Freeform 284"/>
                <p:cNvSpPr>
                  <a:spLocks/>
                </p:cNvSpPr>
                <p:nvPr/>
              </p:nvSpPr>
              <p:spPr bwMode="auto">
                <a:xfrm>
                  <a:off x="5033" y="1587"/>
                  <a:ext cx="14" cy="13"/>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50" name="Freeform 285"/>
                <p:cNvSpPr>
                  <a:spLocks/>
                </p:cNvSpPr>
                <p:nvPr/>
              </p:nvSpPr>
              <p:spPr bwMode="auto">
                <a:xfrm>
                  <a:off x="5033" y="1596"/>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51" name="Freeform 286"/>
                <p:cNvSpPr>
                  <a:spLocks/>
                </p:cNvSpPr>
                <p:nvPr/>
              </p:nvSpPr>
              <p:spPr bwMode="auto">
                <a:xfrm>
                  <a:off x="5014" y="1563"/>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52" name="Freeform 287"/>
                <p:cNvSpPr>
                  <a:spLocks/>
                </p:cNvSpPr>
                <p:nvPr/>
              </p:nvSpPr>
              <p:spPr bwMode="auto">
                <a:xfrm>
                  <a:off x="5014" y="1572"/>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53" name="Freeform 288"/>
                <p:cNvSpPr>
                  <a:spLocks/>
                </p:cNvSpPr>
                <p:nvPr/>
              </p:nvSpPr>
              <p:spPr bwMode="auto">
                <a:xfrm>
                  <a:off x="5014" y="1581"/>
                  <a:ext cx="13" cy="12"/>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54" name="Freeform 289"/>
                <p:cNvSpPr>
                  <a:spLocks/>
                </p:cNvSpPr>
                <p:nvPr/>
              </p:nvSpPr>
              <p:spPr bwMode="auto">
                <a:xfrm>
                  <a:off x="5014" y="1590"/>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55" name="Freeform 290"/>
                <p:cNvSpPr>
                  <a:spLocks/>
                </p:cNvSpPr>
                <p:nvPr/>
              </p:nvSpPr>
              <p:spPr bwMode="auto">
                <a:xfrm>
                  <a:off x="5014" y="1599"/>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56" name="Freeform 291"/>
                <p:cNvSpPr>
                  <a:spLocks/>
                </p:cNvSpPr>
                <p:nvPr/>
              </p:nvSpPr>
              <p:spPr bwMode="auto">
                <a:xfrm>
                  <a:off x="5014" y="1607"/>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57" name="Freeform 292"/>
                <p:cNvSpPr>
                  <a:spLocks/>
                </p:cNvSpPr>
                <p:nvPr/>
              </p:nvSpPr>
              <p:spPr bwMode="auto">
                <a:xfrm>
                  <a:off x="4994" y="1574"/>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58" name="Freeform 293"/>
                <p:cNvSpPr>
                  <a:spLocks/>
                </p:cNvSpPr>
                <p:nvPr/>
              </p:nvSpPr>
              <p:spPr bwMode="auto">
                <a:xfrm>
                  <a:off x="4994" y="1583"/>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59" name="Freeform 294"/>
                <p:cNvSpPr>
                  <a:spLocks/>
                </p:cNvSpPr>
                <p:nvPr/>
              </p:nvSpPr>
              <p:spPr bwMode="auto">
                <a:xfrm>
                  <a:off x="4994" y="1592"/>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60" name="Freeform 295"/>
                <p:cNvSpPr>
                  <a:spLocks/>
                </p:cNvSpPr>
                <p:nvPr/>
              </p:nvSpPr>
              <p:spPr bwMode="auto">
                <a:xfrm>
                  <a:off x="4994" y="1601"/>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61" name="Freeform 296"/>
                <p:cNvSpPr>
                  <a:spLocks/>
                </p:cNvSpPr>
                <p:nvPr/>
              </p:nvSpPr>
              <p:spPr bwMode="auto">
                <a:xfrm>
                  <a:off x="4994" y="1610"/>
                  <a:ext cx="13" cy="12"/>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62" name="Freeform 297"/>
                <p:cNvSpPr>
                  <a:spLocks/>
                </p:cNvSpPr>
                <p:nvPr/>
              </p:nvSpPr>
              <p:spPr bwMode="auto">
                <a:xfrm>
                  <a:off x="4994" y="1619"/>
                  <a:ext cx="13" cy="12"/>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63" name="Freeform 298"/>
                <p:cNvSpPr>
                  <a:spLocks/>
                </p:cNvSpPr>
                <p:nvPr/>
              </p:nvSpPr>
              <p:spPr bwMode="auto">
                <a:xfrm>
                  <a:off x="4975" y="1586"/>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64" name="Freeform 299"/>
                <p:cNvSpPr>
                  <a:spLocks/>
                </p:cNvSpPr>
                <p:nvPr/>
              </p:nvSpPr>
              <p:spPr bwMode="auto">
                <a:xfrm>
                  <a:off x="4975" y="1594"/>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65" name="Freeform 300"/>
                <p:cNvSpPr>
                  <a:spLocks/>
                </p:cNvSpPr>
                <p:nvPr/>
              </p:nvSpPr>
              <p:spPr bwMode="auto">
                <a:xfrm>
                  <a:off x="4975" y="1603"/>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66" name="Freeform 301"/>
                <p:cNvSpPr>
                  <a:spLocks/>
                </p:cNvSpPr>
                <p:nvPr/>
              </p:nvSpPr>
              <p:spPr bwMode="auto">
                <a:xfrm>
                  <a:off x="4975" y="1612"/>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67" name="Freeform 302"/>
                <p:cNvSpPr>
                  <a:spLocks/>
                </p:cNvSpPr>
                <p:nvPr/>
              </p:nvSpPr>
              <p:spPr bwMode="auto">
                <a:xfrm>
                  <a:off x="4975" y="1621"/>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68" name="Freeform 303"/>
                <p:cNvSpPr>
                  <a:spLocks/>
                </p:cNvSpPr>
                <p:nvPr/>
              </p:nvSpPr>
              <p:spPr bwMode="auto">
                <a:xfrm>
                  <a:off x="4975" y="1630"/>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69" name="Freeform 304"/>
                <p:cNvSpPr>
                  <a:spLocks/>
                </p:cNvSpPr>
                <p:nvPr/>
              </p:nvSpPr>
              <p:spPr bwMode="auto">
                <a:xfrm>
                  <a:off x="4955" y="1597"/>
                  <a:ext cx="14" cy="12"/>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70" name="Freeform 305"/>
                <p:cNvSpPr>
                  <a:spLocks/>
                </p:cNvSpPr>
                <p:nvPr/>
              </p:nvSpPr>
              <p:spPr bwMode="auto">
                <a:xfrm>
                  <a:off x="4955" y="1606"/>
                  <a:ext cx="14" cy="12"/>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71" name="Freeform 306"/>
                <p:cNvSpPr>
                  <a:spLocks/>
                </p:cNvSpPr>
                <p:nvPr/>
              </p:nvSpPr>
              <p:spPr bwMode="auto">
                <a:xfrm>
                  <a:off x="4955" y="1615"/>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72" name="Freeform 307"/>
                <p:cNvSpPr>
                  <a:spLocks/>
                </p:cNvSpPr>
                <p:nvPr/>
              </p:nvSpPr>
              <p:spPr bwMode="auto">
                <a:xfrm>
                  <a:off x="4955" y="1623"/>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73" name="Freeform 308"/>
                <p:cNvSpPr>
                  <a:spLocks/>
                </p:cNvSpPr>
                <p:nvPr/>
              </p:nvSpPr>
              <p:spPr bwMode="auto">
                <a:xfrm>
                  <a:off x="4955" y="1632"/>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74" name="Freeform 309"/>
                <p:cNvSpPr>
                  <a:spLocks/>
                </p:cNvSpPr>
                <p:nvPr/>
              </p:nvSpPr>
              <p:spPr bwMode="auto">
                <a:xfrm>
                  <a:off x="4955" y="1641"/>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75" name="Freeform 310"/>
                <p:cNvSpPr>
                  <a:spLocks/>
                </p:cNvSpPr>
                <p:nvPr/>
              </p:nvSpPr>
              <p:spPr bwMode="auto">
                <a:xfrm>
                  <a:off x="5111" y="1448"/>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376" name="Freeform 311"/>
                <p:cNvSpPr>
                  <a:spLocks/>
                </p:cNvSpPr>
                <p:nvPr/>
              </p:nvSpPr>
              <p:spPr bwMode="auto">
                <a:xfrm>
                  <a:off x="5111" y="1457"/>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377" name="Freeform 312"/>
                <p:cNvSpPr>
                  <a:spLocks/>
                </p:cNvSpPr>
                <p:nvPr/>
              </p:nvSpPr>
              <p:spPr bwMode="auto">
                <a:xfrm>
                  <a:off x="5111" y="1466"/>
                  <a:ext cx="14" cy="13"/>
                </a:xfrm>
                <a:custGeom>
                  <a:avLst/>
                  <a:gdLst/>
                  <a:ahLst/>
                  <a:cxnLst>
                    <a:cxn ang="0">
                      <a:pos x="26" y="1"/>
                    </a:cxn>
                    <a:cxn ang="0">
                      <a:pos x="29" y="3"/>
                    </a:cxn>
                    <a:cxn ang="0">
                      <a:pos x="29" y="7"/>
                    </a:cxn>
                    <a:cxn ang="0">
                      <a:pos x="26" y="13"/>
                    </a:cxn>
                    <a:cxn ang="0">
                      <a:pos x="4" y="26"/>
                    </a:cxn>
                    <a:cxn ang="0">
                      <a:pos x="0" y="24"/>
                    </a:cxn>
                    <a:cxn ang="0">
                      <a:pos x="0" y="19"/>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19"/>
                        <a:pt x="0" y="19"/>
                        <a:pt x="0" y="19"/>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378" name="Freeform 313"/>
                <p:cNvSpPr>
                  <a:spLocks/>
                </p:cNvSpPr>
                <p:nvPr/>
              </p:nvSpPr>
              <p:spPr bwMode="auto">
                <a:xfrm>
                  <a:off x="5111" y="1475"/>
                  <a:ext cx="14" cy="12"/>
                </a:xfrm>
                <a:custGeom>
                  <a:avLst/>
                  <a:gdLst/>
                  <a:ahLst/>
                  <a:cxnLst>
                    <a:cxn ang="0">
                      <a:pos x="26" y="1"/>
                    </a:cxn>
                    <a:cxn ang="0">
                      <a:pos x="29" y="3"/>
                    </a:cxn>
                    <a:cxn ang="0">
                      <a:pos x="29" y="7"/>
                    </a:cxn>
                    <a:cxn ang="0">
                      <a:pos x="26" y="13"/>
                    </a:cxn>
                    <a:cxn ang="0">
                      <a:pos x="4" y="25"/>
                    </a:cxn>
                    <a:cxn ang="0">
                      <a:pos x="0" y="24"/>
                    </a:cxn>
                    <a:cxn ang="0">
                      <a:pos x="0" y="19"/>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5"/>
                        <a:pt x="4" y="25"/>
                        <a:pt x="4" y="25"/>
                      </a:cubicBezTo>
                      <a:cubicBezTo>
                        <a:pt x="2" y="27"/>
                        <a:pt x="0" y="26"/>
                        <a:pt x="0" y="24"/>
                      </a:cubicBezTo>
                      <a:cubicBezTo>
                        <a:pt x="0" y="19"/>
                        <a:pt x="0" y="19"/>
                        <a:pt x="0" y="19"/>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379" name="Freeform 314"/>
                <p:cNvSpPr>
                  <a:spLocks/>
                </p:cNvSpPr>
                <p:nvPr/>
              </p:nvSpPr>
              <p:spPr bwMode="auto">
                <a:xfrm>
                  <a:off x="5111" y="1484"/>
                  <a:ext cx="14" cy="12"/>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5"/>
                        <a:pt x="4" y="25"/>
                        <a:pt x="4" y="25"/>
                      </a:cubicBezTo>
                      <a:cubicBezTo>
                        <a:pt x="2" y="27"/>
                        <a:pt x="0" y="26"/>
                        <a:pt x="0" y="23"/>
                      </a:cubicBezTo>
                      <a:cubicBezTo>
                        <a:pt x="0" y="19"/>
                        <a:pt x="0" y="19"/>
                        <a:pt x="0" y="19"/>
                      </a:cubicBezTo>
                      <a:cubicBezTo>
                        <a:pt x="0" y="17"/>
                        <a:pt x="2" y="15"/>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380" name="Freeform 315"/>
                <p:cNvSpPr>
                  <a:spLocks/>
                </p:cNvSpPr>
                <p:nvPr/>
              </p:nvSpPr>
              <p:spPr bwMode="auto">
                <a:xfrm>
                  <a:off x="5111" y="1493"/>
                  <a:ext cx="14" cy="12"/>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1"/>
                        <a:pt x="29" y="3"/>
                      </a:cubicBezTo>
                      <a:cubicBezTo>
                        <a:pt x="29" y="7"/>
                        <a:pt x="29" y="7"/>
                        <a:pt x="29" y="7"/>
                      </a:cubicBezTo>
                      <a:cubicBezTo>
                        <a:pt x="29" y="9"/>
                        <a:pt x="27" y="12"/>
                        <a:pt x="26" y="13"/>
                      </a:cubicBezTo>
                      <a:cubicBezTo>
                        <a:pt x="4" y="25"/>
                        <a:pt x="4" y="25"/>
                        <a:pt x="4" y="25"/>
                      </a:cubicBezTo>
                      <a:cubicBezTo>
                        <a:pt x="2" y="26"/>
                        <a:pt x="0" y="26"/>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381" name="Freeform 316"/>
                <p:cNvSpPr>
                  <a:spLocks/>
                </p:cNvSpPr>
                <p:nvPr/>
              </p:nvSpPr>
              <p:spPr bwMode="auto">
                <a:xfrm>
                  <a:off x="5092" y="1459"/>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82" name="Freeform 317"/>
                <p:cNvSpPr>
                  <a:spLocks/>
                </p:cNvSpPr>
                <p:nvPr/>
              </p:nvSpPr>
              <p:spPr bwMode="auto">
                <a:xfrm>
                  <a:off x="5092" y="1468"/>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83" name="Freeform 318"/>
                <p:cNvSpPr>
                  <a:spLocks/>
                </p:cNvSpPr>
                <p:nvPr/>
              </p:nvSpPr>
              <p:spPr bwMode="auto">
                <a:xfrm>
                  <a:off x="5092" y="1477"/>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84" name="Freeform 319"/>
                <p:cNvSpPr>
                  <a:spLocks/>
                </p:cNvSpPr>
                <p:nvPr/>
              </p:nvSpPr>
              <p:spPr bwMode="auto">
                <a:xfrm>
                  <a:off x="5092" y="1486"/>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85" name="Freeform 320"/>
                <p:cNvSpPr>
                  <a:spLocks/>
                </p:cNvSpPr>
                <p:nvPr/>
              </p:nvSpPr>
              <p:spPr bwMode="auto">
                <a:xfrm>
                  <a:off x="5092" y="1495"/>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86" name="Freeform 321"/>
                <p:cNvSpPr>
                  <a:spLocks/>
                </p:cNvSpPr>
                <p:nvPr/>
              </p:nvSpPr>
              <p:spPr bwMode="auto">
                <a:xfrm>
                  <a:off x="5092" y="1504"/>
                  <a:ext cx="13" cy="12"/>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87" name="Freeform 322"/>
                <p:cNvSpPr>
                  <a:spLocks/>
                </p:cNvSpPr>
                <p:nvPr/>
              </p:nvSpPr>
              <p:spPr bwMode="auto">
                <a:xfrm>
                  <a:off x="5072" y="1471"/>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88" name="Freeform 323"/>
                <p:cNvSpPr>
                  <a:spLocks/>
                </p:cNvSpPr>
                <p:nvPr/>
              </p:nvSpPr>
              <p:spPr bwMode="auto">
                <a:xfrm>
                  <a:off x="5072" y="1479"/>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89" name="Freeform 324"/>
                <p:cNvSpPr>
                  <a:spLocks/>
                </p:cNvSpPr>
                <p:nvPr/>
              </p:nvSpPr>
              <p:spPr bwMode="auto">
                <a:xfrm>
                  <a:off x="5072" y="1488"/>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90" name="Freeform 325"/>
                <p:cNvSpPr>
                  <a:spLocks/>
                </p:cNvSpPr>
                <p:nvPr/>
              </p:nvSpPr>
              <p:spPr bwMode="auto">
                <a:xfrm>
                  <a:off x="5072" y="1497"/>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91" name="Freeform 326"/>
                <p:cNvSpPr>
                  <a:spLocks/>
                </p:cNvSpPr>
                <p:nvPr/>
              </p:nvSpPr>
              <p:spPr bwMode="auto">
                <a:xfrm>
                  <a:off x="5072" y="1506"/>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92" name="Freeform 327"/>
                <p:cNvSpPr>
                  <a:spLocks/>
                </p:cNvSpPr>
                <p:nvPr/>
              </p:nvSpPr>
              <p:spPr bwMode="auto">
                <a:xfrm>
                  <a:off x="5072" y="1515"/>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93" name="Freeform 328"/>
                <p:cNvSpPr>
                  <a:spLocks/>
                </p:cNvSpPr>
                <p:nvPr/>
              </p:nvSpPr>
              <p:spPr bwMode="auto">
                <a:xfrm>
                  <a:off x="5053" y="1482"/>
                  <a:ext cx="13" cy="12"/>
                </a:xfrm>
                <a:custGeom>
                  <a:avLst/>
                  <a:gdLst/>
                  <a:ahLst/>
                  <a:cxnLst>
                    <a:cxn ang="0">
                      <a:pos x="25" y="2"/>
                    </a:cxn>
                    <a:cxn ang="0">
                      <a:pos x="29" y="3"/>
                    </a:cxn>
                    <a:cxn ang="0">
                      <a:pos x="29" y="8"/>
                    </a:cxn>
                    <a:cxn ang="0">
                      <a:pos x="25" y="13"/>
                    </a:cxn>
                    <a:cxn ang="0">
                      <a:pos x="4" y="26"/>
                    </a:cxn>
                    <a:cxn ang="0">
                      <a:pos x="0" y="24"/>
                    </a:cxn>
                    <a:cxn ang="0">
                      <a:pos x="0" y="20"/>
                    </a:cxn>
                    <a:cxn ang="0">
                      <a:pos x="3" y="14"/>
                    </a:cxn>
                    <a:cxn ang="0">
                      <a:pos x="25" y="2"/>
                    </a:cxn>
                    <a:cxn ang="0">
                      <a:pos x="25" y="2"/>
                    </a:cxn>
                  </a:cxnLst>
                  <a:rect l="0" t="0" r="r" b="b"/>
                  <a:pathLst>
                    <a:path w="29" h="27">
                      <a:moveTo>
                        <a:pt x="25" y="2"/>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394" name="Freeform 329"/>
                <p:cNvSpPr>
                  <a:spLocks/>
                </p:cNvSpPr>
                <p:nvPr/>
              </p:nvSpPr>
              <p:spPr bwMode="auto">
                <a:xfrm>
                  <a:off x="5053" y="1491"/>
                  <a:ext cx="13" cy="12"/>
                </a:xfrm>
                <a:custGeom>
                  <a:avLst/>
                  <a:gdLst/>
                  <a:ahLst/>
                  <a:cxnLst>
                    <a:cxn ang="0">
                      <a:pos x="25" y="1"/>
                    </a:cxn>
                    <a:cxn ang="0">
                      <a:pos x="29" y="3"/>
                    </a:cxn>
                    <a:cxn ang="0">
                      <a:pos x="29" y="8"/>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95" name="Freeform 330"/>
                <p:cNvSpPr>
                  <a:spLocks/>
                </p:cNvSpPr>
                <p:nvPr/>
              </p:nvSpPr>
              <p:spPr bwMode="auto">
                <a:xfrm>
                  <a:off x="5053" y="1500"/>
                  <a:ext cx="13" cy="12"/>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96" name="Freeform 331"/>
                <p:cNvSpPr>
                  <a:spLocks/>
                </p:cNvSpPr>
                <p:nvPr/>
              </p:nvSpPr>
              <p:spPr bwMode="auto">
                <a:xfrm>
                  <a:off x="5053" y="1508"/>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97" name="Freeform 332"/>
                <p:cNvSpPr>
                  <a:spLocks/>
                </p:cNvSpPr>
                <p:nvPr/>
              </p:nvSpPr>
              <p:spPr bwMode="auto">
                <a:xfrm>
                  <a:off x="5053" y="1517"/>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98" name="Freeform 333"/>
                <p:cNvSpPr>
                  <a:spLocks/>
                </p:cNvSpPr>
                <p:nvPr/>
              </p:nvSpPr>
              <p:spPr bwMode="auto">
                <a:xfrm>
                  <a:off x="5053" y="1526"/>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8"/>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399" name="Freeform 334"/>
                <p:cNvSpPr>
                  <a:spLocks/>
                </p:cNvSpPr>
                <p:nvPr/>
              </p:nvSpPr>
              <p:spPr bwMode="auto">
                <a:xfrm>
                  <a:off x="5033" y="1494"/>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00" name="Freeform 335"/>
                <p:cNvSpPr>
                  <a:spLocks/>
                </p:cNvSpPr>
                <p:nvPr/>
              </p:nvSpPr>
              <p:spPr bwMode="auto">
                <a:xfrm>
                  <a:off x="5033" y="1502"/>
                  <a:ext cx="14" cy="13"/>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1"/>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01" name="Freeform 336"/>
                <p:cNvSpPr>
                  <a:spLocks/>
                </p:cNvSpPr>
                <p:nvPr/>
              </p:nvSpPr>
              <p:spPr bwMode="auto">
                <a:xfrm>
                  <a:off x="5033" y="1511"/>
                  <a:ext cx="14" cy="12"/>
                </a:xfrm>
                <a:custGeom>
                  <a:avLst/>
                  <a:gdLst/>
                  <a:ahLst/>
                  <a:cxnLst>
                    <a:cxn ang="0">
                      <a:pos x="25" y="2"/>
                    </a:cxn>
                    <a:cxn ang="0">
                      <a:pos x="29" y="3"/>
                    </a:cxn>
                    <a:cxn ang="0">
                      <a:pos x="29" y="8"/>
                    </a:cxn>
                    <a:cxn ang="0">
                      <a:pos x="25" y="13"/>
                    </a:cxn>
                    <a:cxn ang="0">
                      <a:pos x="4" y="26"/>
                    </a:cxn>
                    <a:cxn ang="0">
                      <a:pos x="0" y="24"/>
                    </a:cxn>
                    <a:cxn ang="0">
                      <a:pos x="0" y="20"/>
                    </a:cxn>
                    <a:cxn ang="0">
                      <a:pos x="4" y="14"/>
                    </a:cxn>
                    <a:cxn ang="0">
                      <a:pos x="25" y="2"/>
                    </a:cxn>
                    <a:cxn ang="0">
                      <a:pos x="25" y="2"/>
                    </a:cxn>
                  </a:cxnLst>
                  <a:rect l="0" t="0" r="r" b="b"/>
                  <a:pathLst>
                    <a:path w="29" h="27">
                      <a:moveTo>
                        <a:pt x="25" y="2"/>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402" name="Freeform 337"/>
                <p:cNvSpPr>
                  <a:spLocks/>
                </p:cNvSpPr>
                <p:nvPr/>
              </p:nvSpPr>
              <p:spPr bwMode="auto">
                <a:xfrm>
                  <a:off x="5033" y="1520"/>
                  <a:ext cx="14" cy="12"/>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03" name="Freeform 338"/>
                <p:cNvSpPr>
                  <a:spLocks/>
                </p:cNvSpPr>
                <p:nvPr/>
              </p:nvSpPr>
              <p:spPr bwMode="auto">
                <a:xfrm>
                  <a:off x="5033" y="1529"/>
                  <a:ext cx="14" cy="12"/>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04" name="Freeform 339"/>
                <p:cNvSpPr>
                  <a:spLocks/>
                </p:cNvSpPr>
                <p:nvPr/>
              </p:nvSpPr>
              <p:spPr bwMode="auto">
                <a:xfrm>
                  <a:off x="5033" y="1537"/>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05" name="Freeform 340"/>
                <p:cNvSpPr>
                  <a:spLocks/>
                </p:cNvSpPr>
                <p:nvPr/>
              </p:nvSpPr>
              <p:spPr bwMode="auto">
                <a:xfrm>
                  <a:off x="5014" y="1505"/>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06" name="Freeform 341"/>
                <p:cNvSpPr>
                  <a:spLocks/>
                </p:cNvSpPr>
                <p:nvPr/>
              </p:nvSpPr>
              <p:spPr bwMode="auto">
                <a:xfrm>
                  <a:off x="5014" y="1514"/>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07" name="Freeform 342"/>
                <p:cNvSpPr>
                  <a:spLocks/>
                </p:cNvSpPr>
                <p:nvPr/>
              </p:nvSpPr>
              <p:spPr bwMode="auto">
                <a:xfrm>
                  <a:off x="5014" y="1522"/>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08" name="Freeform 343"/>
                <p:cNvSpPr>
                  <a:spLocks/>
                </p:cNvSpPr>
                <p:nvPr/>
              </p:nvSpPr>
              <p:spPr bwMode="auto">
                <a:xfrm>
                  <a:off x="5014" y="1531"/>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09" name="Freeform 344"/>
                <p:cNvSpPr>
                  <a:spLocks/>
                </p:cNvSpPr>
                <p:nvPr/>
              </p:nvSpPr>
              <p:spPr bwMode="auto">
                <a:xfrm>
                  <a:off x="5014" y="1540"/>
                  <a:ext cx="13" cy="12"/>
                </a:xfrm>
                <a:custGeom>
                  <a:avLst/>
                  <a:gdLst/>
                  <a:ahLst/>
                  <a:cxnLst>
                    <a:cxn ang="0">
                      <a:pos x="25" y="2"/>
                    </a:cxn>
                    <a:cxn ang="0">
                      <a:pos x="28" y="3"/>
                    </a:cxn>
                    <a:cxn ang="0">
                      <a:pos x="28" y="8"/>
                    </a:cxn>
                    <a:cxn ang="0">
                      <a:pos x="25" y="14"/>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3"/>
                      </a:cubicBezTo>
                      <a:cubicBezTo>
                        <a:pt x="28" y="8"/>
                        <a:pt x="28" y="8"/>
                        <a:pt x="28" y="8"/>
                      </a:cubicBezTo>
                      <a:cubicBezTo>
                        <a:pt x="28"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410" name="Freeform 345"/>
                <p:cNvSpPr>
                  <a:spLocks/>
                </p:cNvSpPr>
                <p:nvPr/>
              </p:nvSpPr>
              <p:spPr bwMode="auto">
                <a:xfrm>
                  <a:off x="5014" y="1549"/>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11" name="Freeform 346"/>
                <p:cNvSpPr>
                  <a:spLocks/>
                </p:cNvSpPr>
                <p:nvPr/>
              </p:nvSpPr>
              <p:spPr bwMode="auto">
                <a:xfrm>
                  <a:off x="4994" y="1516"/>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12" name="Freeform 347"/>
                <p:cNvSpPr>
                  <a:spLocks/>
                </p:cNvSpPr>
                <p:nvPr/>
              </p:nvSpPr>
              <p:spPr bwMode="auto">
                <a:xfrm>
                  <a:off x="4994" y="1525"/>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13" name="Freeform 348"/>
                <p:cNvSpPr>
                  <a:spLocks/>
                </p:cNvSpPr>
                <p:nvPr/>
              </p:nvSpPr>
              <p:spPr bwMode="auto">
                <a:xfrm>
                  <a:off x="4994" y="1534"/>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14" name="Freeform 349"/>
                <p:cNvSpPr>
                  <a:spLocks/>
                </p:cNvSpPr>
                <p:nvPr/>
              </p:nvSpPr>
              <p:spPr bwMode="auto">
                <a:xfrm>
                  <a:off x="4994" y="154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15" name="Freeform 350"/>
                <p:cNvSpPr>
                  <a:spLocks/>
                </p:cNvSpPr>
                <p:nvPr/>
              </p:nvSpPr>
              <p:spPr bwMode="auto">
                <a:xfrm>
                  <a:off x="4994" y="1551"/>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16" name="Freeform 351"/>
                <p:cNvSpPr>
                  <a:spLocks/>
                </p:cNvSpPr>
                <p:nvPr/>
              </p:nvSpPr>
              <p:spPr bwMode="auto">
                <a:xfrm>
                  <a:off x="4994" y="1560"/>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17" name="Freeform 352"/>
                <p:cNvSpPr>
                  <a:spLocks/>
                </p:cNvSpPr>
                <p:nvPr/>
              </p:nvSpPr>
              <p:spPr bwMode="auto">
                <a:xfrm>
                  <a:off x="4975" y="1527"/>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18" name="Freeform 353"/>
                <p:cNvSpPr>
                  <a:spLocks/>
                </p:cNvSpPr>
                <p:nvPr/>
              </p:nvSpPr>
              <p:spPr bwMode="auto">
                <a:xfrm>
                  <a:off x="4975" y="1536"/>
                  <a:ext cx="13" cy="13"/>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19" name="Freeform 354"/>
                <p:cNvSpPr>
                  <a:spLocks/>
                </p:cNvSpPr>
                <p:nvPr/>
              </p:nvSpPr>
              <p:spPr bwMode="auto">
                <a:xfrm>
                  <a:off x="4975" y="1545"/>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20" name="Freeform 355"/>
                <p:cNvSpPr>
                  <a:spLocks/>
                </p:cNvSpPr>
                <p:nvPr/>
              </p:nvSpPr>
              <p:spPr bwMode="auto">
                <a:xfrm>
                  <a:off x="4975" y="1554"/>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1"/>
                        <a:pt x="28" y="3"/>
                      </a:cubicBezTo>
                      <a:cubicBezTo>
                        <a:pt x="28" y="7"/>
                        <a:pt x="28" y="7"/>
                        <a:pt x="28" y="7"/>
                      </a:cubicBezTo>
                      <a:cubicBezTo>
                        <a:pt x="29"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21" name="Freeform 356"/>
                <p:cNvSpPr>
                  <a:spLocks/>
                </p:cNvSpPr>
                <p:nvPr/>
              </p:nvSpPr>
              <p:spPr bwMode="auto">
                <a:xfrm>
                  <a:off x="4975" y="156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1"/>
                        <a:pt x="28" y="3"/>
                      </a:cubicBezTo>
                      <a:cubicBezTo>
                        <a:pt x="28" y="7"/>
                        <a:pt x="28" y="7"/>
                        <a:pt x="28" y="7"/>
                      </a:cubicBezTo>
                      <a:cubicBezTo>
                        <a:pt x="29"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22" name="Freeform 357"/>
                <p:cNvSpPr>
                  <a:spLocks/>
                </p:cNvSpPr>
                <p:nvPr/>
              </p:nvSpPr>
              <p:spPr bwMode="auto">
                <a:xfrm>
                  <a:off x="4975" y="1572"/>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1"/>
                        <a:pt x="28" y="3"/>
                      </a:cubicBezTo>
                      <a:cubicBezTo>
                        <a:pt x="28" y="7"/>
                        <a:pt x="28" y="7"/>
                        <a:pt x="28" y="7"/>
                      </a:cubicBezTo>
                      <a:cubicBezTo>
                        <a:pt x="29"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23" name="Freeform 358"/>
                <p:cNvSpPr>
                  <a:spLocks/>
                </p:cNvSpPr>
                <p:nvPr/>
              </p:nvSpPr>
              <p:spPr bwMode="auto">
                <a:xfrm>
                  <a:off x="4955" y="1538"/>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24" name="Freeform 359"/>
                <p:cNvSpPr>
                  <a:spLocks/>
                </p:cNvSpPr>
                <p:nvPr/>
              </p:nvSpPr>
              <p:spPr bwMode="auto">
                <a:xfrm>
                  <a:off x="4955" y="1547"/>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25" name="Freeform 360"/>
                <p:cNvSpPr>
                  <a:spLocks/>
                </p:cNvSpPr>
                <p:nvPr/>
              </p:nvSpPr>
              <p:spPr bwMode="auto">
                <a:xfrm>
                  <a:off x="4955" y="1556"/>
                  <a:ext cx="14" cy="13"/>
                </a:xfrm>
                <a:custGeom>
                  <a:avLst/>
                  <a:gdLst/>
                  <a:ahLst/>
                  <a:cxnLst>
                    <a:cxn ang="0">
                      <a:pos x="25" y="1"/>
                    </a:cxn>
                    <a:cxn ang="0">
                      <a:pos x="29" y="3"/>
                    </a:cxn>
                    <a:cxn ang="0">
                      <a:pos x="29" y="7"/>
                    </a:cxn>
                    <a:cxn ang="0">
                      <a:pos x="25" y="13"/>
                    </a:cxn>
                    <a:cxn ang="0">
                      <a:pos x="4" y="26"/>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26" name="Freeform 361"/>
                <p:cNvSpPr>
                  <a:spLocks/>
                </p:cNvSpPr>
                <p:nvPr/>
              </p:nvSpPr>
              <p:spPr bwMode="auto">
                <a:xfrm>
                  <a:off x="4955" y="1565"/>
                  <a:ext cx="14" cy="13"/>
                </a:xfrm>
                <a:custGeom>
                  <a:avLst/>
                  <a:gdLst/>
                  <a:ahLst/>
                  <a:cxnLst>
                    <a:cxn ang="0">
                      <a:pos x="25" y="1"/>
                    </a:cxn>
                    <a:cxn ang="0">
                      <a:pos x="29" y="3"/>
                    </a:cxn>
                    <a:cxn ang="0">
                      <a:pos x="29" y="7"/>
                    </a:cxn>
                    <a:cxn ang="0">
                      <a:pos x="25" y="13"/>
                    </a:cxn>
                    <a:cxn ang="0">
                      <a:pos x="4" y="25"/>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27" name="Freeform 362"/>
                <p:cNvSpPr>
                  <a:spLocks/>
                </p:cNvSpPr>
                <p:nvPr/>
              </p:nvSpPr>
              <p:spPr bwMode="auto">
                <a:xfrm>
                  <a:off x="4955" y="1574"/>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28" name="Freeform 363"/>
                <p:cNvSpPr>
                  <a:spLocks/>
                </p:cNvSpPr>
                <p:nvPr/>
              </p:nvSpPr>
              <p:spPr bwMode="auto">
                <a:xfrm>
                  <a:off x="4955" y="1583"/>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29" name="Freeform 364"/>
                <p:cNvSpPr>
                  <a:spLocks/>
                </p:cNvSpPr>
                <p:nvPr/>
              </p:nvSpPr>
              <p:spPr bwMode="auto">
                <a:xfrm>
                  <a:off x="5111" y="1704"/>
                  <a:ext cx="14" cy="12"/>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1"/>
                        <a:pt x="29" y="3"/>
                      </a:cubicBezTo>
                      <a:cubicBezTo>
                        <a:pt x="29" y="7"/>
                        <a:pt x="29" y="7"/>
                        <a:pt x="29" y="7"/>
                      </a:cubicBezTo>
                      <a:cubicBezTo>
                        <a:pt x="29" y="9"/>
                        <a:pt x="27" y="12"/>
                        <a:pt x="26" y="13"/>
                      </a:cubicBezTo>
                      <a:cubicBezTo>
                        <a:pt x="4" y="25"/>
                        <a:pt x="4" y="25"/>
                        <a:pt x="4" y="25"/>
                      </a:cubicBezTo>
                      <a:cubicBezTo>
                        <a:pt x="2" y="26"/>
                        <a:pt x="0" y="26"/>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430" name="Freeform 365"/>
                <p:cNvSpPr>
                  <a:spLocks/>
                </p:cNvSpPr>
                <p:nvPr/>
              </p:nvSpPr>
              <p:spPr bwMode="auto">
                <a:xfrm>
                  <a:off x="5111" y="1713"/>
                  <a:ext cx="14" cy="12"/>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1"/>
                        <a:pt x="29" y="3"/>
                      </a:cubicBezTo>
                      <a:cubicBezTo>
                        <a:pt x="29" y="7"/>
                        <a:pt x="29" y="7"/>
                        <a:pt x="29" y="7"/>
                      </a:cubicBezTo>
                      <a:cubicBezTo>
                        <a:pt x="29" y="9"/>
                        <a:pt x="27" y="12"/>
                        <a:pt x="26" y="13"/>
                      </a:cubicBezTo>
                      <a:cubicBezTo>
                        <a:pt x="4" y="25"/>
                        <a:pt x="4" y="25"/>
                        <a:pt x="4" y="25"/>
                      </a:cubicBezTo>
                      <a:cubicBezTo>
                        <a:pt x="2" y="26"/>
                        <a:pt x="0" y="25"/>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431" name="Freeform 366"/>
                <p:cNvSpPr>
                  <a:spLocks/>
                </p:cNvSpPr>
                <p:nvPr/>
              </p:nvSpPr>
              <p:spPr bwMode="auto">
                <a:xfrm>
                  <a:off x="5111" y="1721"/>
                  <a:ext cx="14" cy="13"/>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0"/>
                        <a:pt x="29" y="3"/>
                      </a:cubicBezTo>
                      <a:cubicBezTo>
                        <a:pt x="29" y="7"/>
                        <a:pt x="29" y="7"/>
                        <a:pt x="29" y="7"/>
                      </a:cubicBezTo>
                      <a:cubicBezTo>
                        <a:pt x="29" y="9"/>
                        <a:pt x="27" y="12"/>
                        <a:pt x="26" y="13"/>
                      </a:cubicBezTo>
                      <a:cubicBezTo>
                        <a:pt x="4" y="25"/>
                        <a:pt x="4" y="25"/>
                        <a:pt x="4" y="25"/>
                      </a:cubicBezTo>
                      <a:cubicBezTo>
                        <a:pt x="2" y="26"/>
                        <a:pt x="0" y="25"/>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432" name="Freeform 367"/>
                <p:cNvSpPr>
                  <a:spLocks/>
                </p:cNvSpPr>
                <p:nvPr/>
              </p:nvSpPr>
              <p:spPr bwMode="auto">
                <a:xfrm>
                  <a:off x="5111" y="1730"/>
                  <a:ext cx="14" cy="13"/>
                </a:xfrm>
                <a:custGeom>
                  <a:avLst/>
                  <a:gdLst/>
                  <a:ahLst/>
                  <a:cxnLst>
                    <a:cxn ang="0">
                      <a:pos x="26" y="1"/>
                    </a:cxn>
                    <a:cxn ang="0">
                      <a:pos x="29" y="3"/>
                    </a:cxn>
                    <a:cxn ang="0">
                      <a:pos x="29" y="7"/>
                    </a:cxn>
                    <a:cxn ang="0">
                      <a:pos x="26" y="13"/>
                    </a:cxn>
                    <a:cxn ang="0">
                      <a:pos x="4" y="25"/>
                    </a:cxn>
                    <a:cxn ang="0">
                      <a:pos x="0" y="23"/>
                    </a:cxn>
                    <a:cxn ang="0">
                      <a:pos x="0" y="19"/>
                    </a:cxn>
                    <a:cxn ang="0">
                      <a:pos x="4" y="13"/>
                    </a:cxn>
                    <a:cxn ang="0">
                      <a:pos x="26" y="1"/>
                    </a:cxn>
                    <a:cxn ang="0">
                      <a:pos x="26" y="1"/>
                    </a:cxn>
                  </a:cxnLst>
                  <a:rect l="0" t="0" r="r" b="b"/>
                  <a:pathLst>
                    <a:path w="29" h="26">
                      <a:moveTo>
                        <a:pt x="26" y="1"/>
                      </a:moveTo>
                      <a:cubicBezTo>
                        <a:pt x="27" y="0"/>
                        <a:pt x="29" y="0"/>
                        <a:pt x="29" y="3"/>
                      </a:cubicBezTo>
                      <a:cubicBezTo>
                        <a:pt x="29" y="7"/>
                        <a:pt x="29" y="7"/>
                        <a:pt x="29" y="7"/>
                      </a:cubicBezTo>
                      <a:cubicBezTo>
                        <a:pt x="29" y="9"/>
                        <a:pt x="27" y="11"/>
                        <a:pt x="26" y="13"/>
                      </a:cubicBezTo>
                      <a:cubicBezTo>
                        <a:pt x="4" y="25"/>
                        <a:pt x="4" y="25"/>
                        <a:pt x="4" y="25"/>
                      </a:cubicBezTo>
                      <a:cubicBezTo>
                        <a:pt x="2" y="26"/>
                        <a:pt x="0" y="25"/>
                        <a:pt x="0" y="23"/>
                      </a:cubicBezTo>
                      <a:cubicBezTo>
                        <a:pt x="0" y="19"/>
                        <a:pt x="0" y="19"/>
                        <a:pt x="0" y="19"/>
                      </a:cubicBezTo>
                      <a:cubicBezTo>
                        <a:pt x="0" y="17"/>
                        <a:pt x="2" y="14"/>
                        <a:pt x="4" y="13"/>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433" name="Freeform 368"/>
                <p:cNvSpPr>
                  <a:spLocks/>
                </p:cNvSpPr>
                <p:nvPr/>
              </p:nvSpPr>
              <p:spPr bwMode="auto">
                <a:xfrm>
                  <a:off x="5111" y="1739"/>
                  <a:ext cx="14" cy="12"/>
                </a:xfrm>
                <a:custGeom>
                  <a:avLst/>
                  <a:gdLst/>
                  <a:ahLst/>
                  <a:cxnLst>
                    <a:cxn ang="0">
                      <a:pos x="26" y="2"/>
                    </a:cxn>
                    <a:cxn ang="0">
                      <a:pos x="29" y="4"/>
                    </a:cxn>
                    <a:cxn ang="0">
                      <a:pos x="29" y="8"/>
                    </a:cxn>
                    <a:cxn ang="0">
                      <a:pos x="26" y="14"/>
                    </a:cxn>
                    <a:cxn ang="0">
                      <a:pos x="4" y="26"/>
                    </a:cxn>
                    <a:cxn ang="0">
                      <a:pos x="0" y="24"/>
                    </a:cxn>
                    <a:cxn ang="0">
                      <a:pos x="0" y="20"/>
                    </a:cxn>
                    <a:cxn ang="0">
                      <a:pos x="4" y="14"/>
                    </a:cxn>
                    <a:cxn ang="0">
                      <a:pos x="26" y="2"/>
                    </a:cxn>
                    <a:cxn ang="0">
                      <a:pos x="26" y="2"/>
                    </a:cxn>
                  </a:cxnLst>
                  <a:rect l="0" t="0" r="r" b="b"/>
                  <a:pathLst>
                    <a:path w="29" h="27">
                      <a:moveTo>
                        <a:pt x="26" y="2"/>
                      </a:moveTo>
                      <a:cubicBezTo>
                        <a:pt x="27" y="0"/>
                        <a:pt x="29" y="1"/>
                        <a:pt x="29" y="4"/>
                      </a:cubicBezTo>
                      <a:cubicBezTo>
                        <a:pt x="29" y="8"/>
                        <a:pt x="29" y="8"/>
                        <a:pt x="29" y="8"/>
                      </a:cubicBezTo>
                      <a:cubicBezTo>
                        <a:pt x="29" y="10"/>
                        <a:pt x="27" y="12"/>
                        <a:pt x="26" y="14"/>
                      </a:cubicBezTo>
                      <a:cubicBezTo>
                        <a:pt x="4" y="26"/>
                        <a:pt x="4" y="26"/>
                        <a:pt x="4" y="26"/>
                      </a:cubicBezTo>
                      <a:cubicBezTo>
                        <a:pt x="2" y="27"/>
                        <a:pt x="0" y="26"/>
                        <a:pt x="0" y="24"/>
                      </a:cubicBezTo>
                      <a:cubicBezTo>
                        <a:pt x="0" y="20"/>
                        <a:pt x="0" y="20"/>
                        <a:pt x="0" y="20"/>
                      </a:cubicBezTo>
                      <a:cubicBezTo>
                        <a:pt x="0" y="18"/>
                        <a:pt x="2" y="15"/>
                        <a:pt x="4" y="14"/>
                      </a:cubicBezTo>
                      <a:cubicBezTo>
                        <a:pt x="26" y="2"/>
                        <a:pt x="26" y="2"/>
                        <a:pt x="26" y="2"/>
                      </a:cubicBezTo>
                      <a:cubicBezTo>
                        <a:pt x="26" y="2"/>
                        <a:pt x="26" y="2"/>
                        <a:pt x="26" y="2"/>
                      </a:cubicBezTo>
                      <a:close/>
                    </a:path>
                  </a:pathLst>
                </a:custGeom>
                <a:solidFill>
                  <a:srgbClr val="072466"/>
                </a:solidFill>
                <a:ln w="9525">
                  <a:noFill/>
                  <a:round/>
                  <a:headEnd/>
                  <a:tailEnd/>
                </a:ln>
              </p:spPr>
              <p:txBody>
                <a:bodyPr/>
                <a:lstStyle/>
                <a:p>
                  <a:endParaRPr lang="zh-CN" altLang="en-US"/>
                </a:p>
              </p:txBody>
            </p:sp>
            <p:sp>
              <p:nvSpPr>
                <p:cNvPr id="1434" name="Freeform 369"/>
                <p:cNvSpPr>
                  <a:spLocks/>
                </p:cNvSpPr>
                <p:nvPr/>
              </p:nvSpPr>
              <p:spPr bwMode="auto">
                <a:xfrm>
                  <a:off x="5111" y="1748"/>
                  <a:ext cx="14" cy="12"/>
                </a:xfrm>
                <a:custGeom>
                  <a:avLst/>
                  <a:gdLst/>
                  <a:ahLst/>
                  <a:cxnLst>
                    <a:cxn ang="0">
                      <a:pos x="26" y="2"/>
                    </a:cxn>
                    <a:cxn ang="0">
                      <a:pos x="29" y="3"/>
                    </a:cxn>
                    <a:cxn ang="0">
                      <a:pos x="29" y="8"/>
                    </a:cxn>
                    <a:cxn ang="0">
                      <a:pos x="26" y="13"/>
                    </a:cxn>
                    <a:cxn ang="0">
                      <a:pos x="4" y="26"/>
                    </a:cxn>
                    <a:cxn ang="0">
                      <a:pos x="0" y="24"/>
                    </a:cxn>
                    <a:cxn ang="0">
                      <a:pos x="0" y="20"/>
                    </a:cxn>
                    <a:cxn ang="0">
                      <a:pos x="4" y="14"/>
                    </a:cxn>
                    <a:cxn ang="0">
                      <a:pos x="26" y="2"/>
                    </a:cxn>
                    <a:cxn ang="0">
                      <a:pos x="26" y="2"/>
                    </a:cxn>
                  </a:cxnLst>
                  <a:rect l="0" t="0" r="r" b="b"/>
                  <a:pathLst>
                    <a:path w="29" h="27">
                      <a:moveTo>
                        <a:pt x="26" y="2"/>
                      </a:moveTo>
                      <a:cubicBezTo>
                        <a:pt x="27" y="0"/>
                        <a:pt x="29" y="1"/>
                        <a:pt x="29" y="3"/>
                      </a:cubicBezTo>
                      <a:cubicBezTo>
                        <a:pt x="29" y="8"/>
                        <a:pt x="29" y="8"/>
                        <a:pt x="29" y="8"/>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2"/>
                        <a:pt x="26" y="2"/>
                        <a:pt x="26" y="2"/>
                      </a:cubicBezTo>
                      <a:cubicBezTo>
                        <a:pt x="26" y="2"/>
                        <a:pt x="26" y="2"/>
                        <a:pt x="26" y="2"/>
                      </a:cubicBezTo>
                      <a:close/>
                    </a:path>
                  </a:pathLst>
                </a:custGeom>
                <a:solidFill>
                  <a:srgbClr val="072466"/>
                </a:solidFill>
                <a:ln w="9525">
                  <a:noFill/>
                  <a:round/>
                  <a:headEnd/>
                  <a:tailEnd/>
                </a:ln>
              </p:spPr>
              <p:txBody>
                <a:bodyPr/>
                <a:lstStyle/>
                <a:p>
                  <a:endParaRPr lang="zh-CN" altLang="en-US"/>
                </a:p>
              </p:txBody>
            </p:sp>
            <p:sp>
              <p:nvSpPr>
                <p:cNvPr id="1435" name="Freeform 370"/>
                <p:cNvSpPr>
                  <a:spLocks/>
                </p:cNvSpPr>
                <p:nvPr/>
              </p:nvSpPr>
              <p:spPr bwMode="auto">
                <a:xfrm>
                  <a:off x="5092" y="1715"/>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36" name="Freeform 371"/>
                <p:cNvSpPr>
                  <a:spLocks/>
                </p:cNvSpPr>
                <p:nvPr/>
              </p:nvSpPr>
              <p:spPr bwMode="auto">
                <a:xfrm>
                  <a:off x="5092" y="1724"/>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37" name="Freeform 372"/>
                <p:cNvSpPr>
                  <a:spLocks/>
                </p:cNvSpPr>
                <p:nvPr/>
              </p:nvSpPr>
              <p:spPr bwMode="auto">
                <a:xfrm>
                  <a:off x="5092" y="173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38" name="Freeform 373"/>
                <p:cNvSpPr>
                  <a:spLocks/>
                </p:cNvSpPr>
                <p:nvPr/>
              </p:nvSpPr>
              <p:spPr bwMode="auto">
                <a:xfrm>
                  <a:off x="5092" y="1742"/>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39" name="Freeform 374"/>
                <p:cNvSpPr>
                  <a:spLocks/>
                </p:cNvSpPr>
                <p:nvPr/>
              </p:nvSpPr>
              <p:spPr bwMode="auto">
                <a:xfrm>
                  <a:off x="5092" y="1750"/>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40" name="Freeform 375"/>
                <p:cNvSpPr>
                  <a:spLocks/>
                </p:cNvSpPr>
                <p:nvPr/>
              </p:nvSpPr>
              <p:spPr bwMode="auto">
                <a:xfrm>
                  <a:off x="5092" y="1759"/>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41" name="Freeform 376"/>
                <p:cNvSpPr>
                  <a:spLocks/>
                </p:cNvSpPr>
                <p:nvPr/>
              </p:nvSpPr>
              <p:spPr bwMode="auto">
                <a:xfrm>
                  <a:off x="5072" y="1726"/>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42" name="Freeform 377"/>
                <p:cNvSpPr>
                  <a:spLocks/>
                </p:cNvSpPr>
                <p:nvPr/>
              </p:nvSpPr>
              <p:spPr bwMode="auto">
                <a:xfrm>
                  <a:off x="5072" y="1735"/>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43" name="Freeform 378"/>
                <p:cNvSpPr>
                  <a:spLocks/>
                </p:cNvSpPr>
                <p:nvPr/>
              </p:nvSpPr>
              <p:spPr bwMode="auto">
                <a:xfrm>
                  <a:off x="5072" y="1744"/>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44" name="Freeform 379"/>
                <p:cNvSpPr>
                  <a:spLocks/>
                </p:cNvSpPr>
                <p:nvPr/>
              </p:nvSpPr>
              <p:spPr bwMode="auto">
                <a:xfrm>
                  <a:off x="5072" y="175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45" name="Freeform 380"/>
                <p:cNvSpPr>
                  <a:spLocks/>
                </p:cNvSpPr>
                <p:nvPr/>
              </p:nvSpPr>
              <p:spPr bwMode="auto">
                <a:xfrm>
                  <a:off x="5072" y="1762"/>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46" name="Freeform 381"/>
                <p:cNvSpPr>
                  <a:spLocks/>
                </p:cNvSpPr>
                <p:nvPr/>
              </p:nvSpPr>
              <p:spPr bwMode="auto">
                <a:xfrm>
                  <a:off x="5072" y="1771"/>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47" name="Freeform 382"/>
                <p:cNvSpPr>
                  <a:spLocks/>
                </p:cNvSpPr>
                <p:nvPr/>
              </p:nvSpPr>
              <p:spPr bwMode="auto">
                <a:xfrm>
                  <a:off x="5053" y="1737"/>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48" name="Freeform 383"/>
                <p:cNvSpPr>
                  <a:spLocks/>
                </p:cNvSpPr>
                <p:nvPr/>
              </p:nvSpPr>
              <p:spPr bwMode="auto">
                <a:xfrm>
                  <a:off x="5053" y="1746"/>
                  <a:ext cx="13" cy="13"/>
                </a:xfrm>
                <a:custGeom>
                  <a:avLst/>
                  <a:gdLst/>
                  <a:ahLst/>
                  <a:cxnLst>
                    <a:cxn ang="0">
                      <a:pos x="25" y="1"/>
                    </a:cxn>
                    <a:cxn ang="0">
                      <a:pos x="29" y="3"/>
                    </a:cxn>
                    <a:cxn ang="0">
                      <a:pos x="29" y="7"/>
                    </a:cxn>
                    <a:cxn ang="0">
                      <a:pos x="25" y="13"/>
                    </a:cxn>
                    <a:cxn ang="0">
                      <a:pos x="4" y="26"/>
                    </a:cxn>
                    <a:cxn ang="0">
                      <a:pos x="0" y="24"/>
                    </a:cxn>
                    <a:cxn ang="0">
                      <a:pos x="0" y="20"/>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49" name="Freeform 384"/>
                <p:cNvSpPr>
                  <a:spLocks/>
                </p:cNvSpPr>
                <p:nvPr/>
              </p:nvSpPr>
              <p:spPr bwMode="auto">
                <a:xfrm>
                  <a:off x="5053" y="1755"/>
                  <a:ext cx="13" cy="13"/>
                </a:xfrm>
                <a:custGeom>
                  <a:avLst/>
                  <a:gdLst/>
                  <a:ahLst/>
                  <a:cxnLst>
                    <a:cxn ang="0">
                      <a:pos x="25" y="1"/>
                    </a:cxn>
                    <a:cxn ang="0">
                      <a:pos x="29" y="3"/>
                    </a:cxn>
                    <a:cxn ang="0">
                      <a:pos x="29" y="7"/>
                    </a:cxn>
                    <a:cxn ang="0">
                      <a:pos x="25" y="13"/>
                    </a:cxn>
                    <a:cxn ang="0">
                      <a:pos x="4" y="26"/>
                    </a:cxn>
                    <a:cxn ang="0">
                      <a:pos x="0" y="24"/>
                    </a:cxn>
                    <a:cxn ang="0">
                      <a:pos x="0" y="19"/>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50" name="Freeform 385"/>
                <p:cNvSpPr>
                  <a:spLocks/>
                </p:cNvSpPr>
                <p:nvPr/>
              </p:nvSpPr>
              <p:spPr bwMode="auto">
                <a:xfrm>
                  <a:off x="5053" y="1764"/>
                  <a:ext cx="13" cy="13"/>
                </a:xfrm>
                <a:custGeom>
                  <a:avLst/>
                  <a:gdLst/>
                  <a:ahLst/>
                  <a:cxnLst>
                    <a:cxn ang="0">
                      <a:pos x="25" y="1"/>
                    </a:cxn>
                    <a:cxn ang="0">
                      <a:pos x="29" y="3"/>
                    </a:cxn>
                    <a:cxn ang="0">
                      <a:pos x="29" y="7"/>
                    </a:cxn>
                    <a:cxn ang="0">
                      <a:pos x="25" y="13"/>
                    </a:cxn>
                    <a:cxn ang="0">
                      <a:pos x="4" y="26"/>
                    </a:cxn>
                    <a:cxn ang="0">
                      <a:pos x="0" y="24"/>
                    </a:cxn>
                    <a:cxn ang="0">
                      <a:pos x="0" y="19"/>
                    </a:cxn>
                    <a:cxn ang="0">
                      <a:pos x="3"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51" name="Freeform 386"/>
                <p:cNvSpPr>
                  <a:spLocks/>
                </p:cNvSpPr>
                <p:nvPr/>
              </p:nvSpPr>
              <p:spPr bwMode="auto">
                <a:xfrm>
                  <a:off x="5053" y="1773"/>
                  <a:ext cx="13" cy="12"/>
                </a:xfrm>
                <a:custGeom>
                  <a:avLst/>
                  <a:gdLst/>
                  <a:ahLst/>
                  <a:cxnLst>
                    <a:cxn ang="0">
                      <a:pos x="25" y="1"/>
                    </a:cxn>
                    <a:cxn ang="0">
                      <a:pos x="29" y="3"/>
                    </a:cxn>
                    <a:cxn ang="0">
                      <a:pos x="29" y="7"/>
                    </a:cxn>
                    <a:cxn ang="0">
                      <a:pos x="25" y="13"/>
                    </a:cxn>
                    <a:cxn ang="0">
                      <a:pos x="4" y="25"/>
                    </a:cxn>
                    <a:cxn ang="0">
                      <a:pos x="0" y="24"/>
                    </a:cxn>
                    <a:cxn ang="0">
                      <a:pos x="0" y="19"/>
                    </a:cxn>
                    <a:cxn ang="0">
                      <a:pos x="3" y="13"/>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4"/>
                      </a:cubicBezTo>
                      <a:cubicBezTo>
                        <a:pt x="0" y="19"/>
                        <a:pt x="0" y="19"/>
                        <a:pt x="0" y="19"/>
                      </a:cubicBezTo>
                      <a:cubicBezTo>
                        <a:pt x="0" y="17"/>
                        <a:pt x="2"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52" name="Freeform 387"/>
                <p:cNvSpPr>
                  <a:spLocks/>
                </p:cNvSpPr>
                <p:nvPr/>
              </p:nvSpPr>
              <p:spPr bwMode="auto">
                <a:xfrm>
                  <a:off x="5053" y="1782"/>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53" name="Freeform 388"/>
                <p:cNvSpPr>
                  <a:spLocks/>
                </p:cNvSpPr>
                <p:nvPr/>
              </p:nvSpPr>
              <p:spPr bwMode="auto">
                <a:xfrm>
                  <a:off x="5033" y="1749"/>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54" name="Freeform 389"/>
                <p:cNvSpPr>
                  <a:spLocks/>
                </p:cNvSpPr>
                <p:nvPr/>
              </p:nvSpPr>
              <p:spPr bwMode="auto">
                <a:xfrm>
                  <a:off x="5033" y="1757"/>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55" name="Freeform 390"/>
                <p:cNvSpPr>
                  <a:spLocks/>
                </p:cNvSpPr>
                <p:nvPr/>
              </p:nvSpPr>
              <p:spPr bwMode="auto">
                <a:xfrm>
                  <a:off x="5033" y="1766"/>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56" name="Freeform 391"/>
                <p:cNvSpPr>
                  <a:spLocks/>
                </p:cNvSpPr>
                <p:nvPr/>
              </p:nvSpPr>
              <p:spPr bwMode="auto">
                <a:xfrm>
                  <a:off x="5033" y="1775"/>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57" name="Freeform 392"/>
                <p:cNvSpPr>
                  <a:spLocks/>
                </p:cNvSpPr>
                <p:nvPr/>
              </p:nvSpPr>
              <p:spPr bwMode="auto">
                <a:xfrm>
                  <a:off x="5033" y="1784"/>
                  <a:ext cx="14" cy="13"/>
                </a:xfrm>
                <a:custGeom>
                  <a:avLst/>
                  <a:gdLst/>
                  <a:ahLst/>
                  <a:cxnLst>
                    <a:cxn ang="0">
                      <a:pos x="25" y="1"/>
                    </a:cxn>
                    <a:cxn ang="0">
                      <a:pos x="29" y="3"/>
                    </a:cxn>
                    <a:cxn ang="0">
                      <a:pos x="29" y="7"/>
                    </a:cxn>
                    <a:cxn ang="0">
                      <a:pos x="25" y="13"/>
                    </a:cxn>
                    <a:cxn ang="0">
                      <a:pos x="4" y="26"/>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58" name="Freeform 393"/>
                <p:cNvSpPr>
                  <a:spLocks/>
                </p:cNvSpPr>
                <p:nvPr/>
              </p:nvSpPr>
              <p:spPr bwMode="auto">
                <a:xfrm>
                  <a:off x="5033" y="1793"/>
                  <a:ext cx="14" cy="13"/>
                </a:xfrm>
                <a:custGeom>
                  <a:avLst/>
                  <a:gdLst/>
                  <a:ahLst/>
                  <a:cxnLst>
                    <a:cxn ang="0">
                      <a:pos x="25" y="1"/>
                    </a:cxn>
                    <a:cxn ang="0">
                      <a:pos x="29" y="3"/>
                    </a:cxn>
                    <a:cxn ang="0">
                      <a:pos x="29" y="7"/>
                    </a:cxn>
                    <a:cxn ang="0">
                      <a:pos x="25" y="13"/>
                    </a:cxn>
                    <a:cxn ang="0">
                      <a:pos x="4" y="26"/>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59" name="Freeform 394"/>
                <p:cNvSpPr>
                  <a:spLocks/>
                </p:cNvSpPr>
                <p:nvPr/>
              </p:nvSpPr>
              <p:spPr bwMode="auto">
                <a:xfrm>
                  <a:off x="5014" y="1760"/>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60" name="Freeform 395"/>
                <p:cNvSpPr>
                  <a:spLocks/>
                </p:cNvSpPr>
                <p:nvPr/>
              </p:nvSpPr>
              <p:spPr bwMode="auto">
                <a:xfrm>
                  <a:off x="5014" y="1769"/>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61" name="Freeform 396"/>
                <p:cNvSpPr>
                  <a:spLocks/>
                </p:cNvSpPr>
                <p:nvPr/>
              </p:nvSpPr>
              <p:spPr bwMode="auto">
                <a:xfrm>
                  <a:off x="5014" y="1778"/>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62" name="Freeform 397"/>
                <p:cNvSpPr>
                  <a:spLocks/>
                </p:cNvSpPr>
                <p:nvPr/>
              </p:nvSpPr>
              <p:spPr bwMode="auto">
                <a:xfrm>
                  <a:off x="5014" y="1786"/>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63" name="Freeform 398"/>
                <p:cNvSpPr>
                  <a:spLocks/>
                </p:cNvSpPr>
                <p:nvPr/>
              </p:nvSpPr>
              <p:spPr bwMode="auto">
                <a:xfrm>
                  <a:off x="5014" y="1795"/>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64" name="Freeform 399"/>
                <p:cNvSpPr>
                  <a:spLocks/>
                </p:cNvSpPr>
                <p:nvPr/>
              </p:nvSpPr>
              <p:spPr bwMode="auto">
                <a:xfrm>
                  <a:off x="5014" y="1804"/>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65" name="Freeform 400"/>
                <p:cNvSpPr>
                  <a:spLocks/>
                </p:cNvSpPr>
                <p:nvPr/>
              </p:nvSpPr>
              <p:spPr bwMode="auto">
                <a:xfrm>
                  <a:off x="4994" y="1771"/>
                  <a:ext cx="13" cy="13"/>
                </a:xfrm>
                <a:custGeom>
                  <a:avLst/>
                  <a:gdLst/>
                  <a:ahLst/>
                  <a:cxnLst>
                    <a:cxn ang="0">
                      <a:pos x="25" y="2"/>
                    </a:cxn>
                    <a:cxn ang="0">
                      <a:pos x="28" y="4"/>
                    </a:cxn>
                    <a:cxn ang="0">
                      <a:pos x="28" y="8"/>
                    </a:cxn>
                    <a:cxn ang="0">
                      <a:pos x="25" y="14"/>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4"/>
                      </a:cubicBezTo>
                      <a:cubicBezTo>
                        <a:pt x="28" y="8"/>
                        <a:pt x="28" y="8"/>
                        <a:pt x="28" y="8"/>
                      </a:cubicBezTo>
                      <a:cubicBezTo>
                        <a:pt x="28"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466" name="Freeform 401"/>
                <p:cNvSpPr>
                  <a:spLocks/>
                </p:cNvSpPr>
                <p:nvPr/>
              </p:nvSpPr>
              <p:spPr bwMode="auto">
                <a:xfrm>
                  <a:off x="4994" y="1780"/>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67" name="Freeform 402"/>
                <p:cNvSpPr>
                  <a:spLocks/>
                </p:cNvSpPr>
                <p:nvPr/>
              </p:nvSpPr>
              <p:spPr bwMode="auto">
                <a:xfrm>
                  <a:off x="4994" y="1789"/>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68" name="Freeform 403"/>
                <p:cNvSpPr>
                  <a:spLocks/>
                </p:cNvSpPr>
                <p:nvPr/>
              </p:nvSpPr>
              <p:spPr bwMode="auto">
                <a:xfrm>
                  <a:off x="4994" y="1798"/>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69" name="Freeform 404"/>
                <p:cNvSpPr>
                  <a:spLocks/>
                </p:cNvSpPr>
                <p:nvPr/>
              </p:nvSpPr>
              <p:spPr bwMode="auto">
                <a:xfrm>
                  <a:off x="4994" y="1807"/>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70" name="Freeform 405"/>
                <p:cNvSpPr>
                  <a:spLocks/>
                </p:cNvSpPr>
                <p:nvPr/>
              </p:nvSpPr>
              <p:spPr bwMode="auto">
                <a:xfrm>
                  <a:off x="4994" y="1815"/>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71" name="Freeform 406"/>
                <p:cNvSpPr>
                  <a:spLocks/>
                </p:cNvSpPr>
                <p:nvPr/>
              </p:nvSpPr>
              <p:spPr bwMode="auto">
                <a:xfrm>
                  <a:off x="4975" y="1783"/>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0"/>
                        <a:pt x="28" y="3"/>
                      </a:cubicBezTo>
                      <a:cubicBezTo>
                        <a:pt x="28" y="7"/>
                        <a:pt x="28" y="7"/>
                        <a:pt x="28" y="7"/>
                      </a:cubicBezTo>
                      <a:cubicBezTo>
                        <a:pt x="29"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72" name="Freeform 407"/>
                <p:cNvSpPr>
                  <a:spLocks/>
                </p:cNvSpPr>
                <p:nvPr/>
              </p:nvSpPr>
              <p:spPr bwMode="auto">
                <a:xfrm>
                  <a:off x="4975" y="1792"/>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9" h="26">
                      <a:moveTo>
                        <a:pt x="25" y="1"/>
                      </a:moveTo>
                      <a:cubicBezTo>
                        <a:pt x="27" y="0"/>
                        <a:pt x="28" y="0"/>
                        <a:pt x="28" y="3"/>
                      </a:cubicBezTo>
                      <a:cubicBezTo>
                        <a:pt x="28" y="7"/>
                        <a:pt x="28" y="7"/>
                        <a:pt x="28" y="7"/>
                      </a:cubicBezTo>
                      <a:cubicBezTo>
                        <a:pt x="29"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73" name="Freeform 408"/>
                <p:cNvSpPr>
                  <a:spLocks/>
                </p:cNvSpPr>
                <p:nvPr/>
              </p:nvSpPr>
              <p:spPr bwMode="auto">
                <a:xfrm>
                  <a:off x="4975" y="1800"/>
                  <a:ext cx="13" cy="13"/>
                </a:xfrm>
                <a:custGeom>
                  <a:avLst/>
                  <a:gdLst/>
                  <a:ahLst/>
                  <a:cxnLst>
                    <a:cxn ang="0">
                      <a:pos x="25" y="2"/>
                    </a:cxn>
                    <a:cxn ang="0">
                      <a:pos x="28" y="4"/>
                    </a:cxn>
                    <a:cxn ang="0">
                      <a:pos x="28" y="8"/>
                    </a:cxn>
                    <a:cxn ang="0">
                      <a:pos x="25" y="14"/>
                    </a:cxn>
                    <a:cxn ang="0">
                      <a:pos x="3" y="26"/>
                    </a:cxn>
                    <a:cxn ang="0">
                      <a:pos x="0" y="24"/>
                    </a:cxn>
                    <a:cxn ang="0">
                      <a:pos x="0" y="20"/>
                    </a:cxn>
                    <a:cxn ang="0">
                      <a:pos x="3" y="14"/>
                    </a:cxn>
                    <a:cxn ang="0">
                      <a:pos x="25" y="2"/>
                    </a:cxn>
                    <a:cxn ang="0">
                      <a:pos x="25" y="2"/>
                    </a:cxn>
                  </a:cxnLst>
                  <a:rect l="0" t="0" r="r" b="b"/>
                  <a:pathLst>
                    <a:path w="29" h="27">
                      <a:moveTo>
                        <a:pt x="25" y="2"/>
                      </a:moveTo>
                      <a:cubicBezTo>
                        <a:pt x="27" y="0"/>
                        <a:pt x="28" y="1"/>
                        <a:pt x="28" y="4"/>
                      </a:cubicBezTo>
                      <a:cubicBezTo>
                        <a:pt x="28" y="8"/>
                        <a:pt x="28" y="8"/>
                        <a:pt x="28" y="8"/>
                      </a:cubicBezTo>
                      <a:cubicBezTo>
                        <a:pt x="29" y="10"/>
                        <a:pt x="27" y="12"/>
                        <a:pt x="25" y="14"/>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474" name="Freeform 409"/>
                <p:cNvSpPr>
                  <a:spLocks/>
                </p:cNvSpPr>
                <p:nvPr/>
              </p:nvSpPr>
              <p:spPr bwMode="auto">
                <a:xfrm>
                  <a:off x="4975" y="1809"/>
                  <a:ext cx="13" cy="12"/>
                </a:xfrm>
                <a:custGeom>
                  <a:avLst/>
                  <a:gdLst/>
                  <a:ahLst/>
                  <a:cxnLst>
                    <a:cxn ang="0">
                      <a:pos x="25" y="2"/>
                    </a:cxn>
                    <a:cxn ang="0">
                      <a:pos x="28" y="3"/>
                    </a:cxn>
                    <a:cxn ang="0">
                      <a:pos x="28" y="8"/>
                    </a:cxn>
                    <a:cxn ang="0">
                      <a:pos x="25" y="13"/>
                    </a:cxn>
                    <a:cxn ang="0">
                      <a:pos x="3" y="26"/>
                    </a:cxn>
                    <a:cxn ang="0">
                      <a:pos x="0" y="24"/>
                    </a:cxn>
                    <a:cxn ang="0">
                      <a:pos x="0" y="20"/>
                    </a:cxn>
                    <a:cxn ang="0">
                      <a:pos x="3" y="14"/>
                    </a:cxn>
                    <a:cxn ang="0">
                      <a:pos x="25" y="2"/>
                    </a:cxn>
                    <a:cxn ang="0">
                      <a:pos x="25" y="2"/>
                    </a:cxn>
                  </a:cxnLst>
                  <a:rect l="0" t="0" r="r" b="b"/>
                  <a:pathLst>
                    <a:path w="29" h="27">
                      <a:moveTo>
                        <a:pt x="25" y="2"/>
                      </a:moveTo>
                      <a:cubicBezTo>
                        <a:pt x="27" y="0"/>
                        <a:pt x="28" y="1"/>
                        <a:pt x="28" y="3"/>
                      </a:cubicBezTo>
                      <a:cubicBezTo>
                        <a:pt x="28" y="8"/>
                        <a:pt x="28" y="8"/>
                        <a:pt x="28" y="8"/>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475" name="Freeform 410"/>
                <p:cNvSpPr>
                  <a:spLocks/>
                </p:cNvSpPr>
                <p:nvPr/>
              </p:nvSpPr>
              <p:spPr bwMode="auto">
                <a:xfrm>
                  <a:off x="4975" y="1818"/>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8"/>
                        <a:pt x="28" y="8"/>
                        <a:pt x="28" y="8"/>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76" name="Freeform 411"/>
                <p:cNvSpPr>
                  <a:spLocks/>
                </p:cNvSpPr>
                <p:nvPr/>
              </p:nvSpPr>
              <p:spPr bwMode="auto">
                <a:xfrm>
                  <a:off x="4975" y="1827"/>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77" name="Freeform 412"/>
                <p:cNvSpPr>
                  <a:spLocks/>
                </p:cNvSpPr>
                <p:nvPr/>
              </p:nvSpPr>
              <p:spPr bwMode="auto">
                <a:xfrm>
                  <a:off x="4955" y="1794"/>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78" name="Freeform 413"/>
                <p:cNvSpPr>
                  <a:spLocks/>
                </p:cNvSpPr>
                <p:nvPr/>
              </p:nvSpPr>
              <p:spPr bwMode="auto">
                <a:xfrm>
                  <a:off x="4955" y="1803"/>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79" name="Freeform 414"/>
                <p:cNvSpPr>
                  <a:spLocks/>
                </p:cNvSpPr>
                <p:nvPr/>
              </p:nvSpPr>
              <p:spPr bwMode="auto">
                <a:xfrm>
                  <a:off x="4955" y="1812"/>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80" name="Freeform 415"/>
                <p:cNvSpPr>
                  <a:spLocks/>
                </p:cNvSpPr>
                <p:nvPr/>
              </p:nvSpPr>
              <p:spPr bwMode="auto">
                <a:xfrm>
                  <a:off x="4955" y="1821"/>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81" name="Freeform 416"/>
                <p:cNvSpPr>
                  <a:spLocks/>
                </p:cNvSpPr>
                <p:nvPr/>
              </p:nvSpPr>
              <p:spPr bwMode="auto">
                <a:xfrm>
                  <a:off x="4955" y="1829"/>
                  <a:ext cx="14" cy="13"/>
                </a:xfrm>
                <a:custGeom>
                  <a:avLst/>
                  <a:gdLst/>
                  <a:ahLst/>
                  <a:cxnLst>
                    <a:cxn ang="0">
                      <a:pos x="25" y="2"/>
                    </a:cxn>
                    <a:cxn ang="0">
                      <a:pos x="29" y="4"/>
                    </a:cxn>
                    <a:cxn ang="0">
                      <a:pos x="29" y="8"/>
                    </a:cxn>
                    <a:cxn ang="0">
                      <a:pos x="25" y="14"/>
                    </a:cxn>
                    <a:cxn ang="0">
                      <a:pos x="4" y="26"/>
                    </a:cxn>
                    <a:cxn ang="0">
                      <a:pos x="0" y="24"/>
                    </a:cxn>
                    <a:cxn ang="0">
                      <a:pos x="0" y="20"/>
                    </a:cxn>
                    <a:cxn ang="0">
                      <a:pos x="4" y="14"/>
                    </a:cxn>
                    <a:cxn ang="0">
                      <a:pos x="25" y="2"/>
                    </a:cxn>
                    <a:cxn ang="0">
                      <a:pos x="25" y="2"/>
                    </a:cxn>
                  </a:cxnLst>
                  <a:rect l="0" t="0" r="r" b="b"/>
                  <a:pathLst>
                    <a:path w="29" h="27">
                      <a:moveTo>
                        <a:pt x="25" y="2"/>
                      </a:moveTo>
                      <a:cubicBezTo>
                        <a:pt x="27" y="0"/>
                        <a:pt x="29" y="1"/>
                        <a:pt x="29" y="4"/>
                      </a:cubicBezTo>
                      <a:cubicBezTo>
                        <a:pt x="29" y="8"/>
                        <a:pt x="29" y="8"/>
                        <a:pt x="29" y="8"/>
                      </a:cubicBezTo>
                      <a:cubicBezTo>
                        <a:pt x="29" y="10"/>
                        <a:pt x="27" y="12"/>
                        <a:pt x="25" y="14"/>
                      </a:cubicBezTo>
                      <a:cubicBezTo>
                        <a:pt x="4" y="26"/>
                        <a:pt x="4" y="26"/>
                        <a:pt x="4" y="26"/>
                      </a:cubicBezTo>
                      <a:cubicBezTo>
                        <a:pt x="2" y="27"/>
                        <a:pt x="0" y="26"/>
                        <a:pt x="0" y="24"/>
                      </a:cubicBezTo>
                      <a:cubicBezTo>
                        <a:pt x="0" y="20"/>
                        <a:pt x="0" y="20"/>
                        <a:pt x="0" y="20"/>
                      </a:cubicBezTo>
                      <a:cubicBezTo>
                        <a:pt x="0" y="18"/>
                        <a:pt x="2" y="15"/>
                        <a:pt x="4"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482" name="Freeform 417"/>
                <p:cNvSpPr>
                  <a:spLocks/>
                </p:cNvSpPr>
                <p:nvPr/>
              </p:nvSpPr>
              <p:spPr bwMode="auto">
                <a:xfrm>
                  <a:off x="4955" y="1838"/>
                  <a:ext cx="14" cy="12"/>
                </a:xfrm>
                <a:custGeom>
                  <a:avLst/>
                  <a:gdLst/>
                  <a:ahLst/>
                  <a:cxnLst>
                    <a:cxn ang="0">
                      <a:pos x="25" y="2"/>
                    </a:cxn>
                    <a:cxn ang="0">
                      <a:pos x="29" y="3"/>
                    </a:cxn>
                    <a:cxn ang="0">
                      <a:pos x="29" y="8"/>
                    </a:cxn>
                    <a:cxn ang="0">
                      <a:pos x="25" y="13"/>
                    </a:cxn>
                    <a:cxn ang="0">
                      <a:pos x="4" y="26"/>
                    </a:cxn>
                    <a:cxn ang="0">
                      <a:pos x="0" y="24"/>
                    </a:cxn>
                    <a:cxn ang="0">
                      <a:pos x="0" y="20"/>
                    </a:cxn>
                    <a:cxn ang="0">
                      <a:pos x="4" y="14"/>
                    </a:cxn>
                    <a:cxn ang="0">
                      <a:pos x="25" y="2"/>
                    </a:cxn>
                    <a:cxn ang="0">
                      <a:pos x="25" y="2"/>
                    </a:cxn>
                  </a:cxnLst>
                  <a:rect l="0" t="0" r="r" b="b"/>
                  <a:pathLst>
                    <a:path w="29" h="27">
                      <a:moveTo>
                        <a:pt x="25" y="2"/>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483" name="Freeform 418"/>
                <p:cNvSpPr>
                  <a:spLocks/>
                </p:cNvSpPr>
                <p:nvPr/>
              </p:nvSpPr>
              <p:spPr bwMode="auto">
                <a:xfrm>
                  <a:off x="5111" y="1645"/>
                  <a:ext cx="14" cy="12"/>
                </a:xfrm>
                <a:custGeom>
                  <a:avLst/>
                  <a:gdLst/>
                  <a:ahLst/>
                  <a:cxnLst>
                    <a:cxn ang="0">
                      <a:pos x="26" y="1"/>
                    </a:cxn>
                    <a:cxn ang="0">
                      <a:pos x="29" y="3"/>
                    </a:cxn>
                    <a:cxn ang="0">
                      <a:pos x="29" y="8"/>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8"/>
                        <a:pt x="29" y="8"/>
                        <a:pt x="29" y="8"/>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484" name="Freeform 419"/>
                <p:cNvSpPr>
                  <a:spLocks/>
                </p:cNvSpPr>
                <p:nvPr/>
              </p:nvSpPr>
              <p:spPr bwMode="auto">
                <a:xfrm>
                  <a:off x="5111" y="1654"/>
                  <a:ext cx="14" cy="12"/>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485" name="Freeform 420"/>
                <p:cNvSpPr>
                  <a:spLocks/>
                </p:cNvSpPr>
                <p:nvPr/>
              </p:nvSpPr>
              <p:spPr bwMode="auto">
                <a:xfrm>
                  <a:off x="5111" y="1663"/>
                  <a:ext cx="14" cy="12"/>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486" name="Freeform 421"/>
                <p:cNvSpPr>
                  <a:spLocks/>
                </p:cNvSpPr>
                <p:nvPr/>
              </p:nvSpPr>
              <p:spPr bwMode="auto">
                <a:xfrm>
                  <a:off x="5111" y="1671"/>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10"/>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487" name="Freeform 422"/>
                <p:cNvSpPr>
                  <a:spLocks/>
                </p:cNvSpPr>
                <p:nvPr/>
              </p:nvSpPr>
              <p:spPr bwMode="auto">
                <a:xfrm>
                  <a:off x="5111" y="1680"/>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8"/>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488" name="Freeform 423"/>
                <p:cNvSpPr>
                  <a:spLocks/>
                </p:cNvSpPr>
                <p:nvPr/>
              </p:nvSpPr>
              <p:spPr bwMode="auto">
                <a:xfrm>
                  <a:off x="5111" y="1689"/>
                  <a:ext cx="14" cy="13"/>
                </a:xfrm>
                <a:custGeom>
                  <a:avLst/>
                  <a:gdLst/>
                  <a:ahLst/>
                  <a:cxnLst>
                    <a:cxn ang="0">
                      <a:pos x="26" y="1"/>
                    </a:cxn>
                    <a:cxn ang="0">
                      <a:pos x="29" y="3"/>
                    </a:cxn>
                    <a:cxn ang="0">
                      <a:pos x="29" y="7"/>
                    </a:cxn>
                    <a:cxn ang="0">
                      <a:pos x="26" y="13"/>
                    </a:cxn>
                    <a:cxn ang="0">
                      <a:pos x="4" y="26"/>
                    </a:cxn>
                    <a:cxn ang="0">
                      <a:pos x="0" y="24"/>
                    </a:cxn>
                    <a:cxn ang="0">
                      <a:pos x="0" y="20"/>
                    </a:cxn>
                    <a:cxn ang="0">
                      <a:pos x="4" y="14"/>
                    </a:cxn>
                    <a:cxn ang="0">
                      <a:pos x="26" y="1"/>
                    </a:cxn>
                    <a:cxn ang="0">
                      <a:pos x="26" y="1"/>
                    </a:cxn>
                  </a:cxnLst>
                  <a:rect l="0" t="0" r="r" b="b"/>
                  <a:pathLst>
                    <a:path w="29" h="27">
                      <a:moveTo>
                        <a:pt x="26" y="1"/>
                      </a:moveTo>
                      <a:cubicBezTo>
                        <a:pt x="27" y="0"/>
                        <a:pt x="29" y="1"/>
                        <a:pt x="29" y="3"/>
                      </a:cubicBezTo>
                      <a:cubicBezTo>
                        <a:pt x="29" y="7"/>
                        <a:pt x="29" y="7"/>
                        <a:pt x="29" y="7"/>
                      </a:cubicBezTo>
                      <a:cubicBezTo>
                        <a:pt x="29" y="9"/>
                        <a:pt x="27" y="12"/>
                        <a:pt x="26" y="13"/>
                      </a:cubicBezTo>
                      <a:cubicBezTo>
                        <a:pt x="4" y="26"/>
                        <a:pt x="4" y="26"/>
                        <a:pt x="4" y="26"/>
                      </a:cubicBezTo>
                      <a:cubicBezTo>
                        <a:pt x="2" y="27"/>
                        <a:pt x="0" y="26"/>
                        <a:pt x="0" y="24"/>
                      </a:cubicBezTo>
                      <a:cubicBezTo>
                        <a:pt x="0" y="20"/>
                        <a:pt x="0" y="20"/>
                        <a:pt x="0" y="20"/>
                      </a:cubicBezTo>
                      <a:cubicBezTo>
                        <a:pt x="0" y="17"/>
                        <a:pt x="2" y="15"/>
                        <a:pt x="4" y="14"/>
                      </a:cubicBezTo>
                      <a:cubicBezTo>
                        <a:pt x="26" y="1"/>
                        <a:pt x="26" y="1"/>
                        <a:pt x="26" y="1"/>
                      </a:cubicBezTo>
                      <a:cubicBezTo>
                        <a:pt x="26" y="1"/>
                        <a:pt x="26" y="1"/>
                        <a:pt x="26" y="1"/>
                      </a:cubicBezTo>
                      <a:close/>
                    </a:path>
                  </a:pathLst>
                </a:custGeom>
                <a:solidFill>
                  <a:srgbClr val="072466"/>
                </a:solidFill>
                <a:ln w="9525">
                  <a:noFill/>
                  <a:round/>
                  <a:headEnd/>
                  <a:tailEnd/>
                </a:ln>
              </p:spPr>
              <p:txBody>
                <a:bodyPr/>
                <a:lstStyle/>
                <a:p>
                  <a:endParaRPr lang="zh-CN" altLang="en-US"/>
                </a:p>
              </p:txBody>
            </p:sp>
            <p:sp>
              <p:nvSpPr>
                <p:cNvPr id="1489" name="Freeform 424"/>
                <p:cNvSpPr>
                  <a:spLocks/>
                </p:cNvSpPr>
                <p:nvPr/>
              </p:nvSpPr>
              <p:spPr bwMode="auto">
                <a:xfrm>
                  <a:off x="5092" y="1657"/>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90" name="Freeform 425"/>
                <p:cNvSpPr>
                  <a:spLocks/>
                </p:cNvSpPr>
                <p:nvPr/>
              </p:nvSpPr>
              <p:spPr bwMode="auto">
                <a:xfrm>
                  <a:off x="5092" y="1665"/>
                  <a:ext cx="13" cy="13"/>
                </a:xfrm>
                <a:custGeom>
                  <a:avLst/>
                  <a:gdLst/>
                  <a:ahLst/>
                  <a:cxnLst>
                    <a:cxn ang="0">
                      <a:pos x="25" y="2"/>
                    </a:cxn>
                    <a:cxn ang="0">
                      <a:pos x="28" y="3"/>
                    </a:cxn>
                    <a:cxn ang="0">
                      <a:pos x="28" y="8"/>
                    </a:cxn>
                    <a:cxn ang="0">
                      <a:pos x="25" y="13"/>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491" name="Freeform 426"/>
                <p:cNvSpPr>
                  <a:spLocks/>
                </p:cNvSpPr>
                <p:nvPr/>
              </p:nvSpPr>
              <p:spPr bwMode="auto">
                <a:xfrm>
                  <a:off x="5092" y="1674"/>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92" name="Freeform 427"/>
                <p:cNvSpPr>
                  <a:spLocks/>
                </p:cNvSpPr>
                <p:nvPr/>
              </p:nvSpPr>
              <p:spPr bwMode="auto">
                <a:xfrm>
                  <a:off x="5092" y="1683"/>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93" name="Freeform 428"/>
                <p:cNvSpPr>
                  <a:spLocks/>
                </p:cNvSpPr>
                <p:nvPr/>
              </p:nvSpPr>
              <p:spPr bwMode="auto">
                <a:xfrm>
                  <a:off x="5092" y="1692"/>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94" name="Freeform 429"/>
                <p:cNvSpPr>
                  <a:spLocks/>
                </p:cNvSpPr>
                <p:nvPr/>
              </p:nvSpPr>
              <p:spPr bwMode="auto">
                <a:xfrm>
                  <a:off x="5092" y="1700"/>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95" name="Freeform 430"/>
                <p:cNvSpPr>
                  <a:spLocks/>
                </p:cNvSpPr>
                <p:nvPr/>
              </p:nvSpPr>
              <p:spPr bwMode="auto">
                <a:xfrm>
                  <a:off x="5072" y="1668"/>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96" name="Freeform 431"/>
                <p:cNvSpPr>
                  <a:spLocks/>
                </p:cNvSpPr>
                <p:nvPr/>
              </p:nvSpPr>
              <p:spPr bwMode="auto">
                <a:xfrm>
                  <a:off x="5072" y="1677"/>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2"/>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97" name="Freeform 432"/>
                <p:cNvSpPr>
                  <a:spLocks/>
                </p:cNvSpPr>
                <p:nvPr/>
              </p:nvSpPr>
              <p:spPr bwMode="auto">
                <a:xfrm>
                  <a:off x="5072" y="1686"/>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0"/>
                        <a:pt x="28" y="3"/>
                      </a:cubicBezTo>
                      <a:cubicBezTo>
                        <a:pt x="28" y="7"/>
                        <a:pt x="28" y="7"/>
                        <a:pt x="28" y="7"/>
                      </a:cubicBezTo>
                      <a:cubicBezTo>
                        <a:pt x="28" y="9"/>
                        <a:pt x="27" y="11"/>
                        <a:pt x="25" y="13"/>
                      </a:cubicBezTo>
                      <a:cubicBezTo>
                        <a:pt x="3" y="25"/>
                        <a:pt x="3" y="25"/>
                        <a:pt x="3" y="25"/>
                      </a:cubicBezTo>
                      <a:cubicBezTo>
                        <a:pt x="1" y="26"/>
                        <a:pt x="0" y="25"/>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498" name="Freeform 433"/>
                <p:cNvSpPr>
                  <a:spLocks/>
                </p:cNvSpPr>
                <p:nvPr/>
              </p:nvSpPr>
              <p:spPr bwMode="auto">
                <a:xfrm>
                  <a:off x="5072" y="1694"/>
                  <a:ext cx="13" cy="13"/>
                </a:xfrm>
                <a:custGeom>
                  <a:avLst/>
                  <a:gdLst/>
                  <a:ahLst/>
                  <a:cxnLst>
                    <a:cxn ang="0">
                      <a:pos x="25" y="2"/>
                    </a:cxn>
                    <a:cxn ang="0">
                      <a:pos x="28" y="3"/>
                    </a:cxn>
                    <a:cxn ang="0">
                      <a:pos x="28" y="8"/>
                    </a:cxn>
                    <a:cxn ang="0">
                      <a:pos x="25" y="13"/>
                    </a:cxn>
                    <a:cxn ang="0">
                      <a:pos x="3" y="26"/>
                    </a:cxn>
                    <a:cxn ang="0">
                      <a:pos x="0" y="24"/>
                    </a:cxn>
                    <a:cxn ang="0">
                      <a:pos x="0" y="20"/>
                    </a:cxn>
                    <a:cxn ang="0">
                      <a:pos x="3" y="14"/>
                    </a:cxn>
                    <a:cxn ang="0">
                      <a:pos x="25" y="2"/>
                    </a:cxn>
                    <a:cxn ang="0">
                      <a:pos x="25" y="2"/>
                    </a:cxn>
                  </a:cxnLst>
                  <a:rect l="0" t="0" r="r" b="b"/>
                  <a:pathLst>
                    <a:path w="28" h="27">
                      <a:moveTo>
                        <a:pt x="25" y="2"/>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499" name="Freeform 434"/>
                <p:cNvSpPr>
                  <a:spLocks/>
                </p:cNvSpPr>
                <p:nvPr/>
              </p:nvSpPr>
              <p:spPr bwMode="auto">
                <a:xfrm>
                  <a:off x="5072" y="1703"/>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500" name="Freeform 435"/>
                <p:cNvSpPr>
                  <a:spLocks/>
                </p:cNvSpPr>
                <p:nvPr/>
              </p:nvSpPr>
              <p:spPr bwMode="auto">
                <a:xfrm>
                  <a:off x="5072" y="1712"/>
                  <a:ext cx="13" cy="12"/>
                </a:xfrm>
                <a:custGeom>
                  <a:avLst/>
                  <a:gdLst/>
                  <a:ahLst/>
                  <a:cxnLst>
                    <a:cxn ang="0">
                      <a:pos x="25" y="1"/>
                    </a:cxn>
                    <a:cxn ang="0">
                      <a:pos x="28" y="3"/>
                    </a:cxn>
                    <a:cxn ang="0">
                      <a:pos x="28" y="8"/>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8"/>
                        <a:pt x="28" y="8"/>
                        <a:pt x="28" y="8"/>
                      </a:cubicBezTo>
                      <a:cubicBezTo>
                        <a:pt x="28"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501" name="Freeform 436"/>
                <p:cNvSpPr>
                  <a:spLocks/>
                </p:cNvSpPr>
                <p:nvPr/>
              </p:nvSpPr>
              <p:spPr bwMode="auto">
                <a:xfrm>
                  <a:off x="5053" y="1679"/>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502" name="Freeform 437"/>
                <p:cNvSpPr>
                  <a:spLocks/>
                </p:cNvSpPr>
                <p:nvPr/>
              </p:nvSpPr>
              <p:spPr bwMode="auto">
                <a:xfrm>
                  <a:off x="5053" y="1688"/>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503" name="Freeform 438"/>
                <p:cNvSpPr>
                  <a:spLocks/>
                </p:cNvSpPr>
                <p:nvPr/>
              </p:nvSpPr>
              <p:spPr bwMode="auto">
                <a:xfrm>
                  <a:off x="5053" y="1697"/>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504" name="Freeform 439"/>
                <p:cNvSpPr>
                  <a:spLocks/>
                </p:cNvSpPr>
                <p:nvPr/>
              </p:nvSpPr>
              <p:spPr bwMode="auto">
                <a:xfrm>
                  <a:off x="5053" y="1706"/>
                  <a:ext cx="13" cy="12"/>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505" name="Freeform 440"/>
                <p:cNvSpPr>
                  <a:spLocks/>
                </p:cNvSpPr>
                <p:nvPr/>
              </p:nvSpPr>
              <p:spPr bwMode="auto">
                <a:xfrm>
                  <a:off x="5053" y="1714"/>
                  <a:ext cx="13" cy="13"/>
                </a:xfrm>
                <a:custGeom>
                  <a:avLst/>
                  <a:gdLst/>
                  <a:ahLst/>
                  <a:cxnLst>
                    <a:cxn ang="0">
                      <a:pos x="25" y="1"/>
                    </a:cxn>
                    <a:cxn ang="0">
                      <a:pos x="29" y="3"/>
                    </a:cxn>
                    <a:cxn ang="0">
                      <a:pos x="29" y="7"/>
                    </a:cxn>
                    <a:cxn ang="0">
                      <a:pos x="25" y="13"/>
                    </a:cxn>
                    <a:cxn ang="0">
                      <a:pos x="4" y="25"/>
                    </a:cxn>
                    <a:cxn ang="0">
                      <a:pos x="0" y="23"/>
                    </a:cxn>
                    <a:cxn ang="0">
                      <a:pos x="0" y="19"/>
                    </a:cxn>
                    <a:cxn ang="0">
                      <a:pos x="3"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1"/>
                        <a:pt x="25" y="13"/>
                      </a:cubicBezTo>
                      <a:cubicBezTo>
                        <a:pt x="4" y="25"/>
                        <a:pt x="4" y="25"/>
                        <a:pt x="4" y="25"/>
                      </a:cubicBezTo>
                      <a:cubicBezTo>
                        <a:pt x="2" y="26"/>
                        <a:pt x="0" y="25"/>
                        <a:pt x="0" y="23"/>
                      </a:cubicBezTo>
                      <a:cubicBezTo>
                        <a:pt x="0" y="19"/>
                        <a:pt x="0" y="19"/>
                        <a:pt x="0" y="19"/>
                      </a:cubicBezTo>
                      <a:cubicBezTo>
                        <a:pt x="0" y="17"/>
                        <a:pt x="2"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506" name="Freeform 441"/>
                <p:cNvSpPr>
                  <a:spLocks/>
                </p:cNvSpPr>
                <p:nvPr/>
              </p:nvSpPr>
              <p:spPr bwMode="auto">
                <a:xfrm>
                  <a:off x="5053" y="1723"/>
                  <a:ext cx="13" cy="12"/>
                </a:xfrm>
                <a:custGeom>
                  <a:avLst/>
                  <a:gdLst/>
                  <a:ahLst/>
                  <a:cxnLst>
                    <a:cxn ang="0">
                      <a:pos x="25" y="2"/>
                    </a:cxn>
                    <a:cxn ang="0">
                      <a:pos x="29" y="3"/>
                    </a:cxn>
                    <a:cxn ang="0">
                      <a:pos x="29" y="8"/>
                    </a:cxn>
                    <a:cxn ang="0">
                      <a:pos x="25" y="14"/>
                    </a:cxn>
                    <a:cxn ang="0">
                      <a:pos x="4" y="26"/>
                    </a:cxn>
                    <a:cxn ang="0">
                      <a:pos x="0" y="24"/>
                    </a:cxn>
                    <a:cxn ang="0">
                      <a:pos x="0" y="20"/>
                    </a:cxn>
                    <a:cxn ang="0">
                      <a:pos x="3" y="14"/>
                    </a:cxn>
                    <a:cxn ang="0">
                      <a:pos x="25" y="2"/>
                    </a:cxn>
                    <a:cxn ang="0">
                      <a:pos x="25" y="2"/>
                    </a:cxn>
                  </a:cxnLst>
                  <a:rect l="0" t="0" r="r" b="b"/>
                  <a:pathLst>
                    <a:path w="29" h="27">
                      <a:moveTo>
                        <a:pt x="25" y="2"/>
                      </a:moveTo>
                      <a:cubicBezTo>
                        <a:pt x="27" y="0"/>
                        <a:pt x="29" y="1"/>
                        <a:pt x="29" y="3"/>
                      </a:cubicBezTo>
                      <a:cubicBezTo>
                        <a:pt x="29" y="8"/>
                        <a:pt x="29" y="8"/>
                        <a:pt x="29" y="8"/>
                      </a:cubicBezTo>
                      <a:cubicBezTo>
                        <a:pt x="29" y="10"/>
                        <a:pt x="27" y="12"/>
                        <a:pt x="25" y="14"/>
                      </a:cubicBezTo>
                      <a:cubicBezTo>
                        <a:pt x="4" y="26"/>
                        <a:pt x="4" y="26"/>
                        <a:pt x="4" y="26"/>
                      </a:cubicBezTo>
                      <a:cubicBezTo>
                        <a:pt x="2" y="27"/>
                        <a:pt x="0" y="26"/>
                        <a:pt x="0" y="24"/>
                      </a:cubicBezTo>
                      <a:cubicBezTo>
                        <a:pt x="0" y="20"/>
                        <a:pt x="0" y="20"/>
                        <a:pt x="0" y="20"/>
                      </a:cubicBezTo>
                      <a:cubicBezTo>
                        <a:pt x="0" y="18"/>
                        <a:pt x="2" y="15"/>
                        <a:pt x="3" y="14"/>
                      </a:cubicBezTo>
                      <a:cubicBezTo>
                        <a:pt x="25" y="2"/>
                        <a:pt x="25" y="2"/>
                        <a:pt x="25" y="2"/>
                      </a:cubicBezTo>
                      <a:cubicBezTo>
                        <a:pt x="25" y="2"/>
                        <a:pt x="25" y="2"/>
                        <a:pt x="25" y="2"/>
                      </a:cubicBezTo>
                      <a:close/>
                    </a:path>
                  </a:pathLst>
                </a:custGeom>
                <a:solidFill>
                  <a:srgbClr val="072466"/>
                </a:solidFill>
                <a:ln w="9525">
                  <a:noFill/>
                  <a:round/>
                  <a:headEnd/>
                  <a:tailEnd/>
                </a:ln>
              </p:spPr>
              <p:txBody>
                <a:bodyPr/>
                <a:lstStyle/>
                <a:p>
                  <a:endParaRPr lang="zh-CN" altLang="en-US"/>
                </a:p>
              </p:txBody>
            </p:sp>
            <p:sp>
              <p:nvSpPr>
                <p:cNvPr id="1507" name="Freeform 442"/>
                <p:cNvSpPr>
                  <a:spLocks/>
                </p:cNvSpPr>
                <p:nvPr/>
              </p:nvSpPr>
              <p:spPr bwMode="auto">
                <a:xfrm>
                  <a:off x="5033" y="1690"/>
                  <a:ext cx="14" cy="13"/>
                </a:xfrm>
                <a:custGeom>
                  <a:avLst/>
                  <a:gdLst/>
                  <a:ahLst/>
                  <a:cxnLst>
                    <a:cxn ang="0">
                      <a:pos x="25" y="1"/>
                    </a:cxn>
                    <a:cxn ang="0">
                      <a:pos x="29" y="3"/>
                    </a:cxn>
                    <a:cxn ang="0">
                      <a:pos x="29" y="7"/>
                    </a:cxn>
                    <a:cxn ang="0">
                      <a:pos x="25" y="13"/>
                    </a:cxn>
                    <a:cxn ang="0">
                      <a:pos x="4" y="25"/>
                    </a:cxn>
                    <a:cxn ang="0">
                      <a:pos x="0" y="24"/>
                    </a:cxn>
                    <a:cxn ang="0">
                      <a:pos x="0" y="19"/>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4"/>
                      </a:cubicBezTo>
                      <a:cubicBezTo>
                        <a:pt x="0" y="19"/>
                        <a:pt x="0" y="19"/>
                        <a:pt x="0" y="19"/>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508" name="Freeform 443"/>
                <p:cNvSpPr>
                  <a:spLocks/>
                </p:cNvSpPr>
                <p:nvPr/>
              </p:nvSpPr>
              <p:spPr bwMode="auto">
                <a:xfrm>
                  <a:off x="5033" y="1699"/>
                  <a:ext cx="14" cy="13"/>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5"/>
                        <a:pt x="4" y="25"/>
                        <a:pt x="4" y="25"/>
                      </a:cubicBezTo>
                      <a:cubicBezTo>
                        <a:pt x="2" y="27"/>
                        <a:pt x="0" y="26"/>
                        <a:pt x="0" y="23"/>
                      </a:cubicBezTo>
                      <a:cubicBezTo>
                        <a:pt x="0" y="19"/>
                        <a:pt x="0" y="19"/>
                        <a:pt x="0" y="19"/>
                      </a:cubicBezTo>
                      <a:cubicBezTo>
                        <a:pt x="0" y="17"/>
                        <a:pt x="2" y="15"/>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509" name="Freeform 444"/>
                <p:cNvSpPr>
                  <a:spLocks/>
                </p:cNvSpPr>
                <p:nvPr/>
              </p:nvSpPr>
              <p:spPr bwMode="auto">
                <a:xfrm>
                  <a:off x="5033" y="1708"/>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510" name="Freeform 445"/>
                <p:cNvSpPr>
                  <a:spLocks/>
                </p:cNvSpPr>
                <p:nvPr/>
              </p:nvSpPr>
              <p:spPr bwMode="auto">
                <a:xfrm>
                  <a:off x="5033" y="1717"/>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6"/>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511" name="Freeform 446"/>
                <p:cNvSpPr>
                  <a:spLocks/>
                </p:cNvSpPr>
                <p:nvPr/>
              </p:nvSpPr>
              <p:spPr bwMode="auto">
                <a:xfrm>
                  <a:off x="5033" y="1726"/>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1"/>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512" name="Freeform 447"/>
                <p:cNvSpPr>
                  <a:spLocks/>
                </p:cNvSpPr>
                <p:nvPr/>
              </p:nvSpPr>
              <p:spPr bwMode="auto">
                <a:xfrm>
                  <a:off x="5033" y="1735"/>
                  <a:ext cx="14" cy="12"/>
                </a:xfrm>
                <a:custGeom>
                  <a:avLst/>
                  <a:gdLst/>
                  <a:ahLst/>
                  <a:cxnLst>
                    <a:cxn ang="0">
                      <a:pos x="25" y="1"/>
                    </a:cxn>
                    <a:cxn ang="0">
                      <a:pos x="29" y="3"/>
                    </a:cxn>
                    <a:cxn ang="0">
                      <a:pos x="29" y="7"/>
                    </a:cxn>
                    <a:cxn ang="0">
                      <a:pos x="25" y="13"/>
                    </a:cxn>
                    <a:cxn ang="0">
                      <a:pos x="4" y="25"/>
                    </a:cxn>
                    <a:cxn ang="0">
                      <a:pos x="0" y="23"/>
                    </a:cxn>
                    <a:cxn ang="0">
                      <a:pos x="0" y="19"/>
                    </a:cxn>
                    <a:cxn ang="0">
                      <a:pos x="4" y="13"/>
                    </a:cxn>
                    <a:cxn ang="0">
                      <a:pos x="25" y="1"/>
                    </a:cxn>
                    <a:cxn ang="0">
                      <a:pos x="25" y="1"/>
                    </a:cxn>
                  </a:cxnLst>
                  <a:rect l="0" t="0" r="r" b="b"/>
                  <a:pathLst>
                    <a:path w="29" h="26">
                      <a:moveTo>
                        <a:pt x="25" y="1"/>
                      </a:moveTo>
                      <a:cubicBezTo>
                        <a:pt x="27" y="0"/>
                        <a:pt x="29" y="0"/>
                        <a:pt x="29" y="3"/>
                      </a:cubicBezTo>
                      <a:cubicBezTo>
                        <a:pt x="29" y="7"/>
                        <a:pt x="29" y="7"/>
                        <a:pt x="29" y="7"/>
                      </a:cubicBezTo>
                      <a:cubicBezTo>
                        <a:pt x="29" y="9"/>
                        <a:pt x="27" y="12"/>
                        <a:pt x="25" y="13"/>
                      </a:cubicBezTo>
                      <a:cubicBezTo>
                        <a:pt x="4" y="25"/>
                        <a:pt x="4" y="25"/>
                        <a:pt x="4" y="25"/>
                      </a:cubicBezTo>
                      <a:cubicBezTo>
                        <a:pt x="2" y="26"/>
                        <a:pt x="0" y="25"/>
                        <a:pt x="0" y="23"/>
                      </a:cubicBezTo>
                      <a:cubicBezTo>
                        <a:pt x="0" y="19"/>
                        <a:pt x="0" y="19"/>
                        <a:pt x="0" y="19"/>
                      </a:cubicBezTo>
                      <a:cubicBezTo>
                        <a:pt x="0" y="17"/>
                        <a:pt x="2" y="14"/>
                        <a:pt x="4"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513" name="Freeform 448"/>
                <p:cNvSpPr>
                  <a:spLocks/>
                </p:cNvSpPr>
                <p:nvPr/>
              </p:nvSpPr>
              <p:spPr bwMode="auto">
                <a:xfrm>
                  <a:off x="5014" y="1701"/>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514" name="Freeform 449"/>
                <p:cNvSpPr>
                  <a:spLocks/>
                </p:cNvSpPr>
                <p:nvPr/>
              </p:nvSpPr>
              <p:spPr bwMode="auto">
                <a:xfrm>
                  <a:off x="5014" y="1710"/>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grpSp>
          <p:sp>
            <p:nvSpPr>
              <p:cNvPr id="1164" name="Freeform 450"/>
              <p:cNvSpPr>
                <a:spLocks/>
              </p:cNvSpPr>
              <p:nvPr/>
            </p:nvSpPr>
            <p:spPr bwMode="auto">
              <a:xfrm>
                <a:off x="5014" y="1719"/>
                <a:ext cx="13" cy="13"/>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65" name="Freeform 451"/>
              <p:cNvSpPr>
                <a:spLocks/>
              </p:cNvSpPr>
              <p:nvPr/>
            </p:nvSpPr>
            <p:spPr bwMode="auto">
              <a:xfrm>
                <a:off x="5014" y="1728"/>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66" name="Freeform 452"/>
              <p:cNvSpPr>
                <a:spLocks/>
              </p:cNvSpPr>
              <p:nvPr/>
            </p:nvSpPr>
            <p:spPr bwMode="auto">
              <a:xfrm>
                <a:off x="5014" y="1737"/>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67" name="Freeform 453"/>
              <p:cNvSpPr>
                <a:spLocks/>
              </p:cNvSpPr>
              <p:nvPr/>
            </p:nvSpPr>
            <p:spPr bwMode="auto">
              <a:xfrm>
                <a:off x="5014" y="1746"/>
                <a:ext cx="13" cy="12"/>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6">
                    <a:moveTo>
                      <a:pt x="25" y="1"/>
                    </a:moveTo>
                    <a:cubicBezTo>
                      <a:pt x="27" y="0"/>
                      <a:pt x="28" y="1"/>
                      <a:pt x="28" y="3"/>
                    </a:cubicBezTo>
                    <a:cubicBezTo>
                      <a:pt x="28" y="7"/>
                      <a:pt x="28" y="7"/>
                      <a:pt x="28" y="7"/>
                    </a:cubicBezTo>
                    <a:cubicBezTo>
                      <a:pt x="28" y="9"/>
                      <a:pt x="27" y="12"/>
                      <a:pt x="25" y="13"/>
                    </a:cubicBezTo>
                    <a:cubicBezTo>
                      <a:pt x="3" y="25"/>
                      <a:pt x="3" y="25"/>
                      <a:pt x="3" y="25"/>
                    </a:cubicBezTo>
                    <a:cubicBezTo>
                      <a:pt x="1" y="26"/>
                      <a:pt x="0" y="26"/>
                      <a:pt x="0" y="23"/>
                    </a:cubicBezTo>
                    <a:cubicBezTo>
                      <a:pt x="0" y="19"/>
                      <a:pt x="0" y="19"/>
                      <a:pt x="0" y="19"/>
                    </a:cubicBezTo>
                    <a:cubicBezTo>
                      <a:pt x="0" y="17"/>
                      <a:pt x="1" y="14"/>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68" name="Freeform 454"/>
              <p:cNvSpPr>
                <a:spLocks/>
              </p:cNvSpPr>
              <p:nvPr/>
            </p:nvSpPr>
            <p:spPr bwMode="auto">
              <a:xfrm>
                <a:off x="4994" y="1713"/>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69" name="Freeform 455"/>
              <p:cNvSpPr>
                <a:spLocks/>
              </p:cNvSpPr>
              <p:nvPr/>
            </p:nvSpPr>
            <p:spPr bwMode="auto">
              <a:xfrm>
                <a:off x="4994" y="1721"/>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70" name="Freeform 456"/>
              <p:cNvSpPr>
                <a:spLocks/>
              </p:cNvSpPr>
              <p:nvPr/>
            </p:nvSpPr>
            <p:spPr bwMode="auto">
              <a:xfrm>
                <a:off x="4994" y="1730"/>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71" name="Freeform 457"/>
              <p:cNvSpPr>
                <a:spLocks/>
              </p:cNvSpPr>
              <p:nvPr/>
            </p:nvSpPr>
            <p:spPr bwMode="auto">
              <a:xfrm>
                <a:off x="4994" y="1739"/>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72" name="Freeform 458"/>
              <p:cNvSpPr>
                <a:spLocks/>
              </p:cNvSpPr>
              <p:nvPr/>
            </p:nvSpPr>
            <p:spPr bwMode="auto">
              <a:xfrm>
                <a:off x="4994" y="1748"/>
                <a:ext cx="13" cy="13"/>
              </a:xfrm>
              <a:custGeom>
                <a:avLst/>
                <a:gdLst/>
                <a:ahLst/>
                <a:cxnLst>
                  <a:cxn ang="0">
                    <a:pos x="25" y="1"/>
                  </a:cxn>
                  <a:cxn ang="0">
                    <a:pos x="28" y="3"/>
                  </a:cxn>
                  <a:cxn ang="0">
                    <a:pos x="28" y="7"/>
                  </a:cxn>
                  <a:cxn ang="0">
                    <a:pos x="25" y="13"/>
                  </a:cxn>
                  <a:cxn ang="0">
                    <a:pos x="3" y="25"/>
                  </a:cxn>
                  <a:cxn ang="0">
                    <a:pos x="0" y="24"/>
                  </a:cxn>
                  <a:cxn ang="0">
                    <a:pos x="0" y="19"/>
                  </a:cxn>
                  <a:cxn ang="0">
                    <a:pos x="3" y="14"/>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73" name="Freeform 459"/>
              <p:cNvSpPr>
                <a:spLocks/>
              </p:cNvSpPr>
              <p:nvPr/>
            </p:nvSpPr>
            <p:spPr bwMode="auto">
              <a:xfrm>
                <a:off x="4994" y="1757"/>
                <a:ext cx="13" cy="13"/>
              </a:xfrm>
              <a:custGeom>
                <a:avLst/>
                <a:gdLst/>
                <a:ahLst/>
                <a:cxnLst>
                  <a:cxn ang="0">
                    <a:pos x="25" y="1"/>
                  </a:cxn>
                  <a:cxn ang="0">
                    <a:pos x="28" y="3"/>
                  </a:cxn>
                  <a:cxn ang="0">
                    <a:pos x="28" y="7"/>
                  </a:cxn>
                  <a:cxn ang="0">
                    <a:pos x="25" y="13"/>
                  </a:cxn>
                  <a:cxn ang="0">
                    <a:pos x="3" y="25"/>
                  </a:cxn>
                  <a:cxn ang="0">
                    <a:pos x="0" y="23"/>
                  </a:cxn>
                  <a:cxn ang="0">
                    <a:pos x="0" y="19"/>
                  </a:cxn>
                  <a:cxn ang="0">
                    <a:pos x="3" y="13"/>
                  </a:cxn>
                  <a:cxn ang="0">
                    <a:pos x="25" y="1"/>
                  </a:cxn>
                  <a:cxn ang="0">
                    <a:pos x="25" y="1"/>
                  </a:cxn>
                </a:cxnLst>
                <a:rect l="0" t="0" r="r" b="b"/>
                <a:pathLst>
                  <a:path w="28" h="27">
                    <a:moveTo>
                      <a:pt x="25" y="1"/>
                    </a:moveTo>
                    <a:cubicBezTo>
                      <a:pt x="27" y="0"/>
                      <a:pt x="28" y="1"/>
                      <a:pt x="28" y="3"/>
                    </a:cubicBezTo>
                    <a:cubicBezTo>
                      <a:pt x="28" y="7"/>
                      <a:pt x="28" y="7"/>
                      <a:pt x="28" y="7"/>
                    </a:cubicBezTo>
                    <a:cubicBezTo>
                      <a:pt x="28" y="9"/>
                      <a:pt x="27" y="12"/>
                      <a:pt x="25" y="13"/>
                    </a:cubicBezTo>
                    <a:cubicBezTo>
                      <a:pt x="3" y="25"/>
                      <a:pt x="3" y="25"/>
                      <a:pt x="3" y="25"/>
                    </a:cubicBezTo>
                    <a:cubicBezTo>
                      <a:pt x="1" y="27"/>
                      <a:pt x="0" y="26"/>
                      <a:pt x="0" y="23"/>
                    </a:cubicBezTo>
                    <a:cubicBezTo>
                      <a:pt x="0" y="19"/>
                      <a:pt x="0" y="19"/>
                      <a:pt x="0" y="19"/>
                    </a:cubicBezTo>
                    <a:cubicBezTo>
                      <a:pt x="0" y="17"/>
                      <a:pt x="1" y="15"/>
                      <a:pt x="3" y="13"/>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74" name="Freeform 460"/>
              <p:cNvSpPr>
                <a:spLocks/>
              </p:cNvSpPr>
              <p:nvPr/>
            </p:nvSpPr>
            <p:spPr bwMode="auto">
              <a:xfrm>
                <a:off x="4975" y="1724"/>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75" name="Freeform 461"/>
              <p:cNvSpPr>
                <a:spLocks/>
              </p:cNvSpPr>
              <p:nvPr/>
            </p:nvSpPr>
            <p:spPr bwMode="auto">
              <a:xfrm>
                <a:off x="4975" y="1733"/>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10"/>
                      <a:pt x="27" y="12"/>
                      <a:pt x="25" y="13"/>
                    </a:cubicBezTo>
                    <a:cubicBezTo>
                      <a:pt x="3" y="26"/>
                      <a:pt x="3" y="26"/>
                      <a:pt x="3" y="26"/>
                    </a:cubicBezTo>
                    <a:cubicBezTo>
                      <a:pt x="1" y="27"/>
                      <a:pt x="0" y="26"/>
                      <a:pt x="0" y="24"/>
                    </a:cubicBezTo>
                    <a:cubicBezTo>
                      <a:pt x="0" y="20"/>
                      <a:pt x="0" y="20"/>
                      <a:pt x="0" y="20"/>
                    </a:cubicBezTo>
                    <a:cubicBezTo>
                      <a:pt x="0" y="18"/>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76" name="Freeform 462"/>
              <p:cNvSpPr>
                <a:spLocks/>
              </p:cNvSpPr>
              <p:nvPr/>
            </p:nvSpPr>
            <p:spPr bwMode="auto">
              <a:xfrm>
                <a:off x="4975" y="1742"/>
                <a:ext cx="13" cy="12"/>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77" name="Freeform 463"/>
              <p:cNvSpPr>
                <a:spLocks/>
              </p:cNvSpPr>
              <p:nvPr/>
            </p:nvSpPr>
            <p:spPr bwMode="auto">
              <a:xfrm>
                <a:off x="4975" y="1750"/>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78" name="Freeform 464"/>
              <p:cNvSpPr>
                <a:spLocks/>
              </p:cNvSpPr>
              <p:nvPr/>
            </p:nvSpPr>
            <p:spPr bwMode="auto">
              <a:xfrm>
                <a:off x="4975" y="1759"/>
                <a:ext cx="13" cy="13"/>
              </a:xfrm>
              <a:custGeom>
                <a:avLst/>
                <a:gdLst/>
                <a:ahLst/>
                <a:cxnLst>
                  <a:cxn ang="0">
                    <a:pos x="25" y="1"/>
                  </a:cxn>
                  <a:cxn ang="0">
                    <a:pos x="28" y="3"/>
                  </a:cxn>
                  <a:cxn ang="0">
                    <a:pos x="28" y="7"/>
                  </a:cxn>
                  <a:cxn ang="0">
                    <a:pos x="25" y="13"/>
                  </a:cxn>
                  <a:cxn ang="0">
                    <a:pos x="3" y="26"/>
                  </a:cxn>
                  <a:cxn ang="0">
                    <a:pos x="0" y="24"/>
                  </a:cxn>
                  <a:cxn ang="0">
                    <a:pos x="0" y="20"/>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20"/>
                      <a:pt x="0" y="20"/>
                      <a:pt x="0" y="20"/>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79" name="Freeform 465"/>
              <p:cNvSpPr>
                <a:spLocks/>
              </p:cNvSpPr>
              <p:nvPr/>
            </p:nvSpPr>
            <p:spPr bwMode="auto">
              <a:xfrm>
                <a:off x="4975" y="1768"/>
                <a:ext cx="13" cy="13"/>
              </a:xfrm>
              <a:custGeom>
                <a:avLst/>
                <a:gdLst/>
                <a:ahLst/>
                <a:cxnLst>
                  <a:cxn ang="0">
                    <a:pos x="25" y="1"/>
                  </a:cxn>
                  <a:cxn ang="0">
                    <a:pos x="28" y="3"/>
                  </a:cxn>
                  <a:cxn ang="0">
                    <a:pos x="28" y="7"/>
                  </a:cxn>
                  <a:cxn ang="0">
                    <a:pos x="25" y="13"/>
                  </a:cxn>
                  <a:cxn ang="0">
                    <a:pos x="3" y="26"/>
                  </a:cxn>
                  <a:cxn ang="0">
                    <a:pos x="0" y="24"/>
                  </a:cxn>
                  <a:cxn ang="0">
                    <a:pos x="0" y="19"/>
                  </a:cxn>
                  <a:cxn ang="0">
                    <a:pos x="3" y="14"/>
                  </a:cxn>
                  <a:cxn ang="0">
                    <a:pos x="25" y="1"/>
                  </a:cxn>
                  <a:cxn ang="0">
                    <a:pos x="25" y="1"/>
                  </a:cxn>
                </a:cxnLst>
                <a:rect l="0" t="0" r="r" b="b"/>
                <a:pathLst>
                  <a:path w="29" h="27">
                    <a:moveTo>
                      <a:pt x="25" y="1"/>
                    </a:moveTo>
                    <a:cubicBezTo>
                      <a:pt x="27" y="0"/>
                      <a:pt x="28" y="1"/>
                      <a:pt x="28" y="3"/>
                    </a:cubicBezTo>
                    <a:cubicBezTo>
                      <a:pt x="28" y="7"/>
                      <a:pt x="28" y="7"/>
                      <a:pt x="28" y="7"/>
                    </a:cubicBezTo>
                    <a:cubicBezTo>
                      <a:pt x="29" y="9"/>
                      <a:pt x="27" y="12"/>
                      <a:pt x="25" y="13"/>
                    </a:cubicBezTo>
                    <a:cubicBezTo>
                      <a:pt x="3" y="26"/>
                      <a:pt x="3" y="26"/>
                      <a:pt x="3" y="26"/>
                    </a:cubicBezTo>
                    <a:cubicBezTo>
                      <a:pt x="1" y="27"/>
                      <a:pt x="0" y="26"/>
                      <a:pt x="0" y="24"/>
                    </a:cubicBezTo>
                    <a:cubicBezTo>
                      <a:pt x="0" y="19"/>
                      <a:pt x="0" y="19"/>
                      <a:pt x="0" y="19"/>
                    </a:cubicBezTo>
                    <a:cubicBezTo>
                      <a:pt x="0" y="17"/>
                      <a:pt x="1" y="15"/>
                      <a:pt x="3"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80" name="Freeform 466"/>
              <p:cNvSpPr>
                <a:spLocks/>
              </p:cNvSpPr>
              <p:nvPr/>
            </p:nvSpPr>
            <p:spPr bwMode="auto">
              <a:xfrm>
                <a:off x="4955" y="1735"/>
                <a:ext cx="14" cy="13"/>
              </a:xfrm>
              <a:custGeom>
                <a:avLst/>
                <a:gdLst/>
                <a:ahLst/>
                <a:cxnLst>
                  <a:cxn ang="0">
                    <a:pos x="25" y="1"/>
                  </a:cxn>
                  <a:cxn ang="0">
                    <a:pos x="29" y="3"/>
                  </a:cxn>
                  <a:cxn ang="0">
                    <a:pos x="29" y="8"/>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8"/>
                      <a:pt x="29" y="8"/>
                      <a:pt x="29" y="8"/>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81" name="Freeform 467"/>
              <p:cNvSpPr>
                <a:spLocks/>
              </p:cNvSpPr>
              <p:nvPr/>
            </p:nvSpPr>
            <p:spPr bwMode="auto">
              <a:xfrm>
                <a:off x="4955" y="1744"/>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82" name="Freeform 468"/>
              <p:cNvSpPr>
                <a:spLocks/>
              </p:cNvSpPr>
              <p:nvPr/>
            </p:nvSpPr>
            <p:spPr bwMode="auto">
              <a:xfrm>
                <a:off x="4955" y="1753"/>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83" name="Freeform 469"/>
              <p:cNvSpPr>
                <a:spLocks/>
              </p:cNvSpPr>
              <p:nvPr/>
            </p:nvSpPr>
            <p:spPr bwMode="auto">
              <a:xfrm>
                <a:off x="4955" y="1762"/>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10"/>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84" name="Freeform 470"/>
              <p:cNvSpPr>
                <a:spLocks/>
              </p:cNvSpPr>
              <p:nvPr/>
            </p:nvSpPr>
            <p:spPr bwMode="auto">
              <a:xfrm>
                <a:off x="4955" y="1771"/>
                <a:ext cx="14" cy="12"/>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8"/>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85" name="Freeform 471"/>
              <p:cNvSpPr>
                <a:spLocks/>
              </p:cNvSpPr>
              <p:nvPr/>
            </p:nvSpPr>
            <p:spPr bwMode="auto">
              <a:xfrm>
                <a:off x="4955" y="1779"/>
                <a:ext cx="14" cy="13"/>
              </a:xfrm>
              <a:custGeom>
                <a:avLst/>
                <a:gdLst/>
                <a:ahLst/>
                <a:cxnLst>
                  <a:cxn ang="0">
                    <a:pos x="25" y="1"/>
                  </a:cxn>
                  <a:cxn ang="0">
                    <a:pos x="29" y="3"/>
                  </a:cxn>
                  <a:cxn ang="0">
                    <a:pos x="29" y="7"/>
                  </a:cxn>
                  <a:cxn ang="0">
                    <a:pos x="25" y="13"/>
                  </a:cxn>
                  <a:cxn ang="0">
                    <a:pos x="4" y="26"/>
                  </a:cxn>
                  <a:cxn ang="0">
                    <a:pos x="0" y="24"/>
                  </a:cxn>
                  <a:cxn ang="0">
                    <a:pos x="0" y="20"/>
                  </a:cxn>
                  <a:cxn ang="0">
                    <a:pos x="4" y="14"/>
                  </a:cxn>
                  <a:cxn ang="0">
                    <a:pos x="25" y="1"/>
                  </a:cxn>
                  <a:cxn ang="0">
                    <a:pos x="25" y="1"/>
                  </a:cxn>
                </a:cxnLst>
                <a:rect l="0" t="0" r="r" b="b"/>
                <a:pathLst>
                  <a:path w="29" h="27">
                    <a:moveTo>
                      <a:pt x="25" y="1"/>
                    </a:moveTo>
                    <a:cubicBezTo>
                      <a:pt x="27" y="0"/>
                      <a:pt x="29" y="1"/>
                      <a:pt x="29" y="3"/>
                    </a:cubicBezTo>
                    <a:cubicBezTo>
                      <a:pt x="29" y="7"/>
                      <a:pt x="29" y="7"/>
                      <a:pt x="29" y="7"/>
                    </a:cubicBezTo>
                    <a:cubicBezTo>
                      <a:pt x="29" y="9"/>
                      <a:pt x="27" y="12"/>
                      <a:pt x="25" y="13"/>
                    </a:cubicBezTo>
                    <a:cubicBezTo>
                      <a:pt x="4" y="26"/>
                      <a:pt x="4" y="26"/>
                      <a:pt x="4" y="26"/>
                    </a:cubicBezTo>
                    <a:cubicBezTo>
                      <a:pt x="2" y="27"/>
                      <a:pt x="0" y="26"/>
                      <a:pt x="0" y="24"/>
                    </a:cubicBezTo>
                    <a:cubicBezTo>
                      <a:pt x="0" y="20"/>
                      <a:pt x="0" y="20"/>
                      <a:pt x="0" y="20"/>
                    </a:cubicBezTo>
                    <a:cubicBezTo>
                      <a:pt x="0" y="17"/>
                      <a:pt x="2" y="15"/>
                      <a:pt x="4" y="14"/>
                    </a:cubicBezTo>
                    <a:cubicBezTo>
                      <a:pt x="25" y="1"/>
                      <a:pt x="25" y="1"/>
                      <a:pt x="25" y="1"/>
                    </a:cubicBezTo>
                    <a:cubicBezTo>
                      <a:pt x="25" y="1"/>
                      <a:pt x="25" y="1"/>
                      <a:pt x="25" y="1"/>
                    </a:cubicBezTo>
                    <a:close/>
                  </a:path>
                </a:pathLst>
              </a:custGeom>
              <a:solidFill>
                <a:srgbClr val="072466"/>
              </a:solidFill>
              <a:ln w="9525">
                <a:noFill/>
                <a:round/>
                <a:headEnd/>
                <a:tailEnd/>
              </a:ln>
            </p:spPr>
            <p:txBody>
              <a:bodyPr/>
              <a:lstStyle/>
              <a:p>
                <a:endParaRPr lang="zh-CN" altLang="en-US"/>
              </a:p>
            </p:txBody>
          </p:sp>
          <p:sp>
            <p:nvSpPr>
              <p:cNvPr id="1186" name="Freeform 472"/>
              <p:cNvSpPr>
                <a:spLocks/>
              </p:cNvSpPr>
              <p:nvPr/>
            </p:nvSpPr>
            <p:spPr bwMode="auto">
              <a:xfrm>
                <a:off x="4857" y="1540"/>
                <a:ext cx="5" cy="11"/>
              </a:xfrm>
              <a:custGeom>
                <a:avLst/>
                <a:gdLst/>
                <a:ahLst/>
                <a:cxnLst>
                  <a:cxn ang="0">
                    <a:pos x="6" y="1"/>
                  </a:cxn>
                  <a:cxn ang="0">
                    <a:pos x="9" y="5"/>
                  </a:cxn>
                  <a:cxn ang="0">
                    <a:pos x="10" y="9"/>
                  </a:cxn>
                  <a:cxn ang="0">
                    <a:pos x="9" y="11"/>
                  </a:cxn>
                  <a:cxn ang="0">
                    <a:pos x="8" y="12"/>
                  </a:cxn>
                  <a:cxn ang="0">
                    <a:pos x="8" y="12"/>
                  </a:cxn>
                  <a:cxn ang="0">
                    <a:pos x="8" y="12"/>
                  </a:cxn>
                  <a:cxn ang="0">
                    <a:pos x="10" y="15"/>
                  </a:cxn>
                  <a:cxn ang="0">
                    <a:pos x="11" y="19"/>
                  </a:cxn>
                  <a:cxn ang="0">
                    <a:pos x="9" y="22"/>
                  </a:cxn>
                  <a:cxn ang="0">
                    <a:pos x="5" y="22"/>
                  </a:cxn>
                  <a:cxn ang="0">
                    <a:pos x="2" y="18"/>
                  </a:cxn>
                  <a:cxn ang="0">
                    <a:pos x="0" y="13"/>
                  </a:cxn>
                  <a:cxn ang="0">
                    <a:pos x="0" y="12"/>
                  </a:cxn>
                  <a:cxn ang="0">
                    <a:pos x="2" y="14"/>
                  </a:cxn>
                  <a:cxn ang="0">
                    <a:pos x="2" y="14"/>
                  </a:cxn>
                  <a:cxn ang="0">
                    <a:pos x="3" y="17"/>
                  </a:cxn>
                  <a:cxn ang="0">
                    <a:pos x="5" y="20"/>
                  </a:cxn>
                  <a:cxn ang="0">
                    <a:pos x="8" y="20"/>
                  </a:cxn>
                  <a:cxn ang="0">
                    <a:pos x="9" y="17"/>
                  </a:cxn>
                  <a:cxn ang="0">
                    <a:pos x="8" y="14"/>
                  </a:cxn>
                  <a:cxn ang="0">
                    <a:pos x="5" y="12"/>
                  </a:cxn>
                  <a:cxn ang="0">
                    <a:pos x="4" y="11"/>
                  </a:cxn>
                  <a:cxn ang="0">
                    <a:pos x="4" y="9"/>
                  </a:cxn>
                  <a:cxn ang="0">
                    <a:pos x="5" y="10"/>
                  </a:cxn>
                  <a:cxn ang="0">
                    <a:pos x="7" y="10"/>
                  </a:cxn>
                  <a:cxn ang="0">
                    <a:pos x="8" y="8"/>
                  </a:cxn>
                  <a:cxn ang="0">
                    <a:pos x="7" y="5"/>
                  </a:cxn>
                  <a:cxn ang="0">
                    <a:pos x="6" y="3"/>
                  </a:cxn>
                  <a:cxn ang="0">
                    <a:pos x="3" y="3"/>
                  </a:cxn>
                  <a:cxn ang="0">
                    <a:pos x="3" y="5"/>
                  </a:cxn>
                  <a:cxn ang="0">
                    <a:pos x="3" y="6"/>
                  </a:cxn>
                  <a:cxn ang="0">
                    <a:pos x="1" y="5"/>
                  </a:cxn>
                  <a:cxn ang="0">
                    <a:pos x="1" y="4"/>
                  </a:cxn>
                  <a:cxn ang="0">
                    <a:pos x="2" y="1"/>
                  </a:cxn>
                  <a:cxn ang="0">
                    <a:pos x="6" y="1"/>
                  </a:cxn>
                  <a:cxn ang="0">
                    <a:pos x="6" y="1"/>
                  </a:cxn>
                </a:cxnLst>
                <a:rect l="0" t="0" r="r" b="b"/>
                <a:pathLst>
                  <a:path w="11" h="23">
                    <a:moveTo>
                      <a:pt x="6" y="1"/>
                    </a:moveTo>
                    <a:cubicBezTo>
                      <a:pt x="7" y="2"/>
                      <a:pt x="8" y="3"/>
                      <a:pt x="9" y="5"/>
                    </a:cubicBezTo>
                    <a:cubicBezTo>
                      <a:pt x="10" y="6"/>
                      <a:pt x="10" y="7"/>
                      <a:pt x="10" y="9"/>
                    </a:cubicBezTo>
                    <a:cubicBezTo>
                      <a:pt x="10" y="10"/>
                      <a:pt x="10" y="11"/>
                      <a:pt x="9" y="11"/>
                    </a:cubicBezTo>
                    <a:cubicBezTo>
                      <a:pt x="9" y="12"/>
                      <a:pt x="9" y="12"/>
                      <a:pt x="8" y="12"/>
                    </a:cubicBezTo>
                    <a:cubicBezTo>
                      <a:pt x="8" y="12"/>
                      <a:pt x="8" y="12"/>
                      <a:pt x="8" y="12"/>
                    </a:cubicBezTo>
                    <a:cubicBezTo>
                      <a:pt x="8" y="12"/>
                      <a:pt x="8" y="12"/>
                      <a:pt x="8" y="12"/>
                    </a:cubicBezTo>
                    <a:cubicBezTo>
                      <a:pt x="9" y="13"/>
                      <a:pt x="9" y="14"/>
                      <a:pt x="10" y="15"/>
                    </a:cubicBezTo>
                    <a:cubicBezTo>
                      <a:pt x="10" y="16"/>
                      <a:pt x="11" y="17"/>
                      <a:pt x="11" y="19"/>
                    </a:cubicBezTo>
                    <a:cubicBezTo>
                      <a:pt x="11" y="20"/>
                      <a:pt x="10" y="22"/>
                      <a:pt x="9" y="22"/>
                    </a:cubicBezTo>
                    <a:cubicBezTo>
                      <a:pt x="8" y="23"/>
                      <a:pt x="7" y="23"/>
                      <a:pt x="5" y="22"/>
                    </a:cubicBezTo>
                    <a:cubicBezTo>
                      <a:pt x="4" y="21"/>
                      <a:pt x="3" y="20"/>
                      <a:pt x="2" y="18"/>
                    </a:cubicBezTo>
                    <a:cubicBezTo>
                      <a:pt x="1" y="17"/>
                      <a:pt x="0" y="15"/>
                      <a:pt x="0" y="13"/>
                    </a:cubicBezTo>
                    <a:cubicBezTo>
                      <a:pt x="0" y="13"/>
                      <a:pt x="0" y="12"/>
                      <a:pt x="0" y="12"/>
                    </a:cubicBezTo>
                    <a:cubicBezTo>
                      <a:pt x="1" y="12"/>
                      <a:pt x="2" y="13"/>
                      <a:pt x="2" y="14"/>
                    </a:cubicBezTo>
                    <a:cubicBezTo>
                      <a:pt x="2" y="14"/>
                      <a:pt x="2" y="14"/>
                      <a:pt x="2" y="14"/>
                    </a:cubicBezTo>
                    <a:cubicBezTo>
                      <a:pt x="2" y="15"/>
                      <a:pt x="3" y="16"/>
                      <a:pt x="3" y="17"/>
                    </a:cubicBezTo>
                    <a:cubicBezTo>
                      <a:pt x="4" y="18"/>
                      <a:pt x="4" y="19"/>
                      <a:pt x="5" y="20"/>
                    </a:cubicBezTo>
                    <a:cubicBezTo>
                      <a:pt x="6" y="20"/>
                      <a:pt x="7" y="21"/>
                      <a:pt x="8" y="20"/>
                    </a:cubicBezTo>
                    <a:cubicBezTo>
                      <a:pt x="8" y="20"/>
                      <a:pt x="9" y="19"/>
                      <a:pt x="9" y="17"/>
                    </a:cubicBezTo>
                    <a:cubicBezTo>
                      <a:pt x="9" y="16"/>
                      <a:pt x="8" y="15"/>
                      <a:pt x="8" y="14"/>
                    </a:cubicBezTo>
                    <a:cubicBezTo>
                      <a:pt x="7" y="13"/>
                      <a:pt x="6" y="12"/>
                      <a:pt x="5" y="12"/>
                    </a:cubicBezTo>
                    <a:cubicBezTo>
                      <a:pt x="5" y="12"/>
                      <a:pt x="4" y="11"/>
                      <a:pt x="4" y="11"/>
                    </a:cubicBezTo>
                    <a:cubicBezTo>
                      <a:pt x="4" y="11"/>
                      <a:pt x="4" y="9"/>
                      <a:pt x="4" y="9"/>
                    </a:cubicBezTo>
                    <a:cubicBezTo>
                      <a:pt x="4" y="9"/>
                      <a:pt x="5" y="10"/>
                      <a:pt x="5" y="10"/>
                    </a:cubicBezTo>
                    <a:cubicBezTo>
                      <a:pt x="6" y="10"/>
                      <a:pt x="7" y="10"/>
                      <a:pt x="7" y="10"/>
                    </a:cubicBezTo>
                    <a:cubicBezTo>
                      <a:pt x="8" y="10"/>
                      <a:pt x="8" y="9"/>
                      <a:pt x="8" y="8"/>
                    </a:cubicBezTo>
                    <a:cubicBezTo>
                      <a:pt x="8" y="7"/>
                      <a:pt x="8" y="6"/>
                      <a:pt x="7" y="5"/>
                    </a:cubicBezTo>
                    <a:cubicBezTo>
                      <a:pt x="7" y="4"/>
                      <a:pt x="6" y="4"/>
                      <a:pt x="6" y="3"/>
                    </a:cubicBezTo>
                    <a:cubicBezTo>
                      <a:pt x="5" y="3"/>
                      <a:pt x="4" y="3"/>
                      <a:pt x="3" y="3"/>
                    </a:cubicBezTo>
                    <a:cubicBezTo>
                      <a:pt x="3" y="3"/>
                      <a:pt x="3" y="4"/>
                      <a:pt x="3" y="5"/>
                    </a:cubicBezTo>
                    <a:cubicBezTo>
                      <a:pt x="3" y="5"/>
                      <a:pt x="3" y="6"/>
                      <a:pt x="3" y="6"/>
                    </a:cubicBezTo>
                    <a:cubicBezTo>
                      <a:pt x="3" y="6"/>
                      <a:pt x="1" y="5"/>
                      <a:pt x="1" y="5"/>
                    </a:cubicBezTo>
                    <a:cubicBezTo>
                      <a:pt x="1" y="4"/>
                      <a:pt x="1" y="4"/>
                      <a:pt x="1" y="4"/>
                    </a:cubicBezTo>
                    <a:cubicBezTo>
                      <a:pt x="1" y="2"/>
                      <a:pt x="1" y="1"/>
                      <a:pt x="2" y="1"/>
                    </a:cubicBezTo>
                    <a:cubicBezTo>
                      <a:pt x="3" y="0"/>
                      <a:pt x="4" y="0"/>
                      <a:pt x="6" y="1"/>
                    </a:cubicBezTo>
                    <a:cubicBezTo>
                      <a:pt x="6" y="1"/>
                      <a:pt x="6" y="1"/>
                      <a:pt x="6" y="1"/>
                    </a:cubicBezTo>
                    <a:close/>
                  </a:path>
                </a:pathLst>
              </a:custGeom>
              <a:solidFill>
                <a:srgbClr val="FFFFFF"/>
              </a:solidFill>
              <a:ln w="9525">
                <a:noFill/>
                <a:round/>
                <a:headEnd/>
                <a:tailEnd/>
              </a:ln>
            </p:spPr>
            <p:txBody>
              <a:bodyPr/>
              <a:lstStyle/>
              <a:p>
                <a:endParaRPr lang="zh-CN" altLang="en-US"/>
              </a:p>
            </p:txBody>
          </p:sp>
          <p:sp>
            <p:nvSpPr>
              <p:cNvPr id="1187" name="Freeform 473"/>
              <p:cNvSpPr>
                <a:spLocks/>
              </p:cNvSpPr>
              <p:nvPr/>
            </p:nvSpPr>
            <p:spPr bwMode="auto">
              <a:xfrm>
                <a:off x="4863" y="1543"/>
                <a:ext cx="6" cy="11"/>
              </a:xfrm>
              <a:custGeom>
                <a:avLst/>
                <a:gdLst/>
                <a:ahLst/>
                <a:cxnLst>
                  <a:cxn ang="0">
                    <a:pos x="6" y="2"/>
                  </a:cxn>
                  <a:cxn ang="0">
                    <a:pos x="11" y="11"/>
                  </a:cxn>
                  <a:cxn ang="0">
                    <a:pos x="12" y="11"/>
                  </a:cxn>
                  <a:cxn ang="0">
                    <a:pos x="10" y="10"/>
                  </a:cxn>
                  <a:cxn ang="0">
                    <a:pos x="10" y="10"/>
                  </a:cxn>
                  <a:cxn ang="0">
                    <a:pos x="6" y="4"/>
                  </a:cxn>
                  <a:cxn ang="0">
                    <a:pos x="2" y="10"/>
                  </a:cxn>
                  <a:cxn ang="0">
                    <a:pos x="6" y="21"/>
                  </a:cxn>
                  <a:cxn ang="0">
                    <a:pos x="9" y="19"/>
                  </a:cxn>
                  <a:cxn ang="0">
                    <a:pos x="10" y="18"/>
                  </a:cxn>
                  <a:cxn ang="0">
                    <a:pos x="11" y="19"/>
                  </a:cxn>
                  <a:cxn ang="0">
                    <a:pos x="11" y="20"/>
                  </a:cxn>
                  <a:cxn ang="0">
                    <a:pos x="6" y="23"/>
                  </a:cxn>
                  <a:cxn ang="0">
                    <a:pos x="0" y="9"/>
                  </a:cxn>
                  <a:cxn ang="0">
                    <a:pos x="6" y="2"/>
                  </a:cxn>
                  <a:cxn ang="0">
                    <a:pos x="6" y="2"/>
                  </a:cxn>
                </a:cxnLst>
                <a:rect l="0" t="0" r="r" b="b"/>
                <a:pathLst>
                  <a:path w="12" h="24">
                    <a:moveTo>
                      <a:pt x="6" y="2"/>
                    </a:moveTo>
                    <a:cubicBezTo>
                      <a:pt x="9" y="4"/>
                      <a:pt x="11" y="7"/>
                      <a:pt x="11" y="11"/>
                    </a:cubicBezTo>
                    <a:cubicBezTo>
                      <a:pt x="12" y="11"/>
                      <a:pt x="12" y="11"/>
                      <a:pt x="12" y="11"/>
                    </a:cubicBezTo>
                    <a:cubicBezTo>
                      <a:pt x="10" y="10"/>
                      <a:pt x="10" y="10"/>
                      <a:pt x="10" y="10"/>
                    </a:cubicBezTo>
                    <a:cubicBezTo>
                      <a:pt x="10" y="10"/>
                      <a:pt x="10" y="10"/>
                      <a:pt x="10" y="10"/>
                    </a:cubicBezTo>
                    <a:cubicBezTo>
                      <a:pt x="9" y="7"/>
                      <a:pt x="8" y="5"/>
                      <a:pt x="6" y="4"/>
                    </a:cubicBezTo>
                    <a:cubicBezTo>
                      <a:pt x="4" y="3"/>
                      <a:pt x="2" y="3"/>
                      <a:pt x="2" y="10"/>
                    </a:cubicBezTo>
                    <a:cubicBezTo>
                      <a:pt x="2" y="18"/>
                      <a:pt x="4" y="20"/>
                      <a:pt x="6" y="21"/>
                    </a:cubicBezTo>
                    <a:cubicBezTo>
                      <a:pt x="8" y="22"/>
                      <a:pt x="9" y="21"/>
                      <a:pt x="9" y="19"/>
                    </a:cubicBezTo>
                    <a:cubicBezTo>
                      <a:pt x="10" y="18"/>
                      <a:pt x="10" y="18"/>
                      <a:pt x="10" y="18"/>
                    </a:cubicBezTo>
                    <a:cubicBezTo>
                      <a:pt x="11" y="19"/>
                      <a:pt x="11" y="19"/>
                      <a:pt x="11" y="19"/>
                    </a:cubicBezTo>
                    <a:cubicBezTo>
                      <a:pt x="11" y="20"/>
                      <a:pt x="11" y="19"/>
                      <a:pt x="11" y="20"/>
                    </a:cubicBezTo>
                    <a:cubicBezTo>
                      <a:pt x="11" y="23"/>
                      <a:pt x="9" y="24"/>
                      <a:pt x="6" y="23"/>
                    </a:cubicBezTo>
                    <a:cubicBezTo>
                      <a:pt x="2" y="21"/>
                      <a:pt x="0" y="16"/>
                      <a:pt x="0" y="9"/>
                    </a:cubicBezTo>
                    <a:cubicBezTo>
                      <a:pt x="0" y="2"/>
                      <a:pt x="3" y="0"/>
                      <a:pt x="6" y="2"/>
                    </a:cubicBezTo>
                    <a:cubicBezTo>
                      <a:pt x="6" y="2"/>
                      <a:pt x="6" y="2"/>
                      <a:pt x="6" y="2"/>
                    </a:cubicBezTo>
                    <a:close/>
                  </a:path>
                </a:pathLst>
              </a:custGeom>
              <a:solidFill>
                <a:srgbClr val="FFFFFF"/>
              </a:solidFill>
              <a:ln w="9525">
                <a:noFill/>
                <a:round/>
                <a:headEnd/>
                <a:tailEnd/>
              </a:ln>
            </p:spPr>
            <p:txBody>
              <a:bodyPr/>
              <a:lstStyle/>
              <a:p>
                <a:endParaRPr lang="zh-CN" altLang="en-US"/>
              </a:p>
            </p:txBody>
          </p:sp>
          <p:sp>
            <p:nvSpPr>
              <p:cNvPr id="1188" name="Freeform 474"/>
              <p:cNvSpPr>
                <a:spLocks noEditPoints="1"/>
              </p:cNvSpPr>
              <p:nvPr/>
            </p:nvSpPr>
            <p:spPr bwMode="auto">
              <a:xfrm>
                <a:off x="4870" y="1547"/>
                <a:ext cx="5" cy="11"/>
              </a:xfrm>
              <a:custGeom>
                <a:avLst/>
                <a:gdLst/>
                <a:ahLst/>
                <a:cxnLst>
                  <a:cxn ang="0">
                    <a:pos x="6" y="2"/>
                  </a:cxn>
                  <a:cxn ang="0">
                    <a:pos x="12" y="16"/>
                  </a:cxn>
                  <a:cxn ang="0">
                    <a:pos x="6" y="23"/>
                  </a:cxn>
                  <a:cxn ang="0">
                    <a:pos x="0" y="9"/>
                  </a:cxn>
                  <a:cxn ang="0">
                    <a:pos x="6" y="2"/>
                  </a:cxn>
                  <a:cxn ang="0">
                    <a:pos x="6" y="2"/>
                  </a:cxn>
                  <a:cxn ang="0">
                    <a:pos x="6" y="21"/>
                  </a:cxn>
                  <a:cxn ang="0">
                    <a:pos x="10" y="15"/>
                  </a:cxn>
                  <a:cxn ang="0">
                    <a:pos x="6" y="4"/>
                  </a:cxn>
                  <a:cxn ang="0">
                    <a:pos x="2" y="10"/>
                  </a:cxn>
                  <a:cxn ang="0">
                    <a:pos x="6" y="21"/>
                  </a:cxn>
                </a:cxnLst>
                <a:rect l="0" t="0" r="r" b="b"/>
                <a:pathLst>
                  <a:path w="12" h="25">
                    <a:moveTo>
                      <a:pt x="6" y="2"/>
                    </a:moveTo>
                    <a:cubicBezTo>
                      <a:pt x="10" y="4"/>
                      <a:pt x="12" y="9"/>
                      <a:pt x="12" y="16"/>
                    </a:cubicBezTo>
                    <a:cubicBezTo>
                      <a:pt x="12" y="23"/>
                      <a:pt x="10" y="25"/>
                      <a:pt x="6" y="23"/>
                    </a:cubicBezTo>
                    <a:cubicBezTo>
                      <a:pt x="2" y="21"/>
                      <a:pt x="0" y="16"/>
                      <a:pt x="0" y="9"/>
                    </a:cubicBezTo>
                    <a:cubicBezTo>
                      <a:pt x="0" y="2"/>
                      <a:pt x="3" y="0"/>
                      <a:pt x="6" y="2"/>
                    </a:cubicBezTo>
                    <a:cubicBezTo>
                      <a:pt x="6" y="2"/>
                      <a:pt x="6" y="2"/>
                      <a:pt x="6" y="2"/>
                    </a:cubicBezTo>
                    <a:close/>
                    <a:moveTo>
                      <a:pt x="6" y="21"/>
                    </a:moveTo>
                    <a:cubicBezTo>
                      <a:pt x="8" y="22"/>
                      <a:pt x="10" y="21"/>
                      <a:pt x="10" y="15"/>
                    </a:cubicBezTo>
                    <a:cubicBezTo>
                      <a:pt x="10" y="9"/>
                      <a:pt x="8" y="5"/>
                      <a:pt x="6" y="4"/>
                    </a:cubicBezTo>
                    <a:cubicBezTo>
                      <a:pt x="4" y="3"/>
                      <a:pt x="2" y="4"/>
                      <a:pt x="2" y="10"/>
                    </a:cubicBezTo>
                    <a:cubicBezTo>
                      <a:pt x="2" y="17"/>
                      <a:pt x="4" y="20"/>
                      <a:pt x="6" y="21"/>
                    </a:cubicBezTo>
                  </a:path>
                </a:pathLst>
              </a:custGeom>
              <a:solidFill>
                <a:srgbClr val="FFFFFF"/>
              </a:solidFill>
              <a:ln w="9525">
                <a:noFill/>
                <a:round/>
                <a:headEnd/>
                <a:tailEnd/>
              </a:ln>
            </p:spPr>
            <p:txBody>
              <a:bodyPr/>
              <a:lstStyle/>
              <a:p>
                <a:endParaRPr lang="zh-CN" altLang="en-US"/>
              </a:p>
            </p:txBody>
          </p:sp>
          <p:sp>
            <p:nvSpPr>
              <p:cNvPr id="1189" name="Freeform 475"/>
              <p:cNvSpPr>
                <a:spLocks/>
              </p:cNvSpPr>
              <p:nvPr/>
            </p:nvSpPr>
            <p:spPr bwMode="auto">
              <a:xfrm>
                <a:off x="4877" y="1551"/>
                <a:ext cx="8" cy="14"/>
              </a:xfrm>
              <a:custGeom>
                <a:avLst/>
                <a:gdLst/>
                <a:ahLst/>
                <a:cxnLst>
                  <a:cxn ang="0">
                    <a:pos x="13" y="6"/>
                  </a:cxn>
                  <a:cxn ang="0">
                    <a:pos x="18" y="14"/>
                  </a:cxn>
                  <a:cxn ang="0">
                    <a:pos x="18" y="29"/>
                  </a:cxn>
                  <a:cxn ang="0">
                    <a:pos x="16" y="28"/>
                  </a:cxn>
                  <a:cxn ang="0">
                    <a:pos x="16" y="13"/>
                  </a:cxn>
                  <a:cxn ang="0">
                    <a:pos x="13" y="8"/>
                  </a:cxn>
                  <a:cxn ang="0">
                    <a:pos x="10" y="10"/>
                  </a:cxn>
                  <a:cxn ang="0">
                    <a:pos x="10" y="24"/>
                  </a:cxn>
                  <a:cxn ang="0">
                    <a:pos x="8" y="23"/>
                  </a:cxn>
                  <a:cxn ang="0">
                    <a:pos x="8" y="9"/>
                  </a:cxn>
                  <a:cxn ang="0">
                    <a:pos x="5" y="3"/>
                  </a:cxn>
                  <a:cxn ang="0">
                    <a:pos x="2" y="5"/>
                  </a:cxn>
                  <a:cxn ang="0">
                    <a:pos x="2" y="20"/>
                  </a:cxn>
                  <a:cxn ang="0">
                    <a:pos x="0" y="19"/>
                  </a:cxn>
                  <a:cxn ang="0">
                    <a:pos x="0" y="4"/>
                  </a:cxn>
                  <a:cxn ang="0">
                    <a:pos x="5" y="1"/>
                  </a:cxn>
                  <a:cxn ang="0">
                    <a:pos x="9" y="6"/>
                  </a:cxn>
                  <a:cxn ang="0">
                    <a:pos x="13" y="6"/>
                  </a:cxn>
                  <a:cxn ang="0">
                    <a:pos x="13" y="6"/>
                  </a:cxn>
                </a:cxnLst>
                <a:rect l="0" t="0" r="r" b="b"/>
                <a:pathLst>
                  <a:path w="18" h="29">
                    <a:moveTo>
                      <a:pt x="13" y="6"/>
                    </a:moveTo>
                    <a:cubicBezTo>
                      <a:pt x="16" y="7"/>
                      <a:pt x="18" y="11"/>
                      <a:pt x="18" y="14"/>
                    </a:cubicBezTo>
                    <a:cubicBezTo>
                      <a:pt x="18" y="29"/>
                      <a:pt x="18" y="29"/>
                      <a:pt x="18" y="29"/>
                    </a:cubicBezTo>
                    <a:cubicBezTo>
                      <a:pt x="16" y="28"/>
                      <a:pt x="16" y="28"/>
                      <a:pt x="16" y="28"/>
                    </a:cubicBezTo>
                    <a:cubicBezTo>
                      <a:pt x="16" y="13"/>
                      <a:pt x="16" y="13"/>
                      <a:pt x="16" y="13"/>
                    </a:cubicBezTo>
                    <a:cubicBezTo>
                      <a:pt x="16" y="10"/>
                      <a:pt x="14" y="8"/>
                      <a:pt x="13" y="8"/>
                    </a:cubicBezTo>
                    <a:cubicBezTo>
                      <a:pt x="11" y="7"/>
                      <a:pt x="10" y="8"/>
                      <a:pt x="10" y="10"/>
                    </a:cubicBezTo>
                    <a:cubicBezTo>
                      <a:pt x="10" y="24"/>
                      <a:pt x="10" y="24"/>
                      <a:pt x="10" y="24"/>
                    </a:cubicBezTo>
                    <a:cubicBezTo>
                      <a:pt x="8" y="23"/>
                      <a:pt x="8" y="23"/>
                      <a:pt x="8" y="23"/>
                    </a:cubicBezTo>
                    <a:cubicBezTo>
                      <a:pt x="8" y="9"/>
                      <a:pt x="8" y="9"/>
                      <a:pt x="8" y="9"/>
                    </a:cubicBezTo>
                    <a:cubicBezTo>
                      <a:pt x="8" y="7"/>
                      <a:pt x="7" y="4"/>
                      <a:pt x="5" y="3"/>
                    </a:cubicBezTo>
                    <a:cubicBezTo>
                      <a:pt x="4" y="3"/>
                      <a:pt x="2" y="2"/>
                      <a:pt x="2" y="5"/>
                    </a:cubicBezTo>
                    <a:cubicBezTo>
                      <a:pt x="2" y="20"/>
                      <a:pt x="2" y="20"/>
                      <a:pt x="2" y="20"/>
                    </a:cubicBezTo>
                    <a:cubicBezTo>
                      <a:pt x="0" y="19"/>
                      <a:pt x="0" y="19"/>
                      <a:pt x="0" y="19"/>
                    </a:cubicBezTo>
                    <a:cubicBezTo>
                      <a:pt x="0" y="4"/>
                      <a:pt x="0" y="4"/>
                      <a:pt x="0" y="4"/>
                    </a:cubicBezTo>
                    <a:cubicBezTo>
                      <a:pt x="0" y="0"/>
                      <a:pt x="2" y="0"/>
                      <a:pt x="5" y="1"/>
                    </a:cubicBezTo>
                    <a:cubicBezTo>
                      <a:pt x="8" y="3"/>
                      <a:pt x="9" y="5"/>
                      <a:pt x="9" y="6"/>
                    </a:cubicBezTo>
                    <a:cubicBezTo>
                      <a:pt x="9" y="6"/>
                      <a:pt x="11" y="4"/>
                      <a:pt x="13" y="6"/>
                    </a:cubicBezTo>
                    <a:cubicBezTo>
                      <a:pt x="13" y="6"/>
                      <a:pt x="13" y="6"/>
                      <a:pt x="13" y="6"/>
                    </a:cubicBezTo>
                    <a:close/>
                  </a:path>
                </a:pathLst>
              </a:custGeom>
              <a:solidFill>
                <a:srgbClr val="FFFFFF"/>
              </a:solidFill>
              <a:ln w="9525">
                <a:noFill/>
                <a:round/>
                <a:headEnd/>
                <a:tailEnd/>
              </a:ln>
            </p:spPr>
            <p:txBody>
              <a:bodyPr/>
              <a:lstStyle/>
              <a:p>
                <a:endParaRPr lang="zh-CN" altLang="en-US"/>
              </a:p>
            </p:txBody>
          </p:sp>
          <p:sp>
            <p:nvSpPr>
              <p:cNvPr id="1190" name="Freeform 476"/>
              <p:cNvSpPr>
                <a:spLocks noEditPoints="1"/>
              </p:cNvSpPr>
              <p:nvPr/>
            </p:nvSpPr>
            <p:spPr bwMode="auto">
              <a:xfrm>
                <a:off x="4887" y="1541"/>
                <a:ext cx="5" cy="14"/>
              </a:xfrm>
              <a:custGeom>
                <a:avLst/>
                <a:gdLst/>
                <a:ahLst/>
                <a:cxnLst>
                  <a:cxn ang="0">
                    <a:pos x="12" y="22"/>
                  </a:cxn>
                  <a:cxn ang="0">
                    <a:pos x="8" y="28"/>
                  </a:cxn>
                  <a:cxn ang="0">
                    <a:pos x="4" y="22"/>
                  </a:cxn>
                  <a:cxn ang="0">
                    <a:pos x="1" y="14"/>
                  </a:cxn>
                  <a:cxn ang="0">
                    <a:pos x="0" y="6"/>
                  </a:cxn>
                  <a:cxn ang="0">
                    <a:pos x="4" y="2"/>
                  </a:cxn>
                  <a:cxn ang="0">
                    <a:pos x="10" y="12"/>
                  </a:cxn>
                  <a:cxn ang="0">
                    <a:pos x="12" y="22"/>
                  </a:cxn>
                  <a:cxn ang="0">
                    <a:pos x="12" y="22"/>
                  </a:cxn>
                  <a:cxn ang="0">
                    <a:pos x="9" y="25"/>
                  </a:cxn>
                  <a:cxn ang="0">
                    <a:pos x="9" y="20"/>
                  </a:cxn>
                  <a:cxn ang="0">
                    <a:pos x="8" y="12"/>
                  </a:cxn>
                  <a:cxn ang="0">
                    <a:pos x="4" y="5"/>
                  </a:cxn>
                  <a:cxn ang="0">
                    <a:pos x="4" y="5"/>
                  </a:cxn>
                  <a:cxn ang="0">
                    <a:pos x="3" y="5"/>
                  </a:cxn>
                  <a:cxn ang="0">
                    <a:pos x="3" y="8"/>
                  </a:cxn>
                  <a:cxn ang="0">
                    <a:pos x="4" y="14"/>
                  </a:cxn>
                  <a:cxn ang="0">
                    <a:pos x="8" y="24"/>
                  </a:cxn>
                  <a:cxn ang="0">
                    <a:pos x="8" y="25"/>
                  </a:cxn>
                  <a:cxn ang="0">
                    <a:pos x="9" y="25"/>
                  </a:cxn>
                </a:cxnLst>
                <a:rect l="0" t="0" r="r" b="b"/>
                <a:pathLst>
                  <a:path w="12" h="29">
                    <a:moveTo>
                      <a:pt x="12" y="22"/>
                    </a:moveTo>
                    <a:cubicBezTo>
                      <a:pt x="12" y="26"/>
                      <a:pt x="11" y="29"/>
                      <a:pt x="8" y="28"/>
                    </a:cubicBezTo>
                    <a:cubicBezTo>
                      <a:pt x="7" y="27"/>
                      <a:pt x="5" y="25"/>
                      <a:pt x="4" y="22"/>
                    </a:cubicBezTo>
                    <a:cubicBezTo>
                      <a:pt x="3" y="20"/>
                      <a:pt x="2" y="17"/>
                      <a:pt x="1" y="14"/>
                    </a:cubicBezTo>
                    <a:cubicBezTo>
                      <a:pt x="1" y="10"/>
                      <a:pt x="0" y="8"/>
                      <a:pt x="0" y="6"/>
                    </a:cubicBezTo>
                    <a:cubicBezTo>
                      <a:pt x="0" y="2"/>
                      <a:pt x="1" y="0"/>
                      <a:pt x="4" y="2"/>
                    </a:cubicBezTo>
                    <a:cubicBezTo>
                      <a:pt x="6" y="3"/>
                      <a:pt x="8" y="7"/>
                      <a:pt x="10" y="12"/>
                    </a:cubicBezTo>
                    <a:cubicBezTo>
                      <a:pt x="11" y="16"/>
                      <a:pt x="11" y="19"/>
                      <a:pt x="12" y="22"/>
                    </a:cubicBezTo>
                    <a:cubicBezTo>
                      <a:pt x="12" y="22"/>
                      <a:pt x="12" y="22"/>
                      <a:pt x="12" y="22"/>
                    </a:cubicBezTo>
                    <a:close/>
                    <a:moveTo>
                      <a:pt x="9" y="25"/>
                    </a:moveTo>
                    <a:cubicBezTo>
                      <a:pt x="10" y="24"/>
                      <a:pt x="9" y="21"/>
                      <a:pt x="9" y="20"/>
                    </a:cubicBezTo>
                    <a:cubicBezTo>
                      <a:pt x="9" y="19"/>
                      <a:pt x="9" y="16"/>
                      <a:pt x="8" y="12"/>
                    </a:cubicBezTo>
                    <a:cubicBezTo>
                      <a:pt x="7" y="9"/>
                      <a:pt x="5" y="6"/>
                      <a:pt x="4" y="5"/>
                    </a:cubicBezTo>
                    <a:cubicBezTo>
                      <a:pt x="4" y="5"/>
                      <a:pt x="4" y="5"/>
                      <a:pt x="4" y="5"/>
                    </a:cubicBezTo>
                    <a:cubicBezTo>
                      <a:pt x="3" y="5"/>
                      <a:pt x="3" y="5"/>
                      <a:pt x="3" y="5"/>
                    </a:cubicBezTo>
                    <a:cubicBezTo>
                      <a:pt x="3" y="5"/>
                      <a:pt x="3" y="6"/>
                      <a:pt x="3" y="8"/>
                    </a:cubicBezTo>
                    <a:cubicBezTo>
                      <a:pt x="3" y="9"/>
                      <a:pt x="3" y="12"/>
                      <a:pt x="4" y="14"/>
                    </a:cubicBezTo>
                    <a:cubicBezTo>
                      <a:pt x="5" y="18"/>
                      <a:pt x="6" y="22"/>
                      <a:pt x="8" y="24"/>
                    </a:cubicBezTo>
                    <a:cubicBezTo>
                      <a:pt x="8" y="25"/>
                      <a:pt x="8" y="25"/>
                      <a:pt x="8" y="25"/>
                    </a:cubicBezTo>
                    <a:cubicBezTo>
                      <a:pt x="9" y="25"/>
                      <a:pt x="9" y="25"/>
                      <a:pt x="9" y="25"/>
                    </a:cubicBezTo>
                  </a:path>
                </a:pathLst>
              </a:custGeom>
              <a:solidFill>
                <a:srgbClr val="FFFFFF"/>
              </a:solidFill>
              <a:ln w="9525">
                <a:noFill/>
                <a:round/>
                <a:headEnd/>
                <a:tailEnd/>
              </a:ln>
            </p:spPr>
            <p:txBody>
              <a:bodyPr/>
              <a:lstStyle/>
              <a:p>
                <a:endParaRPr lang="zh-CN" altLang="en-US"/>
              </a:p>
            </p:txBody>
          </p:sp>
          <p:sp>
            <p:nvSpPr>
              <p:cNvPr id="1191" name="Freeform 477"/>
              <p:cNvSpPr>
                <a:spLocks noEditPoints="1"/>
              </p:cNvSpPr>
              <p:nvPr/>
            </p:nvSpPr>
            <p:spPr bwMode="auto">
              <a:xfrm>
                <a:off x="4873" y="1536"/>
                <a:ext cx="12" cy="13"/>
              </a:xfrm>
              <a:custGeom>
                <a:avLst/>
                <a:gdLst/>
                <a:ahLst/>
                <a:cxnLst>
                  <a:cxn ang="0">
                    <a:pos x="22" y="14"/>
                  </a:cxn>
                  <a:cxn ang="0">
                    <a:pos x="26" y="20"/>
                  </a:cxn>
                  <a:cxn ang="0">
                    <a:pos x="19" y="24"/>
                  </a:cxn>
                  <a:cxn ang="0">
                    <a:pos x="14" y="24"/>
                  </a:cxn>
                  <a:cxn ang="0">
                    <a:pos x="8" y="26"/>
                  </a:cxn>
                  <a:cxn ang="0">
                    <a:pos x="1" y="15"/>
                  </a:cxn>
                  <a:cxn ang="0">
                    <a:pos x="0" y="8"/>
                  </a:cxn>
                  <a:cxn ang="0">
                    <a:pos x="4" y="0"/>
                  </a:cxn>
                  <a:cxn ang="0">
                    <a:pos x="7" y="1"/>
                  </a:cxn>
                  <a:cxn ang="0">
                    <a:pos x="14" y="12"/>
                  </a:cxn>
                  <a:cxn ang="0">
                    <a:pos x="22" y="14"/>
                  </a:cxn>
                  <a:cxn ang="0">
                    <a:pos x="22" y="14"/>
                  </a:cxn>
                  <a:cxn ang="0">
                    <a:pos x="24" y="19"/>
                  </a:cxn>
                  <a:cxn ang="0">
                    <a:pos x="24" y="19"/>
                  </a:cxn>
                  <a:cxn ang="0">
                    <a:pos x="21" y="16"/>
                  </a:cxn>
                  <a:cxn ang="0">
                    <a:pos x="15" y="15"/>
                  </a:cxn>
                  <a:cxn ang="0">
                    <a:pos x="15" y="19"/>
                  </a:cxn>
                  <a:cxn ang="0">
                    <a:pos x="15" y="19"/>
                  </a:cxn>
                  <a:cxn ang="0">
                    <a:pos x="13" y="19"/>
                  </a:cxn>
                  <a:cxn ang="0">
                    <a:pos x="13" y="18"/>
                  </a:cxn>
                  <a:cxn ang="0">
                    <a:pos x="13" y="17"/>
                  </a:cxn>
                  <a:cxn ang="0">
                    <a:pos x="12" y="12"/>
                  </a:cxn>
                  <a:cxn ang="0">
                    <a:pos x="8" y="4"/>
                  </a:cxn>
                  <a:cxn ang="0">
                    <a:pos x="3" y="10"/>
                  </a:cxn>
                  <a:cxn ang="0">
                    <a:pos x="8" y="23"/>
                  </a:cxn>
                  <a:cxn ang="0">
                    <a:pos x="11" y="22"/>
                  </a:cxn>
                  <a:cxn ang="0">
                    <a:pos x="11" y="22"/>
                  </a:cxn>
                  <a:cxn ang="0">
                    <a:pos x="6" y="16"/>
                  </a:cxn>
                  <a:cxn ang="0">
                    <a:pos x="11" y="11"/>
                  </a:cxn>
                  <a:cxn ang="0">
                    <a:pos x="11" y="11"/>
                  </a:cxn>
                  <a:cxn ang="0">
                    <a:pos x="12" y="15"/>
                  </a:cxn>
                  <a:cxn ang="0">
                    <a:pos x="12" y="15"/>
                  </a:cxn>
                  <a:cxn ang="0">
                    <a:pos x="9" y="16"/>
                  </a:cxn>
                  <a:cxn ang="0">
                    <a:pos x="10" y="18"/>
                  </a:cxn>
                  <a:cxn ang="0">
                    <a:pos x="11" y="19"/>
                  </a:cxn>
                  <a:cxn ang="0">
                    <a:pos x="22" y="21"/>
                  </a:cxn>
                  <a:cxn ang="0">
                    <a:pos x="24" y="19"/>
                  </a:cxn>
                </a:cxnLst>
                <a:rect l="0" t="0" r="r" b="b"/>
                <a:pathLst>
                  <a:path w="26" h="28">
                    <a:moveTo>
                      <a:pt x="22" y="14"/>
                    </a:moveTo>
                    <a:cubicBezTo>
                      <a:pt x="23" y="15"/>
                      <a:pt x="26" y="17"/>
                      <a:pt x="26" y="20"/>
                    </a:cubicBezTo>
                    <a:cubicBezTo>
                      <a:pt x="26" y="24"/>
                      <a:pt x="22" y="25"/>
                      <a:pt x="19" y="24"/>
                    </a:cubicBezTo>
                    <a:cubicBezTo>
                      <a:pt x="17" y="24"/>
                      <a:pt x="15" y="24"/>
                      <a:pt x="14" y="24"/>
                    </a:cubicBezTo>
                    <a:cubicBezTo>
                      <a:pt x="14" y="24"/>
                      <a:pt x="13" y="28"/>
                      <a:pt x="8" y="26"/>
                    </a:cubicBezTo>
                    <a:cubicBezTo>
                      <a:pt x="5" y="24"/>
                      <a:pt x="3" y="19"/>
                      <a:pt x="1" y="15"/>
                    </a:cubicBezTo>
                    <a:cubicBezTo>
                      <a:pt x="1" y="12"/>
                      <a:pt x="0" y="10"/>
                      <a:pt x="0" y="8"/>
                    </a:cubicBezTo>
                    <a:cubicBezTo>
                      <a:pt x="0" y="4"/>
                      <a:pt x="2" y="1"/>
                      <a:pt x="4" y="0"/>
                    </a:cubicBezTo>
                    <a:cubicBezTo>
                      <a:pt x="5" y="0"/>
                      <a:pt x="6" y="0"/>
                      <a:pt x="7" y="1"/>
                    </a:cubicBezTo>
                    <a:cubicBezTo>
                      <a:pt x="11" y="3"/>
                      <a:pt x="14" y="9"/>
                      <a:pt x="14" y="12"/>
                    </a:cubicBezTo>
                    <a:cubicBezTo>
                      <a:pt x="17" y="12"/>
                      <a:pt x="20" y="13"/>
                      <a:pt x="22" y="14"/>
                    </a:cubicBezTo>
                    <a:cubicBezTo>
                      <a:pt x="22" y="14"/>
                      <a:pt x="22" y="14"/>
                      <a:pt x="22" y="14"/>
                    </a:cubicBezTo>
                    <a:close/>
                    <a:moveTo>
                      <a:pt x="24" y="19"/>
                    </a:moveTo>
                    <a:cubicBezTo>
                      <a:pt x="24" y="19"/>
                      <a:pt x="24" y="19"/>
                      <a:pt x="24" y="19"/>
                    </a:cubicBezTo>
                    <a:cubicBezTo>
                      <a:pt x="23" y="18"/>
                      <a:pt x="23" y="17"/>
                      <a:pt x="21" y="16"/>
                    </a:cubicBezTo>
                    <a:cubicBezTo>
                      <a:pt x="19" y="15"/>
                      <a:pt x="16" y="15"/>
                      <a:pt x="15" y="15"/>
                    </a:cubicBezTo>
                    <a:cubicBezTo>
                      <a:pt x="15" y="16"/>
                      <a:pt x="15" y="17"/>
                      <a:pt x="15" y="19"/>
                    </a:cubicBezTo>
                    <a:cubicBezTo>
                      <a:pt x="15" y="19"/>
                      <a:pt x="15" y="19"/>
                      <a:pt x="15" y="19"/>
                    </a:cubicBezTo>
                    <a:cubicBezTo>
                      <a:pt x="15" y="19"/>
                      <a:pt x="14" y="19"/>
                      <a:pt x="13" y="19"/>
                    </a:cubicBezTo>
                    <a:cubicBezTo>
                      <a:pt x="13" y="19"/>
                      <a:pt x="13" y="18"/>
                      <a:pt x="13" y="18"/>
                    </a:cubicBezTo>
                    <a:cubicBezTo>
                      <a:pt x="13" y="18"/>
                      <a:pt x="13" y="18"/>
                      <a:pt x="13" y="17"/>
                    </a:cubicBezTo>
                    <a:cubicBezTo>
                      <a:pt x="13" y="15"/>
                      <a:pt x="13" y="13"/>
                      <a:pt x="12" y="12"/>
                    </a:cubicBezTo>
                    <a:cubicBezTo>
                      <a:pt x="11" y="8"/>
                      <a:pt x="10" y="5"/>
                      <a:pt x="8" y="4"/>
                    </a:cubicBezTo>
                    <a:cubicBezTo>
                      <a:pt x="4" y="2"/>
                      <a:pt x="3" y="6"/>
                      <a:pt x="3" y="10"/>
                    </a:cubicBezTo>
                    <a:cubicBezTo>
                      <a:pt x="3" y="14"/>
                      <a:pt x="5" y="21"/>
                      <a:pt x="8" y="23"/>
                    </a:cubicBezTo>
                    <a:cubicBezTo>
                      <a:pt x="10" y="24"/>
                      <a:pt x="11" y="22"/>
                      <a:pt x="11" y="22"/>
                    </a:cubicBezTo>
                    <a:cubicBezTo>
                      <a:pt x="11" y="22"/>
                      <a:pt x="11" y="22"/>
                      <a:pt x="11" y="22"/>
                    </a:cubicBezTo>
                    <a:cubicBezTo>
                      <a:pt x="9" y="21"/>
                      <a:pt x="6" y="19"/>
                      <a:pt x="6" y="16"/>
                    </a:cubicBezTo>
                    <a:cubicBezTo>
                      <a:pt x="6" y="13"/>
                      <a:pt x="9" y="12"/>
                      <a:pt x="11" y="11"/>
                    </a:cubicBezTo>
                    <a:cubicBezTo>
                      <a:pt x="11" y="11"/>
                      <a:pt x="11" y="11"/>
                      <a:pt x="11" y="11"/>
                    </a:cubicBezTo>
                    <a:cubicBezTo>
                      <a:pt x="11" y="12"/>
                      <a:pt x="12" y="14"/>
                      <a:pt x="12" y="15"/>
                    </a:cubicBezTo>
                    <a:cubicBezTo>
                      <a:pt x="12" y="15"/>
                      <a:pt x="12" y="15"/>
                      <a:pt x="12" y="15"/>
                    </a:cubicBezTo>
                    <a:cubicBezTo>
                      <a:pt x="11" y="15"/>
                      <a:pt x="10" y="15"/>
                      <a:pt x="9" y="16"/>
                    </a:cubicBezTo>
                    <a:cubicBezTo>
                      <a:pt x="8" y="16"/>
                      <a:pt x="8" y="17"/>
                      <a:pt x="10" y="18"/>
                    </a:cubicBezTo>
                    <a:cubicBezTo>
                      <a:pt x="10" y="18"/>
                      <a:pt x="10" y="19"/>
                      <a:pt x="11" y="19"/>
                    </a:cubicBezTo>
                    <a:cubicBezTo>
                      <a:pt x="14" y="20"/>
                      <a:pt x="18" y="22"/>
                      <a:pt x="22" y="21"/>
                    </a:cubicBezTo>
                    <a:cubicBezTo>
                      <a:pt x="23" y="20"/>
                      <a:pt x="24" y="20"/>
                      <a:pt x="24" y="19"/>
                    </a:cubicBezTo>
                  </a:path>
                </a:pathLst>
              </a:custGeom>
              <a:solidFill>
                <a:srgbClr val="FFFFFF"/>
              </a:solidFill>
              <a:ln w="9525">
                <a:noFill/>
                <a:round/>
                <a:headEnd/>
                <a:tailEnd/>
              </a:ln>
            </p:spPr>
            <p:txBody>
              <a:bodyPr/>
              <a:lstStyle/>
              <a:p>
                <a:endParaRPr lang="zh-CN" altLang="en-US"/>
              </a:p>
            </p:txBody>
          </p:sp>
          <p:sp>
            <p:nvSpPr>
              <p:cNvPr id="1192" name="Freeform 478"/>
              <p:cNvSpPr>
                <a:spLocks/>
              </p:cNvSpPr>
              <p:nvPr/>
            </p:nvSpPr>
            <p:spPr bwMode="auto">
              <a:xfrm>
                <a:off x="4893" y="1555"/>
                <a:ext cx="1" cy="1"/>
              </a:xfrm>
              <a:custGeom>
                <a:avLst/>
                <a:gdLst/>
                <a:ahLst/>
                <a:cxnLst>
                  <a:cxn ang="0">
                    <a:pos x="1" y="0"/>
                  </a:cxn>
                  <a:cxn ang="0">
                    <a:pos x="1" y="0"/>
                  </a:cxn>
                  <a:cxn ang="0">
                    <a:pos x="1" y="1"/>
                  </a:cxn>
                  <a:cxn ang="0">
                    <a:pos x="1" y="1"/>
                  </a:cxn>
                  <a:cxn ang="0">
                    <a:pos x="1" y="0"/>
                  </a:cxn>
                  <a:cxn ang="0">
                    <a:pos x="1" y="0"/>
                  </a:cxn>
                  <a:cxn ang="0">
                    <a:pos x="1" y="1"/>
                  </a:cxn>
                  <a:cxn ang="0">
                    <a:pos x="1" y="1"/>
                  </a:cxn>
                  <a:cxn ang="0">
                    <a:pos x="0" y="0"/>
                  </a:cxn>
                  <a:cxn ang="0">
                    <a:pos x="0" y="0"/>
                  </a:cxn>
                  <a:cxn ang="0">
                    <a:pos x="0" y="1"/>
                  </a:cxn>
                  <a:cxn ang="0">
                    <a:pos x="0" y="1"/>
                  </a:cxn>
                  <a:cxn ang="0">
                    <a:pos x="0" y="0"/>
                  </a:cxn>
                  <a:cxn ang="0">
                    <a:pos x="1" y="0"/>
                  </a:cxn>
                  <a:cxn ang="0">
                    <a:pos x="1" y="1"/>
                  </a:cxn>
                  <a:cxn ang="0">
                    <a:pos x="1" y="0"/>
                  </a:cxn>
                  <a:cxn ang="0">
                    <a:pos x="1" y="0"/>
                  </a:cxn>
                  <a:cxn ang="0">
                    <a:pos x="1" y="0"/>
                  </a:cxn>
                </a:cxnLst>
                <a:rect l="0" t="0" r="r" b="b"/>
                <a:pathLst>
                  <a:path w="1" h="1">
                    <a:moveTo>
                      <a:pt x="1" y="0"/>
                    </a:moveTo>
                    <a:lnTo>
                      <a:pt x="1" y="0"/>
                    </a:lnTo>
                    <a:lnTo>
                      <a:pt x="1" y="1"/>
                    </a:lnTo>
                    <a:lnTo>
                      <a:pt x="1" y="1"/>
                    </a:lnTo>
                    <a:lnTo>
                      <a:pt x="1" y="0"/>
                    </a:lnTo>
                    <a:lnTo>
                      <a:pt x="1" y="0"/>
                    </a:lnTo>
                    <a:lnTo>
                      <a:pt x="1" y="1"/>
                    </a:lnTo>
                    <a:lnTo>
                      <a:pt x="1" y="1"/>
                    </a:lnTo>
                    <a:lnTo>
                      <a:pt x="0" y="0"/>
                    </a:lnTo>
                    <a:lnTo>
                      <a:pt x="0" y="0"/>
                    </a:lnTo>
                    <a:lnTo>
                      <a:pt x="0" y="1"/>
                    </a:lnTo>
                    <a:lnTo>
                      <a:pt x="0" y="1"/>
                    </a:lnTo>
                    <a:lnTo>
                      <a:pt x="0" y="0"/>
                    </a:lnTo>
                    <a:lnTo>
                      <a:pt x="1" y="0"/>
                    </a:lnTo>
                    <a:lnTo>
                      <a:pt x="1" y="1"/>
                    </a:lnTo>
                    <a:lnTo>
                      <a:pt x="1" y="0"/>
                    </a:lnTo>
                    <a:lnTo>
                      <a:pt x="1" y="0"/>
                    </a:lnTo>
                    <a:lnTo>
                      <a:pt x="1" y="0"/>
                    </a:lnTo>
                    <a:close/>
                  </a:path>
                </a:pathLst>
              </a:custGeom>
              <a:solidFill>
                <a:srgbClr val="FFFFFF"/>
              </a:solidFill>
              <a:ln w="9525">
                <a:noFill/>
                <a:round/>
                <a:headEnd/>
                <a:tailEnd/>
              </a:ln>
            </p:spPr>
            <p:txBody>
              <a:bodyPr/>
              <a:lstStyle/>
              <a:p>
                <a:endParaRPr lang="zh-CN" altLang="en-US"/>
              </a:p>
            </p:txBody>
          </p:sp>
          <p:sp>
            <p:nvSpPr>
              <p:cNvPr id="1193" name="Freeform 479"/>
              <p:cNvSpPr>
                <a:spLocks/>
              </p:cNvSpPr>
              <p:nvPr/>
            </p:nvSpPr>
            <p:spPr bwMode="auto">
              <a:xfrm>
                <a:off x="4892" y="1554"/>
                <a:ext cx="1" cy="1"/>
              </a:xfrm>
              <a:custGeom>
                <a:avLst/>
                <a:gdLst/>
                <a:ahLst/>
                <a:cxnLst>
                  <a:cxn ang="0">
                    <a:pos x="0" y="0"/>
                  </a:cxn>
                  <a:cxn ang="0">
                    <a:pos x="0" y="0"/>
                  </a:cxn>
                  <a:cxn ang="0">
                    <a:pos x="1" y="1"/>
                  </a:cxn>
                  <a:cxn ang="0">
                    <a:pos x="1" y="1"/>
                  </a:cxn>
                  <a:cxn ang="0">
                    <a:pos x="1" y="1"/>
                  </a:cxn>
                  <a:cxn ang="0">
                    <a:pos x="1" y="1"/>
                  </a:cxn>
                  <a:cxn ang="0">
                    <a:pos x="1" y="1"/>
                  </a:cxn>
                  <a:cxn ang="0">
                    <a:pos x="1" y="0"/>
                  </a:cxn>
                  <a:cxn ang="0">
                    <a:pos x="0" y="0"/>
                  </a:cxn>
                  <a:cxn ang="0">
                    <a:pos x="0" y="0"/>
                  </a:cxn>
                  <a:cxn ang="0">
                    <a:pos x="0" y="0"/>
                  </a:cxn>
                </a:cxnLst>
                <a:rect l="0" t="0" r="r" b="b"/>
                <a:pathLst>
                  <a:path w="1" h="1">
                    <a:moveTo>
                      <a:pt x="0" y="0"/>
                    </a:moveTo>
                    <a:lnTo>
                      <a:pt x="0" y="0"/>
                    </a:lnTo>
                    <a:lnTo>
                      <a:pt x="1" y="1"/>
                    </a:lnTo>
                    <a:lnTo>
                      <a:pt x="1" y="1"/>
                    </a:lnTo>
                    <a:lnTo>
                      <a:pt x="1" y="1"/>
                    </a:lnTo>
                    <a:lnTo>
                      <a:pt x="1" y="1"/>
                    </a:lnTo>
                    <a:lnTo>
                      <a:pt x="1" y="1"/>
                    </a:lnTo>
                    <a:lnTo>
                      <a:pt x="1" y="0"/>
                    </a:lnTo>
                    <a:lnTo>
                      <a:pt x="0" y="0"/>
                    </a:lnTo>
                    <a:lnTo>
                      <a:pt x="0" y="0"/>
                    </a:lnTo>
                    <a:lnTo>
                      <a:pt x="0" y="0"/>
                    </a:lnTo>
                    <a:close/>
                  </a:path>
                </a:pathLst>
              </a:custGeom>
              <a:solidFill>
                <a:srgbClr val="FFFFFF"/>
              </a:solidFill>
              <a:ln w="9525">
                <a:noFill/>
                <a:round/>
                <a:headEnd/>
                <a:tailEnd/>
              </a:ln>
            </p:spPr>
            <p:txBody>
              <a:bodyPr/>
              <a:lstStyle/>
              <a:p>
                <a:endParaRPr lang="zh-CN" altLang="en-US"/>
              </a:p>
            </p:txBody>
          </p:sp>
          <p:sp>
            <p:nvSpPr>
              <p:cNvPr id="1194" name="Freeform 480"/>
              <p:cNvSpPr>
                <a:spLocks/>
              </p:cNvSpPr>
              <p:nvPr/>
            </p:nvSpPr>
            <p:spPr bwMode="auto">
              <a:xfrm>
                <a:off x="4518" y="1316"/>
                <a:ext cx="323" cy="358"/>
              </a:xfrm>
              <a:custGeom>
                <a:avLst/>
                <a:gdLst/>
                <a:ahLst/>
                <a:cxnLst>
                  <a:cxn ang="0">
                    <a:pos x="668" y="381"/>
                  </a:cxn>
                  <a:cxn ang="0">
                    <a:pos x="692" y="414"/>
                  </a:cxn>
                  <a:cxn ang="0">
                    <a:pos x="691" y="753"/>
                  </a:cxn>
                  <a:cxn ang="0">
                    <a:pos x="667" y="758"/>
                  </a:cxn>
                  <a:cxn ang="0">
                    <a:pos x="0" y="373"/>
                  </a:cxn>
                  <a:cxn ang="0">
                    <a:pos x="1" y="0"/>
                  </a:cxn>
                  <a:cxn ang="0">
                    <a:pos x="668" y="381"/>
                  </a:cxn>
                  <a:cxn ang="0">
                    <a:pos x="668" y="381"/>
                  </a:cxn>
                </a:cxnLst>
                <a:rect l="0" t="0" r="r" b="b"/>
                <a:pathLst>
                  <a:path w="692" h="766">
                    <a:moveTo>
                      <a:pt x="668" y="381"/>
                    </a:moveTo>
                    <a:cubicBezTo>
                      <a:pt x="681" y="388"/>
                      <a:pt x="692" y="403"/>
                      <a:pt x="692" y="414"/>
                    </a:cubicBezTo>
                    <a:cubicBezTo>
                      <a:pt x="691" y="753"/>
                      <a:pt x="691" y="753"/>
                      <a:pt x="691" y="753"/>
                    </a:cubicBezTo>
                    <a:cubicBezTo>
                      <a:pt x="691" y="763"/>
                      <a:pt x="680" y="766"/>
                      <a:pt x="667" y="758"/>
                    </a:cubicBezTo>
                    <a:cubicBezTo>
                      <a:pt x="0" y="373"/>
                      <a:pt x="0" y="373"/>
                      <a:pt x="0" y="373"/>
                    </a:cubicBezTo>
                    <a:cubicBezTo>
                      <a:pt x="1" y="0"/>
                      <a:pt x="1" y="0"/>
                      <a:pt x="1" y="0"/>
                    </a:cubicBezTo>
                    <a:cubicBezTo>
                      <a:pt x="668" y="381"/>
                      <a:pt x="668" y="381"/>
                      <a:pt x="668" y="381"/>
                    </a:cubicBezTo>
                    <a:cubicBezTo>
                      <a:pt x="668" y="381"/>
                      <a:pt x="668" y="381"/>
                      <a:pt x="668" y="381"/>
                    </a:cubicBezTo>
                    <a:close/>
                  </a:path>
                </a:pathLst>
              </a:custGeom>
              <a:solidFill>
                <a:srgbClr val="FFFFFF"/>
              </a:solidFill>
              <a:ln w="9525">
                <a:noFill/>
                <a:round/>
                <a:headEnd/>
                <a:tailEnd/>
              </a:ln>
            </p:spPr>
            <p:txBody>
              <a:bodyPr/>
              <a:lstStyle/>
              <a:p>
                <a:endParaRPr lang="zh-CN" altLang="en-US"/>
              </a:p>
            </p:txBody>
          </p:sp>
          <p:sp>
            <p:nvSpPr>
              <p:cNvPr id="1195" name="Freeform 481"/>
              <p:cNvSpPr>
                <a:spLocks/>
              </p:cNvSpPr>
              <p:nvPr/>
            </p:nvSpPr>
            <p:spPr bwMode="auto">
              <a:xfrm>
                <a:off x="4801" y="1481"/>
                <a:ext cx="37" cy="190"/>
              </a:xfrm>
              <a:custGeom>
                <a:avLst/>
                <a:gdLst/>
                <a:ahLst/>
                <a:cxnLst>
                  <a:cxn ang="0">
                    <a:pos x="59" y="33"/>
                  </a:cxn>
                  <a:cxn ang="0">
                    <a:pos x="79" y="66"/>
                  </a:cxn>
                  <a:cxn ang="0">
                    <a:pos x="78" y="392"/>
                  </a:cxn>
                  <a:cxn ang="0">
                    <a:pos x="58" y="399"/>
                  </a:cxn>
                  <a:cxn ang="0">
                    <a:pos x="0" y="366"/>
                  </a:cxn>
                  <a:cxn ang="0">
                    <a:pos x="2" y="0"/>
                  </a:cxn>
                  <a:cxn ang="0">
                    <a:pos x="59" y="33"/>
                  </a:cxn>
                  <a:cxn ang="0">
                    <a:pos x="59" y="33"/>
                  </a:cxn>
                </a:cxnLst>
                <a:rect l="0" t="0" r="r" b="b"/>
                <a:pathLst>
                  <a:path w="79" h="407">
                    <a:moveTo>
                      <a:pt x="59" y="33"/>
                    </a:moveTo>
                    <a:cubicBezTo>
                      <a:pt x="72" y="41"/>
                      <a:pt x="79" y="55"/>
                      <a:pt x="79" y="66"/>
                    </a:cubicBezTo>
                    <a:cubicBezTo>
                      <a:pt x="78" y="392"/>
                      <a:pt x="78" y="392"/>
                      <a:pt x="78" y="392"/>
                    </a:cubicBezTo>
                    <a:cubicBezTo>
                      <a:pt x="78" y="402"/>
                      <a:pt x="71" y="407"/>
                      <a:pt x="58" y="399"/>
                    </a:cubicBezTo>
                    <a:cubicBezTo>
                      <a:pt x="0" y="366"/>
                      <a:pt x="0" y="366"/>
                      <a:pt x="0" y="366"/>
                    </a:cubicBezTo>
                    <a:cubicBezTo>
                      <a:pt x="2" y="0"/>
                      <a:pt x="2" y="0"/>
                      <a:pt x="2" y="0"/>
                    </a:cubicBezTo>
                    <a:cubicBezTo>
                      <a:pt x="59" y="33"/>
                      <a:pt x="59" y="33"/>
                      <a:pt x="59" y="33"/>
                    </a:cubicBezTo>
                    <a:cubicBezTo>
                      <a:pt x="59" y="33"/>
                      <a:pt x="59" y="33"/>
                      <a:pt x="59" y="33"/>
                    </a:cubicBezTo>
                    <a:close/>
                  </a:path>
                </a:pathLst>
              </a:custGeom>
              <a:solidFill>
                <a:srgbClr val="7B86BA"/>
              </a:solidFill>
              <a:ln w="9525">
                <a:noFill/>
                <a:round/>
                <a:headEnd/>
                <a:tailEnd/>
              </a:ln>
            </p:spPr>
            <p:txBody>
              <a:bodyPr/>
              <a:lstStyle/>
              <a:p>
                <a:endParaRPr lang="zh-CN" altLang="en-US"/>
              </a:p>
            </p:txBody>
          </p:sp>
          <p:sp>
            <p:nvSpPr>
              <p:cNvPr id="1196" name="Freeform 482"/>
              <p:cNvSpPr>
                <a:spLocks/>
              </p:cNvSpPr>
              <p:nvPr/>
            </p:nvSpPr>
            <p:spPr bwMode="auto">
              <a:xfrm>
                <a:off x="4519" y="1320"/>
                <a:ext cx="277" cy="329"/>
              </a:xfrm>
              <a:custGeom>
                <a:avLst/>
                <a:gdLst/>
                <a:ahLst/>
                <a:cxnLst>
                  <a:cxn ang="0">
                    <a:pos x="277" y="158"/>
                  </a:cxn>
                  <a:cxn ang="0">
                    <a:pos x="276" y="329"/>
                  </a:cxn>
                  <a:cxn ang="0">
                    <a:pos x="0" y="170"/>
                  </a:cxn>
                  <a:cxn ang="0">
                    <a:pos x="1" y="0"/>
                  </a:cxn>
                  <a:cxn ang="0">
                    <a:pos x="277" y="158"/>
                  </a:cxn>
                  <a:cxn ang="0">
                    <a:pos x="277" y="158"/>
                  </a:cxn>
                  <a:cxn ang="0">
                    <a:pos x="277" y="158"/>
                  </a:cxn>
                </a:cxnLst>
                <a:rect l="0" t="0" r="r" b="b"/>
                <a:pathLst>
                  <a:path w="277" h="329">
                    <a:moveTo>
                      <a:pt x="277" y="158"/>
                    </a:moveTo>
                    <a:lnTo>
                      <a:pt x="276" y="329"/>
                    </a:lnTo>
                    <a:lnTo>
                      <a:pt x="0" y="170"/>
                    </a:lnTo>
                    <a:lnTo>
                      <a:pt x="1" y="0"/>
                    </a:lnTo>
                    <a:lnTo>
                      <a:pt x="277" y="158"/>
                    </a:lnTo>
                    <a:lnTo>
                      <a:pt x="277" y="158"/>
                    </a:lnTo>
                    <a:lnTo>
                      <a:pt x="277" y="158"/>
                    </a:lnTo>
                    <a:close/>
                  </a:path>
                </a:pathLst>
              </a:custGeom>
              <a:solidFill>
                <a:srgbClr val="7B86BA"/>
              </a:solidFill>
              <a:ln w="9525">
                <a:noFill/>
                <a:round/>
                <a:headEnd/>
                <a:tailEnd/>
              </a:ln>
            </p:spPr>
            <p:txBody>
              <a:bodyPr/>
              <a:lstStyle/>
              <a:p>
                <a:endParaRPr lang="zh-CN" altLang="en-US"/>
              </a:p>
            </p:txBody>
          </p:sp>
          <p:sp>
            <p:nvSpPr>
              <p:cNvPr id="1197" name="Freeform 483"/>
              <p:cNvSpPr>
                <a:spLocks/>
              </p:cNvSpPr>
              <p:nvPr/>
            </p:nvSpPr>
            <p:spPr bwMode="auto">
              <a:xfrm>
                <a:off x="4528" y="1386"/>
                <a:ext cx="260" cy="196"/>
              </a:xfrm>
              <a:custGeom>
                <a:avLst/>
                <a:gdLst/>
                <a:ahLst/>
                <a:cxnLst>
                  <a:cxn ang="0">
                    <a:pos x="260" y="149"/>
                  </a:cxn>
                  <a:cxn ang="0">
                    <a:pos x="259" y="196"/>
                  </a:cxn>
                  <a:cxn ang="0">
                    <a:pos x="0" y="47"/>
                  </a:cxn>
                  <a:cxn ang="0">
                    <a:pos x="0" y="0"/>
                  </a:cxn>
                  <a:cxn ang="0">
                    <a:pos x="260" y="149"/>
                  </a:cxn>
                  <a:cxn ang="0">
                    <a:pos x="260" y="149"/>
                  </a:cxn>
                  <a:cxn ang="0">
                    <a:pos x="260" y="149"/>
                  </a:cxn>
                </a:cxnLst>
                <a:rect l="0" t="0" r="r" b="b"/>
                <a:pathLst>
                  <a:path w="260" h="196">
                    <a:moveTo>
                      <a:pt x="260" y="149"/>
                    </a:moveTo>
                    <a:lnTo>
                      <a:pt x="259" y="196"/>
                    </a:lnTo>
                    <a:lnTo>
                      <a:pt x="0" y="47"/>
                    </a:lnTo>
                    <a:lnTo>
                      <a:pt x="0" y="0"/>
                    </a:lnTo>
                    <a:lnTo>
                      <a:pt x="260" y="149"/>
                    </a:lnTo>
                    <a:lnTo>
                      <a:pt x="260" y="149"/>
                    </a:lnTo>
                    <a:lnTo>
                      <a:pt x="260" y="149"/>
                    </a:lnTo>
                    <a:close/>
                  </a:path>
                </a:pathLst>
              </a:custGeom>
              <a:noFill/>
              <a:ln w="4763" cap="flat">
                <a:solidFill>
                  <a:srgbClr val="FFFFFF"/>
                </a:solidFill>
                <a:prstDash val="solid"/>
                <a:miter lim="800000"/>
                <a:headEnd/>
                <a:tailEnd/>
              </a:ln>
            </p:spPr>
            <p:txBody>
              <a:bodyPr/>
              <a:lstStyle/>
              <a:p>
                <a:endParaRPr lang="zh-CN" altLang="en-US"/>
              </a:p>
            </p:txBody>
          </p:sp>
          <p:sp>
            <p:nvSpPr>
              <p:cNvPr id="1198" name="Freeform 484"/>
              <p:cNvSpPr>
                <a:spLocks/>
              </p:cNvSpPr>
              <p:nvPr/>
            </p:nvSpPr>
            <p:spPr bwMode="auto">
              <a:xfrm>
                <a:off x="4813" y="1522"/>
                <a:ext cx="19" cy="22"/>
              </a:xfrm>
              <a:custGeom>
                <a:avLst/>
                <a:gdLst/>
                <a:ahLst/>
                <a:cxnLst>
                  <a:cxn ang="0">
                    <a:pos x="19" y="11"/>
                  </a:cxn>
                  <a:cxn ang="0">
                    <a:pos x="19" y="22"/>
                  </a:cxn>
                  <a:cxn ang="0">
                    <a:pos x="0" y="11"/>
                  </a:cxn>
                  <a:cxn ang="0">
                    <a:pos x="0" y="0"/>
                  </a:cxn>
                  <a:cxn ang="0">
                    <a:pos x="19" y="11"/>
                  </a:cxn>
                  <a:cxn ang="0">
                    <a:pos x="19" y="11"/>
                  </a:cxn>
                  <a:cxn ang="0">
                    <a:pos x="19" y="11"/>
                  </a:cxn>
                </a:cxnLst>
                <a:rect l="0" t="0" r="r" b="b"/>
                <a:pathLst>
                  <a:path w="19" h="22">
                    <a:moveTo>
                      <a:pt x="19" y="11"/>
                    </a:moveTo>
                    <a:lnTo>
                      <a:pt x="19" y="22"/>
                    </a:lnTo>
                    <a:lnTo>
                      <a:pt x="0" y="11"/>
                    </a:lnTo>
                    <a:lnTo>
                      <a:pt x="0" y="0"/>
                    </a:lnTo>
                    <a:lnTo>
                      <a:pt x="19" y="11"/>
                    </a:lnTo>
                    <a:lnTo>
                      <a:pt x="19" y="11"/>
                    </a:lnTo>
                    <a:lnTo>
                      <a:pt x="19" y="11"/>
                    </a:lnTo>
                    <a:close/>
                  </a:path>
                </a:pathLst>
              </a:custGeom>
              <a:solidFill>
                <a:srgbClr val="010E1B"/>
              </a:solidFill>
              <a:ln w="9525">
                <a:noFill/>
                <a:round/>
                <a:headEnd/>
                <a:tailEnd/>
              </a:ln>
            </p:spPr>
            <p:txBody>
              <a:bodyPr/>
              <a:lstStyle/>
              <a:p>
                <a:endParaRPr lang="zh-CN" altLang="en-US"/>
              </a:p>
            </p:txBody>
          </p:sp>
          <p:sp>
            <p:nvSpPr>
              <p:cNvPr id="1199" name="Freeform 485"/>
              <p:cNvSpPr>
                <a:spLocks/>
              </p:cNvSpPr>
              <p:nvPr/>
            </p:nvSpPr>
            <p:spPr bwMode="auto">
              <a:xfrm>
                <a:off x="4650" y="1465"/>
                <a:ext cx="7" cy="12"/>
              </a:xfrm>
              <a:custGeom>
                <a:avLst/>
                <a:gdLst/>
                <a:ahLst/>
                <a:cxnLst>
                  <a:cxn ang="0">
                    <a:pos x="0" y="3"/>
                  </a:cxn>
                  <a:cxn ang="0">
                    <a:pos x="7" y="0"/>
                  </a:cxn>
                  <a:cxn ang="0">
                    <a:pos x="7" y="8"/>
                  </a:cxn>
                  <a:cxn ang="0">
                    <a:pos x="0" y="12"/>
                  </a:cxn>
                  <a:cxn ang="0">
                    <a:pos x="0" y="3"/>
                  </a:cxn>
                  <a:cxn ang="0">
                    <a:pos x="0" y="3"/>
                  </a:cxn>
                  <a:cxn ang="0">
                    <a:pos x="0" y="3"/>
                  </a:cxn>
                </a:cxnLst>
                <a:rect l="0" t="0" r="r" b="b"/>
                <a:pathLst>
                  <a:path w="7" h="12">
                    <a:moveTo>
                      <a:pt x="0" y="3"/>
                    </a:moveTo>
                    <a:lnTo>
                      <a:pt x="7" y="0"/>
                    </a:lnTo>
                    <a:lnTo>
                      <a:pt x="7" y="8"/>
                    </a:lnTo>
                    <a:lnTo>
                      <a:pt x="0" y="12"/>
                    </a:lnTo>
                    <a:lnTo>
                      <a:pt x="0" y="3"/>
                    </a:lnTo>
                    <a:lnTo>
                      <a:pt x="0" y="3"/>
                    </a:lnTo>
                    <a:lnTo>
                      <a:pt x="0" y="3"/>
                    </a:lnTo>
                    <a:close/>
                  </a:path>
                </a:pathLst>
              </a:custGeom>
              <a:solidFill>
                <a:srgbClr val="17317B"/>
              </a:solidFill>
              <a:ln w="9525">
                <a:noFill/>
                <a:round/>
                <a:headEnd/>
                <a:tailEnd/>
              </a:ln>
            </p:spPr>
            <p:txBody>
              <a:bodyPr/>
              <a:lstStyle/>
              <a:p>
                <a:endParaRPr lang="zh-CN" altLang="en-US"/>
              </a:p>
            </p:txBody>
          </p:sp>
          <p:sp>
            <p:nvSpPr>
              <p:cNvPr id="1200" name="Freeform 486"/>
              <p:cNvSpPr>
                <a:spLocks/>
              </p:cNvSpPr>
              <p:nvPr/>
            </p:nvSpPr>
            <p:spPr bwMode="auto">
              <a:xfrm>
                <a:off x="4600" y="1436"/>
                <a:ext cx="57" cy="32"/>
              </a:xfrm>
              <a:custGeom>
                <a:avLst/>
                <a:gdLst/>
                <a:ahLst/>
                <a:cxnLst>
                  <a:cxn ang="0">
                    <a:pos x="0" y="3"/>
                  </a:cxn>
                  <a:cxn ang="0">
                    <a:pos x="6" y="0"/>
                  </a:cxn>
                  <a:cxn ang="0">
                    <a:pos x="57" y="29"/>
                  </a:cxn>
                  <a:cxn ang="0">
                    <a:pos x="50" y="32"/>
                  </a:cxn>
                  <a:cxn ang="0">
                    <a:pos x="0" y="3"/>
                  </a:cxn>
                  <a:cxn ang="0">
                    <a:pos x="0" y="3"/>
                  </a:cxn>
                  <a:cxn ang="0">
                    <a:pos x="0" y="3"/>
                  </a:cxn>
                </a:cxnLst>
                <a:rect l="0" t="0" r="r" b="b"/>
                <a:pathLst>
                  <a:path w="57" h="32">
                    <a:moveTo>
                      <a:pt x="0" y="3"/>
                    </a:moveTo>
                    <a:lnTo>
                      <a:pt x="6" y="0"/>
                    </a:lnTo>
                    <a:lnTo>
                      <a:pt x="57" y="29"/>
                    </a:lnTo>
                    <a:lnTo>
                      <a:pt x="50" y="32"/>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1201" name="Freeform 487"/>
              <p:cNvSpPr>
                <a:spLocks/>
              </p:cNvSpPr>
              <p:nvPr/>
            </p:nvSpPr>
            <p:spPr bwMode="auto">
              <a:xfrm>
                <a:off x="4600" y="1439"/>
                <a:ext cx="50" cy="38"/>
              </a:xfrm>
              <a:custGeom>
                <a:avLst/>
                <a:gdLst/>
                <a:ahLst/>
                <a:cxnLst>
                  <a:cxn ang="0">
                    <a:pos x="50" y="29"/>
                  </a:cxn>
                  <a:cxn ang="0">
                    <a:pos x="50" y="38"/>
                  </a:cxn>
                  <a:cxn ang="0">
                    <a:pos x="0" y="9"/>
                  </a:cxn>
                  <a:cxn ang="0">
                    <a:pos x="0" y="0"/>
                  </a:cxn>
                  <a:cxn ang="0">
                    <a:pos x="50" y="29"/>
                  </a:cxn>
                  <a:cxn ang="0">
                    <a:pos x="50" y="29"/>
                  </a:cxn>
                  <a:cxn ang="0">
                    <a:pos x="50" y="29"/>
                  </a:cxn>
                </a:cxnLst>
                <a:rect l="0" t="0" r="r" b="b"/>
                <a:pathLst>
                  <a:path w="50" h="38">
                    <a:moveTo>
                      <a:pt x="50" y="29"/>
                    </a:moveTo>
                    <a:lnTo>
                      <a:pt x="50" y="38"/>
                    </a:lnTo>
                    <a:lnTo>
                      <a:pt x="0" y="9"/>
                    </a:lnTo>
                    <a:lnTo>
                      <a:pt x="0" y="0"/>
                    </a:lnTo>
                    <a:lnTo>
                      <a:pt x="50" y="29"/>
                    </a:lnTo>
                    <a:lnTo>
                      <a:pt x="50" y="29"/>
                    </a:lnTo>
                    <a:lnTo>
                      <a:pt x="50" y="29"/>
                    </a:lnTo>
                    <a:close/>
                  </a:path>
                </a:pathLst>
              </a:custGeom>
              <a:solidFill>
                <a:srgbClr val="36458A"/>
              </a:solidFill>
              <a:ln w="9525">
                <a:noFill/>
                <a:round/>
                <a:headEnd/>
                <a:tailEnd/>
              </a:ln>
            </p:spPr>
            <p:txBody>
              <a:bodyPr/>
              <a:lstStyle/>
              <a:p>
                <a:endParaRPr lang="zh-CN" altLang="en-US"/>
              </a:p>
            </p:txBody>
          </p:sp>
          <p:sp>
            <p:nvSpPr>
              <p:cNvPr id="1202" name="Freeform 488"/>
              <p:cNvSpPr>
                <a:spLocks/>
              </p:cNvSpPr>
              <p:nvPr/>
            </p:nvSpPr>
            <p:spPr bwMode="auto">
              <a:xfrm>
                <a:off x="4708" y="1498"/>
                <a:ext cx="7" cy="12"/>
              </a:xfrm>
              <a:custGeom>
                <a:avLst/>
                <a:gdLst/>
                <a:ahLst/>
                <a:cxnLst>
                  <a:cxn ang="0">
                    <a:pos x="0" y="4"/>
                  </a:cxn>
                  <a:cxn ang="0">
                    <a:pos x="7" y="0"/>
                  </a:cxn>
                  <a:cxn ang="0">
                    <a:pos x="7" y="8"/>
                  </a:cxn>
                  <a:cxn ang="0">
                    <a:pos x="0" y="12"/>
                  </a:cxn>
                  <a:cxn ang="0">
                    <a:pos x="0" y="4"/>
                  </a:cxn>
                  <a:cxn ang="0">
                    <a:pos x="0" y="4"/>
                  </a:cxn>
                  <a:cxn ang="0">
                    <a:pos x="0" y="4"/>
                  </a:cxn>
                </a:cxnLst>
                <a:rect l="0" t="0" r="r" b="b"/>
                <a:pathLst>
                  <a:path w="7" h="12">
                    <a:moveTo>
                      <a:pt x="0" y="4"/>
                    </a:moveTo>
                    <a:lnTo>
                      <a:pt x="7" y="0"/>
                    </a:lnTo>
                    <a:lnTo>
                      <a:pt x="7" y="8"/>
                    </a:lnTo>
                    <a:lnTo>
                      <a:pt x="0" y="12"/>
                    </a:lnTo>
                    <a:lnTo>
                      <a:pt x="0" y="4"/>
                    </a:lnTo>
                    <a:lnTo>
                      <a:pt x="0" y="4"/>
                    </a:lnTo>
                    <a:lnTo>
                      <a:pt x="0" y="4"/>
                    </a:lnTo>
                    <a:close/>
                  </a:path>
                </a:pathLst>
              </a:custGeom>
              <a:solidFill>
                <a:srgbClr val="17317B"/>
              </a:solidFill>
              <a:ln w="9525">
                <a:noFill/>
                <a:round/>
                <a:headEnd/>
                <a:tailEnd/>
              </a:ln>
            </p:spPr>
            <p:txBody>
              <a:bodyPr/>
              <a:lstStyle/>
              <a:p>
                <a:endParaRPr lang="zh-CN" altLang="en-US"/>
              </a:p>
            </p:txBody>
          </p:sp>
          <p:sp>
            <p:nvSpPr>
              <p:cNvPr id="1203" name="Freeform 489"/>
              <p:cNvSpPr>
                <a:spLocks/>
              </p:cNvSpPr>
              <p:nvPr/>
            </p:nvSpPr>
            <p:spPr bwMode="auto">
              <a:xfrm>
                <a:off x="4658" y="1469"/>
                <a:ext cx="57" cy="33"/>
              </a:xfrm>
              <a:custGeom>
                <a:avLst/>
                <a:gdLst/>
                <a:ahLst/>
                <a:cxnLst>
                  <a:cxn ang="0">
                    <a:pos x="0" y="4"/>
                  </a:cxn>
                  <a:cxn ang="0">
                    <a:pos x="6" y="0"/>
                  </a:cxn>
                  <a:cxn ang="0">
                    <a:pos x="57" y="29"/>
                  </a:cxn>
                  <a:cxn ang="0">
                    <a:pos x="50" y="33"/>
                  </a:cxn>
                  <a:cxn ang="0">
                    <a:pos x="0" y="4"/>
                  </a:cxn>
                  <a:cxn ang="0">
                    <a:pos x="0" y="4"/>
                  </a:cxn>
                  <a:cxn ang="0">
                    <a:pos x="0" y="4"/>
                  </a:cxn>
                </a:cxnLst>
                <a:rect l="0" t="0" r="r" b="b"/>
                <a:pathLst>
                  <a:path w="57" h="33">
                    <a:moveTo>
                      <a:pt x="0" y="4"/>
                    </a:moveTo>
                    <a:lnTo>
                      <a:pt x="6" y="0"/>
                    </a:lnTo>
                    <a:lnTo>
                      <a:pt x="57" y="29"/>
                    </a:lnTo>
                    <a:lnTo>
                      <a:pt x="50" y="33"/>
                    </a:lnTo>
                    <a:lnTo>
                      <a:pt x="0" y="4"/>
                    </a:lnTo>
                    <a:lnTo>
                      <a:pt x="0" y="4"/>
                    </a:lnTo>
                    <a:lnTo>
                      <a:pt x="0" y="4"/>
                    </a:lnTo>
                    <a:close/>
                  </a:path>
                </a:pathLst>
              </a:custGeom>
              <a:solidFill>
                <a:srgbClr val="4F64A8"/>
              </a:solidFill>
              <a:ln w="9525">
                <a:noFill/>
                <a:round/>
                <a:headEnd/>
                <a:tailEnd/>
              </a:ln>
            </p:spPr>
            <p:txBody>
              <a:bodyPr/>
              <a:lstStyle/>
              <a:p>
                <a:endParaRPr lang="zh-CN" altLang="en-US"/>
              </a:p>
            </p:txBody>
          </p:sp>
          <p:sp>
            <p:nvSpPr>
              <p:cNvPr id="1204" name="Freeform 490"/>
              <p:cNvSpPr>
                <a:spLocks/>
              </p:cNvSpPr>
              <p:nvPr/>
            </p:nvSpPr>
            <p:spPr bwMode="auto">
              <a:xfrm>
                <a:off x="4658" y="1473"/>
                <a:ext cx="50" cy="37"/>
              </a:xfrm>
              <a:custGeom>
                <a:avLst/>
                <a:gdLst/>
                <a:ahLst/>
                <a:cxnLst>
                  <a:cxn ang="0">
                    <a:pos x="50" y="29"/>
                  </a:cxn>
                  <a:cxn ang="0">
                    <a:pos x="50" y="37"/>
                  </a:cxn>
                  <a:cxn ang="0">
                    <a:pos x="0" y="8"/>
                  </a:cxn>
                  <a:cxn ang="0">
                    <a:pos x="0" y="0"/>
                  </a:cxn>
                  <a:cxn ang="0">
                    <a:pos x="50" y="29"/>
                  </a:cxn>
                  <a:cxn ang="0">
                    <a:pos x="50" y="29"/>
                  </a:cxn>
                  <a:cxn ang="0">
                    <a:pos x="50" y="29"/>
                  </a:cxn>
                </a:cxnLst>
                <a:rect l="0" t="0" r="r" b="b"/>
                <a:pathLst>
                  <a:path w="50" h="37">
                    <a:moveTo>
                      <a:pt x="50" y="29"/>
                    </a:moveTo>
                    <a:lnTo>
                      <a:pt x="50" y="37"/>
                    </a:lnTo>
                    <a:lnTo>
                      <a:pt x="0" y="8"/>
                    </a:lnTo>
                    <a:lnTo>
                      <a:pt x="0" y="0"/>
                    </a:lnTo>
                    <a:lnTo>
                      <a:pt x="50" y="29"/>
                    </a:lnTo>
                    <a:lnTo>
                      <a:pt x="50" y="29"/>
                    </a:lnTo>
                    <a:lnTo>
                      <a:pt x="50" y="29"/>
                    </a:lnTo>
                    <a:close/>
                  </a:path>
                </a:pathLst>
              </a:custGeom>
              <a:solidFill>
                <a:srgbClr val="36458A"/>
              </a:solidFill>
              <a:ln w="9525">
                <a:noFill/>
                <a:round/>
                <a:headEnd/>
                <a:tailEnd/>
              </a:ln>
            </p:spPr>
            <p:txBody>
              <a:bodyPr/>
              <a:lstStyle/>
              <a:p>
                <a:endParaRPr lang="zh-CN" altLang="en-US"/>
              </a:p>
            </p:txBody>
          </p:sp>
          <p:sp>
            <p:nvSpPr>
              <p:cNvPr id="1205" name="Freeform 491"/>
              <p:cNvSpPr>
                <a:spLocks/>
              </p:cNvSpPr>
              <p:nvPr/>
            </p:nvSpPr>
            <p:spPr bwMode="auto">
              <a:xfrm>
                <a:off x="4720" y="1523"/>
                <a:ext cx="12" cy="17"/>
              </a:xfrm>
              <a:custGeom>
                <a:avLst/>
                <a:gdLst/>
                <a:ahLst/>
                <a:cxnLst>
                  <a:cxn ang="0">
                    <a:pos x="13" y="4"/>
                  </a:cxn>
                  <a:cxn ang="0">
                    <a:pos x="25" y="25"/>
                  </a:cxn>
                  <a:cxn ang="0">
                    <a:pos x="13" y="32"/>
                  </a:cxn>
                  <a:cxn ang="0">
                    <a:pos x="0" y="11"/>
                  </a:cxn>
                  <a:cxn ang="0">
                    <a:pos x="13" y="4"/>
                  </a:cxn>
                  <a:cxn ang="0">
                    <a:pos x="13" y="4"/>
                  </a:cxn>
                </a:cxnLst>
                <a:rect l="0" t="0" r="r" b="b"/>
                <a:pathLst>
                  <a:path w="25" h="36">
                    <a:moveTo>
                      <a:pt x="13" y="4"/>
                    </a:moveTo>
                    <a:cubicBezTo>
                      <a:pt x="19" y="8"/>
                      <a:pt x="25" y="17"/>
                      <a:pt x="25" y="25"/>
                    </a:cubicBezTo>
                    <a:cubicBezTo>
                      <a:pt x="25" y="33"/>
                      <a:pt x="19" y="36"/>
                      <a:pt x="13" y="32"/>
                    </a:cubicBezTo>
                    <a:cubicBezTo>
                      <a:pt x="6" y="28"/>
                      <a:pt x="0" y="19"/>
                      <a:pt x="0" y="11"/>
                    </a:cubicBezTo>
                    <a:cubicBezTo>
                      <a:pt x="1" y="3"/>
                      <a:pt x="6" y="0"/>
                      <a:pt x="13" y="4"/>
                    </a:cubicBezTo>
                    <a:cubicBezTo>
                      <a:pt x="13" y="4"/>
                      <a:pt x="13" y="4"/>
                      <a:pt x="13" y="4"/>
                    </a:cubicBezTo>
                    <a:close/>
                  </a:path>
                </a:pathLst>
              </a:custGeom>
              <a:solidFill>
                <a:srgbClr val="072466"/>
              </a:solidFill>
              <a:ln w="9525">
                <a:noFill/>
                <a:round/>
                <a:headEnd/>
                <a:tailEnd/>
              </a:ln>
            </p:spPr>
            <p:txBody>
              <a:bodyPr/>
              <a:lstStyle/>
              <a:p>
                <a:endParaRPr lang="zh-CN" altLang="en-US"/>
              </a:p>
            </p:txBody>
          </p:sp>
          <p:sp>
            <p:nvSpPr>
              <p:cNvPr id="1206" name="Freeform 492"/>
              <p:cNvSpPr>
                <a:spLocks/>
              </p:cNvSpPr>
              <p:nvPr/>
            </p:nvSpPr>
            <p:spPr bwMode="auto">
              <a:xfrm>
                <a:off x="4744" y="1481"/>
                <a:ext cx="11" cy="17"/>
              </a:xfrm>
              <a:custGeom>
                <a:avLst/>
                <a:gdLst/>
                <a:ahLst/>
                <a:cxnLst>
                  <a:cxn ang="0">
                    <a:pos x="12" y="4"/>
                  </a:cxn>
                  <a:cxn ang="0">
                    <a:pos x="24" y="25"/>
                  </a:cxn>
                  <a:cxn ang="0">
                    <a:pos x="12" y="32"/>
                  </a:cxn>
                  <a:cxn ang="0">
                    <a:pos x="0" y="11"/>
                  </a:cxn>
                  <a:cxn ang="0">
                    <a:pos x="12" y="4"/>
                  </a:cxn>
                  <a:cxn ang="0">
                    <a:pos x="12" y="4"/>
                  </a:cxn>
                </a:cxnLst>
                <a:rect l="0" t="0" r="r" b="b"/>
                <a:pathLst>
                  <a:path w="24" h="36">
                    <a:moveTo>
                      <a:pt x="12" y="4"/>
                    </a:moveTo>
                    <a:cubicBezTo>
                      <a:pt x="19" y="8"/>
                      <a:pt x="24" y="17"/>
                      <a:pt x="24" y="25"/>
                    </a:cubicBezTo>
                    <a:cubicBezTo>
                      <a:pt x="24" y="33"/>
                      <a:pt x="19" y="36"/>
                      <a:pt x="12" y="32"/>
                    </a:cubicBezTo>
                    <a:cubicBezTo>
                      <a:pt x="5" y="28"/>
                      <a:pt x="0" y="19"/>
                      <a:pt x="0" y="11"/>
                    </a:cubicBezTo>
                    <a:cubicBezTo>
                      <a:pt x="0" y="3"/>
                      <a:pt x="5" y="0"/>
                      <a:pt x="12" y="4"/>
                    </a:cubicBezTo>
                    <a:cubicBezTo>
                      <a:pt x="12" y="4"/>
                      <a:pt x="12" y="4"/>
                      <a:pt x="12" y="4"/>
                    </a:cubicBezTo>
                    <a:close/>
                  </a:path>
                </a:pathLst>
              </a:custGeom>
              <a:solidFill>
                <a:srgbClr val="072466"/>
              </a:solidFill>
              <a:ln w="9525">
                <a:noFill/>
                <a:round/>
                <a:headEnd/>
                <a:tailEnd/>
              </a:ln>
            </p:spPr>
            <p:txBody>
              <a:bodyPr/>
              <a:lstStyle/>
              <a:p>
                <a:endParaRPr lang="zh-CN" altLang="en-US"/>
              </a:p>
            </p:txBody>
          </p:sp>
          <p:sp>
            <p:nvSpPr>
              <p:cNvPr id="1207" name="Freeform 493"/>
              <p:cNvSpPr>
                <a:spLocks/>
              </p:cNvSpPr>
              <p:nvPr/>
            </p:nvSpPr>
            <p:spPr bwMode="auto">
              <a:xfrm>
                <a:off x="4746" y="1483"/>
                <a:ext cx="9" cy="13"/>
              </a:xfrm>
              <a:custGeom>
                <a:avLst/>
                <a:gdLst/>
                <a:ahLst/>
                <a:cxnLst>
                  <a:cxn ang="0">
                    <a:pos x="9" y="3"/>
                  </a:cxn>
                  <a:cxn ang="0">
                    <a:pos x="19" y="20"/>
                  </a:cxn>
                  <a:cxn ang="0">
                    <a:pos x="9" y="25"/>
                  </a:cxn>
                  <a:cxn ang="0">
                    <a:pos x="0" y="8"/>
                  </a:cxn>
                  <a:cxn ang="0">
                    <a:pos x="9" y="3"/>
                  </a:cxn>
                  <a:cxn ang="0">
                    <a:pos x="9" y="3"/>
                  </a:cxn>
                </a:cxnLst>
                <a:rect l="0" t="0" r="r" b="b"/>
                <a:pathLst>
                  <a:path w="19" h="28">
                    <a:moveTo>
                      <a:pt x="9" y="3"/>
                    </a:moveTo>
                    <a:cubicBezTo>
                      <a:pt x="15" y="6"/>
                      <a:pt x="19" y="13"/>
                      <a:pt x="19" y="20"/>
                    </a:cubicBezTo>
                    <a:cubicBezTo>
                      <a:pt x="19" y="26"/>
                      <a:pt x="15" y="28"/>
                      <a:pt x="9" y="25"/>
                    </a:cubicBezTo>
                    <a:cubicBezTo>
                      <a:pt x="4" y="22"/>
                      <a:pt x="0" y="15"/>
                      <a:pt x="0" y="8"/>
                    </a:cubicBezTo>
                    <a:cubicBezTo>
                      <a:pt x="0" y="2"/>
                      <a:pt x="4" y="0"/>
                      <a:pt x="9" y="3"/>
                    </a:cubicBezTo>
                    <a:cubicBezTo>
                      <a:pt x="9" y="3"/>
                      <a:pt x="9" y="3"/>
                      <a:pt x="9" y="3"/>
                    </a:cubicBezTo>
                    <a:close/>
                  </a:path>
                </a:pathLst>
              </a:custGeom>
              <a:solidFill>
                <a:srgbClr val="36458A"/>
              </a:solidFill>
              <a:ln w="9525">
                <a:noFill/>
                <a:round/>
                <a:headEnd/>
                <a:tailEnd/>
              </a:ln>
            </p:spPr>
            <p:txBody>
              <a:bodyPr/>
              <a:lstStyle/>
              <a:p>
                <a:endParaRPr lang="zh-CN" altLang="en-US"/>
              </a:p>
            </p:txBody>
          </p:sp>
          <p:sp>
            <p:nvSpPr>
              <p:cNvPr id="1208" name="Freeform 494"/>
              <p:cNvSpPr>
                <a:spLocks/>
              </p:cNvSpPr>
              <p:nvPr/>
            </p:nvSpPr>
            <p:spPr bwMode="auto">
              <a:xfrm>
                <a:off x="4544" y="1364"/>
                <a:ext cx="10" cy="14"/>
              </a:xfrm>
              <a:custGeom>
                <a:avLst/>
                <a:gdLst/>
                <a:ahLst/>
                <a:cxnLst>
                  <a:cxn ang="0">
                    <a:pos x="10" y="4"/>
                  </a:cxn>
                  <a:cxn ang="0">
                    <a:pos x="20" y="21"/>
                  </a:cxn>
                  <a:cxn ang="0">
                    <a:pos x="10" y="27"/>
                  </a:cxn>
                  <a:cxn ang="0">
                    <a:pos x="0" y="10"/>
                  </a:cxn>
                  <a:cxn ang="0">
                    <a:pos x="10" y="4"/>
                  </a:cxn>
                  <a:cxn ang="0">
                    <a:pos x="10" y="4"/>
                  </a:cxn>
                </a:cxnLst>
                <a:rect l="0" t="0" r="r" b="b"/>
                <a:pathLst>
                  <a:path w="21" h="31">
                    <a:moveTo>
                      <a:pt x="10" y="4"/>
                    </a:moveTo>
                    <a:cubicBezTo>
                      <a:pt x="16" y="7"/>
                      <a:pt x="21" y="15"/>
                      <a:pt x="20" y="21"/>
                    </a:cubicBezTo>
                    <a:cubicBezTo>
                      <a:pt x="20" y="28"/>
                      <a:pt x="16" y="31"/>
                      <a:pt x="10" y="27"/>
                    </a:cubicBezTo>
                    <a:cubicBezTo>
                      <a:pt x="5" y="24"/>
                      <a:pt x="0" y="16"/>
                      <a:pt x="0" y="10"/>
                    </a:cubicBezTo>
                    <a:cubicBezTo>
                      <a:pt x="0" y="3"/>
                      <a:pt x="5" y="0"/>
                      <a:pt x="10" y="4"/>
                    </a:cubicBezTo>
                    <a:cubicBezTo>
                      <a:pt x="10" y="4"/>
                      <a:pt x="10" y="4"/>
                      <a:pt x="10" y="4"/>
                    </a:cubicBezTo>
                    <a:close/>
                  </a:path>
                </a:pathLst>
              </a:custGeom>
              <a:solidFill>
                <a:srgbClr val="072466"/>
              </a:solidFill>
              <a:ln w="9525">
                <a:noFill/>
                <a:round/>
                <a:headEnd/>
                <a:tailEnd/>
              </a:ln>
            </p:spPr>
            <p:txBody>
              <a:bodyPr/>
              <a:lstStyle/>
              <a:p>
                <a:endParaRPr lang="zh-CN" altLang="en-US"/>
              </a:p>
            </p:txBody>
          </p:sp>
          <p:sp>
            <p:nvSpPr>
              <p:cNvPr id="1209" name="Freeform 495"/>
              <p:cNvSpPr>
                <a:spLocks/>
              </p:cNvSpPr>
              <p:nvPr/>
            </p:nvSpPr>
            <p:spPr bwMode="auto">
              <a:xfrm>
                <a:off x="4546" y="1365"/>
                <a:ext cx="8" cy="12"/>
              </a:xfrm>
              <a:custGeom>
                <a:avLst/>
                <a:gdLst/>
                <a:ahLst/>
                <a:cxnLst>
                  <a:cxn ang="0">
                    <a:pos x="9" y="3"/>
                  </a:cxn>
                  <a:cxn ang="0">
                    <a:pos x="17" y="18"/>
                  </a:cxn>
                  <a:cxn ang="0">
                    <a:pos x="8" y="23"/>
                  </a:cxn>
                  <a:cxn ang="0">
                    <a:pos x="0" y="8"/>
                  </a:cxn>
                  <a:cxn ang="0">
                    <a:pos x="9" y="3"/>
                  </a:cxn>
                  <a:cxn ang="0">
                    <a:pos x="9" y="3"/>
                  </a:cxn>
                </a:cxnLst>
                <a:rect l="0" t="0" r="r" b="b"/>
                <a:pathLst>
                  <a:path w="17" h="26">
                    <a:moveTo>
                      <a:pt x="9" y="3"/>
                    </a:moveTo>
                    <a:cubicBezTo>
                      <a:pt x="13" y="5"/>
                      <a:pt x="17" y="12"/>
                      <a:pt x="17" y="18"/>
                    </a:cubicBezTo>
                    <a:cubicBezTo>
                      <a:pt x="17" y="23"/>
                      <a:pt x="13" y="26"/>
                      <a:pt x="8" y="23"/>
                    </a:cubicBezTo>
                    <a:cubicBezTo>
                      <a:pt x="4" y="20"/>
                      <a:pt x="0" y="13"/>
                      <a:pt x="0" y="8"/>
                    </a:cubicBezTo>
                    <a:cubicBezTo>
                      <a:pt x="0" y="2"/>
                      <a:pt x="4" y="0"/>
                      <a:pt x="9" y="3"/>
                    </a:cubicBezTo>
                    <a:cubicBezTo>
                      <a:pt x="9" y="3"/>
                      <a:pt x="9" y="3"/>
                      <a:pt x="9" y="3"/>
                    </a:cubicBezTo>
                    <a:close/>
                  </a:path>
                </a:pathLst>
              </a:custGeom>
              <a:solidFill>
                <a:srgbClr val="1A1A1A"/>
              </a:solidFill>
              <a:ln w="9525">
                <a:noFill/>
                <a:round/>
                <a:headEnd/>
                <a:tailEnd/>
              </a:ln>
            </p:spPr>
            <p:txBody>
              <a:bodyPr/>
              <a:lstStyle/>
              <a:p>
                <a:endParaRPr lang="zh-CN" altLang="en-US"/>
              </a:p>
            </p:txBody>
          </p:sp>
          <p:sp>
            <p:nvSpPr>
              <p:cNvPr id="1210" name="Freeform 496"/>
              <p:cNvSpPr>
                <a:spLocks/>
              </p:cNvSpPr>
              <p:nvPr/>
            </p:nvSpPr>
            <p:spPr bwMode="auto">
              <a:xfrm>
                <a:off x="4557" y="1372"/>
                <a:ext cx="9" cy="14"/>
              </a:xfrm>
              <a:custGeom>
                <a:avLst/>
                <a:gdLst/>
                <a:ahLst/>
                <a:cxnLst>
                  <a:cxn ang="0">
                    <a:pos x="10" y="3"/>
                  </a:cxn>
                  <a:cxn ang="0">
                    <a:pos x="20" y="21"/>
                  </a:cxn>
                  <a:cxn ang="0">
                    <a:pos x="10" y="27"/>
                  </a:cxn>
                  <a:cxn ang="0">
                    <a:pos x="0" y="9"/>
                  </a:cxn>
                  <a:cxn ang="0">
                    <a:pos x="10" y="3"/>
                  </a:cxn>
                  <a:cxn ang="0">
                    <a:pos x="10" y="3"/>
                  </a:cxn>
                </a:cxnLst>
                <a:rect l="0" t="0" r="r" b="b"/>
                <a:pathLst>
                  <a:path w="20" h="30">
                    <a:moveTo>
                      <a:pt x="10" y="3"/>
                    </a:moveTo>
                    <a:cubicBezTo>
                      <a:pt x="16" y="7"/>
                      <a:pt x="20" y="15"/>
                      <a:pt x="20" y="21"/>
                    </a:cubicBezTo>
                    <a:cubicBezTo>
                      <a:pt x="20" y="28"/>
                      <a:pt x="16" y="30"/>
                      <a:pt x="10" y="27"/>
                    </a:cubicBezTo>
                    <a:cubicBezTo>
                      <a:pt x="4" y="24"/>
                      <a:pt x="0" y="16"/>
                      <a:pt x="0" y="9"/>
                    </a:cubicBezTo>
                    <a:cubicBezTo>
                      <a:pt x="0" y="3"/>
                      <a:pt x="4" y="0"/>
                      <a:pt x="10" y="3"/>
                    </a:cubicBezTo>
                    <a:cubicBezTo>
                      <a:pt x="10" y="3"/>
                      <a:pt x="10" y="3"/>
                      <a:pt x="10" y="3"/>
                    </a:cubicBezTo>
                    <a:close/>
                  </a:path>
                </a:pathLst>
              </a:custGeom>
              <a:solidFill>
                <a:srgbClr val="072466"/>
              </a:solidFill>
              <a:ln w="9525">
                <a:noFill/>
                <a:round/>
                <a:headEnd/>
                <a:tailEnd/>
              </a:ln>
            </p:spPr>
            <p:txBody>
              <a:bodyPr/>
              <a:lstStyle/>
              <a:p>
                <a:endParaRPr lang="zh-CN" altLang="en-US"/>
              </a:p>
            </p:txBody>
          </p:sp>
          <p:sp>
            <p:nvSpPr>
              <p:cNvPr id="1211" name="Freeform 497"/>
              <p:cNvSpPr>
                <a:spLocks/>
              </p:cNvSpPr>
              <p:nvPr/>
            </p:nvSpPr>
            <p:spPr bwMode="auto">
              <a:xfrm>
                <a:off x="4558" y="1373"/>
                <a:ext cx="8" cy="11"/>
              </a:xfrm>
              <a:custGeom>
                <a:avLst/>
                <a:gdLst/>
                <a:ahLst/>
                <a:cxnLst>
                  <a:cxn ang="0">
                    <a:pos x="8" y="2"/>
                  </a:cxn>
                  <a:cxn ang="0">
                    <a:pos x="17" y="17"/>
                  </a:cxn>
                  <a:cxn ang="0">
                    <a:pos x="8" y="22"/>
                  </a:cxn>
                  <a:cxn ang="0">
                    <a:pos x="0" y="7"/>
                  </a:cxn>
                  <a:cxn ang="0">
                    <a:pos x="8" y="2"/>
                  </a:cxn>
                  <a:cxn ang="0">
                    <a:pos x="8" y="2"/>
                  </a:cxn>
                </a:cxnLst>
                <a:rect l="0" t="0" r="r" b="b"/>
                <a:pathLst>
                  <a:path w="17" h="25">
                    <a:moveTo>
                      <a:pt x="8" y="2"/>
                    </a:moveTo>
                    <a:cubicBezTo>
                      <a:pt x="13" y="5"/>
                      <a:pt x="17" y="12"/>
                      <a:pt x="17" y="17"/>
                    </a:cubicBezTo>
                    <a:cubicBezTo>
                      <a:pt x="17" y="23"/>
                      <a:pt x="13" y="25"/>
                      <a:pt x="8" y="22"/>
                    </a:cubicBezTo>
                    <a:cubicBezTo>
                      <a:pt x="3" y="20"/>
                      <a:pt x="0" y="13"/>
                      <a:pt x="0" y="7"/>
                    </a:cubicBezTo>
                    <a:cubicBezTo>
                      <a:pt x="0" y="2"/>
                      <a:pt x="4" y="0"/>
                      <a:pt x="8" y="2"/>
                    </a:cubicBezTo>
                    <a:cubicBezTo>
                      <a:pt x="8" y="2"/>
                      <a:pt x="8" y="2"/>
                      <a:pt x="8" y="2"/>
                    </a:cubicBezTo>
                    <a:close/>
                  </a:path>
                </a:pathLst>
              </a:custGeom>
              <a:solidFill>
                <a:srgbClr val="1A1A1A"/>
              </a:solidFill>
              <a:ln w="9525">
                <a:noFill/>
                <a:round/>
                <a:headEnd/>
                <a:tailEnd/>
              </a:ln>
            </p:spPr>
            <p:txBody>
              <a:bodyPr/>
              <a:lstStyle/>
              <a:p>
                <a:endParaRPr lang="zh-CN" altLang="en-US"/>
              </a:p>
            </p:txBody>
          </p:sp>
          <p:sp>
            <p:nvSpPr>
              <p:cNvPr id="1212" name="Freeform 498"/>
              <p:cNvSpPr>
                <a:spLocks/>
              </p:cNvSpPr>
              <p:nvPr/>
            </p:nvSpPr>
            <p:spPr bwMode="auto">
              <a:xfrm>
                <a:off x="4571" y="1380"/>
                <a:ext cx="40" cy="32"/>
              </a:xfrm>
              <a:custGeom>
                <a:avLst/>
                <a:gdLst/>
                <a:ahLst/>
                <a:cxnLst>
                  <a:cxn ang="0">
                    <a:pos x="60" y="25"/>
                  </a:cxn>
                  <a:cxn ang="0">
                    <a:pos x="70" y="40"/>
                  </a:cxn>
                  <a:cxn ang="0">
                    <a:pos x="76" y="41"/>
                  </a:cxn>
                  <a:cxn ang="0">
                    <a:pos x="86" y="59"/>
                  </a:cxn>
                  <a:cxn ang="0">
                    <a:pos x="76" y="65"/>
                  </a:cxn>
                  <a:cxn ang="0">
                    <a:pos x="70" y="59"/>
                  </a:cxn>
                  <a:cxn ang="0">
                    <a:pos x="60" y="64"/>
                  </a:cxn>
                  <a:cxn ang="0">
                    <a:pos x="26" y="44"/>
                  </a:cxn>
                  <a:cxn ang="0">
                    <a:pos x="17" y="29"/>
                  </a:cxn>
                  <a:cxn ang="0">
                    <a:pos x="11" y="27"/>
                  </a:cxn>
                  <a:cxn ang="0">
                    <a:pos x="0" y="10"/>
                  </a:cxn>
                  <a:cxn ang="0">
                    <a:pos x="11" y="4"/>
                  </a:cxn>
                  <a:cxn ang="0">
                    <a:pos x="17" y="9"/>
                  </a:cxn>
                  <a:cxn ang="0">
                    <a:pos x="26" y="5"/>
                  </a:cxn>
                  <a:cxn ang="0">
                    <a:pos x="60" y="25"/>
                  </a:cxn>
                  <a:cxn ang="0">
                    <a:pos x="60" y="25"/>
                  </a:cxn>
                </a:cxnLst>
                <a:rect l="0" t="0" r="r" b="b"/>
                <a:pathLst>
                  <a:path w="86" h="69">
                    <a:moveTo>
                      <a:pt x="60" y="25"/>
                    </a:moveTo>
                    <a:cubicBezTo>
                      <a:pt x="65" y="28"/>
                      <a:pt x="69" y="34"/>
                      <a:pt x="70" y="40"/>
                    </a:cubicBezTo>
                    <a:cubicBezTo>
                      <a:pt x="72" y="40"/>
                      <a:pt x="74" y="40"/>
                      <a:pt x="76" y="41"/>
                    </a:cubicBezTo>
                    <a:cubicBezTo>
                      <a:pt x="82" y="45"/>
                      <a:pt x="86" y="53"/>
                      <a:pt x="86" y="59"/>
                    </a:cubicBezTo>
                    <a:cubicBezTo>
                      <a:pt x="86" y="66"/>
                      <a:pt x="82" y="69"/>
                      <a:pt x="76" y="65"/>
                    </a:cubicBezTo>
                    <a:cubicBezTo>
                      <a:pt x="74" y="64"/>
                      <a:pt x="72" y="62"/>
                      <a:pt x="70" y="59"/>
                    </a:cubicBezTo>
                    <a:cubicBezTo>
                      <a:pt x="69" y="65"/>
                      <a:pt x="65" y="66"/>
                      <a:pt x="60" y="64"/>
                    </a:cubicBezTo>
                    <a:cubicBezTo>
                      <a:pt x="26" y="44"/>
                      <a:pt x="26" y="44"/>
                      <a:pt x="26" y="44"/>
                    </a:cubicBezTo>
                    <a:cubicBezTo>
                      <a:pt x="21" y="41"/>
                      <a:pt x="17" y="35"/>
                      <a:pt x="17" y="29"/>
                    </a:cubicBezTo>
                    <a:cubicBezTo>
                      <a:pt x="15" y="29"/>
                      <a:pt x="13" y="29"/>
                      <a:pt x="11" y="27"/>
                    </a:cubicBezTo>
                    <a:cubicBezTo>
                      <a:pt x="5" y="24"/>
                      <a:pt x="0" y="16"/>
                      <a:pt x="0" y="10"/>
                    </a:cubicBezTo>
                    <a:cubicBezTo>
                      <a:pt x="0" y="3"/>
                      <a:pt x="5" y="0"/>
                      <a:pt x="11" y="4"/>
                    </a:cubicBezTo>
                    <a:cubicBezTo>
                      <a:pt x="13" y="5"/>
                      <a:pt x="15" y="7"/>
                      <a:pt x="17" y="9"/>
                    </a:cubicBezTo>
                    <a:cubicBezTo>
                      <a:pt x="17" y="4"/>
                      <a:pt x="22" y="2"/>
                      <a:pt x="26" y="5"/>
                    </a:cubicBezTo>
                    <a:cubicBezTo>
                      <a:pt x="60" y="25"/>
                      <a:pt x="60" y="25"/>
                      <a:pt x="60" y="25"/>
                    </a:cubicBezTo>
                    <a:cubicBezTo>
                      <a:pt x="60" y="25"/>
                      <a:pt x="60" y="25"/>
                      <a:pt x="60" y="25"/>
                    </a:cubicBezTo>
                    <a:close/>
                  </a:path>
                </a:pathLst>
              </a:custGeom>
              <a:solidFill>
                <a:srgbClr val="072466"/>
              </a:solidFill>
              <a:ln w="9525">
                <a:noFill/>
                <a:round/>
                <a:headEnd/>
                <a:tailEnd/>
              </a:ln>
            </p:spPr>
            <p:txBody>
              <a:bodyPr/>
              <a:lstStyle/>
              <a:p>
                <a:endParaRPr lang="zh-CN" altLang="en-US"/>
              </a:p>
            </p:txBody>
          </p:sp>
          <p:sp>
            <p:nvSpPr>
              <p:cNvPr id="1213" name="Freeform 499"/>
              <p:cNvSpPr>
                <a:spLocks noEditPoints="1"/>
              </p:cNvSpPr>
              <p:nvPr/>
            </p:nvSpPr>
            <p:spPr bwMode="auto">
              <a:xfrm>
                <a:off x="4572" y="1382"/>
                <a:ext cx="37" cy="27"/>
              </a:xfrm>
              <a:custGeom>
                <a:avLst/>
                <a:gdLst/>
                <a:ahLst/>
                <a:cxnLst>
                  <a:cxn ang="0">
                    <a:pos x="7" y="2"/>
                  </a:cxn>
                  <a:cxn ang="0">
                    <a:pos x="13" y="13"/>
                  </a:cxn>
                  <a:cxn ang="0">
                    <a:pos x="7" y="17"/>
                  </a:cxn>
                  <a:cxn ang="0">
                    <a:pos x="0" y="6"/>
                  </a:cxn>
                  <a:cxn ang="0">
                    <a:pos x="7" y="2"/>
                  </a:cxn>
                  <a:cxn ang="0">
                    <a:pos x="7" y="2"/>
                  </a:cxn>
                  <a:cxn ang="0">
                    <a:pos x="73" y="42"/>
                  </a:cxn>
                  <a:cxn ang="0">
                    <a:pos x="79" y="53"/>
                  </a:cxn>
                  <a:cxn ang="0">
                    <a:pos x="73" y="56"/>
                  </a:cxn>
                  <a:cxn ang="0">
                    <a:pos x="67" y="46"/>
                  </a:cxn>
                  <a:cxn ang="0">
                    <a:pos x="73" y="42"/>
                  </a:cxn>
                  <a:cxn ang="0">
                    <a:pos x="73" y="42"/>
                  </a:cxn>
                </a:cxnLst>
                <a:rect l="0" t="0" r="r" b="b"/>
                <a:pathLst>
                  <a:path w="79" h="58">
                    <a:moveTo>
                      <a:pt x="7" y="2"/>
                    </a:moveTo>
                    <a:cubicBezTo>
                      <a:pt x="10" y="4"/>
                      <a:pt x="13" y="9"/>
                      <a:pt x="13" y="13"/>
                    </a:cubicBezTo>
                    <a:cubicBezTo>
                      <a:pt x="13" y="17"/>
                      <a:pt x="10" y="19"/>
                      <a:pt x="7" y="17"/>
                    </a:cubicBezTo>
                    <a:cubicBezTo>
                      <a:pt x="3" y="15"/>
                      <a:pt x="0" y="10"/>
                      <a:pt x="0" y="6"/>
                    </a:cubicBezTo>
                    <a:cubicBezTo>
                      <a:pt x="0" y="2"/>
                      <a:pt x="3" y="0"/>
                      <a:pt x="7" y="2"/>
                    </a:cubicBezTo>
                    <a:cubicBezTo>
                      <a:pt x="7" y="2"/>
                      <a:pt x="7" y="2"/>
                      <a:pt x="7" y="2"/>
                    </a:cubicBezTo>
                    <a:close/>
                    <a:moveTo>
                      <a:pt x="73" y="42"/>
                    </a:moveTo>
                    <a:cubicBezTo>
                      <a:pt x="77" y="44"/>
                      <a:pt x="79" y="49"/>
                      <a:pt x="79" y="53"/>
                    </a:cubicBezTo>
                    <a:cubicBezTo>
                      <a:pt x="79" y="57"/>
                      <a:pt x="77" y="58"/>
                      <a:pt x="73" y="56"/>
                    </a:cubicBezTo>
                    <a:cubicBezTo>
                      <a:pt x="70" y="54"/>
                      <a:pt x="67" y="50"/>
                      <a:pt x="67" y="46"/>
                    </a:cubicBezTo>
                    <a:cubicBezTo>
                      <a:pt x="67" y="42"/>
                      <a:pt x="70" y="40"/>
                      <a:pt x="73" y="42"/>
                    </a:cubicBezTo>
                    <a:cubicBezTo>
                      <a:pt x="73" y="42"/>
                      <a:pt x="73" y="42"/>
                      <a:pt x="73" y="42"/>
                    </a:cubicBezTo>
                    <a:close/>
                  </a:path>
                </a:pathLst>
              </a:custGeom>
              <a:noFill/>
              <a:ln w="3175" cap="flat">
                <a:solidFill>
                  <a:srgbClr val="DCDCDC"/>
                </a:solidFill>
                <a:prstDash val="solid"/>
                <a:miter lim="800000"/>
                <a:headEnd/>
                <a:tailEnd/>
              </a:ln>
            </p:spPr>
            <p:txBody>
              <a:bodyPr/>
              <a:lstStyle/>
              <a:p>
                <a:endParaRPr lang="zh-CN" altLang="en-US"/>
              </a:p>
            </p:txBody>
          </p:sp>
          <p:sp>
            <p:nvSpPr>
              <p:cNvPr id="1214" name="Freeform 500"/>
              <p:cNvSpPr>
                <a:spLocks/>
              </p:cNvSpPr>
              <p:nvPr/>
            </p:nvSpPr>
            <p:spPr bwMode="auto">
              <a:xfrm>
                <a:off x="4596" y="1398"/>
                <a:ext cx="4" cy="9"/>
              </a:xfrm>
              <a:custGeom>
                <a:avLst/>
                <a:gdLst/>
                <a:ahLst/>
                <a:cxnLst>
                  <a:cxn ang="0">
                    <a:pos x="0" y="3"/>
                  </a:cxn>
                  <a:cxn ang="0">
                    <a:pos x="4" y="0"/>
                  </a:cxn>
                  <a:cxn ang="0">
                    <a:pos x="4" y="6"/>
                  </a:cxn>
                  <a:cxn ang="0">
                    <a:pos x="0" y="9"/>
                  </a:cxn>
                  <a:cxn ang="0">
                    <a:pos x="0" y="3"/>
                  </a:cxn>
                  <a:cxn ang="0">
                    <a:pos x="0" y="3"/>
                  </a:cxn>
                  <a:cxn ang="0">
                    <a:pos x="0" y="3"/>
                  </a:cxn>
                </a:cxnLst>
                <a:rect l="0" t="0" r="r" b="b"/>
                <a:pathLst>
                  <a:path w="4" h="9">
                    <a:moveTo>
                      <a:pt x="0" y="3"/>
                    </a:moveTo>
                    <a:lnTo>
                      <a:pt x="4" y="0"/>
                    </a:lnTo>
                    <a:lnTo>
                      <a:pt x="4" y="6"/>
                    </a:lnTo>
                    <a:lnTo>
                      <a:pt x="0" y="9"/>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1215" name="Freeform 501"/>
              <p:cNvSpPr>
                <a:spLocks/>
              </p:cNvSpPr>
              <p:nvPr/>
            </p:nvSpPr>
            <p:spPr bwMode="auto">
              <a:xfrm>
                <a:off x="4576" y="1387"/>
                <a:ext cx="24" cy="14"/>
              </a:xfrm>
              <a:custGeom>
                <a:avLst/>
                <a:gdLst/>
                <a:ahLst/>
                <a:cxnLst>
                  <a:cxn ang="0">
                    <a:pos x="0" y="2"/>
                  </a:cxn>
                  <a:cxn ang="0">
                    <a:pos x="5" y="0"/>
                  </a:cxn>
                  <a:cxn ang="0">
                    <a:pos x="24" y="11"/>
                  </a:cxn>
                  <a:cxn ang="0">
                    <a:pos x="20" y="14"/>
                  </a:cxn>
                  <a:cxn ang="0">
                    <a:pos x="0" y="2"/>
                  </a:cxn>
                  <a:cxn ang="0">
                    <a:pos x="0" y="2"/>
                  </a:cxn>
                  <a:cxn ang="0">
                    <a:pos x="0" y="2"/>
                  </a:cxn>
                </a:cxnLst>
                <a:rect l="0" t="0" r="r" b="b"/>
                <a:pathLst>
                  <a:path w="24" h="14">
                    <a:moveTo>
                      <a:pt x="0" y="2"/>
                    </a:moveTo>
                    <a:lnTo>
                      <a:pt x="5" y="0"/>
                    </a:lnTo>
                    <a:lnTo>
                      <a:pt x="24" y="11"/>
                    </a:lnTo>
                    <a:lnTo>
                      <a:pt x="20" y="14"/>
                    </a:lnTo>
                    <a:lnTo>
                      <a:pt x="0" y="2"/>
                    </a:lnTo>
                    <a:lnTo>
                      <a:pt x="0" y="2"/>
                    </a:lnTo>
                    <a:lnTo>
                      <a:pt x="0" y="2"/>
                    </a:lnTo>
                    <a:close/>
                  </a:path>
                </a:pathLst>
              </a:custGeom>
              <a:solidFill>
                <a:srgbClr val="4F64A8"/>
              </a:solidFill>
              <a:ln w="9525">
                <a:noFill/>
                <a:round/>
                <a:headEnd/>
                <a:tailEnd/>
              </a:ln>
            </p:spPr>
            <p:txBody>
              <a:bodyPr/>
              <a:lstStyle/>
              <a:p>
                <a:endParaRPr lang="zh-CN" altLang="en-US"/>
              </a:p>
            </p:txBody>
          </p:sp>
          <p:sp>
            <p:nvSpPr>
              <p:cNvPr id="1216" name="Freeform 502"/>
              <p:cNvSpPr>
                <a:spLocks/>
              </p:cNvSpPr>
              <p:nvPr/>
            </p:nvSpPr>
            <p:spPr bwMode="auto">
              <a:xfrm>
                <a:off x="4576" y="1389"/>
                <a:ext cx="20" cy="18"/>
              </a:xfrm>
              <a:custGeom>
                <a:avLst/>
                <a:gdLst/>
                <a:ahLst/>
                <a:cxnLst>
                  <a:cxn ang="0">
                    <a:pos x="20" y="12"/>
                  </a:cxn>
                  <a:cxn ang="0">
                    <a:pos x="20" y="18"/>
                  </a:cxn>
                  <a:cxn ang="0">
                    <a:pos x="0" y="6"/>
                  </a:cxn>
                  <a:cxn ang="0">
                    <a:pos x="0" y="0"/>
                  </a:cxn>
                  <a:cxn ang="0">
                    <a:pos x="20" y="12"/>
                  </a:cxn>
                  <a:cxn ang="0">
                    <a:pos x="20" y="12"/>
                  </a:cxn>
                  <a:cxn ang="0">
                    <a:pos x="20" y="12"/>
                  </a:cxn>
                </a:cxnLst>
                <a:rect l="0" t="0" r="r" b="b"/>
                <a:pathLst>
                  <a:path w="20" h="18">
                    <a:moveTo>
                      <a:pt x="20" y="12"/>
                    </a:moveTo>
                    <a:lnTo>
                      <a:pt x="20" y="18"/>
                    </a:lnTo>
                    <a:lnTo>
                      <a:pt x="0" y="6"/>
                    </a:lnTo>
                    <a:lnTo>
                      <a:pt x="0" y="0"/>
                    </a:lnTo>
                    <a:lnTo>
                      <a:pt x="20" y="12"/>
                    </a:lnTo>
                    <a:lnTo>
                      <a:pt x="20" y="12"/>
                    </a:lnTo>
                    <a:lnTo>
                      <a:pt x="20" y="12"/>
                    </a:lnTo>
                    <a:close/>
                  </a:path>
                </a:pathLst>
              </a:custGeom>
              <a:solidFill>
                <a:srgbClr val="36458A"/>
              </a:solidFill>
              <a:ln w="9525">
                <a:noFill/>
                <a:round/>
                <a:headEnd/>
                <a:tailEnd/>
              </a:ln>
            </p:spPr>
            <p:txBody>
              <a:bodyPr/>
              <a:lstStyle/>
              <a:p>
                <a:endParaRPr lang="zh-CN" altLang="en-US"/>
              </a:p>
            </p:txBody>
          </p:sp>
          <p:sp>
            <p:nvSpPr>
              <p:cNvPr id="1217" name="Freeform 503"/>
              <p:cNvSpPr>
                <a:spLocks/>
              </p:cNvSpPr>
              <p:nvPr/>
            </p:nvSpPr>
            <p:spPr bwMode="auto">
              <a:xfrm>
                <a:off x="4618" y="1408"/>
                <a:ext cx="40" cy="32"/>
              </a:xfrm>
              <a:custGeom>
                <a:avLst/>
                <a:gdLst/>
                <a:ahLst/>
                <a:cxnLst>
                  <a:cxn ang="0">
                    <a:pos x="60" y="25"/>
                  </a:cxn>
                  <a:cxn ang="0">
                    <a:pos x="70" y="40"/>
                  </a:cxn>
                  <a:cxn ang="0">
                    <a:pos x="76" y="41"/>
                  </a:cxn>
                  <a:cxn ang="0">
                    <a:pos x="86" y="59"/>
                  </a:cxn>
                  <a:cxn ang="0">
                    <a:pos x="76" y="65"/>
                  </a:cxn>
                  <a:cxn ang="0">
                    <a:pos x="70" y="59"/>
                  </a:cxn>
                  <a:cxn ang="0">
                    <a:pos x="60" y="64"/>
                  </a:cxn>
                  <a:cxn ang="0">
                    <a:pos x="26" y="44"/>
                  </a:cxn>
                  <a:cxn ang="0">
                    <a:pos x="17" y="29"/>
                  </a:cxn>
                  <a:cxn ang="0">
                    <a:pos x="11" y="27"/>
                  </a:cxn>
                  <a:cxn ang="0">
                    <a:pos x="0" y="10"/>
                  </a:cxn>
                  <a:cxn ang="0">
                    <a:pos x="11" y="4"/>
                  </a:cxn>
                  <a:cxn ang="0">
                    <a:pos x="17" y="9"/>
                  </a:cxn>
                  <a:cxn ang="0">
                    <a:pos x="26" y="5"/>
                  </a:cxn>
                  <a:cxn ang="0">
                    <a:pos x="60" y="25"/>
                  </a:cxn>
                  <a:cxn ang="0">
                    <a:pos x="60" y="25"/>
                  </a:cxn>
                </a:cxnLst>
                <a:rect l="0" t="0" r="r" b="b"/>
                <a:pathLst>
                  <a:path w="86" h="69">
                    <a:moveTo>
                      <a:pt x="60" y="25"/>
                    </a:moveTo>
                    <a:cubicBezTo>
                      <a:pt x="65" y="28"/>
                      <a:pt x="69" y="34"/>
                      <a:pt x="70" y="40"/>
                    </a:cubicBezTo>
                    <a:cubicBezTo>
                      <a:pt x="72" y="40"/>
                      <a:pt x="74" y="40"/>
                      <a:pt x="76" y="41"/>
                    </a:cubicBezTo>
                    <a:cubicBezTo>
                      <a:pt x="82" y="45"/>
                      <a:pt x="86" y="53"/>
                      <a:pt x="86" y="59"/>
                    </a:cubicBezTo>
                    <a:cubicBezTo>
                      <a:pt x="86" y="66"/>
                      <a:pt x="82" y="69"/>
                      <a:pt x="76" y="65"/>
                    </a:cubicBezTo>
                    <a:cubicBezTo>
                      <a:pt x="74" y="64"/>
                      <a:pt x="72" y="62"/>
                      <a:pt x="70" y="59"/>
                    </a:cubicBezTo>
                    <a:cubicBezTo>
                      <a:pt x="69" y="65"/>
                      <a:pt x="65" y="66"/>
                      <a:pt x="60" y="64"/>
                    </a:cubicBezTo>
                    <a:cubicBezTo>
                      <a:pt x="26" y="44"/>
                      <a:pt x="26" y="44"/>
                      <a:pt x="26" y="44"/>
                    </a:cubicBezTo>
                    <a:cubicBezTo>
                      <a:pt x="21" y="41"/>
                      <a:pt x="17" y="35"/>
                      <a:pt x="17" y="29"/>
                    </a:cubicBezTo>
                    <a:cubicBezTo>
                      <a:pt x="15" y="29"/>
                      <a:pt x="13" y="29"/>
                      <a:pt x="11" y="27"/>
                    </a:cubicBezTo>
                    <a:cubicBezTo>
                      <a:pt x="5" y="24"/>
                      <a:pt x="0" y="16"/>
                      <a:pt x="0" y="10"/>
                    </a:cubicBezTo>
                    <a:cubicBezTo>
                      <a:pt x="0" y="3"/>
                      <a:pt x="5" y="0"/>
                      <a:pt x="11" y="4"/>
                    </a:cubicBezTo>
                    <a:cubicBezTo>
                      <a:pt x="13" y="5"/>
                      <a:pt x="15" y="7"/>
                      <a:pt x="17" y="9"/>
                    </a:cubicBezTo>
                    <a:cubicBezTo>
                      <a:pt x="17" y="4"/>
                      <a:pt x="22" y="2"/>
                      <a:pt x="26" y="5"/>
                    </a:cubicBezTo>
                    <a:cubicBezTo>
                      <a:pt x="60" y="25"/>
                      <a:pt x="60" y="25"/>
                      <a:pt x="60" y="25"/>
                    </a:cubicBezTo>
                    <a:cubicBezTo>
                      <a:pt x="60" y="25"/>
                      <a:pt x="60" y="25"/>
                      <a:pt x="60" y="25"/>
                    </a:cubicBezTo>
                    <a:close/>
                  </a:path>
                </a:pathLst>
              </a:custGeom>
              <a:solidFill>
                <a:srgbClr val="072466"/>
              </a:solidFill>
              <a:ln w="9525">
                <a:noFill/>
                <a:round/>
                <a:headEnd/>
                <a:tailEnd/>
              </a:ln>
            </p:spPr>
            <p:txBody>
              <a:bodyPr/>
              <a:lstStyle/>
              <a:p>
                <a:endParaRPr lang="zh-CN" altLang="en-US"/>
              </a:p>
            </p:txBody>
          </p:sp>
          <p:sp>
            <p:nvSpPr>
              <p:cNvPr id="1218" name="Freeform 504"/>
              <p:cNvSpPr>
                <a:spLocks noEditPoints="1"/>
              </p:cNvSpPr>
              <p:nvPr/>
            </p:nvSpPr>
            <p:spPr bwMode="auto">
              <a:xfrm>
                <a:off x="4619" y="1410"/>
                <a:ext cx="37" cy="27"/>
              </a:xfrm>
              <a:custGeom>
                <a:avLst/>
                <a:gdLst/>
                <a:ahLst/>
                <a:cxnLst>
                  <a:cxn ang="0">
                    <a:pos x="7" y="2"/>
                  </a:cxn>
                  <a:cxn ang="0">
                    <a:pos x="13" y="13"/>
                  </a:cxn>
                  <a:cxn ang="0">
                    <a:pos x="7" y="17"/>
                  </a:cxn>
                  <a:cxn ang="0">
                    <a:pos x="0" y="6"/>
                  </a:cxn>
                  <a:cxn ang="0">
                    <a:pos x="7" y="2"/>
                  </a:cxn>
                  <a:cxn ang="0">
                    <a:pos x="7" y="2"/>
                  </a:cxn>
                  <a:cxn ang="0">
                    <a:pos x="73" y="42"/>
                  </a:cxn>
                  <a:cxn ang="0">
                    <a:pos x="79" y="53"/>
                  </a:cxn>
                  <a:cxn ang="0">
                    <a:pos x="73" y="56"/>
                  </a:cxn>
                  <a:cxn ang="0">
                    <a:pos x="67" y="46"/>
                  </a:cxn>
                  <a:cxn ang="0">
                    <a:pos x="73" y="42"/>
                  </a:cxn>
                  <a:cxn ang="0">
                    <a:pos x="73" y="42"/>
                  </a:cxn>
                </a:cxnLst>
                <a:rect l="0" t="0" r="r" b="b"/>
                <a:pathLst>
                  <a:path w="79" h="58">
                    <a:moveTo>
                      <a:pt x="7" y="2"/>
                    </a:moveTo>
                    <a:cubicBezTo>
                      <a:pt x="10" y="4"/>
                      <a:pt x="13" y="9"/>
                      <a:pt x="13" y="13"/>
                    </a:cubicBezTo>
                    <a:cubicBezTo>
                      <a:pt x="13" y="17"/>
                      <a:pt x="10" y="19"/>
                      <a:pt x="7" y="17"/>
                    </a:cubicBezTo>
                    <a:cubicBezTo>
                      <a:pt x="3" y="15"/>
                      <a:pt x="0" y="10"/>
                      <a:pt x="0" y="6"/>
                    </a:cubicBezTo>
                    <a:cubicBezTo>
                      <a:pt x="0" y="2"/>
                      <a:pt x="3" y="0"/>
                      <a:pt x="7" y="2"/>
                    </a:cubicBezTo>
                    <a:cubicBezTo>
                      <a:pt x="7" y="2"/>
                      <a:pt x="7" y="2"/>
                      <a:pt x="7" y="2"/>
                    </a:cubicBezTo>
                    <a:close/>
                    <a:moveTo>
                      <a:pt x="73" y="42"/>
                    </a:moveTo>
                    <a:cubicBezTo>
                      <a:pt x="77" y="44"/>
                      <a:pt x="79" y="49"/>
                      <a:pt x="79" y="53"/>
                    </a:cubicBezTo>
                    <a:cubicBezTo>
                      <a:pt x="79" y="57"/>
                      <a:pt x="77" y="58"/>
                      <a:pt x="73" y="56"/>
                    </a:cubicBezTo>
                    <a:cubicBezTo>
                      <a:pt x="70" y="54"/>
                      <a:pt x="67" y="50"/>
                      <a:pt x="67" y="46"/>
                    </a:cubicBezTo>
                    <a:cubicBezTo>
                      <a:pt x="67" y="42"/>
                      <a:pt x="70" y="40"/>
                      <a:pt x="73" y="42"/>
                    </a:cubicBezTo>
                    <a:cubicBezTo>
                      <a:pt x="73" y="42"/>
                      <a:pt x="73" y="42"/>
                      <a:pt x="73" y="42"/>
                    </a:cubicBezTo>
                    <a:close/>
                  </a:path>
                </a:pathLst>
              </a:custGeom>
              <a:noFill/>
              <a:ln w="3175" cap="flat">
                <a:solidFill>
                  <a:srgbClr val="DCDCDC"/>
                </a:solidFill>
                <a:prstDash val="solid"/>
                <a:miter lim="800000"/>
                <a:headEnd/>
                <a:tailEnd/>
              </a:ln>
            </p:spPr>
            <p:txBody>
              <a:bodyPr/>
              <a:lstStyle/>
              <a:p>
                <a:endParaRPr lang="zh-CN" altLang="en-US"/>
              </a:p>
            </p:txBody>
          </p:sp>
          <p:sp>
            <p:nvSpPr>
              <p:cNvPr id="1219" name="Freeform 505"/>
              <p:cNvSpPr>
                <a:spLocks/>
              </p:cNvSpPr>
              <p:nvPr/>
            </p:nvSpPr>
            <p:spPr bwMode="auto">
              <a:xfrm>
                <a:off x="4642" y="1426"/>
                <a:ext cx="5" cy="9"/>
              </a:xfrm>
              <a:custGeom>
                <a:avLst/>
                <a:gdLst/>
                <a:ahLst/>
                <a:cxnLst>
                  <a:cxn ang="0">
                    <a:pos x="0" y="3"/>
                  </a:cxn>
                  <a:cxn ang="0">
                    <a:pos x="5" y="0"/>
                  </a:cxn>
                  <a:cxn ang="0">
                    <a:pos x="5" y="6"/>
                  </a:cxn>
                  <a:cxn ang="0">
                    <a:pos x="0" y="9"/>
                  </a:cxn>
                  <a:cxn ang="0">
                    <a:pos x="0" y="3"/>
                  </a:cxn>
                  <a:cxn ang="0">
                    <a:pos x="0" y="3"/>
                  </a:cxn>
                  <a:cxn ang="0">
                    <a:pos x="0" y="3"/>
                  </a:cxn>
                </a:cxnLst>
                <a:rect l="0" t="0" r="r" b="b"/>
                <a:pathLst>
                  <a:path w="5" h="9">
                    <a:moveTo>
                      <a:pt x="0" y="3"/>
                    </a:moveTo>
                    <a:lnTo>
                      <a:pt x="5" y="0"/>
                    </a:lnTo>
                    <a:lnTo>
                      <a:pt x="5" y="6"/>
                    </a:lnTo>
                    <a:lnTo>
                      <a:pt x="0" y="9"/>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1220" name="Freeform 506"/>
              <p:cNvSpPr>
                <a:spLocks/>
              </p:cNvSpPr>
              <p:nvPr/>
            </p:nvSpPr>
            <p:spPr bwMode="auto">
              <a:xfrm>
                <a:off x="4623" y="1415"/>
                <a:ext cx="24" cy="14"/>
              </a:xfrm>
              <a:custGeom>
                <a:avLst/>
                <a:gdLst/>
                <a:ahLst/>
                <a:cxnLst>
                  <a:cxn ang="0">
                    <a:pos x="0" y="2"/>
                  </a:cxn>
                  <a:cxn ang="0">
                    <a:pos x="5" y="0"/>
                  </a:cxn>
                  <a:cxn ang="0">
                    <a:pos x="24" y="11"/>
                  </a:cxn>
                  <a:cxn ang="0">
                    <a:pos x="19" y="14"/>
                  </a:cxn>
                  <a:cxn ang="0">
                    <a:pos x="0" y="2"/>
                  </a:cxn>
                  <a:cxn ang="0">
                    <a:pos x="0" y="2"/>
                  </a:cxn>
                  <a:cxn ang="0">
                    <a:pos x="0" y="2"/>
                  </a:cxn>
                </a:cxnLst>
                <a:rect l="0" t="0" r="r" b="b"/>
                <a:pathLst>
                  <a:path w="24" h="14">
                    <a:moveTo>
                      <a:pt x="0" y="2"/>
                    </a:moveTo>
                    <a:lnTo>
                      <a:pt x="5" y="0"/>
                    </a:lnTo>
                    <a:lnTo>
                      <a:pt x="24" y="11"/>
                    </a:lnTo>
                    <a:lnTo>
                      <a:pt x="19" y="14"/>
                    </a:lnTo>
                    <a:lnTo>
                      <a:pt x="0" y="2"/>
                    </a:lnTo>
                    <a:lnTo>
                      <a:pt x="0" y="2"/>
                    </a:lnTo>
                    <a:lnTo>
                      <a:pt x="0" y="2"/>
                    </a:lnTo>
                    <a:close/>
                  </a:path>
                </a:pathLst>
              </a:custGeom>
              <a:solidFill>
                <a:srgbClr val="4F64A8"/>
              </a:solidFill>
              <a:ln w="9525">
                <a:noFill/>
                <a:round/>
                <a:headEnd/>
                <a:tailEnd/>
              </a:ln>
            </p:spPr>
            <p:txBody>
              <a:bodyPr/>
              <a:lstStyle/>
              <a:p>
                <a:endParaRPr lang="zh-CN" altLang="en-US"/>
              </a:p>
            </p:txBody>
          </p:sp>
          <p:sp>
            <p:nvSpPr>
              <p:cNvPr id="1221" name="Freeform 507"/>
              <p:cNvSpPr>
                <a:spLocks/>
              </p:cNvSpPr>
              <p:nvPr/>
            </p:nvSpPr>
            <p:spPr bwMode="auto">
              <a:xfrm>
                <a:off x="4623" y="1417"/>
                <a:ext cx="19" cy="18"/>
              </a:xfrm>
              <a:custGeom>
                <a:avLst/>
                <a:gdLst/>
                <a:ahLst/>
                <a:cxnLst>
                  <a:cxn ang="0">
                    <a:pos x="19" y="12"/>
                  </a:cxn>
                  <a:cxn ang="0">
                    <a:pos x="19" y="18"/>
                  </a:cxn>
                  <a:cxn ang="0">
                    <a:pos x="0" y="6"/>
                  </a:cxn>
                  <a:cxn ang="0">
                    <a:pos x="0" y="0"/>
                  </a:cxn>
                  <a:cxn ang="0">
                    <a:pos x="19" y="12"/>
                  </a:cxn>
                  <a:cxn ang="0">
                    <a:pos x="19" y="12"/>
                  </a:cxn>
                  <a:cxn ang="0">
                    <a:pos x="19" y="12"/>
                  </a:cxn>
                </a:cxnLst>
                <a:rect l="0" t="0" r="r" b="b"/>
                <a:pathLst>
                  <a:path w="19" h="18">
                    <a:moveTo>
                      <a:pt x="19" y="12"/>
                    </a:moveTo>
                    <a:lnTo>
                      <a:pt x="19" y="18"/>
                    </a:lnTo>
                    <a:lnTo>
                      <a:pt x="0" y="6"/>
                    </a:lnTo>
                    <a:lnTo>
                      <a:pt x="0" y="0"/>
                    </a:lnTo>
                    <a:lnTo>
                      <a:pt x="19" y="12"/>
                    </a:lnTo>
                    <a:lnTo>
                      <a:pt x="19" y="12"/>
                    </a:lnTo>
                    <a:lnTo>
                      <a:pt x="19" y="12"/>
                    </a:lnTo>
                    <a:close/>
                  </a:path>
                </a:pathLst>
              </a:custGeom>
              <a:solidFill>
                <a:srgbClr val="36458A"/>
              </a:solidFill>
              <a:ln w="9525">
                <a:noFill/>
                <a:round/>
                <a:headEnd/>
                <a:tailEnd/>
              </a:ln>
            </p:spPr>
            <p:txBody>
              <a:bodyPr/>
              <a:lstStyle/>
              <a:p>
                <a:endParaRPr lang="zh-CN" altLang="en-US"/>
              </a:p>
            </p:txBody>
          </p:sp>
          <p:sp>
            <p:nvSpPr>
              <p:cNvPr id="1222" name="Freeform 508"/>
              <p:cNvSpPr>
                <a:spLocks/>
              </p:cNvSpPr>
              <p:nvPr/>
            </p:nvSpPr>
            <p:spPr bwMode="auto">
              <a:xfrm>
                <a:off x="4661" y="1436"/>
                <a:ext cx="41" cy="31"/>
              </a:xfrm>
              <a:custGeom>
                <a:avLst/>
                <a:gdLst/>
                <a:ahLst/>
                <a:cxnLst>
                  <a:cxn ang="0">
                    <a:pos x="60" y="24"/>
                  </a:cxn>
                  <a:cxn ang="0">
                    <a:pos x="69" y="40"/>
                  </a:cxn>
                  <a:cxn ang="0">
                    <a:pos x="76" y="41"/>
                  </a:cxn>
                  <a:cxn ang="0">
                    <a:pos x="86" y="59"/>
                  </a:cxn>
                  <a:cxn ang="0">
                    <a:pos x="75" y="65"/>
                  </a:cxn>
                  <a:cxn ang="0">
                    <a:pos x="69" y="59"/>
                  </a:cxn>
                  <a:cxn ang="0">
                    <a:pos x="60" y="63"/>
                  </a:cxn>
                  <a:cxn ang="0">
                    <a:pos x="26" y="44"/>
                  </a:cxn>
                  <a:cxn ang="0">
                    <a:pos x="16" y="28"/>
                  </a:cxn>
                  <a:cxn ang="0">
                    <a:pos x="10" y="27"/>
                  </a:cxn>
                  <a:cxn ang="0">
                    <a:pos x="0" y="9"/>
                  </a:cxn>
                  <a:cxn ang="0">
                    <a:pos x="10" y="3"/>
                  </a:cxn>
                  <a:cxn ang="0">
                    <a:pos x="16" y="9"/>
                  </a:cxn>
                  <a:cxn ang="0">
                    <a:pos x="26" y="5"/>
                  </a:cxn>
                  <a:cxn ang="0">
                    <a:pos x="60" y="24"/>
                  </a:cxn>
                  <a:cxn ang="0">
                    <a:pos x="60" y="24"/>
                  </a:cxn>
                </a:cxnLst>
                <a:rect l="0" t="0" r="r" b="b"/>
                <a:pathLst>
                  <a:path w="86" h="68">
                    <a:moveTo>
                      <a:pt x="60" y="24"/>
                    </a:moveTo>
                    <a:cubicBezTo>
                      <a:pt x="65" y="27"/>
                      <a:pt x="69" y="34"/>
                      <a:pt x="69" y="40"/>
                    </a:cubicBezTo>
                    <a:cubicBezTo>
                      <a:pt x="71" y="39"/>
                      <a:pt x="73" y="40"/>
                      <a:pt x="76" y="41"/>
                    </a:cubicBezTo>
                    <a:cubicBezTo>
                      <a:pt x="81" y="44"/>
                      <a:pt x="86" y="52"/>
                      <a:pt x="86" y="59"/>
                    </a:cubicBezTo>
                    <a:cubicBezTo>
                      <a:pt x="86" y="65"/>
                      <a:pt x="81" y="68"/>
                      <a:pt x="75" y="65"/>
                    </a:cubicBezTo>
                    <a:cubicBezTo>
                      <a:pt x="73" y="63"/>
                      <a:pt x="71" y="61"/>
                      <a:pt x="69" y="59"/>
                    </a:cubicBezTo>
                    <a:cubicBezTo>
                      <a:pt x="69" y="64"/>
                      <a:pt x="65" y="66"/>
                      <a:pt x="60" y="63"/>
                    </a:cubicBezTo>
                    <a:cubicBezTo>
                      <a:pt x="26" y="44"/>
                      <a:pt x="26" y="44"/>
                      <a:pt x="26" y="44"/>
                    </a:cubicBezTo>
                    <a:cubicBezTo>
                      <a:pt x="21" y="41"/>
                      <a:pt x="17" y="34"/>
                      <a:pt x="16" y="28"/>
                    </a:cubicBezTo>
                    <a:cubicBezTo>
                      <a:pt x="15" y="29"/>
                      <a:pt x="12" y="28"/>
                      <a:pt x="10" y="27"/>
                    </a:cubicBezTo>
                    <a:cubicBezTo>
                      <a:pt x="4" y="24"/>
                      <a:pt x="0" y="16"/>
                      <a:pt x="0" y="9"/>
                    </a:cubicBezTo>
                    <a:cubicBezTo>
                      <a:pt x="0" y="2"/>
                      <a:pt x="4" y="0"/>
                      <a:pt x="10" y="3"/>
                    </a:cubicBezTo>
                    <a:cubicBezTo>
                      <a:pt x="12" y="4"/>
                      <a:pt x="15" y="6"/>
                      <a:pt x="16" y="9"/>
                    </a:cubicBezTo>
                    <a:cubicBezTo>
                      <a:pt x="17" y="4"/>
                      <a:pt x="21" y="2"/>
                      <a:pt x="26" y="5"/>
                    </a:cubicBezTo>
                    <a:cubicBezTo>
                      <a:pt x="60" y="24"/>
                      <a:pt x="60" y="24"/>
                      <a:pt x="60" y="24"/>
                    </a:cubicBezTo>
                    <a:cubicBezTo>
                      <a:pt x="60" y="24"/>
                      <a:pt x="60" y="24"/>
                      <a:pt x="60" y="24"/>
                    </a:cubicBezTo>
                    <a:close/>
                  </a:path>
                </a:pathLst>
              </a:custGeom>
              <a:solidFill>
                <a:srgbClr val="072466"/>
              </a:solidFill>
              <a:ln w="9525">
                <a:noFill/>
                <a:round/>
                <a:headEnd/>
                <a:tailEnd/>
              </a:ln>
            </p:spPr>
            <p:txBody>
              <a:bodyPr/>
              <a:lstStyle/>
              <a:p>
                <a:endParaRPr lang="zh-CN" altLang="en-US"/>
              </a:p>
            </p:txBody>
          </p:sp>
          <p:sp>
            <p:nvSpPr>
              <p:cNvPr id="1223" name="Freeform 509"/>
              <p:cNvSpPr>
                <a:spLocks noEditPoints="1"/>
              </p:cNvSpPr>
              <p:nvPr/>
            </p:nvSpPr>
            <p:spPr bwMode="auto">
              <a:xfrm>
                <a:off x="4663" y="1438"/>
                <a:ext cx="37" cy="27"/>
              </a:xfrm>
              <a:custGeom>
                <a:avLst/>
                <a:gdLst/>
                <a:ahLst/>
                <a:cxnLst>
                  <a:cxn ang="0">
                    <a:pos x="6" y="2"/>
                  </a:cxn>
                  <a:cxn ang="0">
                    <a:pos x="12" y="13"/>
                  </a:cxn>
                  <a:cxn ang="0">
                    <a:pos x="6" y="16"/>
                  </a:cxn>
                  <a:cxn ang="0">
                    <a:pos x="0" y="5"/>
                  </a:cxn>
                  <a:cxn ang="0">
                    <a:pos x="6" y="2"/>
                  </a:cxn>
                  <a:cxn ang="0">
                    <a:pos x="6" y="2"/>
                  </a:cxn>
                  <a:cxn ang="0">
                    <a:pos x="73" y="41"/>
                  </a:cxn>
                  <a:cxn ang="0">
                    <a:pos x="79" y="52"/>
                  </a:cxn>
                  <a:cxn ang="0">
                    <a:pos x="73" y="56"/>
                  </a:cxn>
                  <a:cxn ang="0">
                    <a:pos x="66" y="45"/>
                  </a:cxn>
                  <a:cxn ang="0">
                    <a:pos x="73" y="41"/>
                  </a:cxn>
                  <a:cxn ang="0">
                    <a:pos x="73" y="41"/>
                  </a:cxn>
                </a:cxnLst>
                <a:rect l="0" t="0" r="r" b="b"/>
                <a:pathLst>
                  <a:path w="79" h="58">
                    <a:moveTo>
                      <a:pt x="6" y="2"/>
                    </a:moveTo>
                    <a:cubicBezTo>
                      <a:pt x="10" y="4"/>
                      <a:pt x="12" y="9"/>
                      <a:pt x="12" y="13"/>
                    </a:cubicBezTo>
                    <a:cubicBezTo>
                      <a:pt x="12" y="17"/>
                      <a:pt x="10" y="18"/>
                      <a:pt x="6" y="16"/>
                    </a:cubicBezTo>
                    <a:cubicBezTo>
                      <a:pt x="3" y="14"/>
                      <a:pt x="0" y="9"/>
                      <a:pt x="0" y="5"/>
                    </a:cubicBezTo>
                    <a:cubicBezTo>
                      <a:pt x="0" y="1"/>
                      <a:pt x="3" y="0"/>
                      <a:pt x="6" y="2"/>
                    </a:cubicBezTo>
                    <a:cubicBezTo>
                      <a:pt x="6" y="2"/>
                      <a:pt x="6" y="2"/>
                      <a:pt x="6" y="2"/>
                    </a:cubicBezTo>
                    <a:close/>
                    <a:moveTo>
                      <a:pt x="73" y="41"/>
                    </a:moveTo>
                    <a:cubicBezTo>
                      <a:pt x="76" y="43"/>
                      <a:pt x="79" y="48"/>
                      <a:pt x="79" y="52"/>
                    </a:cubicBezTo>
                    <a:cubicBezTo>
                      <a:pt x="79" y="56"/>
                      <a:pt x="76" y="58"/>
                      <a:pt x="73" y="56"/>
                    </a:cubicBezTo>
                    <a:cubicBezTo>
                      <a:pt x="69" y="54"/>
                      <a:pt x="66" y="49"/>
                      <a:pt x="66" y="45"/>
                    </a:cubicBezTo>
                    <a:cubicBezTo>
                      <a:pt x="66" y="41"/>
                      <a:pt x="69" y="39"/>
                      <a:pt x="73" y="41"/>
                    </a:cubicBezTo>
                    <a:cubicBezTo>
                      <a:pt x="73" y="41"/>
                      <a:pt x="73" y="41"/>
                      <a:pt x="73" y="41"/>
                    </a:cubicBezTo>
                    <a:close/>
                  </a:path>
                </a:pathLst>
              </a:custGeom>
              <a:noFill/>
              <a:ln w="3175" cap="flat">
                <a:solidFill>
                  <a:srgbClr val="DCDCDC"/>
                </a:solidFill>
                <a:prstDash val="solid"/>
                <a:miter lim="800000"/>
                <a:headEnd/>
                <a:tailEnd/>
              </a:ln>
            </p:spPr>
            <p:txBody>
              <a:bodyPr/>
              <a:lstStyle/>
              <a:p>
                <a:endParaRPr lang="zh-CN" altLang="en-US"/>
              </a:p>
            </p:txBody>
          </p:sp>
          <p:sp>
            <p:nvSpPr>
              <p:cNvPr id="1224" name="Freeform 510"/>
              <p:cNvSpPr>
                <a:spLocks/>
              </p:cNvSpPr>
              <p:nvPr/>
            </p:nvSpPr>
            <p:spPr bwMode="auto">
              <a:xfrm>
                <a:off x="4686" y="1453"/>
                <a:ext cx="5" cy="9"/>
              </a:xfrm>
              <a:custGeom>
                <a:avLst/>
                <a:gdLst/>
                <a:ahLst/>
                <a:cxnLst>
                  <a:cxn ang="0">
                    <a:pos x="0" y="3"/>
                  </a:cxn>
                  <a:cxn ang="0">
                    <a:pos x="5" y="0"/>
                  </a:cxn>
                  <a:cxn ang="0">
                    <a:pos x="4" y="6"/>
                  </a:cxn>
                  <a:cxn ang="0">
                    <a:pos x="0" y="9"/>
                  </a:cxn>
                  <a:cxn ang="0">
                    <a:pos x="0" y="3"/>
                  </a:cxn>
                  <a:cxn ang="0">
                    <a:pos x="0" y="3"/>
                  </a:cxn>
                  <a:cxn ang="0">
                    <a:pos x="0" y="3"/>
                  </a:cxn>
                </a:cxnLst>
                <a:rect l="0" t="0" r="r" b="b"/>
                <a:pathLst>
                  <a:path w="5" h="9">
                    <a:moveTo>
                      <a:pt x="0" y="3"/>
                    </a:moveTo>
                    <a:lnTo>
                      <a:pt x="5" y="0"/>
                    </a:lnTo>
                    <a:lnTo>
                      <a:pt x="4" y="6"/>
                    </a:lnTo>
                    <a:lnTo>
                      <a:pt x="0" y="9"/>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1225" name="Freeform 511"/>
              <p:cNvSpPr>
                <a:spLocks/>
              </p:cNvSpPr>
              <p:nvPr/>
            </p:nvSpPr>
            <p:spPr bwMode="auto">
              <a:xfrm>
                <a:off x="4667" y="1442"/>
                <a:ext cx="24" cy="14"/>
              </a:xfrm>
              <a:custGeom>
                <a:avLst/>
                <a:gdLst/>
                <a:ahLst/>
                <a:cxnLst>
                  <a:cxn ang="0">
                    <a:pos x="0" y="2"/>
                  </a:cxn>
                  <a:cxn ang="0">
                    <a:pos x="4" y="0"/>
                  </a:cxn>
                  <a:cxn ang="0">
                    <a:pos x="24" y="11"/>
                  </a:cxn>
                  <a:cxn ang="0">
                    <a:pos x="19" y="14"/>
                  </a:cxn>
                  <a:cxn ang="0">
                    <a:pos x="0" y="2"/>
                  </a:cxn>
                  <a:cxn ang="0">
                    <a:pos x="0" y="2"/>
                  </a:cxn>
                  <a:cxn ang="0">
                    <a:pos x="0" y="2"/>
                  </a:cxn>
                </a:cxnLst>
                <a:rect l="0" t="0" r="r" b="b"/>
                <a:pathLst>
                  <a:path w="24" h="14">
                    <a:moveTo>
                      <a:pt x="0" y="2"/>
                    </a:moveTo>
                    <a:lnTo>
                      <a:pt x="4" y="0"/>
                    </a:lnTo>
                    <a:lnTo>
                      <a:pt x="24" y="11"/>
                    </a:lnTo>
                    <a:lnTo>
                      <a:pt x="19" y="14"/>
                    </a:lnTo>
                    <a:lnTo>
                      <a:pt x="0" y="2"/>
                    </a:lnTo>
                    <a:lnTo>
                      <a:pt x="0" y="2"/>
                    </a:lnTo>
                    <a:lnTo>
                      <a:pt x="0" y="2"/>
                    </a:lnTo>
                    <a:close/>
                  </a:path>
                </a:pathLst>
              </a:custGeom>
              <a:solidFill>
                <a:srgbClr val="4F64A8"/>
              </a:solidFill>
              <a:ln w="9525">
                <a:noFill/>
                <a:round/>
                <a:headEnd/>
                <a:tailEnd/>
              </a:ln>
            </p:spPr>
            <p:txBody>
              <a:bodyPr/>
              <a:lstStyle/>
              <a:p>
                <a:endParaRPr lang="zh-CN" altLang="en-US"/>
              </a:p>
            </p:txBody>
          </p:sp>
          <p:sp>
            <p:nvSpPr>
              <p:cNvPr id="1226" name="Freeform 512"/>
              <p:cNvSpPr>
                <a:spLocks/>
              </p:cNvSpPr>
              <p:nvPr/>
            </p:nvSpPr>
            <p:spPr bwMode="auto">
              <a:xfrm>
                <a:off x="4667" y="1444"/>
                <a:ext cx="19" cy="18"/>
              </a:xfrm>
              <a:custGeom>
                <a:avLst/>
                <a:gdLst/>
                <a:ahLst/>
                <a:cxnLst>
                  <a:cxn ang="0">
                    <a:pos x="19" y="12"/>
                  </a:cxn>
                  <a:cxn ang="0">
                    <a:pos x="19" y="18"/>
                  </a:cxn>
                  <a:cxn ang="0">
                    <a:pos x="0" y="7"/>
                  </a:cxn>
                  <a:cxn ang="0">
                    <a:pos x="0" y="0"/>
                  </a:cxn>
                  <a:cxn ang="0">
                    <a:pos x="19" y="12"/>
                  </a:cxn>
                  <a:cxn ang="0">
                    <a:pos x="19" y="12"/>
                  </a:cxn>
                  <a:cxn ang="0">
                    <a:pos x="19" y="12"/>
                  </a:cxn>
                </a:cxnLst>
                <a:rect l="0" t="0" r="r" b="b"/>
                <a:pathLst>
                  <a:path w="19" h="18">
                    <a:moveTo>
                      <a:pt x="19" y="12"/>
                    </a:moveTo>
                    <a:lnTo>
                      <a:pt x="19" y="18"/>
                    </a:lnTo>
                    <a:lnTo>
                      <a:pt x="0" y="7"/>
                    </a:lnTo>
                    <a:lnTo>
                      <a:pt x="0" y="0"/>
                    </a:lnTo>
                    <a:lnTo>
                      <a:pt x="19" y="12"/>
                    </a:lnTo>
                    <a:lnTo>
                      <a:pt x="19" y="12"/>
                    </a:lnTo>
                    <a:lnTo>
                      <a:pt x="19" y="12"/>
                    </a:lnTo>
                    <a:close/>
                  </a:path>
                </a:pathLst>
              </a:custGeom>
              <a:solidFill>
                <a:srgbClr val="36458A"/>
              </a:solidFill>
              <a:ln w="9525">
                <a:noFill/>
                <a:round/>
                <a:headEnd/>
                <a:tailEnd/>
              </a:ln>
            </p:spPr>
            <p:txBody>
              <a:bodyPr/>
              <a:lstStyle/>
              <a:p>
                <a:endParaRPr lang="zh-CN" altLang="en-US"/>
              </a:p>
            </p:txBody>
          </p:sp>
          <p:sp>
            <p:nvSpPr>
              <p:cNvPr id="1227" name="Freeform 513"/>
              <p:cNvSpPr>
                <a:spLocks/>
              </p:cNvSpPr>
              <p:nvPr/>
            </p:nvSpPr>
            <p:spPr bwMode="auto">
              <a:xfrm>
                <a:off x="4604" y="1414"/>
                <a:ext cx="15" cy="17"/>
              </a:xfrm>
              <a:custGeom>
                <a:avLst/>
                <a:gdLst/>
                <a:ahLst/>
                <a:cxnLst>
                  <a:cxn ang="0">
                    <a:pos x="15" y="8"/>
                  </a:cxn>
                  <a:cxn ang="0">
                    <a:pos x="15" y="17"/>
                  </a:cxn>
                  <a:cxn ang="0">
                    <a:pos x="0" y="9"/>
                  </a:cxn>
                  <a:cxn ang="0">
                    <a:pos x="1" y="0"/>
                  </a:cxn>
                  <a:cxn ang="0">
                    <a:pos x="15" y="8"/>
                  </a:cxn>
                  <a:cxn ang="0">
                    <a:pos x="15" y="8"/>
                  </a:cxn>
                  <a:cxn ang="0">
                    <a:pos x="15" y="8"/>
                  </a:cxn>
                </a:cxnLst>
                <a:rect l="0" t="0" r="r" b="b"/>
                <a:pathLst>
                  <a:path w="15" h="17">
                    <a:moveTo>
                      <a:pt x="15" y="8"/>
                    </a:moveTo>
                    <a:lnTo>
                      <a:pt x="15" y="17"/>
                    </a:lnTo>
                    <a:lnTo>
                      <a:pt x="0" y="9"/>
                    </a:lnTo>
                    <a:lnTo>
                      <a:pt x="1" y="0"/>
                    </a:lnTo>
                    <a:lnTo>
                      <a:pt x="15" y="8"/>
                    </a:lnTo>
                    <a:lnTo>
                      <a:pt x="15" y="8"/>
                    </a:lnTo>
                    <a:lnTo>
                      <a:pt x="15" y="8"/>
                    </a:lnTo>
                    <a:close/>
                  </a:path>
                </a:pathLst>
              </a:custGeom>
              <a:solidFill>
                <a:srgbClr val="072466"/>
              </a:solidFill>
              <a:ln w="9525">
                <a:noFill/>
                <a:round/>
                <a:headEnd/>
                <a:tailEnd/>
              </a:ln>
            </p:spPr>
            <p:txBody>
              <a:bodyPr/>
              <a:lstStyle/>
              <a:p>
                <a:endParaRPr lang="zh-CN" altLang="en-US"/>
              </a:p>
            </p:txBody>
          </p:sp>
          <p:sp>
            <p:nvSpPr>
              <p:cNvPr id="1228" name="Freeform 514"/>
              <p:cNvSpPr>
                <a:spLocks/>
              </p:cNvSpPr>
              <p:nvPr/>
            </p:nvSpPr>
            <p:spPr bwMode="auto">
              <a:xfrm>
                <a:off x="4606" y="1417"/>
                <a:ext cx="12" cy="11"/>
              </a:xfrm>
              <a:custGeom>
                <a:avLst/>
                <a:gdLst/>
                <a:ahLst/>
                <a:cxnLst>
                  <a:cxn ang="0">
                    <a:pos x="12" y="7"/>
                  </a:cxn>
                  <a:cxn ang="0">
                    <a:pos x="12" y="11"/>
                  </a:cxn>
                  <a:cxn ang="0">
                    <a:pos x="0" y="4"/>
                  </a:cxn>
                  <a:cxn ang="0">
                    <a:pos x="0" y="0"/>
                  </a:cxn>
                  <a:cxn ang="0">
                    <a:pos x="12" y="7"/>
                  </a:cxn>
                  <a:cxn ang="0">
                    <a:pos x="12" y="7"/>
                  </a:cxn>
                  <a:cxn ang="0">
                    <a:pos x="12" y="7"/>
                  </a:cxn>
                </a:cxnLst>
                <a:rect l="0" t="0" r="r" b="b"/>
                <a:pathLst>
                  <a:path w="12" h="11">
                    <a:moveTo>
                      <a:pt x="12" y="7"/>
                    </a:moveTo>
                    <a:lnTo>
                      <a:pt x="12" y="11"/>
                    </a:lnTo>
                    <a:lnTo>
                      <a:pt x="0" y="4"/>
                    </a:lnTo>
                    <a:lnTo>
                      <a:pt x="0" y="0"/>
                    </a:lnTo>
                    <a:lnTo>
                      <a:pt x="12" y="7"/>
                    </a:lnTo>
                    <a:lnTo>
                      <a:pt x="12" y="7"/>
                    </a:lnTo>
                    <a:lnTo>
                      <a:pt x="12" y="7"/>
                    </a:lnTo>
                    <a:close/>
                  </a:path>
                </a:pathLst>
              </a:custGeom>
              <a:noFill/>
              <a:ln w="3175" cap="flat">
                <a:solidFill>
                  <a:srgbClr val="DCDCDC"/>
                </a:solidFill>
                <a:prstDash val="solid"/>
                <a:miter lim="800000"/>
                <a:headEnd/>
                <a:tailEnd/>
              </a:ln>
            </p:spPr>
            <p:txBody>
              <a:bodyPr/>
              <a:lstStyle/>
              <a:p>
                <a:endParaRPr lang="zh-CN" altLang="en-US"/>
              </a:p>
            </p:txBody>
          </p:sp>
          <p:sp>
            <p:nvSpPr>
              <p:cNvPr id="1229" name="Freeform 515"/>
              <p:cNvSpPr>
                <a:spLocks/>
              </p:cNvSpPr>
              <p:nvPr/>
            </p:nvSpPr>
            <p:spPr bwMode="auto">
              <a:xfrm>
                <a:off x="4706" y="1458"/>
                <a:ext cx="14" cy="23"/>
              </a:xfrm>
              <a:custGeom>
                <a:avLst/>
                <a:gdLst/>
                <a:ahLst/>
                <a:cxnLst>
                  <a:cxn ang="0">
                    <a:pos x="14" y="8"/>
                  </a:cxn>
                  <a:cxn ang="0">
                    <a:pos x="14" y="23"/>
                  </a:cxn>
                  <a:cxn ang="0">
                    <a:pos x="0" y="15"/>
                  </a:cxn>
                  <a:cxn ang="0">
                    <a:pos x="0" y="0"/>
                  </a:cxn>
                  <a:cxn ang="0">
                    <a:pos x="14" y="8"/>
                  </a:cxn>
                  <a:cxn ang="0">
                    <a:pos x="14" y="8"/>
                  </a:cxn>
                  <a:cxn ang="0">
                    <a:pos x="14" y="8"/>
                  </a:cxn>
                </a:cxnLst>
                <a:rect l="0" t="0" r="r" b="b"/>
                <a:pathLst>
                  <a:path w="14" h="23">
                    <a:moveTo>
                      <a:pt x="14" y="8"/>
                    </a:moveTo>
                    <a:lnTo>
                      <a:pt x="14" y="23"/>
                    </a:lnTo>
                    <a:lnTo>
                      <a:pt x="0" y="15"/>
                    </a:lnTo>
                    <a:lnTo>
                      <a:pt x="0" y="0"/>
                    </a:lnTo>
                    <a:lnTo>
                      <a:pt x="14" y="8"/>
                    </a:lnTo>
                    <a:lnTo>
                      <a:pt x="14" y="8"/>
                    </a:lnTo>
                    <a:lnTo>
                      <a:pt x="14" y="8"/>
                    </a:lnTo>
                    <a:close/>
                  </a:path>
                </a:pathLst>
              </a:custGeom>
              <a:solidFill>
                <a:srgbClr val="36458A"/>
              </a:solidFill>
              <a:ln w="9525">
                <a:noFill/>
                <a:round/>
                <a:headEnd/>
                <a:tailEnd/>
              </a:ln>
            </p:spPr>
            <p:txBody>
              <a:bodyPr/>
              <a:lstStyle/>
              <a:p>
                <a:endParaRPr lang="zh-CN" altLang="en-US"/>
              </a:p>
            </p:txBody>
          </p:sp>
          <p:sp>
            <p:nvSpPr>
              <p:cNvPr id="1230" name="Freeform 516"/>
              <p:cNvSpPr>
                <a:spLocks/>
              </p:cNvSpPr>
              <p:nvPr/>
            </p:nvSpPr>
            <p:spPr bwMode="auto">
              <a:xfrm>
                <a:off x="4708" y="1462"/>
                <a:ext cx="10" cy="16"/>
              </a:xfrm>
              <a:custGeom>
                <a:avLst/>
                <a:gdLst/>
                <a:ahLst/>
                <a:cxnLst>
                  <a:cxn ang="0">
                    <a:pos x="10" y="6"/>
                  </a:cxn>
                  <a:cxn ang="0">
                    <a:pos x="10" y="15"/>
                  </a:cxn>
                  <a:cxn ang="0">
                    <a:pos x="8" y="14"/>
                  </a:cxn>
                  <a:cxn ang="0">
                    <a:pos x="8" y="16"/>
                  </a:cxn>
                  <a:cxn ang="0">
                    <a:pos x="2" y="13"/>
                  </a:cxn>
                  <a:cxn ang="0">
                    <a:pos x="2" y="11"/>
                  </a:cxn>
                  <a:cxn ang="0">
                    <a:pos x="0" y="9"/>
                  </a:cxn>
                  <a:cxn ang="0">
                    <a:pos x="0" y="0"/>
                  </a:cxn>
                  <a:cxn ang="0">
                    <a:pos x="10" y="6"/>
                  </a:cxn>
                  <a:cxn ang="0">
                    <a:pos x="10" y="6"/>
                  </a:cxn>
                  <a:cxn ang="0">
                    <a:pos x="10" y="6"/>
                  </a:cxn>
                </a:cxnLst>
                <a:rect l="0" t="0" r="r" b="b"/>
                <a:pathLst>
                  <a:path w="10" h="16">
                    <a:moveTo>
                      <a:pt x="10" y="6"/>
                    </a:moveTo>
                    <a:lnTo>
                      <a:pt x="10" y="15"/>
                    </a:lnTo>
                    <a:lnTo>
                      <a:pt x="8" y="14"/>
                    </a:lnTo>
                    <a:lnTo>
                      <a:pt x="8" y="16"/>
                    </a:lnTo>
                    <a:lnTo>
                      <a:pt x="2" y="13"/>
                    </a:lnTo>
                    <a:lnTo>
                      <a:pt x="2" y="11"/>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1231" name="Freeform 517"/>
              <p:cNvSpPr>
                <a:spLocks/>
              </p:cNvSpPr>
              <p:nvPr/>
            </p:nvSpPr>
            <p:spPr bwMode="auto">
              <a:xfrm>
                <a:off x="4727" y="1470"/>
                <a:ext cx="13" cy="23"/>
              </a:xfrm>
              <a:custGeom>
                <a:avLst/>
                <a:gdLst/>
                <a:ahLst/>
                <a:cxnLst>
                  <a:cxn ang="0">
                    <a:pos x="13" y="7"/>
                  </a:cxn>
                  <a:cxn ang="0">
                    <a:pos x="13" y="23"/>
                  </a:cxn>
                  <a:cxn ang="0">
                    <a:pos x="0" y="15"/>
                  </a:cxn>
                  <a:cxn ang="0">
                    <a:pos x="0" y="0"/>
                  </a:cxn>
                  <a:cxn ang="0">
                    <a:pos x="13" y="7"/>
                  </a:cxn>
                  <a:cxn ang="0">
                    <a:pos x="13" y="7"/>
                  </a:cxn>
                  <a:cxn ang="0">
                    <a:pos x="13" y="7"/>
                  </a:cxn>
                </a:cxnLst>
                <a:rect l="0" t="0" r="r" b="b"/>
                <a:pathLst>
                  <a:path w="13" h="23">
                    <a:moveTo>
                      <a:pt x="13" y="7"/>
                    </a:moveTo>
                    <a:lnTo>
                      <a:pt x="13" y="23"/>
                    </a:lnTo>
                    <a:lnTo>
                      <a:pt x="0" y="15"/>
                    </a:lnTo>
                    <a:lnTo>
                      <a:pt x="0" y="0"/>
                    </a:lnTo>
                    <a:lnTo>
                      <a:pt x="13" y="7"/>
                    </a:lnTo>
                    <a:lnTo>
                      <a:pt x="13" y="7"/>
                    </a:lnTo>
                    <a:lnTo>
                      <a:pt x="13" y="7"/>
                    </a:lnTo>
                    <a:close/>
                  </a:path>
                </a:pathLst>
              </a:custGeom>
              <a:solidFill>
                <a:srgbClr val="36458A"/>
              </a:solidFill>
              <a:ln w="9525">
                <a:noFill/>
                <a:round/>
                <a:headEnd/>
                <a:tailEnd/>
              </a:ln>
            </p:spPr>
            <p:txBody>
              <a:bodyPr/>
              <a:lstStyle/>
              <a:p>
                <a:endParaRPr lang="zh-CN" altLang="en-US"/>
              </a:p>
            </p:txBody>
          </p:sp>
          <p:sp>
            <p:nvSpPr>
              <p:cNvPr id="1232" name="Freeform 518"/>
              <p:cNvSpPr>
                <a:spLocks/>
              </p:cNvSpPr>
              <p:nvPr/>
            </p:nvSpPr>
            <p:spPr bwMode="auto">
              <a:xfrm>
                <a:off x="4729" y="1473"/>
                <a:ext cx="10" cy="16"/>
              </a:xfrm>
              <a:custGeom>
                <a:avLst/>
                <a:gdLst/>
                <a:ahLst/>
                <a:cxnLst>
                  <a:cxn ang="0">
                    <a:pos x="10" y="6"/>
                  </a:cxn>
                  <a:cxn ang="0">
                    <a:pos x="10" y="15"/>
                  </a:cxn>
                  <a:cxn ang="0">
                    <a:pos x="7" y="14"/>
                  </a:cxn>
                  <a:cxn ang="0">
                    <a:pos x="7" y="16"/>
                  </a:cxn>
                  <a:cxn ang="0">
                    <a:pos x="2" y="14"/>
                  </a:cxn>
                  <a:cxn ang="0">
                    <a:pos x="2" y="11"/>
                  </a:cxn>
                  <a:cxn ang="0">
                    <a:pos x="0" y="9"/>
                  </a:cxn>
                  <a:cxn ang="0">
                    <a:pos x="0" y="0"/>
                  </a:cxn>
                  <a:cxn ang="0">
                    <a:pos x="10" y="6"/>
                  </a:cxn>
                  <a:cxn ang="0">
                    <a:pos x="10" y="6"/>
                  </a:cxn>
                  <a:cxn ang="0">
                    <a:pos x="10" y="6"/>
                  </a:cxn>
                </a:cxnLst>
                <a:rect l="0" t="0" r="r" b="b"/>
                <a:pathLst>
                  <a:path w="10" h="16">
                    <a:moveTo>
                      <a:pt x="10" y="6"/>
                    </a:moveTo>
                    <a:lnTo>
                      <a:pt x="10" y="15"/>
                    </a:lnTo>
                    <a:lnTo>
                      <a:pt x="7" y="14"/>
                    </a:lnTo>
                    <a:lnTo>
                      <a:pt x="7" y="16"/>
                    </a:lnTo>
                    <a:lnTo>
                      <a:pt x="2" y="14"/>
                    </a:lnTo>
                    <a:lnTo>
                      <a:pt x="2" y="11"/>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1233" name="Freeform 519"/>
              <p:cNvSpPr>
                <a:spLocks/>
              </p:cNvSpPr>
              <p:nvPr/>
            </p:nvSpPr>
            <p:spPr bwMode="auto">
              <a:xfrm>
                <a:off x="4760" y="1487"/>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1234" name="Freeform 520"/>
              <p:cNvSpPr>
                <a:spLocks/>
              </p:cNvSpPr>
              <p:nvPr/>
            </p:nvSpPr>
            <p:spPr bwMode="auto">
              <a:xfrm>
                <a:off x="4761" y="1490"/>
                <a:ext cx="11" cy="17"/>
              </a:xfrm>
              <a:custGeom>
                <a:avLst/>
                <a:gdLst/>
                <a:ahLst/>
                <a:cxnLst>
                  <a:cxn ang="0">
                    <a:pos x="11" y="6"/>
                  </a:cxn>
                  <a:cxn ang="0">
                    <a:pos x="11" y="16"/>
                  </a:cxn>
                  <a:cxn ang="0">
                    <a:pos x="8" y="14"/>
                  </a:cxn>
                  <a:cxn ang="0">
                    <a:pos x="8" y="17"/>
                  </a:cxn>
                  <a:cxn ang="0">
                    <a:pos x="3" y="14"/>
                  </a:cxn>
                  <a:cxn ang="0">
                    <a:pos x="3" y="11"/>
                  </a:cxn>
                  <a:cxn ang="0">
                    <a:pos x="0" y="10"/>
                  </a:cxn>
                  <a:cxn ang="0">
                    <a:pos x="0" y="0"/>
                  </a:cxn>
                  <a:cxn ang="0">
                    <a:pos x="11" y="6"/>
                  </a:cxn>
                  <a:cxn ang="0">
                    <a:pos x="11" y="6"/>
                  </a:cxn>
                  <a:cxn ang="0">
                    <a:pos x="11" y="6"/>
                  </a:cxn>
                </a:cxnLst>
                <a:rect l="0" t="0" r="r" b="b"/>
                <a:pathLst>
                  <a:path w="11" h="17">
                    <a:moveTo>
                      <a:pt x="11" y="6"/>
                    </a:moveTo>
                    <a:lnTo>
                      <a:pt x="11" y="16"/>
                    </a:lnTo>
                    <a:lnTo>
                      <a:pt x="8" y="14"/>
                    </a:lnTo>
                    <a:lnTo>
                      <a:pt x="8" y="17"/>
                    </a:lnTo>
                    <a:lnTo>
                      <a:pt x="3" y="14"/>
                    </a:lnTo>
                    <a:lnTo>
                      <a:pt x="3" y="11"/>
                    </a:lnTo>
                    <a:lnTo>
                      <a:pt x="0" y="10"/>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1235" name="Freeform 521"/>
              <p:cNvSpPr>
                <a:spLocks/>
              </p:cNvSpPr>
              <p:nvPr/>
            </p:nvSpPr>
            <p:spPr bwMode="auto">
              <a:xfrm>
                <a:off x="4776" y="1496"/>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1236" name="Freeform 522"/>
              <p:cNvSpPr>
                <a:spLocks/>
              </p:cNvSpPr>
              <p:nvPr/>
            </p:nvSpPr>
            <p:spPr bwMode="auto">
              <a:xfrm>
                <a:off x="4778" y="1500"/>
                <a:ext cx="10" cy="16"/>
              </a:xfrm>
              <a:custGeom>
                <a:avLst/>
                <a:gdLst/>
                <a:ahLst/>
                <a:cxnLst>
                  <a:cxn ang="0">
                    <a:pos x="10" y="6"/>
                  </a:cxn>
                  <a:cxn ang="0">
                    <a:pos x="10" y="15"/>
                  </a:cxn>
                  <a:cxn ang="0">
                    <a:pos x="8" y="14"/>
                  </a:cxn>
                  <a:cxn ang="0">
                    <a:pos x="8" y="16"/>
                  </a:cxn>
                  <a:cxn ang="0">
                    <a:pos x="2" y="13"/>
                  </a:cxn>
                  <a:cxn ang="0">
                    <a:pos x="2" y="11"/>
                  </a:cxn>
                  <a:cxn ang="0">
                    <a:pos x="0" y="9"/>
                  </a:cxn>
                  <a:cxn ang="0">
                    <a:pos x="0" y="0"/>
                  </a:cxn>
                  <a:cxn ang="0">
                    <a:pos x="10" y="6"/>
                  </a:cxn>
                  <a:cxn ang="0">
                    <a:pos x="10" y="6"/>
                  </a:cxn>
                  <a:cxn ang="0">
                    <a:pos x="10" y="6"/>
                  </a:cxn>
                </a:cxnLst>
                <a:rect l="0" t="0" r="r" b="b"/>
                <a:pathLst>
                  <a:path w="10" h="16">
                    <a:moveTo>
                      <a:pt x="10" y="6"/>
                    </a:moveTo>
                    <a:lnTo>
                      <a:pt x="10" y="15"/>
                    </a:lnTo>
                    <a:lnTo>
                      <a:pt x="8" y="14"/>
                    </a:lnTo>
                    <a:lnTo>
                      <a:pt x="8" y="16"/>
                    </a:lnTo>
                    <a:lnTo>
                      <a:pt x="2" y="13"/>
                    </a:lnTo>
                    <a:lnTo>
                      <a:pt x="2" y="11"/>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1237" name="Freeform 523"/>
              <p:cNvSpPr>
                <a:spLocks/>
              </p:cNvSpPr>
              <p:nvPr/>
            </p:nvSpPr>
            <p:spPr bwMode="auto">
              <a:xfrm>
                <a:off x="4519" y="1522"/>
                <a:ext cx="323" cy="357"/>
              </a:xfrm>
              <a:custGeom>
                <a:avLst/>
                <a:gdLst/>
                <a:ahLst/>
                <a:cxnLst>
                  <a:cxn ang="0">
                    <a:pos x="669" y="386"/>
                  </a:cxn>
                  <a:cxn ang="0">
                    <a:pos x="693" y="420"/>
                  </a:cxn>
                  <a:cxn ang="0">
                    <a:pos x="692" y="750"/>
                  </a:cxn>
                  <a:cxn ang="0">
                    <a:pos x="668" y="756"/>
                  </a:cxn>
                  <a:cxn ang="0">
                    <a:pos x="0" y="370"/>
                  </a:cxn>
                  <a:cxn ang="0">
                    <a:pos x="1" y="0"/>
                  </a:cxn>
                  <a:cxn ang="0">
                    <a:pos x="669" y="386"/>
                  </a:cxn>
                  <a:cxn ang="0">
                    <a:pos x="669" y="386"/>
                  </a:cxn>
                </a:cxnLst>
                <a:rect l="0" t="0" r="r" b="b"/>
                <a:pathLst>
                  <a:path w="693" h="764">
                    <a:moveTo>
                      <a:pt x="669" y="386"/>
                    </a:moveTo>
                    <a:cubicBezTo>
                      <a:pt x="682" y="394"/>
                      <a:pt x="693" y="409"/>
                      <a:pt x="693" y="420"/>
                    </a:cubicBezTo>
                    <a:cubicBezTo>
                      <a:pt x="692" y="750"/>
                      <a:pt x="692" y="750"/>
                      <a:pt x="692" y="750"/>
                    </a:cubicBezTo>
                    <a:cubicBezTo>
                      <a:pt x="692" y="761"/>
                      <a:pt x="681" y="764"/>
                      <a:pt x="668" y="756"/>
                    </a:cubicBezTo>
                    <a:cubicBezTo>
                      <a:pt x="0" y="370"/>
                      <a:pt x="0" y="370"/>
                      <a:pt x="0" y="370"/>
                    </a:cubicBezTo>
                    <a:cubicBezTo>
                      <a:pt x="1" y="0"/>
                      <a:pt x="1" y="0"/>
                      <a:pt x="1" y="0"/>
                    </a:cubicBezTo>
                    <a:cubicBezTo>
                      <a:pt x="669" y="386"/>
                      <a:pt x="669" y="386"/>
                      <a:pt x="669" y="386"/>
                    </a:cubicBezTo>
                    <a:cubicBezTo>
                      <a:pt x="669" y="386"/>
                      <a:pt x="669" y="386"/>
                      <a:pt x="669" y="386"/>
                    </a:cubicBezTo>
                    <a:close/>
                  </a:path>
                </a:pathLst>
              </a:custGeom>
              <a:solidFill>
                <a:srgbClr val="FFFFFF"/>
              </a:solidFill>
              <a:ln w="9525">
                <a:noFill/>
                <a:round/>
                <a:headEnd/>
                <a:tailEnd/>
              </a:ln>
            </p:spPr>
            <p:txBody>
              <a:bodyPr/>
              <a:lstStyle/>
              <a:p>
                <a:endParaRPr lang="zh-CN" altLang="en-US"/>
              </a:p>
            </p:txBody>
          </p:sp>
          <p:sp>
            <p:nvSpPr>
              <p:cNvPr id="1238" name="Freeform 524"/>
              <p:cNvSpPr>
                <a:spLocks/>
              </p:cNvSpPr>
              <p:nvPr/>
            </p:nvSpPr>
            <p:spPr bwMode="auto">
              <a:xfrm>
                <a:off x="4801" y="1689"/>
                <a:ext cx="38" cy="186"/>
              </a:xfrm>
              <a:custGeom>
                <a:avLst/>
                <a:gdLst/>
                <a:ahLst/>
                <a:cxnLst>
                  <a:cxn ang="0">
                    <a:pos x="64" y="35"/>
                  </a:cxn>
                  <a:cxn ang="0">
                    <a:pos x="82" y="66"/>
                  </a:cxn>
                  <a:cxn ang="0">
                    <a:pos x="82" y="383"/>
                  </a:cxn>
                  <a:cxn ang="0">
                    <a:pos x="63" y="391"/>
                  </a:cxn>
                  <a:cxn ang="0">
                    <a:pos x="0" y="355"/>
                  </a:cxn>
                  <a:cxn ang="0">
                    <a:pos x="2" y="0"/>
                  </a:cxn>
                  <a:cxn ang="0">
                    <a:pos x="64" y="35"/>
                  </a:cxn>
                  <a:cxn ang="0">
                    <a:pos x="64" y="35"/>
                  </a:cxn>
                </a:cxnLst>
                <a:rect l="0" t="0" r="r" b="b"/>
                <a:pathLst>
                  <a:path w="82" h="398">
                    <a:moveTo>
                      <a:pt x="64" y="35"/>
                    </a:moveTo>
                    <a:cubicBezTo>
                      <a:pt x="78" y="44"/>
                      <a:pt x="82" y="55"/>
                      <a:pt x="82" y="66"/>
                    </a:cubicBezTo>
                    <a:cubicBezTo>
                      <a:pt x="82" y="383"/>
                      <a:pt x="82" y="383"/>
                      <a:pt x="82" y="383"/>
                    </a:cubicBezTo>
                    <a:cubicBezTo>
                      <a:pt x="82" y="394"/>
                      <a:pt x="76" y="398"/>
                      <a:pt x="63" y="391"/>
                    </a:cubicBezTo>
                    <a:cubicBezTo>
                      <a:pt x="0" y="355"/>
                      <a:pt x="0" y="355"/>
                      <a:pt x="0" y="355"/>
                    </a:cubicBezTo>
                    <a:cubicBezTo>
                      <a:pt x="2" y="0"/>
                      <a:pt x="2" y="0"/>
                      <a:pt x="2" y="0"/>
                    </a:cubicBezTo>
                    <a:cubicBezTo>
                      <a:pt x="64" y="35"/>
                      <a:pt x="64" y="35"/>
                      <a:pt x="64" y="35"/>
                    </a:cubicBezTo>
                    <a:cubicBezTo>
                      <a:pt x="64" y="35"/>
                      <a:pt x="64" y="35"/>
                      <a:pt x="64" y="35"/>
                    </a:cubicBezTo>
                    <a:close/>
                  </a:path>
                </a:pathLst>
              </a:custGeom>
              <a:solidFill>
                <a:srgbClr val="7B86BA"/>
              </a:solidFill>
              <a:ln w="9525">
                <a:noFill/>
                <a:round/>
                <a:headEnd/>
                <a:tailEnd/>
              </a:ln>
            </p:spPr>
            <p:txBody>
              <a:bodyPr/>
              <a:lstStyle/>
              <a:p>
                <a:endParaRPr lang="zh-CN" altLang="en-US"/>
              </a:p>
            </p:txBody>
          </p:sp>
          <p:sp>
            <p:nvSpPr>
              <p:cNvPr id="1239" name="Freeform 525"/>
              <p:cNvSpPr>
                <a:spLocks/>
              </p:cNvSpPr>
              <p:nvPr/>
            </p:nvSpPr>
            <p:spPr bwMode="auto">
              <a:xfrm>
                <a:off x="4520" y="1525"/>
                <a:ext cx="260" cy="189"/>
              </a:xfrm>
              <a:custGeom>
                <a:avLst/>
                <a:gdLst/>
                <a:ahLst/>
                <a:cxnLst>
                  <a:cxn ang="0">
                    <a:pos x="260" y="151"/>
                  </a:cxn>
                  <a:cxn ang="0">
                    <a:pos x="259" y="189"/>
                  </a:cxn>
                  <a:cxn ang="0">
                    <a:pos x="0" y="40"/>
                  </a:cxn>
                  <a:cxn ang="0">
                    <a:pos x="0" y="0"/>
                  </a:cxn>
                  <a:cxn ang="0">
                    <a:pos x="260" y="151"/>
                  </a:cxn>
                  <a:cxn ang="0">
                    <a:pos x="260" y="151"/>
                  </a:cxn>
                  <a:cxn ang="0">
                    <a:pos x="260" y="151"/>
                  </a:cxn>
                </a:cxnLst>
                <a:rect l="0" t="0" r="r" b="b"/>
                <a:pathLst>
                  <a:path w="260" h="189">
                    <a:moveTo>
                      <a:pt x="260" y="151"/>
                    </a:moveTo>
                    <a:lnTo>
                      <a:pt x="259" y="189"/>
                    </a:lnTo>
                    <a:lnTo>
                      <a:pt x="0" y="40"/>
                    </a:lnTo>
                    <a:lnTo>
                      <a:pt x="0" y="0"/>
                    </a:lnTo>
                    <a:lnTo>
                      <a:pt x="260" y="151"/>
                    </a:lnTo>
                    <a:lnTo>
                      <a:pt x="260" y="151"/>
                    </a:lnTo>
                    <a:lnTo>
                      <a:pt x="260" y="151"/>
                    </a:lnTo>
                    <a:close/>
                  </a:path>
                </a:pathLst>
              </a:custGeom>
              <a:solidFill>
                <a:srgbClr val="7B86BA"/>
              </a:solidFill>
              <a:ln w="9525">
                <a:noFill/>
                <a:round/>
                <a:headEnd/>
                <a:tailEnd/>
              </a:ln>
            </p:spPr>
            <p:txBody>
              <a:bodyPr/>
              <a:lstStyle/>
              <a:p>
                <a:endParaRPr lang="zh-CN" altLang="en-US"/>
              </a:p>
            </p:txBody>
          </p:sp>
          <p:sp>
            <p:nvSpPr>
              <p:cNvPr id="1240" name="Freeform 526"/>
              <p:cNvSpPr>
                <a:spLocks/>
              </p:cNvSpPr>
              <p:nvPr/>
            </p:nvSpPr>
            <p:spPr bwMode="auto">
              <a:xfrm>
                <a:off x="4520" y="1568"/>
                <a:ext cx="260" cy="189"/>
              </a:xfrm>
              <a:custGeom>
                <a:avLst/>
                <a:gdLst/>
                <a:ahLst/>
                <a:cxnLst>
                  <a:cxn ang="0">
                    <a:pos x="260" y="150"/>
                  </a:cxn>
                  <a:cxn ang="0">
                    <a:pos x="259" y="189"/>
                  </a:cxn>
                  <a:cxn ang="0">
                    <a:pos x="0" y="40"/>
                  </a:cxn>
                  <a:cxn ang="0">
                    <a:pos x="0" y="0"/>
                  </a:cxn>
                  <a:cxn ang="0">
                    <a:pos x="260" y="150"/>
                  </a:cxn>
                  <a:cxn ang="0">
                    <a:pos x="260" y="150"/>
                  </a:cxn>
                  <a:cxn ang="0">
                    <a:pos x="260" y="150"/>
                  </a:cxn>
                </a:cxnLst>
                <a:rect l="0" t="0" r="r" b="b"/>
                <a:pathLst>
                  <a:path w="260" h="189">
                    <a:moveTo>
                      <a:pt x="260" y="150"/>
                    </a:moveTo>
                    <a:lnTo>
                      <a:pt x="259" y="189"/>
                    </a:lnTo>
                    <a:lnTo>
                      <a:pt x="0" y="40"/>
                    </a:lnTo>
                    <a:lnTo>
                      <a:pt x="0" y="0"/>
                    </a:lnTo>
                    <a:lnTo>
                      <a:pt x="260" y="150"/>
                    </a:lnTo>
                    <a:lnTo>
                      <a:pt x="260" y="150"/>
                    </a:lnTo>
                    <a:lnTo>
                      <a:pt x="260" y="150"/>
                    </a:lnTo>
                    <a:close/>
                  </a:path>
                </a:pathLst>
              </a:custGeom>
              <a:solidFill>
                <a:srgbClr val="7B86BA"/>
              </a:solidFill>
              <a:ln w="9525">
                <a:noFill/>
                <a:round/>
                <a:headEnd/>
                <a:tailEnd/>
              </a:ln>
            </p:spPr>
            <p:txBody>
              <a:bodyPr/>
              <a:lstStyle/>
              <a:p>
                <a:endParaRPr lang="zh-CN" altLang="en-US"/>
              </a:p>
            </p:txBody>
          </p:sp>
          <p:sp>
            <p:nvSpPr>
              <p:cNvPr id="1241" name="Freeform 527"/>
              <p:cNvSpPr>
                <a:spLocks/>
              </p:cNvSpPr>
              <p:nvPr/>
            </p:nvSpPr>
            <p:spPr bwMode="auto">
              <a:xfrm>
                <a:off x="4520" y="1612"/>
                <a:ext cx="260" cy="188"/>
              </a:xfrm>
              <a:custGeom>
                <a:avLst/>
                <a:gdLst/>
                <a:ahLst/>
                <a:cxnLst>
                  <a:cxn ang="0">
                    <a:pos x="260" y="149"/>
                  </a:cxn>
                  <a:cxn ang="0">
                    <a:pos x="260" y="188"/>
                  </a:cxn>
                  <a:cxn ang="0">
                    <a:pos x="0" y="39"/>
                  </a:cxn>
                  <a:cxn ang="0">
                    <a:pos x="1" y="0"/>
                  </a:cxn>
                  <a:cxn ang="0">
                    <a:pos x="260" y="149"/>
                  </a:cxn>
                  <a:cxn ang="0">
                    <a:pos x="260" y="149"/>
                  </a:cxn>
                  <a:cxn ang="0">
                    <a:pos x="260" y="149"/>
                  </a:cxn>
                </a:cxnLst>
                <a:rect l="0" t="0" r="r" b="b"/>
                <a:pathLst>
                  <a:path w="260" h="188">
                    <a:moveTo>
                      <a:pt x="260" y="149"/>
                    </a:moveTo>
                    <a:lnTo>
                      <a:pt x="260" y="188"/>
                    </a:lnTo>
                    <a:lnTo>
                      <a:pt x="0" y="39"/>
                    </a:lnTo>
                    <a:lnTo>
                      <a:pt x="1" y="0"/>
                    </a:lnTo>
                    <a:lnTo>
                      <a:pt x="260" y="149"/>
                    </a:lnTo>
                    <a:lnTo>
                      <a:pt x="260" y="149"/>
                    </a:lnTo>
                    <a:lnTo>
                      <a:pt x="260" y="149"/>
                    </a:lnTo>
                    <a:close/>
                  </a:path>
                </a:pathLst>
              </a:custGeom>
              <a:solidFill>
                <a:srgbClr val="7B86BA"/>
              </a:solidFill>
              <a:ln w="9525">
                <a:noFill/>
                <a:round/>
                <a:headEnd/>
                <a:tailEnd/>
              </a:ln>
            </p:spPr>
            <p:txBody>
              <a:bodyPr/>
              <a:lstStyle/>
              <a:p>
                <a:endParaRPr lang="zh-CN" altLang="en-US"/>
              </a:p>
            </p:txBody>
          </p:sp>
          <p:sp>
            <p:nvSpPr>
              <p:cNvPr id="1242" name="Freeform 528"/>
              <p:cNvSpPr>
                <a:spLocks/>
              </p:cNvSpPr>
              <p:nvPr/>
            </p:nvSpPr>
            <p:spPr bwMode="auto">
              <a:xfrm>
                <a:off x="4520" y="1654"/>
                <a:ext cx="259" cy="188"/>
              </a:xfrm>
              <a:custGeom>
                <a:avLst/>
                <a:gdLst/>
                <a:ahLst/>
                <a:cxnLst>
                  <a:cxn ang="0">
                    <a:pos x="259" y="150"/>
                  </a:cxn>
                  <a:cxn ang="0">
                    <a:pos x="259" y="188"/>
                  </a:cxn>
                  <a:cxn ang="0">
                    <a:pos x="0" y="40"/>
                  </a:cxn>
                  <a:cxn ang="0">
                    <a:pos x="0" y="0"/>
                  </a:cxn>
                  <a:cxn ang="0">
                    <a:pos x="259" y="150"/>
                  </a:cxn>
                  <a:cxn ang="0">
                    <a:pos x="259" y="150"/>
                  </a:cxn>
                  <a:cxn ang="0">
                    <a:pos x="259" y="150"/>
                  </a:cxn>
                </a:cxnLst>
                <a:rect l="0" t="0" r="r" b="b"/>
                <a:pathLst>
                  <a:path w="259" h="188">
                    <a:moveTo>
                      <a:pt x="259" y="150"/>
                    </a:moveTo>
                    <a:lnTo>
                      <a:pt x="259" y="188"/>
                    </a:lnTo>
                    <a:lnTo>
                      <a:pt x="0" y="40"/>
                    </a:lnTo>
                    <a:lnTo>
                      <a:pt x="0" y="0"/>
                    </a:lnTo>
                    <a:lnTo>
                      <a:pt x="259" y="150"/>
                    </a:lnTo>
                    <a:lnTo>
                      <a:pt x="259" y="150"/>
                    </a:lnTo>
                    <a:lnTo>
                      <a:pt x="259" y="150"/>
                    </a:lnTo>
                    <a:close/>
                  </a:path>
                </a:pathLst>
              </a:custGeom>
              <a:solidFill>
                <a:srgbClr val="7B86BA"/>
              </a:solidFill>
              <a:ln w="9525">
                <a:noFill/>
                <a:round/>
                <a:headEnd/>
                <a:tailEnd/>
              </a:ln>
            </p:spPr>
            <p:txBody>
              <a:bodyPr/>
              <a:lstStyle/>
              <a:p>
                <a:endParaRPr lang="zh-CN" altLang="en-US"/>
              </a:p>
            </p:txBody>
          </p:sp>
          <p:sp>
            <p:nvSpPr>
              <p:cNvPr id="1243" name="Freeform 529"/>
              <p:cNvSpPr>
                <a:spLocks/>
              </p:cNvSpPr>
              <p:nvPr/>
            </p:nvSpPr>
            <p:spPr bwMode="auto">
              <a:xfrm>
                <a:off x="4783" y="1675"/>
                <a:ext cx="13" cy="181"/>
              </a:xfrm>
              <a:custGeom>
                <a:avLst/>
                <a:gdLst/>
                <a:ahLst/>
                <a:cxnLst>
                  <a:cxn ang="0">
                    <a:pos x="13" y="8"/>
                  </a:cxn>
                  <a:cxn ang="0">
                    <a:pos x="13" y="181"/>
                  </a:cxn>
                  <a:cxn ang="0">
                    <a:pos x="0" y="173"/>
                  </a:cxn>
                  <a:cxn ang="0">
                    <a:pos x="0" y="0"/>
                  </a:cxn>
                  <a:cxn ang="0">
                    <a:pos x="13" y="8"/>
                  </a:cxn>
                  <a:cxn ang="0">
                    <a:pos x="13" y="8"/>
                  </a:cxn>
                  <a:cxn ang="0">
                    <a:pos x="13" y="8"/>
                  </a:cxn>
                </a:cxnLst>
                <a:rect l="0" t="0" r="r" b="b"/>
                <a:pathLst>
                  <a:path w="13" h="181">
                    <a:moveTo>
                      <a:pt x="13" y="8"/>
                    </a:moveTo>
                    <a:lnTo>
                      <a:pt x="13" y="181"/>
                    </a:lnTo>
                    <a:lnTo>
                      <a:pt x="0" y="173"/>
                    </a:lnTo>
                    <a:lnTo>
                      <a:pt x="0" y="0"/>
                    </a:lnTo>
                    <a:lnTo>
                      <a:pt x="13" y="8"/>
                    </a:lnTo>
                    <a:lnTo>
                      <a:pt x="13" y="8"/>
                    </a:lnTo>
                    <a:lnTo>
                      <a:pt x="13" y="8"/>
                    </a:lnTo>
                    <a:close/>
                  </a:path>
                </a:pathLst>
              </a:custGeom>
              <a:solidFill>
                <a:srgbClr val="7B86BA"/>
              </a:solidFill>
              <a:ln w="9525">
                <a:noFill/>
                <a:round/>
                <a:headEnd/>
                <a:tailEnd/>
              </a:ln>
            </p:spPr>
            <p:txBody>
              <a:bodyPr/>
              <a:lstStyle/>
              <a:p>
                <a:endParaRPr lang="zh-CN" altLang="en-US"/>
              </a:p>
            </p:txBody>
          </p:sp>
          <p:sp>
            <p:nvSpPr>
              <p:cNvPr id="1244" name="Freeform 530"/>
              <p:cNvSpPr>
                <a:spLocks/>
              </p:cNvSpPr>
              <p:nvPr/>
            </p:nvSpPr>
            <p:spPr bwMode="auto">
              <a:xfrm>
                <a:off x="4527" y="1549"/>
                <a:ext cx="10" cy="14"/>
              </a:xfrm>
              <a:custGeom>
                <a:avLst/>
                <a:gdLst/>
                <a:ahLst/>
                <a:cxnLst>
                  <a:cxn ang="0">
                    <a:pos x="10" y="3"/>
                  </a:cxn>
                  <a:cxn ang="0">
                    <a:pos x="21" y="21"/>
                  </a:cxn>
                  <a:cxn ang="0">
                    <a:pos x="10" y="26"/>
                  </a:cxn>
                  <a:cxn ang="0">
                    <a:pos x="0" y="9"/>
                  </a:cxn>
                  <a:cxn ang="0">
                    <a:pos x="10" y="3"/>
                  </a:cxn>
                  <a:cxn ang="0">
                    <a:pos x="10" y="3"/>
                  </a:cxn>
                </a:cxnLst>
                <a:rect l="0" t="0" r="r" b="b"/>
                <a:pathLst>
                  <a:path w="21" h="30">
                    <a:moveTo>
                      <a:pt x="10" y="3"/>
                    </a:moveTo>
                    <a:cubicBezTo>
                      <a:pt x="16" y="6"/>
                      <a:pt x="21" y="14"/>
                      <a:pt x="21" y="21"/>
                    </a:cubicBezTo>
                    <a:cubicBezTo>
                      <a:pt x="21" y="27"/>
                      <a:pt x="16" y="30"/>
                      <a:pt x="10" y="26"/>
                    </a:cubicBezTo>
                    <a:cubicBezTo>
                      <a:pt x="5" y="23"/>
                      <a:pt x="0" y="15"/>
                      <a:pt x="0" y="9"/>
                    </a:cubicBezTo>
                    <a:cubicBezTo>
                      <a:pt x="0" y="2"/>
                      <a:pt x="5" y="0"/>
                      <a:pt x="10" y="3"/>
                    </a:cubicBezTo>
                    <a:cubicBezTo>
                      <a:pt x="10" y="3"/>
                      <a:pt x="10" y="3"/>
                      <a:pt x="10" y="3"/>
                    </a:cubicBezTo>
                    <a:close/>
                  </a:path>
                </a:pathLst>
              </a:custGeom>
              <a:solidFill>
                <a:srgbClr val="072466"/>
              </a:solidFill>
              <a:ln w="9525">
                <a:noFill/>
                <a:round/>
                <a:headEnd/>
                <a:tailEnd/>
              </a:ln>
            </p:spPr>
            <p:txBody>
              <a:bodyPr/>
              <a:lstStyle/>
              <a:p>
                <a:endParaRPr lang="zh-CN" altLang="en-US"/>
              </a:p>
            </p:txBody>
          </p:sp>
          <p:sp>
            <p:nvSpPr>
              <p:cNvPr id="1245" name="Freeform 531"/>
              <p:cNvSpPr>
                <a:spLocks/>
              </p:cNvSpPr>
              <p:nvPr/>
            </p:nvSpPr>
            <p:spPr bwMode="auto">
              <a:xfrm>
                <a:off x="4528" y="1549"/>
                <a:ext cx="8" cy="13"/>
              </a:xfrm>
              <a:custGeom>
                <a:avLst/>
                <a:gdLst/>
                <a:ahLst/>
                <a:cxnLst>
                  <a:cxn ang="0">
                    <a:pos x="9" y="3"/>
                  </a:cxn>
                  <a:cxn ang="0">
                    <a:pos x="18" y="19"/>
                  </a:cxn>
                  <a:cxn ang="0">
                    <a:pos x="9" y="25"/>
                  </a:cxn>
                  <a:cxn ang="0">
                    <a:pos x="0" y="9"/>
                  </a:cxn>
                  <a:cxn ang="0">
                    <a:pos x="9" y="3"/>
                  </a:cxn>
                  <a:cxn ang="0">
                    <a:pos x="9" y="3"/>
                  </a:cxn>
                </a:cxnLst>
                <a:rect l="0" t="0" r="r" b="b"/>
                <a:pathLst>
                  <a:path w="18" h="28">
                    <a:moveTo>
                      <a:pt x="9" y="3"/>
                    </a:moveTo>
                    <a:cubicBezTo>
                      <a:pt x="14" y="6"/>
                      <a:pt x="18" y="13"/>
                      <a:pt x="18" y="19"/>
                    </a:cubicBezTo>
                    <a:cubicBezTo>
                      <a:pt x="18" y="25"/>
                      <a:pt x="14" y="28"/>
                      <a:pt x="9" y="25"/>
                    </a:cubicBezTo>
                    <a:cubicBezTo>
                      <a:pt x="4" y="22"/>
                      <a:pt x="0" y="14"/>
                      <a:pt x="0" y="9"/>
                    </a:cubicBezTo>
                    <a:cubicBezTo>
                      <a:pt x="0" y="3"/>
                      <a:pt x="4" y="0"/>
                      <a:pt x="9" y="3"/>
                    </a:cubicBezTo>
                    <a:cubicBezTo>
                      <a:pt x="9" y="3"/>
                      <a:pt x="9" y="3"/>
                      <a:pt x="9" y="3"/>
                    </a:cubicBezTo>
                    <a:close/>
                  </a:path>
                </a:pathLst>
              </a:custGeom>
              <a:solidFill>
                <a:srgbClr val="142867"/>
              </a:solidFill>
              <a:ln w="9525">
                <a:noFill/>
                <a:round/>
                <a:headEnd/>
                <a:tailEnd/>
              </a:ln>
            </p:spPr>
            <p:txBody>
              <a:bodyPr/>
              <a:lstStyle/>
              <a:p>
                <a:endParaRPr lang="zh-CN" altLang="en-US"/>
              </a:p>
            </p:txBody>
          </p:sp>
          <p:sp>
            <p:nvSpPr>
              <p:cNvPr id="1246" name="Freeform 532"/>
              <p:cNvSpPr>
                <a:spLocks/>
              </p:cNvSpPr>
              <p:nvPr/>
            </p:nvSpPr>
            <p:spPr bwMode="auto">
              <a:xfrm>
                <a:off x="4530" y="1550"/>
                <a:ext cx="6" cy="9"/>
              </a:xfrm>
              <a:custGeom>
                <a:avLst/>
                <a:gdLst/>
                <a:ahLst/>
                <a:cxnLst>
                  <a:cxn ang="0">
                    <a:pos x="6" y="2"/>
                  </a:cxn>
                  <a:cxn ang="0">
                    <a:pos x="13" y="14"/>
                  </a:cxn>
                  <a:cxn ang="0">
                    <a:pos x="6" y="18"/>
                  </a:cxn>
                  <a:cxn ang="0">
                    <a:pos x="0" y="6"/>
                  </a:cxn>
                  <a:cxn ang="0">
                    <a:pos x="6" y="2"/>
                  </a:cxn>
                  <a:cxn ang="0">
                    <a:pos x="6" y="2"/>
                  </a:cxn>
                </a:cxnLst>
                <a:rect l="0" t="0" r="r" b="b"/>
                <a:pathLst>
                  <a:path w="13" h="20">
                    <a:moveTo>
                      <a:pt x="6" y="2"/>
                    </a:moveTo>
                    <a:cubicBezTo>
                      <a:pt x="10" y="4"/>
                      <a:pt x="13" y="10"/>
                      <a:pt x="13" y="14"/>
                    </a:cubicBezTo>
                    <a:cubicBezTo>
                      <a:pt x="13" y="18"/>
                      <a:pt x="10" y="20"/>
                      <a:pt x="6" y="18"/>
                    </a:cubicBezTo>
                    <a:cubicBezTo>
                      <a:pt x="3" y="16"/>
                      <a:pt x="0" y="10"/>
                      <a:pt x="0" y="6"/>
                    </a:cubicBezTo>
                    <a:cubicBezTo>
                      <a:pt x="0" y="2"/>
                      <a:pt x="3" y="0"/>
                      <a:pt x="6" y="2"/>
                    </a:cubicBezTo>
                    <a:cubicBezTo>
                      <a:pt x="6" y="2"/>
                      <a:pt x="6" y="2"/>
                      <a:pt x="6" y="2"/>
                    </a:cubicBezTo>
                    <a:close/>
                  </a:path>
                </a:pathLst>
              </a:custGeom>
              <a:solidFill>
                <a:srgbClr val="FFFFFF"/>
              </a:solidFill>
              <a:ln w="9525">
                <a:noFill/>
                <a:round/>
                <a:headEnd/>
                <a:tailEnd/>
              </a:ln>
            </p:spPr>
            <p:txBody>
              <a:bodyPr/>
              <a:lstStyle/>
              <a:p>
                <a:endParaRPr lang="zh-CN" altLang="en-US"/>
              </a:p>
            </p:txBody>
          </p:sp>
          <p:sp>
            <p:nvSpPr>
              <p:cNvPr id="1247" name="Freeform 533"/>
              <p:cNvSpPr>
                <a:spLocks/>
              </p:cNvSpPr>
              <p:nvPr/>
            </p:nvSpPr>
            <p:spPr bwMode="auto">
              <a:xfrm>
                <a:off x="4760" y="1683"/>
                <a:ext cx="9" cy="14"/>
              </a:xfrm>
              <a:custGeom>
                <a:avLst/>
                <a:gdLst/>
                <a:ahLst/>
                <a:cxnLst>
                  <a:cxn ang="0">
                    <a:pos x="10" y="4"/>
                  </a:cxn>
                  <a:cxn ang="0">
                    <a:pos x="20" y="21"/>
                  </a:cxn>
                  <a:cxn ang="0">
                    <a:pos x="10" y="27"/>
                  </a:cxn>
                  <a:cxn ang="0">
                    <a:pos x="0" y="10"/>
                  </a:cxn>
                  <a:cxn ang="0">
                    <a:pos x="10" y="4"/>
                  </a:cxn>
                  <a:cxn ang="0">
                    <a:pos x="10" y="4"/>
                  </a:cxn>
                </a:cxnLst>
                <a:rect l="0" t="0" r="r" b="b"/>
                <a:pathLst>
                  <a:path w="20" h="31">
                    <a:moveTo>
                      <a:pt x="10" y="4"/>
                    </a:moveTo>
                    <a:cubicBezTo>
                      <a:pt x="16" y="7"/>
                      <a:pt x="20" y="15"/>
                      <a:pt x="20" y="21"/>
                    </a:cubicBezTo>
                    <a:cubicBezTo>
                      <a:pt x="20" y="28"/>
                      <a:pt x="15" y="31"/>
                      <a:pt x="10" y="27"/>
                    </a:cubicBezTo>
                    <a:cubicBezTo>
                      <a:pt x="4" y="24"/>
                      <a:pt x="0" y="16"/>
                      <a:pt x="0" y="10"/>
                    </a:cubicBezTo>
                    <a:cubicBezTo>
                      <a:pt x="0" y="3"/>
                      <a:pt x="4" y="0"/>
                      <a:pt x="10" y="4"/>
                    </a:cubicBezTo>
                    <a:cubicBezTo>
                      <a:pt x="10" y="4"/>
                      <a:pt x="10" y="4"/>
                      <a:pt x="10" y="4"/>
                    </a:cubicBezTo>
                    <a:close/>
                  </a:path>
                </a:pathLst>
              </a:custGeom>
              <a:solidFill>
                <a:srgbClr val="072466"/>
              </a:solidFill>
              <a:ln w="9525">
                <a:noFill/>
                <a:round/>
                <a:headEnd/>
                <a:tailEnd/>
              </a:ln>
            </p:spPr>
            <p:txBody>
              <a:bodyPr/>
              <a:lstStyle/>
              <a:p>
                <a:endParaRPr lang="zh-CN" altLang="en-US"/>
              </a:p>
            </p:txBody>
          </p:sp>
          <p:sp>
            <p:nvSpPr>
              <p:cNvPr id="1248" name="Freeform 534"/>
              <p:cNvSpPr>
                <a:spLocks/>
              </p:cNvSpPr>
              <p:nvPr/>
            </p:nvSpPr>
            <p:spPr bwMode="auto">
              <a:xfrm>
                <a:off x="4760" y="1683"/>
                <a:ext cx="9" cy="13"/>
              </a:xfrm>
              <a:custGeom>
                <a:avLst/>
                <a:gdLst/>
                <a:ahLst/>
                <a:cxnLst>
                  <a:cxn ang="0">
                    <a:pos x="10" y="3"/>
                  </a:cxn>
                  <a:cxn ang="0">
                    <a:pos x="19" y="19"/>
                  </a:cxn>
                  <a:cxn ang="0">
                    <a:pos x="10" y="24"/>
                  </a:cxn>
                  <a:cxn ang="0">
                    <a:pos x="0" y="8"/>
                  </a:cxn>
                  <a:cxn ang="0">
                    <a:pos x="10" y="3"/>
                  </a:cxn>
                  <a:cxn ang="0">
                    <a:pos x="10" y="3"/>
                  </a:cxn>
                </a:cxnLst>
                <a:rect l="0" t="0" r="r" b="b"/>
                <a:pathLst>
                  <a:path w="19" h="27">
                    <a:moveTo>
                      <a:pt x="10" y="3"/>
                    </a:moveTo>
                    <a:cubicBezTo>
                      <a:pt x="15" y="6"/>
                      <a:pt x="19" y="13"/>
                      <a:pt x="19" y="19"/>
                    </a:cubicBezTo>
                    <a:cubicBezTo>
                      <a:pt x="19" y="25"/>
                      <a:pt x="15" y="27"/>
                      <a:pt x="10" y="24"/>
                    </a:cubicBezTo>
                    <a:cubicBezTo>
                      <a:pt x="4" y="21"/>
                      <a:pt x="0" y="14"/>
                      <a:pt x="0" y="8"/>
                    </a:cubicBezTo>
                    <a:cubicBezTo>
                      <a:pt x="0" y="2"/>
                      <a:pt x="5" y="0"/>
                      <a:pt x="10" y="3"/>
                    </a:cubicBezTo>
                    <a:cubicBezTo>
                      <a:pt x="10" y="3"/>
                      <a:pt x="10" y="3"/>
                      <a:pt x="10" y="3"/>
                    </a:cubicBezTo>
                    <a:close/>
                  </a:path>
                </a:pathLst>
              </a:custGeom>
              <a:solidFill>
                <a:srgbClr val="142867"/>
              </a:solidFill>
              <a:ln w="9525">
                <a:noFill/>
                <a:round/>
                <a:headEnd/>
                <a:tailEnd/>
              </a:ln>
            </p:spPr>
            <p:txBody>
              <a:bodyPr/>
              <a:lstStyle/>
              <a:p>
                <a:endParaRPr lang="zh-CN" altLang="en-US"/>
              </a:p>
            </p:txBody>
          </p:sp>
          <p:sp>
            <p:nvSpPr>
              <p:cNvPr id="1249" name="Freeform 535"/>
              <p:cNvSpPr>
                <a:spLocks/>
              </p:cNvSpPr>
              <p:nvPr/>
            </p:nvSpPr>
            <p:spPr bwMode="auto">
              <a:xfrm>
                <a:off x="4762" y="1685"/>
                <a:ext cx="7" cy="9"/>
              </a:xfrm>
              <a:custGeom>
                <a:avLst/>
                <a:gdLst/>
                <a:ahLst/>
                <a:cxnLst>
                  <a:cxn ang="0">
                    <a:pos x="7" y="2"/>
                  </a:cxn>
                  <a:cxn ang="0">
                    <a:pos x="14" y="14"/>
                  </a:cxn>
                  <a:cxn ang="0">
                    <a:pos x="7" y="18"/>
                  </a:cxn>
                  <a:cxn ang="0">
                    <a:pos x="0" y="6"/>
                  </a:cxn>
                  <a:cxn ang="0">
                    <a:pos x="7" y="2"/>
                  </a:cxn>
                  <a:cxn ang="0">
                    <a:pos x="7" y="2"/>
                  </a:cxn>
                </a:cxnLst>
                <a:rect l="0" t="0" r="r" b="b"/>
                <a:pathLst>
                  <a:path w="14" h="20">
                    <a:moveTo>
                      <a:pt x="7" y="2"/>
                    </a:moveTo>
                    <a:cubicBezTo>
                      <a:pt x="11" y="4"/>
                      <a:pt x="14" y="9"/>
                      <a:pt x="14" y="14"/>
                    </a:cubicBezTo>
                    <a:cubicBezTo>
                      <a:pt x="14" y="18"/>
                      <a:pt x="10" y="20"/>
                      <a:pt x="7" y="18"/>
                    </a:cubicBezTo>
                    <a:cubicBezTo>
                      <a:pt x="3" y="15"/>
                      <a:pt x="0" y="10"/>
                      <a:pt x="0" y="6"/>
                    </a:cubicBezTo>
                    <a:cubicBezTo>
                      <a:pt x="0" y="2"/>
                      <a:pt x="3" y="0"/>
                      <a:pt x="7" y="2"/>
                    </a:cubicBezTo>
                    <a:cubicBezTo>
                      <a:pt x="7" y="2"/>
                      <a:pt x="7" y="2"/>
                      <a:pt x="7" y="2"/>
                    </a:cubicBezTo>
                    <a:close/>
                  </a:path>
                </a:pathLst>
              </a:custGeom>
              <a:solidFill>
                <a:srgbClr val="FFFFFF"/>
              </a:solidFill>
              <a:ln w="9525">
                <a:noFill/>
                <a:round/>
                <a:headEnd/>
                <a:tailEnd/>
              </a:ln>
            </p:spPr>
            <p:txBody>
              <a:bodyPr/>
              <a:lstStyle/>
              <a:p>
                <a:endParaRPr lang="zh-CN" altLang="en-US"/>
              </a:p>
            </p:txBody>
          </p:sp>
          <p:sp>
            <p:nvSpPr>
              <p:cNvPr id="1250" name="Freeform 536"/>
              <p:cNvSpPr>
                <a:spLocks/>
              </p:cNvSpPr>
              <p:nvPr/>
            </p:nvSpPr>
            <p:spPr bwMode="auto">
              <a:xfrm>
                <a:off x="4514" y="1671"/>
                <a:ext cx="17" cy="8"/>
              </a:xfrm>
              <a:custGeom>
                <a:avLst/>
                <a:gdLst/>
                <a:ahLst/>
                <a:cxnLst>
                  <a:cxn ang="0">
                    <a:pos x="35" y="1"/>
                  </a:cxn>
                  <a:cxn ang="0">
                    <a:pos x="35" y="1"/>
                  </a:cxn>
                  <a:cxn ang="0">
                    <a:pos x="34" y="1"/>
                  </a:cxn>
                  <a:cxn ang="0">
                    <a:pos x="34" y="1"/>
                  </a:cxn>
                  <a:cxn ang="0">
                    <a:pos x="34" y="1"/>
                  </a:cxn>
                  <a:cxn ang="0">
                    <a:pos x="33" y="1"/>
                  </a:cxn>
                  <a:cxn ang="0">
                    <a:pos x="33" y="0"/>
                  </a:cxn>
                  <a:cxn ang="0">
                    <a:pos x="32" y="0"/>
                  </a:cxn>
                  <a:cxn ang="0">
                    <a:pos x="32" y="0"/>
                  </a:cxn>
                  <a:cxn ang="0">
                    <a:pos x="31" y="0"/>
                  </a:cxn>
                  <a:cxn ang="0">
                    <a:pos x="31" y="0"/>
                  </a:cxn>
                  <a:cxn ang="0">
                    <a:pos x="30" y="0"/>
                  </a:cxn>
                  <a:cxn ang="0">
                    <a:pos x="30" y="0"/>
                  </a:cxn>
                  <a:cxn ang="0">
                    <a:pos x="29" y="1"/>
                  </a:cxn>
                  <a:cxn ang="0">
                    <a:pos x="28" y="1"/>
                  </a:cxn>
                  <a:cxn ang="0">
                    <a:pos x="0" y="17"/>
                  </a:cxn>
                  <a:cxn ang="0">
                    <a:pos x="1" y="17"/>
                  </a:cxn>
                  <a:cxn ang="0">
                    <a:pos x="1" y="17"/>
                  </a:cxn>
                  <a:cxn ang="0">
                    <a:pos x="2" y="17"/>
                  </a:cxn>
                  <a:cxn ang="0">
                    <a:pos x="3" y="17"/>
                  </a:cxn>
                  <a:cxn ang="0">
                    <a:pos x="3" y="17"/>
                  </a:cxn>
                  <a:cxn ang="0">
                    <a:pos x="4" y="17"/>
                  </a:cxn>
                  <a:cxn ang="0">
                    <a:pos x="4" y="17"/>
                  </a:cxn>
                  <a:cxn ang="0">
                    <a:pos x="5" y="17"/>
                  </a:cxn>
                  <a:cxn ang="0">
                    <a:pos x="5" y="17"/>
                  </a:cxn>
                  <a:cxn ang="0">
                    <a:pos x="5" y="17"/>
                  </a:cxn>
                  <a:cxn ang="0">
                    <a:pos x="6" y="17"/>
                  </a:cxn>
                  <a:cxn ang="0">
                    <a:pos x="6" y="17"/>
                  </a:cxn>
                  <a:cxn ang="0">
                    <a:pos x="7" y="18"/>
                  </a:cxn>
                  <a:cxn ang="0">
                    <a:pos x="7" y="18"/>
                  </a:cxn>
                  <a:cxn ang="0">
                    <a:pos x="7" y="18"/>
                  </a:cxn>
                  <a:cxn ang="0">
                    <a:pos x="36" y="2"/>
                  </a:cxn>
                  <a:cxn ang="0">
                    <a:pos x="35" y="1"/>
                  </a:cxn>
                  <a:cxn ang="0">
                    <a:pos x="35" y="1"/>
                  </a:cxn>
                </a:cxnLst>
                <a:rect l="0" t="0" r="r" b="b"/>
                <a:pathLst>
                  <a:path w="36" h="18">
                    <a:moveTo>
                      <a:pt x="35" y="1"/>
                    </a:moveTo>
                    <a:cubicBezTo>
                      <a:pt x="35" y="1"/>
                      <a:pt x="35" y="1"/>
                      <a:pt x="35" y="1"/>
                    </a:cubicBezTo>
                    <a:cubicBezTo>
                      <a:pt x="35" y="1"/>
                      <a:pt x="35" y="1"/>
                      <a:pt x="34" y="1"/>
                    </a:cubicBezTo>
                    <a:cubicBezTo>
                      <a:pt x="34" y="1"/>
                      <a:pt x="34" y="1"/>
                      <a:pt x="34" y="1"/>
                    </a:cubicBezTo>
                    <a:cubicBezTo>
                      <a:pt x="34" y="1"/>
                      <a:pt x="34" y="1"/>
                      <a:pt x="34" y="1"/>
                    </a:cubicBezTo>
                    <a:cubicBezTo>
                      <a:pt x="33" y="1"/>
                      <a:pt x="33" y="1"/>
                      <a:pt x="33" y="1"/>
                    </a:cubicBezTo>
                    <a:cubicBezTo>
                      <a:pt x="33" y="1"/>
                      <a:pt x="33" y="0"/>
                      <a:pt x="33" y="0"/>
                    </a:cubicBezTo>
                    <a:cubicBezTo>
                      <a:pt x="33" y="0"/>
                      <a:pt x="32" y="0"/>
                      <a:pt x="32" y="0"/>
                    </a:cubicBezTo>
                    <a:cubicBezTo>
                      <a:pt x="32" y="0"/>
                      <a:pt x="32" y="0"/>
                      <a:pt x="32" y="0"/>
                    </a:cubicBezTo>
                    <a:cubicBezTo>
                      <a:pt x="32" y="0"/>
                      <a:pt x="31" y="0"/>
                      <a:pt x="31" y="0"/>
                    </a:cubicBezTo>
                    <a:cubicBezTo>
                      <a:pt x="31" y="0"/>
                      <a:pt x="31" y="0"/>
                      <a:pt x="31" y="0"/>
                    </a:cubicBezTo>
                    <a:cubicBezTo>
                      <a:pt x="31" y="0"/>
                      <a:pt x="30" y="0"/>
                      <a:pt x="30" y="0"/>
                    </a:cubicBezTo>
                    <a:cubicBezTo>
                      <a:pt x="30" y="0"/>
                      <a:pt x="30" y="0"/>
                      <a:pt x="30" y="0"/>
                    </a:cubicBezTo>
                    <a:cubicBezTo>
                      <a:pt x="29" y="0"/>
                      <a:pt x="29" y="0"/>
                      <a:pt x="29" y="1"/>
                    </a:cubicBezTo>
                    <a:cubicBezTo>
                      <a:pt x="29" y="1"/>
                      <a:pt x="28" y="1"/>
                      <a:pt x="28" y="1"/>
                    </a:cubicBezTo>
                    <a:cubicBezTo>
                      <a:pt x="0" y="17"/>
                      <a:pt x="0" y="17"/>
                      <a:pt x="0" y="17"/>
                    </a:cubicBezTo>
                    <a:cubicBezTo>
                      <a:pt x="0" y="17"/>
                      <a:pt x="0" y="17"/>
                      <a:pt x="1" y="17"/>
                    </a:cubicBezTo>
                    <a:cubicBezTo>
                      <a:pt x="1" y="17"/>
                      <a:pt x="1" y="17"/>
                      <a:pt x="1" y="17"/>
                    </a:cubicBezTo>
                    <a:cubicBezTo>
                      <a:pt x="2" y="17"/>
                      <a:pt x="2" y="17"/>
                      <a:pt x="2" y="17"/>
                    </a:cubicBezTo>
                    <a:cubicBezTo>
                      <a:pt x="2" y="17"/>
                      <a:pt x="2" y="17"/>
                      <a:pt x="3" y="17"/>
                    </a:cubicBezTo>
                    <a:cubicBezTo>
                      <a:pt x="3" y="17"/>
                      <a:pt x="3" y="17"/>
                      <a:pt x="3" y="17"/>
                    </a:cubicBezTo>
                    <a:cubicBezTo>
                      <a:pt x="3" y="17"/>
                      <a:pt x="3" y="17"/>
                      <a:pt x="4" y="17"/>
                    </a:cubicBezTo>
                    <a:cubicBezTo>
                      <a:pt x="4" y="17"/>
                      <a:pt x="4" y="17"/>
                      <a:pt x="4" y="17"/>
                    </a:cubicBezTo>
                    <a:cubicBezTo>
                      <a:pt x="4" y="17"/>
                      <a:pt x="4" y="17"/>
                      <a:pt x="5" y="17"/>
                    </a:cubicBezTo>
                    <a:cubicBezTo>
                      <a:pt x="5" y="17"/>
                      <a:pt x="5" y="17"/>
                      <a:pt x="5" y="17"/>
                    </a:cubicBezTo>
                    <a:cubicBezTo>
                      <a:pt x="5" y="17"/>
                      <a:pt x="5" y="17"/>
                      <a:pt x="5" y="17"/>
                    </a:cubicBezTo>
                    <a:cubicBezTo>
                      <a:pt x="6" y="17"/>
                      <a:pt x="6" y="17"/>
                      <a:pt x="6" y="17"/>
                    </a:cubicBezTo>
                    <a:cubicBezTo>
                      <a:pt x="6" y="17"/>
                      <a:pt x="6" y="17"/>
                      <a:pt x="6" y="17"/>
                    </a:cubicBezTo>
                    <a:cubicBezTo>
                      <a:pt x="6" y="17"/>
                      <a:pt x="7" y="18"/>
                      <a:pt x="7" y="18"/>
                    </a:cubicBezTo>
                    <a:cubicBezTo>
                      <a:pt x="7" y="18"/>
                      <a:pt x="7" y="18"/>
                      <a:pt x="7" y="18"/>
                    </a:cubicBezTo>
                    <a:cubicBezTo>
                      <a:pt x="7" y="18"/>
                      <a:pt x="7" y="18"/>
                      <a:pt x="7" y="18"/>
                    </a:cubicBezTo>
                    <a:cubicBezTo>
                      <a:pt x="36" y="2"/>
                      <a:pt x="36" y="2"/>
                      <a:pt x="36" y="2"/>
                    </a:cubicBezTo>
                    <a:cubicBezTo>
                      <a:pt x="36" y="2"/>
                      <a:pt x="35" y="2"/>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1251" name="Freeform 537"/>
              <p:cNvSpPr>
                <a:spLocks/>
              </p:cNvSpPr>
              <p:nvPr/>
            </p:nvSpPr>
            <p:spPr bwMode="auto">
              <a:xfrm>
                <a:off x="4518" y="1672"/>
                <a:ext cx="15" cy="9"/>
              </a:xfrm>
              <a:custGeom>
                <a:avLst/>
                <a:gdLst/>
                <a:ahLst/>
                <a:cxnLst>
                  <a:cxn ang="0">
                    <a:pos x="32" y="3"/>
                  </a:cxn>
                  <a:cxn ang="0">
                    <a:pos x="32" y="2"/>
                  </a:cxn>
                  <a:cxn ang="0">
                    <a:pos x="32" y="2"/>
                  </a:cxn>
                  <a:cxn ang="0">
                    <a:pos x="31" y="1"/>
                  </a:cxn>
                  <a:cxn ang="0">
                    <a:pos x="31" y="1"/>
                  </a:cxn>
                  <a:cxn ang="0">
                    <a:pos x="30" y="1"/>
                  </a:cxn>
                  <a:cxn ang="0">
                    <a:pos x="30" y="0"/>
                  </a:cxn>
                  <a:cxn ang="0">
                    <a:pos x="29" y="0"/>
                  </a:cxn>
                  <a:cxn ang="0">
                    <a:pos x="29" y="0"/>
                  </a:cxn>
                  <a:cxn ang="0">
                    <a:pos x="29" y="0"/>
                  </a:cxn>
                  <a:cxn ang="0">
                    <a:pos x="0" y="16"/>
                  </a:cxn>
                  <a:cxn ang="0">
                    <a:pos x="1" y="16"/>
                  </a:cxn>
                  <a:cxn ang="0">
                    <a:pos x="1" y="16"/>
                  </a:cxn>
                  <a:cxn ang="0">
                    <a:pos x="1" y="17"/>
                  </a:cxn>
                  <a:cxn ang="0">
                    <a:pos x="2" y="17"/>
                  </a:cxn>
                  <a:cxn ang="0">
                    <a:pos x="2" y="17"/>
                  </a:cxn>
                  <a:cxn ang="0">
                    <a:pos x="3" y="18"/>
                  </a:cxn>
                  <a:cxn ang="0">
                    <a:pos x="3" y="18"/>
                  </a:cxn>
                  <a:cxn ang="0">
                    <a:pos x="4" y="19"/>
                  </a:cxn>
                  <a:cxn ang="0">
                    <a:pos x="4" y="19"/>
                  </a:cxn>
                  <a:cxn ang="0">
                    <a:pos x="5" y="19"/>
                  </a:cxn>
                  <a:cxn ang="0">
                    <a:pos x="33" y="3"/>
                  </a:cxn>
                  <a:cxn ang="0">
                    <a:pos x="32" y="3"/>
                  </a:cxn>
                </a:cxnLst>
                <a:rect l="0" t="0" r="r" b="b"/>
                <a:pathLst>
                  <a:path w="33" h="19">
                    <a:moveTo>
                      <a:pt x="32" y="3"/>
                    </a:moveTo>
                    <a:cubicBezTo>
                      <a:pt x="32" y="2"/>
                      <a:pt x="32" y="2"/>
                      <a:pt x="32" y="2"/>
                    </a:cubicBezTo>
                    <a:cubicBezTo>
                      <a:pt x="32" y="2"/>
                      <a:pt x="32" y="2"/>
                      <a:pt x="32" y="2"/>
                    </a:cubicBezTo>
                    <a:cubicBezTo>
                      <a:pt x="31" y="2"/>
                      <a:pt x="31" y="1"/>
                      <a:pt x="31" y="1"/>
                    </a:cubicBezTo>
                    <a:cubicBezTo>
                      <a:pt x="31" y="1"/>
                      <a:pt x="31" y="1"/>
                      <a:pt x="31" y="1"/>
                    </a:cubicBezTo>
                    <a:cubicBezTo>
                      <a:pt x="30" y="1"/>
                      <a:pt x="30" y="1"/>
                      <a:pt x="30" y="1"/>
                    </a:cubicBezTo>
                    <a:cubicBezTo>
                      <a:pt x="30" y="1"/>
                      <a:pt x="30" y="0"/>
                      <a:pt x="30" y="0"/>
                    </a:cubicBezTo>
                    <a:cubicBezTo>
                      <a:pt x="29" y="0"/>
                      <a:pt x="29" y="0"/>
                      <a:pt x="29" y="0"/>
                    </a:cubicBezTo>
                    <a:cubicBezTo>
                      <a:pt x="29" y="0"/>
                      <a:pt x="29" y="0"/>
                      <a:pt x="29" y="0"/>
                    </a:cubicBezTo>
                    <a:cubicBezTo>
                      <a:pt x="29" y="0"/>
                      <a:pt x="29" y="0"/>
                      <a:pt x="29" y="0"/>
                    </a:cubicBezTo>
                    <a:cubicBezTo>
                      <a:pt x="0" y="16"/>
                      <a:pt x="0" y="16"/>
                      <a:pt x="0" y="16"/>
                    </a:cubicBezTo>
                    <a:cubicBezTo>
                      <a:pt x="0" y="16"/>
                      <a:pt x="1" y="16"/>
                      <a:pt x="1" y="16"/>
                    </a:cubicBezTo>
                    <a:cubicBezTo>
                      <a:pt x="1" y="16"/>
                      <a:pt x="1" y="16"/>
                      <a:pt x="1" y="16"/>
                    </a:cubicBezTo>
                    <a:cubicBezTo>
                      <a:pt x="1" y="16"/>
                      <a:pt x="1" y="17"/>
                      <a:pt x="1" y="17"/>
                    </a:cubicBezTo>
                    <a:cubicBezTo>
                      <a:pt x="2" y="17"/>
                      <a:pt x="2" y="17"/>
                      <a:pt x="2" y="17"/>
                    </a:cubicBezTo>
                    <a:cubicBezTo>
                      <a:pt x="2" y="17"/>
                      <a:pt x="2" y="17"/>
                      <a:pt x="2" y="17"/>
                    </a:cubicBezTo>
                    <a:cubicBezTo>
                      <a:pt x="3" y="17"/>
                      <a:pt x="3" y="18"/>
                      <a:pt x="3" y="18"/>
                    </a:cubicBezTo>
                    <a:cubicBezTo>
                      <a:pt x="3" y="18"/>
                      <a:pt x="3" y="18"/>
                      <a:pt x="3" y="18"/>
                    </a:cubicBezTo>
                    <a:cubicBezTo>
                      <a:pt x="3" y="18"/>
                      <a:pt x="4" y="18"/>
                      <a:pt x="4" y="19"/>
                    </a:cubicBezTo>
                    <a:cubicBezTo>
                      <a:pt x="4" y="19"/>
                      <a:pt x="4" y="19"/>
                      <a:pt x="4" y="19"/>
                    </a:cubicBezTo>
                    <a:cubicBezTo>
                      <a:pt x="4" y="19"/>
                      <a:pt x="5" y="19"/>
                      <a:pt x="5" y="19"/>
                    </a:cubicBezTo>
                    <a:cubicBezTo>
                      <a:pt x="33" y="3"/>
                      <a:pt x="33" y="3"/>
                      <a:pt x="33" y="3"/>
                    </a:cubicBezTo>
                    <a:cubicBezTo>
                      <a:pt x="33" y="3"/>
                      <a:pt x="33" y="3"/>
                      <a:pt x="32" y="3"/>
                    </a:cubicBezTo>
                    <a:close/>
                  </a:path>
                </a:pathLst>
              </a:custGeom>
              <a:solidFill>
                <a:srgbClr val="4F64A8"/>
              </a:solidFill>
              <a:ln w="9525">
                <a:noFill/>
                <a:round/>
                <a:headEnd/>
                <a:tailEnd/>
              </a:ln>
            </p:spPr>
            <p:txBody>
              <a:bodyPr/>
              <a:lstStyle/>
              <a:p>
                <a:endParaRPr lang="zh-CN" altLang="en-US"/>
              </a:p>
            </p:txBody>
          </p:sp>
          <p:sp>
            <p:nvSpPr>
              <p:cNvPr id="1252" name="Freeform 538"/>
              <p:cNvSpPr>
                <a:spLocks/>
              </p:cNvSpPr>
              <p:nvPr/>
            </p:nvSpPr>
            <p:spPr bwMode="auto">
              <a:xfrm>
                <a:off x="4520" y="1673"/>
                <a:ext cx="16" cy="18"/>
              </a:xfrm>
              <a:custGeom>
                <a:avLst/>
                <a:gdLst/>
                <a:ahLst/>
                <a:cxnLst>
                  <a:cxn ang="0">
                    <a:pos x="34" y="14"/>
                  </a:cxn>
                  <a:cxn ang="0">
                    <a:pos x="34" y="13"/>
                  </a:cxn>
                  <a:cxn ang="0">
                    <a:pos x="34" y="12"/>
                  </a:cxn>
                  <a:cxn ang="0">
                    <a:pos x="34" y="11"/>
                  </a:cxn>
                  <a:cxn ang="0">
                    <a:pos x="33" y="10"/>
                  </a:cxn>
                  <a:cxn ang="0">
                    <a:pos x="33" y="9"/>
                  </a:cxn>
                  <a:cxn ang="0">
                    <a:pos x="33" y="8"/>
                  </a:cxn>
                  <a:cxn ang="0">
                    <a:pos x="32" y="7"/>
                  </a:cxn>
                  <a:cxn ang="0">
                    <a:pos x="32" y="5"/>
                  </a:cxn>
                  <a:cxn ang="0">
                    <a:pos x="30" y="3"/>
                  </a:cxn>
                  <a:cxn ang="0">
                    <a:pos x="29" y="2"/>
                  </a:cxn>
                  <a:cxn ang="0">
                    <a:pos x="28" y="1"/>
                  </a:cxn>
                  <a:cxn ang="0">
                    <a:pos x="0" y="16"/>
                  </a:cxn>
                  <a:cxn ang="0">
                    <a:pos x="1" y="17"/>
                  </a:cxn>
                  <a:cxn ang="0">
                    <a:pos x="1" y="19"/>
                  </a:cxn>
                  <a:cxn ang="0">
                    <a:pos x="3" y="21"/>
                  </a:cxn>
                  <a:cxn ang="0">
                    <a:pos x="4" y="22"/>
                  </a:cxn>
                  <a:cxn ang="0">
                    <a:pos x="4" y="23"/>
                  </a:cxn>
                  <a:cxn ang="0">
                    <a:pos x="5" y="24"/>
                  </a:cxn>
                  <a:cxn ang="0">
                    <a:pos x="5" y="25"/>
                  </a:cxn>
                  <a:cxn ang="0">
                    <a:pos x="5" y="27"/>
                  </a:cxn>
                  <a:cxn ang="0">
                    <a:pos x="6" y="28"/>
                  </a:cxn>
                  <a:cxn ang="0">
                    <a:pos x="6" y="29"/>
                  </a:cxn>
                  <a:cxn ang="0">
                    <a:pos x="6" y="30"/>
                  </a:cxn>
                  <a:cxn ang="0">
                    <a:pos x="6" y="31"/>
                  </a:cxn>
                  <a:cxn ang="0">
                    <a:pos x="6" y="31"/>
                  </a:cxn>
                  <a:cxn ang="0">
                    <a:pos x="6" y="32"/>
                  </a:cxn>
                  <a:cxn ang="0">
                    <a:pos x="6" y="33"/>
                  </a:cxn>
                  <a:cxn ang="0">
                    <a:pos x="6" y="35"/>
                  </a:cxn>
                  <a:cxn ang="0">
                    <a:pos x="5" y="36"/>
                  </a:cxn>
                  <a:cxn ang="0">
                    <a:pos x="3" y="38"/>
                  </a:cxn>
                  <a:cxn ang="0">
                    <a:pos x="33" y="20"/>
                  </a:cxn>
                  <a:cxn ang="0">
                    <a:pos x="34" y="19"/>
                  </a:cxn>
                  <a:cxn ang="0">
                    <a:pos x="34" y="18"/>
                  </a:cxn>
                  <a:cxn ang="0">
                    <a:pos x="34" y="17"/>
                  </a:cxn>
                  <a:cxn ang="0">
                    <a:pos x="34" y="16"/>
                  </a:cxn>
                  <a:cxn ang="0">
                    <a:pos x="34" y="15"/>
                  </a:cxn>
                </a:cxnLst>
                <a:rect l="0" t="0" r="r" b="b"/>
                <a:pathLst>
                  <a:path w="34" h="38">
                    <a:moveTo>
                      <a:pt x="34" y="15"/>
                    </a:moveTo>
                    <a:cubicBezTo>
                      <a:pt x="34" y="14"/>
                      <a:pt x="34" y="14"/>
                      <a:pt x="34" y="14"/>
                    </a:cubicBezTo>
                    <a:cubicBezTo>
                      <a:pt x="34" y="14"/>
                      <a:pt x="34" y="14"/>
                      <a:pt x="34" y="13"/>
                    </a:cubicBezTo>
                    <a:cubicBezTo>
                      <a:pt x="34" y="13"/>
                      <a:pt x="34" y="13"/>
                      <a:pt x="34" y="13"/>
                    </a:cubicBezTo>
                    <a:cubicBezTo>
                      <a:pt x="34" y="13"/>
                      <a:pt x="34" y="13"/>
                      <a:pt x="34" y="12"/>
                    </a:cubicBezTo>
                    <a:cubicBezTo>
                      <a:pt x="34" y="12"/>
                      <a:pt x="34" y="12"/>
                      <a:pt x="34" y="12"/>
                    </a:cubicBezTo>
                    <a:cubicBezTo>
                      <a:pt x="34" y="12"/>
                      <a:pt x="34" y="12"/>
                      <a:pt x="34" y="11"/>
                    </a:cubicBezTo>
                    <a:cubicBezTo>
                      <a:pt x="34" y="11"/>
                      <a:pt x="34" y="11"/>
                      <a:pt x="34" y="11"/>
                    </a:cubicBezTo>
                    <a:cubicBezTo>
                      <a:pt x="34" y="11"/>
                      <a:pt x="34" y="10"/>
                      <a:pt x="34" y="10"/>
                    </a:cubicBezTo>
                    <a:cubicBezTo>
                      <a:pt x="33" y="10"/>
                      <a:pt x="33" y="10"/>
                      <a:pt x="33" y="10"/>
                    </a:cubicBezTo>
                    <a:cubicBezTo>
                      <a:pt x="33" y="9"/>
                      <a:pt x="33" y="9"/>
                      <a:pt x="33" y="9"/>
                    </a:cubicBezTo>
                    <a:cubicBezTo>
                      <a:pt x="33" y="9"/>
                      <a:pt x="33" y="9"/>
                      <a:pt x="33" y="9"/>
                    </a:cubicBezTo>
                    <a:cubicBezTo>
                      <a:pt x="33" y="8"/>
                      <a:pt x="33" y="8"/>
                      <a:pt x="33" y="8"/>
                    </a:cubicBezTo>
                    <a:cubicBezTo>
                      <a:pt x="33" y="8"/>
                      <a:pt x="33" y="8"/>
                      <a:pt x="33" y="8"/>
                    </a:cubicBezTo>
                    <a:cubicBezTo>
                      <a:pt x="33" y="7"/>
                      <a:pt x="32" y="7"/>
                      <a:pt x="32" y="7"/>
                    </a:cubicBezTo>
                    <a:cubicBezTo>
                      <a:pt x="32" y="7"/>
                      <a:pt x="32" y="7"/>
                      <a:pt x="32" y="7"/>
                    </a:cubicBezTo>
                    <a:cubicBezTo>
                      <a:pt x="32" y="6"/>
                      <a:pt x="32" y="6"/>
                      <a:pt x="32" y="6"/>
                    </a:cubicBezTo>
                    <a:cubicBezTo>
                      <a:pt x="32" y="6"/>
                      <a:pt x="32" y="6"/>
                      <a:pt x="32" y="5"/>
                    </a:cubicBezTo>
                    <a:cubicBezTo>
                      <a:pt x="31" y="5"/>
                      <a:pt x="31" y="5"/>
                      <a:pt x="31" y="4"/>
                    </a:cubicBezTo>
                    <a:cubicBezTo>
                      <a:pt x="31" y="4"/>
                      <a:pt x="31" y="4"/>
                      <a:pt x="30" y="3"/>
                    </a:cubicBezTo>
                    <a:cubicBezTo>
                      <a:pt x="30" y="3"/>
                      <a:pt x="30" y="2"/>
                      <a:pt x="30" y="2"/>
                    </a:cubicBezTo>
                    <a:cubicBezTo>
                      <a:pt x="29" y="2"/>
                      <a:pt x="29" y="2"/>
                      <a:pt x="29" y="2"/>
                    </a:cubicBezTo>
                    <a:cubicBezTo>
                      <a:pt x="29" y="1"/>
                      <a:pt x="29" y="1"/>
                      <a:pt x="29" y="1"/>
                    </a:cubicBezTo>
                    <a:cubicBezTo>
                      <a:pt x="29" y="1"/>
                      <a:pt x="28" y="1"/>
                      <a:pt x="28" y="1"/>
                    </a:cubicBezTo>
                    <a:cubicBezTo>
                      <a:pt x="28" y="0"/>
                      <a:pt x="28" y="0"/>
                      <a:pt x="28" y="0"/>
                    </a:cubicBezTo>
                    <a:cubicBezTo>
                      <a:pt x="0" y="16"/>
                      <a:pt x="0" y="16"/>
                      <a:pt x="0" y="16"/>
                    </a:cubicBezTo>
                    <a:cubicBezTo>
                      <a:pt x="0" y="17"/>
                      <a:pt x="0" y="17"/>
                      <a:pt x="0" y="17"/>
                    </a:cubicBezTo>
                    <a:cubicBezTo>
                      <a:pt x="0" y="17"/>
                      <a:pt x="0" y="17"/>
                      <a:pt x="1" y="17"/>
                    </a:cubicBezTo>
                    <a:cubicBezTo>
                      <a:pt x="1" y="18"/>
                      <a:pt x="1" y="18"/>
                      <a:pt x="1" y="18"/>
                    </a:cubicBezTo>
                    <a:cubicBezTo>
                      <a:pt x="1" y="18"/>
                      <a:pt x="1" y="18"/>
                      <a:pt x="1" y="19"/>
                    </a:cubicBezTo>
                    <a:cubicBezTo>
                      <a:pt x="2" y="19"/>
                      <a:pt x="2" y="19"/>
                      <a:pt x="2" y="20"/>
                    </a:cubicBezTo>
                    <a:cubicBezTo>
                      <a:pt x="2" y="20"/>
                      <a:pt x="3" y="20"/>
                      <a:pt x="3" y="21"/>
                    </a:cubicBezTo>
                    <a:cubicBezTo>
                      <a:pt x="3" y="21"/>
                      <a:pt x="3" y="21"/>
                      <a:pt x="3" y="22"/>
                    </a:cubicBezTo>
                    <a:cubicBezTo>
                      <a:pt x="3" y="22"/>
                      <a:pt x="4" y="22"/>
                      <a:pt x="4" y="22"/>
                    </a:cubicBezTo>
                    <a:cubicBezTo>
                      <a:pt x="4" y="23"/>
                      <a:pt x="4" y="23"/>
                      <a:pt x="4" y="23"/>
                    </a:cubicBezTo>
                    <a:cubicBezTo>
                      <a:pt x="4" y="23"/>
                      <a:pt x="4" y="23"/>
                      <a:pt x="4" y="23"/>
                    </a:cubicBezTo>
                    <a:cubicBezTo>
                      <a:pt x="4" y="24"/>
                      <a:pt x="4" y="24"/>
                      <a:pt x="4" y="24"/>
                    </a:cubicBezTo>
                    <a:cubicBezTo>
                      <a:pt x="4" y="24"/>
                      <a:pt x="5" y="24"/>
                      <a:pt x="5" y="24"/>
                    </a:cubicBezTo>
                    <a:cubicBezTo>
                      <a:pt x="5" y="25"/>
                      <a:pt x="5" y="25"/>
                      <a:pt x="5" y="25"/>
                    </a:cubicBezTo>
                    <a:cubicBezTo>
                      <a:pt x="5" y="25"/>
                      <a:pt x="5" y="25"/>
                      <a:pt x="5" y="25"/>
                    </a:cubicBezTo>
                    <a:cubicBezTo>
                      <a:pt x="5" y="26"/>
                      <a:pt x="5" y="26"/>
                      <a:pt x="5" y="26"/>
                    </a:cubicBezTo>
                    <a:cubicBezTo>
                      <a:pt x="5" y="26"/>
                      <a:pt x="5" y="26"/>
                      <a:pt x="5" y="27"/>
                    </a:cubicBezTo>
                    <a:cubicBezTo>
                      <a:pt x="5" y="27"/>
                      <a:pt x="5" y="27"/>
                      <a:pt x="5" y="27"/>
                    </a:cubicBezTo>
                    <a:cubicBezTo>
                      <a:pt x="6" y="27"/>
                      <a:pt x="6" y="28"/>
                      <a:pt x="6" y="28"/>
                    </a:cubicBezTo>
                    <a:cubicBezTo>
                      <a:pt x="6" y="28"/>
                      <a:pt x="6" y="28"/>
                      <a:pt x="6" y="28"/>
                    </a:cubicBezTo>
                    <a:cubicBezTo>
                      <a:pt x="6" y="28"/>
                      <a:pt x="6" y="29"/>
                      <a:pt x="6" y="29"/>
                    </a:cubicBezTo>
                    <a:cubicBezTo>
                      <a:pt x="6" y="29"/>
                      <a:pt x="6" y="29"/>
                      <a:pt x="6" y="29"/>
                    </a:cubicBezTo>
                    <a:cubicBezTo>
                      <a:pt x="6" y="30"/>
                      <a:pt x="6" y="30"/>
                      <a:pt x="6" y="30"/>
                    </a:cubicBezTo>
                    <a:cubicBezTo>
                      <a:pt x="6" y="30"/>
                      <a:pt x="6" y="30"/>
                      <a:pt x="6" y="30"/>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3"/>
                      <a:pt x="6" y="33"/>
                      <a:pt x="6" y="33"/>
                    </a:cubicBezTo>
                    <a:cubicBezTo>
                      <a:pt x="6" y="33"/>
                      <a:pt x="6" y="33"/>
                      <a:pt x="6" y="33"/>
                    </a:cubicBezTo>
                    <a:cubicBezTo>
                      <a:pt x="6" y="34"/>
                      <a:pt x="6" y="34"/>
                      <a:pt x="6" y="34"/>
                    </a:cubicBezTo>
                    <a:cubicBezTo>
                      <a:pt x="6" y="34"/>
                      <a:pt x="6" y="34"/>
                      <a:pt x="6" y="35"/>
                    </a:cubicBezTo>
                    <a:cubicBezTo>
                      <a:pt x="6" y="35"/>
                      <a:pt x="5" y="35"/>
                      <a:pt x="5" y="35"/>
                    </a:cubicBezTo>
                    <a:cubicBezTo>
                      <a:pt x="5" y="35"/>
                      <a:pt x="5" y="36"/>
                      <a:pt x="5" y="36"/>
                    </a:cubicBezTo>
                    <a:cubicBezTo>
                      <a:pt x="5" y="36"/>
                      <a:pt x="5" y="36"/>
                      <a:pt x="5" y="36"/>
                    </a:cubicBezTo>
                    <a:cubicBezTo>
                      <a:pt x="4" y="37"/>
                      <a:pt x="4" y="38"/>
                      <a:pt x="3" y="38"/>
                    </a:cubicBezTo>
                    <a:cubicBezTo>
                      <a:pt x="31" y="22"/>
                      <a:pt x="31" y="22"/>
                      <a:pt x="31" y="22"/>
                    </a:cubicBezTo>
                    <a:cubicBezTo>
                      <a:pt x="32" y="21"/>
                      <a:pt x="32" y="21"/>
                      <a:pt x="33" y="20"/>
                    </a:cubicBezTo>
                    <a:cubicBezTo>
                      <a:pt x="33" y="20"/>
                      <a:pt x="33" y="20"/>
                      <a:pt x="33" y="19"/>
                    </a:cubicBezTo>
                    <a:cubicBezTo>
                      <a:pt x="33" y="19"/>
                      <a:pt x="34" y="19"/>
                      <a:pt x="34" y="19"/>
                    </a:cubicBezTo>
                    <a:cubicBezTo>
                      <a:pt x="34" y="19"/>
                      <a:pt x="34" y="18"/>
                      <a:pt x="34" y="18"/>
                    </a:cubicBezTo>
                    <a:cubicBezTo>
                      <a:pt x="34" y="18"/>
                      <a:pt x="34" y="18"/>
                      <a:pt x="34" y="18"/>
                    </a:cubicBezTo>
                    <a:cubicBezTo>
                      <a:pt x="34" y="17"/>
                      <a:pt x="34" y="17"/>
                      <a:pt x="34" y="17"/>
                    </a:cubicBezTo>
                    <a:cubicBezTo>
                      <a:pt x="34" y="17"/>
                      <a:pt x="34" y="17"/>
                      <a:pt x="34" y="17"/>
                    </a:cubicBezTo>
                    <a:cubicBezTo>
                      <a:pt x="34" y="16"/>
                      <a:pt x="34" y="16"/>
                      <a:pt x="34" y="16"/>
                    </a:cubicBezTo>
                    <a:cubicBezTo>
                      <a:pt x="34" y="16"/>
                      <a:pt x="34" y="16"/>
                      <a:pt x="34" y="16"/>
                    </a:cubicBezTo>
                    <a:cubicBezTo>
                      <a:pt x="34" y="15"/>
                      <a:pt x="34" y="15"/>
                      <a:pt x="34" y="15"/>
                    </a:cubicBezTo>
                    <a:cubicBezTo>
                      <a:pt x="34" y="15"/>
                      <a:pt x="34" y="15"/>
                      <a:pt x="34" y="15"/>
                    </a:cubicBezTo>
                    <a:cubicBezTo>
                      <a:pt x="34" y="15"/>
                      <a:pt x="34" y="15"/>
                      <a:pt x="34" y="15"/>
                    </a:cubicBezTo>
                    <a:close/>
                  </a:path>
                </a:pathLst>
              </a:custGeom>
              <a:solidFill>
                <a:srgbClr val="17317B"/>
              </a:solidFill>
              <a:ln w="9525">
                <a:noFill/>
                <a:round/>
                <a:headEnd/>
                <a:tailEnd/>
              </a:ln>
            </p:spPr>
            <p:txBody>
              <a:bodyPr/>
              <a:lstStyle/>
              <a:p>
                <a:endParaRPr lang="zh-CN" altLang="en-US"/>
              </a:p>
            </p:txBody>
          </p:sp>
          <p:sp>
            <p:nvSpPr>
              <p:cNvPr id="1253" name="Freeform 539"/>
              <p:cNvSpPr>
                <a:spLocks/>
              </p:cNvSpPr>
              <p:nvPr/>
            </p:nvSpPr>
            <p:spPr bwMode="auto">
              <a:xfrm>
                <a:off x="4513" y="1678"/>
                <a:ext cx="10" cy="15"/>
              </a:xfrm>
              <a:custGeom>
                <a:avLst/>
                <a:gdLst/>
                <a:ahLst/>
                <a:cxnLst>
                  <a:cxn ang="0">
                    <a:pos x="10" y="3"/>
                  </a:cxn>
                  <a:cxn ang="0">
                    <a:pos x="21" y="21"/>
                  </a:cxn>
                  <a:cxn ang="0">
                    <a:pos x="10" y="27"/>
                  </a:cxn>
                  <a:cxn ang="0">
                    <a:pos x="0" y="9"/>
                  </a:cxn>
                  <a:cxn ang="0">
                    <a:pos x="10" y="3"/>
                  </a:cxn>
                  <a:cxn ang="0">
                    <a:pos x="10" y="3"/>
                  </a:cxn>
                </a:cxnLst>
                <a:rect l="0" t="0" r="r" b="b"/>
                <a:pathLst>
                  <a:path w="21" h="31">
                    <a:moveTo>
                      <a:pt x="10" y="3"/>
                    </a:moveTo>
                    <a:cubicBezTo>
                      <a:pt x="16" y="6"/>
                      <a:pt x="21" y="15"/>
                      <a:pt x="21" y="21"/>
                    </a:cubicBezTo>
                    <a:cubicBezTo>
                      <a:pt x="21" y="28"/>
                      <a:pt x="16" y="31"/>
                      <a:pt x="10" y="27"/>
                    </a:cubicBezTo>
                    <a:cubicBezTo>
                      <a:pt x="5" y="24"/>
                      <a:pt x="0" y="16"/>
                      <a:pt x="0" y="9"/>
                    </a:cubicBezTo>
                    <a:cubicBezTo>
                      <a:pt x="0" y="2"/>
                      <a:pt x="5" y="0"/>
                      <a:pt x="10" y="3"/>
                    </a:cubicBezTo>
                    <a:cubicBezTo>
                      <a:pt x="10" y="3"/>
                      <a:pt x="10" y="3"/>
                      <a:pt x="10" y="3"/>
                    </a:cubicBezTo>
                    <a:close/>
                  </a:path>
                </a:pathLst>
              </a:custGeom>
              <a:solidFill>
                <a:srgbClr val="142867"/>
              </a:solidFill>
              <a:ln w="9525">
                <a:noFill/>
                <a:round/>
                <a:headEnd/>
                <a:tailEnd/>
              </a:ln>
            </p:spPr>
            <p:txBody>
              <a:bodyPr/>
              <a:lstStyle/>
              <a:p>
                <a:endParaRPr lang="zh-CN" altLang="en-US"/>
              </a:p>
            </p:txBody>
          </p:sp>
          <p:sp>
            <p:nvSpPr>
              <p:cNvPr id="1254" name="Freeform 540"/>
              <p:cNvSpPr>
                <a:spLocks/>
              </p:cNvSpPr>
              <p:nvPr/>
            </p:nvSpPr>
            <p:spPr bwMode="auto">
              <a:xfrm>
                <a:off x="4514" y="1631"/>
                <a:ext cx="17" cy="8"/>
              </a:xfrm>
              <a:custGeom>
                <a:avLst/>
                <a:gdLst/>
                <a:ahLst/>
                <a:cxnLst>
                  <a:cxn ang="0">
                    <a:pos x="35" y="1"/>
                  </a:cxn>
                  <a:cxn ang="0">
                    <a:pos x="35" y="1"/>
                  </a:cxn>
                  <a:cxn ang="0">
                    <a:pos x="34" y="1"/>
                  </a:cxn>
                  <a:cxn ang="0">
                    <a:pos x="34" y="1"/>
                  </a:cxn>
                  <a:cxn ang="0">
                    <a:pos x="34" y="0"/>
                  </a:cxn>
                  <a:cxn ang="0">
                    <a:pos x="33" y="0"/>
                  </a:cxn>
                  <a:cxn ang="0">
                    <a:pos x="33" y="0"/>
                  </a:cxn>
                  <a:cxn ang="0">
                    <a:pos x="32" y="0"/>
                  </a:cxn>
                  <a:cxn ang="0">
                    <a:pos x="32" y="0"/>
                  </a:cxn>
                  <a:cxn ang="0">
                    <a:pos x="31" y="0"/>
                  </a:cxn>
                  <a:cxn ang="0">
                    <a:pos x="31" y="0"/>
                  </a:cxn>
                  <a:cxn ang="0">
                    <a:pos x="30" y="0"/>
                  </a:cxn>
                  <a:cxn ang="0">
                    <a:pos x="30" y="0"/>
                  </a:cxn>
                  <a:cxn ang="0">
                    <a:pos x="29" y="0"/>
                  </a:cxn>
                  <a:cxn ang="0">
                    <a:pos x="28" y="1"/>
                  </a:cxn>
                  <a:cxn ang="0">
                    <a:pos x="0" y="17"/>
                  </a:cxn>
                  <a:cxn ang="0">
                    <a:pos x="1" y="17"/>
                  </a:cxn>
                  <a:cxn ang="0">
                    <a:pos x="1" y="16"/>
                  </a:cxn>
                  <a:cxn ang="0">
                    <a:pos x="2" y="16"/>
                  </a:cxn>
                  <a:cxn ang="0">
                    <a:pos x="3" y="16"/>
                  </a:cxn>
                  <a:cxn ang="0">
                    <a:pos x="3" y="16"/>
                  </a:cxn>
                  <a:cxn ang="0">
                    <a:pos x="4" y="16"/>
                  </a:cxn>
                  <a:cxn ang="0">
                    <a:pos x="4" y="16"/>
                  </a:cxn>
                  <a:cxn ang="0">
                    <a:pos x="5" y="17"/>
                  </a:cxn>
                  <a:cxn ang="0">
                    <a:pos x="5" y="17"/>
                  </a:cxn>
                  <a:cxn ang="0">
                    <a:pos x="5" y="17"/>
                  </a:cxn>
                  <a:cxn ang="0">
                    <a:pos x="6" y="17"/>
                  </a:cxn>
                  <a:cxn ang="0">
                    <a:pos x="6" y="17"/>
                  </a:cxn>
                  <a:cxn ang="0">
                    <a:pos x="7" y="17"/>
                  </a:cxn>
                  <a:cxn ang="0">
                    <a:pos x="7" y="18"/>
                  </a:cxn>
                  <a:cxn ang="0">
                    <a:pos x="7" y="18"/>
                  </a:cxn>
                  <a:cxn ang="0">
                    <a:pos x="36" y="1"/>
                  </a:cxn>
                  <a:cxn ang="0">
                    <a:pos x="35" y="1"/>
                  </a:cxn>
                  <a:cxn ang="0">
                    <a:pos x="35" y="1"/>
                  </a:cxn>
                </a:cxnLst>
                <a:rect l="0" t="0" r="r" b="b"/>
                <a:pathLst>
                  <a:path w="36" h="18">
                    <a:moveTo>
                      <a:pt x="35" y="1"/>
                    </a:moveTo>
                    <a:cubicBezTo>
                      <a:pt x="35" y="1"/>
                      <a:pt x="35" y="1"/>
                      <a:pt x="35" y="1"/>
                    </a:cubicBezTo>
                    <a:cubicBezTo>
                      <a:pt x="35" y="1"/>
                      <a:pt x="35" y="1"/>
                      <a:pt x="34" y="1"/>
                    </a:cubicBezTo>
                    <a:cubicBezTo>
                      <a:pt x="34" y="1"/>
                      <a:pt x="34" y="1"/>
                      <a:pt x="34" y="1"/>
                    </a:cubicBezTo>
                    <a:cubicBezTo>
                      <a:pt x="34" y="1"/>
                      <a:pt x="34" y="1"/>
                      <a:pt x="34" y="0"/>
                    </a:cubicBezTo>
                    <a:cubicBezTo>
                      <a:pt x="33" y="0"/>
                      <a:pt x="33" y="0"/>
                      <a:pt x="33" y="0"/>
                    </a:cubicBezTo>
                    <a:cubicBezTo>
                      <a:pt x="33" y="0"/>
                      <a:pt x="33" y="0"/>
                      <a:pt x="33" y="0"/>
                    </a:cubicBezTo>
                    <a:cubicBezTo>
                      <a:pt x="33" y="0"/>
                      <a:pt x="32" y="0"/>
                      <a:pt x="32" y="0"/>
                    </a:cubicBezTo>
                    <a:cubicBezTo>
                      <a:pt x="32" y="0"/>
                      <a:pt x="32" y="0"/>
                      <a:pt x="32" y="0"/>
                    </a:cubicBezTo>
                    <a:cubicBezTo>
                      <a:pt x="32" y="0"/>
                      <a:pt x="31" y="0"/>
                      <a:pt x="31" y="0"/>
                    </a:cubicBezTo>
                    <a:cubicBezTo>
                      <a:pt x="31" y="0"/>
                      <a:pt x="31" y="0"/>
                      <a:pt x="31" y="0"/>
                    </a:cubicBezTo>
                    <a:cubicBezTo>
                      <a:pt x="31" y="0"/>
                      <a:pt x="30" y="0"/>
                      <a:pt x="30" y="0"/>
                    </a:cubicBezTo>
                    <a:cubicBezTo>
                      <a:pt x="30" y="0"/>
                      <a:pt x="30" y="0"/>
                      <a:pt x="30" y="0"/>
                    </a:cubicBezTo>
                    <a:cubicBezTo>
                      <a:pt x="29" y="0"/>
                      <a:pt x="29" y="0"/>
                      <a:pt x="29" y="0"/>
                    </a:cubicBezTo>
                    <a:cubicBezTo>
                      <a:pt x="29" y="0"/>
                      <a:pt x="28" y="1"/>
                      <a:pt x="28" y="1"/>
                    </a:cubicBezTo>
                    <a:cubicBezTo>
                      <a:pt x="0" y="17"/>
                      <a:pt x="0" y="17"/>
                      <a:pt x="0" y="17"/>
                    </a:cubicBezTo>
                    <a:cubicBezTo>
                      <a:pt x="0" y="17"/>
                      <a:pt x="0" y="17"/>
                      <a:pt x="1" y="17"/>
                    </a:cubicBezTo>
                    <a:cubicBezTo>
                      <a:pt x="1" y="17"/>
                      <a:pt x="1" y="17"/>
                      <a:pt x="1" y="16"/>
                    </a:cubicBezTo>
                    <a:cubicBezTo>
                      <a:pt x="2" y="16"/>
                      <a:pt x="2" y="16"/>
                      <a:pt x="2" y="16"/>
                    </a:cubicBezTo>
                    <a:cubicBezTo>
                      <a:pt x="2" y="16"/>
                      <a:pt x="2" y="16"/>
                      <a:pt x="3" y="16"/>
                    </a:cubicBezTo>
                    <a:cubicBezTo>
                      <a:pt x="3" y="16"/>
                      <a:pt x="3" y="16"/>
                      <a:pt x="3" y="16"/>
                    </a:cubicBezTo>
                    <a:cubicBezTo>
                      <a:pt x="3" y="16"/>
                      <a:pt x="3" y="16"/>
                      <a:pt x="4" y="16"/>
                    </a:cubicBezTo>
                    <a:cubicBezTo>
                      <a:pt x="4" y="16"/>
                      <a:pt x="4" y="16"/>
                      <a:pt x="4" y="16"/>
                    </a:cubicBezTo>
                    <a:cubicBezTo>
                      <a:pt x="4" y="17"/>
                      <a:pt x="4" y="17"/>
                      <a:pt x="5" y="17"/>
                    </a:cubicBezTo>
                    <a:cubicBezTo>
                      <a:pt x="5" y="17"/>
                      <a:pt x="5" y="17"/>
                      <a:pt x="5" y="17"/>
                    </a:cubicBezTo>
                    <a:cubicBezTo>
                      <a:pt x="5" y="17"/>
                      <a:pt x="5" y="17"/>
                      <a:pt x="5" y="17"/>
                    </a:cubicBezTo>
                    <a:cubicBezTo>
                      <a:pt x="6" y="17"/>
                      <a:pt x="6" y="17"/>
                      <a:pt x="6" y="17"/>
                    </a:cubicBezTo>
                    <a:cubicBezTo>
                      <a:pt x="6" y="17"/>
                      <a:pt x="6" y="17"/>
                      <a:pt x="6" y="17"/>
                    </a:cubicBezTo>
                    <a:cubicBezTo>
                      <a:pt x="6" y="17"/>
                      <a:pt x="7" y="17"/>
                      <a:pt x="7" y="17"/>
                    </a:cubicBezTo>
                    <a:cubicBezTo>
                      <a:pt x="7" y="17"/>
                      <a:pt x="7" y="18"/>
                      <a:pt x="7" y="18"/>
                    </a:cubicBezTo>
                    <a:cubicBezTo>
                      <a:pt x="7" y="18"/>
                      <a:pt x="7" y="18"/>
                      <a:pt x="7" y="18"/>
                    </a:cubicBezTo>
                    <a:cubicBezTo>
                      <a:pt x="36" y="1"/>
                      <a:pt x="36" y="1"/>
                      <a:pt x="36" y="1"/>
                    </a:cubicBezTo>
                    <a:cubicBezTo>
                      <a:pt x="36"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1255" name="Freeform 541"/>
              <p:cNvSpPr>
                <a:spLocks/>
              </p:cNvSpPr>
              <p:nvPr/>
            </p:nvSpPr>
            <p:spPr bwMode="auto">
              <a:xfrm>
                <a:off x="4518" y="1631"/>
                <a:ext cx="15" cy="10"/>
              </a:xfrm>
              <a:custGeom>
                <a:avLst/>
                <a:gdLst/>
                <a:ahLst/>
                <a:cxnLst>
                  <a:cxn ang="0">
                    <a:pos x="32" y="3"/>
                  </a:cxn>
                  <a:cxn ang="0">
                    <a:pos x="32" y="3"/>
                  </a:cxn>
                  <a:cxn ang="0">
                    <a:pos x="32" y="3"/>
                  </a:cxn>
                  <a:cxn ang="0">
                    <a:pos x="31" y="2"/>
                  </a:cxn>
                  <a:cxn ang="0">
                    <a:pos x="31" y="2"/>
                  </a:cxn>
                  <a:cxn ang="0">
                    <a:pos x="30" y="1"/>
                  </a:cxn>
                  <a:cxn ang="0">
                    <a:pos x="30" y="1"/>
                  </a:cxn>
                  <a:cxn ang="0">
                    <a:pos x="29" y="1"/>
                  </a:cxn>
                  <a:cxn ang="0">
                    <a:pos x="29" y="0"/>
                  </a:cxn>
                  <a:cxn ang="0">
                    <a:pos x="29" y="0"/>
                  </a:cxn>
                  <a:cxn ang="0">
                    <a:pos x="0" y="17"/>
                  </a:cxn>
                  <a:cxn ang="0">
                    <a:pos x="1" y="17"/>
                  </a:cxn>
                  <a:cxn ang="0">
                    <a:pos x="1" y="17"/>
                  </a:cxn>
                  <a:cxn ang="0">
                    <a:pos x="1" y="17"/>
                  </a:cxn>
                  <a:cxn ang="0">
                    <a:pos x="2" y="18"/>
                  </a:cxn>
                  <a:cxn ang="0">
                    <a:pos x="2" y="18"/>
                  </a:cxn>
                  <a:cxn ang="0">
                    <a:pos x="3" y="19"/>
                  </a:cxn>
                  <a:cxn ang="0">
                    <a:pos x="3" y="19"/>
                  </a:cxn>
                  <a:cxn ang="0">
                    <a:pos x="4" y="19"/>
                  </a:cxn>
                  <a:cxn ang="0">
                    <a:pos x="4" y="20"/>
                  </a:cxn>
                  <a:cxn ang="0">
                    <a:pos x="5" y="20"/>
                  </a:cxn>
                  <a:cxn ang="0">
                    <a:pos x="33" y="4"/>
                  </a:cxn>
                  <a:cxn ang="0">
                    <a:pos x="32" y="3"/>
                  </a:cxn>
                </a:cxnLst>
                <a:rect l="0" t="0" r="r" b="b"/>
                <a:pathLst>
                  <a:path w="33" h="20">
                    <a:moveTo>
                      <a:pt x="32" y="3"/>
                    </a:moveTo>
                    <a:cubicBezTo>
                      <a:pt x="32" y="3"/>
                      <a:pt x="32" y="3"/>
                      <a:pt x="32" y="3"/>
                    </a:cubicBezTo>
                    <a:cubicBezTo>
                      <a:pt x="32" y="3"/>
                      <a:pt x="32" y="3"/>
                      <a:pt x="32" y="3"/>
                    </a:cubicBezTo>
                    <a:cubicBezTo>
                      <a:pt x="31" y="2"/>
                      <a:pt x="31" y="2"/>
                      <a:pt x="31" y="2"/>
                    </a:cubicBezTo>
                    <a:cubicBezTo>
                      <a:pt x="31" y="2"/>
                      <a:pt x="31" y="2"/>
                      <a:pt x="31" y="2"/>
                    </a:cubicBezTo>
                    <a:cubicBezTo>
                      <a:pt x="30" y="2"/>
                      <a:pt x="30" y="2"/>
                      <a:pt x="30" y="1"/>
                    </a:cubicBezTo>
                    <a:cubicBezTo>
                      <a:pt x="30" y="1"/>
                      <a:pt x="30" y="1"/>
                      <a:pt x="30" y="1"/>
                    </a:cubicBezTo>
                    <a:cubicBezTo>
                      <a:pt x="29" y="1"/>
                      <a:pt x="29" y="1"/>
                      <a:pt x="29" y="1"/>
                    </a:cubicBezTo>
                    <a:cubicBezTo>
                      <a:pt x="29" y="1"/>
                      <a:pt x="29" y="1"/>
                      <a:pt x="29" y="0"/>
                    </a:cubicBezTo>
                    <a:cubicBezTo>
                      <a:pt x="29" y="0"/>
                      <a:pt x="29" y="0"/>
                      <a:pt x="29" y="0"/>
                    </a:cubicBezTo>
                    <a:cubicBezTo>
                      <a:pt x="0" y="17"/>
                      <a:pt x="0" y="17"/>
                      <a:pt x="0" y="17"/>
                    </a:cubicBezTo>
                    <a:cubicBezTo>
                      <a:pt x="0" y="17"/>
                      <a:pt x="1" y="17"/>
                      <a:pt x="1" y="17"/>
                    </a:cubicBezTo>
                    <a:cubicBezTo>
                      <a:pt x="1" y="17"/>
                      <a:pt x="1" y="17"/>
                      <a:pt x="1" y="17"/>
                    </a:cubicBezTo>
                    <a:cubicBezTo>
                      <a:pt x="1" y="17"/>
                      <a:pt x="1" y="17"/>
                      <a:pt x="1" y="17"/>
                    </a:cubicBezTo>
                    <a:cubicBezTo>
                      <a:pt x="2" y="18"/>
                      <a:pt x="2" y="18"/>
                      <a:pt x="2" y="18"/>
                    </a:cubicBezTo>
                    <a:cubicBezTo>
                      <a:pt x="2" y="18"/>
                      <a:pt x="2" y="18"/>
                      <a:pt x="2" y="18"/>
                    </a:cubicBezTo>
                    <a:cubicBezTo>
                      <a:pt x="3" y="18"/>
                      <a:pt x="3" y="18"/>
                      <a:pt x="3" y="19"/>
                    </a:cubicBezTo>
                    <a:cubicBezTo>
                      <a:pt x="3" y="19"/>
                      <a:pt x="3" y="19"/>
                      <a:pt x="3" y="19"/>
                    </a:cubicBezTo>
                    <a:cubicBezTo>
                      <a:pt x="3" y="19"/>
                      <a:pt x="4" y="19"/>
                      <a:pt x="4" y="19"/>
                    </a:cubicBezTo>
                    <a:cubicBezTo>
                      <a:pt x="4" y="20"/>
                      <a:pt x="4" y="20"/>
                      <a:pt x="4" y="20"/>
                    </a:cubicBezTo>
                    <a:cubicBezTo>
                      <a:pt x="4" y="20"/>
                      <a:pt x="5" y="20"/>
                      <a:pt x="5" y="20"/>
                    </a:cubicBezTo>
                    <a:cubicBezTo>
                      <a:pt x="33" y="4"/>
                      <a:pt x="33" y="4"/>
                      <a:pt x="33" y="4"/>
                    </a:cubicBezTo>
                    <a:cubicBezTo>
                      <a:pt x="33" y="4"/>
                      <a:pt x="33" y="4"/>
                      <a:pt x="32" y="3"/>
                    </a:cubicBezTo>
                    <a:close/>
                  </a:path>
                </a:pathLst>
              </a:custGeom>
              <a:solidFill>
                <a:srgbClr val="4F64A8"/>
              </a:solidFill>
              <a:ln w="9525">
                <a:noFill/>
                <a:round/>
                <a:headEnd/>
                <a:tailEnd/>
              </a:ln>
            </p:spPr>
            <p:txBody>
              <a:bodyPr/>
              <a:lstStyle/>
              <a:p>
                <a:endParaRPr lang="zh-CN" altLang="en-US"/>
              </a:p>
            </p:txBody>
          </p:sp>
          <p:sp>
            <p:nvSpPr>
              <p:cNvPr id="1256" name="Freeform 542"/>
              <p:cNvSpPr>
                <a:spLocks/>
              </p:cNvSpPr>
              <p:nvPr/>
            </p:nvSpPr>
            <p:spPr bwMode="auto">
              <a:xfrm>
                <a:off x="4520" y="1633"/>
                <a:ext cx="16" cy="18"/>
              </a:xfrm>
              <a:custGeom>
                <a:avLst/>
                <a:gdLst/>
                <a:ahLst/>
                <a:cxnLst>
                  <a:cxn ang="0">
                    <a:pos x="34" y="14"/>
                  </a:cxn>
                  <a:cxn ang="0">
                    <a:pos x="34" y="13"/>
                  </a:cxn>
                  <a:cxn ang="0">
                    <a:pos x="34" y="12"/>
                  </a:cxn>
                  <a:cxn ang="0">
                    <a:pos x="34" y="11"/>
                  </a:cxn>
                  <a:cxn ang="0">
                    <a:pos x="33" y="9"/>
                  </a:cxn>
                  <a:cxn ang="0">
                    <a:pos x="33" y="8"/>
                  </a:cxn>
                  <a:cxn ang="0">
                    <a:pos x="33" y="7"/>
                  </a:cxn>
                  <a:cxn ang="0">
                    <a:pos x="32" y="6"/>
                  </a:cxn>
                  <a:cxn ang="0">
                    <a:pos x="32" y="5"/>
                  </a:cxn>
                  <a:cxn ang="0">
                    <a:pos x="30" y="3"/>
                  </a:cxn>
                  <a:cxn ang="0">
                    <a:pos x="29" y="1"/>
                  </a:cxn>
                  <a:cxn ang="0">
                    <a:pos x="28" y="0"/>
                  </a:cxn>
                  <a:cxn ang="0">
                    <a:pos x="0" y="16"/>
                  </a:cxn>
                  <a:cxn ang="0">
                    <a:pos x="1" y="17"/>
                  </a:cxn>
                  <a:cxn ang="0">
                    <a:pos x="1" y="18"/>
                  </a:cxn>
                  <a:cxn ang="0">
                    <a:pos x="3" y="21"/>
                  </a:cxn>
                  <a:cxn ang="0">
                    <a:pos x="4" y="22"/>
                  </a:cxn>
                  <a:cxn ang="0">
                    <a:pos x="4" y="23"/>
                  </a:cxn>
                  <a:cxn ang="0">
                    <a:pos x="5" y="24"/>
                  </a:cxn>
                  <a:cxn ang="0">
                    <a:pos x="5" y="25"/>
                  </a:cxn>
                  <a:cxn ang="0">
                    <a:pos x="5" y="26"/>
                  </a:cxn>
                  <a:cxn ang="0">
                    <a:pos x="6" y="27"/>
                  </a:cxn>
                  <a:cxn ang="0">
                    <a:pos x="6" y="29"/>
                  </a:cxn>
                  <a:cxn ang="0">
                    <a:pos x="6" y="30"/>
                  </a:cxn>
                  <a:cxn ang="0">
                    <a:pos x="6" y="31"/>
                  </a:cxn>
                  <a:cxn ang="0">
                    <a:pos x="6" y="31"/>
                  </a:cxn>
                  <a:cxn ang="0">
                    <a:pos x="6" y="32"/>
                  </a:cxn>
                  <a:cxn ang="0">
                    <a:pos x="6" y="33"/>
                  </a:cxn>
                  <a:cxn ang="0">
                    <a:pos x="6" y="34"/>
                  </a:cxn>
                  <a:cxn ang="0">
                    <a:pos x="5" y="35"/>
                  </a:cxn>
                  <a:cxn ang="0">
                    <a:pos x="3" y="38"/>
                  </a:cxn>
                  <a:cxn ang="0">
                    <a:pos x="33" y="20"/>
                  </a:cxn>
                  <a:cxn ang="0">
                    <a:pos x="34" y="18"/>
                  </a:cxn>
                  <a:cxn ang="0">
                    <a:pos x="34" y="17"/>
                  </a:cxn>
                  <a:cxn ang="0">
                    <a:pos x="34" y="16"/>
                  </a:cxn>
                  <a:cxn ang="0">
                    <a:pos x="34" y="15"/>
                  </a:cxn>
                  <a:cxn ang="0">
                    <a:pos x="34" y="15"/>
                  </a:cxn>
                </a:cxnLst>
                <a:rect l="0" t="0" r="r" b="b"/>
                <a:pathLst>
                  <a:path w="34" h="38">
                    <a:moveTo>
                      <a:pt x="34" y="14"/>
                    </a:moveTo>
                    <a:cubicBezTo>
                      <a:pt x="34" y="14"/>
                      <a:pt x="34" y="14"/>
                      <a:pt x="34" y="14"/>
                    </a:cubicBezTo>
                    <a:cubicBezTo>
                      <a:pt x="34" y="14"/>
                      <a:pt x="34" y="13"/>
                      <a:pt x="34" y="13"/>
                    </a:cubicBezTo>
                    <a:cubicBezTo>
                      <a:pt x="34" y="13"/>
                      <a:pt x="34" y="13"/>
                      <a:pt x="34" y="13"/>
                    </a:cubicBezTo>
                    <a:cubicBezTo>
                      <a:pt x="34" y="13"/>
                      <a:pt x="34" y="12"/>
                      <a:pt x="34" y="12"/>
                    </a:cubicBezTo>
                    <a:cubicBezTo>
                      <a:pt x="34" y="12"/>
                      <a:pt x="34" y="12"/>
                      <a:pt x="34" y="12"/>
                    </a:cubicBezTo>
                    <a:cubicBezTo>
                      <a:pt x="34" y="11"/>
                      <a:pt x="34" y="11"/>
                      <a:pt x="34" y="11"/>
                    </a:cubicBezTo>
                    <a:cubicBezTo>
                      <a:pt x="34" y="11"/>
                      <a:pt x="34" y="11"/>
                      <a:pt x="34" y="11"/>
                    </a:cubicBezTo>
                    <a:cubicBezTo>
                      <a:pt x="34" y="10"/>
                      <a:pt x="34" y="10"/>
                      <a:pt x="34" y="10"/>
                    </a:cubicBezTo>
                    <a:cubicBezTo>
                      <a:pt x="33" y="10"/>
                      <a:pt x="33" y="10"/>
                      <a:pt x="33" y="9"/>
                    </a:cubicBezTo>
                    <a:cubicBezTo>
                      <a:pt x="33" y="9"/>
                      <a:pt x="33" y="9"/>
                      <a:pt x="33" y="9"/>
                    </a:cubicBezTo>
                    <a:cubicBezTo>
                      <a:pt x="33" y="9"/>
                      <a:pt x="33" y="9"/>
                      <a:pt x="33" y="8"/>
                    </a:cubicBezTo>
                    <a:cubicBezTo>
                      <a:pt x="33" y="8"/>
                      <a:pt x="33" y="8"/>
                      <a:pt x="33" y="8"/>
                    </a:cubicBezTo>
                    <a:cubicBezTo>
                      <a:pt x="33" y="8"/>
                      <a:pt x="33" y="7"/>
                      <a:pt x="33" y="7"/>
                    </a:cubicBezTo>
                    <a:cubicBezTo>
                      <a:pt x="33" y="7"/>
                      <a:pt x="32" y="7"/>
                      <a:pt x="32" y="7"/>
                    </a:cubicBezTo>
                    <a:cubicBezTo>
                      <a:pt x="32" y="7"/>
                      <a:pt x="32" y="6"/>
                      <a:pt x="32" y="6"/>
                    </a:cubicBezTo>
                    <a:cubicBezTo>
                      <a:pt x="32" y="6"/>
                      <a:pt x="32" y="6"/>
                      <a:pt x="32" y="6"/>
                    </a:cubicBezTo>
                    <a:cubicBezTo>
                      <a:pt x="32" y="6"/>
                      <a:pt x="32" y="5"/>
                      <a:pt x="32" y="5"/>
                    </a:cubicBezTo>
                    <a:cubicBezTo>
                      <a:pt x="31" y="5"/>
                      <a:pt x="31" y="4"/>
                      <a:pt x="31" y="4"/>
                    </a:cubicBezTo>
                    <a:cubicBezTo>
                      <a:pt x="31" y="4"/>
                      <a:pt x="31" y="3"/>
                      <a:pt x="30" y="3"/>
                    </a:cubicBezTo>
                    <a:cubicBezTo>
                      <a:pt x="30" y="3"/>
                      <a:pt x="30" y="2"/>
                      <a:pt x="30" y="2"/>
                    </a:cubicBezTo>
                    <a:cubicBezTo>
                      <a:pt x="29" y="2"/>
                      <a:pt x="29" y="2"/>
                      <a:pt x="29" y="1"/>
                    </a:cubicBezTo>
                    <a:cubicBezTo>
                      <a:pt x="29" y="1"/>
                      <a:pt x="29" y="1"/>
                      <a:pt x="29" y="1"/>
                    </a:cubicBezTo>
                    <a:cubicBezTo>
                      <a:pt x="29" y="1"/>
                      <a:pt x="28" y="1"/>
                      <a:pt x="28" y="0"/>
                    </a:cubicBezTo>
                    <a:cubicBezTo>
                      <a:pt x="28" y="0"/>
                      <a:pt x="28" y="0"/>
                      <a:pt x="28" y="0"/>
                    </a:cubicBezTo>
                    <a:cubicBezTo>
                      <a:pt x="0" y="16"/>
                      <a:pt x="0" y="16"/>
                      <a:pt x="0" y="16"/>
                    </a:cubicBezTo>
                    <a:cubicBezTo>
                      <a:pt x="0" y="16"/>
                      <a:pt x="0" y="17"/>
                      <a:pt x="0" y="17"/>
                    </a:cubicBezTo>
                    <a:cubicBezTo>
                      <a:pt x="0" y="17"/>
                      <a:pt x="0" y="17"/>
                      <a:pt x="1" y="17"/>
                    </a:cubicBezTo>
                    <a:cubicBezTo>
                      <a:pt x="1" y="17"/>
                      <a:pt x="1" y="18"/>
                      <a:pt x="1" y="18"/>
                    </a:cubicBezTo>
                    <a:cubicBezTo>
                      <a:pt x="1" y="18"/>
                      <a:pt x="1" y="18"/>
                      <a:pt x="1" y="18"/>
                    </a:cubicBezTo>
                    <a:cubicBezTo>
                      <a:pt x="2" y="19"/>
                      <a:pt x="2" y="19"/>
                      <a:pt x="2" y="19"/>
                    </a:cubicBezTo>
                    <a:cubicBezTo>
                      <a:pt x="2" y="20"/>
                      <a:pt x="3" y="20"/>
                      <a:pt x="3" y="21"/>
                    </a:cubicBezTo>
                    <a:cubicBezTo>
                      <a:pt x="3" y="21"/>
                      <a:pt x="3" y="21"/>
                      <a:pt x="3" y="21"/>
                    </a:cubicBezTo>
                    <a:cubicBezTo>
                      <a:pt x="3" y="22"/>
                      <a:pt x="4" y="22"/>
                      <a:pt x="4" y="22"/>
                    </a:cubicBezTo>
                    <a:cubicBezTo>
                      <a:pt x="4" y="22"/>
                      <a:pt x="4" y="22"/>
                      <a:pt x="4" y="23"/>
                    </a:cubicBezTo>
                    <a:cubicBezTo>
                      <a:pt x="4" y="23"/>
                      <a:pt x="4" y="23"/>
                      <a:pt x="4" y="23"/>
                    </a:cubicBezTo>
                    <a:cubicBezTo>
                      <a:pt x="4" y="23"/>
                      <a:pt x="4" y="24"/>
                      <a:pt x="4" y="24"/>
                    </a:cubicBezTo>
                    <a:cubicBezTo>
                      <a:pt x="4" y="24"/>
                      <a:pt x="5" y="24"/>
                      <a:pt x="5" y="24"/>
                    </a:cubicBezTo>
                    <a:cubicBezTo>
                      <a:pt x="5" y="24"/>
                      <a:pt x="5" y="25"/>
                      <a:pt x="5" y="25"/>
                    </a:cubicBezTo>
                    <a:cubicBezTo>
                      <a:pt x="5" y="25"/>
                      <a:pt x="5" y="25"/>
                      <a:pt x="5" y="25"/>
                    </a:cubicBezTo>
                    <a:cubicBezTo>
                      <a:pt x="5" y="25"/>
                      <a:pt x="5" y="26"/>
                      <a:pt x="5" y="26"/>
                    </a:cubicBezTo>
                    <a:cubicBezTo>
                      <a:pt x="5" y="26"/>
                      <a:pt x="5" y="26"/>
                      <a:pt x="5" y="26"/>
                    </a:cubicBezTo>
                    <a:cubicBezTo>
                      <a:pt x="5" y="27"/>
                      <a:pt x="5" y="27"/>
                      <a:pt x="5" y="27"/>
                    </a:cubicBezTo>
                    <a:cubicBezTo>
                      <a:pt x="6" y="27"/>
                      <a:pt x="6" y="27"/>
                      <a:pt x="6" y="27"/>
                    </a:cubicBezTo>
                    <a:cubicBezTo>
                      <a:pt x="6" y="28"/>
                      <a:pt x="6" y="28"/>
                      <a:pt x="6" y="28"/>
                    </a:cubicBezTo>
                    <a:cubicBezTo>
                      <a:pt x="6" y="28"/>
                      <a:pt x="6" y="28"/>
                      <a:pt x="6" y="29"/>
                    </a:cubicBezTo>
                    <a:cubicBezTo>
                      <a:pt x="6" y="29"/>
                      <a:pt x="6" y="29"/>
                      <a:pt x="6" y="29"/>
                    </a:cubicBezTo>
                    <a:cubicBezTo>
                      <a:pt x="6" y="29"/>
                      <a:pt x="6" y="29"/>
                      <a:pt x="6" y="30"/>
                    </a:cubicBezTo>
                    <a:cubicBezTo>
                      <a:pt x="6" y="30"/>
                      <a:pt x="6" y="30"/>
                      <a:pt x="6" y="30"/>
                    </a:cubicBezTo>
                    <a:cubicBezTo>
                      <a:pt x="6" y="30"/>
                      <a:pt x="6" y="31"/>
                      <a:pt x="6" y="31"/>
                    </a:cubicBezTo>
                    <a:cubicBezTo>
                      <a:pt x="6" y="31"/>
                      <a:pt x="6" y="31"/>
                      <a:pt x="6" y="31"/>
                    </a:cubicBezTo>
                    <a:cubicBezTo>
                      <a:pt x="6" y="31"/>
                      <a:pt x="6" y="31"/>
                      <a:pt x="6" y="31"/>
                    </a:cubicBezTo>
                    <a:cubicBezTo>
                      <a:pt x="6" y="31"/>
                      <a:pt x="6" y="32"/>
                      <a:pt x="6" y="32"/>
                    </a:cubicBezTo>
                    <a:cubicBezTo>
                      <a:pt x="6" y="32"/>
                      <a:pt x="6" y="32"/>
                      <a:pt x="6" y="32"/>
                    </a:cubicBezTo>
                    <a:cubicBezTo>
                      <a:pt x="6" y="32"/>
                      <a:pt x="6" y="33"/>
                      <a:pt x="6" y="33"/>
                    </a:cubicBezTo>
                    <a:cubicBezTo>
                      <a:pt x="6" y="33"/>
                      <a:pt x="6" y="33"/>
                      <a:pt x="6" y="33"/>
                    </a:cubicBezTo>
                    <a:cubicBezTo>
                      <a:pt x="6" y="33"/>
                      <a:pt x="6" y="34"/>
                      <a:pt x="6" y="34"/>
                    </a:cubicBezTo>
                    <a:cubicBezTo>
                      <a:pt x="6" y="34"/>
                      <a:pt x="6" y="34"/>
                      <a:pt x="6" y="34"/>
                    </a:cubicBezTo>
                    <a:cubicBezTo>
                      <a:pt x="6" y="35"/>
                      <a:pt x="5" y="35"/>
                      <a:pt x="5" y="35"/>
                    </a:cubicBezTo>
                    <a:cubicBezTo>
                      <a:pt x="5" y="35"/>
                      <a:pt x="5" y="35"/>
                      <a:pt x="5" y="35"/>
                    </a:cubicBezTo>
                    <a:cubicBezTo>
                      <a:pt x="5" y="36"/>
                      <a:pt x="5" y="36"/>
                      <a:pt x="5" y="36"/>
                    </a:cubicBezTo>
                    <a:cubicBezTo>
                      <a:pt x="4" y="37"/>
                      <a:pt x="4" y="38"/>
                      <a:pt x="3" y="38"/>
                    </a:cubicBezTo>
                    <a:cubicBezTo>
                      <a:pt x="31" y="22"/>
                      <a:pt x="31" y="22"/>
                      <a:pt x="31" y="22"/>
                    </a:cubicBezTo>
                    <a:cubicBezTo>
                      <a:pt x="32" y="21"/>
                      <a:pt x="32" y="21"/>
                      <a:pt x="33" y="20"/>
                    </a:cubicBezTo>
                    <a:cubicBezTo>
                      <a:pt x="33" y="20"/>
                      <a:pt x="33" y="19"/>
                      <a:pt x="33" y="19"/>
                    </a:cubicBezTo>
                    <a:cubicBezTo>
                      <a:pt x="33" y="19"/>
                      <a:pt x="34" y="19"/>
                      <a:pt x="34" y="18"/>
                    </a:cubicBezTo>
                    <a:cubicBezTo>
                      <a:pt x="34" y="18"/>
                      <a:pt x="34" y="18"/>
                      <a:pt x="34" y="18"/>
                    </a:cubicBezTo>
                    <a:cubicBezTo>
                      <a:pt x="34" y="18"/>
                      <a:pt x="34" y="18"/>
                      <a:pt x="34" y="17"/>
                    </a:cubicBezTo>
                    <a:cubicBezTo>
                      <a:pt x="34" y="17"/>
                      <a:pt x="34" y="17"/>
                      <a:pt x="34" y="17"/>
                    </a:cubicBezTo>
                    <a:cubicBezTo>
                      <a:pt x="34" y="17"/>
                      <a:pt x="34" y="17"/>
                      <a:pt x="34" y="16"/>
                    </a:cubicBezTo>
                    <a:cubicBezTo>
                      <a:pt x="34" y="16"/>
                      <a:pt x="34" y="16"/>
                      <a:pt x="34" y="16"/>
                    </a:cubicBezTo>
                    <a:cubicBezTo>
                      <a:pt x="34" y="16"/>
                      <a:pt x="34" y="15"/>
                      <a:pt x="34" y="15"/>
                    </a:cubicBezTo>
                    <a:cubicBezTo>
                      <a:pt x="34" y="15"/>
                      <a:pt x="34" y="15"/>
                      <a:pt x="34" y="15"/>
                    </a:cubicBezTo>
                    <a:cubicBezTo>
                      <a:pt x="34" y="15"/>
                      <a:pt x="34" y="15"/>
                      <a:pt x="34" y="15"/>
                    </a:cubicBezTo>
                    <a:cubicBezTo>
                      <a:pt x="34" y="15"/>
                      <a:pt x="34" y="14"/>
                      <a:pt x="34" y="14"/>
                    </a:cubicBezTo>
                    <a:close/>
                  </a:path>
                </a:pathLst>
              </a:custGeom>
              <a:solidFill>
                <a:srgbClr val="17317B"/>
              </a:solidFill>
              <a:ln w="9525">
                <a:noFill/>
                <a:round/>
                <a:headEnd/>
                <a:tailEnd/>
              </a:ln>
            </p:spPr>
            <p:txBody>
              <a:bodyPr/>
              <a:lstStyle/>
              <a:p>
                <a:endParaRPr lang="zh-CN" altLang="en-US"/>
              </a:p>
            </p:txBody>
          </p:sp>
          <p:sp>
            <p:nvSpPr>
              <p:cNvPr id="1257" name="Freeform 543"/>
              <p:cNvSpPr>
                <a:spLocks/>
              </p:cNvSpPr>
              <p:nvPr/>
            </p:nvSpPr>
            <p:spPr bwMode="auto">
              <a:xfrm>
                <a:off x="4513" y="1637"/>
                <a:ext cx="10" cy="15"/>
              </a:xfrm>
              <a:custGeom>
                <a:avLst/>
                <a:gdLst/>
                <a:ahLst/>
                <a:cxnLst>
                  <a:cxn ang="0">
                    <a:pos x="10" y="4"/>
                  </a:cxn>
                  <a:cxn ang="0">
                    <a:pos x="21" y="22"/>
                  </a:cxn>
                  <a:cxn ang="0">
                    <a:pos x="10" y="28"/>
                  </a:cxn>
                  <a:cxn ang="0">
                    <a:pos x="0" y="10"/>
                  </a:cxn>
                  <a:cxn ang="0">
                    <a:pos x="10" y="4"/>
                  </a:cxn>
                  <a:cxn ang="0">
                    <a:pos x="10" y="4"/>
                  </a:cxn>
                </a:cxnLst>
                <a:rect l="0" t="0" r="r" b="b"/>
                <a:pathLst>
                  <a:path w="21" h="32">
                    <a:moveTo>
                      <a:pt x="10" y="4"/>
                    </a:moveTo>
                    <a:cubicBezTo>
                      <a:pt x="16" y="7"/>
                      <a:pt x="21" y="15"/>
                      <a:pt x="21" y="22"/>
                    </a:cubicBezTo>
                    <a:cubicBezTo>
                      <a:pt x="21" y="29"/>
                      <a:pt x="16" y="32"/>
                      <a:pt x="10" y="28"/>
                    </a:cubicBezTo>
                    <a:cubicBezTo>
                      <a:pt x="5" y="25"/>
                      <a:pt x="0" y="17"/>
                      <a:pt x="0" y="10"/>
                    </a:cubicBezTo>
                    <a:cubicBezTo>
                      <a:pt x="0" y="3"/>
                      <a:pt x="5" y="0"/>
                      <a:pt x="10" y="4"/>
                    </a:cubicBezTo>
                    <a:cubicBezTo>
                      <a:pt x="10" y="4"/>
                      <a:pt x="10" y="4"/>
                      <a:pt x="10" y="4"/>
                    </a:cubicBezTo>
                    <a:close/>
                  </a:path>
                </a:pathLst>
              </a:custGeom>
              <a:solidFill>
                <a:srgbClr val="142867"/>
              </a:solidFill>
              <a:ln w="9525">
                <a:noFill/>
                <a:round/>
                <a:headEnd/>
                <a:tailEnd/>
              </a:ln>
            </p:spPr>
            <p:txBody>
              <a:bodyPr/>
              <a:lstStyle/>
              <a:p>
                <a:endParaRPr lang="zh-CN" altLang="en-US"/>
              </a:p>
            </p:txBody>
          </p:sp>
          <p:sp>
            <p:nvSpPr>
              <p:cNvPr id="1258" name="Freeform 544"/>
              <p:cNvSpPr>
                <a:spLocks/>
              </p:cNvSpPr>
              <p:nvPr/>
            </p:nvSpPr>
            <p:spPr bwMode="auto">
              <a:xfrm>
                <a:off x="4514" y="1590"/>
                <a:ext cx="17" cy="9"/>
              </a:xfrm>
              <a:custGeom>
                <a:avLst/>
                <a:gdLst/>
                <a:ahLst/>
                <a:cxnLst>
                  <a:cxn ang="0">
                    <a:pos x="35" y="1"/>
                  </a:cxn>
                  <a:cxn ang="0">
                    <a:pos x="35" y="1"/>
                  </a:cxn>
                  <a:cxn ang="0">
                    <a:pos x="34" y="1"/>
                  </a:cxn>
                  <a:cxn ang="0">
                    <a:pos x="34" y="0"/>
                  </a:cxn>
                  <a:cxn ang="0">
                    <a:pos x="34" y="0"/>
                  </a:cxn>
                  <a:cxn ang="0">
                    <a:pos x="33" y="0"/>
                  </a:cxn>
                  <a:cxn ang="0">
                    <a:pos x="33" y="0"/>
                  </a:cxn>
                  <a:cxn ang="0">
                    <a:pos x="32" y="0"/>
                  </a:cxn>
                  <a:cxn ang="0">
                    <a:pos x="32" y="0"/>
                  </a:cxn>
                  <a:cxn ang="0">
                    <a:pos x="31" y="0"/>
                  </a:cxn>
                  <a:cxn ang="0">
                    <a:pos x="31" y="0"/>
                  </a:cxn>
                  <a:cxn ang="0">
                    <a:pos x="30" y="0"/>
                  </a:cxn>
                  <a:cxn ang="0">
                    <a:pos x="30" y="0"/>
                  </a:cxn>
                  <a:cxn ang="0">
                    <a:pos x="29" y="0"/>
                  </a:cxn>
                  <a:cxn ang="0">
                    <a:pos x="28" y="0"/>
                  </a:cxn>
                  <a:cxn ang="0">
                    <a:pos x="0" y="17"/>
                  </a:cxn>
                  <a:cxn ang="0">
                    <a:pos x="1" y="16"/>
                  </a:cxn>
                  <a:cxn ang="0">
                    <a:pos x="1" y="16"/>
                  </a:cxn>
                  <a:cxn ang="0">
                    <a:pos x="2" y="16"/>
                  </a:cxn>
                  <a:cxn ang="0">
                    <a:pos x="3" y="16"/>
                  </a:cxn>
                  <a:cxn ang="0">
                    <a:pos x="3" y="16"/>
                  </a:cxn>
                  <a:cxn ang="0">
                    <a:pos x="4" y="16"/>
                  </a:cxn>
                  <a:cxn ang="0">
                    <a:pos x="4" y="16"/>
                  </a:cxn>
                  <a:cxn ang="0">
                    <a:pos x="5" y="16"/>
                  </a:cxn>
                  <a:cxn ang="0">
                    <a:pos x="5" y="17"/>
                  </a:cxn>
                  <a:cxn ang="0">
                    <a:pos x="5" y="17"/>
                  </a:cxn>
                  <a:cxn ang="0">
                    <a:pos x="6" y="17"/>
                  </a:cxn>
                  <a:cxn ang="0">
                    <a:pos x="6" y="17"/>
                  </a:cxn>
                  <a:cxn ang="0">
                    <a:pos x="7" y="17"/>
                  </a:cxn>
                  <a:cxn ang="0">
                    <a:pos x="7" y="17"/>
                  </a:cxn>
                  <a:cxn ang="0">
                    <a:pos x="7" y="18"/>
                  </a:cxn>
                  <a:cxn ang="0">
                    <a:pos x="36" y="1"/>
                  </a:cxn>
                  <a:cxn ang="0">
                    <a:pos x="35" y="1"/>
                  </a:cxn>
                  <a:cxn ang="0">
                    <a:pos x="35" y="1"/>
                  </a:cxn>
                </a:cxnLst>
                <a:rect l="0" t="0" r="r" b="b"/>
                <a:pathLst>
                  <a:path w="36" h="18">
                    <a:moveTo>
                      <a:pt x="35" y="1"/>
                    </a:moveTo>
                    <a:cubicBezTo>
                      <a:pt x="35" y="1"/>
                      <a:pt x="35" y="1"/>
                      <a:pt x="35" y="1"/>
                    </a:cubicBezTo>
                    <a:cubicBezTo>
                      <a:pt x="35" y="1"/>
                      <a:pt x="35" y="1"/>
                      <a:pt x="34" y="1"/>
                    </a:cubicBezTo>
                    <a:cubicBezTo>
                      <a:pt x="34" y="1"/>
                      <a:pt x="34" y="0"/>
                      <a:pt x="34" y="0"/>
                    </a:cubicBezTo>
                    <a:cubicBezTo>
                      <a:pt x="34" y="0"/>
                      <a:pt x="34" y="0"/>
                      <a:pt x="34" y="0"/>
                    </a:cubicBezTo>
                    <a:cubicBezTo>
                      <a:pt x="33" y="0"/>
                      <a:pt x="33" y="0"/>
                      <a:pt x="33" y="0"/>
                    </a:cubicBezTo>
                    <a:cubicBezTo>
                      <a:pt x="33" y="0"/>
                      <a:pt x="33" y="0"/>
                      <a:pt x="33" y="0"/>
                    </a:cubicBezTo>
                    <a:cubicBezTo>
                      <a:pt x="33" y="0"/>
                      <a:pt x="32" y="0"/>
                      <a:pt x="32" y="0"/>
                    </a:cubicBezTo>
                    <a:cubicBezTo>
                      <a:pt x="32" y="0"/>
                      <a:pt x="32" y="0"/>
                      <a:pt x="32" y="0"/>
                    </a:cubicBezTo>
                    <a:cubicBezTo>
                      <a:pt x="32" y="0"/>
                      <a:pt x="31" y="0"/>
                      <a:pt x="31" y="0"/>
                    </a:cubicBezTo>
                    <a:cubicBezTo>
                      <a:pt x="31" y="0"/>
                      <a:pt x="31" y="0"/>
                      <a:pt x="31" y="0"/>
                    </a:cubicBezTo>
                    <a:cubicBezTo>
                      <a:pt x="31" y="0"/>
                      <a:pt x="30" y="0"/>
                      <a:pt x="30" y="0"/>
                    </a:cubicBezTo>
                    <a:cubicBezTo>
                      <a:pt x="30" y="0"/>
                      <a:pt x="30" y="0"/>
                      <a:pt x="30" y="0"/>
                    </a:cubicBezTo>
                    <a:cubicBezTo>
                      <a:pt x="29" y="0"/>
                      <a:pt x="29" y="0"/>
                      <a:pt x="29" y="0"/>
                    </a:cubicBezTo>
                    <a:cubicBezTo>
                      <a:pt x="29" y="0"/>
                      <a:pt x="28" y="0"/>
                      <a:pt x="28" y="0"/>
                    </a:cubicBezTo>
                    <a:cubicBezTo>
                      <a:pt x="0" y="17"/>
                      <a:pt x="0" y="17"/>
                      <a:pt x="0" y="17"/>
                    </a:cubicBezTo>
                    <a:cubicBezTo>
                      <a:pt x="0" y="17"/>
                      <a:pt x="0" y="17"/>
                      <a:pt x="1" y="16"/>
                    </a:cubicBezTo>
                    <a:cubicBezTo>
                      <a:pt x="1" y="16"/>
                      <a:pt x="1" y="16"/>
                      <a:pt x="1" y="16"/>
                    </a:cubicBezTo>
                    <a:cubicBezTo>
                      <a:pt x="2" y="16"/>
                      <a:pt x="2" y="16"/>
                      <a:pt x="2" y="16"/>
                    </a:cubicBezTo>
                    <a:cubicBezTo>
                      <a:pt x="2" y="16"/>
                      <a:pt x="2" y="16"/>
                      <a:pt x="3" y="16"/>
                    </a:cubicBezTo>
                    <a:cubicBezTo>
                      <a:pt x="3" y="16"/>
                      <a:pt x="3" y="16"/>
                      <a:pt x="3" y="16"/>
                    </a:cubicBezTo>
                    <a:cubicBezTo>
                      <a:pt x="3" y="16"/>
                      <a:pt x="3" y="16"/>
                      <a:pt x="4" y="16"/>
                    </a:cubicBezTo>
                    <a:cubicBezTo>
                      <a:pt x="4" y="16"/>
                      <a:pt x="4" y="16"/>
                      <a:pt x="4" y="16"/>
                    </a:cubicBezTo>
                    <a:cubicBezTo>
                      <a:pt x="4" y="16"/>
                      <a:pt x="4" y="16"/>
                      <a:pt x="5" y="16"/>
                    </a:cubicBezTo>
                    <a:cubicBezTo>
                      <a:pt x="5" y="16"/>
                      <a:pt x="5" y="16"/>
                      <a:pt x="5" y="17"/>
                    </a:cubicBezTo>
                    <a:cubicBezTo>
                      <a:pt x="5" y="17"/>
                      <a:pt x="5" y="17"/>
                      <a:pt x="5" y="17"/>
                    </a:cubicBezTo>
                    <a:cubicBezTo>
                      <a:pt x="6" y="17"/>
                      <a:pt x="6" y="17"/>
                      <a:pt x="6" y="17"/>
                    </a:cubicBezTo>
                    <a:cubicBezTo>
                      <a:pt x="6" y="17"/>
                      <a:pt x="6" y="17"/>
                      <a:pt x="6" y="17"/>
                    </a:cubicBezTo>
                    <a:cubicBezTo>
                      <a:pt x="6" y="17"/>
                      <a:pt x="7" y="17"/>
                      <a:pt x="7" y="17"/>
                    </a:cubicBezTo>
                    <a:cubicBezTo>
                      <a:pt x="7" y="17"/>
                      <a:pt x="7" y="17"/>
                      <a:pt x="7" y="17"/>
                    </a:cubicBezTo>
                    <a:cubicBezTo>
                      <a:pt x="7" y="17"/>
                      <a:pt x="7" y="18"/>
                      <a:pt x="7" y="18"/>
                    </a:cubicBezTo>
                    <a:cubicBezTo>
                      <a:pt x="36" y="1"/>
                      <a:pt x="36" y="1"/>
                      <a:pt x="36" y="1"/>
                    </a:cubicBezTo>
                    <a:cubicBezTo>
                      <a:pt x="36"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1259" name="Freeform 545"/>
              <p:cNvSpPr>
                <a:spLocks/>
              </p:cNvSpPr>
              <p:nvPr/>
            </p:nvSpPr>
            <p:spPr bwMode="auto">
              <a:xfrm>
                <a:off x="4518" y="1591"/>
                <a:ext cx="15" cy="9"/>
              </a:xfrm>
              <a:custGeom>
                <a:avLst/>
                <a:gdLst/>
                <a:ahLst/>
                <a:cxnLst>
                  <a:cxn ang="0">
                    <a:pos x="32" y="3"/>
                  </a:cxn>
                  <a:cxn ang="0">
                    <a:pos x="32" y="3"/>
                  </a:cxn>
                  <a:cxn ang="0">
                    <a:pos x="32" y="2"/>
                  </a:cxn>
                  <a:cxn ang="0">
                    <a:pos x="31" y="2"/>
                  </a:cxn>
                  <a:cxn ang="0">
                    <a:pos x="31" y="2"/>
                  </a:cxn>
                  <a:cxn ang="0">
                    <a:pos x="30" y="1"/>
                  </a:cxn>
                  <a:cxn ang="0">
                    <a:pos x="30" y="1"/>
                  </a:cxn>
                  <a:cxn ang="0">
                    <a:pos x="29" y="1"/>
                  </a:cxn>
                  <a:cxn ang="0">
                    <a:pos x="29" y="0"/>
                  </a:cxn>
                  <a:cxn ang="0">
                    <a:pos x="29" y="0"/>
                  </a:cxn>
                  <a:cxn ang="0">
                    <a:pos x="0" y="17"/>
                  </a:cxn>
                  <a:cxn ang="0">
                    <a:pos x="1" y="17"/>
                  </a:cxn>
                  <a:cxn ang="0">
                    <a:pos x="1" y="17"/>
                  </a:cxn>
                  <a:cxn ang="0">
                    <a:pos x="1" y="17"/>
                  </a:cxn>
                  <a:cxn ang="0">
                    <a:pos x="2" y="18"/>
                  </a:cxn>
                  <a:cxn ang="0">
                    <a:pos x="2" y="18"/>
                  </a:cxn>
                  <a:cxn ang="0">
                    <a:pos x="3" y="18"/>
                  </a:cxn>
                  <a:cxn ang="0">
                    <a:pos x="3" y="19"/>
                  </a:cxn>
                  <a:cxn ang="0">
                    <a:pos x="4" y="19"/>
                  </a:cxn>
                  <a:cxn ang="0">
                    <a:pos x="4" y="20"/>
                  </a:cxn>
                  <a:cxn ang="0">
                    <a:pos x="5" y="20"/>
                  </a:cxn>
                  <a:cxn ang="0">
                    <a:pos x="33" y="4"/>
                  </a:cxn>
                  <a:cxn ang="0">
                    <a:pos x="32" y="3"/>
                  </a:cxn>
                </a:cxnLst>
                <a:rect l="0" t="0" r="r" b="b"/>
                <a:pathLst>
                  <a:path w="33" h="20">
                    <a:moveTo>
                      <a:pt x="32" y="3"/>
                    </a:moveTo>
                    <a:cubicBezTo>
                      <a:pt x="32" y="3"/>
                      <a:pt x="32" y="3"/>
                      <a:pt x="32" y="3"/>
                    </a:cubicBezTo>
                    <a:cubicBezTo>
                      <a:pt x="32" y="3"/>
                      <a:pt x="32" y="2"/>
                      <a:pt x="32" y="2"/>
                    </a:cubicBezTo>
                    <a:cubicBezTo>
                      <a:pt x="31" y="2"/>
                      <a:pt x="31" y="2"/>
                      <a:pt x="31" y="2"/>
                    </a:cubicBezTo>
                    <a:cubicBezTo>
                      <a:pt x="31" y="2"/>
                      <a:pt x="31" y="2"/>
                      <a:pt x="31" y="2"/>
                    </a:cubicBezTo>
                    <a:cubicBezTo>
                      <a:pt x="30" y="1"/>
                      <a:pt x="30" y="1"/>
                      <a:pt x="30" y="1"/>
                    </a:cubicBezTo>
                    <a:cubicBezTo>
                      <a:pt x="30" y="1"/>
                      <a:pt x="30" y="1"/>
                      <a:pt x="30" y="1"/>
                    </a:cubicBezTo>
                    <a:cubicBezTo>
                      <a:pt x="29" y="1"/>
                      <a:pt x="29" y="1"/>
                      <a:pt x="29" y="1"/>
                    </a:cubicBezTo>
                    <a:cubicBezTo>
                      <a:pt x="29" y="0"/>
                      <a:pt x="29" y="0"/>
                      <a:pt x="29" y="0"/>
                    </a:cubicBezTo>
                    <a:cubicBezTo>
                      <a:pt x="29" y="0"/>
                      <a:pt x="29" y="0"/>
                      <a:pt x="29" y="0"/>
                    </a:cubicBezTo>
                    <a:cubicBezTo>
                      <a:pt x="0" y="17"/>
                      <a:pt x="0" y="17"/>
                      <a:pt x="0" y="17"/>
                    </a:cubicBezTo>
                    <a:cubicBezTo>
                      <a:pt x="0" y="17"/>
                      <a:pt x="1" y="17"/>
                      <a:pt x="1" y="17"/>
                    </a:cubicBezTo>
                    <a:cubicBezTo>
                      <a:pt x="1" y="17"/>
                      <a:pt x="1" y="17"/>
                      <a:pt x="1" y="17"/>
                    </a:cubicBezTo>
                    <a:cubicBezTo>
                      <a:pt x="1" y="17"/>
                      <a:pt x="1" y="17"/>
                      <a:pt x="1" y="17"/>
                    </a:cubicBezTo>
                    <a:cubicBezTo>
                      <a:pt x="2" y="17"/>
                      <a:pt x="2" y="17"/>
                      <a:pt x="2" y="18"/>
                    </a:cubicBezTo>
                    <a:cubicBezTo>
                      <a:pt x="2" y="18"/>
                      <a:pt x="2" y="18"/>
                      <a:pt x="2" y="18"/>
                    </a:cubicBezTo>
                    <a:cubicBezTo>
                      <a:pt x="3" y="18"/>
                      <a:pt x="3" y="18"/>
                      <a:pt x="3" y="18"/>
                    </a:cubicBezTo>
                    <a:cubicBezTo>
                      <a:pt x="3" y="18"/>
                      <a:pt x="3" y="19"/>
                      <a:pt x="3" y="19"/>
                    </a:cubicBezTo>
                    <a:cubicBezTo>
                      <a:pt x="3" y="19"/>
                      <a:pt x="4" y="19"/>
                      <a:pt x="4" y="19"/>
                    </a:cubicBezTo>
                    <a:cubicBezTo>
                      <a:pt x="4" y="19"/>
                      <a:pt x="4" y="19"/>
                      <a:pt x="4" y="20"/>
                    </a:cubicBezTo>
                    <a:cubicBezTo>
                      <a:pt x="4" y="20"/>
                      <a:pt x="5" y="20"/>
                      <a:pt x="5" y="20"/>
                    </a:cubicBezTo>
                    <a:cubicBezTo>
                      <a:pt x="33" y="4"/>
                      <a:pt x="33" y="4"/>
                      <a:pt x="33" y="4"/>
                    </a:cubicBezTo>
                    <a:cubicBezTo>
                      <a:pt x="33" y="4"/>
                      <a:pt x="33" y="3"/>
                      <a:pt x="32" y="3"/>
                    </a:cubicBezTo>
                    <a:close/>
                  </a:path>
                </a:pathLst>
              </a:custGeom>
              <a:solidFill>
                <a:srgbClr val="4F64A8"/>
              </a:solidFill>
              <a:ln w="9525">
                <a:noFill/>
                <a:round/>
                <a:headEnd/>
                <a:tailEnd/>
              </a:ln>
            </p:spPr>
            <p:txBody>
              <a:bodyPr/>
              <a:lstStyle/>
              <a:p>
                <a:endParaRPr lang="zh-CN" altLang="en-US"/>
              </a:p>
            </p:txBody>
          </p:sp>
          <p:sp>
            <p:nvSpPr>
              <p:cNvPr id="1260" name="Freeform 546"/>
              <p:cNvSpPr>
                <a:spLocks/>
              </p:cNvSpPr>
              <p:nvPr/>
            </p:nvSpPr>
            <p:spPr bwMode="auto">
              <a:xfrm>
                <a:off x="4520" y="1593"/>
                <a:ext cx="16" cy="17"/>
              </a:xfrm>
              <a:custGeom>
                <a:avLst/>
                <a:gdLst/>
                <a:ahLst/>
                <a:cxnLst>
                  <a:cxn ang="0">
                    <a:pos x="34" y="14"/>
                  </a:cxn>
                  <a:cxn ang="0">
                    <a:pos x="34" y="13"/>
                  </a:cxn>
                  <a:cxn ang="0">
                    <a:pos x="34" y="11"/>
                  </a:cxn>
                  <a:cxn ang="0">
                    <a:pos x="34" y="10"/>
                  </a:cxn>
                  <a:cxn ang="0">
                    <a:pos x="33" y="9"/>
                  </a:cxn>
                  <a:cxn ang="0">
                    <a:pos x="33" y="8"/>
                  </a:cxn>
                  <a:cxn ang="0">
                    <a:pos x="33" y="7"/>
                  </a:cxn>
                  <a:cxn ang="0">
                    <a:pos x="32" y="6"/>
                  </a:cxn>
                  <a:cxn ang="0">
                    <a:pos x="32" y="5"/>
                  </a:cxn>
                  <a:cxn ang="0">
                    <a:pos x="30" y="3"/>
                  </a:cxn>
                  <a:cxn ang="0">
                    <a:pos x="29" y="1"/>
                  </a:cxn>
                  <a:cxn ang="0">
                    <a:pos x="28" y="0"/>
                  </a:cxn>
                  <a:cxn ang="0">
                    <a:pos x="0" y="16"/>
                  </a:cxn>
                  <a:cxn ang="0">
                    <a:pos x="1" y="17"/>
                  </a:cxn>
                  <a:cxn ang="0">
                    <a:pos x="1" y="18"/>
                  </a:cxn>
                  <a:cxn ang="0">
                    <a:pos x="3" y="20"/>
                  </a:cxn>
                  <a:cxn ang="0">
                    <a:pos x="4" y="22"/>
                  </a:cxn>
                  <a:cxn ang="0">
                    <a:pos x="4" y="23"/>
                  </a:cxn>
                  <a:cxn ang="0">
                    <a:pos x="5" y="24"/>
                  </a:cxn>
                  <a:cxn ang="0">
                    <a:pos x="5" y="25"/>
                  </a:cxn>
                  <a:cxn ang="0">
                    <a:pos x="5" y="26"/>
                  </a:cxn>
                  <a:cxn ang="0">
                    <a:pos x="6" y="27"/>
                  </a:cxn>
                  <a:cxn ang="0">
                    <a:pos x="6" y="28"/>
                  </a:cxn>
                  <a:cxn ang="0">
                    <a:pos x="6" y="29"/>
                  </a:cxn>
                  <a:cxn ang="0">
                    <a:pos x="6" y="30"/>
                  </a:cxn>
                  <a:cxn ang="0">
                    <a:pos x="6" y="31"/>
                  </a:cxn>
                  <a:cxn ang="0">
                    <a:pos x="6" y="32"/>
                  </a:cxn>
                  <a:cxn ang="0">
                    <a:pos x="6" y="33"/>
                  </a:cxn>
                  <a:cxn ang="0">
                    <a:pos x="6" y="34"/>
                  </a:cxn>
                  <a:cxn ang="0">
                    <a:pos x="5" y="35"/>
                  </a:cxn>
                  <a:cxn ang="0">
                    <a:pos x="3" y="38"/>
                  </a:cxn>
                  <a:cxn ang="0">
                    <a:pos x="33" y="20"/>
                  </a:cxn>
                  <a:cxn ang="0">
                    <a:pos x="34" y="18"/>
                  </a:cxn>
                  <a:cxn ang="0">
                    <a:pos x="34" y="17"/>
                  </a:cxn>
                  <a:cxn ang="0">
                    <a:pos x="34" y="16"/>
                  </a:cxn>
                  <a:cxn ang="0">
                    <a:pos x="34" y="15"/>
                  </a:cxn>
                  <a:cxn ang="0">
                    <a:pos x="34" y="15"/>
                  </a:cxn>
                </a:cxnLst>
                <a:rect l="0" t="0" r="r" b="b"/>
                <a:pathLst>
                  <a:path w="34" h="38">
                    <a:moveTo>
                      <a:pt x="34" y="14"/>
                    </a:moveTo>
                    <a:cubicBezTo>
                      <a:pt x="34" y="14"/>
                      <a:pt x="34" y="14"/>
                      <a:pt x="34" y="14"/>
                    </a:cubicBezTo>
                    <a:cubicBezTo>
                      <a:pt x="34" y="13"/>
                      <a:pt x="34" y="13"/>
                      <a:pt x="34" y="13"/>
                    </a:cubicBezTo>
                    <a:cubicBezTo>
                      <a:pt x="34" y="13"/>
                      <a:pt x="34" y="13"/>
                      <a:pt x="34" y="13"/>
                    </a:cubicBezTo>
                    <a:cubicBezTo>
                      <a:pt x="34" y="12"/>
                      <a:pt x="34" y="12"/>
                      <a:pt x="34" y="12"/>
                    </a:cubicBezTo>
                    <a:cubicBezTo>
                      <a:pt x="34" y="12"/>
                      <a:pt x="34" y="12"/>
                      <a:pt x="34" y="11"/>
                    </a:cubicBezTo>
                    <a:cubicBezTo>
                      <a:pt x="34" y="11"/>
                      <a:pt x="34" y="11"/>
                      <a:pt x="34" y="11"/>
                    </a:cubicBezTo>
                    <a:cubicBezTo>
                      <a:pt x="34" y="11"/>
                      <a:pt x="34" y="11"/>
                      <a:pt x="34" y="10"/>
                    </a:cubicBezTo>
                    <a:cubicBezTo>
                      <a:pt x="34" y="10"/>
                      <a:pt x="34" y="10"/>
                      <a:pt x="34" y="10"/>
                    </a:cubicBezTo>
                    <a:cubicBezTo>
                      <a:pt x="33" y="10"/>
                      <a:pt x="33" y="9"/>
                      <a:pt x="33" y="9"/>
                    </a:cubicBezTo>
                    <a:cubicBezTo>
                      <a:pt x="33" y="9"/>
                      <a:pt x="33" y="9"/>
                      <a:pt x="33" y="9"/>
                    </a:cubicBezTo>
                    <a:cubicBezTo>
                      <a:pt x="33" y="8"/>
                      <a:pt x="33" y="8"/>
                      <a:pt x="33" y="8"/>
                    </a:cubicBezTo>
                    <a:cubicBezTo>
                      <a:pt x="33" y="8"/>
                      <a:pt x="33" y="8"/>
                      <a:pt x="33" y="8"/>
                    </a:cubicBezTo>
                    <a:cubicBezTo>
                      <a:pt x="33" y="7"/>
                      <a:pt x="33" y="7"/>
                      <a:pt x="33" y="7"/>
                    </a:cubicBezTo>
                    <a:cubicBezTo>
                      <a:pt x="33" y="7"/>
                      <a:pt x="32" y="7"/>
                      <a:pt x="32" y="7"/>
                    </a:cubicBezTo>
                    <a:cubicBezTo>
                      <a:pt x="32" y="6"/>
                      <a:pt x="32" y="6"/>
                      <a:pt x="32" y="6"/>
                    </a:cubicBezTo>
                    <a:cubicBezTo>
                      <a:pt x="32" y="6"/>
                      <a:pt x="32" y="6"/>
                      <a:pt x="32" y="6"/>
                    </a:cubicBezTo>
                    <a:cubicBezTo>
                      <a:pt x="32" y="5"/>
                      <a:pt x="32" y="5"/>
                      <a:pt x="32" y="5"/>
                    </a:cubicBezTo>
                    <a:cubicBezTo>
                      <a:pt x="31" y="5"/>
                      <a:pt x="31" y="4"/>
                      <a:pt x="31" y="4"/>
                    </a:cubicBezTo>
                    <a:cubicBezTo>
                      <a:pt x="31" y="4"/>
                      <a:pt x="31" y="3"/>
                      <a:pt x="30" y="3"/>
                    </a:cubicBezTo>
                    <a:cubicBezTo>
                      <a:pt x="30" y="2"/>
                      <a:pt x="30" y="2"/>
                      <a:pt x="30" y="2"/>
                    </a:cubicBezTo>
                    <a:cubicBezTo>
                      <a:pt x="29" y="2"/>
                      <a:pt x="29" y="1"/>
                      <a:pt x="29" y="1"/>
                    </a:cubicBezTo>
                    <a:cubicBezTo>
                      <a:pt x="29" y="1"/>
                      <a:pt x="29" y="1"/>
                      <a:pt x="29" y="1"/>
                    </a:cubicBezTo>
                    <a:cubicBezTo>
                      <a:pt x="29" y="0"/>
                      <a:pt x="28" y="0"/>
                      <a:pt x="28" y="0"/>
                    </a:cubicBezTo>
                    <a:cubicBezTo>
                      <a:pt x="28" y="0"/>
                      <a:pt x="28" y="0"/>
                      <a:pt x="28" y="0"/>
                    </a:cubicBezTo>
                    <a:cubicBezTo>
                      <a:pt x="0" y="16"/>
                      <a:pt x="0" y="16"/>
                      <a:pt x="0" y="16"/>
                    </a:cubicBezTo>
                    <a:cubicBezTo>
                      <a:pt x="0" y="16"/>
                      <a:pt x="0" y="16"/>
                      <a:pt x="0" y="17"/>
                    </a:cubicBezTo>
                    <a:cubicBezTo>
                      <a:pt x="0" y="17"/>
                      <a:pt x="0" y="17"/>
                      <a:pt x="1" y="17"/>
                    </a:cubicBezTo>
                    <a:cubicBezTo>
                      <a:pt x="1" y="17"/>
                      <a:pt x="1" y="17"/>
                      <a:pt x="1" y="17"/>
                    </a:cubicBezTo>
                    <a:cubicBezTo>
                      <a:pt x="1" y="18"/>
                      <a:pt x="1" y="18"/>
                      <a:pt x="1" y="18"/>
                    </a:cubicBezTo>
                    <a:cubicBezTo>
                      <a:pt x="2" y="18"/>
                      <a:pt x="2" y="19"/>
                      <a:pt x="2" y="19"/>
                    </a:cubicBezTo>
                    <a:cubicBezTo>
                      <a:pt x="2" y="19"/>
                      <a:pt x="3" y="20"/>
                      <a:pt x="3" y="20"/>
                    </a:cubicBezTo>
                    <a:cubicBezTo>
                      <a:pt x="3" y="21"/>
                      <a:pt x="3" y="21"/>
                      <a:pt x="3" y="21"/>
                    </a:cubicBezTo>
                    <a:cubicBezTo>
                      <a:pt x="3" y="21"/>
                      <a:pt x="4" y="22"/>
                      <a:pt x="4" y="22"/>
                    </a:cubicBezTo>
                    <a:cubicBezTo>
                      <a:pt x="4" y="22"/>
                      <a:pt x="4" y="22"/>
                      <a:pt x="4" y="22"/>
                    </a:cubicBezTo>
                    <a:cubicBezTo>
                      <a:pt x="4" y="23"/>
                      <a:pt x="4" y="23"/>
                      <a:pt x="4" y="23"/>
                    </a:cubicBezTo>
                    <a:cubicBezTo>
                      <a:pt x="4" y="23"/>
                      <a:pt x="4" y="23"/>
                      <a:pt x="4" y="23"/>
                    </a:cubicBezTo>
                    <a:cubicBezTo>
                      <a:pt x="4" y="24"/>
                      <a:pt x="5" y="24"/>
                      <a:pt x="5" y="24"/>
                    </a:cubicBezTo>
                    <a:cubicBezTo>
                      <a:pt x="5" y="24"/>
                      <a:pt x="5" y="24"/>
                      <a:pt x="5" y="25"/>
                    </a:cubicBezTo>
                    <a:cubicBezTo>
                      <a:pt x="5" y="25"/>
                      <a:pt x="5" y="25"/>
                      <a:pt x="5" y="25"/>
                    </a:cubicBezTo>
                    <a:cubicBezTo>
                      <a:pt x="5" y="25"/>
                      <a:pt x="5" y="25"/>
                      <a:pt x="5" y="26"/>
                    </a:cubicBezTo>
                    <a:cubicBezTo>
                      <a:pt x="5" y="26"/>
                      <a:pt x="5" y="26"/>
                      <a:pt x="5" y="26"/>
                    </a:cubicBezTo>
                    <a:cubicBezTo>
                      <a:pt x="5" y="26"/>
                      <a:pt x="5" y="27"/>
                      <a:pt x="5" y="27"/>
                    </a:cubicBezTo>
                    <a:cubicBezTo>
                      <a:pt x="6" y="27"/>
                      <a:pt x="6" y="27"/>
                      <a:pt x="6" y="27"/>
                    </a:cubicBezTo>
                    <a:cubicBezTo>
                      <a:pt x="6" y="27"/>
                      <a:pt x="6" y="28"/>
                      <a:pt x="6" y="28"/>
                    </a:cubicBezTo>
                    <a:cubicBezTo>
                      <a:pt x="6" y="28"/>
                      <a:pt x="6" y="28"/>
                      <a:pt x="6" y="28"/>
                    </a:cubicBezTo>
                    <a:cubicBezTo>
                      <a:pt x="6" y="29"/>
                      <a:pt x="6" y="29"/>
                      <a:pt x="6" y="29"/>
                    </a:cubicBezTo>
                    <a:cubicBezTo>
                      <a:pt x="6" y="29"/>
                      <a:pt x="6" y="29"/>
                      <a:pt x="6" y="29"/>
                    </a:cubicBezTo>
                    <a:cubicBezTo>
                      <a:pt x="6" y="30"/>
                      <a:pt x="6" y="30"/>
                      <a:pt x="6" y="30"/>
                    </a:cubicBezTo>
                    <a:cubicBezTo>
                      <a:pt x="6" y="30"/>
                      <a:pt x="6" y="30"/>
                      <a:pt x="6" y="30"/>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3"/>
                    </a:cubicBezTo>
                    <a:cubicBezTo>
                      <a:pt x="6" y="33"/>
                      <a:pt x="6" y="33"/>
                      <a:pt x="6" y="33"/>
                    </a:cubicBezTo>
                    <a:cubicBezTo>
                      <a:pt x="6" y="33"/>
                      <a:pt x="6" y="33"/>
                      <a:pt x="6" y="34"/>
                    </a:cubicBezTo>
                    <a:cubicBezTo>
                      <a:pt x="6" y="34"/>
                      <a:pt x="6" y="34"/>
                      <a:pt x="6" y="34"/>
                    </a:cubicBezTo>
                    <a:cubicBezTo>
                      <a:pt x="6" y="34"/>
                      <a:pt x="5" y="34"/>
                      <a:pt x="5" y="35"/>
                    </a:cubicBezTo>
                    <a:cubicBezTo>
                      <a:pt x="5" y="35"/>
                      <a:pt x="5" y="35"/>
                      <a:pt x="5" y="35"/>
                    </a:cubicBezTo>
                    <a:cubicBezTo>
                      <a:pt x="5" y="36"/>
                      <a:pt x="5" y="36"/>
                      <a:pt x="5" y="36"/>
                    </a:cubicBezTo>
                    <a:cubicBezTo>
                      <a:pt x="4" y="37"/>
                      <a:pt x="4" y="37"/>
                      <a:pt x="3" y="38"/>
                    </a:cubicBezTo>
                    <a:cubicBezTo>
                      <a:pt x="31" y="21"/>
                      <a:pt x="31" y="21"/>
                      <a:pt x="31" y="21"/>
                    </a:cubicBezTo>
                    <a:cubicBezTo>
                      <a:pt x="32" y="21"/>
                      <a:pt x="32" y="20"/>
                      <a:pt x="33" y="20"/>
                    </a:cubicBezTo>
                    <a:cubicBezTo>
                      <a:pt x="33" y="19"/>
                      <a:pt x="33" y="19"/>
                      <a:pt x="33" y="19"/>
                    </a:cubicBezTo>
                    <a:cubicBezTo>
                      <a:pt x="33" y="19"/>
                      <a:pt x="34" y="18"/>
                      <a:pt x="34" y="18"/>
                    </a:cubicBezTo>
                    <a:cubicBezTo>
                      <a:pt x="34" y="18"/>
                      <a:pt x="34" y="18"/>
                      <a:pt x="34" y="18"/>
                    </a:cubicBezTo>
                    <a:cubicBezTo>
                      <a:pt x="34" y="18"/>
                      <a:pt x="34" y="17"/>
                      <a:pt x="34" y="17"/>
                    </a:cubicBezTo>
                    <a:cubicBezTo>
                      <a:pt x="34" y="17"/>
                      <a:pt x="34" y="17"/>
                      <a:pt x="34" y="17"/>
                    </a:cubicBezTo>
                    <a:cubicBezTo>
                      <a:pt x="34" y="16"/>
                      <a:pt x="34" y="16"/>
                      <a:pt x="34" y="16"/>
                    </a:cubicBezTo>
                    <a:cubicBezTo>
                      <a:pt x="34" y="16"/>
                      <a:pt x="34" y="16"/>
                      <a:pt x="34" y="16"/>
                    </a:cubicBezTo>
                    <a:cubicBezTo>
                      <a:pt x="34" y="15"/>
                      <a:pt x="34" y="15"/>
                      <a:pt x="34" y="15"/>
                    </a:cubicBezTo>
                    <a:cubicBezTo>
                      <a:pt x="34" y="15"/>
                      <a:pt x="34" y="15"/>
                      <a:pt x="34" y="15"/>
                    </a:cubicBezTo>
                    <a:cubicBezTo>
                      <a:pt x="34" y="15"/>
                      <a:pt x="34" y="15"/>
                      <a:pt x="34" y="15"/>
                    </a:cubicBezTo>
                    <a:cubicBezTo>
                      <a:pt x="34" y="14"/>
                      <a:pt x="34" y="14"/>
                      <a:pt x="34" y="14"/>
                    </a:cubicBezTo>
                    <a:close/>
                  </a:path>
                </a:pathLst>
              </a:custGeom>
              <a:solidFill>
                <a:srgbClr val="17317B"/>
              </a:solidFill>
              <a:ln w="9525">
                <a:noFill/>
                <a:round/>
                <a:headEnd/>
                <a:tailEnd/>
              </a:ln>
            </p:spPr>
            <p:txBody>
              <a:bodyPr/>
              <a:lstStyle/>
              <a:p>
                <a:endParaRPr lang="zh-CN" altLang="en-US"/>
              </a:p>
            </p:txBody>
          </p:sp>
          <p:sp>
            <p:nvSpPr>
              <p:cNvPr id="1261" name="Freeform 547"/>
              <p:cNvSpPr>
                <a:spLocks/>
              </p:cNvSpPr>
              <p:nvPr/>
            </p:nvSpPr>
            <p:spPr bwMode="auto">
              <a:xfrm>
                <a:off x="4513" y="1597"/>
                <a:ext cx="10" cy="14"/>
              </a:xfrm>
              <a:custGeom>
                <a:avLst/>
                <a:gdLst/>
                <a:ahLst/>
                <a:cxnLst>
                  <a:cxn ang="0">
                    <a:pos x="10" y="4"/>
                  </a:cxn>
                  <a:cxn ang="0">
                    <a:pos x="21" y="22"/>
                  </a:cxn>
                  <a:cxn ang="0">
                    <a:pos x="10" y="28"/>
                  </a:cxn>
                  <a:cxn ang="0">
                    <a:pos x="0" y="10"/>
                  </a:cxn>
                  <a:cxn ang="0">
                    <a:pos x="10" y="4"/>
                  </a:cxn>
                  <a:cxn ang="0">
                    <a:pos x="10" y="4"/>
                  </a:cxn>
                </a:cxnLst>
                <a:rect l="0" t="0" r="r" b="b"/>
                <a:pathLst>
                  <a:path w="21" h="31">
                    <a:moveTo>
                      <a:pt x="10" y="4"/>
                    </a:moveTo>
                    <a:cubicBezTo>
                      <a:pt x="16" y="7"/>
                      <a:pt x="21" y="15"/>
                      <a:pt x="21" y="22"/>
                    </a:cubicBezTo>
                    <a:cubicBezTo>
                      <a:pt x="21" y="29"/>
                      <a:pt x="16" y="31"/>
                      <a:pt x="10" y="28"/>
                    </a:cubicBezTo>
                    <a:cubicBezTo>
                      <a:pt x="5" y="25"/>
                      <a:pt x="0" y="16"/>
                      <a:pt x="0" y="10"/>
                    </a:cubicBezTo>
                    <a:cubicBezTo>
                      <a:pt x="0" y="3"/>
                      <a:pt x="5" y="0"/>
                      <a:pt x="10" y="4"/>
                    </a:cubicBezTo>
                    <a:cubicBezTo>
                      <a:pt x="10" y="4"/>
                      <a:pt x="10" y="4"/>
                      <a:pt x="10" y="4"/>
                    </a:cubicBezTo>
                    <a:close/>
                  </a:path>
                </a:pathLst>
              </a:custGeom>
              <a:solidFill>
                <a:srgbClr val="142867"/>
              </a:solidFill>
              <a:ln w="9525">
                <a:noFill/>
                <a:round/>
                <a:headEnd/>
                <a:tailEnd/>
              </a:ln>
            </p:spPr>
            <p:txBody>
              <a:bodyPr/>
              <a:lstStyle/>
              <a:p>
                <a:endParaRPr lang="zh-CN" altLang="en-US"/>
              </a:p>
            </p:txBody>
          </p:sp>
          <p:sp>
            <p:nvSpPr>
              <p:cNvPr id="1262" name="Freeform 548"/>
              <p:cNvSpPr>
                <a:spLocks/>
              </p:cNvSpPr>
              <p:nvPr/>
            </p:nvSpPr>
            <p:spPr bwMode="auto">
              <a:xfrm>
                <a:off x="4747" y="1806"/>
                <a:ext cx="17" cy="8"/>
              </a:xfrm>
              <a:custGeom>
                <a:avLst/>
                <a:gdLst/>
                <a:ahLst/>
                <a:cxnLst>
                  <a:cxn ang="0">
                    <a:pos x="35" y="2"/>
                  </a:cxn>
                  <a:cxn ang="0">
                    <a:pos x="35" y="1"/>
                  </a:cxn>
                  <a:cxn ang="0">
                    <a:pos x="34" y="1"/>
                  </a:cxn>
                  <a:cxn ang="0">
                    <a:pos x="34" y="1"/>
                  </a:cxn>
                  <a:cxn ang="0">
                    <a:pos x="33" y="1"/>
                  </a:cxn>
                  <a:cxn ang="0">
                    <a:pos x="33" y="1"/>
                  </a:cxn>
                  <a:cxn ang="0">
                    <a:pos x="32" y="1"/>
                  </a:cxn>
                  <a:cxn ang="0">
                    <a:pos x="32" y="1"/>
                  </a:cxn>
                  <a:cxn ang="0">
                    <a:pos x="31" y="1"/>
                  </a:cxn>
                  <a:cxn ang="0">
                    <a:pos x="31" y="0"/>
                  </a:cxn>
                  <a:cxn ang="0">
                    <a:pos x="31" y="0"/>
                  </a:cxn>
                  <a:cxn ang="0">
                    <a:pos x="30" y="0"/>
                  </a:cxn>
                  <a:cxn ang="0">
                    <a:pos x="29" y="1"/>
                  </a:cxn>
                  <a:cxn ang="0">
                    <a:pos x="29" y="1"/>
                  </a:cxn>
                  <a:cxn ang="0">
                    <a:pos x="28" y="1"/>
                  </a:cxn>
                  <a:cxn ang="0">
                    <a:pos x="0" y="18"/>
                  </a:cxn>
                  <a:cxn ang="0">
                    <a:pos x="0" y="17"/>
                  </a:cxn>
                  <a:cxn ang="0">
                    <a:pos x="1" y="17"/>
                  </a:cxn>
                  <a:cxn ang="0">
                    <a:pos x="2" y="17"/>
                  </a:cxn>
                  <a:cxn ang="0">
                    <a:pos x="2" y="17"/>
                  </a:cxn>
                  <a:cxn ang="0">
                    <a:pos x="3" y="17"/>
                  </a:cxn>
                  <a:cxn ang="0">
                    <a:pos x="3" y="17"/>
                  </a:cxn>
                  <a:cxn ang="0">
                    <a:pos x="4" y="17"/>
                  </a:cxn>
                  <a:cxn ang="0">
                    <a:pos x="4" y="17"/>
                  </a:cxn>
                  <a:cxn ang="0">
                    <a:pos x="5" y="17"/>
                  </a:cxn>
                  <a:cxn ang="0">
                    <a:pos x="5" y="17"/>
                  </a:cxn>
                  <a:cxn ang="0">
                    <a:pos x="6" y="17"/>
                  </a:cxn>
                  <a:cxn ang="0">
                    <a:pos x="6" y="18"/>
                  </a:cxn>
                  <a:cxn ang="0">
                    <a:pos x="6" y="18"/>
                  </a:cxn>
                  <a:cxn ang="0">
                    <a:pos x="7" y="18"/>
                  </a:cxn>
                  <a:cxn ang="0">
                    <a:pos x="7" y="18"/>
                  </a:cxn>
                  <a:cxn ang="0">
                    <a:pos x="35" y="2"/>
                  </a:cxn>
                  <a:cxn ang="0">
                    <a:pos x="35" y="2"/>
                  </a:cxn>
                  <a:cxn ang="0">
                    <a:pos x="35" y="2"/>
                  </a:cxn>
                </a:cxnLst>
                <a:rect l="0" t="0" r="r" b="b"/>
                <a:pathLst>
                  <a:path w="35" h="18">
                    <a:moveTo>
                      <a:pt x="35" y="2"/>
                    </a:moveTo>
                    <a:cubicBezTo>
                      <a:pt x="35" y="2"/>
                      <a:pt x="35" y="2"/>
                      <a:pt x="35" y="1"/>
                    </a:cubicBezTo>
                    <a:cubicBezTo>
                      <a:pt x="34" y="1"/>
                      <a:pt x="34" y="1"/>
                      <a:pt x="34" y="1"/>
                    </a:cubicBezTo>
                    <a:cubicBezTo>
                      <a:pt x="34" y="1"/>
                      <a:pt x="34" y="1"/>
                      <a:pt x="34" y="1"/>
                    </a:cubicBezTo>
                    <a:cubicBezTo>
                      <a:pt x="34" y="1"/>
                      <a:pt x="33" y="1"/>
                      <a:pt x="33" y="1"/>
                    </a:cubicBezTo>
                    <a:cubicBezTo>
                      <a:pt x="33" y="1"/>
                      <a:pt x="33" y="1"/>
                      <a:pt x="33" y="1"/>
                    </a:cubicBezTo>
                    <a:cubicBezTo>
                      <a:pt x="33" y="1"/>
                      <a:pt x="33" y="1"/>
                      <a:pt x="32" y="1"/>
                    </a:cubicBezTo>
                    <a:cubicBezTo>
                      <a:pt x="32" y="1"/>
                      <a:pt x="32" y="1"/>
                      <a:pt x="32" y="1"/>
                    </a:cubicBezTo>
                    <a:cubicBezTo>
                      <a:pt x="32" y="1"/>
                      <a:pt x="32" y="1"/>
                      <a:pt x="31" y="1"/>
                    </a:cubicBezTo>
                    <a:cubicBezTo>
                      <a:pt x="31" y="0"/>
                      <a:pt x="31" y="0"/>
                      <a:pt x="31" y="0"/>
                    </a:cubicBezTo>
                    <a:cubicBezTo>
                      <a:pt x="31" y="0"/>
                      <a:pt x="31" y="0"/>
                      <a:pt x="31" y="0"/>
                    </a:cubicBezTo>
                    <a:cubicBezTo>
                      <a:pt x="30" y="0"/>
                      <a:pt x="30" y="0"/>
                      <a:pt x="30" y="0"/>
                    </a:cubicBezTo>
                    <a:cubicBezTo>
                      <a:pt x="30" y="0"/>
                      <a:pt x="30" y="1"/>
                      <a:pt x="29" y="1"/>
                    </a:cubicBezTo>
                    <a:cubicBezTo>
                      <a:pt x="29" y="1"/>
                      <a:pt x="29" y="1"/>
                      <a:pt x="29" y="1"/>
                    </a:cubicBezTo>
                    <a:cubicBezTo>
                      <a:pt x="28" y="1"/>
                      <a:pt x="28" y="1"/>
                      <a:pt x="28" y="1"/>
                    </a:cubicBezTo>
                    <a:cubicBezTo>
                      <a:pt x="0" y="18"/>
                      <a:pt x="0" y="18"/>
                      <a:pt x="0" y="18"/>
                    </a:cubicBezTo>
                    <a:cubicBezTo>
                      <a:pt x="0" y="17"/>
                      <a:pt x="0" y="17"/>
                      <a:pt x="0" y="17"/>
                    </a:cubicBezTo>
                    <a:cubicBezTo>
                      <a:pt x="1" y="17"/>
                      <a:pt x="1" y="17"/>
                      <a:pt x="1" y="17"/>
                    </a:cubicBezTo>
                    <a:cubicBezTo>
                      <a:pt x="1" y="17"/>
                      <a:pt x="2" y="17"/>
                      <a:pt x="2" y="17"/>
                    </a:cubicBezTo>
                    <a:cubicBezTo>
                      <a:pt x="2" y="17"/>
                      <a:pt x="2" y="17"/>
                      <a:pt x="2" y="17"/>
                    </a:cubicBezTo>
                    <a:cubicBezTo>
                      <a:pt x="2" y="17"/>
                      <a:pt x="3" y="17"/>
                      <a:pt x="3" y="17"/>
                    </a:cubicBezTo>
                    <a:cubicBezTo>
                      <a:pt x="3" y="17"/>
                      <a:pt x="3" y="17"/>
                      <a:pt x="3" y="17"/>
                    </a:cubicBezTo>
                    <a:cubicBezTo>
                      <a:pt x="3" y="17"/>
                      <a:pt x="4" y="17"/>
                      <a:pt x="4" y="17"/>
                    </a:cubicBezTo>
                    <a:cubicBezTo>
                      <a:pt x="4" y="17"/>
                      <a:pt x="4" y="17"/>
                      <a:pt x="4" y="17"/>
                    </a:cubicBezTo>
                    <a:cubicBezTo>
                      <a:pt x="4" y="17"/>
                      <a:pt x="4" y="17"/>
                      <a:pt x="5" y="17"/>
                    </a:cubicBezTo>
                    <a:cubicBezTo>
                      <a:pt x="5" y="17"/>
                      <a:pt x="5" y="17"/>
                      <a:pt x="5" y="17"/>
                    </a:cubicBezTo>
                    <a:cubicBezTo>
                      <a:pt x="5" y="17"/>
                      <a:pt x="5" y="17"/>
                      <a:pt x="6" y="17"/>
                    </a:cubicBezTo>
                    <a:cubicBezTo>
                      <a:pt x="6" y="18"/>
                      <a:pt x="6" y="18"/>
                      <a:pt x="6" y="18"/>
                    </a:cubicBezTo>
                    <a:cubicBezTo>
                      <a:pt x="6" y="18"/>
                      <a:pt x="6" y="18"/>
                      <a:pt x="6" y="18"/>
                    </a:cubicBezTo>
                    <a:cubicBezTo>
                      <a:pt x="7" y="18"/>
                      <a:pt x="7" y="18"/>
                      <a:pt x="7" y="18"/>
                    </a:cubicBezTo>
                    <a:cubicBezTo>
                      <a:pt x="7" y="18"/>
                      <a:pt x="7" y="18"/>
                      <a:pt x="7" y="18"/>
                    </a:cubicBezTo>
                    <a:cubicBezTo>
                      <a:pt x="35" y="2"/>
                      <a:pt x="35" y="2"/>
                      <a:pt x="35" y="2"/>
                    </a:cubicBezTo>
                    <a:cubicBezTo>
                      <a:pt x="35" y="2"/>
                      <a:pt x="35" y="2"/>
                      <a:pt x="35" y="2"/>
                    </a:cubicBezTo>
                    <a:cubicBezTo>
                      <a:pt x="35" y="2"/>
                      <a:pt x="35" y="2"/>
                      <a:pt x="35" y="2"/>
                    </a:cubicBezTo>
                    <a:close/>
                  </a:path>
                </a:pathLst>
              </a:custGeom>
              <a:solidFill>
                <a:srgbClr val="17317B"/>
              </a:solidFill>
              <a:ln w="9525">
                <a:noFill/>
                <a:round/>
                <a:headEnd/>
                <a:tailEnd/>
              </a:ln>
            </p:spPr>
            <p:txBody>
              <a:bodyPr/>
              <a:lstStyle/>
              <a:p>
                <a:endParaRPr lang="zh-CN" altLang="en-US"/>
              </a:p>
            </p:txBody>
          </p:sp>
          <p:sp>
            <p:nvSpPr>
              <p:cNvPr id="1263" name="Freeform 549"/>
              <p:cNvSpPr>
                <a:spLocks/>
              </p:cNvSpPr>
              <p:nvPr/>
            </p:nvSpPr>
            <p:spPr bwMode="auto">
              <a:xfrm>
                <a:off x="4751" y="1807"/>
                <a:ext cx="15" cy="9"/>
              </a:xfrm>
              <a:custGeom>
                <a:avLst/>
                <a:gdLst/>
                <a:ahLst/>
                <a:cxnLst>
                  <a:cxn ang="0">
                    <a:pos x="32" y="3"/>
                  </a:cxn>
                  <a:cxn ang="0">
                    <a:pos x="32" y="2"/>
                  </a:cxn>
                  <a:cxn ang="0">
                    <a:pos x="31" y="2"/>
                  </a:cxn>
                  <a:cxn ang="0">
                    <a:pos x="31" y="2"/>
                  </a:cxn>
                  <a:cxn ang="0">
                    <a:pos x="30" y="1"/>
                  </a:cxn>
                  <a:cxn ang="0">
                    <a:pos x="30" y="1"/>
                  </a:cxn>
                  <a:cxn ang="0">
                    <a:pos x="29" y="1"/>
                  </a:cxn>
                  <a:cxn ang="0">
                    <a:pos x="29" y="0"/>
                  </a:cxn>
                  <a:cxn ang="0">
                    <a:pos x="28" y="0"/>
                  </a:cxn>
                  <a:cxn ang="0">
                    <a:pos x="28" y="0"/>
                  </a:cxn>
                  <a:cxn ang="0">
                    <a:pos x="0" y="16"/>
                  </a:cxn>
                  <a:cxn ang="0">
                    <a:pos x="0" y="16"/>
                  </a:cxn>
                  <a:cxn ang="0">
                    <a:pos x="1" y="17"/>
                  </a:cxn>
                  <a:cxn ang="0">
                    <a:pos x="1" y="17"/>
                  </a:cxn>
                  <a:cxn ang="0">
                    <a:pos x="2" y="17"/>
                  </a:cxn>
                  <a:cxn ang="0">
                    <a:pos x="2" y="18"/>
                  </a:cxn>
                  <a:cxn ang="0">
                    <a:pos x="3" y="18"/>
                  </a:cxn>
                  <a:cxn ang="0">
                    <a:pos x="3" y="18"/>
                  </a:cxn>
                  <a:cxn ang="0">
                    <a:pos x="3" y="19"/>
                  </a:cxn>
                  <a:cxn ang="0">
                    <a:pos x="4" y="19"/>
                  </a:cxn>
                  <a:cxn ang="0">
                    <a:pos x="4" y="20"/>
                  </a:cxn>
                  <a:cxn ang="0">
                    <a:pos x="33" y="3"/>
                  </a:cxn>
                  <a:cxn ang="0">
                    <a:pos x="32" y="3"/>
                  </a:cxn>
                </a:cxnLst>
                <a:rect l="0" t="0" r="r" b="b"/>
                <a:pathLst>
                  <a:path w="33" h="20">
                    <a:moveTo>
                      <a:pt x="32" y="3"/>
                    </a:moveTo>
                    <a:cubicBezTo>
                      <a:pt x="32" y="3"/>
                      <a:pt x="32" y="3"/>
                      <a:pt x="32" y="2"/>
                    </a:cubicBezTo>
                    <a:cubicBezTo>
                      <a:pt x="32" y="2"/>
                      <a:pt x="31" y="2"/>
                      <a:pt x="31" y="2"/>
                    </a:cubicBezTo>
                    <a:cubicBezTo>
                      <a:pt x="31" y="2"/>
                      <a:pt x="31" y="2"/>
                      <a:pt x="31" y="2"/>
                    </a:cubicBezTo>
                    <a:cubicBezTo>
                      <a:pt x="31" y="1"/>
                      <a:pt x="30" y="1"/>
                      <a:pt x="30" y="1"/>
                    </a:cubicBezTo>
                    <a:cubicBezTo>
                      <a:pt x="30" y="1"/>
                      <a:pt x="30" y="1"/>
                      <a:pt x="30" y="1"/>
                    </a:cubicBezTo>
                    <a:cubicBezTo>
                      <a:pt x="30" y="1"/>
                      <a:pt x="29" y="1"/>
                      <a:pt x="29" y="1"/>
                    </a:cubicBezTo>
                    <a:cubicBezTo>
                      <a:pt x="29" y="0"/>
                      <a:pt x="29" y="0"/>
                      <a:pt x="29" y="0"/>
                    </a:cubicBezTo>
                    <a:cubicBezTo>
                      <a:pt x="29" y="0"/>
                      <a:pt x="29" y="0"/>
                      <a:pt x="28" y="0"/>
                    </a:cubicBezTo>
                    <a:cubicBezTo>
                      <a:pt x="28" y="0"/>
                      <a:pt x="28" y="0"/>
                      <a:pt x="28" y="0"/>
                    </a:cubicBezTo>
                    <a:cubicBezTo>
                      <a:pt x="0" y="16"/>
                      <a:pt x="0" y="16"/>
                      <a:pt x="0" y="16"/>
                    </a:cubicBezTo>
                    <a:cubicBezTo>
                      <a:pt x="0" y="16"/>
                      <a:pt x="0" y="16"/>
                      <a:pt x="0" y="16"/>
                    </a:cubicBezTo>
                    <a:cubicBezTo>
                      <a:pt x="0" y="16"/>
                      <a:pt x="1" y="17"/>
                      <a:pt x="1" y="17"/>
                    </a:cubicBezTo>
                    <a:cubicBezTo>
                      <a:pt x="1" y="17"/>
                      <a:pt x="1" y="17"/>
                      <a:pt x="1" y="17"/>
                    </a:cubicBezTo>
                    <a:cubicBezTo>
                      <a:pt x="1" y="17"/>
                      <a:pt x="1" y="17"/>
                      <a:pt x="2" y="17"/>
                    </a:cubicBezTo>
                    <a:cubicBezTo>
                      <a:pt x="2" y="17"/>
                      <a:pt x="2" y="17"/>
                      <a:pt x="2" y="18"/>
                    </a:cubicBezTo>
                    <a:cubicBezTo>
                      <a:pt x="2" y="18"/>
                      <a:pt x="2" y="18"/>
                      <a:pt x="3" y="18"/>
                    </a:cubicBezTo>
                    <a:cubicBezTo>
                      <a:pt x="3" y="18"/>
                      <a:pt x="3" y="18"/>
                      <a:pt x="3" y="18"/>
                    </a:cubicBezTo>
                    <a:cubicBezTo>
                      <a:pt x="3" y="19"/>
                      <a:pt x="3" y="19"/>
                      <a:pt x="3" y="19"/>
                    </a:cubicBezTo>
                    <a:cubicBezTo>
                      <a:pt x="4" y="19"/>
                      <a:pt x="4" y="19"/>
                      <a:pt x="4" y="19"/>
                    </a:cubicBezTo>
                    <a:cubicBezTo>
                      <a:pt x="4" y="19"/>
                      <a:pt x="4" y="20"/>
                      <a:pt x="4" y="20"/>
                    </a:cubicBezTo>
                    <a:cubicBezTo>
                      <a:pt x="33" y="3"/>
                      <a:pt x="33" y="3"/>
                      <a:pt x="33" y="3"/>
                    </a:cubicBezTo>
                    <a:cubicBezTo>
                      <a:pt x="32" y="3"/>
                      <a:pt x="32" y="3"/>
                      <a:pt x="32" y="3"/>
                    </a:cubicBezTo>
                    <a:close/>
                  </a:path>
                </a:pathLst>
              </a:custGeom>
              <a:solidFill>
                <a:srgbClr val="4F64A8"/>
              </a:solidFill>
              <a:ln w="9525">
                <a:noFill/>
                <a:round/>
                <a:headEnd/>
                <a:tailEnd/>
              </a:ln>
            </p:spPr>
            <p:txBody>
              <a:bodyPr/>
              <a:lstStyle/>
              <a:p>
                <a:endParaRPr lang="zh-CN" altLang="en-US"/>
              </a:p>
            </p:txBody>
          </p:sp>
          <p:sp>
            <p:nvSpPr>
              <p:cNvPr id="1264" name="Freeform 550"/>
              <p:cNvSpPr>
                <a:spLocks/>
              </p:cNvSpPr>
              <p:nvPr/>
            </p:nvSpPr>
            <p:spPr bwMode="auto">
              <a:xfrm>
                <a:off x="4752" y="1808"/>
                <a:ext cx="17" cy="18"/>
              </a:xfrm>
              <a:custGeom>
                <a:avLst/>
                <a:gdLst/>
                <a:ahLst/>
                <a:cxnLst>
                  <a:cxn ang="0">
                    <a:pos x="35" y="14"/>
                  </a:cxn>
                  <a:cxn ang="0">
                    <a:pos x="35" y="13"/>
                  </a:cxn>
                  <a:cxn ang="0">
                    <a:pos x="35" y="12"/>
                  </a:cxn>
                  <a:cxn ang="0">
                    <a:pos x="34" y="11"/>
                  </a:cxn>
                  <a:cxn ang="0">
                    <a:pos x="34" y="10"/>
                  </a:cxn>
                  <a:cxn ang="0">
                    <a:pos x="34" y="9"/>
                  </a:cxn>
                  <a:cxn ang="0">
                    <a:pos x="33" y="8"/>
                  </a:cxn>
                  <a:cxn ang="0">
                    <a:pos x="33" y="7"/>
                  </a:cxn>
                  <a:cxn ang="0">
                    <a:pos x="32" y="6"/>
                  </a:cxn>
                  <a:cxn ang="0">
                    <a:pos x="31" y="3"/>
                  </a:cxn>
                  <a:cxn ang="0">
                    <a:pos x="30" y="2"/>
                  </a:cxn>
                  <a:cxn ang="0">
                    <a:pos x="29" y="1"/>
                  </a:cxn>
                  <a:cxn ang="0">
                    <a:pos x="0" y="17"/>
                  </a:cxn>
                  <a:cxn ang="0">
                    <a:pos x="1" y="18"/>
                  </a:cxn>
                  <a:cxn ang="0">
                    <a:pos x="2" y="19"/>
                  </a:cxn>
                  <a:cxn ang="0">
                    <a:pos x="4" y="21"/>
                  </a:cxn>
                  <a:cxn ang="0">
                    <a:pos x="4" y="23"/>
                  </a:cxn>
                  <a:cxn ang="0">
                    <a:pos x="5" y="24"/>
                  </a:cxn>
                  <a:cxn ang="0">
                    <a:pos x="5" y="25"/>
                  </a:cxn>
                  <a:cxn ang="0">
                    <a:pos x="6" y="26"/>
                  </a:cxn>
                  <a:cxn ang="0">
                    <a:pos x="6" y="27"/>
                  </a:cxn>
                  <a:cxn ang="0">
                    <a:pos x="6" y="28"/>
                  </a:cxn>
                  <a:cxn ang="0">
                    <a:pos x="7" y="29"/>
                  </a:cxn>
                  <a:cxn ang="0">
                    <a:pos x="7" y="30"/>
                  </a:cxn>
                  <a:cxn ang="0">
                    <a:pos x="7" y="31"/>
                  </a:cxn>
                  <a:cxn ang="0">
                    <a:pos x="7" y="32"/>
                  </a:cxn>
                  <a:cxn ang="0">
                    <a:pos x="7" y="33"/>
                  </a:cxn>
                  <a:cxn ang="0">
                    <a:pos x="7" y="34"/>
                  </a:cxn>
                  <a:cxn ang="0">
                    <a:pos x="6" y="35"/>
                  </a:cxn>
                  <a:cxn ang="0">
                    <a:pos x="6" y="36"/>
                  </a:cxn>
                  <a:cxn ang="0">
                    <a:pos x="4" y="38"/>
                  </a:cxn>
                  <a:cxn ang="0">
                    <a:pos x="34" y="20"/>
                  </a:cxn>
                  <a:cxn ang="0">
                    <a:pos x="34" y="19"/>
                  </a:cxn>
                  <a:cxn ang="0">
                    <a:pos x="35" y="18"/>
                  </a:cxn>
                  <a:cxn ang="0">
                    <a:pos x="35" y="17"/>
                  </a:cxn>
                  <a:cxn ang="0">
                    <a:pos x="35" y="16"/>
                  </a:cxn>
                  <a:cxn ang="0">
                    <a:pos x="35" y="15"/>
                  </a:cxn>
                </a:cxnLst>
                <a:rect l="0" t="0" r="r" b="b"/>
                <a:pathLst>
                  <a:path w="35" h="38">
                    <a:moveTo>
                      <a:pt x="35" y="15"/>
                    </a:moveTo>
                    <a:cubicBezTo>
                      <a:pt x="35" y="15"/>
                      <a:pt x="35" y="14"/>
                      <a:pt x="35" y="14"/>
                    </a:cubicBezTo>
                    <a:cubicBezTo>
                      <a:pt x="35" y="14"/>
                      <a:pt x="35" y="14"/>
                      <a:pt x="35" y="14"/>
                    </a:cubicBezTo>
                    <a:cubicBezTo>
                      <a:pt x="35" y="14"/>
                      <a:pt x="35" y="13"/>
                      <a:pt x="35" y="13"/>
                    </a:cubicBezTo>
                    <a:cubicBezTo>
                      <a:pt x="35" y="13"/>
                      <a:pt x="35" y="13"/>
                      <a:pt x="35" y="13"/>
                    </a:cubicBezTo>
                    <a:cubicBezTo>
                      <a:pt x="35" y="12"/>
                      <a:pt x="35" y="12"/>
                      <a:pt x="35" y="12"/>
                    </a:cubicBezTo>
                    <a:cubicBezTo>
                      <a:pt x="35" y="12"/>
                      <a:pt x="35" y="12"/>
                      <a:pt x="35" y="12"/>
                    </a:cubicBezTo>
                    <a:cubicBezTo>
                      <a:pt x="34" y="11"/>
                      <a:pt x="34" y="11"/>
                      <a:pt x="34" y="11"/>
                    </a:cubicBezTo>
                    <a:cubicBezTo>
                      <a:pt x="34" y="11"/>
                      <a:pt x="34" y="11"/>
                      <a:pt x="34" y="10"/>
                    </a:cubicBezTo>
                    <a:cubicBezTo>
                      <a:pt x="34" y="10"/>
                      <a:pt x="34" y="10"/>
                      <a:pt x="34" y="10"/>
                    </a:cubicBezTo>
                    <a:cubicBezTo>
                      <a:pt x="34" y="10"/>
                      <a:pt x="34" y="10"/>
                      <a:pt x="34" y="9"/>
                    </a:cubicBezTo>
                    <a:cubicBezTo>
                      <a:pt x="34" y="9"/>
                      <a:pt x="34" y="9"/>
                      <a:pt x="34" y="9"/>
                    </a:cubicBezTo>
                    <a:cubicBezTo>
                      <a:pt x="34" y="9"/>
                      <a:pt x="34" y="8"/>
                      <a:pt x="34" y="8"/>
                    </a:cubicBezTo>
                    <a:cubicBezTo>
                      <a:pt x="33" y="8"/>
                      <a:pt x="33" y="8"/>
                      <a:pt x="33" y="8"/>
                    </a:cubicBezTo>
                    <a:cubicBezTo>
                      <a:pt x="33" y="8"/>
                      <a:pt x="33" y="7"/>
                      <a:pt x="33" y="7"/>
                    </a:cubicBezTo>
                    <a:cubicBezTo>
                      <a:pt x="33" y="7"/>
                      <a:pt x="33" y="7"/>
                      <a:pt x="33" y="7"/>
                    </a:cubicBezTo>
                    <a:cubicBezTo>
                      <a:pt x="33" y="7"/>
                      <a:pt x="33" y="6"/>
                      <a:pt x="33" y="6"/>
                    </a:cubicBezTo>
                    <a:cubicBezTo>
                      <a:pt x="32" y="6"/>
                      <a:pt x="32" y="6"/>
                      <a:pt x="32" y="6"/>
                    </a:cubicBezTo>
                    <a:cubicBezTo>
                      <a:pt x="32" y="5"/>
                      <a:pt x="32" y="5"/>
                      <a:pt x="32" y="5"/>
                    </a:cubicBezTo>
                    <a:cubicBezTo>
                      <a:pt x="31" y="4"/>
                      <a:pt x="31" y="4"/>
                      <a:pt x="31" y="3"/>
                    </a:cubicBezTo>
                    <a:cubicBezTo>
                      <a:pt x="31" y="3"/>
                      <a:pt x="30" y="3"/>
                      <a:pt x="30" y="2"/>
                    </a:cubicBezTo>
                    <a:cubicBezTo>
                      <a:pt x="30" y="2"/>
                      <a:pt x="30" y="2"/>
                      <a:pt x="30" y="2"/>
                    </a:cubicBezTo>
                    <a:cubicBezTo>
                      <a:pt x="30" y="2"/>
                      <a:pt x="30" y="1"/>
                      <a:pt x="29" y="1"/>
                    </a:cubicBezTo>
                    <a:cubicBezTo>
                      <a:pt x="29" y="1"/>
                      <a:pt x="29" y="1"/>
                      <a:pt x="29" y="1"/>
                    </a:cubicBezTo>
                    <a:cubicBezTo>
                      <a:pt x="29" y="1"/>
                      <a:pt x="29" y="1"/>
                      <a:pt x="29" y="0"/>
                    </a:cubicBezTo>
                    <a:cubicBezTo>
                      <a:pt x="0" y="17"/>
                      <a:pt x="0" y="17"/>
                      <a:pt x="0" y="17"/>
                    </a:cubicBezTo>
                    <a:cubicBezTo>
                      <a:pt x="1" y="17"/>
                      <a:pt x="1" y="17"/>
                      <a:pt x="1" y="17"/>
                    </a:cubicBezTo>
                    <a:cubicBezTo>
                      <a:pt x="1" y="17"/>
                      <a:pt x="1" y="18"/>
                      <a:pt x="1" y="18"/>
                    </a:cubicBezTo>
                    <a:cubicBezTo>
                      <a:pt x="1" y="18"/>
                      <a:pt x="1" y="18"/>
                      <a:pt x="2" y="18"/>
                    </a:cubicBezTo>
                    <a:cubicBezTo>
                      <a:pt x="2" y="18"/>
                      <a:pt x="2" y="19"/>
                      <a:pt x="2" y="19"/>
                    </a:cubicBezTo>
                    <a:cubicBezTo>
                      <a:pt x="2" y="19"/>
                      <a:pt x="3" y="19"/>
                      <a:pt x="3" y="20"/>
                    </a:cubicBezTo>
                    <a:cubicBezTo>
                      <a:pt x="3" y="20"/>
                      <a:pt x="3" y="21"/>
                      <a:pt x="4" y="21"/>
                    </a:cubicBezTo>
                    <a:cubicBezTo>
                      <a:pt x="4" y="21"/>
                      <a:pt x="4" y="22"/>
                      <a:pt x="4" y="22"/>
                    </a:cubicBezTo>
                    <a:cubicBezTo>
                      <a:pt x="4" y="22"/>
                      <a:pt x="4" y="22"/>
                      <a:pt x="4" y="23"/>
                    </a:cubicBezTo>
                    <a:cubicBezTo>
                      <a:pt x="4" y="23"/>
                      <a:pt x="5" y="23"/>
                      <a:pt x="5" y="23"/>
                    </a:cubicBezTo>
                    <a:cubicBezTo>
                      <a:pt x="5" y="23"/>
                      <a:pt x="5" y="23"/>
                      <a:pt x="5" y="24"/>
                    </a:cubicBezTo>
                    <a:cubicBezTo>
                      <a:pt x="5" y="24"/>
                      <a:pt x="5" y="24"/>
                      <a:pt x="5" y="24"/>
                    </a:cubicBezTo>
                    <a:cubicBezTo>
                      <a:pt x="5" y="24"/>
                      <a:pt x="5" y="25"/>
                      <a:pt x="5" y="25"/>
                    </a:cubicBezTo>
                    <a:cubicBezTo>
                      <a:pt x="5" y="25"/>
                      <a:pt x="5" y="25"/>
                      <a:pt x="6" y="25"/>
                    </a:cubicBezTo>
                    <a:cubicBezTo>
                      <a:pt x="6" y="25"/>
                      <a:pt x="6" y="26"/>
                      <a:pt x="6" y="26"/>
                    </a:cubicBezTo>
                    <a:cubicBezTo>
                      <a:pt x="6" y="26"/>
                      <a:pt x="6" y="26"/>
                      <a:pt x="6" y="26"/>
                    </a:cubicBezTo>
                    <a:cubicBezTo>
                      <a:pt x="6" y="26"/>
                      <a:pt x="6" y="27"/>
                      <a:pt x="6" y="27"/>
                    </a:cubicBezTo>
                    <a:cubicBezTo>
                      <a:pt x="6" y="27"/>
                      <a:pt x="6" y="27"/>
                      <a:pt x="6" y="27"/>
                    </a:cubicBezTo>
                    <a:cubicBezTo>
                      <a:pt x="6" y="28"/>
                      <a:pt x="6" y="28"/>
                      <a:pt x="6" y="28"/>
                    </a:cubicBezTo>
                    <a:cubicBezTo>
                      <a:pt x="6" y="28"/>
                      <a:pt x="6" y="28"/>
                      <a:pt x="6" y="29"/>
                    </a:cubicBezTo>
                    <a:cubicBezTo>
                      <a:pt x="6" y="29"/>
                      <a:pt x="6" y="29"/>
                      <a:pt x="7" y="29"/>
                    </a:cubicBezTo>
                    <a:cubicBezTo>
                      <a:pt x="7" y="29"/>
                      <a:pt x="7" y="29"/>
                      <a:pt x="7" y="30"/>
                    </a:cubicBezTo>
                    <a:cubicBezTo>
                      <a:pt x="7" y="30"/>
                      <a:pt x="7" y="30"/>
                      <a:pt x="7" y="30"/>
                    </a:cubicBezTo>
                    <a:cubicBezTo>
                      <a:pt x="7" y="30"/>
                      <a:pt x="7" y="30"/>
                      <a:pt x="7" y="31"/>
                    </a:cubicBezTo>
                    <a:cubicBezTo>
                      <a:pt x="7" y="31"/>
                      <a:pt x="7" y="31"/>
                      <a:pt x="7" y="31"/>
                    </a:cubicBezTo>
                    <a:cubicBezTo>
                      <a:pt x="7" y="31"/>
                      <a:pt x="7" y="31"/>
                      <a:pt x="7" y="32"/>
                    </a:cubicBezTo>
                    <a:cubicBezTo>
                      <a:pt x="7" y="32"/>
                      <a:pt x="7" y="32"/>
                      <a:pt x="7" y="32"/>
                    </a:cubicBezTo>
                    <a:cubicBezTo>
                      <a:pt x="7" y="32"/>
                      <a:pt x="7" y="32"/>
                      <a:pt x="7" y="32"/>
                    </a:cubicBezTo>
                    <a:cubicBezTo>
                      <a:pt x="7" y="32"/>
                      <a:pt x="7" y="33"/>
                      <a:pt x="7" y="33"/>
                    </a:cubicBezTo>
                    <a:cubicBezTo>
                      <a:pt x="7" y="33"/>
                      <a:pt x="7" y="33"/>
                      <a:pt x="7" y="33"/>
                    </a:cubicBezTo>
                    <a:cubicBezTo>
                      <a:pt x="7" y="33"/>
                      <a:pt x="7" y="34"/>
                      <a:pt x="7" y="34"/>
                    </a:cubicBezTo>
                    <a:cubicBezTo>
                      <a:pt x="7" y="34"/>
                      <a:pt x="6" y="34"/>
                      <a:pt x="6" y="34"/>
                    </a:cubicBezTo>
                    <a:cubicBezTo>
                      <a:pt x="6" y="34"/>
                      <a:pt x="6" y="35"/>
                      <a:pt x="6" y="35"/>
                    </a:cubicBezTo>
                    <a:cubicBezTo>
                      <a:pt x="6" y="35"/>
                      <a:pt x="6" y="35"/>
                      <a:pt x="6" y="35"/>
                    </a:cubicBezTo>
                    <a:cubicBezTo>
                      <a:pt x="6" y="36"/>
                      <a:pt x="6" y="36"/>
                      <a:pt x="6" y="36"/>
                    </a:cubicBezTo>
                    <a:cubicBezTo>
                      <a:pt x="6" y="36"/>
                      <a:pt x="6" y="36"/>
                      <a:pt x="5" y="37"/>
                    </a:cubicBezTo>
                    <a:cubicBezTo>
                      <a:pt x="5" y="37"/>
                      <a:pt x="4" y="38"/>
                      <a:pt x="4" y="38"/>
                    </a:cubicBezTo>
                    <a:cubicBezTo>
                      <a:pt x="32" y="22"/>
                      <a:pt x="32" y="22"/>
                      <a:pt x="32" y="22"/>
                    </a:cubicBezTo>
                    <a:cubicBezTo>
                      <a:pt x="33" y="22"/>
                      <a:pt x="33" y="21"/>
                      <a:pt x="34" y="20"/>
                    </a:cubicBezTo>
                    <a:cubicBezTo>
                      <a:pt x="34" y="20"/>
                      <a:pt x="34" y="20"/>
                      <a:pt x="34" y="20"/>
                    </a:cubicBezTo>
                    <a:cubicBezTo>
                      <a:pt x="34" y="19"/>
                      <a:pt x="34" y="19"/>
                      <a:pt x="34" y="19"/>
                    </a:cubicBezTo>
                    <a:cubicBezTo>
                      <a:pt x="34" y="19"/>
                      <a:pt x="34" y="19"/>
                      <a:pt x="35" y="18"/>
                    </a:cubicBezTo>
                    <a:cubicBezTo>
                      <a:pt x="35" y="18"/>
                      <a:pt x="35" y="18"/>
                      <a:pt x="35" y="18"/>
                    </a:cubicBezTo>
                    <a:cubicBezTo>
                      <a:pt x="35" y="18"/>
                      <a:pt x="35" y="18"/>
                      <a:pt x="35" y="17"/>
                    </a:cubicBezTo>
                    <a:cubicBezTo>
                      <a:pt x="35" y="17"/>
                      <a:pt x="35" y="17"/>
                      <a:pt x="35" y="17"/>
                    </a:cubicBezTo>
                    <a:cubicBezTo>
                      <a:pt x="35" y="17"/>
                      <a:pt x="35" y="16"/>
                      <a:pt x="35" y="16"/>
                    </a:cubicBezTo>
                    <a:cubicBezTo>
                      <a:pt x="35" y="16"/>
                      <a:pt x="35" y="16"/>
                      <a:pt x="35" y="16"/>
                    </a:cubicBezTo>
                    <a:cubicBezTo>
                      <a:pt x="35" y="16"/>
                      <a:pt x="35" y="15"/>
                      <a:pt x="35" y="15"/>
                    </a:cubicBezTo>
                    <a:cubicBezTo>
                      <a:pt x="35" y="15"/>
                      <a:pt x="35" y="15"/>
                      <a:pt x="35" y="15"/>
                    </a:cubicBezTo>
                    <a:cubicBezTo>
                      <a:pt x="35" y="15"/>
                      <a:pt x="35" y="15"/>
                      <a:pt x="35" y="15"/>
                    </a:cubicBezTo>
                    <a:close/>
                  </a:path>
                </a:pathLst>
              </a:custGeom>
              <a:solidFill>
                <a:srgbClr val="17317B"/>
              </a:solidFill>
              <a:ln w="9525">
                <a:noFill/>
                <a:round/>
                <a:headEnd/>
                <a:tailEnd/>
              </a:ln>
            </p:spPr>
            <p:txBody>
              <a:bodyPr/>
              <a:lstStyle/>
              <a:p>
                <a:endParaRPr lang="zh-CN" altLang="en-US"/>
              </a:p>
            </p:txBody>
          </p:sp>
          <p:sp>
            <p:nvSpPr>
              <p:cNvPr id="1265" name="Freeform 551"/>
              <p:cNvSpPr>
                <a:spLocks/>
              </p:cNvSpPr>
              <p:nvPr/>
            </p:nvSpPr>
            <p:spPr bwMode="auto">
              <a:xfrm>
                <a:off x="4745" y="1813"/>
                <a:ext cx="11" cy="14"/>
              </a:xfrm>
              <a:custGeom>
                <a:avLst/>
                <a:gdLst/>
                <a:ahLst/>
                <a:cxnLst>
                  <a:cxn ang="0">
                    <a:pos x="11" y="3"/>
                  </a:cxn>
                  <a:cxn ang="0">
                    <a:pos x="22" y="22"/>
                  </a:cxn>
                  <a:cxn ang="0">
                    <a:pos x="11" y="28"/>
                  </a:cxn>
                  <a:cxn ang="0">
                    <a:pos x="0" y="9"/>
                  </a:cxn>
                  <a:cxn ang="0">
                    <a:pos x="11" y="3"/>
                  </a:cxn>
                  <a:cxn ang="0">
                    <a:pos x="11" y="3"/>
                  </a:cxn>
                </a:cxnLst>
                <a:rect l="0" t="0" r="r" b="b"/>
                <a:pathLst>
                  <a:path w="22" h="31">
                    <a:moveTo>
                      <a:pt x="11" y="3"/>
                    </a:moveTo>
                    <a:cubicBezTo>
                      <a:pt x="17" y="7"/>
                      <a:pt x="22" y="15"/>
                      <a:pt x="22" y="22"/>
                    </a:cubicBezTo>
                    <a:cubicBezTo>
                      <a:pt x="22" y="28"/>
                      <a:pt x="17" y="31"/>
                      <a:pt x="11" y="28"/>
                    </a:cubicBezTo>
                    <a:cubicBezTo>
                      <a:pt x="5" y="24"/>
                      <a:pt x="0" y="16"/>
                      <a:pt x="0" y="9"/>
                    </a:cubicBezTo>
                    <a:cubicBezTo>
                      <a:pt x="0" y="3"/>
                      <a:pt x="5" y="0"/>
                      <a:pt x="11" y="3"/>
                    </a:cubicBezTo>
                    <a:cubicBezTo>
                      <a:pt x="11" y="3"/>
                      <a:pt x="11" y="3"/>
                      <a:pt x="11" y="3"/>
                    </a:cubicBezTo>
                    <a:close/>
                  </a:path>
                </a:pathLst>
              </a:custGeom>
              <a:solidFill>
                <a:srgbClr val="142867"/>
              </a:solidFill>
              <a:ln w="9525">
                <a:noFill/>
                <a:round/>
                <a:headEnd/>
                <a:tailEnd/>
              </a:ln>
            </p:spPr>
            <p:txBody>
              <a:bodyPr/>
              <a:lstStyle/>
              <a:p>
                <a:endParaRPr lang="zh-CN" altLang="en-US"/>
              </a:p>
            </p:txBody>
          </p:sp>
          <p:sp>
            <p:nvSpPr>
              <p:cNvPr id="1266" name="Freeform 552"/>
              <p:cNvSpPr>
                <a:spLocks/>
              </p:cNvSpPr>
              <p:nvPr/>
            </p:nvSpPr>
            <p:spPr bwMode="auto">
              <a:xfrm>
                <a:off x="4747" y="1765"/>
                <a:ext cx="17" cy="9"/>
              </a:xfrm>
              <a:custGeom>
                <a:avLst/>
                <a:gdLst/>
                <a:ahLst/>
                <a:cxnLst>
                  <a:cxn ang="0">
                    <a:pos x="35" y="1"/>
                  </a:cxn>
                  <a:cxn ang="0">
                    <a:pos x="35" y="1"/>
                  </a:cxn>
                  <a:cxn ang="0">
                    <a:pos x="34" y="1"/>
                  </a:cxn>
                  <a:cxn ang="0">
                    <a:pos x="34" y="1"/>
                  </a:cxn>
                  <a:cxn ang="0">
                    <a:pos x="33" y="1"/>
                  </a:cxn>
                  <a:cxn ang="0">
                    <a:pos x="33" y="1"/>
                  </a:cxn>
                  <a:cxn ang="0">
                    <a:pos x="32" y="0"/>
                  </a:cxn>
                  <a:cxn ang="0">
                    <a:pos x="32" y="0"/>
                  </a:cxn>
                  <a:cxn ang="0">
                    <a:pos x="31" y="0"/>
                  </a:cxn>
                  <a:cxn ang="0">
                    <a:pos x="31" y="0"/>
                  </a:cxn>
                  <a:cxn ang="0">
                    <a:pos x="31" y="0"/>
                  </a:cxn>
                  <a:cxn ang="0">
                    <a:pos x="30" y="0"/>
                  </a:cxn>
                  <a:cxn ang="0">
                    <a:pos x="29" y="0"/>
                  </a:cxn>
                  <a:cxn ang="0">
                    <a:pos x="29" y="1"/>
                  </a:cxn>
                  <a:cxn ang="0">
                    <a:pos x="28" y="1"/>
                  </a:cxn>
                  <a:cxn ang="0">
                    <a:pos x="0" y="17"/>
                  </a:cxn>
                  <a:cxn ang="0">
                    <a:pos x="0" y="17"/>
                  </a:cxn>
                  <a:cxn ang="0">
                    <a:pos x="1" y="17"/>
                  </a:cxn>
                  <a:cxn ang="0">
                    <a:pos x="2" y="17"/>
                  </a:cxn>
                  <a:cxn ang="0">
                    <a:pos x="2" y="17"/>
                  </a:cxn>
                  <a:cxn ang="0">
                    <a:pos x="3" y="17"/>
                  </a:cxn>
                  <a:cxn ang="0">
                    <a:pos x="3" y="17"/>
                  </a:cxn>
                  <a:cxn ang="0">
                    <a:pos x="4" y="17"/>
                  </a:cxn>
                  <a:cxn ang="0">
                    <a:pos x="4" y="17"/>
                  </a:cxn>
                  <a:cxn ang="0">
                    <a:pos x="5" y="17"/>
                  </a:cxn>
                  <a:cxn ang="0">
                    <a:pos x="5" y="17"/>
                  </a:cxn>
                  <a:cxn ang="0">
                    <a:pos x="6" y="17"/>
                  </a:cxn>
                  <a:cxn ang="0">
                    <a:pos x="6" y="17"/>
                  </a:cxn>
                  <a:cxn ang="0">
                    <a:pos x="6" y="18"/>
                  </a:cxn>
                  <a:cxn ang="0">
                    <a:pos x="7" y="18"/>
                  </a:cxn>
                  <a:cxn ang="0">
                    <a:pos x="7" y="18"/>
                  </a:cxn>
                  <a:cxn ang="0">
                    <a:pos x="35" y="2"/>
                  </a:cxn>
                  <a:cxn ang="0">
                    <a:pos x="35" y="1"/>
                  </a:cxn>
                  <a:cxn ang="0">
                    <a:pos x="35" y="1"/>
                  </a:cxn>
                </a:cxnLst>
                <a:rect l="0" t="0" r="r" b="b"/>
                <a:pathLst>
                  <a:path w="35" h="18">
                    <a:moveTo>
                      <a:pt x="35" y="1"/>
                    </a:moveTo>
                    <a:cubicBezTo>
                      <a:pt x="35" y="1"/>
                      <a:pt x="35" y="1"/>
                      <a:pt x="35" y="1"/>
                    </a:cubicBezTo>
                    <a:cubicBezTo>
                      <a:pt x="34" y="1"/>
                      <a:pt x="34" y="1"/>
                      <a:pt x="34" y="1"/>
                    </a:cubicBezTo>
                    <a:cubicBezTo>
                      <a:pt x="34" y="1"/>
                      <a:pt x="34" y="1"/>
                      <a:pt x="34" y="1"/>
                    </a:cubicBezTo>
                    <a:cubicBezTo>
                      <a:pt x="34" y="1"/>
                      <a:pt x="33" y="1"/>
                      <a:pt x="33" y="1"/>
                    </a:cubicBezTo>
                    <a:cubicBezTo>
                      <a:pt x="33" y="1"/>
                      <a:pt x="33" y="1"/>
                      <a:pt x="33" y="1"/>
                    </a:cubicBezTo>
                    <a:cubicBezTo>
                      <a:pt x="33" y="1"/>
                      <a:pt x="33" y="1"/>
                      <a:pt x="32" y="0"/>
                    </a:cubicBezTo>
                    <a:cubicBezTo>
                      <a:pt x="32" y="0"/>
                      <a:pt x="32" y="0"/>
                      <a:pt x="32" y="0"/>
                    </a:cubicBezTo>
                    <a:cubicBezTo>
                      <a:pt x="32" y="0"/>
                      <a:pt x="32" y="0"/>
                      <a:pt x="31" y="0"/>
                    </a:cubicBezTo>
                    <a:cubicBezTo>
                      <a:pt x="31" y="0"/>
                      <a:pt x="31" y="0"/>
                      <a:pt x="31" y="0"/>
                    </a:cubicBezTo>
                    <a:cubicBezTo>
                      <a:pt x="31" y="0"/>
                      <a:pt x="31" y="0"/>
                      <a:pt x="31" y="0"/>
                    </a:cubicBezTo>
                    <a:cubicBezTo>
                      <a:pt x="30" y="0"/>
                      <a:pt x="30" y="0"/>
                      <a:pt x="30" y="0"/>
                    </a:cubicBezTo>
                    <a:cubicBezTo>
                      <a:pt x="30" y="0"/>
                      <a:pt x="30" y="0"/>
                      <a:pt x="29" y="0"/>
                    </a:cubicBezTo>
                    <a:cubicBezTo>
                      <a:pt x="29" y="0"/>
                      <a:pt x="29" y="0"/>
                      <a:pt x="29" y="1"/>
                    </a:cubicBezTo>
                    <a:cubicBezTo>
                      <a:pt x="28" y="1"/>
                      <a:pt x="28" y="1"/>
                      <a:pt x="28" y="1"/>
                    </a:cubicBezTo>
                    <a:cubicBezTo>
                      <a:pt x="0" y="17"/>
                      <a:pt x="0" y="17"/>
                      <a:pt x="0" y="17"/>
                    </a:cubicBezTo>
                    <a:cubicBezTo>
                      <a:pt x="0" y="17"/>
                      <a:pt x="0" y="17"/>
                      <a:pt x="0" y="17"/>
                    </a:cubicBezTo>
                    <a:cubicBezTo>
                      <a:pt x="1" y="17"/>
                      <a:pt x="1" y="17"/>
                      <a:pt x="1" y="17"/>
                    </a:cubicBezTo>
                    <a:cubicBezTo>
                      <a:pt x="1" y="17"/>
                      <a:pt x="2" y="17"/>
                      <a:pt x="2" y="17"/>
                    </a:cubicBezTo>
                    <a:cubicBezTo>
                      <a:pt x="2" y="17"/>
                      <a:pt x="2" y="17"/>
                      <a:pt x="2" y="17"/>
                    </a:cubicBezTo>
                    <a:cubicBezTo>
                      <a:pt x="2" y="17"/>
                      <a:pt x="3" y="17"/>
                      <a:pt x="3" y="17"/>
                    </a:cubicBezTo>
                    <a:cubicBezTo>
                      <a:pt x="3" y="17"/>
                      <a:pt x="3" y="17"/>
                      <a:pt x="3" y="17"/>
                    </a:cubicBezTo>
                    <a:cubicBezTo>
                      <a:pt x="3" y="17"/>
                      <a:pt x="4" y="17"/>
                      <a:pt x="4" y="17"/>
                    </a:cubicBezTo>
                    <a:cubicBezTo>
                      <a:pt x="4" y="17"/>
                      <a:pt x="4" y="17"/>
                      <a:pt x="4" y="17"/>
                    </a:cubicBezTo>
                    <a:cubicBezTo>
                      <a:pt x="4" y="17"/>
                      <a:pt x="4" y="17"/>
                      <a:pt x="5" y="17"/>
                    </a:cubicBezTo>
                    <a:cubicBezTo>
                      <a:pt x="5" y="17"/>
                      <a:pt x="5" y="17"/>
                      <a:pt x="5" y="17"/>
                    </a:cubicBezTo>
                    <a:cubicBezTo>
                      <a:pt x="5" y="17"/>
                      <a:pt x="5" y="17"/>
                      <a:pt x="6" y="17"/>
                    </a:cubicBezTo>
                    <a:cubicBezTo>
                      <a:pt x="6" y="17"/>
                      <a:pt x="6" y="17"/>
                      <a:pt x="6" y="17"/>
                    </a:cubicBezTo>
                    <a:cubicBezTo>
                      <a:pt x="6" y="18"/>
                      <a:pt x="6" y="18"/>
                      <a:pt x="6" y="18"/>
                    </a:cubicBezTo>
                    <a:cubicBezTo>
                      <a:pt x="7" y="18"/>
                      <a:pt x="7" y="18"/>
                      <a:pt x="7" y="18"/>
                    </a:cubicBezTo>
                    <a:cubicBezTo>
                      <a:pt x="7" y="18"/>
                      <a:pt x="7" y="18"/>
                      <a:pt x="7" y="18"/>
                    </a:cubicBezTo>
                    <a:cubicBezTo>
                      <a:pt x="35" y="2"/>
                      <a:pt x="35" y="2"/>
                      <a:pt x="35" y="2"/>
                    </a:cubicBezTo>
                    <a:cubicBezTo>
                      <a:pt x="35" y="2"/>
                      <a:pt x="35" y="2"/>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1267" name="Freeform 553"/>
              <p:cNvSpPr>
                <a:spLocks/>
              </p:cNvSpPr>
              <p:nvPr/>
            </p:nvSpPr>
            <p:spPr bwMode="auto">
              <a:xfrm>
                <a:off x="4751" y="1766"/>
                <a:ext cx="15" cy="10"/>
              </a:xfrm>
              <a:custGeom>
                <a:avLst/>
                <a:gdLst/>
                <a:ahLst/>
                <a:cxnLst>
                  <a:cxn ang="0">
                    <a:pos x="32" y="3"/>
                  </a:cxn>
                  <a:cxn ang="0">
                    <a:pos x="32" y="2"/>
                  </a:cxn>
                  <a:cxn ang="0">
                    <a:pos x="31" y="2"/>
                  </a:cxn>
                  <a:cxn ang="0">
                    <a:pos x="31" y="1"/>
                  </a:cxn>
                  <a:cxn ang="0">
                    <a:pos x="30" y="1"/>
                  </a:cxn>
                  <a:cxn ang="0">
                    <a:pos x="30" y="1"/>
                  </a:cxn>
                  <a:cxn ang="0">
                    <a:pos x="29" y="0"/>
                  </a:cxn>
                  <a:cxn ang="0">
                    <a:pos x="29" y="0"/>
                  </a:cxn>
                  <a:cxn ang="0">
                    <a:pos x="28" y="0"/>
                  </a:cxn>
                  <a:cxn ang="0">
                    <a:pos x="28" y="0"/>
                  </a:cxn>
                  <a:cxn ang="0">
                    <a:pos x="0" y="16"/>
                  </a:cxn>
                  <a:cxn ang="0">
                    <a:pos x="0" y="16"/>
                  </a:cxn>
                  <a:cxn ang="0">
                    <a:pos x="1" y="16"/>
                  </a:cxn>
                  <a:cxn ang="0">
                    <a:pos x="1" y="17"/>
                  </a:cxn>
                  <a:cxn ang="0">
                    <a:pos x="2" y="17"/>
                  </a:cxn>
                  <a:cxn ang="0">
                    <a:pos x="2" y="17"/>
                  </a:cxn>
                  <a:cxn ang="0">
                    <a:pos x="3" y="18"/>
                  </a:cxn>
                  <a:cxn ang="0">
                    <a:pos x="3" y="18"/>
                  </a:cxn>
                  <a:cxn ang="0">
                    <a:pos x="3" y="19"/>
                  </a:cxn>
                  <a:cxn ang="0">
                    <a:pos x="4" y="19"/>
                  </a:cxn>
                  <a:cxn ang="0">
                    <a:pos x="4" y="20"/>
                  </a:cxn>
                  <a:cxn ang="0">
                    <a:pos x="33" y="3"/>
                  </a:cxn>
                  <a:cxn ang="0">
                    <a:pos x="32" y="3"/>
                  </a:cxn>
                </a:cxnLst>
                <a:rect l="0" t="0" r="r" b="b"/>
                <a:pathLst>
                  <a:path w="33" h="20">
                    <a:moveTo>
                      <a:pt x="32" y="3"/>
                    </a:moveTo>
                    <a:cubicBezTo>
                      <a:pt x="32" y="3"/>
                      <a:pt x="32" y="2"/>
                      <a:pt x="32" y="2"/>
                    </a:cubicBezTo>
                    <a:cubicBezTo>
                      <a:pt x="32" y="2"/>
                      <a:pt x="31" y="2"/>
                      <a:pt x="31" y="2"/>
                    </a:cubicBezTo>
                    <a:cubicBezTo>
                      <a:pt x="31" y="2"/>
                      <a:pt x="31" y="2"/>
                      <a:pt x="31" y="1"/>
                    </a:cubicBezTo>
                    <a:cubicBezTo>
                      <a:pt x="31" y="1"/>
                      <a:pt x="30" y="1"/>
                      <a:pt x="30" y="1"/>
                    </a:cubicBezTo>
                    <a:cubicBezTo>
                      <a:pt x="30" y="1"/>
                      <a:pt x="30" y="1"/>
                      <a:pt x="30" y="1"/>
                    </a:cubicBezTo>
                    <a:cubicBezTo>
                      <a:pt x="30" y="1"/>
                      <a:pt x="29" y="0"/>
                      <a:pt x="29" y="0"/>
                    </a:cubicBezTo>
                    <a:cubicBezTo>
                      <a:pt x="29" y="0"/>
                      <a:pt x="29" y="0"/>
                      <a:pt x="29" y="0"/>
                    </a:cubicBezTo>
                    <a:cubicBezTo>
                      <a:pt x="29" y="0"/>
                      <a:pt x="29" y="0"/>
                      <a:pt x="28" y="0"/>
                    </a:cubicBezTo>
                    <a:cubicBezTo>
                      <a:pt x="28" y="0"/>
                      <a:pt x="28" y="0"/>
                      <a:pt x="28" y="0"/>
                    </a:cubicBezTo>
                    <a:cubicBezTo>
                      <a:pt x="0" y="16"/>
                      <a:pt x="0" y="16"/>
                      <a:pt x="0" y="16"/>
                    </a:cubicBezTo>
                    <a:cubicBezTo>
                      <a:pt x="0" y="16"/>
                      <a:pt x="0" y="16"/>
                      <a:pt x="0" y="16"/>
                    </a:cubicBezTo>
                    <a:cubicBezTo>
                      <a:pt x="0" y="16"/>
                      <a:pt x="1" y="16"/>
                      <a:pt x="1" y="16"/>
                    </a:cubicBezTo>
                    <a:cubicBezTo>
                      <a:pt x="1" y="17"/>
                      <a:pt x="1" y="17"/>
                      <a:pt x="1" y="17"/>
                    </a:cubicBezTo>
                    <a:cubicBezTo>
                      <a:pt x="1" y="17"/>
                      <a:pt x="1" y="17"/>
                      <a:pt x="2" y="17"/>
                    </a:cubicBezTo>
                    <a:cubicBezTo>
                      <a:pt x="2" y="17"/>
                      <a:pt x="2" y="17"/>
                      <a:pt x="2" y="17"/>
                    </a:cubicBezTo>
                    <a:cubicBezTo>
                      <a:pt x="2" y="18"/>
                      <a:pt x="2" y="18"/>
                      <a:pt x="3" y="18"/>
                    </a:cubicBezTo>
                    <a:cubicBezTo>
                      <a:pt x="3" y="18"/>
                      <a:pt x="3" y="18"/>
                      <a:pt x="3" y="18"/>
                    </a:cubicBezTo>
                    <a:cubicBezTo>
                      <a:pt x="3" y="18"/>
                      <a:pt x="3" y="18"/>
                      <a:pt x="3" y="19"/>
                    </a:cubicBezTo>
                    <a:cubicBezTo>
                      <a:pt x="4" y="19"/>
                      <a:pt x="4" y="19"/>
                      <a:pt x="4" y="19"/>
                    </a:cubicBezTo>
                    <a:cubicBezTo>
                      <a:pt x="4" y="19"/>
                      <a:pt x="4" y="19"/>
                      <a:pt x="4" y="20"/>
                    </a:cubicBezTo>
                    <a:cubicBezTo>
                      <a:pt x="33" y="3"/>
                      <a:pt x="33" y="3"/>
                      <a:pt x="33" y="3"/>
                    </a:cubicBezTo>
                    <a:cubicBezTo>
                      <a:pt x="32" y="3"/>
                      <a:pt x="32" y="3"/>
                      <a:pt x="32" y="3"/>
                    </a:cubicBezTo>
                    <a:close/>
                  </a:path>
                </a:pathLst>
              </a:custGeom>
              <a:solidFill>
                <a:srgbClr val="4F64A8"/>
              </a:solidFill>
              <a:ln w="9525">
                <a:noFill/>
                <a:round/>
                <a:headEnd/>
                <a:tailEnd/>
              </a:ln>
            </p:spPr>
            <p:txBody>
              <a:bodyPr/>
              <a:lstStyle/>
              <a:p>
                <a:endParaRPr lang="zh-CN" altLang="en-US"/>
              </a:p>
            </p:txBody>
          </p:sp>
          <p:sp>
            <p:nvSpPr>
              <p:cNvPr id="1268" name="Freeform 554"/>
              <p:cNvSpPr>
                <a:spLocks/>
              </p:cNvSpPr>
              <p:nvPr/>
            </p:nvSpPr>
            <p:spPr bwMode="auto">
              <a:xfrm>
                <a:off x="4752" y="1768"/>
                <a:ext cx="17" cy="17"/>
              </a:xfrm>
              <a:custGeom>
                <a:avLst/>
                <a:gdLst/>
                <a:ahLst/>
                <a:cxnLst>
                  <a:cxn ang="0">
                    <a:pos x="35" y="14"/>
                  </a:cxn>
                  <a:cxn ang="0">
                    <a:pos x="35" y="13"/>
                  </a:cxn>
                  <a:cxn ang="0">
                    <a:pos x="35" y="12"/>
                  </a:cxn>
                  <a:cxn ang="0">
                    <a:pos x="34" y="11"/>
                  </a:cxn>
                  <a:cxn ang="0">
                    <a:pos x="34" y="10"/>
                  </a:cxn>
                  <a:cxn ang="0">
                    <a:pos x="34" y="9"/>
                  </a:cxn>
                  <a:cxn ang="0">
                    <a:pos x="33" y="8"/>
                  </a:cxn>
                  <a:cxn ang="0">
                    <a:pos x="33" y="7"/>
                  </a:cxn>
                  <a:cxn ang="0">
                    <a:pos x="32" y="5"/>
                  </a:cxn>
                  <a:cxn ang="0">
                    <a:pos x="31" y="3"/>
                  </a:cxn>
                  <a:cxn ang="0">
                    <a:pos x="30" y="2"/>
                  </a:cxn>
                  <a:cxn ang="0">
                    <a:pos x="29" y="1"/>
                  </a:cxn>
                  <a:cxn ang="0">
                    <a:pos x="0" y="17"/>
                  </a:cxn>
                  <a:cxn ang="0">
                    <a:pos x="1" y="17"/>
                  </a:cxn>
                  <a:cxn ang="0">
                    <a:pos x="2" y="19"/>
                  </a:cxn>
                  <a:cxn ang="0">
                    <a:pos x="4" y="21"/>
                  </a:cxn>
                  <a:cxn ang="0">
                    <a:pos x="4" y="22"/>
                  </a:cxn>
                  <a:cxn ang="0">
                    <a:pos x="5" y="23"/>
                  </a:cxn>
                  <a:cxn ang="0">
                    <a:pos x="5" y="24"/>
                  </a:cxn>
                  <a:cxn ang="0">
                    <a:pos x="6" y="26"/>
                  </a:cxn>
                  <a:cxn ang="0">
                    <a:pos x="6" y="27"/>
                  </a:cxn>
                  <a:cxn ang="0">
                    <a:pos x="6" y="28"/>
                  </a:cxn>
                  <a:cxn ang="0">
                    <a:pos x="7" y="29"/>
                  </a:cxn>
                  <a:cxn ang="0">
                    <a:pos x="7" y="30"/>
                  </a:cxn>
                  <a:cxn ang="0">
                    <a:pos x="7" y="31"/>
                  </a:cxn>
                  <a:cxn ang="0">
                    <a:pos x="7" y="31"/>
                  </a:cxn>
                  <a:cxn ang="0">
                    <a:pos x="7" y="32"/>
                  </a:cxn>
                  <a:cxn ang="0">
                    <a:pos x="7" y="33"/>
                  </a:cxn>
                  <a:cxn ang="0">
                    <a:pos x="6" y="35"/>
                  </a:cxn>
                  <a:cxn ang="0">
                    <a:pos x="6" y="36"/>
                  </a:cxn>
                  <a:cxn ang="0">
                    <a:pos x="4" y="38"/>
                  </a:cxn>
                  <a:cxn ang="0">
                    <a:pos x="34" y="20"/>
                  </a:cxn>
                  <a:cxn ang="0">
                    <a:pos x="34" y="19"/>
                  </a:cxn>
                  <a:cxn ang="0">
                    <a:pos x="35" y="18"/>
                  </a:cxn>
                  <a:cxn ang="0">
                    <a:pos x="35" y="17"/>
                  </a:cxn>
                  <a:cxn ang="0">
                    <a:pos x="35" y="16"/>
                  </a:cxn>
                  <a:cxn ang="0">
                    <a:pos x="35" y="15"/>
                  </a:cxn>
                </a:cxnLst>
                <a:rect l="0" t="0" r="r" b="b"/>
                <a:pathLst>
                  <a:path w="35" h="38">
                    <a:moveTo>
                      <a:pt x="35" y="15"/>
                    </a:moveTo>
                    <a:cubicBezTo>
                      <a:pt x="35" y="14"/>
                      <a:pt x="35" y="14"/>
                      <a:pt x="35" y="14"/>
                    </a:cubicBezTo>
                    <a:cubicBezTo>
                      <a:pt x="35" y="14"/>
                      <a:pt x="35" y="14"/>
                      <a:pt x="35" y="14"/>
                    </a:cubicBezTo>
                    <a:cubicBezTo>
                      <a:pt x="35" y="13"/>
                      <a:pt x="35" y="13"/>
                      <a:pt x="35" y="13"/>
                    </a:cubicBezTo>
                    <a:cubicBezTo>
                      <a:pt x="35" y="13"/>
                      <a:pt x="35" y="13"/>
                      <a:pt x="35" y="12"/>
                    </a:cubicBezTo>
                    <a:cubicBezTo>
                      <a:pt x="35" y="12"/>
                      <a:pt x="35" y="12"/>
                      <a:pt x="35" y="12"/>
                    </a:cubicBezTo>
                    <a:cubicBezTo>
                      <a:pt x="35" y="12"/>
                      <a:pt x="35" y="12"/>
                      <a:pt x="35" y="11"/>
                    </a:cubicBezTo>
                    <a:cubicBezTo>
                      <a:pt x="34" y="11"/>
                      <a:pt x="34" y="11"/>
                      <a:pt x="34" y="11"/>
                    </a:cubicBezTo>
                    <a:cubicBezTo>
                      <a:pt x="34" y="11"/>
                      <a:pt x="34" y="10"/>
                      <a:pt x="34" y="10"/>
                    </a:cubicBezTo>
                    <a:cubicBezTo>
                      <a:pt x="34" y="10"/>
                      <a:pt x="34" y="10"/>
                      <a:pt x="34" y="10"/>
                    </a:cubicBezTo>
                    <a:cubicBezTo>
                      <a:pt x="34" y="10"/>
                      <a:pt x="34" y="9"/>
                      <a:pt x="34" y="9"/>
                    </a:cubicBezTo>
                    <a:cubicBezTo>
                      <a:pt x="34" y="9"/>
                      <a:pt x="34" y="9"/>
                      <a:pt x="34" y="9"/>
                    </a:cubicBezTo>
                    <a:cubicBezTo>
                      <a:pt x="34" y="8"/>
                      <a:pt x="34" y="8"/>
                      <a:pt x="34" y="8"/>
                    </a:cubicBezTo>
                    <a:cubicBezTo>
                      <a:pt x="33" y="8"/>
                      <a:pt x="33" y="8"/>
                      <a:pt x="33" y="8"/>
                    </a:cubicBezTo>
                    <a:cubicBezTo>
                      <a:pt x="33" y="7"/>
                      <a:pt x="33" y="7"/>
                      <a:pt x="33" y="7"/>
                    </a:cubicBezTo>
                    <a:cubicBezTo>
                      <a:pt x="33" y="7"/>
                      <a:pt x="33" y="7"/>
                      <a:pt x="33" y="7"/>
                    </a:cubicBezTo>
                    <a:cubicBezTo>
                      <a:pt x="33" y="6"/>
                      <a:pt x="33" y="6"/>
                      <a:pt x="33" y="6"/>
                    </a:cubicBezTo>
                    <a:cubicBezTo>
                      <a:pt x="32" y="6"/>
                      <a:pt x="32" y="6"/>
                      <a:pt x="32" y="5"/>
                    </a:cubicBezTo>
                    <a:cubicBezTo>
                      <a:pt x="32" y="5"/>
                      <a:pt x="32" y="5"/>
                      <a:pt x="32" y="4"/>
                    </a:cubicBezTo>
                    <a:cubicBezTo>
                      <a:pt x="31" y="4"/>
                      <a:pt x="31" y="4"/>
                      <a:pt x="31" y="3"/>
                    </a:cubicBezTo>
                    <a:cubicBezTo>
                      <a:pt x="31" y="3"/>
                      <a:pt x="30" y="3"/>
                      <a:pt x="30" y="2"/>
                    </a:cubicBezTo>
                    <a:cubicBezTo>
                      <a:pt x="30" y="2"/>
                      <a:pt x="30" y="2"/>
                      <a:pt x="30" y="2"/>
                    </a:cubicBezTo>
                    <a:cubicBezTo>
                      <a:pt x="30" y="1"/>
                      <a:pt x="30" y="1"/>
                      <a:pt x="29" y="1"/>
                    </a:cubicBezTo>
                    <a:cubicBezTo>
                      <a:pt x="29" y="1"/>
                      <a:pt x="29" y="1"/>
                      <a:pt x="29" y="1"/>
                    </a:cubicBezTo>
                    <a:cubicBezTo>
                      <a:pt x="29" y="0"/>
                      <a:pt x="29" y="0"/>
                      <a:pt x="29" y="0"/>
                    </a:cubicBezTo>
                    <a:cubicBezTo>
                      <a:pt x="0" y="17"/>
                      <a:pt x="0" y="17"/>
                      <a:pt x="0" y="17"/>
                    </a:cubicBezTo>
                    <a:cubicBezTo>
                      <a:pt x="1" y="17"/>
                      <a:pt x="1" y="17"/>
                      <a:pt x="1" y="17"/>
                    </a:cubicBezTo>
                    <a:cubicBezTo>
                      <a:pt x="1" y="17"/>
                      <a:pt x="1" y="17"/>
                      <a:pt x="1" y="17"/>
                    </a:cubicBezTo>
                    <a:cubicBezTo>
                      <a:pt x="1" y="18"/>
                      <a:pt x="1" y="18"/>
                      <a:pt x="2" y="18"/>
                    </a:cubicBezTo>
                    <a:cubicBezTo>
                      <a:pt x="2" y="18"/>
                      <a:pt x="2" y="18"/>
                      <a:pt x="2" y="19"/>
                    </a:cubicBezTo>
                    <a:cubicBezTo>
                      <a:pt x="2" y="19"/>
                      <a:pt x="3" y="19"/>
                      <a:pt x="3" y="20"/>
                    </a:cubicBezTo>
                    <a:cubicBezTo>
                      <a:pt x="3" y="20"/>
                      <a:pt x="3" y="20"/>
                      <a:pt x="4" y="21"/>
                    </a:cubicBezTo>
                    <a:cubicBezTo>
                      <a:pt x="4" y="21"/>
                      <a:pt x="4" y="21"/>
                      <a:pt x="4" y="22"/>
                    </a:cubicBezTo>
                    <a:cubicBezTo>
                      <a:pt x="4" y="22"/>
                      <a:pt x="4" y="22"/>
                      <a:pt x="4" y="22"/>
                    </a:cubicBezTo>
                    <a:cubicBezTo>
                      <a:pt x="4" y="23"/>
                      <a:pt x="5" y="23"/>
                      <a:pt x="5" y="23"/>
                    </a:cubicBezTo>
                    <a:cubicBezTo>
                      <a:pt x="5" y="23"/>
                      <a:pt x="5" y="23"/>
                      <a:pt x="5" y="23"/>
                    </a:cubicBezTo>
                    <a:cubicBezTo>
                      <a:pt x="5" y="24"/>
                      <a:pt x="5" y="24"/>
                      <a:pt x="5" y="24"/>
                    </a:cubicBezTo>
                    <a:cubicBezTo>
                      <a:pt x="5" y="24"/>
                      <a:pt x="5" y="24"/>
                      <a:pt x="5" y="24"/>
                    </a:cubicBezTo>
                    <a:cubicBezTo>
                      <a:pt x="5" y="25"/>
                      <a:pt x="5" y="25"/>
                      <a:pt x="6" y="25"/>
                    </a:cubicBezTo>
                    <a:cubicBezTo>
                      <a:pt x="6" y="25"/>
                      <a:pt x="6" y="25"/>
                      <a:pt x="6" y="26"/>
                    </a:cubicBezTo>
                    <a:cubicBezTo>
                      <a:pt x="6" y="26"/>
                      <a:pt x="6" y="26"/>
                      <a:pt x="6" y="26"/>
                    </a:cubicBezTo>
                    <a:cubicBezTo>
                      <a:pt x="6" y="26"/>
                      <a:pt x="6" y="26"/>
                      <a:pt x="6" y="27"/>
                    </a:cubicBezTo>
                    <a:cubicBezTo>
                      <a:pt x="6" y="27"/>
                      <a:pt x="6" y="27"/>
                      <a:pt x="6" y="27"/>
                    </a:cubicBezTo>
                    <a:cubicBezTo>
                      <a:pt x="6" y="27"/>
                      <a:pt x="6" y="28"/>
                      <a:pt x="6" y="28"/>
                    </a:cubicBezTo>
                    <a:cubicBezTo>
                      <a:pt x="6" y="28"/>
                      <a:pt x="6" y="28"/>
                      <a:pt x="6" y="28"/>
                    </a:cubicBezTo>
                    <a:cubicBezTo>
                      <a:pt x="6" y="28"/>
                      <a:pt x="6" y="29"/>
                      <a:pt x="7" y="29"/>
                    </a:cubicBezTo>
                    <a:cubicBezTo>
                      <a:pt x="7" y="29"/>
                      <a:pt x="7" y="29"/>
                      <a:pt x="7" y="29"/>
                    </a:cubicBezTo>
                    <a:cubicBezTo>
                      <a:pt x="7" y="30"/>
                      <a:pt x="7" y="30"/>
                      <a:pt x="7" y="30"/>
                    </a:cubicBezTo>
                    <a:cubicBezTo>
                      <a:pt x="7" y="30"/>
                      <a:pt x="7" y="30"/>
                      <a:pt x="7" y="30"/>
                    </a:cubicBezTo>
                    <a:cubicBezTo>
                      <a:pt x="7" y="31"/>
                      <a:pt x="7" y="31"/>
                      <a:pt x="7" y="31"/>
                    </a:cubicBezTo>
                    <a:cubicBezTo>
                      <a:pt x="7" y="31"/>
                      <a:pt x="7" y="31"/>
                      <a:pt x="7" y="31"/>
                    </a:cubicBezTo>
                    <a:cubicBezTo>
                      <a:pt x="7" y="31"/>
                      <a:pt x="7" y="31"/>
                      <a:pt x="7" y="31"/>
                    </a:cubicBezTo>
                    <a:cubicBezTo>
                      <a:pt x="7" y="32"/>
                      <a:pt x="7" y="32"/>
                      <a:pt x="7" y="32"/>
                    </a:cubicBezTo>
                    <a:cubicBezTo>
                      <a:pt x="7" y="32"/>
                      <a:pt x="7" y="32"/>
                      <a:pt x="7" y="32"/>
                    </a:cubicBezTo>
                    <a:cubicBezTo>
                      <a:pt x="7" y="33"/>
                      <a:pt x="7" y="33"/>
                      <a:pt x="7" y="33"/>
                    </a:cubicBezTo>
                    <a:cubicBezTo>
                      <a:pt x="7" y="33"/>
                      <a:pt x="7" y="33"/>
                      <a:pt x="7" y="33"/>
                    </a:cubicBezTo>
                    <a:cubicBezTo>
                      <a:pt x="7" y="34"/>
                      <a:pt x="6" y="34"/>
                      <a:pt x="6" y="34"/>
                    </a:cubicBezTo>
                    <a:cubicBezTo>
                      <a:pt x="6" y="34"/>
                      <a:pt x="6" y="34"/>
                      <a:pt x="6" y="35"/>
                    </a:cubicBezTo>
                    <a:cubicBezTo>
                      <a:pt x="6" y="35"/>
                      <a:pt x="6" y="35"/>
                      <a:pt x="6" y="35"/>
                    </a:cubicBezTo>
                    <a:cubicBezTo>
                      <a:pt x="6" y="35"/>
                      <a:pt x="6" y="36"/>
                      <a:pt x="6" y="36"/>
                    </a:cubicBezTo>
                    <a:cubicBezTo>
                      <a:pt x="6" y="36"/>
                      <a:pt x="6" y="36"/>
                      <a:pt x="5" y="36"/>
                    </a:cubicBezTo>
                    <a:cubicBezTo>
                      <a:pt x="5" y="37"/>
                      <a:pt x="4" y="38"/>
                      <a:pt x="4" y="38"/>
                    </a:cubicBezTo>
                    <a:cubicBezTo>
                      <a:pt x="32" y="22"/>
                      <a:pt x="32" y="22"/>
                      <a:pt x="32" y="22"/>
                    </a:cubicBezTo>
                    <a:cubicBezTo>
                      <a:pt x="33" y="21"/>
                      <a:pt x="33" y="21"/>
                      <a:pt x="34" y="20"/>
                    </a:cubicBezTo>
                    <a:cubicBezTo>
                      <a:pt x="34" y="20"/>
                      <a:pt x="34" y="20"/>
                      <a:pt x="34" y="19"/>
                    </a:cubicBezTo>
                    <a:cubicBezTo>
                      <a:pt x="34" y="19"/>
                      <a:pt x="34" y="19"/>
                      <a:pt x="34" y="19"/>
                    </a:cubicBezTo>
                    <a:cubicBezTo>
                      <a:pt x="34" y="19"/>
                      <a:pt x="34" y="18"/>
                      <a:pt x="35" y="18"/>
                    </a:cubicBezTo>
                    <a:cubicBezTo>
                      <a:pt x="35" y="18"/>
                      <a:pt x="35" y="18"/>
                      <a:pt x="35" y="18"/>
                    </a:cubicBezTo>
                    <a:cubicBezTo>
                      <a:pt x="35" y="17"/>
                      <a:pt x="35" y="17"/>
                      <a:pt x="35" y="17"/>
                    </a:cubicBezTo>
                    <a:cubicBezTo>
                      <a:pt x="35" y="17"/>
                      <a:pt x="35" y="17"/>
                      <a:pt x="35" y="17"/>
                    </a:cubicBezTo>
                    <a:cubicBezTo>
                      <a:pt x="35" y="16"/>
                      <a:pt x="35" y="16"/>
                      <a:pt x="35" y="16"/>
                    </a:cubicBezTo>
                    <a:cubicBezTo>
                      <a:pt x="35" y="16"/>
                      <a:pt x="35" y="16"/>
                      <a:pt x="35" y="16"/>
                    </a:cubicBezTo>
                    <a:cubicBezTo>
                      <a:pt x="35" y="15"/>
                      <a:pt x="35" y="15"/>
                      <a:pt x="35" y="15"/>
                    </a:cubicBezTo>
                    <a:cubicBezTo>
                      <a:pt x="35" y="15"/>
                      <a:pt x="35" y="15"/>
                      <a:pt x="35" y="15"/>
                    </a:cubicBezTo>
                    <a:cubicBezTo>
                      <a:pt x="35" y="15"/>
                      <a:pt x="35" y="15"/>
                      <a:pt x="35" y="15"/>
                    </a:cubicBezTo>
                    <a:close/>
                  </a:path>
                </a:pathLst>
              </a:custGeom>
              <a:solidFill>
                <a:srgbClr val="17317B"/>
              </a:solidFill>
              <a:ln w="9525">
                <a:noFill/>
                <a:round/>
                <a:headEnd/>
                <a:tailEnd/>
              </a:ln>
            </p:spPr>
            <p:txBody>
              <a:bodyPr/>
              <a:lstStyle/>
              <a:p>
                <a:endParaRPr lang="zh-CN" altLang="en-US"/>
              </a:p>
            </p:txBody>
          </p:sp>
          <p:sp>
            <p:nvSpPr>
              <p:cNvPr id="1269" name="Freeform 555"/>
              <p:cNvSpPr>
                <a:spLocks/>
              </p:cNvSpPr>
              <p:nvPr/>
            </p:nvSpPr>
            <p:spPr bwMode="auto">
              <a:xfrm>
                <a:off x="4745" y="1772"/>
                <a:ext cx="11" cy="15"/>
              </a:xfrm>
              <a:custGeom>
                <a:avLst/>
                <a:gdLst/>
                <a:ahLst/>
                <a:cxnLst>
                  <a:cxn ang="0">
                    <a:pos x="11" y="3"/>
                  </a:cxn>
                  <a:cxn ang="0">
                    <a:pos x="22" y="21"/>
                  </a:cxn>
                  <a:cxn ang="0">
                    <a:pos x="11" y="28"/>
                  </a:cxn>
                  <a:cxn ang="0">
                    <a:pos x="0" y="9"/>
                  </a:cxn>
                  <a:cxn ang="0">
                    <a:pos x="11" y="3"/>
                  </a:cxn>
                  <a:cxn ang="0">
                    <a:pos x="11" y="3"/>
                  </a:cxn>
                </a:cxnLst>
                <a:rect l="0" t="0" r="r" b="b"/>
                <a:pathLst>
                  <a:path w="22" h="31">
                    <a:moveTo>
                      <a:pt x="11" y="3"/>
                    </a:moveTo>
                    <a:cubicBezTo>
                      <a:pt x="17" y="6"/>
                      <a:pt x="22" y="15"/>
                      <a:pt x="22" y="21"/>
                    </a:cubicBezTo>
                    <a:cubicBezTo>
                      <a:pt x="22" y="28"/>
                      <a:pt x="17" y="31"/>
                      <a:pt x="11" y="28"/>
                    </a:cubicBezTo>
                    <a:cubicBezTo>
                      <a:pt x="5" y="24"/>
                      <a:pt x="0" y="16"/>
                      <a:pt x="0" y="9"/>
                    </a:cubicBezTo>
                    <a:cubicBezTo>
                      <a:pt x="0" y="2"/>
                      <a:pt x="5" y="0"/>
                      <a:pt x="11" y="3"/>
                    </a:cubicBezTo>
                    <a:cubicBezTo>
                      <a:pt x="11" y="3"/>
                      <a:pt x="11" y="3"/>
                      <a:pt x="11" y="3"/>
                    </a:cubicBezTo>
                    <a:close/>
                  </a:path>
                </a:pathLst>
              </a:custGeom>
              <a:solidFill>
                <a:srgbClr val="142867"/>
              </a:solidFill>
              <a:ln w="9525">
                <a:noFill/>
                <a:round/>
                <a:headEnd/>
                <a:tailEnd/>
              </a:ln>
            </p:spPr>
            <p:txBody>
              <a:bodyPr/>
              <a:lstStyle/>
              <a:p>
                <a:endParaRPr lang="zh-CN" altLang="en-US"/>
              </a:p>
            </p:txBody>
          </p:sp>
          <p:sp>
            <p:nvSpPr>
              <p:cNvPr id="1270" name="Freeform 556"/>
              <p:cNvSpPr>
                <a:spLocks/>
              </p:cNvSpPr>
              <p:nvPr/>
            </p:nvSpPr>
            <p:spPr bwMode="auto">
              <a:xfrm>
                <a:off x="4747" y="1725"/>
                <a:ext cx="17" cy="8"/>
              </a:xfrm>
              <a:custGeom>
                <a:avLst/>
                <a:gdLst/>
                <a:ahLst/>
                <a:cxnLst>
                  <a:cxn ang="0">
                    <a:pos x="35" y="1"/>
                  </a:cxn>
                  <a:cxn ang="0">
                    <a:pos x="35" y="1"/>
                  </a:cxn>
                  <a:cxn ang="0">
                    <a:pos x="34" y="1"/>
                  </a:cxn>
                  <a:cxn ang="0">
                    <a:pos x="34" y="1"/>
                  </a:cxn>
                  <a:cxn ang="0">
                    <a:pos x="33" y="1"/>
                  </a:cxn>
                  <a:cxn ang="0">
                    <a:pos x="33" y="0"/>
                  </a:cxn>
                  <a:cxn ang="0">
                    <a:pos x="32" y="0"/>
                  </a:cxn>
                  <a:cxn ang="0">
                    <a:pos x="32" y="0"/>
                  </a:cxn>
                  <a:cxn ang="0">
                    <a:pos x="31" y="0"/>
                  </a:cxn>
                  <a:cxn ang="0">
                    <a:pos x="31" y="0"/>
                  </a:cxn>
                  <a:cxn ang="0">
                    <a:pos x="31" y="0"/>
                  </a:cxn>
                  <a:cxn ang="0">
                    <a:pos x="30" y="0"/>
                  </a:cxn>
                  <a:cxn ang="0">
                    <a:pos x="29" y="0"/>
                  </a:cxn>
                  <a:cxn ang="0">
                    <a:pos x="29" y="0"/>
                  </a:cxn>
                  <a:cxn ang="0">
                    <a:pos x="28" y="1"/>
                  </a:cxn>
                  <a:cxn ang="0">
                    <a:pos x="0" y="17"/>
                  </a:cxn>
                  <a:cxn ang="0">
                    <a:pos x="0" y="17"/>
                  </a:cxn>
                  <a:cxn ang="0">
                    <a:pos x="1" y="17"/>
                  </a:cxn>
                  <a:cxn ang="0">
                    <a:pos x="2" y="16"/>
                  </a:cxn>
                  <a:cxn ang="0">
                    <a:pos x="2" y="16"/>
                  </a:cxn>
                  <a:cxn ang="0">
                    <a:pos x="3" y="16"/>
                  </a:cxn>
                  <a:cxn ang="0">
                    <a:pos x="3" y="16"/>
                  </a:cxn>
                  <a:cxn ang="0">
                    <a:pos x="4" y="17"/>
                  </a:cxn>
                  <a:cxn ang="0">
                    <a:pos x="4" y="17"/>
                  </a:cxn>
                  <a:cxn ang="0">
                    <a:pos x="5" y="17"/>
                  </a:cxn>
                  <a:cxn ang="0">
                    <a:pos x="5" y="17"/>
                  </a:cxn>
                  <a:cxn ang="0">
                    <a:pos x="6" y="17"/>
                  </a:cxn>
                  <a:cxn ang="0">
                    <a:pos x="6" y="17"/>
                  </a:cxn>
                  <a:cxn ang="0">
                    <a:pos x="6" y="17"/>
                  </a:cxn>
                  <a:cxn ang="0">
                    <a:pos x="7" y="18"/>
                  </a:cxn>
                  <a:cxn ang="0">
                    <a:pos x="7" y="18"/>
                  </a:cxn>
                  <a:cxn ang="0">
                    <a:pos x="35" y="1"/>
                  </a:cxn>
                  <a:cxn ang="0">
                    <a:pos x="35" y="1"/>
                  </a:cxn>
                  <a:cxn ang="0">
                    <a:pos x="35" y="1"/>
                  </a:cxn>
                </a:cxnLst>
                <a:rect l="0" t="0" r="r" b="b"/>
                <a:pathLst>
                  <a:path w="35" h="18">
                    <a:moveTo>
                      <a:pt x="35" y="1"/>
                    </a:moveTo>
                    <a:cubicBezTo>
                      <a:pt x="35" y="1"/>
                      <a:pt x="35" y="1"/>
                      <a:pt x="35" y="1"/>
                    </a:cubicBezTo>
                    <a:cubicBezTo>
                      <a:pt x="34" y="1"/>
                      <a:pt x="34" y="1"/>
                      <a:pt x="34" y="1"/>
                    </a:cubicBezTo>
                    <a:cubicBezTo>
                      <a:pt x="34" y="1"/>
                      <a:pt x="34" y="1"/>
                      <a:pt x="34" y="1"/>
                    </a:cubicBezTo>
                    <a:cubicBezTo>
                      <a:pt x="34" y="1"/>
                      <a:pt x="33" y="1"/>
                      <a:pt x="33" y="1"/>
                    </a:cubicBezTo>
                    <a:cubicBezTo>
                      <a:pt x="33" y="0"/>
                      <a:pt x="33" y="0"/>
                      <a:pt x="33" y="0"/>
                    </a:cubicBezTo>
                    <a:cubicBezTo>
                      <a:pt x="33" y="0"/>
                      <a:pt x="33" y="0"/>
                      <a:pt x="32" y="0"/>
                    </a:cubicBezTo>
                    <a:cubicBezTo>
                      <a:pt x="32" y="0"/>
                      <a:pt x="32" y="0"/>
                      <a:pt x="32" y="0"/>
                    </a:cubicBezTo>
                    <a:cubicBezTo>
                      <a:pt x="32" y="0"/>
                      <a:pt x="32" y="0"/>
                      <a:pt x="31" y="0"/>
                    </a:cubicBezTo>
                    <a:cubicBezTo>
                      <a:pt x="31" y="0"/>
                      <a:pt x="31" y="0"/>
                      <a:pt x="31" y="0"/>
                    </a:cubicBezTo>
                    <a:cubicBezTo>
                      <a:pt x="31" y="0"/>
                      <a:pt x="31" y="0"/>
                      <a:pt x="31" y="0"/>
                    </a:cubicBezTo>
                    <a:cubicBezTo>
                      <a:pt x="30" y="0"/>
                      <a:pt x="30" y="0"/>
                      <a:pt x="30" y="0"/>
                    </a:cubicBezTo>
                    <a:cubicBezTo>
                      <a:pt x="30" y="0"/>
                      <a:pt x="30" y="0"/>
                      <a:pt x="29" y="0"/>
                    </a:cubicBezTo>
                    <a:cubicBezTo>
                      <a:pt x="29" y="0"/>
                      <a:pt x="29" y="0"/>
                      <a:pt x="29" y="0"/>
                    </a:cubicBezTo>
                    <a:cubicBezTo>
                      <a:pt x="28" y="0"/>
                      <a:pt x="28" y="1"/>
                      <a:pt x="28" y="1"/>
                    </a:cubicBezTo>
                    <a:cubicBezTo>
                      <a:pt x="0" y="17"/>
                      <a:pt x="0" y="17"/>
                      <a:pt x="0" y="17"/>
                    </a:cubicBezTo>
                    <a:cubicBezTo>
                      <a:pt x="0" y="17"/>
                      <a:pt x="0" y="17"/>
                      <a:pt x="0" y="17"/>
                    </a:cubicBezTo>
                    <a:cubicBezTo>
                      <a:pt x="1" y="17"/>
                      <a:pt x="1" y="17"/>
                      <a:pt x="1" y="17"/>
                    </a:cubicBezTo>
                    <a:cubicBezTo>
                      <a:pt x="1" y="16"/>
                      <a:pt x="2" y="16"/>
                      <a:pt x="2" y="16"/>
                    </a:cubicBezTo>
                    <a:cubicBezTo>
                      <a:pt x="2" y="16"/>
                      <a:pt x="2" y="16"/>
                      <a:pt x="2" y="16"/>
                    </a:cubicBezTo>
                    <a:cubicBezTo>
                      <a:pt x="2" y="16"/>
                      <a:pt x="3" y="16"/>
                      <a:pt x="3" y="16"/>
                    </a:cubicBezTo>
                    <a:cubicBezTo>
                      <a:pt x="3" y="16"/>
                      <a:pt x="3" y="16"/>
                      <a:pt x="3" y="16"/>
                    </a:cubicBezTo>
                    <a:cubicBezTo>
                      <a:pt x="3" y="16"/>
                      <a:pt x="4" y="17"/>
                      <a:pt x="4" y="17"/>
                    </a:cubicBezTo>
                    <a:cubicBezTo>
                      <a:pt x="4" y="17"/>
                      <a:pt x="4" y="17"/>
                      <a:pt x="4" y="17"/>
                    </a:cubicBezTo>
                    <a:cubicBezTo>
                      <a:pt x="4" y="17"/>
                      <a:pt x="4" y="17"/>
                      <a:pt x="5" y="17"/>
                    </a:cubicBezTo>
                    <a:cubicBezTo>
                      <a:pt x="5" y="17"/>
                      <a:pt x="5" y="17"/>
                      <a:pt x="5" y="17"/>
                    </a:cubicBezTo>
                    <a:cubicBezTo>
                      <a:pt x="5" y="17"/>
                      <a:pt x="5" y="17"/>
                      <a:pt x="6" y="17"/>
                    </a:cubicBezTo>
                    <a:cubicBezTo>
                      <a:pt x="6" y="17"/>
                      <a:pt x="6" y="17"/>
                      <a:pt x="6" y="17"/>
                    </a:cubicBezTo>
                    <a:cubicBezTo>
                      <a:pt x="6" y="17"/>
                      <a:pt x="6" y="17"/>
                      <a:pt x="6" y="17"/>
                    </a:cubicBezTo>
                    <a:cubicBezTo>
                      <a:pt x="7" y="18"/>
                      <a:pt x="7" y="18"/>
                      <a:pt x="7" y="18"/>
                    </a:cubicBezTo>
                    <a:cubicBezTo>
                      <a:pt x="7" y="18"/>
                      <a:pt x="7" y="18"/>
                      <a:pt x="7" y="18"/>
                    </a:cubicBezTo>
                    <a:cubicBezTo>
                      <a:pt x="35" y="1"/>
                      <a:pt x="35" y="1"/>
                      <a:pt x="35" y="1"/>
                    </a:cubicBezTo>
                    <a:cubicBezTo>
                      <a:pt x="35"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1271" name="Freeform 557"/>
              <p:cNvSpPr>
                <a:spLocks/>
              </p:cNvSpPr>
              <p:nvPr/>
            </p:nvSpPr>
            <p:spPr bwMode="auto">
              <a:xfrm>
                <a:off x="4751" y="1725"/>
                <a:ext cx="15" cy="10"/>
              </a:xfrm>
              <a:custGeom>
                <a:avLst/>
                <a:gdLst/>
                <a:ahLst/>
                <a:cxnLst>
                  <a:cxn ang="0">
                    <a:pos x="32" y="3"/>
                  </a:cxn>
                  <a:cxn ang="0">
                    <a:pos x="32" y="3"/>
                  </a:cxn>
                  <a:cxn ang="0">
                    <a:pos x="31" y="3"/>
                  </a:cxn>
                  <a:cxn ang="0">
                    <a:pos x="31" y="2"/>
                  </a:cxn>
                  <a:cxn ang="0">
                    <a:pos x="30" y="2"/>
                  </a:cxn>
                  <a:cxn ang="0">
                    <a:pos x="30" y="1"/>
                  </a:cxn>
                  <a:cxn ang="0">
                    <a:pos x="29" y="1"/>
                  </a:cxn>
                  <a:cxn ang="0">
                    <a:pos x="29" y="1"/>
                  </a:cxn>
                  <a:cxn ang="0">
                    <a:pos x="28" y="1"/>
                  </a:cxn>
                  <a:cxn ang="0">
                    <a:pos x="28" y="0"/>
                  </a:cxn>
                  <a:cxn ang="0">
                    <a:pos x="0" y="17"/>
                  </a:cxn>
                  <a:cxn ang="0">
                    <a:pos x="0" y="17"/>
                  </a:cxn>
                  <a:cxn ang="0">
                    <a:pos x="1" y="17"/>
                  </a:cxn>
                  <a:cxn ang="0">
                    <a:pos x="1" y="17"/>
                  </a:cxn>
                  <a:cxn ang="0">
                    <a:pos x="2" y="18"/>
                  </a:cxn>
                  <a:cxn ang="0">
                    <a:pos x="2" y="18"/>
                  </a:cxn>
                  <a:cxn ang="0">
                    <a:pos x="3" y="19"/>
                  </a:cxn>
                  <a:cxn ang="0">
                    <a:pos x="3" y="19"/>
                  </a:cxn>
                  <a:cxn ang="0">
                    <a:pos x="3" y="19"/>
                  </a:cxn>
                  <a:cxn ang="0">
                    <a:pos x="4" y="20"/>
                  </a:cxn>
                  <a:cxn ang="0">
                    <a:pos x="4" y="20"/>
                  </a:cxn>
                  <a:cxn ang="0">
                    <a:pos x="33" y="4"/>
                  </a:cxn>
                  <a:cxn ang="0">
                    <a:pos x="32" y="3"/>
                  </a:cxn>
                </a:cxnLst>
                <a:rect l="0" t="0" r="r" b="b"/>
                <a:pathLst>
                  <a:path w="33" h="20">
                    <a:moveTo>
                      <a:pt x="32" y="3"/>
                    </a:moveTo>
                    <a:cubicBezTo>
                      <a:pt x="32" y="3"/>
                      <a:pt x="32" y="3"/>
                      <a:pt x="32" y="3"/>
                    </a:cubicBezTo>
                    <a:cubicBezTo>
                      <a:pt x="32" y="3"/>
                      <a:pt x="31" y="3"/>
                      <a:pt x="31" y="3"/>
                    </a:cubicBezTo>
                    <a:cubicBezTo>
                      <a:pt x="31" y="2"/>
                      <a:pt x="31" y="2"/>
                      <a:pt x="31" y="2"/>
                    </a:cubicBezTo>
                    <a:cubicBezTo>
                      <a:pt x="31" y="2"/>
                      <a:pt x="30" y="2"/>
                      <a:pt x="30" y="2"/>
                    </a:cubicBezTo>
                    <a:cubicBezTo>
                      <a:pt x="30" y="2"/>
                      <a:pt x="30" y="2"/>
                      <a:pt x="30" y="1"/>
                    </a:cubicBezTo>
                    <a:cubicBezTo>
                      <a:pt x="30" y="1"/>
                      <a:pt x="29" y="1"/>
                      <a:pt x="29" y="1"/>
                    </a:cubicBezTo>
                    <a:cubicBezTo>
                      <a:pt x="29" y="1"/>
                      <a:pt x="29" y="1"/>
                      <a:pt x="29" y="1"/>
                    </a:cubicBezTo>
                    <a:cubicBezTo>
                      <a:pt x="29" y="1"/>
                      <a:pt x="29" y="1"/>
                      <a:pt x="28" y="1"/>
                    </a:cubicBezTo>
                    <a:cubicBezTo>
                      <a:pt x="28" y="1"/>
                      <a:pt x="28" y="0"/>
                      <a:pt x="28" y="0"/>
                    </a:cubicBezTo>
                    <a:cubicBezTo>
                      <a:pt x="0" y="17"/>
                      <a:pt x="0" y="17"/>
                      <a:pt x="0" y="17"/>
                    </a:cubicBezTo>
                    <a:cubicBezTo>
                      <a:pt x="0" y="17"/>
                      <a:pt x="0" y="17"/>
                      <a:pt x="0" y="17"/>
                    </a:cubicBezTo>
                    <a:cubicBezTo>
                      <a:pt x="0" y="17"/>
                      <a:pt x="1" y="17"/>
                      <a:pt x="1" y="17"/>
                    </a:cubicBezTo>
                    <a:cubicBezTo>
                      <a:pt x="1" y="17"/>
                      <a:pt x="1" y="17"/>
                      <a:pt x="1" y="17"/>
                    </a:cubicBezTo>
                    <a:cubicBezTo>
                      <a:pt x="1" y="18"/>
                      <a:pt x="1" y="18"/>
                      <a:pt x="2" y="18"/>
                    </a:cubicBezTo>
                    <a:cubicBezTo>
                      <a:pt x="2" y="18"/>
                      <a:pt x="2" y="18"/>
                      <a:pt x="2" y="18"/>
                    </a:cubicBezTo>
                    <a:cubicBezTo>
                      <a:pt x="2" y="18"/>
                      <a:pt x="2" y="18"/>
                      <a:pt x="3" y="19"/>
                    </a:cubicBezTo>
                    <a:cubicBezTo>
                      <a:pt x="3" y="19"/>
                      <a:pt x="3" y="19"/>
                      <a:pt x="3" y="19"/>
                    </a:cubicBezTo>
                    <a:cubicBezTo>
                      <a:pt x="3" y="19"/>
                      <a:pt x="3" y="19"/>
                      <a:pt x="3" y="19"/>
                    </a:cubicBezTo>
                    <a:cubicBezTo>
                      <a:pt x="4" y="20"/>
                      <a:pt x="4" y="20"/>
                      <a:pt x="4" y="20"/>
                    </a:cubicBezTo>
                    <a:cubicBezTo>
                      <a:pt x="4" y="20"/>
                      <a:pt x="4" y="20"/>
                      <a:pt x="4" y="20"/>
                    </a:cubicBezTo>
                    <a:cubicBezTo>
                      <a:pt x="33" y="4"/>
                      <a:pt x="33" y="4"/>
                      <a:pt x="33" y="4"/>
                    </a:cubicBezTo>
                    <a:cubicBezTo>
                      <a:pt x="32" y="4"/>
                      <a:pt x="32" y="4"/>
                      <a:pt x="32" y="3"/>
                    </a:cubicBezTo>
                    <a:close/>
                  </a:path>
                </a:pathLst>
              </a:custGeom>
              <a:solidFill>
                <a:srgbClr val="4F64A8"/>
              </a:solidFill>
              <a:ln w="9525">
                <a:noFill/>
                <a:round/>
                <a:headEnd/>
                <a:tailEnd/>
              </a:ln>
            </p:spPr>
            <p:txBody>
              <a:bodyPr/>
              <a:lstStyle/>
              <a:p>
                <a:endParaRPr lang="zh-CN" altLang="en-US"/>
              </a:p>
            </p:txBody>
          </p:sp>
          <p:sp>
            <p:nvSpPr>
              <p:cNvPr id="1272" name="Freeform 558"/>
              <p:cNvSpPr>
                <a:spLocks/>
              </p:cNvSpPr>
              <p:nvPr/>
            </p:nvSpPr>
            <p:spPr bwMode="auto">
              <a:xfrm>
                <a:off x="4752" y="1727"/>
                <a:ext cx="17" cy="18"/>
              </a:xfrm>
              <a:custGeom>
                <a:avLst/>
                <a:gdLst/>
                <a:ahLst/>
                <a:cxnLst>
                  <a:cxn ang="0">
                    <a:pos x="35" y="14"/>
                  </a:cxn>
                  <a:cxn ang="0">
                    <a:pos x="35" y="13"/>
                  </a:cxn>
                  <a:cxn ang="0">
                    <a:pos x="35" y="12"/>
                  </a:cxn>
                  <a:cxn ang="0">
                    <a:pos x="34" y="11"/>
                  </a:cxn>
                  <a:cxn ang="0">
                    <a:pos x="34" y="9"/>
                  </a:cxn>
                  <a:cxn ang="0">
                    <a:pos x="34" y="8"/>
                  </a:cxn>
                  <a:cxn ang="0">
                    <a:pos x="33" y="7"/>
                  </a:cxn>
                  <a:cxn ang="0">
                    <a:pos x="33" y="6"/>
                  </a:cxn>
                  <a:cxn ang="0">
                    <a:pos x="32" y="5"/>
                  </a:cxn>
                  <a:cxn ang="0">
                    <a:pos x="31" y="3"/>
                  </a:cxn>
                  <a:cxn ang="0">
                    <a:pos x="30" y="1"/>
                  </a:cxn>
                  <a:cxn ang="0">
                    <a:pos x="29" y="0"/>
                  </a:cxn>
                  <a:cxn ang="0">
                    <a:pos x="0" y="16"/>
                  </a:cxn>
                  <a:cxn ang="0">
                    <a:pos x="1" y="17"/>
                  </a:cxn>
                  <a:cxn ang="0">
                    <a:pos x="2" y="18"/>
                  </a:cxn>
                  <a:cxn ang="0">
                    <a:pos x="4" y="21"/>
                  </a:cxn>
                  <a:cxn ang="0">
                    <a:pos x="4" y="22"/>
                  </a:cxn>
                  <a:cxn ang="0">
                    <a:pos x="5" y="23"/>
                  </a:cxn>
                  <a:cxn ang="0">
                    <a:pos x="5" y="24"/>
                  </a:cxn>
                  <a:cxn ang="0">
                    <a:pos x="6" y="25"/>
                  </a:cxn>
                  <a:cxn ang="0">
                    <a:pos x="6" y="26"/>
                  </a:cxn>
                  <a:cxn ang="0">
                    <a:pos x="6" y="28"/>
                  </a:cxn>
                  <a:cxn ang="0">
                    <a:pos x="7" y="29"/>
                  </a:cxn>
                  <a:cxn ang="0">
                    <a:pos x="7" y="30"/>
                  </a:cxn>
                  <a:cxn ang="0">
                    <a:pos x="7" y="31"/>
                  </a:cxn>
                  <a:cxn ang="0">
                    <a:pos x="7" y="31"/>
                  </a:cxn>
                  <a:cxn ang="0">
                    <a:pos x="7" y="32"/>
                  </a:cxn>
                  <a:cxn ang="0">
                    <a:pos x="7" y="33"/>
                  </a:cxn>
                  <a:cxn ang="0">
                    <a:pos x="6" y="34"/>
                  </a:cxn>
                  <a:cxn ang="0">
                    <a:pos x="6" y="36"/>
                  </a:cxn>
                  <a:cxn ang="0">
                    <a:pos x="4" y="38"/>
                  </a:cxn>
                  <a:cxn ang="0">
                    <a:pos x="34" y="20"/>
                  </a:cxn>
                  <a:cxn ang="0">
                    <a:pos x="34" y="19"/>
                  </a:cxn>
                  <a:cxn ang="0">
                    <a:pos x="35" y="17"/>
                  </a:cxn>
                  <a:cxn ang="0">
                    <a:pos x="35" y="16"/>
                  </a:cxn>
                  <a:cxn ang="0">
                    <a:pos x="35" y="15"/>
                  </a:cxn>
                  <a:cxn ang="0">
                    <a:pos x="35" y="15"/>
                  </a:cxn>
                </a:cxnLst>
                <a:rect l="0" t="0" r="r" b="b"/>
                <a:pathLst>
                  <a:path w="35" h="38">
                    <a:moveTo>
                      <a:pt x="35" y="14"/>
                    </a:moveTo>
                    <a:cubicBezTo>
                      <a:pt x="35" y="14"/>
                      <a:pt x="35" y="14"/>
                      <a:pt x="35" y="14"/>
                    </a:cubicBezTo>
                    <a:cubicBezTo>
                      <a:pt x="35" y="14"/>
                      <a:pt x="35" y="13"/>
                      <a:pt x="35" y="13"/>
                    </a:cubicBezTo>
                    <a:cubicBezTo>
                      <a:pt x="35" y="13"/>
                      <a:pt x="35" y="13"/>
                      <a:pt x="35" y="13"/>
                    </a:cubicBezTo>
                    <a:cubicBezTo>
                      <a:pt x="35" y="13"/>
                      <a:pt x="35" y="12"/>
                      <a:pt x="35" y="12"/>
                    </a:cubicBezTo>
                    <a:cubicBezTo>
                      <a:pt x="35" y="12"/>
                      <a:pt x="35" y="12"/>
                      <a:pt x="35" y="12"/>
                    </a:cubicBezTo>
                    <a:cubicBezTo>
                      <a:pt x="35" y="12"/>
                      <a:pt x="35" y="11"/>
                      <a:pt x="35" y="11"/>
                    </a:cubicBezTo>
                    <a:cubicBezTo>
                      <a:pt x="34" y="11"/>
                      <a:pt x="34" y="11"/>
                      <a:pt x="34" y="11"/>
                    </a:cubicBezTo>
                    <a:cubicBezTo>
                      <a:pt x="34" y="10"/>
                      <a:pt x="34" y="10"/>
                      <a:pt x="34" y="10"/>
                    </a:cubicBezTo>
                    <a:cubicBezTo>
                      <a:pt x="34" y="10"/>
                      <a:pt x="34" y="10"/>
                      <a:pt x="34" y="9"/>
                    </a:cubicBezTo>
                    <a:cubicBezTo>
                      <a:pt x="34" y="9"/>
                      <a:pt x="34" y="9"/>
                      <a:pt x="34" y="9"/>
                    </a:cubicBezTo>
                    <a:cubicBezTo>
                      <a:pt x="34" y="9"/>
                      <a:pt x="34" y="9"/>
                      <a:pt x="34" y="8"/>
                    </a:cubicBezTo>
                    <a:cubicBezTo>
                      <a:pt x="34" y="8"/>
                      <a:pt x="34" y="8"/>
                      <a:pt x="34" y="8"/>
                    </a:cubicBezTo>
                    <a:cubicBezTo>
                      <a:pt x="33" y="8"/>
                      <a:pt x="33" y="8"/>
                      <a:pt x="33" y="7"/>
                    </a:cubicBezTo>
                    <a:cubicBezTo>
                      <a:pt x="33" y="7"/>
                      <a:pt x="33" y="7"/>
                      <a:pt x="33" y="7"/>
                    </a:cubicBezTo>
                    <a:cubicBezTo>
                      <a:pt x="33" y="7"/>
                      <a:pt x="33" y="7"/>
                      <a:pt x="33" y="6"/>
                    </a:cubicBezTo>
                    <a:cubicBezTo>
                      <a:pt x="33" y="6"/>
                      <a:pt x="33" y="6"/>
                      <a:pt x="33" y="6"/>
                    </a:cubicBezTo>
                    <a:cubicBezTo>
                      <a:pt x="32" y="6"/>
                      <a:pt x="32" y="5"/>
                      <a:pt x="32" y="5"/>
                    </a:cubicBezTo>
                    <a:cubicBezTo>
                      <a:pt x="32" y="5"/>
                      <a:pt x="32" y="5"/>
                      <a:pt x="32" y="4"/>
                    </a:cubicBezTo>
                    <a:cubicBezTo>
                      <a:pt x="31" y="4"/>
                      <a:pt x="31" y="3"/>
                      <a:pt x="31" y="3"/>
                    </a:cubicBezTo>
                    <a:cubicBezTo>
                      <a:pt x="31" y="3"/>
                      <a:pt x="30" y="2"/>
                      <a:pt x="30" y="2"/>
                    </a:cubicBezTo>
                    <a:cubicBezTo>
                      <a:pt x="30" y="2"/>
                      <a:pt x="30" y="2"/>
                      <a:pt x="30" y="1"/>
                    </a:cubicBezTo>
                    <a:cubicBezTo>
                      <a:pt x="30" y="1"/>
                      <a:pt x="30" y="1"/>
                      <a:pt x="29" y="1"/>
                    </a:cubicBezTo>
                    <a:cubicBezTo>
                      <a:pt x="29" y="1"/>
                      <a:pt x="29" y="1"/>
                      <a:pt x="29" y="0"/>
                    </a:cubicBezTo>
                    <a:cubicBezTo>
                      <a:pt x="29" y="0"/>
                      <a:pt x="29" y="0"/>
                      <a:pt x="29" y="0"/>
                    </a:cubicBezTo>
                    <a:cubicBezTo>
                      <a:pt x="0" y="16"/>
                      <a:pt x="0" y="16"/>
                      <a:pt x="0" y="16"/>
                    </a:cubicBezTo>
                    <a:cubicBezTo>
                      <a:pt x="1" y="16"/>
                      <a:pt x="1" y="17"/>
                      <a:pt x="1" y="17"/>
                    </a:cubicBezTo>
                    <a:cubicBezTo>
                      <a:pt x="1" y="17"/>
                      <a:pt x="1" y="17"/>
                      <a:pt x="1" y="17"/>
                    </a:cubicBezTo>
                    <a:cubicBezTo>
                      <a:pt x="1" y="17"/>
                      <a:pt x="1" y="18"/>
                      <a:pt x="2" y="18"/>
                    </a:cubicBezTo>
                    <a:cubicBezTo>
                      <a:pt x="2" y="18"/>
                      <a:pt x="2" y="18"/>
                      <a:pt x="2" y="18"/>
                    </a:cubicBezTo>
                    <a:cubicBezTo>
                      <a:pt x="2" y="19"/>
                      <a:pt x="3" y="19"/>
                      <a:pt x="3" y="19"/>
                    </a:cubicBezTo>
                    <a:cubicBezTo>
                      <a:pt x="3" y="20"/>
                      <a:pt x="3" y="20"/>
                      <a:pt x="4" y="21"/>
                    </a:cubicBezTo>
                    <a:cubicBezTo>
                      <a:pt x="4" y="21"/>
                      <a:pt x="4" y="21"/>
                      <a:pt x="4" y="22"/>
                    </a:cubicBezTo>
                    <a:cubicBezTo>
                      <a:pt x="4" y="22"/>
                      <a:pt x="4" y="22"/>
                      <a:pt x="4" y="22"/>
                    </a:cubicBezTo>
                    <a:cubicBezTo>
                      <a:pt x="4" y="22"/>
                      <a:pt x="5" y="23"/>
                      <a:pt x="5" y="23"/>
                    </a:cubicBezTo>
                    <a:cubicBezTo>
                      <a:pt x="5" y="23"/>
                      <a:pt x="5" y="23"/>
                      <a:pt x="5" y="23"/>
                    </a:cubicBezTo>
                    <a:cubicBezTo>
                      <a:pt x="5" y="23"/>
                      <a:pt x="5" y="24"/>
                      <a:pt x="5" y="24"/>
                    </a:cubicBezTo>
                    <a:cubicBezTo>
                      <a:pt x="5" y="24"/>
                      <a:pt x="5" y="24"/>
                      <a:pt x="5" y="24"/>
                    </a:cubicBezTo>
                    <a:cubicBezTo>
                      <a:pt x="5" y="24"/>
                      <a:pt x="5" y="25"/>
                      <a:pt x="6" y="25"/>
                    </a:cubicBezTo>
                    <a:cubicBezTo>
                      <a:pt x="6" y="25"/>
                      <a:pt x="6" y="25"/>
                      <a:pt x="6" y="25"/>
                    </a:cubicBezTo>
                    <a:cubicBezTo>
                      <a:pt x="6" y="25"/>
                      <a:pt x="6" y="26"/>
                      <a:pt x="6" y="26"/>
                    </a:cubicBezTo>
                    <a:cubicBezTo>
                      <a:pt x="6" y="26"/>
                      <a:pt x="6" y="26"/>
                      <a:pt x="6" y="26"/>
                    </a:cubicBezTo>
                    <a:cubicBezTo>
                      <a:pt x="6" y="27"/>
                      <a:pt x="6" y="27"/>
                      <a:pt x="6" y="27"/>
                    </a:cubicBezTo>
                    <a:cubicBezTo>
                      <a:pt x="6" y="27"/>
                      <a:pt x="6" y="27"/>
                      <a:pt x="6" y="28"/>
                    </a:cubicBezTo>
                    <a:cubicBezTo>
                      <a:pt x="6" y="28"/>
                      <a:pt x="6" y="28"/>
                      <a:pt x="6" y="28"/>
                    </a:cubicBezTo>
                    <a:cubicBezTo>
                      <a:pt x="6" y="28"/>
                      <a:pt x="6" y="28"/>
                      <a:pt x="7" y="29"/>
                    </a:cubicBezTo>
                    <a:cubicBezTo>
                      <a:pt x="7" y="29"/>
                      <a:pt x="7" y="29"/>
                      <a:pt x="7" y="29"/>
                    </a:cubicBezTo>
                    <a:cubicBezTo>
                      <a:pt x="7" y="29"/>
                      <a:pt x="7" y="30"/>
                      <a:pt x="7" y="30"/>
                    </a:cubicBezTo>
                    <a:cubicBezTo>
                      <a:pt x="7" y="30"/>
                      <a:pt x="7" y="30"/>
                      <a:pt x="7" y="30"/>
                    </a:cubicBezTo>
                    <a:cubicBezTo>
                      <a:pt x="7" y="30"/>
                      <a:pt x="7" y="31"/>
                      <a:pt x="7" y="31"/>
                    </a:cubicBezTo>
                    <a:cubicBezTo>
                      <a:pt x="7" y="31"/>
                      <a:pt x="7" y="31"/>
                      <a:pt x="7" y="31"/>
                    </a:cubicBezTo>
                    <a:cubicBezTo>
                      <a:pt x="7" y="31"/>
                      <a:pt x="7" y="31"/>
                      <a:pt x="7" y="31"/>
                    </a:cubicBezTo>
                    <a:cubicBezTo>
                      <a:pt x="7" y="31"/>
                      <a:pt x="7" y="32"/>
                      <a:pt x="7" y="32"/>
                    </a:cubicBezTo>
                    <a:cubicBezTo>
                      <a:pt x="7" y="32"/>
                      <a:pt x="7" y="32"/>
                      <a:pt x="7" y="32"/>
                    </a:cubicBezTo>
                    <a:cubicBezTo>
                      <a:pt x="7" y="32"/>
                      <a:pt x="7" y="33"/>
                      <a:pt x="7" y="33"/>
                    </a:cubicBezTo>
                    <a:cubicBezTo>
                      <a:pt x="7" y="33"/>
                      <a:pt x="7" y="33"/>
                      <a:pt x="7" y="33"/>
                    </a:cubicBezTo>
                    <a:cubicBezTo>
                      <a:pt x="7" y="33"/>
                      <a:pt x="6" y="34"/>
                      <a:pt x="6" y="34"/>
                    </a:cubicBezTo>
                    <a:cubicBezTo>
                      <a:pt x="6" y="34"/>
                      <a:pt x="6" y="34"/>
                      <a:pt x="6" y="34"/>
                    </a:cubicBezTo>
                    <a:cubicBezTo>
                      <a:pt x="6" y="35"/>
                      <a:pt x="6" y="35"/>
                      <a:pt x="6" y="35"/>
                    </a:cubicBezTo>
                    <a:cubicBezTo>
                      <a:pt x="6" y="35"/>
                      <a:pt x="6" y="35"/>
                      <a:pt x="6" y="36"/>
                    </a:cubicBezTo>
                    <a:cubicBezTo>
                      <a:pt x="6" y="36"/>
                      <a:pt x="6" y="36"/>
                      <a:pt x="5" y="36"/>
                    </a:cubicBezTo>
                    <a:cubicBezTo>
                      <a:pt x="5" y="37"/>
                      <a:pt x="4" y="38"/>
                      <a:pt x="4" y="38"/>
                    </a:cubicBezTo>
                    <a:cubicBezTo>
                      <a:pt x="32" y="22"/>
                      <a:pt x="32" y="22"/>
                      <a:pt x="32" y="22"/>
                    </a:cubicBezTo>
                    <a:cubicBezTo>
                      <a:pt x="33" y="21"/>
                      <a:pt x="33" y="21"/>
                      <a:pt x="34" y="20"/>
                    </a:cubicBezTo>
                    <a:cubicBezTo>
                      <a:pt x="34" y="20"/>
                      <a:pt x="34" y="19"/>
                      <a:pt x="34" y="19"/>
                    </a:cubicBezTo>
                    <a:cubicBezTo>
                      <a:pt x="34" y="19"/>
                      <a:pt x="34" y="19"/>
                      <a:pt x="34" y="19"/>
                    </a:cubicBezTo>
                    <a:cubicBezTo>
                      <a:pt x="34" y="18"/>
                      <a:pt x="34" y="18"/>
                      <a:pt x="35" y="18"/>
                    </a:cubicBezTo>
                    <a:cubicBezTo>
                      <a:pt x="35" y="18"/>
                      <a:pt x="35" y="18"/>
                      <a:pt x="35" y="17"/>
                    </a:cubicBezTo>
                    <a:cubicBezTo>
                      <a:pt x="35" y="17"/>
                      <a:pt x="35" y="17"/>
                      <a:pt x="35" y="17"/>
                    </a:cubicBezTo>
                    <a:cubicBezTo>
                      <a:pt x="35" y="17"/>
                      <a:pt x="35" y="17"/>
                      <a:pt x="35" y="16"/>
                    </a:cubicBezTo>
                    <a:cubicBezTo>
                      <a:pt x="35" y="16"/>
                      <a:pt x="35" y="16"/>
                      <a:pt x="35" y="16"/>
                    </a:cubicBezTo>
                    <a:cubicBezTo>
                      <a:pt x="35" y="16"/>
                      <a:pt x="35" y="16"/>
                      <a:pt x="35" y="15"/>
                    </a:cubicBezTo>
                    <a:cubicBezTo>
                      <a:pt x="35" y="15"/>
                      <a:pt x="35" y="15"/>
                      <a:pt x="35" y="15"/>
                    </a:cubicBezTo>
                    <a:cubicBezTo>
                      <a:pt x="35" y="15"/>
                      <a:pt x="35" y="15"/>
                      <a:pt x="35" y="15"/>
                    </a:cubicBezTo>
                    <a:cubicBezTo>
                      <a:pt x="35" y="15"/>
                      <a:pt x="35" y="15"/>
                      <a:pt x="35" y="14"/>
                    </a:cubicBezTo>
                    <a:close/>
                  </a:path>
                </a:pathLst>
              </a:custGeom>
              <a:solidFill>
                <a:srgbClr val="17317B"/>
              </a:solidFill>
              <a:ln w="9525">
                <a:noFill/>
                <a:round/>
                <a:headEnd/>
                <a:tailEnd/>
              </a:ln>
            </p:spPr>
            <p:txBody>
              <a:bodyPr/>
              <a:lstStyle/>
              <a:p>
                <a:endParaRPr lang="zh-CN" altLang="en-US"/>
              </a:p>
            </p:txBody>
          </p:sp>
          <p:sp>
            <p:nvSpPr>
              <p:cNvPr id="1273" name="Freeform 559"/>
              <p:cNvSpPr>
                <a:spLocks/>
              </p:cNvSpPr>
              <p:nvPr/>
            </p:nvSpPr>
            <p:spPr bwMode="auto">
              <a:xfrm>
                <a:off x="4745" y="1731"/>
                <a:ext cx="11" cy="15"/>
              </a:xfrm>
              <a:custGeom>
                <a:avLst/>
                <a:gdLst/>
                <a:ahLst/>
                <a:cxnLst>
                  <a:cxn ang="0">
                    <a:pos x="11" y="4"/>
                  </a:cxn>
                  <a:cxn ang="0">
                    <a:pos x="22" y="22"/>
                  </a:cxn>
                  <a:cxn ang="0">
                    <a:pos x="11" y="28"/>
                  </a:cxn>
                  <a:cxn ang="0">
                    <a:pos x="0" y="10"/>
                  </a:cxn>
                  <a:cxn ang="0">
                    <a:pos x="11" y="4"/>
                  </a:cxn>
                  <a:cxn ang="0">
                    <a:pos x="11" y="4"/>
                  </a:cxn>
                </a:cxnLst>
                <a:rect l="0" t="0" r="r" b="b"/>
                <a:pathLst>
                  <a:path w="22" h="32">
                    <a:moveTo>
                      <a:pt x="11" y="4"/>
                    </a:moveTo>
                    <a:cubicBezTo>
                      <a:pt x="17" y="7"/>
                      <a:pt x="22" y="15"/>
                      <a:pt x="22" y="22"/>
                    </a:cubicBezTo>
                    <a:cubicBezTo>
                      <a:pt x="22" y="29"/>
                      <a:pt x="17" y="32"/>
                      <a:pt x="11" y="28"/>
                    </a:cubicBezTo>
                    <a:cubicBezTo>
                      <a:pt x="5" y="25"/>
                      <a:pt x="0" y="17"/>
                      <a:pt x="0" y="10"/>
                    </a:cubicBezTo>
                    <a:cubicBezTo>
                      <a:pt x="0" y="3"/>
                      <a:pt x="5" y="0"/>
                      <a:pt x="11" y="4"/>
                    </a:cubicBezTo>
                    <a:cubicBezTo>
                      <a:pt x="11" y="4"/>
                      <a:pt x="11" y="4"/>
                      <a:pt x="11" y="4"/>
                    </a:cubicBezTo>
                    <a:close/>
                  </a:path>
                </a:pathLst>
              </a:custGeom>
              <a:solidFill>
                <a:srgbClr val="142867"/>
              </a:solidFill>
              <a:ln w="9525">
                <a:noFill/>
                <a:round/>
                <a:headEnd/>
                <a:tailEnd/>
              </a:ln>
            </p:spPr>
            <p:txBody>
              <a:bodyPr/>
              <a:lstStyle/>
              <a:p>
                <a:endParaRPr lang="zh-CN" altLang="en-US"/>
              </a:p>
            </p:txBody>
          </p:sp>
          <p:sp>
            <p:nvSpPr>
              <p:cNvPr id="1274" name="Freeform 560"/>
              <p:cNvSpPr>
                <a:spLocks/>
              </p:cNvSpPr>
              <p:nvPr/>
            </p:nvSpPr>
            <p:spPr bwMode="auto">
              <a:xfrm>
                <a:off x="4711" y="1739"/>
                <a:ext cx="41" cy="32"/>
              </a:xfrm>
              <a:custGeom>
                <a:avLst/>
                <a:gdLst/>
                <a:ahLst/>
                <a:cxnLst>
                  <a:cxn ang="0">
                    <a:pos x="60" y="24"/>
                  </a:cxn>
                  <a:cxn ang="0">
                    <a:pos x="70" y="39"/>
                  </a:cxn>
                  <a:cxn ang="0">
                    <a:pos x="76" y="41"/>
                  </a:cxn>
                  <a:cxn ang="0">
                    <a:pos x="87" y="59"/>
                  </a:cxn>
                  <a:cxn ang="0">
                    <a:pos x="76" y="65"/>
                  </a:cxn>
                  <a:cxn ang="0">
                    <a:pos x="70" y="59"/>
                  </a:cxn>
                  <a:cxn ang="0">
                    <a:pos x="60" y="63"/>
                  </a:cxn>
                  <a:cxn ang="0">
                    <a:pos x="27" y="43"/>
                  </a:cxn>
                  <a:cxn ang="0">
                    <a:pos x="17" y="28"/>
                  </a:cxn>
                  <a:cxn ang="0">
                    <a:pos x="11" y="27"/>
                  </a:cxn>
                  <a:cxn ang="0">
                    <a:pos x="0" y="9"/>
                  </a:cxn>
                  <a:cxn ang="0">
                    <a:pos x="11" y="3"/>
                  </a:cxn>
                  <a:cxn ang="0">
                    <a:pos x="17" y="9"/>
                  </a:cxn>
                  <a:cxn ang="0">
                    <a:pos x="27" y="5"/>
                  </a:cxn>
                  <a:cxn ang="0">
                    <a:pos x="60" y="24"/>
                  </a:cxn>
                  <a:cxn ang="0">
                    <a:pos x="60" y="24"/>
                  </a:cxn>
                </a:cxnLst>
                <a:rect l="0" t="0" r="r" b="b"/>
                <a:pathLst>
                  <a:path w="87" h="68">
                    <a:moveTo>
                      <a:pt x="60" y="24"/>
                    </a:moveTo>
                    <a:cubicBezTo>
                      <a:pt x="65" y="27"/>
                      <a:pt x="69" y="34"/>
                      <a:pt x="70" y="39"/>
                    </a:cubicBezTo>
                    <a:cubicBezTo>
                      <a:pt x="72" y="39"/>
                      <a:pt x="74" y="39"/>
                      <a:pt x="76" y="41"/>
                    </a:cubicBezTo>
                    <a:cubicBezTo>
                      <a:pt x="82" y="44"/>
                      <a:pt x="87" y="52"/>
                      <a:pt x="87" y="59"/>
                    </a:cubicBezTo>
                    <a:cubicBezTo>
                      <a:pt x="87" y="65"/>
                      <a:pt x="82" y="68"/>
                      <a:pt x="76" y="65"/>
                    </a:cubicBezTo>
                    <a:cubicBezTo>
                      <a:pt x="74" y="63"/>
                      <a:pt x="72" y="61"/>
                      <a:pt x="70" y="59"/>
                    </a:cubicBezTo>
                    <a:cubicBezTo>
                      <a:pt x="69" y="64"/>
                      <a:pt x="65" y="66"/>
                      <a:pt x="60" y="63"/>
                    </a:cubicBezTo>
                    <a:cubicBezTo>
                      <a:pt x="27" y="43"/>
                      <a:pt x="27" y="43"/>
                      <a:pt x="27" y="43"/>
                    </a:cubicBezTo>
                    <a:cubicBezTo>
                      <a:pt x="22" y="41"/>
                      <a:pt x="18" y="34"/>
                      <a:pt x="17" y="28"/>
                    </a:cubicBezTo>
                    <a:cubicBezTo>
                      <a:pt x="15" y="29"/>
                      <a:pt x="13" y="28"/>
                      <a:pt x="11" y="27"/>
                    </a:cubicBezTo>
                    <a:cubicBezTo>
                      <a:pt x="5" y="24"/>
                      <a:pt x="0" y="15"/>
                      <a:pt x="0" y="9"/>
                    </a:cubicBezTo>
                    <a:cubicBezTo>
                      <a:pt x="0" y="2"/>
                      <a:pt x="5" y="0"/>
                      <a:pt x="11" y="3"/>
                    </a:cubicBezTo>
                    <a:cubicBezTo>
                      <a:pt x="13" y="4"/>
                      <a:pt x="15" y="6"/>
                      <a:pt x="17" y="9"/>
                    </a:cubicBezTo>
                    <a:cubicBezTo>
                      <a:pt x="18" y="4"/>
                      <a:pt x="22" y="2"/>
                      <a:pt x="27" y="5"/>
                    </a:cubicBezTo>
                    <a:cubicBezTo>
                      <a:pt x="60" y="24"/>
                      <a:pt x="60" y="24"/>
                      <a:pt x="60" y="24"/>
                    </a:cubicBezTo>
                    <a:cubicBezTo>
                      <a:pt x="60" y="24"/>
                      <a:pt x="60" y="24"/>
                      <a:pt x="60" y="24"/>
                    </a:cubicBezTo>
                    <a:close/>
                  </a:path>
                </a:pathLst>
              </a:custGeom>
              <a:solidFill>
                <a:srgbClr val="072466"/>
              </a:solidFill>
              <a:ln w="9525">
                <a:noFill/>
                <a:round/>
                <a:headEnd/>
                <a:tailEnd/>
              </a:ln>
            </p:spPr>
            <p:txBody>
              <a:bodyPr/>
              <a:lstStyle/>
              <a:p>
                <a:endParaRPr lang="zh-CN" altLang="en-US"/>
              </a:p>
            </p:txBody>
          </p:sp>
          <p:sp>
            <p:nvSpPr>
              <p:cNvPr id="1275" name="Freeform 561"/>
              <p:cNvSpPr>
                <a:spLocks noEditPoints="1"/>
              </p:cNvSpPr>
              <p:nvPr/>
            </p:nvSpPr>
            <p:spPr bwMode="auto">
              <a:xfrm>
                <a:off x="4712" y="1742"/>
                <a:ext cx="38" cy="27"/>
              </a:xfrm>
              <a:custGeom>
                <a:avLst/>
                <a:gdLst/>
                <a:ahLst/>
                <a:cxnLst>
                  <a:cxn ang="0">
                    <a:pos x="7" y="2"/>
                  </a:cxn>
                  <a:cxn ang="0">
                    <a:pos x="13" y="13"/>
                  </a:cxn>
                  <a:cxn ang="0">
                    <a:pos x="7" y="16"/>
                  </a:cxn>
                  <a:cxn ang="0">
                    <a:pos x="0" y="5"/>
                  </a:cxn>
                  <a:cxn ang="0">
                    <a:pos x="7" y="2"/>
                  </a:cxn>
                  <a:cxn ang="0">
                    <a:pos x="7" y="2"/>
                  </a:cxn>
                  <a:cxn ang="0">
                    <a:pos x="73" y="41"/>
                  </a:cxn>
                  <a:cxn ang="0">
                    <a:pos x="80" y="52"/>
                  </a:cxn>
                  <a:cxn ang="0">
                    <a:pos x="73" y="56"/>
                  </a:cxn>
                  <a:cxn ang="0">
                    <a:pos x="67" y="45"/>
                  </a:cxn>
                  <a:cxn ang="0">
                    <a:pos x="73" y="41"/>
                  </a:cxn>
                  <a:cxn ang="0">
                    <a:pos x="73" y="41"/>
                  </a:cxn>
                </a:cxnLst>
                <a:rect l="0" t="0" r="r" b="b"/>
                <a:pathLst>
                  <a:path w="80" h="58">
                    <a:moveTo>
                      <a:pt x="7" y="2"/>
                    </a:moveTo>
                    <a:cubicBezTo>
                      <a:pt x="10" y="4"/>
                      <a:pt x="13" y="9"/>
                      <a:pt x="13" y="13"/>
                    </a:cubicBezTo>
                    <a:cubicBezTo>
                      <a:pt x="13" y="17"/>
                      <a:pt x="10" y="18"/>
                      <a:pt x="7" y="16"/>
                    </a:cubicBezTo>
                    <a:cubicBezTo>
                      <a:pt x="3" y="14"/>
                      <a:pt x="0" y="9"/>
                      <a:pt x="0" y="5"/>
                    </a:cubicBezTo>
                    <a:cubicBezTo>
                      <a:pt x="0" y="1"/>
                      <a:pt x="3" y="0"/>
                      <a:pt x="7" y="2"/>
                    </a:cubicBezTo>
                    <a:cubicBezTo>
                      <a:pt x="7" y="2"/>
                      <a:pt x="7" y="2"/>
                      <a:pt x="7" y="2"/>
                    </a:cubicBezTo>
                    <a:close/>
                    <a:moveTo>
                      <a:pt x="73" y="41"/>
                    </a:moveTo>
                    <a:cubicBezTo>
                      <a:pt x="77" y="43"/>
                      <a:pt x="80" y="48"/>
                      <a:pt x="80" y="52"/>
                    </a:cubicBezTo>
                    <a:cubicBezTo>
                      <a:pt x="80" y="56"/>
                      <a:pt x="77" y="58"/>
                      <a:pt x="73" y="56"/>
                    </a:cubicBezTo>
                    <a:cubicBezTo>
                      <a:pt x="70" y="54"/>
                      <a:pt x="67" y="49"/>
                      <a:pt x="67" y="45"/>
                    </a:cubicBezTo>
                    <a:cubicBezTo>
                      <a:pt x="67" y="41"/>
                      <a:pt x="70" y="39"/>
                      <a:pt x="73" y="41"/>
                    </a:cubicBezTo>
                    <a:cubicBezTo>
                      <a:pt x="73" y="41"/>
                      <a:pt x="73" y="41"/>
                      <a:pt x="73" y="41"/>
                    </a:cubicBezTo>
                    <a:close/>
                  </a:path>
                </a:pathLst>
              </a:custGeom>
              <a:noFill/>
              <a:ln w="3175" cap="flat">
                <a:solidFill>
                  <a:srgbClr val="DCDCDC"/>
                </a:solidFill>
                <a:prstDash val="solid"/>
                <a:miter lim="800000"/>
                <a:headEnd/>
                <a:tailEnd/>
              </a:ln>
            </p:spPr>
            <p:txBody>
              <a:bodyPr/>
              <a:lstStyle/>
              <a:p>
                <a:endParaRPr lang="zh-CN" altLang="en-US"/>
              </a:p>
            </p:txBody>
          </p:sp>
          <p:sp>
            <p:nvSpPr>
              <p:cNvPr id="1276" name="Freeform 562"/>
              <p:cNvSpPr>
                <a:spLocks/>
              </p:cNvSpPr>
              <p:nvPr/>
            </p:nvSpPr>
            <p:spPr bwMode="auto">
              <a:xfrm>
                <a:off x="4736" y="1757"/>
                <a:ext cx="4" cy="9"/>
              </a:xfrm>
              <a:custGeom>
                <a:avLst/>
                <a:gdLst/>
                <a:ahLst/>
                <a:cxnLst>
                  <a:cxn ang="0">
                    <a:pos x="0" y="2"/>
                  </a:cxn>
                  <a:cxn ang="0">
                    <a:pos x="4" y="0"/>
                  </a:cxn>
                  <a:cxn ang="0">
                    <a:pos x="4" y="6"/>
                  </a:cxn>
                  <a:cxn ang="0">
                    <a:pos x="0" y="9"/>
                  </a:cxn>
                  <a:cxn ang="0">
                    <a:pos x="0" y="2"/>
                  </a:cxn>
                  <a:cxn ang="0">
                    <a:pos x="0" y="2"/>
                  </a:cxn>
                  <a:cxn ang="0">
                    <a:pos x="0" y="2"/>
                  </a:cxn>
                </a:cxnLst>
                <a:rect l="0" t="0" r="r" b="b"/>
                <a:pathLst>
                  <a:path w="4" h="9">
                    <a:moveTo>
                      <a:pt x="0" y="2"/>
                    </a:moveTo>
                    <a:lnTo>
                      <a:pt x="4" y="0"/>
                    </a:lnTo>
                    <a:lnTo>
                      <a:pt x="4" y="6"/>
                    </a:lnTo>
                    <a:lnTo>
                      <a:pt x="0" y="9"/>
                    </a:lnTo>
                    <a:lnTo>
                      <a:pt x="0" y="2"/>
                    </a:lnTo>
                    <a:lnTo>
                      <a:pt x="0" y="2"/>
                    </a:lnTo>
                    <a:lnTo>
                      <a:pt x="0" y="2"/>
                    </a:lnTo>
                    <a:close/>
                  </a:path>
                </a:pathLst>
              </a:custGeom>
              <a:solidFill>
                <a:srgbClr val="17317B"/>
              </a:solidFill>
              <a:ln w="9525">
                <a:noFill/>
                <a:round/>
                <a:headEnd/>
                <a:tailEnd/>
              </a:ln>
            </p:spPr>
            <p:txBody>
              <a:bodyPr/>
              <a:lstStyle/>
              <a:p>
                <a:endParaRPr lang="zh-CN" altLang="en-US"/>
              </a:p>
            </p:txBody>
          </p:sp>
          <p:sp>
            <p:nvSpPr>
              <p:cNvPr id="1277" name="Freeform 563"/>
              <p:cNvSpPr>
                <a:spLocks/>
              </p:cNvSpPr>
              <p:nvPr/>
            </p:nvSpPr>
            <p:spPr bwMode="auto">
              <a:xfrm>
                <a:off x="4717" y="1745"/>
                <a:ext cx="23" cy="14"/>
              </a:xfrm>
              <a:custGeom>
                <a:avLst/>
                <a:gdLst/>
                <a:ahLst/>
                <a:cxnLst>
                  <a:cxn ang="0">
                    <a:pos x="0" y="3"/>
                  </a:cxn>
                  <a:cxn ang="0">
                    <a:pos x="4" y="0"/>
                  </a:cxn>
                  <a:cxn ang="0">
                    <a:pos x="23" y="12"/>
                  </a:cxn>
                  <a:cxn ang="0">
                    <a:pos x="19" y="14"/>
                  </a:cxn>
                  <a:cxn ang="0">
                    <a:pos x="0" y="3"/>
                  </a:cxn>
                  <a:cxn ang="0">
                    <a:pos x="0" y="3"/>
                  </a:cxn>
                  <a:cxn ang="0">
                    <a:pos x="0" y="3"/>
                  </a:cxn>
                </a:cxnLst>
                <a:rect l="0" t="0" r="r" b="b"/>
                <a:pathLst>
                  <a:path w="23" h="14">
                    <a:moveTo>
                      <a:pt x="0" y="3"/>
                    </a:moveTo>
                    <a:lnTo>
                      <a:pt x="4" y="0"/>
                    </a:lnTo>
                    <a:lnTo>
                      <a:pt x="23" y="12"/>
                    </a:lnTo>
                    <a:lnTo>
                      <a:pt x="19" y="14"/>
                    </a:lnTo>
                    <a:lnTo>
                      <a:pt x="0" y="3"/>
                    </a:lnTo>
                    <a:lnTo>
                      <a:pt x="0" y="3"/>
                    </a:lnTo>
                    <a:lnTo>
                      <a:pt x="0" y="3"/>
                    </a:lnTo>
                    <a:close/>
                  </a:path>
                </a:pathLst>
              </a:custGeom>
              <a:solidFill>
                <a:srgbClr val="4F64A8"/>
              </a:solidFill>
              <a:ln w="9525">
                <a:noFill/>
                <a:round/>
                <a:headEnd/>
                <a:tailEnd/>
              </a:ln>
            </p:spPr>
            <p:txBody>
              <a:bodyPr/>
              <a:lstStyle/>
              <a:p>
                <a:endParaRPr lang="zh-CN" altLang="en-US"/>
              </a:p>
            </p:txBody>
          </p:sp>
          <p:sp>
            <p:nvSpPr>
              <p:cNvPr id="1278" name="Freeform 564"/>
              <p:cNvSpPr>
                <a:spLocks/>
              </p:cNvSpPr>
              <p:nvPr/>
            </p:nvSpPr>
            <p:spPr bwMode="auto">
              <a:xfrm>
                <a:off x="4717" y="1748"/>
                <a:ext cx="19" cy="18"/>
              </a:xfrm>
              <a:custGeom>
                <a:avLst/>
                <a:gdLst/>
                <a:ahLst/>
                <a:cxnLst>
                  <a:cxn ang="0">
                    <a:pos x="19" y="11"/>
                  </a:cxn>
                  <a:cxn ang="0">
                    <a:pos x="19" y="18"/>
                  </a:cxn>
                  <a:cxn ang="0">
                    <a:pos x="0" y="7"/>
                  </a:cxn>
                  <a:cxn ang="0">
                    <a:pos x="0" y="0"/>
                  </a:cxn>
                  <a:cxn ang="0">
                    <a:pos x="19" y="11"/>
                  </a:cxn>
                  <a:cxn ang="0">
                    <a:pos x="19" y="11"/>
                  </a:cxn>
                  <a:cxn ang="0">
                    <a:pos x="19" y="11"/>
                  </a:cxn>
                </a:cxnLst>
                <a:rect l="0" t="0" r="r" b="b"/>
                <a:pathLst>
                  <a:path w="19" h="18">
                    <a:moveTo>
                      <a:pt x="19" y="11"/>
                    </a:moveTo>
                    <a:lnTo>
                      <a:pt x="19" y="18"/>
                    </a:lnTo>
                    <a:lnTo>
                      <a:pt x="0" y="7"/>
                    </a:lnTo>
                    <a:lnTo>
                      <a:pt x="0" y="0"/>
                    </a:lnTo>
                    <a:lnTo>
                      <a:pt x="19" y="11"/>
                    </a:lnTo>
                    <a:lnTo>
                      <a:pt x="19" y="11"/>
                    </a:lnTo>
                    <a:lnTo>
                      <a:pt x="19" y="11"/>
                    </a:lnTo>
                    <a:close/>
                  </a:path>
                </a:pathLst>
              </a:custGeom>
              <a:solidFill>
                <a:srgbClr val="36458A"/>
              </a:solidFill>
              <a:ln w="9525">
                <a:noFill/>
                <a:round/>
                <a:headEnd/>
                <a:tailEnd/>
              </a:ln>
            </p:spPr>
            <p:txBody>
              <a:bodyPr/>
              <a:lstStyle/>
              <a:p>
                <a:endParaRPr lang="zh-CN" altLang="en-US"/>
              </a:p>
            </p:txBody>
          </p:sp>
          <p:sp>
            <p:nvSpPr>
              <p:cNvPr id="1279" name="Freeform 565"/>
              <p:cNvSpPr>
                <a:spLocks/>
              </p:cNvSpPr>
              <p:nvPr/>
            </p:nvSpPr>
            <p:spPr bwMode="auto">
              <a:xfrm>
                <a:off x="4712" y="1692"/>
                <a:ext cx="13" cy="22"/>
              </a:xfrm>
              <a:custGeom>
                <a:avLst/>
                <a:gdLst/>
                <a:ahLst/>
                <a:cxnLst>
                  <a:cxn ang="0">
                    <a:pos x="13" y="8"/>
                  </a:cxn>
                  <a:cxn ang="0">
                    <a:pos x="13" y="22"/>
                  </a:cxn>
                  <a:cxn ang="0">
                    <a:pos x="0" y="15"/>
                  </a:cxn>
                  <a:cxn ang="0">
                    <a:pos x="0" y="0"/>
                  </a:cxn>
                  <a:cxn ang="0">
                    <a:pos x="13" y="8"/>
                  </a:cxn>
                  <a:cxn ang="0">
                    <a:pos x="13" y="8"/>
                  </a:cxn>
                  <a:cxn ang="0">
                    <a:pos x="13" y="8"/>
                  </a:cxn>
                </a:cxnLst>
                <a:rect l="0" t="0" r="r" b="b"/>
                <a:pathLst>
                  <a:path w="13" h="22">
                    <a:moveTo>
                      <a:pt x="13" y="8"/>
                    </a:moveTo>
                    <a:lnTo>
                      <a:pt x="13" y="22"/>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1280" name="Freeform 566"/>
              <p:cNvSpPr>
                <a:spLocks/>
              </p:cNvSpPr>
              <p:nvPr/>
            </p:nvSpPr>
            <p:spPr bwMode="auto">
              <a:xfrm>
                <a:off x="4714" y="1695"/>
                <a:ext cx="10" cy="17"/>
              </a:xfrm>
              <a:custGeom>
                <a:avLst/>
                <a:gdLst/>
                <a:ahLst/>
                <a:cxnLst>
                  <a:cxn ang="0">
                    <a:pos x="10" y="6"/>
                  </a:cxn>
                  <a:cxn ang="0">
                    <a:pos x="10" y="15"/>
                  </a:cxn>
                  <a:cxn ang="0">
                    <a:pos x="7" y="14"/>
                  </a:cxn>
                  <a:cxn ang="0">
                    <a:pos x="7" y="17"/>
                  </a:cxn>
                  <a:cxn ang="0">
                    <a:pos x="2" y="13"/>
                  </a:cxn>
                  <a:cxn ang="0">
                    <a:pos x="2" y="11"/>
                  </a:cxn>
                  <a:cxn ang="0">
                    <a:pos x="0" y="10"/>
                  </a:cxn>
                  <a:cxn ang="0">
                    <a:pos x="0" y="0"/>
                  </a:cxn>
                  <a:cxn ang="0">
                    <a:pos x="10" y="6"/>
                  </a:cxn>
                  <a:cxn ang="0">
                    <a:pos x="10" y="6"/>
                  </a:cxn>
                  <a:cxn ang="0">
                    <a:pos x="10" y="6"/>
                  </a:cxn>
                </a:cxnLst>
                <a:rect l="0" t="0" r="r" b="b"/>
                <a:pathLst>
                  <a:path w="10" h="17">
                    <a:moveTo>
                      <a:pt x="10" y="6"/>
                    </a:moveTo>
                    <a:lnTo>
                      <a:pt x="10" y="15"/>
                    </a:lnTo>
                    <a:lnTo>
                      <a:pt x="7" y="14"/>
                    </a:lnTo>
                    <a:lnTo>
                      <a:pt x="7" y="17"/>
                    </a:lnTo>
                    <a:lnTo>
                      <a:pt x="2" y="13"/>
                    </a:lnTo>
                    <a:lnTo>
                      <a:pt x="2" y="11"/>
                    </a:lnTo>
                    <a:lnTo>
                      <a:pt x="0" y="10"/>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1281" name="Freeform 567"/>
              <p:cNvSpPr>
                <a:spLocks/>
              </p:cNvSpPr>
              <p:nvPr/>
            </p:nvSpPr>
            <p:spPr bwMode="auto">
              <a:xfrm>
                <a:off x="4677" y="1672"/>
                <a:ext cx="14" cy="23"/>
              </a:xfrm>
              <a:custGeom>
                <a:avLst/>
                <a:gdLst/>
                <a:ahLst/>
                <a:cxnLst>
                  <a:cxn ang="0">
                    <a:pos x="14" y="7"/>
                  </a:cxn>
                  <a:cxn ang="0">
                    <a:pos x="14" y="23"/>
                  </a:cxn>
                  <a:cxn ang="0">
                    <a:pos x="0" y="15"/>
                  </a:cxn>
                  <a:cxn ang="0">
                    <a:pos x="0" y="0"/>
                  </a:cxn>
                  <a:cxn ang="0">
                    <a:pos x="14" y="7"/>
                  </a:cxn>
                  <a:cxn ang="0">
                    <a:pos x="14" y="7"/>
                  </a:cxn>
                  <a:cxn ang="0">
                    <a:pos x="14" y="7"/>
                  </a:cxn>
                </a:cxnLst>
                <a:rect l="0" t="0" r="r" b="b"/>
                <a:pathLst>
                  <a:path w="14" h="23">
                    <a:moveTo>
                      <a:pt x="14" y="7"/>
                    </a:moveTo>
                    <a:lnTo>
                      <a:pt x="14" y="23"/>
                    </a:lnTo>
                    <a:lnTo>
                      <a:pt x="0" y="15"/>
                    </a:lnTo>
                    <a:lnTo>
                      <a:pt x="0" y="0"/>
                    </a:lnTo>
                    <a:lnTo>
                      <a:pt x="14" y="7"/>
                    </a:lnTo>
                    <a:lnTo>
                      <a:pt x="14" y="7"/>
                    </a:lnTo>
                    <a:lnTo>
                      <a:pt x="14" y="7"/>
                    </a:lnTo>
                    <a:close/>
                  </a:path>
                </a:pathLst>
              </a:custGeom>
              <a:solidFill>
                <a:srgbClr val="36458A"/>
              </a:solidFill>
              <a:ln w="9525">
                <a:noFill/>
                <a:round/>
                <a:headEnd/>
                <a:tailEnd/>
              </a:ln>
            </p:spPr>
            <p:txBody>
              <a:bodyPr/>
              <a:lstStyle/>
              <a:p>
                <a:endParaRPr lang="zh-CN" altLang="en-US"/>
              </a:p>
            </p:txBody>
          </p:sp>
          <p:sp>
            <p:nvSpPr>
              <p:cNvPr id="1282" name="Freeform 568"/>
              <p:cNvSpPr>
                <a:spLocks/>
              </p:cNvSpPr>
              <p:nvPr/>
            </p:nvSpPr>
            <p:spPr bwMode="auto">
              <a:xfrm>
                <a:off x="4679" y="1675"/>
                <a:ext cx="10" cy="17"/>
              </a:xfrm>
              <a:custGeom>
                <a:avLst/>
                <a:gdLst/>
                <a:ahLst/>
                <a:cxnLst>
                  <a:cxn ang="0">
                    <a:pos x="10" y="6"/>
                  </a:cxn>
                  <a:cxn ang="0">
                    <a:pos x="10" y="16"/>
                  </a:cxn>
                  <a:cxn ang="0">
                    <a:pos x="8" y="14"/>
                  </a:cxn>
                  <a:cxn ang="0">
                    <a:pos x="8" y="17"/>
                  </a:cxn>
                  <a:cxn ang="0">
                    <a:pos x="3" y="13"/>
                  </a:cxn>
                  <a:cxn ang="0">
                    <a:pos x="3" y="11"/>
                  </a:cxn>
                  <a:cxn ang="0">
                    <a:pos x="0" y="10"/>
                  </a:cxn>
                  <a:cxn ang="0">
                    <a:pos x="0" y="0"/>
                  </a:cxn>
                  <a:cxn ang="0">
                    <a:pos x="10" y="6"/>
                  </a:cxn>
                  <a:cxn ang="0">
                    <a:pos x="10" y="6"/>
                  </a:cxn>
                  <a:cxn ang="0">
                    <a:pos x="10" y="6"/>
                  </a:cxn>
                </a:cxnLst>
                <a:rect l="0" t="0" r="r" b="b"/>
                <a:pathLst>
                  <a:path w="10" h="17">
                    <a:moveTo>
                      <a:pt x="10" y="6"/>
                    </a:moveTo>
                    <a:lnTo>
                      <a:pt x="10" y="16"/>
                    </a:lnTo>
                    <a:lnTo>
                      <a:pt x="8" y="14"/>
                    </a:lnTo>
                    <a:lnTo>
                      <a:pt x="8" y="17"/>
                    </a:lnTo>
                    <a:lnTo>
                      <a:pt x="3" y="13"/>
                    </a:lnTo>
                    <a:lnTo>
                      <a:pt x="3" y="11"/>
                    </a:lnTo>
                    <a:lnTo>
                      <a:pt x="0" y="10"/>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1283" name="Freeform 569"/>
              <p:cNvSpPr>
                <a:spLocks/>
              </p:cNvSpPr>
              <p:nvPr/>
            </p:nvSpPr>
            <p:spPr bwMode="auto">
              <a:xfrm>
                <a:off x="4687" y="1722"/>
                <a:ext cx="13" cy="23"/>
              </a:xfrm>
              <a:custGeom>
                <a:avLst/>
                <a:gdLst/>
                <a:ahLst/>
                <a:cxnLst>
                  <a:cxn ang="0">
                    <a:pos x="13" y="8"/>
                  </a:cxn>
                  <a:cxn ang="0">
                    <a:pos x="13" y="23"/>
                  </a:cxn>
                  <a:cxn ang="0">
                    <a:pos x="0" y="16"/>
                  </a:cxn>
                  <a:cxn ang="0">
                    <a:pos x="0" y="0"/>
                  </a:cxn>
                  <a:cxn ang="0">
                    <a:pos x="13" y="8"/>
                  </a:cxn>
                  <a:cxn ang="0">
                    <a:pos x="13" y="8"/>
                  </a:cxn>
                  <a:cxn ang="0">
                    <a:pos x="13" y="8"/>
                  </a:cxn>
                </a:cxnLst>
                <a:rect l="0" t="0" r="r" b="b"/>
                <a:pathLst>
                  <a:path w="13" h="23">
                    <a:moveTo>
                      <a:pt x="13" y="8"/>
                    </a:moveTo>
                    <a:lnTo>
                      <a:pt x="13" y="23"/>
                    </a:lnTo>
                    <a:lnTo>
                      <a:pt x="0" y="16"/>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1284" name="Freeform 570"/>
              <p:cNvSpPr>
                <a:spLocks/>
              </p:cNvSpPr>
              <p:nvPr/>
            </p:nvSpPr>
            <p:spPr bwMode="auto">
              <a:xfrm>
                <a:off x="4689" y="1726"/>
                <a:ext cx="10" cy="17"/>
              </a:xfrm>
              <a:custGeom>
                <a:avLst/>
                <a:gdLst/>
                <a:ahLst/>
                <a:cxnLst>
                  <a:cxn ang="0">
                    <a:pos x="10" y="6"/>
                  </a:cxn>
                  <a:cxn ang="0">
                    <a:pos x="10" y="16"/>
                  </a:cxn>
                  <a:cxn ang="0">
                    <a:pos x="7" y="14"/>
                  </a:cxn>
                  <a:cxn ang="0">
                    <a:pos x="7" y="17"/>
                  </a:cxn>
                  <a:cxn ang="0">
                    <a:pos x="2" y="13"/>
                  </a:cxn>
                  <a:cxn ang="0">
                    <a:pos x="2" y="11"/>
                  </a:cxn>
                  <a:cxn ang="0">
                    <a:pos x="0" y="9"/>
                  </a:cxn>
                  <a:cxn ang="0">
                    <a:pos x="0" y="0"/>
                  </a:cxn>
                  <a:cxn ang="0">
                    <a:pos x="10" y="6"/>
                  </a:cxn>
                  <a:cxn ang="0">
                    <a:pos x="10" y="6"/>
                  </a:cxn>
                  <a:cxn ang="0">
                    <a:pos x="10" y="6"/>
                  </a:cxn>
                </a:cxnLst>
                <a:rect l="0" t="0" r="r" b="b"/>
                <a:pathLst>
                  <a:path w="10" h="17">
                    <a:moveTo>
                      <a:pt x="10" y="6"/>
                    </a:moveTo>
                    <a:lnTo>
                      <a:pt x="10" y="16"/>
                    </a:lnTo>
                    <a:lnTo>
                      <a:pt x="7" y="14"/>
                    </a:lnTo>
                    <a:lnTo>
                      <a:pt x="7" y="17"/>
                    </a:lnTo>
                    <a:lnTo>
                      <a:pt x="2" y="13"/>
                    </a:lnTo>
                    <a:lnTo>
                      <a:pt x="2" y="11"/>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1285" name="Freeform 571"/>
              <p:cNvSpPr>
                <a:spLocks/>
              </p:cNvSpPr>
              <p:nvPr/>
            </p:nvSpPr>
            <p:spPr bwMode="auto">
              <a:xfrm>
                <a:off x="4574" y="1612"/>
                <a:ext cx="13" cy="23"/>
              </a:xfrm>
              <a:custGeom>
                <a:avLst/>
                <a:gdLst/>
                <a:ahLst/>
                <a:cxnLst>
                  <a:cxn ang="0">
                    <a:pos x="13" y="8"/>
                  </a:cxn>
                  <a:cxn ang="0">
                    <a:pos x="13" y="23"/>
                  </a:cxn>
                  <a:cxn ang="0">
                    <a:pos x="0" y="16"/>
                  </a:cxn>
                  <a:cxn ang="0">
                    <a:pos x="0" y="0"/>
                  </a:cxn>
                  <a:cxn ang="0">
                    <a:pos x="13" y="8"/>
                  </a:cxn>
                  <a:cxn ang="0">
                    <a:pos x="13" y="8"/>
                  </a:cxn>
                  <a:cxn ang="0">
                    <a:pos x="13" y="8"/>
                  </a:cxn>
                </a:cxnLst>
                <a:rect l="0" t="0" r="r" b="b"/>
                <a:pathLst>
                  <a:path w="13" h="23">
                    <a:moveTo>
                      <a:pt x="13" y="8"/>
                    </a:moveTo>
                    <a:lnTo>
                      <a:pt x="13" y="23"/>
                    </a:lnTo>
                    <a:lnTo>
                      <a:pt x="0" y="16"/>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1286" name="Freeform 572"/>
              <p:cNvSpPr>
                <a:spLocks/>
              </p:cNvSpPr>
              <p:nvPr/>
            </p:nvSpPr>
            <p:spPr bwMode="auto">
              <a:xfrm>
                <a:off x="4576" y="1615"/>
                <a:ext cx="10" cy="17"/>
              </a:xfrm>
              <a:custGeom>
                <a:avLst/>
                <a:gdLst/>
                <a:ahLst/>
                <a:cxnLst>
                  <a:cxn ang="0">
                    <a:pos x="10" y="7"/>
                  </a:cxn>
                  <a:cxn ang="0">
                    <a:pos x="10" y="16"/>
                  </a:cxn>
                  <a:cxn ang="0">
                    <a:pos x="7" y="14"/>
                  </a:cxn>
                  <a:cxn ang="0">
                    <a:pos x="7" y="17"/>
                  </a:cxn>
                  <a:cxn ang="0">
                    <a:pos x="2" y="14"/>
                  </a:cxn>
                  <a:cxn ang="0">
                    <a:pos x="2" y="12"/>
                  </a:cxn>
                  <a:cxn ang="0">
                    <a:pos x="0" y="10"/>
                  </a:cxn>
                  <a:cxn ang="0">
                    <a:pos x="0" y="0"/>
                  </a:cxn>
                  <a:cxn ang="0">
                    <a:pos x="10" y="7"/>
                  </a:cxn>
                  <a:cxn ang="0">
                    <a:pos x="10" y="7"/>
                  </a:cxn>
                  <a:cxn ang="0">
                    <a:pos x="10" y="7"/>
                  </a:cxn>
                </a:cxnLst>
                <a:rect l="0" t="0" r="r" b="b"/>
                <a:pathLst>
                  <a:path w="10" h="17">
                    <a:moveTo>
                      <a:pt x="10" y="7"/>
                    </a:moveTo>
                    <a:lnTo>
                      <a:pt x="10" y="16"/>
                    </a:lnTo>
                    <a:lnTo>
                      <a:pt x="7" y="14"/>
                    </a:lnTo>
                    <a:lnTo>
                      <a:pt x="7" y="17"/>
                    </a:lnTo>
                    <a:lnTo>
                      <a:pt x="2" y="14"/>
                    </a:lnTo>
                    <a:lnTo>
                      <a:pt x="2" y="12"/>
                    </a:lnTo>
                    <a:lnTo>
                      <a:pt x="0" y="10"/>
                    </a:lnTo>
                    <a:lnTo>
                      <a:pt x="0" y="0"/>
                    </a:lnTo>
                    <a:lnTo>
                      <a:pt x="10" y="7"/>
                    </a:lnTo>
                    <a:lnTo>
                      <a:pt x="10" y="7"/>
                    </a:lnTo>
                    <a:lnTo>
                      <a:pt x="10" y="7"/>
                    </a:lnTo>
                    <a:close/>
                  </a:path>
                </a:pathLst>
              </a:custGeom>
              <a:solidFill>
                <a:srgbClr val="072466"/>
              </a:solidFill>
              <a:ln w="9525">
                <a:noFill/>
                <a:round/>
                <a:headEnd/>
                <a:tailEnd/>
              </a:ln>
            </p:spPr>
            <p:txBody>
              <a:bodyPr/>
              <a:lstStyle/>
              <a:p>
                <a:endParaRPr lang="zh-CN" altLang="en-US"/>
              </a:p>
            </p:txBody>
          </p:sp>
          <p:sp>
            <p:nvSpPr>
              <p:cNvPr id="1287" name="Freeform 573"/>
              <p:cNvSpPr>
                <a:spLocks/>
              </p:cNvSpPr>
              <p:nvPr/>
            </p:nvSpPr>
            <p:spPr bwMode="auto">
              <a:xfrm>
                <a:off x="4631" y="1645"/>
                <a:ext cx="13" cy="23"/>
              </a:xfrm>
              <a:custGeom>
                <a:avLst/>
                <a:gdLst/>
                <a:ahLst/>
                <a:cxnLst>
                  <a:cxn ang="0">
                    <a:pos x="13" y="7"/>
                  </a:cxn>
                  <a:cxn ang="0">
                    <a:pos x="13" y="23"/>
                  </a:cxn>
                  <a:cxn ang="0">
                    <a:pos x="0" y="15"/>
                  </a:cxn>
                  <a:cxn ang="0">
                    <a:pos x="0" y="0"/>
                  </a:cxn>
                  <a:cxn ang="0">
                    <a:pos x="13" y="7"/>
                  </a:cxn>
                  <a:cxn ang="0">
                    <a:pos x="13" y="7"/>
                  </a:cxn>
                  <a:cxn ang="0">
                    <a:pos x="13" y="7"/>
                  </a:cxn>
                </a:cxnLst>
                <a:rect l="0" t="0" r="r" b="b"/>
                <a:pathLst>
                  <a:path w="13" h="23">
                    <a:moveTo>
                      <a:pt x="13" y="7"/>
                    </a:moveTo>
                    <a:lnTo>
                      <a:pt x="13" y="23"/>
                    </a:lnTo>
                    <a:lnTo>
                      <a:pt x="0" y="15"/>
                    </a:lnTo>
                    <a:lnTo>
                      <a:pt x="0" y="0"/>
                    </a:lnTo>
                    <a:lnTo>
                      <a:pt x="13" y="7"/>
                    </a:lnTo>
                    <a:lnTo>
                      <a:pt x="13" y="7"/>
                    </a:lnTo>
                    <a:lnTo>
                      <a:pt x="13" y="7"/>
                    </a:lnTo>
                    <a:close/>
                  </a:path>
                </a:pathLst>
              </a:custGeom>
              <a:solidFill>
                <a:srgbClr val="36458A"/>
              </a:solidFill>
              <a:ln w="9525">
                <a:noFill/>
                <a:round/>
                <a:headEnd/>
                <a:tailEnd/>
              </a:ln>
            </p:spPr>
            <p:txBody>
              <a:bodyPr/>
              <a:lstStyle/>
              <a:p>
                <a:endParaRPr lang="zh-CN" altLang="en-US"/>
              </a:p>
            </p:txBody>
          </p:sp>
          <p:sp>
            <p:nvSpPr>
              <p:cNvPr id="1288" name="Freeform 574"/>
              <p:cNvSpPr>
                <a:spLocks/>
              </p:cNvSpPr>
              <p:nvPr/>
            </p:nvSpPr>
            <p:spPr bwMode="auto">
              <a:xfrm>
                <a:off x="4632" y="1648"/>
                <a:ext cx="11" cy="16"/>
              </a:xfrm>
              <a:custGeom>
                <a:avLst/>
                <a:gdLst/>
                <a:ahLst/>
                <a:cxnLst>
                  <a:cxn ang="0">
                    <a:pos x="11" y="6"/>
                  </a:cxn>
                  <a:cxn ang="0">
                    <a:pos x="11" y="16"/>
                  </a:cxn>
                  <a:cxn ang="0">
                    <a:pos x="8" y="14"/>
                  </a:cxn>
                  <a:cxn ang="0">
                    <a:pos x="8" y="16"/>
                  </a:cxn>
                  <a:cxn ang="0">
                    <a:pos x="3" y="13"/>
                  </a:cxn>
                  <a:cxn ang="0">
                    <a:pos x="3" y="11"/>
                  </a:cxn>
                  <a:cxn ang="0">
                    <a:pos x="0" y="9"/>
                  </a:cxn>
                  <a:cxn ang="0">
                    <a:pos x="0" y="0"/>
                  </a:cxn>
                  <a:cxn ang="0">
                    <a:pos x="11" y="6"/>
                  </a:cxn>
                  <a:cxn ang="0">
                    <a:pos x="11" y="6"/>
                  </a:cxn>
                  <a:cxn ang="0">
                    <a:pos x="11" y="6"/>
                  </a:cxn>
                </a:cxnLst>
                <a:rect l="0" t="0" r="r" b="b"/>
                <a:pathLst>
                  <a:path w="11" h="16">
                    <a:moveTo>
                      <a:pt x="11" y="6"/>
                    </a:moveTo>
                    <a:lnTo>
                      <a:pt x="11" y="16"/>
                    </a:lnTo>
                    <a:lnTo>
                      <a:pt x="8" y="14"/>
                    </a:lnTo>
                    <a:lnTo>
                      <a:pt x="8" y="16"/>
                    </a:lnTo>
                    <a:lnTo>
                      <a:pt x="3" y="13"/>
                    </a:lnTo>
                    <a:lnTo>
                      <a:pt x="3" y="11"/>
                    </a:lnTo>
                    <a:lnTo>
                      <a:pt x="0" y="9"/>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1289" name="Freeform 575"/>
              <p:cNvSpPr>
                <a:spLocks/>
              </p:cNvSpPr>
              <p:nvPr/>
            </p:nvSpPr>
            <p:spPr bwMode="auto">
              <a:xfrm>
                <a:off x="4554" y="1600"/>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1290" name="Freeform 576"/>
              <p:cNvSpPr>
                <a:spLocks/>
              </p:cNvSpPr>
              <p:nvPr/>
            </p:nvSpPr>
            <p:spPr bwMode="auto">
              <a:xfrm>
                <a:off x="4555" y="1603"/>
                <a:ext cx="10" cy="17"/>
              </a:xfrm>
              <a:custGeom>
                <a:avLst/>
                <a:gdLst/>
                <a:ahLst/>
                <a:cxnLst>
                  <a:cxn ang="0">
                    <a:pos x="10" y="6"/>
                  </a:cxn>
                  <a:cxn ang="0">
                    <a:pos x="10" y="16"/>
                  </a:cxn>
                  <a:cxn ang="0">
                    <a:pos x="8" y="14"/>
                  </a:cxn>
                  <a:cxn ang="0">
                    <a:pos x="8" y="17"/>
                  </a:cxn>
                  <a:cxn ang="0">
                    <a:pos x="2" y="14"/>
                  </a:cxn>
                  <a:cxn ang="0">
                    <a:pos x="2" y="12"/>
                  </a:cxn>
                  <a:cxn ang="0">
                    <a:pos x="0" y="10"/>
                  </a:cxn>
                  <a:cxn ang="0">
                    <a:pos x="0" y="0"/>
                  </a:cxn>
                  <a:cxn ang="0">
                    <a:pos x="10" y="6"/>
                  </a:cxn>
                  <a:cxn ang="0">
                    <a:pos x="10" y="6"/>
                  </a:cxn>
                  <a:cxn ang="0">
                    <a:pos x="10" y="6"/>
                  </a:cxn>
                </a:cxnLst>
                <a:rect l="0" t="0" r="r" b="b"/>
                <a:pathLst>
                  <a:path w="10" h="17">
                    <a:moveTo>
                      <a:pt x="10" y="6"/>
                    </a:moveTo>
                    <a:lnTo>
                      <a:pt x="10" y="16"/>
                    </a:lnTo>
                    <a:lnTo>
                      <a:pt x="8" y="14"/>
                    </a:lnTo>
                    <a:lnTo>
                      <a:pt x="8" y="17"/>
                    </a:lnTo>
                    <a:lnTo>
                      <a:pt x="2" y="14"/>
                    </a:lnTo>
                    <a:lnTo>
                      <a:pt x="2" y="12"/>
                    </a:lnTo>
                    <a:lnTo>
                      <a:pt x="0" y="10"/>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1291" name="Freeform 577"/>
              <p:cNvSpPr>
                <a:spLocks/>
              </p:cNvSpPr>
              <p:nvPr/>
            </p:nvSpPr>
            <p:spPr bwMode="auto">
              <a:xfrm>
                <a:off x="4723" y="1787"/>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1292" name="Freeform 578"/>
              <p:cNvSpPr>
                <a:spLocks/>
              </p:cNvSpPr>
              <p:nvPr/>
            </p:nvSpPr>
            <p:spPr bwMode="auto">
              <a:xfrm>
                <a:off x="4724" y="1790"/>
                <a:ext cx="11" cy="17"/>
              </a:xfrm>
              <a:custGeom>
                <a:avLst/>
                <a:gdLst/>
                <a:ahLst/>
                <a:cxnLst>
                  <a:cxn ang="0">
                    <a:pos x="11" y="6"/>
                  </a:cxn>
                  <a:cxn ang="0">
                    <a:pos x="11" y="16"/>
                  </a:cxn>
                  <a:cxn ang="0">
                    <a:pos x="8" y="14"/>
                  </a:cxn>
                  <a:cxn ang="0">
                    <a:pos x="8" y="17"/>
                  </a:cxn>
                  <a:cxn ang="0">
                    <a:pos x="3" y="14"/>
                  </a:cxn>
                  <a:cxn ang="0">
                    <a:pos x="3" y="11"/>
                  </a:cxn>
                  <a:cxn ang="0">
                    <a:pos x="0" y="10"/>
                  </a:cxn>
                  <a:cxn ang="0">
                    <a:pos x="0" y="0"/>
                  </a:cxn>
                  <a:cxn ang="0">
                    <a:pos x="11" y="6"/>
                  </a:cxn>
                  <a:cxn ang="0">
                    <a:pos x="11" y="6"/>
                  </a:cxn>
                  <a:cxn ang="0">
                    <a:pos x="11" y="6"/>
                  </a:cxn>
                </a:cxnLst>
                <a:rect l="0" t="0" r="r" b="b"/>
                <a:pathLst>
                  <a:path w="11" h="17">
                    <a:moveTo>
                      <a:pt x="11" y="6"/>
                    </a:moveTo>
                    <a:lnTo>
                      <a:pt x="11" y="16"/>
                    </a:lnTo>
                    <a:lnTo>
                      <a:pt x="8" y="14"/>
                    </a:lnTo>
                    <a:lnTo>
                      <a:pt x="8" y="17"/>
                    </a:lnTo>
                    <a:lnTo>
                      <a:pt x="3" y="14"/>
                    </a:lnTo>
                    <a:lnTo>
                      <a:pt x="3" y="11"/>
                    </a:lnTo>
                    <a:lnTo>
                      <a:pt x="0" y="10"/>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1293" name="Freeform 579"/>
              <p:cNvSpPr>
                <a:spLocks/>
              </p:cNvSpPr>
              <p:nvPr/>
            </p:nvSpPr>
            <p:spPr bwMode="auto">
              <a:xfrm>
                <a:off x="4703" y="1775"/>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1294" name="Freeform 580"/>
              <p:cNvSpPr>
                <a:spLocks/>
              </p:cNvSpPr>
              <p:nvPr/>
            </p:nvSpPr>
            <p:spPr bwMode="auto">
              <a:xfrm>
                <a:off x="4704" y="1778"/>
                <a:ext cx="11" cy="17"/>
              </a:xfrm>
              <a:custGeom>
                <a:avLst/>
                <a:gdLst/>
                <a:ahLst/>
                <a:cxnLst>
                  <a:cxn ang="0">
                    <a:pos x="11" y="7"/>
                  </a:cxn>
                  <a:cxn ang="0">
                    <a:pos x="11" y="16"/>
                  </a:cxn>
                  <a:cxn ang="0">
                    <a:pos x="8" y="14"/>
                  </a:cxn>
                  <a:cxn ang="0">
                    <a:pos x="8" y="17"/>
                  </a:cxn>
                  <a:cxn ang="0">
                    <a:pos x="3" y="14"/>
                  </a:cxn>
                  <a:cxn ang="0">
                    <a:pos x="3" y="12"/>
                  </a:cxn>
                  <a:cxn ang="0">
                    <a:pos x="0" y="10"/>
                  </a:cxn>
                  <a:cxn ang="0">
                    <a:pos x="0" y="0"/>
                  </a:cxn>
                  <a:cxn ang="0">
                    <a:pos x="11" y="7"/>
                  </a:cxn>
                  <a:cxn ang="0">
                    <a:pos x="11" y="7"/>
                  </a:cxn>
                  <a:cxn ang="0">
                    <a:pos x="11" y="7"/>
                  </a:cxn>
                </a:cxnLst>
                <a:rect l="0" t="0" r="r" b="b"/>
                <a:pathLst>
                  <a:path w="11" h="17">
                    <a:moveTo>
                      <a:pt x="11" y="7"/>
                    </a:moveTo>
                    <a:lnTo>
                      <a:pt x="11" y="16"/>
                    </a:lnTo>
                    <a:lnTo>
                      <a:pt x="8" y="14"/>
                    </a:lnTo>
                    <a:lnTo>
                      <a:pt x="8" y="17"/>
                    </a:lnTo>
                    <a:lnTo>
                      <a:pt x="3" y="14"/>
                    </a:lnTo>
                    <a:lnTo>
                      <a:pt x="3" y="12"/>
                    </a:lnTo>
                    <a:lnTo>
                      <a:pt x="0" y="10"/>
                    </a:lnTo>
                    <a:lnTo>
                      <a:pt x="0" y="0"/>
                    </a:lnTo>
                    <a:lnTo>
                      <a:pt x="11" y="7"/>
                    </a:lnTo>
                    <a:lnTo>
                      <a:pt x="11" y="7"/>
                    </a:lnTo>
                    <a:lnTo>
                      <a:pt x="11" y="7"/>
                    </a:lnTo>
                    <a:close/>
                  </a:path>
                </a:pathLst>
              </a:custGeom>
              <a:solidFill>
                <a:srgbClr val="072466"/>
              </a:solidFill>
              <a:ln w="9525">
                <a:noFill/>
                <a:round/>
                <a:headEnd/>
                <a:tailEnd/>
              </a:ln>
            </p:spPr>
            <p:txBody>
              <a:bodyPr/>
              <a:lstStyle/>
              <a:p>
                <a:endParaRPr lang="zh-CN" altLang="en-US"/>
              </a:p>
            </p:txBody>
          </p:sp>
          <p:sp>
            <p:nvSpPr>
              <p:cNvPr id="1295" name="Freeform 581"/>
              <p:cNvSpPr>
                <a:spLocks/>
              </p:cNvSpPr>
              <p:nvPr/>
            </p:nvSpPr>
            <p:spPr bwMode="auto">
              <a:xfrm>
                <a:off x="4683" y="1763"/>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1296" name="Freeform 582"/>
              <p:cNvSpPr>
                <a:spLocks/>
              </p:cNvSpPr>
              <p:nvPr/>
            </p:nvSpPr>
            <p:spPr bwMode="auto">
              <a:xfrm>
                <a:off x="4684" y="1766"/>
                <a:ext cx="11" cy="17"/>
              </a:xfrm>
              <a:custGeom>
                <a:avLst/>
                <a:gdLst/>
                <a:ahLst/>
                <a:cxnLst>
                  <a:cxn ang="0">
                    <a:pos x="11" y="6"/>
                  </a:cxn>
                  <a:cxn ang="0">
                    <a:pos x="11" y="16"/>
                  </a:cxn>
                  <a:cxn ang="0">
                    <a:pos x="8" y="14"/>
                  </a:cxn>
                  <a:cxn ang="0">
                    <a:pos x="8" y="17"/>
                  </a:cxn>
                  <a:cxn ang="0">
                    <a:pos x="3" y="14"/>
                  </a:cxn>
                  <a:cxn ang="0">
                    <a:pos x="3" y="12"/>
                  </a:cxn>
                  <a:cxn ang="0">
                    <a:pos x="0" y="10"/>
                  </a:cxn>
                  <a:cxn ang="0">
                    <a:pos x="0" y="0"/>
                  </a:cxn>
                  <a:cxn ang="0">
                    <a:pos x="11" y="6"/>
                  </a:cxn>
                  <a:cxn ang="0">
                    <a:pos x="11" y="6"/>
                  </a:cxn>
                  <a:cxn ang="0">
                    <a:pos x="11" y="6"/>
                  </a:cxn>
                </a:cxnLst>
                <a:rect l="0" t="0" r="r" b="b"/>
                <a:pathLst>
                  <a:path w="11" h="17">
                    <a:moveTo>
                      <a:pt x="11" y="6"/>
                    </a:moveTo>
                    <a:lnTo>
                      <a:pt x="11" y="16"/>
                    </a:lnTo>
                    <a:lnTo>
                      <a:pt x="8" y="14"/>
                    </a:lnTo>
                    <a:lnTo>
                      <a:pt x="8" y="17"/>
                    </a:lnTo>
                    <a:lnTo>
                      <a:pt x="3" y="14"/>
                    </a:lnTo>
                    <a:lnTo>
                      <a:pt x="3" y="12"/>
                    </a:lnTo>
                    <a:lnTo>
                      <a:pt x="0" y="10"/>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1297" name="Freeform 583"/>
              <p:cNvSpPr>
                <a:spLocks/>
              </p:cNvSpPr>
              <p:nvPr/>
            </p:nvSpPr>
            <p:spPr bwMode="auto">
              <a:xfrm>
                <a:off x="4663" y="1751"/>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1298" name="Freeform 584"/>
              <p:cNvSpPr>
                <a:spLocks/>
              </p:cNvSpPr>
              <p:nvPr/>
            </p:nvSpPr>
            <p:spPr bwMode="auto">
              <a:xfrm>
                <a:off x="4664" y="1755"/>
                <a:ext cx="11" cy="16"/>
              </a:xfrm>
              <a:custGeom>
                <a:avLst/>
                <a:gdLst/>
                <a:ahLst/>
                <a:cxnLst>
                  <a:cxn ang="0">
                    <a:pos x="11" y="6"/>
                  </a:cxn>
                  <a:cxn ang="0">
                    <a:pos x="11" y="15"/>
                  </a:cxn>
                  <a:cxn ang="0">
                    <a:pos x="8" y="14"/>
                  </a:cxn>
                  <a:cxn ang="0">
                    <a:pos x="8" y="16"/>
                  </a:cxn>
                  <a:cxn ang="0">
                    <a:pos x="3" y="13"/>
                  </a:cxn>
                  <a:cxn ang="0">
                    <a:pos x="3" y="11"/>
                  </a:cxn>
                  <a:cxn ang="0">
                    <a:pos x="0" y="9"/>
                  </a:cxn>
                  <a:cxn ang="0">
                    <a:pos x="0" y="0"/>
                  </a:cxn>
                  <a:cxn ang="0">
                    <a:pos x="11" y="6"/>
                  </a:cxn>
                  <a:cxn ang="0">
                    <a:pos x="11" y="6"/>
                  </a:cxn>
                  <a:cxn ang="0">
                    <a:pos x="11" y="6"/>
                  </a:cxn>
                </a:cxnLst>
                <a:rect l="0" t="0" r="r" b="b"/>
                <a:pathLst>
                  <a:path w="11" h="16">
                    <a:moveTo>
                      <a:pt x="11" y="6"/>
                    </a:moveTo>
                    <a:lnTo>
                      <a:pt x="11" y="15"/>
                    </a:lnTo>
                    <a:lnTo>
                      <a:pt x="8" y="14"/>
                    </a:lnTo>
                    <a:lnTo>
                      <a:pt x="8" y="16"/>
                    </a:lnTo>
                    <a:lnTo>
                      <a:pt x="3" y="13"/>
                    </a:lnTo>
                    <a:lnTo>
                      <a:pt x="3" y="11"/>
                    </a:lnTo>
                    <a:lnTo>
                      <a:pt x="0" y="9"/>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1299" name="Freeform 585"/>
              <p:cNvSpPr>
                <a:spLocks/>
              </p:cNvSpPr>
              <p:nvPr/>
            </p:nvSpPr>
            <p:spPr bwMode="auto">
              <a:xfrm>
                <a:off x="4554" y="1645"/>
                <a:ext cx="13" cy="23"/>
              </a:xfrm>
              <a:custGeom>
                <a:avLst/>
                <a:gdLst/>
                <a:ahLst/>
                <a:cxnLst>
                  <a:cxn ang="0">
                    <a:pos x="13" y="8"/>
                  </a:cxn>
                  <a:cxn ang="0">
                    <a:pos x="13" y="23"/>
                  </a:cxn>
                  <a:cxn ang="0">
                    <a:pos x="0" y="15"/>
                  </a:cxn>
                  <a:cxn ang="0">
                    <a:pos x="0" y="0"/>
                  </a:cxn>
                  <a:cxn ang="0">
                    <a:pos x="13" y="8"/>
                  </a:cxn>
                  <a:cxn ang="0">
                    <a:pos x="13" y="8"/>
                  </a:cxn>
                  <a:cxn ang="0">
                    <a:pos x="13" y="8"/>
                  </a:cxn>
                </a:cxnLst>
                <a:rect l="0" t="0" r="r" b="b"/>
                <a:pathLst>
                  <a:path w="13" h="23">
                    <a:moveTo>
                      <a:pt x="13" y="8"/>
                    </a:moveTo>
                    <a:lnTo>
                      <a:pt x="13" y="23"/>
                    </a:lnTo>
                    <a:lnTo>
                      <a:pt x="0" y="15"/>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1300" name="Freeform 586"/>
              <p:cNvSpPr>
                <a:spLocks/>
              </p:cNvSpPr>
              <p:nvPr/>
            </p:nvSpPr>
            <p:spPr bwMode="auto">
              <a:xfrm>
                <a:off x="4555" y="1649"/>
                <a:ext cx="10" cy="16"/>
              </a:xfrm>
              <a:custGeom>
                <a:avLst/>
                <a:gdLst/>
                <a:ahLst/>
                <a:cxnLst>
                  <a:cxn ang="0">
                    <a:pos x="10" y="6"/>
                  </a:cxn>
                  <a:cxn ang="0">
                    <a:pos x="10" y="15"/>
                  </a:cxn>
                  <a:cxn ang="0">
                    <a:pos x="8" y="14"/>
                  </a:cxn>
                  <a:cxn ang="0">
                    <a:pos x="8" y="16"/>
                  </a:cxn>
                  <a:cxn ang="0">
                    <a:pos x="2" y="13"/>
                  </a:cxn>
                  <a:cxn ang="0">
                    <a:pos x="2" y="10"/>
                  </a:cxn>
                  <a:cxn ang="0">
                    <a:pos x="0" y="9"/>
                  </a:cxn>
                  <a:cxn ang="0">
                    <a:pos x="0" y="0"/>
                  </a:cxn>
                  <a:cxn ang="0">
                    <a:pos x="10" y="6"/>
                  </a:cxn>
                  <a:cxn ang="0">
                    <a:pos x="10" y="6"/>
                  </a:cxn>
                  <a:cxn ang="0">
                    <a:pos x="10" y="6"/>
                  </a:cxn>
                </a:cxnLst>
                <a:rect l="0" t="0" r="r" b="b"/>
                <a:pathLst>
                  <a:path w="10" h="16">
                    <a:moveTo>
                      <a:pt x="10" y="6"/>
                    </a:moveTo>
                    <a:lnTo>
                      <a:pt x="10" y="15"/>
                    </a:lnTo>
                    <a:lnTo>
                      <a:pt x="8" y="14"/>
                    </a:lnTo>
                    <a:lnTo>
                      <a:pt x="8" y="16"/>
                    </a:lnTo>
                    <a:lnTo>
                      <a:pt x="2" y="13"/>
                    </a:lnTo>
                    <a:lnTo>
                      <a:pt x="2" y="10"/>
                    </a:lnTo>
                    <a:lnTo>
                      <a:pt x="0" y="9"/>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1301" name="Freeform 587"/>
              <p:cNvSpPr>
                <a:spLocks/>
              </p:cNvSpPr>
              <p:nvPr/>
            </p:nvSpPr>
            <p:spPr bwMode="auto">
              <a:xfrm>
                <a:off x="4811" y="1745"/>
                <a:ext cx="13" cy="23"/>
              </a:xfrm>
              <a:custGeom>
                <a:avLst/>
                <a:gdLst/>
                <a:ahLst/>
                <a:cxnLst>
                  <a:cxn ang="0">
                    <a:pos x="13" y="8"/>
                  </a:cxn>
                  <a:cxn ang="0">
                    <a:pos x="13" y="23"/>
                  </a:cxn>
                  <a:cxn ang="0">
                    <a:pos x="0" y="16"/>
                  </a:cxn>
                  <a:cxn ang="0">
                    <a:pos x="0" y="0"/>
                  </a:cxn>
                  <a:cxn ang="0">
                    <a:pos x="13" y="8"/>
                  </a:cxn>
                  <a:cxn ang="0">
                    <a:pos x="13" y="8"/>
                  </a:cxn>
                  <a:cxn ang="0">
                    <a:pos x="13" y="8"/>
                  </a:cxn>
                </a:cxnLst>
                <a:rect l="0" t="0" r="r" b="b"/>
                <a:pathLst>
                  <a:path w="13" h="23">
                    <a:moveTo>
                      <a:pt x="13" y="8"/>
                    </a:moveTo>
                    <a:lnTo>
                      <a:pt x="13" y="23"/>
                    </a:lnTo>
                    <a:lnTo>
                      <a:pt x="0" y="16"/>
                    </a:lnTo>
                    <a:lnTo>
                      <a:pt x="0" y="0"/>
                    </a:lnTo>
                    <a:lnTo>
                      <a:pt x="13" y="8"/>
                    </a:lnTo>
                    <a:lnTo>
                      <a:pt x="13" y="8"/>
                    </a:lnTo>
                    <a:lnTo>
                      <a:pt x="13" y="8"/>
                    </a:lnTo>
                    <a:close/>
                  </a:path>
                </a:pathLst>
              </a:custGeom>
              <a:solidFill>
                <a:srgbClr val="36458A"/>
              </a:solidFill>
              <a:ln w="9525">
                <a:noFill/>
                <a:round/>
                <a:headEnd/>
                <a:tailEnd/>
              </a:ln>
            </p:spPr>
            <p:txBody>
              <a:bodyPr/>
              <a:lstStyle/>
              <a:p>
                <a:endParaRPr lang="zh-CN" altLang="en-US"/>
              </a:p>
            </p:txBody>
          </p:sp>
          <p:sp>
            <p:nvSpPr>
              <p:cNvPr id="1302" name="Freeform 588"/>
              <p:cNvSpPr>
                <a:spLocks/>
              </p:cNvSpPr>
              <p:nvPr/>
            </p:nvSpPr>
            <p:spPr bwMode="auto">
              <a:xfrm>
                <a:off x="4812" y="1749"/>
                <a:ext cx="11" cy="16"/>
              </a:xfrm>
              <a:custGeom>
                <a:avLst/>
                <a:gdLst/>
                <a:ahLst/>
                <a:cxnLst>
                  <a:cxn ang="0">
                    <a:pos x="11" y="6"/>
                  </a:cxn>
                  <a:cxn ang="0">
                    <a:pos x="11" y="15"/>
                  </a:cxn>
                  <a:cxn ang="0">
                    <a:pos x="8" y="14"/>
                  </a:cxn>
                  <a:cxn ang="0">
                    <a:pos x="8" y="16"/>
                  </a:cxn>
                  <a:cxn ang="0">
                    <a:pos x="3" y="13"/>
                  </a:cxn>
                  <a:cxn ang="0">
                    <a:pos x="3" y="11"/>
                  </a:cxn>
                  <a:cxn ang="0">
                    <a:pos x="0" y="9"/>
                  </a:cxn>
                  <a:cxn ang="0">
                    <a:pos x="0" y="0"/>
                  </a:cxn>
                  <a:cxn ang="0">
                    <a:pos x="11" y="6"/>
                  </a:cxn>
                  <a:cxn ang="0">
                    <a:pos x="11" y="6"/>
                  </a:cxn>
                  <a:cxn ang="0">
                    <a:pos x="11" y="6"/>
                  </a:cxn>
                </a:cxnLst>
                <a:rect l="0" t="0" r="r" b="b"/>
                <a:pathLst>
                  <a:path w="11" h="16">
                    <a:moveTo>
                      <a:pt x="11" y="6"/>
                    </a:moveTo>
                    <a:lnTo>
                      <a:pt x="11" y="15"/>
                    </a:lnTo>
                    <a:lnTo>
                      <a:pt x="8" y="14"/>
                    </a:lnTo>
                    <a:lnTo>
                      <a:pt x="8" y="16"/>
                    </a:lnTo>
                    <a:lnTo>
                      <a:pt x="3" y="13"/>
                    </a:lnTo>
                    <a:lnTo>
                      <a:pt x="3" y="11"/>
                    </a:lnTo>
                    <a:lnTo>
                      <a:pt x="0" y="9"/>
                    </a:lnTo>
                    <a:lnTo>
                      <a:pt x="0" y="0"/>
                    </a:lnTo>
                    <a:lnTo>
                      <a:pt x="11" y="6"/>
                    </a:lnTo>
                    <a:lnTo>
                      <a:pt x="11" y="6"/>
                    </a:lnTo>
                    <a:lnTo>
                      <a:pt x="11" y="6"/>
                    </a:lnTo>
                    <a:close/>
                  </a:path>
                </a:pathLst>
              </a:custGeom>
              <a:solidFill>
                <a:srgbClr val="072466"/>
              </a:solidFill>
              <a:ln w="9525">
                <a:noFill/>
                <a:round/>
                <a:headEnd/>
                <a:tailEnd/>
              </a:ln>
            </p:spPr>
            <p:txBody>
              <a:bodyPr/>
              <a:lstStyle/>
              <a:p>
                <a:endParaRPr lang="zh-CN" altLang="en-US"/>
              </a:p>
            </p:txBody>
          </p:sp>
          <p:sp>
            <p:nvSpPr>
              <p:cNvPr id="1303" name="Freeform 589"/>
              <p:cNvSpPr>
                <a:spLocks/>
              </p:cNvSpPr>
              <p:nvPr/>
            </p:nvSpPr>
            <p:spPr bwMode="auto">
              <a:xfrm>
                <a:off x="4808" y="1784"/>
                <a:ext cx="14" cy="23"/>
              </a:xfrm>
              <a:custGeom>
                <a:avLst/>
                <a:gdLst/>
                <a:ahLst/>
                <a:cxnLst>
                  <a:cxn ang="0">
                    <a:pos x="14" y="8"/>
                  </a:cxn>
                  <a:cxn ang="0">
                    <a:pos x="14" y="23"/>
                  </a:cxn>
                  <a:cxn ang="0">
                    <a:pos x="0" y="15"/>
                  </a:cxn>
                  <a:cxn ang="0">
                    <a:pos x="0" y="0"/>
                  </a:cxn>
                  <a:cxn ang="0">
                    <a:pos x="14" y="8"/>
                  </a:cxn>
                  <a:cxn ang="0">
                    <a:pos x="14" y="8"/>
                  </a:cxn>
                  <a:cxn ang="0">
                    <a:pos x="14" y="8"/>
                  </a:cxn>
                </a:cxnLst>
                <a:rect l="0" t="0" r="r" b="b"/>
                <a:pathLst>
                  <a:path w="14" h="23">
                    <a:moveTo>
                      <a:pt x="14" y="8"/>
                    </a:moveTo>
                    <a:lnTo>
                      <a:pt x="14" y="23"/>
                    </a:lnTo>
                    <a:lnTo>
                      <a:pt x="0" y="15"/>
                    </a:lnTo>
                    <a:lnTo>
                      <a:pt x="0" y="0"/>
                    </a:lnTo>
                    <a:lnTo>
                      <a:pt x="14" y="8"/>
                    </a:lnTo>
                    <a:lnTo>
                      <a:pt x="14" y="8"/>
                    </a:lnTo>
                    <a:lnTo>
                      <a:pt x="14" y="8"/>
                    </a:lnTo>
                    <a:close/>
                  </a:path>
                </a:pathLst>
              </a:custGeom>
              <a:solidFill>
                <a:srgbClr val="36458A"/>
              </a:solidFill>
              <a:ln w="9525">
                <a:noFill/>
                <a:round/>
                <a:headEnd/>
                <a:tailEnd/>
              </a:ln>
            </p:spPr>
            <p:txBody>
              <a:bodyPr/>
              <a:lstStyle/>
              <a:p>
                <a:endParaRPr lang="zh-CN" altLang="en-US"/>
              </a:p>
            </p:txBody>
          </p:sp>
          <p:sp>
            <p:nvSpPr>
              <p:cNvPr id="1304" name="Freeform 590"/>
              <p:cNvSpPr>
                <a:spLocks/>
              </p:cNvSpPr>
              <p:nvPr/>
            </p:nvSpPr>
            <p:spPr bwMode="auto">
              <a:xfrm>
                <a:off x="4810" y="1787"/>
                <a:ext cx="10" cy="17"/>
              </a:xfrm>
              <a:custGeom>
                <a:avLst/>
                <a:gdLst/>
                <a:ahLst/>
                <a:cxnLst>
                  <a:cxn ang="0">
                    <a:pos x="10" y="6"/>
                  </a:cxn>
                  <a:cxn ang="0">
                    <a:pos x="10" y="16"/>
                  </a:cxn>
                  <a:cxn ang="0">
                    <a:pos x="7" y="14"/>
                  </a:cxn>
                  <a:cxn ang="0">
                    <a:pos x="7" y="17"/>
                  </a:cxn>
                  <a:cxn ang="0">
                    <a:pos x="2" y="13"/>
                  </a:cxn>
                  <a:cxn ang="0">
                    <a:pos x="2" y="11"/>
                  </a:cxn>
                  <a:cxn ang="0">
                    <a:pos x="0" y="10"/>
                  </a:cxn>
                  <a:cxn ang="0">
                    <a:pos x="0" y="0"/>
                  </a:cxn>
                  <a:cxn ang="0">
                    <a:pos x="10" y="6"/>
                  </a:cxn>
                  <a:cxn ang="0">
                    <a:pos x="10" y="6"/>
                  </a:cxn>
                  <a:cxn ang="0">
                    <a:pos x="10" y="6"/>
                  </a:cxn>
                </a:cxnLst>
                <a:rect l="0" t="0" r="r" b="b"/>
                <a:pathLst>
                  <a:path w="10" h="17">
                    <a:moveTo>
                      <a:pt x="10" y="6"/>
                    </a:moveTo>
                    <a:lnTo>
                      <a:pt x="10" y="16"/>
                    </a:lnTo>
                    <a:lnTo>
                      <a:pt x="7" y="14"/>
                    </a:lnTo>
                    <a:lnTo>
                      <a:pt x="7" y="17"/>
                    </a:lnTo>
                    <a:lnTo>
                      <a:pt x="2" y="13"/>
                    </a:lnTo>
                    <a:lnTo>
                      <a:pt x="2" y="11"/>
                    </a:lnTo>
                    <a:lnTo>
                      <a:pt x="0" y="10"/>
                    </a:lnTo>
                    <a:lnTo>
                      <a:pt x="0" y="0"/>
                    </a:lnTo>
                    <a:lnTo>
                      <a:pt x="10" y="6"/>
                    </a:lnTo>
                    <a:lnTo>
                      <a:pt x="10" y="6"/>
                    </a:lnTo>
                    <a:lnTo>
                      <a:pt x="10" y="6"/>
                    </a:lnTo>
                    <a:close/>
                  </a:path>
                </a:pathLst>
              </a:custGeom>
              <a:solidFill>
                <a:srgbClr val="072466"/>
              </a:solidFill>
              <a:ln w="9525">
                <a:noFill/>
                <a:round/>
                <a:headEnd/>
                <a:tailEnd/>
              </a:ln>
            </p:spPr>
            <p:txBody>
              <a:bodyPr/>
              <a:lstStyle/>
              <a:p>
                <a:endParaRPr lang="zh-CN" altLang="en-US"/>
              </a:p>
            </p:txBody>
          </p:sp>
          <p:sp>
            <p:nvSpPr>
              <p:cNvPr id="1305" name="Freeform 591"/>
              <p:cNvSpPr>
                <a:spLocks/>
              </p:cNvSpPr>
              <p:nvPr/>
            </p:nvSpPr>
            <p:spPr bwMode="auto">
              <a:xfrm>
                <a:off x="4808" y="1821"/>
                <a:ext cx="14" cy="23"/>
              </a:xfrm>
              <a:custGeom>
                <a:avLst/>
                <a:gdLst/>
                <a:ahLst/>
                <a:cxnLst>
                  <a:cxn ang="0">
                    <a:pos x="14" y="8"/>
                  </a:cxn>
                  <a:cxn ang="0">
                    <a:pos x="14" y="23"/>
                  </a:cxn>
                  <a:cxn ang="0">
                    <a:pos x="0" y="15"/>
                  </a:cxn>
                  <a:cxn ang="0">
                    <a:pos x="0" y="0"/>
                  </a:cxn>
                  <a:cxn ang="0">
                    <a:pos x="14" y="8"/>
                  </a:cxn>
                  <a:cxn ang="0">
                    <a:pos x="14" y="8"/>
                  </a:cxn>
                  <a:cxn ang="0">
                    <a:pos x="14" y="8"/>
                  </a:cxn>
                </a:cxnLst>
                <a:rect l="0" t="0" r="r" b="b"/>
                <a:pathLst>
                  <a:path w="14" h="23">
                    <a:moveTo>
                      <a:pt x="14" y="8"/>
                    </a:moveTo>
                    <a:lnTo>
                      <a:pt x="14" y="23"/>
                    </a:lnTo>
                    <a:lnTo>
                      <a:pt x="0" y="15"/>
                    </a:lnTo>
                    <a:lnTo>
                      <a:pt x="0" y="0"/>
                    </a:lnTo>
                    <a:lnTo>
                      <a:pt x="14" y="8"/>
                    </a:lnTo>
                    <a:lnTo>
                      <a:pt x="14" y="8"/>
                    </a:lnTo>
                    <a:lnTo>
                      <a:pt x="14" y="8"/>
                    </a:lnTo>
                    <a:close/>
                  </a:path>
                </a:pathLst>
              </a:custGeom>
              <a:solidFill>
                <a:srgbClr val="36458A"/>
              </a:solidFill>
              <a:ln w="9525">
                <a:noFill/>
                <a:round/>
                <a:headEnd/>
                <a:tailEnd/>
              </a:ln>
            </p:spPr>
            <p:txBody>
              <a:bodyPr/>
              <a:lstStyle/>
              <a:p>
                <a:endParaRPr lang="zh-CN" altLang="en-US"/>
              </a:p>
            </p:txBody>
          </p:sp>
          <p:sp>
            <p:nvSpPr>
              <p:cNvPr id="1306" name="Freeform 592"/>
              <p:cNvSpPr>
                <a:spLocks/>
              </p:cNvSpPr>
              <p:nvPr/>
            </p:nvSpPr>
            <p:spPr bwMode="auto">
              <a:xfrm>
                <a:off x="4810" y="1825"/>
                <a:ext cx="10" cy="16"/>
              </a:xfrm>
              <a:custGeom>
                <a:avLst/>
                <a:gdLst/>
                <a:ahLst/>
                <a:cxnLst>
                  <a:cxn ang="0">
                    <a:pos x="10" y="5"/>
                  </a:cxn>
                  <a:cxn ang="0">
                    <a:pos x="10" y="15"/>
                  </a:cxn>
                  <a:cxn ang="0">
                    <a:pos x="7" y="13"/>
                  </a:cxn>
                  <a:cxn ang="0">
                    <a:pos x="7" y="16"/>
                  </a:cxn>
                  <a:cxn ang="0">
                    <a:pos x="2" y="13"/>
                  </a:cxn>
                  <a:cxn ang="0">
                    <a:pos x="2" y="10"/>
                  </a:cxn>
                  <a:cxn ang="0">
                    <a:pos x="0" y="9"/>
                  </a:cxn>
                  <a:cxn ang="0">
                    <a:pos x="0" y="0"/>
                  </a:cxn>
                  <a:cxn ang="0">
                    <a:pos x="10" y="5"/>
                  </a:cxn>
                  <a:cxn ang="0">
                    <a:pos x="10" y="5"/>
                  </a:cxn>
                  <a:cxn ang="0">
                    <a:pos x="10" y="5"/>
                  </a:cxn>
                </a:cxnLst>
                <a:rect l="0" t="0" r="r" b="b"/>
                <a:pathLst>
                  <a:path w="10" h="16">
                    <a:moveTo>
                      <a:pt x="10" y="5"/>
                    </a:moveTo>
                    <a:lnTo>
                      <a:pt x="10" y="15"/>
                    </a:lnTo>
                    <a:lnTo>
                      <a:pt x="7" y="13"/>
                    </a:lnTo>
                    <a:lnTo>
                      <a:pt x="7" y="16"/>
                    </a:lnTo>
                    <a:lnTo>
                      <a:pt x="2" y="13"/>
                    </a:lnTo>
                    <a:lnTo>
                      <a:pt x="2" y="10"/>
                    </a:lnTo>
                    <a:lnTo>
                      <a:pt x="0" y="9"/>
                    </a:lnTo>
                    <a:lnTo>
                      <a:pt x="0" y="0"/>
                    </a:lnTo>
                    <a:lnTo>
                      <a:pt x="10" y="5"/>
                    </a:lnTo>
                    <a:lnTo>
                      <a:pt x="10" y="5"/>
                    </a:lnTo>
                    <a:lnTo>
                      <a:pt x="10" y="5"/>
                    </a:lnTo>
                    <a:close/>
                  </a:path>
                </a:pathLst>
              </a:custGeom>
              <a:solidFill>
                <a:srgbClr val="072466"/>
              </a:solidFill>
              <a:ln w="9525">
                <a:noFill/>
                <a:round/>
                <a:headEnd/>
                <a:tailEnd/>
              </a:ln>
            </p:spPr>
            <p:txBody>
              <a:bodyPr/>
              <a:lstStyle/>
              <a:p>
                <a:endParaRPr lang="zh-CN" altLang="en-US"/>
              </a:p>
            </p:txBody>
          </p:sp>
          <p:sp>
            <p:nvSpPr>
              <p:cNvPr id="1307" name="Freeform 593"/>
              <p:cNvSpPr>
                <a:spLocks/>
              </p:cNvSpPr>
              <p:nvPr/>
            </p:nvSpPr>
            <p:spPr bwMode="auto">
              <a:xfrm>
                <a:off x="4526" y="1411"/>
                <a:ext cx="17" cy="8"/>
              </a:xfrm>
              <a:custGeom>
                <a:avLst/>
                <a:gdLst/>
                <a:ahLst/>
                <a:cxnLst>
                  <a:cxn ang="0">
                    <a:pos x="35" y="1"/>
                  </a:cxn>
                  <a:cxn ang="0">
                    <a:pos x="35" y="1"/>
                  </a:cxn>
                  <a:cxn ang="0">
                    <a:pos x="34" y="1"/>
                  </a:cxn>
                  <a:cxn ang="0">
                    <a:pos x="34" y="1"/>
                  </a:cxn>
                  <a:cxn ang="0">
                    <a:pos x="33" y="1"/>
                  </a:cxn>
                  <a:cxn ang="0">
                    <a:pos x="33" y="0"/>
                  </a:cxn>
                  <a:cxn ang="0">
                    <a:pos x="32" y="0"/>
                  </a:cxn>
                  <a:cxn ang="0">
                    <a:pos x="32" y="0"/>
                  </a:cxn>
                  <a:cxn ang="0">
                    <a:pos x="31" y="0"/>
                  </a:cxn>
                  <a:cxn ang="0">
                    <a:pos x="31" y="0"/>
                  </a:cxn>
                  <a:cxn ang="0">
                    <a:pos x="30" y="0"/>
                  </a:cxn>
                  <a:cxn ang="0">
                    <a:pos x="30" y="0"/>
                  </a:cxn>
                  <a:cxn ang="0">
                    <a:pos x="29" y="0"/>
                  </a:cxn>
                  <a:cxn ang="0">
                    <a:pos x="29" y="0"/>
                  </a:cxn>
                  <a:cxn ang="0">
                    <a:pos x="28" y="1"/>
                  </a:cxn>
                  <a:cxn ang="0">
                    <a:pos x="0" y="17"/>
                  </a:cxn>
                  <a:cxn ang="0">
                    <a:pos x="0" y="17"/>
                  </a:cxn>
                  <a:cxn ang="0">
                    <a:pos x="1" y="17"/>
                  </a:cxn>
                  <a:cxn ang="0">
                    <a:pos x="2" y="16"/>
                  </a:cxn>
                  <a:cxn ang="0">
                    <a:pos x="2" y="16"/>
                  </a:cxn>
                  <a:cxn ang="0">
                    <a:pos x="3" y="16"/>
                  </a:cxn>
                  <a:cxn ang="0">
                    <a:pos x="3" y="17"/>
                  </a:cxn>
                  <a:cxn ang="0">
                    <a:pos x="4" y="17"/>
                  </a:cxn>
                  <a:cxn ang="0">
                    <a:pos x="4" y="17"/>
                  </a:cxn>
                  <a:cxn ang="0">
                    <a:pos x="5" y="17"/>
                  </a:cxn>
                  <a:cxn ang="0">
                    <a:pos x="5" y="17"/>
                  </a:cxn>
                  <a:cxn ang="0">
                    <a:pos x="5" y="17"/>
                  </a:cxn>
                  <a:cxn ang="0">
                    <a:pos x="6" y="17"/>
                  </a:cxn>
                  <a:cxn ang="0">
                    <a:pos x="6" y="18"/>
                  </a:cxn>
                  <a:cxn ang="0">
                    <a:pos x="7" y="18"/>
                  </a:cxn>
                  <a:cxn ang="0">
                    <a:pos x="7" y="18"/>
                  </a:cxn>
                  <a:cxn ang="0">
                    <a:pos x="35" y="2"/>
                  </a:cxn>
                  <a:cxn ang="0">
                    <a:pos x="35" y="1"/>
                  </a:cxn>
                  <a:cxn ang="0">
                    <a:pos x="35" y="1"/>
                  </a:cxn>
                </a:cxnLst>
                <a:rect l="0" t="0" r="r" b="b"/>
                <a:pathLst>
                  <a:path w="35" h="18">
                    <a:moveTo>
                      <a:pt x="35" y="1"/>
                    </a:moveTo>
                    <a:cubicBezTo>
                      <a:pt x="35" y="1"/>
                      <a:pt x="35" y="1"/>
                      <a:pt x="35" y="1"/>
                    </a:cubicBezTo>
                    <a:cubicBezTo>
                      <a:pt x="34" y="1"/>
                      <a:pt x="34" y="1"/>
                      <a:pt x="34" y="1"/>
                    </a:cubicBezTo>
                    <a:cubicBezTo>
                      <a:pt x="34" y="1"/>
                      <a:pt x="34" y="1"/>
                      <a:pt x="34" y="1"/>
                    </a:cubicBezTo>
                    <a:cubicBezTo>
                      <a:pt x="34" y="1"/>
                      <a:pt x="33" y="1"/>
                      <a:pt x="33" y="1"/>
                    </a:cubicBezTo>
                    <a:cubicBezTo>
                      <a:pt x="33" y="1"/>
                      <a:pt x="33" y="0"/>
                      <a:pt x="33" y="0"/>
                    </a:cubicBezTo>
                    <a:cubicBezTo>
                      <a:pt x="33" y="0"/>
                      <a:pt x="33" y="0"/>
                      <a:pt x="32" y="0"/>
                    </a:cubicBezTo>
                    <a:cubicBezTo>
                      <a:pt x="32" y="0"/>
                      <a:pt x="32" y="0"/>
                      <a:pt x="32" y="0"/>
                    </a:cubicBezTo>
                    <a:cubicBezTo>
                      <a:pt x="32" y="0"/>
                      <a:pt x="32" y="0"/>
                      <a:pt x="31" y="0"/>
                    </a:cubicBezTo>
                    <a:cubicBezTo>
                      <a:pt x="31" y="0"/>
                      <a:pt x="31" y="0"/>
                      <a:pt x="31" y="0"/>
                    </a:cubicBezTo>
                    <a:cubicBezTo>
                      <a:pt x="31" y="0"/>
                      <a:pt x="31" y="0"/>
                      <a:pt x="30" y="0"/>
                    </a:cubicBezTo>
                    <a:cubicBezTo>
                      <a:pt x="30" y="0"/>
                      <a:pt x="30" y="0"/>
                      <a:pt x="30" y="0"/>
                    </a:cubicBezTo>
                    <a:cubicBezTo>
                      <a:pt x="30" y="0"/>
                      <a:pt x="30" y="0"/>
                      <a:pt x="29" y="0"/>
                    </a:cubicBezTo>
                    <a:cubicBezTo>
                      <a:pt x="29" y="0"/>
                      <a:pt x="29" y="0"/>
                      <a:pt x="29" y="0"/>
                    </a:cubicBezTo>
                    <a:cubicBezTo>
                      <a:pt x="28" y="1"/>
                      <a:pt x="28" y="1"/>
                      <a:pt x="28" y="1"/>
                    </a:cubicBezTo>
                    <a:cubicBezTo>
                      <a:pt x="0" y="17"/>
                      <a:pt x="0" y="17"/>
                      <a:pt x="0" y="17"/>
                    </a:cubicBezTo>
                    <a:cubicBezTo>
                      <a:pt x="0" y="17"/>
                      <a:pt x="0" y="17"/>
                      <a:pt x="0" y="17"/>
                    </a:cubicBezTo>
                    <a:cubicBezTo>
                      <a:pt x="1" y="17"/>
                      <a:pt x="1" y="17"/>
                      <a:pt x="1" y="17"/>
                    </a:cubicBezTo>
                    <a:cubicBezTo>
                      <a:pt x="1" y="17"/>
                      <a:pt x="2" y="17"/>
                      <a:pt x="2" y="16"/>
                    </a:cubicBezTo>
                    <a:cubicBezTo>
                      <a:pt x="2" y="16"/>
                      <a:pt x="2" y="16"/>
                      <a:pt x="2" y="16"/>
                    </a:cubicBezTo>
                    <a:cubicBezTo>
                      <a:pt x="2" y="16"/>
                      <a:pt x="3" y="16"/>
                      <a:pt x="3" y="16"/>
                    </a:cubicBezTo>
                    <a:cubicBezTo>
                      <a:pt x="3" y="16"/>
                      <a:pt x="3" y="17"/>
                      <a:pt x="3" y="17"/>
                    </a:cubicBezTo>
                    <a:cubicBezTo>
                      <a:pt x="3" y="17"/>
                      <a:pt x="4" y="17"/>
                      <a:pt x="4" y="17"/>
                    </a:cubicBezTo>
                    <a:cubicBezTo>
                      <a:pt x="4" y="17"/>
                      <a:pt x="4" y="17"/>
                      <a:pt x="4" y="17"/>
                    </a:cubicBezTo>
                    <a:cubicBezTo>
                      <a:pt x="4" y="17"/>
                      <a:pt x="4" y="17"/>
                      <a:pt x="5" y="17"/>
                    </a:cubicBezTo>
                    <a:cubicBezTo>
                      <a:pt x="5" y="17"/>
                      <a:pt x="5" y="17"/>
                      <a:pt x="5" y="17"/>
                    </a:cubicBezTo>
                    <a:cubicBezTo>
                      <a:pt x="5" y="17"/>
                      <a:pt x="5" y="17"/>
                      <a:pt x="5" y="17"/>
                    </a:cubicBezTo>
                    <a:cubicBezTo>
                      <a:pt x="6" y="17"/>
                      <a:pt x="6" y="17"/>
                      <a:pt x="6" y="17"/>
                    </a:cubicBezTo>
                    <a:cubicBezTo>
                      <a:pt x="6" y="17"/>
                      <a:pt x="6" y="17"/>
                      <a:pt x="6" y="18"/>
                    </a:cubicBezTo>
                    <a:cubicBezTo>
                      <a:pt x="6" y="18"/>
                      <a:pt x="7" y="18"/>
                      <a:pt x="7" y="18"/>
                    </a:cubicBezTo>
                    <a:cubicBezTo>
                      <a:pt x="7" y="18"/>
                      <a:pt x="7" y="18"/>
                      <a:pt x="7" y="18"/>
                    </a:cubicBezTo>
                    <a:cubicBezTo>
                      <a:pt x="35" y="2"/>
                      <a:pt x="35" y="2"/>
                      <a:pt x="35" y="2"/>
                    </a:cubicBezTo>
                    <a:cubicBezTo>
                      <a:pt x="35"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1308" name="Freeform 594"/>
              <p:cNvSpPr>
                <a:spLocks/>
              </p:cNvSpPr>
              <p:nvPr/>
            </p:nvSpPr>
            <p:spPr bwMode="auto">
              <a:xfrm>
                <a:off x="4530" y="1412"/>
                <a:ext cx="15" cy="9"/>
              </a:xfrm>
              <a:custGeom>
                <a:avLst/>
                <a:gdLst/>
                <a:ahLst/>
                <a:cxnLst>
                  <a:cxn ang="0">
                    <a:pos x="32" y="3"/>
                  </a:cxn>
                  <a:cxn ang="0">
                    <a:pos x="32" y="2"/>
                  </a:cxn>
                  <a:cxn ang="0">
                    <a:pos x="31" y="2"/>
                  </a:cxn>
                  <a:cxn ang="0">
                    <a:pos x="31" y="1"/>
                  </a:cxn>
                  <a:cxn ang="0">
                    <a:pos x="30" y="1"/>
                  </a:cxn>
                  <a:cxn ang="0">
                    <a:pos x="30" y="1"/>
                  </a:cxn>
                  <a:cxn ang="0">
                    <a:pos x="29" y="0"/>
                  </a:cxn>
                  <a:cxn ang="0">
                    <a:pos x="29" y="0"/>
                  </a:cxn>
                  <a:cxn ang="0">
                    <a:pos x="28" y="0"/>
                  </a:cxn>
                  <a:cxn ang="0">
                    <a:pos x="28" y="0"/>
                  </a:cxn>
                  <a:cxn ang="0">
                    <a:pos x="0" y="16"/>
                  </a:cxn>
                  <a:cxn ang="0">
                    <a:pos x="0" y="16"/>
                  </a:cxn>
                  <a:cxn ang="0">
                    <a:pos x="1" y="16"/>
                  </a:cxn>
                  <a:cxn ang="0">
                    <a:pos x="1" y="17"/>
                  </a:cxn>
                  <a:cxn ang="0">
                    <a:pos x="2" y="17"/>
                  </a:cxn>
                  <a:cxn ang="0">
                    <a:pos x="2" y="17"/>
                  </a:cxn>
                  <a:cxn ang="0">
                    <a:pos x="3" y="18"/>
                  </a:cxn>
                  <a:cxn ang="0">
                    <a:pos x="3" y="18"/>
                  </a:cxn>
                  <a:cxn ang="0">
                    <a:pos x="3" y="18"/>
                  </a:cxn>
                  <a:cxn ang="0">
                    <a:pos x="4" y="19"/>
                  </a:cxn>
                  <a:cxn ang="0">
                    <a:pos x="4" y="19"/>
                  </a:cxn>
                  <a:cxn ang="0">
                    <a:pos x="33" y="3"/>
                  </a:cxn>
                  <a:cxn ang="0">
                    <a:pos x="32" y="3"/>
                  </a:cxn>
                </a:cxnLst>
                <a:rect l="0" t="0" r="r" b="b"/>
                <a:pathLst>
                  <a:path w="33" h="19">
                    <a:moveTo>
                      <a:pt x="32" y="3"/>
                    </a:moveTo>
                    <a:cubicBezTo>
                      <a:pt x="32" y="2"/>
                      <a:pt x="32" y="2"/>
                      <a:pt x="32" y="2"/>
                    </a:cubicBezTo>
                    <a:cubicBezTo>
                      <a:pt x="31" y="2"/>
                      <a:pt x="31" y="2"/>
                      <a:pt x="31" y="2"/>
                    </a:cubicBezTo>
                    <a:cubicBezTo>
                      <a:pt x="31" y="2"/>
                      <a:pt x="31" y="1"/>
                      <a:pt x="31" y="1"/>
                    </a:cubicBezTo>
                    <a:cubicBezTo>
                      <a:pt x="31" y="1"/>
                      <a:pt x="30" y="1"/>
                      <a:pt x="30" y="1"/>
                    </a:cubicBezTo>
                    <a:cubicBezTo>
                      <a:pt x="30" y="1"/>
                      <a:pt x="30" y="1"/>
                      <a:pt x="30" y="1"/>
                    </a:cubicBezTo>
                    <a:cubicBezTo>
                      <a:pt x="30" y="0"/>
                      <a:pt x="29" y="0"/>
                      <a:pt x="29" y="0"/>
                    </a:cubicBezTo>
                    <a:cubicBezTo>
                      <a:pt x="29" y="0"/>
                      <a:pt x="29" y="0"/>
                      <a:pt x="29" y="0"/>
                    </a:cubicBezTo>
                    <a:cubicBezTo>
                      <a:pt x="29" y="0"/>
                      <a:pt x="29" y="0"/>
                      <a:pt x="28" y="0"/>
                    </a:cubicBezTo>
                    <a:cubicBezTo>
                      <a:pt x="28" y="0"/>
                      <a:pt x="28" y="0"/>
                      <a:pt x="28" y="0"/>
                    </a:cubicBezTo>
                    <a:cubicBezTo>
                      <a:pt x="0" y="16"/>
                      <a:pt x="0" y="16"/>
                      <a:pt x="0" y="16"/>
                    </a:cubicBezTo>
                    <a:cubicBezTo>
                      <a:pt x="0" y="16"/>
                      <a:pt x="0" y="16"/>
                      <a:pt x="0" y="16"/>
                    </a:cubicBezTo>
                    <a:cubicBezTo>
                      <a:pt x="0" y="16"/>
                      <a:pt x="1" y="16"/>
                      <a:pt x="1" y="16"/>
                    </a:cubicBezTo>
                    <a:cubicBezTo>
                      <a:pt x="1" y="16"/>
                      <a:pt x="1" y="16"/>
                      <a:pt x="1" y="17"/>
                    </a:cubicBezTo>
                    <a:cubicBezTo>
                      <a:pt x="1" y="17"/>
                      <a:pt x="1" y="17"/>
                      <a:pt x="2" y="17"/>
                    </a:cubicBezTo>
                    <a:cubicBezTo>
                      <a:pt x="2" y="17"/>
                      <a:pt x="2" y="17"/>
                      <a:pt x="2" y="17"/>
                    </a:cubicBezTo>
                    <a:cubicBezTo>
                      <a:pt x="2" y="17"/>
                      <a:pt x="2" y="18"/>
                      <a:pt x="3" y="18"/>
                    </a:cubicBezTo>
                    <a:cubicBezTo>
                      <a:pt x="3" y="18"/>
                      <a:pt x="3" y="18"/>
                      <a:pt x="3" y="18"/>
                    </a:cubicBezTo>
                    <a:cubicBezTo>
                      <a:pt x="3" y="18"/>
                      <a:pt x="3" y="18"/>
                      <a:pt x="3" y="18"/>
                    </a:cubicBezTo>
                    <a:cubicBezTo>
                      <a:pt x="4" y="19"/>
                      <a:pt x="4" y="19"/>
                      <a:pt x="4" y="19"/>
                    </a:cubicBezTo>
                    <a:cubicBezTo>
                      <a:pt x="4" y="19"/>
                      <a:pt x="4" y="19"/>
                      <a:pt x="4" y="19"/>
                    </a:cubicBezTo>
                    <a:cubicBezTo>
                      <a:pt x="33" y="3"/>
                      <a:pt x="33" y="3"/>
                      <a:pt x="33" y="3"/>
                    </a:cubicBezTo>
                    <a:cubicBezTo>
                      <a:pt x="32" y="3"/>
                      <a:pt x="32" y="3"/>
                      <a:pt x="32" y="3"/>
                    </a:cubicBezTo>
                    <a:close/>
                  </a:path>
                </a:pathLst>
              </a:custGeom>
              <a:solidFill>
                <a:srgbClr val="4F64A8"/>
              </a:solidFill>
              <a:ln w="9525">
                <a:noFill/>
                <a:round/>
                <a:headEnd/>
                <a:tailEnd/>
              </a:ln>
            </p:spPr>
            <p:txBody>
              <a:bodyPr/>
              <a:lstStyle/>
              <a:p>
                <a:endParaRPr lang="zh-CN" altLang="en-US"/>
              </a:p>
            </p:txBody>
          </p:sp>
          <p:sp>
            <p:nvSpPr>
              <p:cNvPr id="1309" name="Freeform 595"/>
              <p:cNvSpPr>
                <a:spLocks/>
              </p:cNvSpPr>
              <p:nvPr/>
            </p:nvSpPr>
            <p:spPr bwMode="auto">
              <a:xfrm>
                <a:off x="4532" y="1413"/>
                <a:ext cx="16" cy="18"/>
              </a:xfrm>
              <a:custGeom>
                <a:avLst/>
                <a:gdLst/>
                <a:ahLst/>
                <a:cxnLst>
                  <a:cxn ang="0">
                    <a:pos x="35" y="14"/>
                  </a:cxn>
                  <a:cxn ang="0">
                    <a:pos x="35" y="13"/>
                  </a:cxn>
                  <a:cxn ang="0">
                    <a:pos x="35" y="12"/>
                  </a:cxn>
                  <a:cxn ang="0">
                    <a:pos x="34" y="11"/>
                  </a:cxn>
                  <a:cxn ang="0">
                    <a:pos x="34" y="10"/>
                  </a:cxn>
                  <a:cxn ang="0">
                    <a:pos x="34" y="8"/>
                  </a:cxn>
                  <a:cxn ang="0">
                    <a:pos x="33" y="7"/>
                  </a:cxn>
                  <a:cxn ang="0">
                    <a:pos x="33" y="6"/>
                  </a:cxn>
                  <a:cxn ang="0">
                    <a:pos x="32" y="5"/>
                  </a:cxn>
                  <a:cxn ang="0">
                    <a:pos x="31" y="3"/>
                  </a:cxn>
                  <a:cxn ang="0">
                    <a:pos x="30" y="1"/>
                  </a:cxn>
                  <a:cxn ang="0">
                    <a:pos x="29" y="0"/>
                  </a:cxn>
                  <a:cxn ang="0">
                    <a:pos x="0" y="16"/>
                  </a:cxn>
                  <a:cxn ang="0">
                    <a:pos x="1" y="17"/>
                  </a:cxn>
                  <a:cxn ang="0">
                    <a:pos x="2" y="18"/>
                  </a:cxn>
                  <a:cxn ang="0">
                    <a:pos x="4" y="21"/>
                  </a:cxn>
                  <a:cxn ang="0">
                    <a:pos x="4" y="22"/>
                  </a:cxn>
                  <a:cxn ang="0">
                    <a:pos x="5" y="23"/>
                  </a:cxn>
                  <a:cxn ang="0">
                    <a:pos x="5" y="24"/>
                  </a:cxn>
                  <a:cxn ang="0">
                    <a:pos x="6" y="25"/>
                  </a:cxn>
                  <a:cxn ang="0">
                    <a:pos x="6" y="26"/>
                  </a:cxn>
                  <a:cxn ang="0">
                    <a:pos x="6" y="28"/>
                  </a:cxn>
                  <a:cxn ang="0">
                    <a:pos x="6" y="29"/>
                  </a:cxn>
                  <a:cxn ang="0">
                    <a:pos x="7" y="30"/>
                  </a:cxn>
                  <a:cxn ang="0">
                    <a:pos x="7" y="31"/>
                  </a:cxn>
                  <a:cxn ang="0">
                    <a:pos x="7" y="31"/>
                  </a:cxn>
                  <a:cxn ang="0">
                    <a:pos x="7" y="32"/>
                  </a:cxn>
                  <a:cxn ang="0">
                    <a:pos x="7" y="33"/>
                  </a:cxn>
                  <a:cxn ang="0">
                    <a:pos x="6" y="34"/>
                  </a:cxn>
                  <a:cxn ang="0">
                    <a:pos x="6" y="36"/>
                  </a:cxn>
                  <a:cxn ang="0">
                    <a:pos x="4" y="38"/>
                  </a:cxn>
                  <a:cxn ang="0">
                    <a:pos x="34" y="20"/>
                  </a:cxn>
                  <a:cxn ang="0">
                    <a:pos x="34" y="19"/>
                  </a:cxn>
                  <a:cxn ang="0">
                    <a:pos x="35" y="17"/>
                  </a:cxn>
                  <a:cxn ang="0">
                    <a:pos x="35" y="16"/>
                  </a:cxn>
                  <a:cxn ang="0">
                    <a:pos x="35" y="15"/>
                  </a:cxn>
                  <a:cxn ang="0">
                    <a:pos x="35" y="15"/>
                  </a:cxn>
                </a:cxnLst>
                <a:rect l="0" t="0" r="r" b="b"/>
                <a:pathLst>
                  <a:path w="35" h="38">
                    <a:moveTo>
                      <a:pt x="35" y="14"/>
                    </a:moveTo>
                    <a:cubicBezTo>
                      <a:pt x="35" y="14"/>
                      <a:pt x="35" y="14"/>
                      <a:pt x="35" y="14"/>
                    </a:cubicBezTo>
                    <a:cubicBezTo>
                      <a:pt x="35" y="14"/>
                      <a:pt x="35" y="14"/>
                      <a:pt x="35" y="13"/>
                    </a:cubicBezTo>
                    <a:cubicBezTo>
                      <a:pt x="35" y="13"/>
                      <a:pt x="35" y="13"/>
                      <a:pt x="35" y="13"/>
                    </a:cubicBezTo>
                    <a:cubicBezTo>
                      <a:pt x="35" y="13"/>
                      <a:pt x="35" y="12"/>
                      <a:pt x="35" y="12"/>
                    </a:cubicBezTo>
                    <a:cubicBezTo>
                      <a:pt x="35" y="12"/>
                      <a:pt x="35" y="12"/>
                      <a:pt x="35" y="12"/>
                    </a:cubicBezTo>
                    <a:cubicBezTo>
                      <a:pt x="35" y="12"/>
                      <a:pt x="35" y="11"/>
                      <a:pt x="34" y="11"/>
                    </a:cubicBezTo>
                    <a:cubicBezTo>
                      <a:pt x="34" y="11"/>
                      <a:pt x="34" y="11"/>
                      <a:pt x="34" y="11"/>
                    </a:cubicBezTo>
                    <a:cubicBezTo>
                      <a:pt x="34" y="10"/>
                      <a:pt x="34" y="10"/>
                      <a:pt x="34" y="10"/>
                    </a:cubicBezTo>
                    <a:cubicBezTo>
                      <a:pt x="34" y="10"/>
                      <a:pt x="34" y="10"/>
                      <a:pt x="34" y="10"/>
                    </a:cubicBezTo>
                    <a:cubicBezTo>
                      <a:pt x="34" y="9"/>
                      <a:pt x="34" y="9"/>
                      <a:pt x="34" y="9"/>
                    </a:cubicBezTo>
                    <a:cubicBezTo>
                      <a:pt x="34" y="9"/>
                      <a:pt x="34" y="9"/>
                      <a:pt x="34" y="8"/>
                    </a:cubicBezTo>
                    <a:cubicBezTo>
                      <a:pt x="34" y="8"/>
                      <a:pt x="34" y="8"/>
                      <a:pt x="33" y="8"/>
                    </a:cubicBezTo>
                    <a:cubicBezTo>
                      <a:pt x="33" y="8"/>
                      <a:pt x="33" y="8"/>
                      <a:pt x="33" y="7"/>
                    </a:cubicBezTo>
                    <a:cubicBezTo>
                      <a:pt x="33" y="7"/>
                      <a:pt x="33" y="7"/>
                      <a:pt x="33" y="7"/>
                    </a:cubicBezTo>
                    <a:cubicBezTo>
                      <a:pt x="33" y="7"/>
                      <a:pt x="33" y="7"/>
                      <a:pt x="33" y="6"/>
                    </a:cubicBezTo>
                    <a:cubicBezTo>
                      <a:pt x="33" y="6"/>
                      <a:pt x="33" y="6"/>
                      <a:pt x="33" y="6"/>
                    </a:cubicBezTo>
                    <a:cubicBezTo>
                      <a:pt x="32" y="6"/>
                      <a:pt x="32" y="5"/>
                      <a:pt x="32" y="5"/>
                    </a:cubicBezTo>
                    <a:cubicBezTo>
                      <a:pt x="32" y="5"/>
                      <a:pt x="32" y="5"/>
                      <a:pt x="32" y="4"/>
                    </a:cubicBezTo>
                    <a:cubicBezTo>
                      <a:pt x="31" y="4"/>
                      <a:pt x="31" y="3"/>
                      <a:pt x="31" y="3"/>
                    </a:cubicBezTo>
                    <a:cubicBezTo>
                      <a:pt x="31" y="3"/>
                      <a:pt x="30" y="2"/>
                      <a:pt x="30" y="2"/>
                    </a:cubicBezTo>
                    <a:cubicBezTo>
                      <a:pt x="30" y="2"/>
                      <a:pt x="30" y="2"/>
                      <a:pt x="30" y="1"/>
                    </a:cubicBezTo>
                    <a:cubicBezTo>
                      <a:pt x="30" y="1"/>
                      <a:pt x="29" y="1"/>
                      <a:pt x="29" y="1"/>
                    </a:cubicBezTo>
                    <a:cubicBezTo>
                      <a:pt x="29" y="1"/>
                      <a:pt x="29" y="1"/>
                      <a:pt x="29" y="0"/>
                    </a:cubicBezTo>
                    <a:cubicBezTo>
                      <a:pt x="29" y="0"/>
                      <a:pt x="29" y="0"/>
                      <a:pt x="29" y="0"/>
                    </a:cubicBezTo>
                    <a:cubicBezTo>
                      <a:pt x="0" y="16"/>
                      <a:pt x="0" y="16"/>
                      <a:pt x="0" y="16"/>
                    </a:cubicBezTo>
                    <a:cubicBezTo>
                      <a:pt x="0" y="17"/>
                      <a:pt x="1" y="17"/>
                      <a:pt x="1" y="17"/>
                    </a:cubicBezTo>
                    <a:cubicBezTo>
                      <a:pt x="1" y="17"/>
                      <a:pt x="1" y="17"/>
                      <a:pt x="1" y="17"/>
                    </a:cubicBezTo>
                    <a:cubicBezTo>
                      <a:pt x="1" y="17"/>
                      <a:pt x="1" y="18"/>
                      <a:pt x="2" y="18"/>
                    </a:cubicBezTo>
                    <a:cubicBezTo>
                      <a:pt x="2" y="18"/>
                      <a:pt x="2" y="18"/>
                      <a:pt x="2" y="18"/>
                    </a:cubicBezTo>
                    <a:cubicBezTo>
                      <a:pt x="2" y="19"/>
                      <a:pt x="3" y="19"/>
                      <a:pt x="3" y="19"/>
                    </a:cubicBezTo>
                    <a:cubicBezTo>
                      <a:pt x="3" y="20"/>
                      <a:pt x="3" y="20"/>
                      <a:pt x="4" y="21"/>
                    </a:cubicBezTo>
                    <a:cubicBezTo>
                      <a:pt x="4" y="21"/>
                      <a:pt x="4" y="21"/>
                      <a:pt x="4" y="22"/>
                    </a:cubicBezTo>
                    <a:cubicBezTo>
                      <a:pt x="4" y="22"/>
                      <a:pt x="4" y="22"/>
                      <a:pt x="4" y="22"/>
                    </a:cubicBezTo>
                    <a:cubicBezTo>
                      <a:pt x="4" y="22"/>
                      <a:pt x="5" y="23"/>
                      <a:pt x="5" y="23"/>
                    </a:cubicBezTo>
                    <a:cubicBezTo>
                      <a:pt x="5" y="23"/>
                      <a:pt x="5" y="23"/>
                      <a:pt x="5" y="23"/>
                    </a:cubicBezTo>
                    <a:cubicBezTo>
                      <a:pt x="5" y="23"/>
                      <a:pt x="5" y="24"/>
                      <a:pt x="5" y="24"/>
                    </a:cubicBezTo>
                    <a:cubicBezTo>
                      <a:pt x="5" y="24"/>
                      <a:pt x="5" y="24"/>
                      <a:pt x="5" y="24"/>
                    </a:cubicBezTo>
                    <a:cubicBezTo>
                      <a:pt x="5" y="24"/>
                      <a:pt x="5" y="25"/>
                      <a:pt x="5" y="25"/>
                    </a:cubicBezTo>
                    <a:cubicBezTo>
                      <a:pt x="6" y="25"/>
                      <a:pt x="6" y="25"/>
                      <a:pt x="6" y="25"/>
                    </a:cubicBezTo>
                    <a:cubicBezTo>
                      <a:pt x="6" y="26"/>
                      <a:pt x="6" y="26"/>
                      <a:pt x="6" y="26"/>
                    </a:cubicBezTo>
                    <a:cubicBezTo>
                      <a:pt x="6" y="26"/>
                      <a:pt x="6" y="26"/>
                      <a:pt x="6" y="26"/>
                    </a:cubicBezTo>
                    <a:cubicBezTo>
                      <a:pt x="6" y="27"/>
                      <a:pt x="6" y="27"/>
                      <a:pt x="6" y="27"/>
                    </a:cubicBezTo>
                    <a:cubicBezTo>
                      <a:pt x="6" y="27"/>
                      <a:pt x="6" y="27"/>
                      <a:pt x="6" y="28"/>
                    </a:cubicBezTo>
                    <a:cubicBezTo>
                      <a:pt x="6" y="28"/>
                      <a:pt x="6" y="28"/>
                      <a:pt x="6" y="28"/>
                    </a:cubicBezTo>
                    <a:cubicBezTo>
                      <a:pt x="6" y="28"/>
                      <a:pt x="6" y="29"/>
                      <a:pt x="6" y="29"/>
                    </a:cubicBezTo>
                    <a:cubicBezTo>
                      <a:pt x="7" y="29"/>
                      <a:pt x="7" y="29"/>
                      <a:pt x="7" y="29"/>
                    </a:cubicBezTo>
                    <a:cubicBezTo>
                      <a:pt x="7" y="29"/>
                      <a:pt x="7" y="30"/>
                      <a:pt x="7" y="30"/>
                    </a:cubicBezTo>
                    <a:cubicBezTo>
                      <a:pt x="7" y="30"/>
                      <a:pt x="7" y="30"/>
                      <a:pt x="7" y="30"/>
                    </a:cubicBezTo>
                    <a:cubicBezTo>
                      <a:pt x="7" y="30"/>
                      <a:pt x="7" y="31"/>
                      <a:pt x="7" y="31"/>
                    </a:cubicBezTo>
                    <a:cubicBezTo>
                      <a:pt x="7" y="31"/>
                      <a:pt x="7" y="31"/>
                      <a:pt x="7" y="31"/>
                    </a:cubicBezTo>
                    <a:cubicBezTo>
                      <a:pt x="7" y="31"/>
                      <a:pt x="7" y="31"/>
                      <a:pt x="7" y="31"/>
                    </a:cubicBezTo>
                    <a:cubicBezTo>
                      <a:pt x="7" y="31"/>
                      <a:pt x="7" y="32"/>
                      <a:pt x="7" y="32"/>
                    </a:cubicBezTo>
                    <a:cubicBezTo>
                      <a:pt x="7" y="32"/>
                      <a:pt x="7" y="32"/>
                      <a:pt x="7" y="32"/>
                    </a:cubicBezTo>
                    <a:cubicBezTo>
                      <a:pt x="7" y="33"/>
                      <a:pt x="7" y="33"/>
                      <a:pt x="7" y="33"/>
                    </a:cubicBezTo>
                    <a:cubicBezTo>
                      <a:pt x="7" y="33"/>
                      <a:pt x="7" y="33"/>
                      <a:pt x="7" y="33"/>
                    </a:cubicBezTo>
                    <a:cubicBezTo>
                      <a:pt x="6" y="34"/>
                      <a:pt x="6" y="34"/>
                      <a:pt x="6" y="34"/>
                    </a:cubicBezTo>
                    <a:cubicBezTo>
                      <a:pt x="6" y="34"/>
                      <a:pt x="6" y="34"/>
                      <a:pt x="6" y="34"/>
                    </a:cubicBezTo>
                    <a:cubicBezTo>
                      <a:pt x="6" y="35"/>
                      <a:pt x="6" y="35"/>
                      <a:pt x="6" y="35"/>
                    </a:cubicBezTo>
                    <a:cubicBezTo>
                      <a:pt x="6" y="35"/>
                      <a:pt x="6" y="35"/>
                      <a:pt x="6" y="36"/>
                    </a:cubicBezTo>
                    <a:cubicBezTo>
                      <a:pt x="6" y="36"/>
                      <a:pt x="6" y="36"/>
                      <a:pt x="5" y="36"/>
                    </a:cubicBezTo>
                    <a:cubicBezTo>
                      <a:pt x="5" y="37"/>
                      <a:pt x="4" y="38"/>
                      <a:pt x="4" y="38"/>
                    </a:cubicBezTo>
                    <a:cubicBezTo>
                      <a:pt x="32" y="22"/>
                      <a:pt x="32" y="22"/>
                      <a:pt x="32" y="22"/>
                    </a:cubicBezTo>
                    <a:cubicBezTo>
                      <a:pt x="33" y="21"/>
                      <a:pt x="33" y="21"/>
                      <a:pt x="34" y="20"/>
                    </a:cubicBezTo>
                    <a:cubicBezTo>
                      <a:pt x="34" y="20"/>
                      <a:pt x="34" y="19"/>
                      <a:pt x="34" y="19"/>
                    </a:cubicBezTo>
                    <a:cubicBezTo>
                      <a:pt x="34" y="19"/>
                      <a:pt x="34" y="19"/>
                      <a:pt x="34" y="19"/>
                    </a:cubicBezTo>
                    <a:cubicBezTo>
                      <a:pt x="34" y="18"/>
                      <a:pt x="34" y="18"/>
                      <a:pt x="34" y="18"/>
                    </a:cubicBezTo>
                    <a:cubicBezTo>
                      <a:pt x="35" y="18"/>
                      <a:pt x="35" y="18"/>
                      <a:pt x="35" y="17"/>
                    </a:cubicBezTo>
                    <a:cubicBezTo>
                      <a:pt x="35" y="17"/>
                      <a:pt x="35" y="17"/>
                      <a:pt x="35" y="17"/>
                    </a:cubicBezTo>
                    <a:cubicBezTo>
                      <a:pt x="35" y="17"/>
                      <a:pt x="35" y="17"/>
                      <a:pt x="35" y="16"/>
                    </a:cubicBezTo>
                    <a:cubicBezTo>
                      <a:pt x="35" y="16"/>
                      <a:pt x="35" y="16"/>
                      <a:pt x="35" y="16"/>
                    </a:cubicBezTo>
                    <a:cubicBezTo>
                      <a:pt x="35" y="16"/>
                      <a:pt x="35" y="16"/>
                      <a:pt x="35" y="15"/>
                    </a:cubicBezTo>
                    <a:cubicBezTo>
                      <a:pt x="35" y="15"/>
                      <a:pt x="35" y="15"/>
                      <a:pt x="35" y="15"/>
                    </a:cubicBezTo>
                    <a:cubicBezTo>
                      <a:pt x="35" y="15"/>
                      <a:pt x="35" y="15"/>
                      <a:pt x="35" y="15"/>
                    </a:cubicBezTo>
                    <a:cubicBezTo>
                      <a:pt x="35" y="15"/>
                      <a:pt x="35" y="15"/>
                      <a:pt x="35" y="14"/>
                    </a:cubicBezTo>
                    <a:close/>
                  </a:path>
                </a:pathLst>
              </a:custGeom>
              <a:solidFill>
                <a:srgbClr val="17317B"/>
              </a:solidFill>
              <a:ln w="9525">
                <a:noFill/>
                <a:round/>
                <a:headEnd/>
                <a:tailEnd/>
              </a:ln>
            </p:spPr>
            <p:txBody>
              <a:bodyPr/>
              <a:lstStyle/>
              <a:p>
                <a:endParaRPr lang="zh-CN" altLang="en-US"/>
              </a:p>
            </p:txBody>
          </p:sp>
          <p:sp>
            <p:nvSpPr>
              <p:cNvPr id="1310" name="Freeform 596"/>
              <p:cNvSpPr>
                <a:spLocks/>
              </p:cNvSpPr>
              <p:nvPr/>
            </p:nvSpPr>
            <p:spPr bwMode="auto">
              <a:xfrm>
                <a:off x="4525" y="1418"/>
                <a:ext cx="10" cy="14"/>
              </a:xfrm>
              <a:custGeom>
                <a:avLst/>
                <a:gdLst/>
                <a:ahLst/>
                <a:cxnLst>
                  <a:cxn ang="0">
                    <a:pos x="11" y="3"/>
                  </a:cxn>
                  <a:cxn ang="0">
                    <a:pos x="22" y="21"/>
                  </a:cxn>
                  <a:cxn ang="0">
                    <a:pos x="11" y="27"/>
                  </a:cxn>
                  <a:cxn ang="0">
                    <a:pos x="0" y="9"/>
                  </a:cxn>
                  <a:cxn ang="0">
                    <a:pos x="11" y="3"/>
                  </a:cxn>
                  <a:cxn ang="0">
                    <a:pos x="11" y="3"/>
                  </a:cxn>
                </a:cxnLst>
                <a:rect l="0" t="0" r="r" b="b"/>
                <a:pathLst>
                  <a:path w="22" h="31">
                    <a:moveTo>
                      <a:pt x="11" y="3"/>
                    </a:moveTo>
                    <a:cubicBezTo>
                      <a:pt x="17" y="6"/>
                      <a:pt x="22" y="15"/>
                      <a:pt x="22" y="21"/>
                    </a:cubicBezTo>
                    <a:cubicBezTo>
                      <a:pt x="22" y="28"/>
                      <a:pt x="17" y="31"/>
                      <a:pt x="11" y="27"/>
                    </a:cubicBezTo>
                    <a:cubicBezTo>
                      <a:pt x="5" y="24"/>
                      <a:pt x="0" y="16"/>
                      <a:pt x="0" y="9"/>
                    </a:cubicBezTo>
                    <a:cubicBezTo>
                      <a:pt x="0" y="2"/>
                      <a:pt x="5" y="0"/>
                      <a:pt x="11" y="3"/>
                    </a:cubicBezTo>
                    <a:cubicBezTo>
                      <a:pt x="11" y="3"/>
                      <a:pt x="11" y="3"/>
                      <a:pt x="11" y="3"/>
                    </a:cubicBezTo>
                    <a:close/>
                  </a:path>
                </a:pathLst>
              </a:custGeom>
              <a:solidFill>
                <a:srgbClr val="142867"/>
              </a:solidFill>
              <a:ln w="9525">
                <a:noFill/>
                <a:round/>
                <a:headEnd/>
                <a:tailEnd/>
              </a:ln>
            </p:spPr>
            <p:txBody>
              <a:bodyPr/>
              <a:lstStyle/>
              <a:p>
                <a:endParaRPr lang="zh-CN" altLang="en-US"/>
              </a:p>
            </p:txBody>
          </p:sp>
          <p:sp>
            <p:nvSpPr>
              <p:cNvPr id="1311" name="Freeform 597"/>
              <p:cNvSpPr>
                <a:spLocks/>
              </p:cNvSpPr>
              <p:nvPr/>
            </p:nvSpPr>
            <p:spPr bwMode="auto">
              <a:xfrm>
                <a:off x="4757" y="1545"/>
                <a:ext cx="16" cy="8"/>
              </a:xfrm>
              <a:custGeom>
                <a:avLst/>
                <a:gdLst/>
                <a:ahLst/>
                <a:cxnLst>
                  <a:cxn ang="0">
                    <a:pos x="35" y="1"/>
                  </a:cxn>
                  <a:cxn ang="0">
                    <a:pos x="35" y="1"/>
                  </a:cxn>
                  <a:cxn ang="0">
                    <a:pos x="34" y="1"/>
                  </a:cxn>
                  <a:cxn ang="0">
                    <a:pos x="34" y="1"/>
                  </a:cxn>
                  <a:cxn ang="0">
                    <a:pos x="33" y="1"/>
                  </a:cxn>
                  <a:cxn ang="0">
                    <a:pos x="33" y="0"/>
                  </a:cxn>
                  <a:cxn ang="0">
                    <a:pos x="33" y="0"/>
                  </a:cxn>
                  <a:cxn ang="0">
                    <a:pos x="32" y="0"/>
                  </a:cxn>
                  <a:cxn ang="0">
                    <a:pos x="32" y="0"/>
                  </a:cxn>
                  <a:cxn ang="0">
                    <a:pos x="31" y="0"/>
                  </a:cxn>
                  <a:cxn ang="0">
                    <a:pos x="31" y="0"/>
                  </a:cxn>
                  <a:cxn ang="0">
                    <a:pos x="30" y="0"/>
                  </a:cxn>
                  <a:cxn ang="0">
                    <a:pos x="29" y="0"/>
                  </a:cxn>
                  <a:cxn ang="0">
                    <a:pos x="29" y="0"/>
                  </a:cxn>
                  <a:cxn ang="0">
                    <a:pos x="28" y="1"/>
                  </a:cxn>
                  <a:cxn ang="0">
                    <a:pos x="0" y="17"/>
                  </a:cxn>
                  <a:cxn ang="0">
                    <a:pos x="1" y="17"/>
                  </a:cxn>
                  <a:cxn ang="0">
                    <a:pos x="1" y="17"/>
                  </a:cxn>
                  <a:cxn ang="0">
                    <a:pos x="2" y="17"/>
                  </a:cxn>
                  <a:cxn ang="0">
                    <a:pos x="2" y="16"/>
                  </a:cxn>
                  <a:cxn ang="0">
                    <a:pos x="3" y="17"/>
                  </a:cxn>
                  <a:cxn ang="0">
                    <a:pos x="3" y="17"/>
                  </a:cxn>
                  <a:cxn ang="0">
                    <a:pos x="4" y="17"/>
                  </a:cxn>
                  <a:cxn ang="0">
                    <a:pos x="4" y="17"/>
                  </a:cxn>
                  <a:cxn ang="0">
                    <a:pos x="5" y="17"/>
                  </a:cxn>
                  <a:cxn ang="0">
                    <a:pos x="5" y="17"/>
                  </a:cxn>
                  <a:cxn ang="0">
                    <a:pos x="6" y="17"/>
                  </a:cxn>
                  <a:cxn ang="0">
                    <a:pos x="6" y="17"/>
                  </a:cxn>
                  <a:cxn ang="0">
                    <a:pos x="7" y="18"/>
                  </a:cxn>
                  <a:cxn ang="0">
                    <a:pos x="7" y="18"/>
                  </a:cxn>
                  <a:cxn ang="0">
                    <a:pos x="7" y="18"/>
                  </a:cxn>
                  <a:cxn ang="0">
                    <a:pos x="35" y="2"/>
                  </a:cxn>
                  <a:cxn ang="0">
                    <a:pos x="35" y="1"/>
                  </a:cxn>
                  <a:cxn ang="0">
                    <a:pos x="35" y="1"/>
                  </a:cxn>
                </a:cxnLst>
                <a:rect l="0" t="0" r="r" b="b"/>
                <a:pathLst>
                  <a:path w="35" h="18">
                    <a:moveTo>
                      <a:pt x="35" y="1"/>
                    </a:moveTo>
                    <a:cubicBezTo>
                      <a:pt x="35" y="1"/>
                      <a:pt x="35" y="1"/>
                      <a:pt x="35" y="1"/>
                    </a:cubicBezTo>
                    <a:cubicBezTo>
                      <a:pt x="35" y="1"/>
                      <a:pt x="34" y="1"/>
                      <a:pt x="34" y="1"/>
                    </a:cubicBezTo>
                    <a:cubicBezTo>
                      <a:pt x="34" y="1"/>
                      <a:pt x="34" y="1"/>
                      <a:pt x="34" y="1"/>
                    </a:cubicBezTo>
                    <a:cubicBezTo>
                      <a:pt x="34" y="1"/>
                      <a:pt x="34" y="1"/>
                      <a:pt x="33" y="1"/>
                    </a:cubicBezTo>
                    <a:cubicBezTo>
                      <a:pt x="33" y="1"/>
                      <a:pt x="33" y="1"/>
                      <a:pt x="33" y="0"/>
                    </a:cubicBezTo>
                    <a:cubicBezTo>
                      <a:pt x="33" y="0"/>
                      <a:pt x="33" y="0"/>
                      <a:pt x="33"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30" y="0"/>
                      <a:pt x="30" y="0"/>
                      <a:pt x="29" y="0"/>
                    </a:cubicBezTo>
                    <a:cubicBezTo>
                      <a:pt x="29" y="0"/>
                      <a:pt x="29" y="0"/>
                      <a:pt x="29" y="0"/>
                    </a:cubicBezTo>
                    <a:cubicBezTo>
                      <a:pt x="28" y="1"/>
                      <a:pt x="28" y="1"/>
                      <a:pt x="28" y="1"/>
                    </a:cubicBezTo>
                    <a:cubicBezTo>
                      <a:pt x="0" y="17"/>
                      <a:pt x="0" y="17"/>
                      <a:pt x="0" y="17"/>
                    </a:cubicBezTo>
                    <a:cubicBezTo>
                      <a:pt x="0" y="17"/>
                      <a:pt x="0" y="17"/>
                      <a:pt x="1" y="17"/>
                    </a:cubicBezTo>
                    <a:cubicBezTo>
                      <a:pt x="1" y="17"/>
                      <a:pt x="1" y="17"/>
                      <a:pt x="1" y="17"/>
                    </a:cubicBezTo>
                    <a:cubicBezTo>
                      <a:pt x="1" y="17"/>
                      <a:pt x="2" y="17"/>
                      <a:pt x="2" y="17"/>
                    </a:cubicBezTo>
                    <a:cubicBezTo>
                      <a:pt x="2" y="16"/>
                      <a:pt x="2" y="16"/>
                      <a:pt x="2" y="16"/>
                    </a:cubicBezTo>
                    <a:cubicBezTo>
                      <a:pt x="3" y="16"/>
                      <a:pt x="3" y="16"/>
                      <a:pt x="3" y="17"/>
                    </a:cubicBezTo>
                    <a:cubicBezTo>
                      <a:pt x="3" y="17"/>
                      <a:pt x="3" y="17"/>
                      <a:pt x="3" y="17"/>
                    </a:cubicBezTo>
                    <a:cubicBezTo>
                      <a:pt x="4" y="17"/>
                      <a:pt x="4" y="17"/>
                      <a:pt x="4" y="17"/>
                    </a:cubicBezTo>
                    <a:cubicBezTo>
                      <a:pt x="4" y="17"/>
                      <a:pt x="4" y="17"/>
                      <a:pt x="4" y="17"/>
                    </a:cubicBezTo>
                    <a:cubicBezTo>
                      <a:pt x="4" y="17"/>
                      <a:pt x="5" y="17"/>
                      <a:pt x="5" y="17"/>
                    </a:cubicBezTo>
                    <a:cubicBezTo>
                      <a:pt x="5" y="17"/>
                      <a:pt x="5" y="17"/>
                      <a:pt x="5" y="17"/>
                    </a:cubicBezTo>
                    <a:cubicBezTo>
                      <a:pt x="5" y="17"/>
                      <a:pt x="6" y="17"/>
                      <a:pt x="6" y="17"/>
                    </a:cubicBezTo>
                    <a:cubicBezTo>
                      <a:pt x="6" y="17"/>
                      <a:pt x="6" y="17"/>
                      <a:pt x="6" y="17"/>
                    </a:cubicBezTo>
                    <a:cubicBezTo>
                      <a:pt x="6" y="17"/>
                      <a:pt x="6" y="17"/>
                      <a:pt x="7" y="18"/>
                    </a:cubicBezTo>
                    <a:cubicBezTo>
                      <a:pt x="7" y="18"/>
                      <a:pt x="7" y="18"/>
                      <a:pt x="7" y="18"/>
                    </a:cubicBezTo>
                    <a:cubicBezTo>
                      <a:pt x="7" y="18"/>
                      <a:pt x="7" y="18"/>
                      <a:pt x="7" y="18"/>
                    </a:cubicBezTo>
                    <a:cubicBezTo>
                      <a:pt x="35" y="2"/>
                      <a:pt x="35" y="2"/>
                      <a:pt x="35" y="2"/>
                    </a:cubicBezTo>
                    <a:cubicBezTo>
                      <a:pt x="35" y="1"/>
                      <a:pt x="35" y="1"/>
                      <a:pt x="35" y="1"/>
                    </a:cubicBezTo>
                    <a:cubicBezTo>
                      <a:pt x="35" y="1"/>
                      <a:pt x="35" y="1"/>
                      <a:pt x="35" y="1"/>
                    </a:cubicBezTo>
                    <a:close/>
                  </a:path>
                </a:pathLst>
              </a:custGeom>
              <a:solidFill>
                <a:srgbClr val="17317B"/>
              </a:solidFill>
              <a:ln w="9525">
                <a:noFill/>
                <a:round/>
                <a:headEnd/>
                <a:tailEnd/>
              </a:ln>
            </p:spPr>
            <p:txBody>
              <a:bodyPr/>
              <a:lstStyle/>
              <a:p>
                <a:endParaRPr lang="zh-CN" altLang="en-US"/>
              </a:p>
            </p:txBody>
          </p:sp>
          <p:sp>
            <p:nvSpPr>
              <p:cNvPr id="1312" name="Freeform 598"/>
              <p:cNvSpPr>
                <a:spLocks/>
              </p:cNvSpPr>
              <p:nvPr/>
            </p:nvSpPr>
            <p:spPr bwMode="auto">
              <a:xfrm>
                <a:off x="4760" y="1546"/>
                <a:ext cx="15" cy="9"/>
              </a:xfrm>
              <a:custGeom>
                <a:avLst/>
                <a:gdLst/>
                <a:ahLst/>
                <a:cxnLst>
                  <a:cxn ang="0">
                    <a:pos x="32" y="3"/>
                  </a:cxn>
                  <a:cxn ang="0">
                    <a:pos x="32" y="2"/>
                  </a:cxn>
                  <a:cxn ang="0">
                    <a:pos x="31" y="2"/>
                  </a:cxn>
                  <a:cxn ang="0">
                    <a:pos x="31" y="1"/>
                  </a:cxn>
                  <a:cxn ang="0">
                    <a:pos x="30" y="1"/>
                  </a:cxn>
                  <a:cxn ang="0">
                    <a:pos x="30" y="1"/>
                  </a:cxn>
                  <a:cxn ang="0">
                    <a:pos x="29" y="0"/>
                  </a:cxn>
                  <a:cxn ang="0">
                    <a:pos x="29" y="0"/>
                  </a:cxn>
                  <a:cxn ang="0">
                    <a:pos x="29" y="0"/>
                  </a:cxn>
                  <a:cxn ang="0">
                    <a:pos x="28" y="0"/>
                  </a:cxn>
                  <a:cxn ang="0">
                    <a:pos x="0" y="16"/>
                  </a:cxn>
                  <a:cxn ang="0">
                    <a:pos x="0" y="16"/>
                  </a:cxn>
                  <a:cxn ang="0">
                    <a:pos x="1" y="16"/>
                  </a:cxn>
                  <a:cxn ang="0">
                    <a:pos x="1" y="17"/>
                  </a:cxn>
                  <a:cxn ang="0">
                    <a:pos x="2" y="17"/>
                  </a:cxn>
                  <a:cxn ang="0">
                    <a:pos x="2" y="17"/>
                  </a:cxn>
                  <a:cxn ang="0">
                    <a:pos x="3" y="18"/>
                  </a:cxn>
                  <a:cxn ang="0">
                    <a:pos x="3" y="18"/>
                  </a:cxn>
                  <a:cxn ang="0">
                    <a:pos x="4" y="19"/>
                  </a:cxn>
                  <a:cxn ang="0">
                    <a:pos x="4" y="19"/>
                  </a:cxn>
                  <a:cxn ang="0">
                    <a:pos x="5" y="19"/>
                  </a:cxn>
                  <a:cxn ang="0">
                    <a:pos x="33" y="3"/>
                  </a:cxn>
                  <a:cxn ang="0">
                    <a:pos x="32" y="3"/>
                  </a:cxn>
                </a:cxnLst>
                <a:rect l="0" t="0" r="r" b="b"/>
                <a:pathLst>
                  <a:path w="33" h="19">
                    <a:moveTo>
                      <a:pt x="32" y="3"/>
                    </a:moveTo>
                    <a:cubicBezTo>
                      <a:pt x="32" y="2"/>
                      <a:pt x="32" y="2"/>
                      <a:pt x="32" y="2"/>
                    </a:cubicBezTo>
                    <a:cubicBezTo>
                      <a:pt x="32" y="2"/>
                      <a:pt x="32" y="2"/>
                      <a:pt x="31" y="2"/>
                    </a:cubicBezTo>
                    <a:cubicBezTo>
                      <a:pt x="31" y="2"/>
                      <a:pt x="31" y="1"/>
                      <a:pt x="31" y="1"/>
                    </a:cubicBezTo>
                    <a:cubicBezTo>
                      <a:pt x="31" y="1"/>
                      <a:pt x="31" y="1"/>
                      <a:pt x="30" y="1"/>
                    </a:cubicBezTo>
                    <a:cubicBezTo>
                      <a:pt x="30" y="1"/>
                      <a:pt x="30" y="1"/>
                      <a:pt x="30" y="1"/>
                    </a:cubicBezTo>
                    <a:cubicBezTo>
                      <a:pt x="30" y="0"/>
                      <a:pt x="30" y="0"/>
                      <a:pt x="29" y="0"/>
                    </a:cubicBezTo>
                    <a:cubicBezTo>
                      <a:pt x="29" y="0"/>
                      <a:pt x="29" y="0"/>
                      <a:pt x="29" y="0"/>
                    </a:cubicBezTo>
                    <a:cubicBezTo>
                      <a:pt x="29" y="0"/>
                      <a:pt x="29" y="0"/>
                      <a:pt x="29" y="0"/>
                    </a:cubicBezTo>
                    <a:cubicBezTo>
                      <a:pt x="29" y="0"/>
                      <a:pt x="29" y="0"/>
                      <a:pt x="28" y="0"/>
                    </a:cubicBezTo>
                    <a:cubicBezTo>
                      <a:pt x="0" y="16"/>
                      <a:pt x="0" y="16"/>
                      <a:pt x="0" y="16"/>
                    </a:cubicBezTo>
                    <a:cubicBezTo>
                      <a:pt x="0" y="16"/>
                      <a:pt x="0" y="16"/>
                      <a:pt x="0" y="16"/>
                    </a:cubicBezTo>
                    <a:cubicBezTo>
                      <a:pt x="1" y="16"/>
                      <a:pt x="1" y="16"/>
                      <a:pt x="1" y="16"/>
                    </a:cubicBezTo>
                    <a:cubicBezTo>
                      <a:pt x="1" y="16"/>
                      <a:pt x="1" y="16"/>
                      <a:pt x="1" y="17"/>
                    </a:cubicBezTo>
                    <a:cubicBezTo>
                      <a:pt x="1" y="17"/>
                      <a:pt x="2" y="17"/>
                      <a:pt x="2" y="17"/>
                    </a:cubicBezTo>
                    <a:cubicBezTo>
                      <a:pt x="2" y="17"/>
                      <a:pt x="2" y="17"/>
                      <a:pt x="2" y="17"/>
                    </a:cubicBezTo>
                    <a:cubicBezTo>
                      <a:pt x="2" y="17"/>
                      <a:pt x="3" y="18"/>
                      <a:pt x="3" y="18"/>
                    </a:cubicBezTo>
                    <a:cubicBezTo>
                      <a:pt x="3" y="18"/>
                      <a:pt x="3" y="18"/>
                      <a:pt x="3" y="18"/>
                    </a:cubicBezTo>
                    <a:cubicBezTo>
                      <a:pt x="3" y="18"/>
                      <a:pt x="3" y="18"/>
                      <a:pt x="4" y="19"/>
                    </a:cubicBezTo>
                    <a:cubicBezTo>
                      <a:pt x="4" y="19"/>
                      <a:pt x="4" y="19"/>
                      <a:pt x="4" y="19"/>
                    </a:cubicBezTo>
                    <a:cubicBezTo>
                      <a:pt x="4" y="19"/>
                      <a:pt x="4" y="19"/>
                      <a:pt x="5" y="19"/>
                    </a:cubicBezTo>
                    <a:cubicBezTo>
                      <a:pt x="33" y="3"/>
                      <a:pt x="33" y="3"/>
                      <a:pt x="33" y="3"/>
                    </a:cubicBezTo>
                    <a:cubicBezTo>
                      <a:pt x="33" y="3"/>
                      <a:pt x="32" y="3"/>
                      <a:pt x="32" y="3"/>
                    </a:cubicBezTo>
                    <a:close/>
                  </a:path>
                </a:pathLst>
              </a:custGeom>
              <a:solidFill>
                <a:srgbClr val="4F64A8"/>
              </a:solidFill>
              <a:ln w="9525">
                <a:noFill/>
                <a:round/>
                <a:headEnd/>
                <a:tailEnd/>
              </a:ln>
            </p:spPr>
            <p:txBody>
              <a:bodyPr/>
              <a:lstStyle/>
              <a:p>
                <a:endParaRPr lang="zh-CN" altLang="en-US"/>
              </a:p>
            </p:txBody>
          </p:sp>
          <p:sp>
            <p:nvSpPr>
              <p:cNvPr id="1313" name="Freeform 599"/>
              <p:cNvSpPr>
                <a:spLocks/>
              </p:cNvSpPr>
              <p:nvPr/>
            </p:nvSpPr>
            <p:spPr bwMode="auto">
              <a:xfrm>
                <a:off x="4762" y="1547"/>
                <a:ext cx="16" cy="18"/>
              </a:xfrm>
              <a:custGeom>
                <a:avLst/>
                <a:gdLst/>
                <a:ahLst/>
                <a:cxnLst>
                  <a:cxn ang="0">
                    <a:pos x="34" y="14"/>
                  </a:cxn>
                  <a:cxn ang="0">
                    <a:pos x="34" y="13"/>
                  </a:cxn>
                  <a:cxn ang="0">
                    <a:pos x="34" y="12"/>
                  </a:cxn>
                  <a:cxn ang="0">
                    <a:pos x="34" y="11"/>
                  </a:cxn>
                  <a:cxn ang="0">
                    <a:pos x="33" y="10"/>
                  </a:cxn>
                  <a:cxn ang="0">
                    <a:pos x="33" y="8"/>
                  </a:cxn>
                  <a:cxn ang="0">
                    <a:pos x="32" y="7"/>
                  </a:cxn>
                  <a:cxn ang="0">
                    <a:pos x="32" y="6"/>
                  </a:cxn>
                  <a:cxn ang="0">
                    <a:pos x="31" y="5"/>
                  </a:cxn>
                  <a:cxn ang="0">
                    <a:pos x="30" y="3"/>
                  </a:cxn>
                  <a:cxn ang="0">
                    <a:pos x="29" y="1"/>
                  </a:cxn>
                  <a:cxn ang="0">
                    <a:pos x="28" y="0"/>
                  </a:cxn>
                  <a:cxn ang="0">
                    <a:pos x="0" y="16"/>
                  </a:cxn>
                  <a:cxn ang="0">
                    <a:pos x="0" y="17"/>
                  </a:cxn>
                  <a:cxn ang="0">
                    <a:pos x="1" y="18"/>
                  </a:cxn>
                  <a:cxn ang="0">
                    <a:pos x="3" y="21"/>
                  </a:cxn>
                  <a:cxn ang="0">
                    <a:pos x="4" y="22"/>
                  </a:cxn>
                  <a:cxn ang="0">
                    <a:pos x="4" y="23"/>
                  </a:cxn>
                  <a:cxn ang="0">
                    <a:pos x="4" y="24"/>
                  </a:cxn>
                  <a:cxn ang="0">
                    <a:pos x="5" y="25"/>
                  </a:cxn>
                  <a:cxn ang="0">
                    <a:pos x="5" y="27"/>
                  </a:cxn>
                  <a:cxn ang="0">
                    <a:pos x="5" y="28"/>
                  </a:cxn>
                  <a:cxn ang="0">
                    <a:pos x="6" y="29"/>
                  </a:cxn>
                  <a:cxn ang="0">
                    <a:pos x="6" y="30"/>
                  </a:cxn>
                  <a:cxn ang="0">
                    <a:pos x="6" y="31"/>
                  </a:cxn>
                  <a:cxn ang="0">
                    <a:pos x="6" y="31"/>
                  </a:cxn>
                  <a:cxn ang="0">
                    <a:pos x="6" y="32"/>
                  </a:cxn>
                  <a:cxn ang="0">
                    <a:pos x="6" y="33"/>
                  </a:cxn>
                  <a:cxn ang="0">
                    <a:pos x="5" y="34"/>
                  </a:cxn>
                  <a:cxn ang="0">
                    <a:pos x="5" y="36"/>
                  </a:cxn>
                  <a:cxn ang="0">
                    <a:pos x="3" y="38"/>
                  </a:cxn>
                  <a:cxn ang="0">
                    <a:pos x="33" y="20"/>
                  </a:cxn>
                  <a:cxn ang="0">
                    <a:pos x="33" y="19"/>
                  </a:cxn>
                  <a:cxn ang="0">
                    <a:pos x="34" y="18"/>
                  </a:cxn>
                  <a:cxn ang="0">
                    <a:pos x="34" y="16"/>
                  </a:cxn>
                  <a:cxn ang="0">
                    <a:pos x="34" y="15"/>
                  </a:cxn>
                  <a:cxn ang="0">
                    <a:pos x="34" y="15"/>
                  </a:cxn>
                </a:cxnLst>
                <a:rect l="0" t="0" r="r" b="b"/>
                <a:pathLst>
                  <a:path w="34" h="38">
                    <a:moveTo>
                      <a:pt x="34" y="14"/>
                    </a:moveTo>
                    <a:cubicBezTo>
                      <a:pt x="34" y="14"/>
                      <a:pt x="34" y="14"/>
                      <a:pt x="34" y="14"/>
                    </a:cubicBezTo>
                    <a:cubicBezTo>
                      <a:pt x="34" y="14"/>
                      <a:pt x="34" y="14"/>
                      <a:pt x="34" y="13"/>
                    </a:cubicBezTo>
                    <a:cubicBezTo>
                      <a:pt x="34" y="13"/>
                      <a:pt x="34" y="13"/>
                      <a:pt x="34" y="13"/>
                    </a:cubicBezTo>
                    <a:cubicBezTo>
                      <a:pt x="34" y="13"/>
                      <a:pt x="34" y="13"/>
                      <a:pt x="34" y="12"/>
                    </a:cubicBezTo>
                    <a:cubicBezTo>
                      <a:pt x="34" y="12"/>
                      <a:pt x="34" y="12"/>
                      <a:pt x="34" y="12"/>
                    </a:cubicBezTo>
                    <a:cubicBezTo>
                      <a:pt x="34" y="12"/>
                      <a:pt x="34" y="11"/>
                      <a:pt x="34" y="11"/>
                    </a:cubicBezTo>
                    <a:cubicBezTo>
                      <a:pt x="34" y="11"/>
                      <a:pt x="34" y="11"/>
                      <a:pt x="34" y="11"/>
                    </a:cubicBezTo>
                    <a:cubicBezTo>
                      <a:pt x="33" y="10"/>
                      <a:pt x="33" y="10"/>
                      <a:pt x="33" y="10"/>
                    </a:cubicBezTo>
                    <a:cubicBezTo>
                      <a:pt x="33" y="10"/>
                      <a:pt x="33" y="10"/>
                      <a:pt x="33" y="10"/>
                    </a:cubicBezTo>
                    <a:cubicBezTo>
                      <a:pt x="33" y="9"/>
                      <a:pt x="33" y="9"/>
                      <a:pt x="33" y="9"/>
                    </a:cubicBezTo>
                    <a:cubicBezTo>
                      <a:pt x="33" y="9"/>
                      <a:pt x="33" y="9"/>
                      <a:pt x="33" y="8"/>
                    </a:cubicBezTo>
                    <a:cubicBezTo>
                      <a:pt x="33" y="8"/>
                      <a:pt x="33" y="8"/>
                      <a:pt x="33" y="8"/>
                    </a:cubicBezTo>
                    <a:cubicBezTo>
                      <a:pt x="33" y="8"/>
                      <a:pt x="33" y="8"/>
                      <a:pt x="32" y="7"/>
                    </a:cubicBezTo>
                    <a:cubicBezTo>
                      <a:pt x="32" y="7"/>
                      <a:pt x="32" y="7"/>
                      <a:pt x="32" y="7"/>
                    </a:cubicBezTo>
                    <a:cubicBezTo>
                      <a:pt x="32" y="7"/>
                      <a:pt x="32" y="7"/>
                      <a:pt x="32" y="6"/>
                    </a:cubicBezTo>
                    <a:cubicBezTo>
                      <a:pt x="32" y="6"/>
                      <a:pt x="32" y="6"/>
                      <a:pt x="32" y="6"/>
                    </a:cubicBezTo>
                    <a:cubicBezTo>
                      <a:pt x="32" y="6"/>
                      <a:pt x="32" y="5"/>
                      <a:pt x="31" y="5"/>
                    </a:cubicBezTo>
                    <a:cubicBezTo>
                      <a:pt x="31" y="5"/>
                      <a:pt x="31" y="5"/>
                      <a:pt x="31" y="4"/>
                    </a:cubicBezTo>
                    <a:cubicBezTo>
                      <a:pt x="31" y="4"/>
                      <a:pt x="30" y="3"/>
                      <a:pt x="30" y="3"/>
                    </a:cubicBezTo>
                    <a:cubicBezTo>
                      <a:pt x="30" y="3"/>
                      <a:pt x="30" y="2"/>
                      <a:pt x="29" y="2"/>
                    </a:cubicBezTo>
                    <a:cubicBezTo>
                      <a:pt x="29" y="2"/>
                      <a:pt x="29" y="2"/>
                      <a:pt x="29" y="1"/>
                    </a:cubicBezTo>
                    <a:cubicBezTo>
                      <a:pt x="29" y="1"/>
                      <a:pt x="29" y="1"/>
                      <a:pt x="29" y="1"/>
                    </a:cubicBezTo>
                    <a:cubicBezTo>
                      <a:pt x="28" y="1"/>
                      <a:pt x="28" y="1"/>
                      <a:pt x="28" y="0"/>
                    </a:cubicBezTo>
                    <a:cubicBezTo>
                      <a:pt x="28" y="0"/>
                      <a:pt x="28" y="0"/>
                      <a:pt x="28" y="0"/>
                    </a:cubicBezTo>
                    <a:cubicBezTo>
                      <a:pt x="0" y="16"/>
                      <a:pt x="0" y="16"/>
                      <a:pt x="0" y="16"/>
                    </a:cubicBezTo>
                    <a:cubicBezTo>
                      <a:pt x="0" y="17"/>
                      <a:pt x="0" y="17"/>
                      <a:pt x="0" y="17"/>
                    </a:cubicBezTo>
                    <a:cubicBezTo>
                      <a:pt x="0" y="17"/>
                      <a:pt x="0" y="17"/>
                      <a:pt x="0" y="17"/>
                    </a:cubicBezTo>
                    <a:cubicBezTo>
                      <a:pt x="0" y="18"/>
                      <a:pt x="1" y="18"/>
                      <a:pt x="1" y="18"/>
                    </a:cubicBezTo>
                    <a:cubicBezTo>
                      <a:pt x="1" y="18"/>
                      <a:pt x="1" y="18"/>
                      <a:pt x="1" y="18"/>
                    </a:cubicBezTo>
                    <a:cubicBezTo>
                      <a:pt x="1" y="19"/>
                      <a:pt x="2" y="19"/>
                      <a:pt x="2" y="19"/>
                    </a:cubicBezTo>
                    <a:cubicBezTo>
                      <a:pt x="2" y="20"/>
                      <a:pt x="2" y="20"/>
                      <a:pt x="3" y="21"/>
                    </a:cubicBezTo>
                    <a:cubicBezTo>
                      <a:pt x="3" y="21"/>
                      <a:pt x="3" y="21"/>
                      <a:pt x="3" y="22"/>
                    </a:cubicBezTo>
                    <a:cubicBezTo>
                      <a:pt x="3" y="22"/>
                      <a:pt x="3" y="22"/>
                      <a:pt x="4" y="22"/>
                    </a:cubicBezTo>
                    <a:cubicBezTo>
                      <a:pt x="4" y="22"/>
                      <a:pt x="4" y="23"/>
                      <a:pt x="4" y="23"/>
                    </a:cubicBezTo>
                    <a:cubicBezTo>
                      <a:pt x="4" y="23"/>
                      <a:pt x="4" y="23"/>
                      <a:pt x="4" y="23"/>
                    </a:cubicBezTo>
                    <a:cubicBezTo>
                      <a:pt x="4" y="23"/>
                      <a:pt x="4" y="24"/>
                      <a:pt x="4" y="24"/>
                    </a:cubicBezTo>
                    <a:cubicBezTo>
                      <a:pt x="4" y="24"/>
                      <a:pt x="4" y="24"/>
                      <a:pt x="4" y="24"/>
                    </a:cubicBezTo>
                    <a:cubicBezTo>
                      <a:pt x="5" y="25"/>
                      <a:pt x="5" y="25"/>
                      <a:pt x="5" y="25"/>
                    </a:cubicBezTo>
                    <a:cubicBezTo>
                      <a:pt x="5" y="25"/>
                      <a:pt x="5" y="25"/>
                      <a:pt x="5" y="25"/>
                    </a:cubicBezTo>
                    <a:cubicBezTo>
                      <a:pt x="5" y="26"/>
                      <a:pt x="5" y="26"/>
                      <a:pt x="5" y="26"/>
                    </a:cubicBezTo>
                    <a:cubicBezTo>
                      <a:pt x="5" y="26"/>
                      <a:pt x="5" y="26"/>
                      <a:pt x="5" y="27"/>
                    </a:cubicBezTo>
                    <a:cubicBezTo>
                      <a:pt x="5" y="27"/>
                      <a:pt x="5" y="27"/>
                      <a:pt x="5" y="27"/>
                    </a:cubicBezTo>
                    <a:cubicBezTo>
                      <a:pt x="5" y="27"/>
                      <a:pt x="5" y="27"/>
                      <a:pt x="5" y="28"/>
                    </a:cubicBezTo>
                    <a:cubicBezTo>
                      <a:pt x="5" y="28"/>
                      <a:pt x="6" y="28"/>
                      <a:pt x="6" y="28"/>
                    </a:cubicBezTo>
                    <a:cubicBezTo>
                      <a:pt x="6" y="28"/>
                      <a:pt x="6" y="29"/>
                      <a:pt x="6" y="29"/>
                    </a:cubicBezTo>
                    <a:cubicBezTo>
                      <a:pt x="6" y="29"/>
                      <a:pt x="6" y="29"/>
                      <a:pt x="6" y="29"/>
                    </a:cubicBezTo>
                    <a:cubicBezTo>
                      <a:pt x="6" y="29"/>
                      <a:pt x="6" y="30"/>
                      <a:pt x="6" y="30"/>
                    </a:cubicBezTo>
                    <a:cubicBezTo>
                      <a:pt x="6" y="30"/>
                      <a:pt x="6" y="30"/>
                      <a:pt x="6" y="30"/>
                    </a:cubicBezTo>
                    <a:cubicBezTo>
                      <a:pt x="6" y="30"/>
                      <a:pt x="6" y="31"/>
                      <a:pt x="6" y="31"/>
                    </a:cubicBezTo>
                    <a:cubicBezTo>
                      <a:pt x="6" y="31"/>
                      <a:pt x="6" y="31"/>
                      <a:pt x="6" y="31"/>
                    </a:cubicBezTo>
                    <a:cubicBezTo>
                      <a:pt x="6" y="31"/>
                      <a:pt x="6" y="31"/>
                      <a:pt x="6" y="31"/>
                    </a:cubicBezTo>
                    <a:cubicBezTo>
                      <a:pt x="6" y="31"/>
                      <a:pt x="6" y="32"/>
                      <a:pt x="6" y="32"/>
                    </a:cubicBezTo>
                    <a:cubicBezTo>
                      <a:pt x="6" y="32"/>
                      <a:pt x="6" y="32"/>
                      <a:pt x="6" y="32"/>
                    </a:cubicBezTo>
                    <a:cubicBezTo>
                      <a:pt x="6" y="33"/>
                      <a:pt x="6" y="33"/>
                      <a:pt x="6" y="33"/>
                    </a:cubicBezTo>
                    <a:cubicBezTo>
                      <a:pt x="6" y="33"/>
                      <a:pt x="6" y="33"/>
                      <a:pt x="6" y="33"/>
                    </a:cubicBezTo>
                    <a:cubicBezTo>
                      <a:pt x="6" y="34"/>
                      <a:pt x="6" y="34"/>
                      <a:pt x="6" y="34"/>
                    </a:cubicBezTo>
                    <a:cubicBezTo>
                      <a:pt x="6" y="34"/>
                      <a:pt x="6" y="34"/>
                      <a:pt x="5" y="34"/>
                    </a:cubicBezTo>
                    <a:cubicBezTo>
                      <a:pt x="5" y="35"/>
                      <a:pt x="5" y="35"/>
                      <a:pt x="5" y="35"/>
                    </a:cubicBezTo>
                    <a:cubicBezTo>
                      <a:pt x="5" y="35"/>
                      <a:pt x="5" y="35"/>
                      <a:pt x="5" y="36"/>
                    </a:cubicBezTo>
                    <a:cubicBezTo>
                      <a:pt x="5" y="36"/>
                      <a:pt x="5" y="36"/>
                      <a:pt x="5" y="36"/>
                    </a:cubicBezTo>
                    <a:cubicBezTo>
                      <a:pt x="4" y="37"/>
                      <a:pt x="3" y="38"/>
                      <a:pt x="3" y="38"/>
                    </a:cubicBezTo>
                    <a:cubicBezTo>
                      <a:pt x="31" y="22"/>
                      <a:pt x="31" y="22"/>
                      <a:pt x="31" y="22"/>
                    </a:cubicBezTo>
                    <a:cubicBezTo>
                      <a:pt x="32" y="21"/>
                      <a:pt x="32" y="21"/>
                      <a:pt x="33" y="20"/>
                    </a:cubicBezTo>
                    <a:cubicBezTo>
                      <a:pt x="33" y="20"/>
                      <a:pt x="33" y="19"/>
                      <a:pt x="33" y="19"/>
                    </a:cubicBezTo>
                    <a:cubicBezTo>
                      <a:pt x="33" y="19"/>
                      <a:pt x="33" y="19"/>
                      <a:pt x="33" y="19"/>
                    </a:cubicBezTo>
                    <a:cubicBezTo>
                      <a:pt x="34" y="18"/>
                      <a:pt x="34" y="18"/>
                      <a:pt x="34" y="18"/>
                    </a:cubicBezTo>
                    <a:cubicBezTo>
                      <a:pt x="34" y="18"/>
                      <a:pt x="34" y="18"/>
                      <a:pt x="34" y="18"/>
                    </a:cubicBezTo>
                    <a:cubicBezTo>
                      <a:pt x="34" y="17"/>
                      <a:pt x="34" y="17"/>
                      <a:pt x="34" y="17"/>
                    </a:cubicBezTo>
                    <a:cubicBezTo>
                      <a:pt x="34" y="17"/>
                      <a:pt x="34" y="17"/>
                      <a:pt x="34" y="16"/>
                    </a:cubicBezTo>
                    <a:cubicBezTo>
                      <a:pt x="34" y="16"/>
                      <a:pt x="34" y="16"/>
                      <a:pt x="34" y="16"/>
                    </a:cubicBezTo>
                    <a:cubicBezTo>
                      <a:pt x="34" y="16"/>
                      <a:pt x="34" y="16"/>
                      <a:pt x="34" y="15"/>
                    </a:cubicBezTo>
                    <a:cubicBezTo>
                      <a:pt x="34" y="15"/>
                      <a:pt x="34" y="15"/>
                      <a:pt x="34" y="15"/>
                    </a:cubicBezTo>
                    <a:cubicBezTo>
                      <a:pt x="34" y="15"/>
                      <a:pt x="34" y="15"/>
                      <a:pt x="34" y="15"/>
                    </a:cubicBezTo>
                    <a:cubicBezTo>
                      <a:pt x="34" y="15"/>
                      <a:pt x="34" y="15"/>
                      <a:pt x="34" y="14"/>
                    </a:cubicBezTo>
                    <a:close/>
                  </a:path>
                </a:pathLst>
              </a:custGeom>
              <a:solidFill>
                <a:srgbClr val="17317B"/>
              </a:solidFill>
              <a:ln w="9525">
                <a:noFill/>
                <a:round/>
                <a:headEnd/>
                <a:tailEnd/>
              </a:ln>
            </p:spPr>
            <p:txBody>
              <a:bodyPr/>
              <a:lstStyle/>
              <a:p>
                <a:endParaRPr lang="zh-CN" altLang="en-US"/>
              </a:p>
            </p:txBody>
          </p:sp>
          <p:sp>
            <p:nvSpPr>
              <p:cNvPr id="1314" name="Freeform 600"/>
              <p:cNvSpPr>
                <a:spLocks/>
              </p:cNvSpPr>
              <p:nvPr/>
            </p:nvSpPr>
            <p:spPr bwMode="auto">
              <a:xfrm>
                <a:off x="4755" y="1552"/>
                <a:ext cx="10" cy="14"/>
              </a:xfrm>
              <a:custGeom>
                <a:avLst/>
                <a:gdLst/>
                <a:ahLst/>
                <a:cxnLst>
                  <a:cxn ang="0">
                    <a:pos x="10" y="3"/>
                  </a:cxn>
                  <a:cxn ang="0">
                    <a:pos x="21" y="21"/>
                  </a:cxn>
                  <a:cxn ang="0">
                    <a:pos x="10" y="27"/>
                  </a:cxn>
                  <a:cxn ang="0">
                    <a:pos x="0" y="9"/>
                  </a:cxn>
                  <a:cxn ang="0">
                    <a:pos x="10" y="3"/>
                  </a:cxn>
                  <a:cxn ang="0">
                    <a:pos x="10" y="3"/>
                  </a:cxn>
                </a:cxnLst>
                <a:rect l="0" t="0" r="r" b="b"/>
                <a:pathLst>
                  <a:path w="21" h="31">
                    <a:moveTo>
                      <a:pt x="10" y="3"/>
                    </a:moveTo>
                    <a:cubicBezTo>
                      <a:pt x="16" y="6"/>
                      <a:pt x="21" y="15"/>
                      <a:pt x="21" y="21"/>
                    </a:cubicBezTo>
                    <a:cubicBezTo>
                      <a:pt x="21" y="28"/>
                      <a:pt x="16" y="31"/>
                      <a:pt x="10" y="27"/>
                    </a:cubicBezTo>
                    <a:cubicBezTo>
                      <a:pt x="4" y="24"/>
                      <a:pt x="0" y="16"/>
                      <a:pt x="0" y="9"/>
                    </a:cubicBezTo>
                    <a:cubicBezTo>
                      <a:pt x="0" y="2"/>
                      <a:pt x="4" y="0"/>
                      <a:pt x="10" y="3"/>
                    </a:cubicBezTo>
                    <a:cubicBezTo>
                      <a:pt x="10" y="3"/>
                      <a:pt x="10" y="3"/>
                      <a:pt x="10" y="3"/>
                    </a:cubicBezTo>
                    <a:close/>
                  </a:path>
                </a:pathLst>
              </a:custGeom>
              <a:solidFill>
                <a:srgbClr val="142867"/>
              </a:solidFill>
              <a:ln w="9525">
                <a:noFill/>
                <a:round/>
                <a:headEnd/>
                <a:tailEnd/>
              </a:ln>
            </p:spPr>
            <p:txBody>
              <a:bodyPr/>
              <a:lstStyle/>
              <a:p>
                <a:endParaRPr lang="zh-CN" altLang="en-US"/>
              </a:p>
            </p:txBody>
          </p:sp>
        </p:gr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研发</a:t>
            </a:r>
            <a:r>
              <a:rPr lang="en-US" altLang="zh-CN" dirty="0" smtClean="0"/>
              <a:t>/</a:t>
            </a:r>
            <a:r>
              <a:rPr lang="zh-CN" altLang="en-US" dirty="0" smtClean="0"/>
              <a:t>测试环境</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24</a:t>
            </a:fld>
            <a:endParaRPr lang="en-US" altLang="zh-CN" dirty="0">
              <a:solidFill>
                <a:prstClr val="black">
                  <a:tint val="75000"/>
                </a:prstClr>
              </a:solidFill>
            </a:endParaRPr>
          </a:p>
        </p:txBody>
      </p:sp>
      <p:pic>
        <p:nvPicPr>
          <p:cNvPr id="5"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51720" y="3387080"/>
            <a:ext cx="601662" cy="760413"/>
          </a:xfrm>
          <a:prstGeom prst="rect">
            <a:avLst/>
          </a:prstGeom>
          <a:noFill/>
          <a:ln w="9525">
            <a:noFill/>
            <a:miter lim="800000"/>
            <a:headEnd/>
            <a:tailEnd/>
          </a:ln>
        </p:spPr>
      </p:pic>
      <p:pic>
        <p:nvPicPr>
          <p:cNvPr id="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43808" y="3387080"/>
            <a:ext cx="601662" cy="760413"/>
          </a:xfrm>
          <a:prstGeom prst="rect">
            <a:avLst/>
          </a:prstGeom>
          <a:noFill/>
          <a:ln w="9525">
            <a:noFill/>
            <a:miter lim="800000"/>
            <a:headEnd/>
            <a:tailEnd/>
          </a:ln>
        </p:spPr>
      </p:pic>
      <p:pic>
        <p:nvPicPr>
          <p:cNvPr id="7"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283968" y="3387080"/>
            <a:ext cx="601662" cy="762000"/>
          </a:xfrm>
          <a:prstGeom prst="rect">
            <a:avLst/>
          </a:prstGeom>
          <a:noFill/>
          <a:ln w="9525">
            <a:noFill/>
            <a:miter lim="800000"/>
            <a:headEnd/>
            <a:tailEnd/>
          </a:ln>
        </p:spPr>
      </p:pic>
      <p:pic>
        <p:nvPicPr>
          <p:cNvPr id="8"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16016" y="3387080"/>
            <a:ext cx="601662" cy="762000"/>
          </a:xfrm>
          <a:prstGeom prst="rect">
            <a:avLst/>
          </a:prstGeom>
          <a:noFill/>
          <a:ln w="9525">
            <a:noFill/>
            <a:miter lim="800000"/>
            <a:headEnd/>
            <a:tailEnd/>
          </a:ln>
        </p:spPr>
      </p:pic>
      <p:pic>
        <p:nvPicPr>
          <p:cNvPr id="9"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75856" y="3387080"/>
            <a:ext cx="601662" cy="762000"/>
          </a:xfrm>
          <a:prstGeom prst="rect">
            <a:avLst/>
          </a:prstGeom>
          <a:noFill/>
          <a:ln w="9525">
            <a:noFill/>
            <a:miter lim="800000"/>
            <a:headEnd/>
            <a:tailEnd/>
          </a:ln>
        </p:spPr>
      </p:pic>
      <p:sp>
        <p:nvSpPr>
          <p:cNvPr id="10" name="流程图: 数据 9"/>
          <p:cNvSpPr/>
          <p:nvPr/>
        </p:nvSpPr>
        <p:spPr bwMode="auto">
          <a:xfrm>
            <a:off x="1619672" y="3201194"/>
            <a:ext cx="5112568" cy="346075"/>
          </a:xfrm>
          <a:prstGeom prst="flowChartInputOutput">
            <a:avLst/>
          </a:prstGeom>
          <a:solidFill>
            <a:srgbClr val="FFC000">
              <a:alpha val="36078"/>
            </a:srgbClr>
          </a:solidFill>
          <a:ln w="9525" cap="flat" cmpd="sng"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a:lstStyle/>
          <a:p>
            <a:pPr fontAlgn="t">
              <a:spcBef>
                <a:spcPts val="0"/>
              </a:spcBef>
              <a:spcAft>
                <a:spcPts val="0"/>
              </a:spcAft>
              <a:defRPr/>
            </a:pPr>
            <a:endParaRPr lang="zh-CN" altLang="en-US">
              <a:latin typeface="+mn-lt"/>
              <a:ea typeface="+mn-ea"/>
            </a:endParaRPr>
          </a:p>
        </p:txBody>
      </p:sp>
      <p:grpSp>
        <p:nvGrpSpPr>
          <p:cNvPr id="11" name="组合 82"/>
          <p:cNvGrpSpPr/>
          <p:nvPr/>
        </p:nvGrpSpPr>
        <p:grpSpPr bwMode="auto">
          <a:xfrm>
            <a:off x="3995936" y="2811016"/>
            <a:ext cx="715962" cy="715963"/>
            <a:chOff x="4139952" y="3212976"/>
            <a:chExt cx="1044635" cy="860525"/>
          </a:xfrm>
          <a:effectLst>
            <a:glow rad="139700">
              <a:schemeClr val="accent1">
                <a:satMod val="175000"/>
                <a:alpha val="40000"/>
              </a:schemeClr>
            </a:glow>
          </a:effectLst>
        </p:grpSpPr>
        <p:pic>
          <p:nvPicPr>
            <p:cNvPr id="12"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13" name="Picture 64" descr="windows"/>
            <p:cNvPicPr>
              <a:picLocks noChangeAspect="1" noChangeArrowheads="1"/>
            </p:cNvPicPr>
            <p:nvPr/>
          </p:nvPicPr>
          <p:blipFill>
            <a:blip r:embed="rId4"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14" name="组合 82"/>
          <p:cNvGrpSpPr/>
          <p:nvPr/>
        </p:nvGrpSpPr>
        <p:grpSpPr bwMode="auto">
          <a:xfrm>
            <a:off x="2915816" y="2739008"/>
            <a:ext cx="715962" cy="715963"/>
            <a:chOff x="4139952" y="3212976"/>
            <a:chExt cx="1044635" cy="860525"/>
          </a:xfrm>
          <a:effectLst>
            <a:glow rad="139700">
              <a:schemeClr val="accent1">
                <a:satMod val="175000"/>
                <a:alpha val="40000"/>
              </a:schemeClr>
            </a:glow>
          </a:effectLst>
        </p:grpSpPr>
        <p:pic>
          <p:nvPicPr>
            <p:cNvPr id="1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16" name="Picture 64" descr="windows"/>
            <p:cNvPicPr>
              <a:picLocks noChangeAspect="1" noChangeArrowheads="1"/>
            </p:cNvPicPr>
            <p:nvPr/>
          </p:nvPicPr>
          <p:blipFill>
            <a:blip r:embed="rId4"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17" name="组合 82"/>
          <p:cNvGrpSpPr/>
          <p:nvPr/>
        </p:nvGrpSpPr>
        <p:grpSpPr bwMode="auto">
          <a:xfrm>
            <a:off x="4316388" y="2790032"/>
            <a:ext cx="715962" cy="715963"/>
            <a:chOff x="4139952" y="3212976"/>
            <a:chExt cx="1044635" cy="860525"/>
          </a:xfrm>
          <a:effectLst>
            <a:glow rad="139700">
              <a:schemeClr val="accent1">
                <a:satMod val="175000"/>
                <a:alpha val="40000"/>
              </a:schemeClr>
            </a:glow>
          </a:effectLst>
        </p:grpSpPr>
        <p:pic>
          <p:nvPicPr>
            <p:cNvPr id="18"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19" name="Picture 64" descr="windows"/>
            <p:cNvPicPr>
              <a:picLocks noChangeAspect="1" noChangeArrowheads="1"/>
            </p:cNvPicPr>
            <p:nvPr/>
          </p:nvPicPr>
          <p:blipFill>
            <a:blip r:embed="rId4"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20" name="组合 82"/>
          <p:cNvGrpSpPr/>
          <p:nvPr/>
        </p:nvGrpSpPr>
        <p:grpSpPr bwMode="auto">
          <a:xfrm>
            <a:off x="4605313" y="2790032"/>
            <a:ext cx="715962" cy="715963"/>
            <a:chOff x="4139952" y="3212976"/>
            <a:chExt cx="1044635" cy="860525"/>
          </a:xfrm>
          <a:effectLst>
            <a:glow rad="139700">
              <a:schemeClr val="accent1">
                <a:satMod val="175000"/>
                <a:alpha val="40000"/>
              </a:schemeClr>
            </a:glow>
          </a:effectLst>
        </p:grpSpPr>
        <p:pic>
          <p:nvPicPr>
            <p:cNvPr id="2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22" name="Picture 64" descr="windows"/>
            <p:cNvPicPr>
              <a:picLocks noChangeAspect="1" noChangeArrowheads="1"/>
            </p:cNvPicPr>
            <p:nvPr/>
          </p:nvPicPr>
          <p:blipFill>
            <a:blip r:embed="rId4"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23" name="组合 82"/>
          <p:cNvGrpSpPr/>
          <p:nvPr/>
        </p:nvGrpSpPr>
        <p:grpSpPr bwMode="auto">
          <a:xfrm>
            <a:off x="4932040" y="2811016"/>
            <a:ext cx="715962" cy="715963"/>
            <a:chOff x="4139952" y="3212976"/>
            <a:chExt cx="1044635" cy="860525"/>
          </a:xfrm>
          <a:effectLst>
            <a:glow rad="139700">
              <a:schemeClr val="accent1">
                <a:satMod val="175000"/>
                <a:alpha val="40000"/>
              </a:schemeClr>
            </a:glow>
          </a:effectLst>
        </p:grpSpPr>
        <p:pic>
          <p:nvPicPr>
            <p:cNvPr id="24"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25" name="Picture 64" descr="windows"/>
            <p:cNvPicPr>
              <a:picLocks noChangeAspect="1" noChangeArrowheads="1"/>
            </p:cNvPicPr>
            <p:nvPr/>
          </p:nvPicPr>
          <p:blipFill>
            <a:blip r:embed="rId4"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26" name="组合 82"/>
          <p:cNvGrpSpPr/>
          <p:nvPr/>
        </p:nvGrpSpPr>
        <p:grpSpPr bwMode="auto">
          <a:xfrm>
            <a:off x="3275856" y="2739008"/>
            <a:ext cx="715962" cy="715963"/>
            <a:chOff x="4139952" y="3212976"/>
            <a:chExt cx="1044635" cy="860525"/>
          </a:xfrm>
          <a:effectLst>
            <a:glow rad="139700">
              <a:schemeClr val="accent1">
                <a:satMod val="175000"/>
                <a:alpha val="40000"/>
              </a:schemeClr>
            </a:glow>
          </a:effectLst>
        </p:grpSpPr>
        <p:pic>
          <p:nvPicPr>
            <p:cNvPr id="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28" name="Picture 64" descr="windows"/>
            <p:cNvPicPr>
              <a:picLocks noChangeAspect="1" noChangeArrowheads="1"/>
            </p:cNvPicPr>
            <p:nvPr/>
          </p:nvPicPr>
          <p:blipFill>
            <a:blip r:embed="rId4" cstate="print"/>
            <a:srcRect/>
            <a:stretch>
              <a:fillRect/>
            </a:stretch>
          </p:blipFill>
          <p:spPr bwMode="auto">
            <a:xfrm>
              <a:off x="4587554" y="3501256"/>
              <a:ext cx="287040" cy="359792"/>
            </a:xfrm>
            <a:prstGeom prst="rect">
              <a:avLst/>
            </a:prstGeom>
            <a:noFill/>
            <a:ln w="9525">
              <a:noFill/>
              <a:miter lim="800000"/>
              <a:headEnd/>
              <a:tailEnd/>
            </a:ln>
          </p:spPr>
        </p:pic>
      </p:grpSp>
      <p:sp>
        <p:nvSpPr>
          <p:cNvPr id="29" name="TextBox 64"/>
          <p:cNvSpPr txBox="1">
            <a:spLocks noChangeArrowheads="1"/>
          </p:cNvSpPr>
          <p:nvPr/>
        </p:nvSpPr>
        <p:spPr bwMode="auto">
          <a:xfrm>
            <a:off x="4427984" y="1916832"/>
            <a:ext cx="1008112" cy="830997"/>
          </a:xfrm>
          <a:prstGeom prst="rect">
            <a:avLst/>
          </a:prstGeom>
          <a:noFill/>
          <a:ln w="9525">
            <a:noFill/>
            <a:miter lim="800000"/>
            <a:headEnd/>
            <a:tailEnd/>
          </a:ln>
        </p:spPr>
        <p:txBody>
          <a:bodyPr wrap="square">
            <a:spAutoFit/>
          </a:bodyPr>
          <a:lstStyle/>
          <a:p>
            <a:pPr fontAlgn="t"/>
            <a:r>
              <a:rPr lang="zh-CN" altLang="en-US" sz="1200" b="1" dirty="0" smtClean="0">
                <a:latin typeface="Calibri" pitchFamily="34" charset="0"/>
                <a:ea typeface="华文细黑"/>
                <a:cs typeface="华文细黑"/>
              </a:rPr>
              <a:t>模拟环境</a:t>
            </a:r>
            <a:r>
              <a:rPr lang="en-US" altLang="zh-CN" sz="1200" b="1" dirty="0" smtClean="0">
                <a:latin typeface="Calibri" pitchFamily="34" charset="0"/>
                <a:ea typeface="华文细黑"/>
                <a:cs typeface="华文细黑"/>
              </a:rPr>
              <a:t>1</a:t>
            </a:r>
          </a:p>
          <a:p>
            <a:pPr fontAlgn="t"/>
            <a:r>
              <a:rPr lang="zh-CN" altLang="en-US" sz="1200" b="1" dirty="0" smtClean="0">
                <a:latin typeface="Calibri" pitchFamily="34" charset="0"/>
                <a:ea typeface="华文细黑"/>
                <a:cs typeface="华文细黑"/>
              </a:rPr>
              <a:t>模拟环境</a:t>
            </a:r>
            <a:r>
              <a:rPr lang="en-US" altLang="zh-CN" sz="1200" b="1" dirty="0" smtClean="0">
                <a:latin typeface="Calibri" pitchFamily="34" charset="0"/>
                <a:ea typeface="华文细黑"/>
                <a:cs typeface="华文细黑"/>
              </a:rPr>
              <a:t>2</a:t>
            </a:r>
          </a:p>
          <a:p>
            <a:pPr fontAlgn="t"/>
            <a:r>
              <a:rPr lang="en-US" altLang="zh-CN" sz="1200" b="1" dirty="0" smtClean="0">
                <a:latin typeface="Calibri" pitchFamily="34" charset="0"/>
                <a:ea typeface="华文细黑"/>
                <a:cs typeface="华文细黑"/>
              </a:rPr>
              <a:t>……</a:t>
            </a:r>
          </a:p>
          <a:p>
            <a:pPr fontAlgn="t"/>
            <a:r>
              <a:rPr lang="zh-CN" altLang="en-US" sz="1200" b="1" dirty="0" smtClean="0">
                <a:latin typeface="Calibri" pitchFamily="34" charset="0"/>
                <a:ea typeface="华文细黑"/>
                <a:cs typeface="华文细黑"/>
              </a:rPr>
              <a:t>模拟环境</a:t>
            </a:r>
            <a:r>
              <a:rPr lang="en-US" altLang="zh-CN" sz="1200" b="1" dirty="0" smtClean="0">
                <a:latin typeface="Calibri" pitchFamily="34" charset="0"/>
                <a:ea typeface="华文细黑"/>
                <a:cs typeface="华文细黑"/>
              </a:rPr>
              <a:t>n</a:t>
            </a:r>
            <a:endParaRPr lang="zh-CN" altLang="en-US" sz="1200" b="1" dirty="0">
              <a:latin typeface="Calibri" pitchFamily="34" charset="0"/>
              <a:ea typeface="华文细黑"/>
              <a:cs typeface="华文细黑"/>
            </a:endParaRPr>
          </a:p>
        </p:txBody>
      </p:sp>
      <p:sp>
        <p:nvSpPr>
          <p:cNvPr id="30" name="TextBox 64"/>
          <p:cNvSpPr txBox="1">
            <a:spLocks noChangeArrowheads="1"/>
          </p:cNvSpPr>
          <p:nvPr/>
        </p:nvSpPr>
        <p:spPr bwMode="auto">
          <a:xfrm>
            <a:off x="2987824" y="2306960"/>
            <a:ext cx="1152128" cy="276999"/>
          </a:xfrm>
          <a:prstGeom prst="rect">
            <a:avLst/>
          </a:prstGeom>
          <a:noFill/>
          <a:ln w="9525">
            <a:noFill/>
            <a:miter lim="800000"/>
            <a:headEnd/>
            <a:tailEnd/>
          </a:ln>
        </p:spPr>
        <p:txBody>
          <a:bodyPr wrap="square">
            <a:spAutoFit/>
          </a:bodyPr>
          <a:lstStyle/>
          <a:p>
            <a:pPr fontAlgn="t"/>
            <a:r>
              <a:rPr lang="zh-CN" altLang="en-US" sz="1200" b="1" dirty="0" smtClean="0">
                <a:latin typeface="Calibri" pitchFamily="34" charset="0"/>
                <a:ea typeface="华文细黑"/>
                <a:cs typeface="华文细黑"/>
              </a:rPr>
              <a:t>研发内部系统</a:t>
            </a:r>
            <a:endParaRPr lang="zh-CN" altLang="en-US" sz="1200" b="1" dirty="0">
              <a:latin typeface="Calibri" pitchFamily="34" charset="0"/>
              <a:ea typeface="华文细黑"/>
              <a:cs typeface="华文细黑"/>
            </a:endParaRPr>
          </a:p>
        </p:txBody>
      </p:sp>
      <p:sp>
        <p:nvSpPr>
          <p:cNvPr id="31" name="TextBox 64"/>
          <p:cNvSpPr txBox="1">
            <a:spLocks noChangeArrowheads="1"/>
          </p:cNvSpPr>
          <p:nvPr/>
        </p:nvSpPr>
        <p:spPr bwMode="auto">
          <a:xfrm>
            <a:off x="5796136" y="2378968"/>
            <a:ext cx="1008112" cy="276999"/>
          </a:xfrm>
          <a:prstGeom prst="rect">
            <a:avLst/>
          </a:prstGeom>
          <a:noFill/>
          <a:ln w="9525">
            <a:noFill/>
            <a:miter lim="800000"/>
            <a:headEnd/>
            <a:tailEnd/>
          </a:ln>
        </p:spPr>
        <p:txBody>
          <a:bodyPr wrap="square">
            <a:spAutoFit/>
          </a:bodyPr>
          <a:lstStyle/>
          <a:p>
            <a:pPr fontAlgn="t"/>
            <a:r>
              <a:rPr lang="zh-CN" altLang="en-US" sz="1200" b="1" dirty="0" smtClean="0">
                <a:latin typeface="Calibri" pitchFamily="34" charset="0"/>
                <a:ea typeface="华文细黑"/>
                <a:cs typeface="华文细黑"/>
              </a:rPr>
              <a:t>云管理平台</a:t>
            </a:r>
            <a:endParaRPr lang="zh-CN" altLang="en-US" sz="1200" b="1" dirty="0">
              <a:latin typeface="Calibri" pitchFamily="34" charset="0"/>
              <a:ea typeface="华文细黑"/>
              <a:cs typeface="华文细黑"/>
            </a:endParaRPr>
          </a:p>
        </p:txBody>
      </p:sp>
      <p:grpSp>
        <p:nvGrpSpPr>
          <p:cNvPr id="32" name="组合 82"/>
          <p:cNvGrpSpPr/>
          <p:nvPr/>
        </p:nvGrpSpPr>
        <p:grpSpPr bwMode="auto">
          <a:xfrm>
            <a:off x="1835696" y="2739008"/>
            <a:ext cx="715962" cy="715963"/>
            <a:chOff x="4139952" y="3212976"/>
            <a:chExt cx="1044635" cy="860525"/>
          </a:xfrm>
          <a:effectLst>
            <a:glow rad="139700">
              <a:schemeClr val="accent1">
                <a:satMod val="175000"/>
                <a:alpha val="40000"/>
              </a:schemeClr>
            </a:glow>
          </a:effectLst>
        </p:grpSpPr>
        <p:pic>
          <p:nvPicPr>
            <p:cNvPr id="3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34" name="Picture 64" descr="windows"/>
            <p:cNvPicPr>
              <a:picLocks noChangeAspect="1" noChangeArrowheads="1"/>
            </p:cNvPicPr>
            <p:nvPr/>
          </p:nvPicPr>
          <p:blipFill>
            <a:blip r:embed="rId4" cstate="print"/>
            <a:srcRect/>
            <a:stretch>
              <a:fillRect/>
            </a:stretch>
          </p:blipFill>
          <p:spPr bwMode="auto">
            <a:xfrm>
              <a:off x="4587554" y="3501256"/>
              <a:ext cx="287040" cy="359792"/>
            </a:xfrm>
            <a:prstGeom prst="rect">
              <a:avLst/>
            </a:prstGeom>
            <a:noFill/>
            <a:ln w="9525">
              <a:noFill/>
              <a:miter lim="800000"/>
              <a:headEnd/>
              <a:tailEnd/>
            </a:ln>
          </p:spPr>
        </p:pic>
      </p:grpSp>
      <p:grpSp>
        <p:nvGrpSpPr>
          <p:cNvPr id="35" name="组合 82"/>
          <p:cNvGrpSpPr/>
          <p:nvPr/>
        </p:nvGrpSpPr>
        <p:grpSpPr bwMode="auto">
          <a:xfrm>
            <a:off x="2195736" y="2739008"/>
            <a:ext cx="715962" cy="715963"/>
            <a:chOff x="4139952" y="3212976"/>
            <a:chExt cx="1044635" cy="860525"/>
          </a:xfrm>
          <a:effectLst>
            <a:glow rad="139700">
              <a:schemeClr val="accent1">
                <a:satMod val="175000"/>
                <a:alpha val="40000"/>
              </a:schemeClr>
            </a:glow>
          </a:effectLst>
        </p:grpSpPr>
        <p:pic>
          <p:nvPicPr>
            <p:cNvPr id="36"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37" name="Picture 64" descr="windows"/>
            <p:cNvPicPr>
              <a:picLocks noChangeAspect="1" noChangeArrowheads="1"/>
            </p:cNvPicPr>
            <p:nvPr/>
          </p:nvPicPr>
          <p:blipFill>
            <a:blip r:embed="rId4" cstate="print"/>
            <a:srcRect/>
            <a:stretch>
              <a:fillRect/>
            </a:stretch>
          </p:blipFill>
          <p:spPr bwMode="auto">
            <a:xfrm>
              <a:off x="4587554" y="3501256"/>
              <a:ext cx="287040" cy="359792"/>
            </a:xfrm>
            <a:prstGeom prst="rect">
              <a:avLst/>
            </a:prstGeom>
            <a:noFill/>
            <a:ln w="9525">
              <a:noFill/>
              <a:miter lim="800000"/>
              <a:headEnd/>
              <a:tailEnd/>
            </a:ln>
          </p:spPr>
        </p:pic>
      </p:grpSp>
      <p:sp>
        <p:nvSpPr>
          <p:cNvPr id="38" name="TextBox 64"/>
          <p:cNvSpPr txBox="1">
            <a:spLocks noChangeArrowheads="1"/>
          </p:cNvSpPr>
          <p:nvPr/>
        </p:nvSpPr>
        <p:spPr bwMode="auto">
          <a:xfrm>
            <a:off x="1907704" y="2306960"/>
            <a:ext cx="1152128" cy="461665"/>
          </a:xfrm>
          <a:prstGeom prst="rect">
            <a:avLst/>
          </a:prstGeom>
          <a:noFill/>
          <a:ln w="9525">
            <a:noFill/>
            <a:miter lim="800000"/>
            <a:headEnd/>
            <a:tailEnd/>
          </a:ln>
        </p:spPr>
        <p:txBody>
          <a:bodyPr wrap="square">
            <a:spAutoFit/>
          </a:bodyPr>
          <a:lstStyle/>
          <a:p>
            <a:pPr fontAlgn="t"/>
            <a:r>
              <a:rPr lang="zh-CN" altLang="en-US" sz="1200" b="1" dirty="0" smtClean="0">
                <a:latin typeface="Calibri" pitchFamily="34" charset="0"/>
                <a:ea typeface="华文细黑"/>
                <a:cs typeface="华文细黑"/>
              </a:rPr>
              <a:t>代码库</a:t>
            </a:r>
            <a:endParaRPr lang="en-US" altLang="zh-CN" sz="1200" b="1" dirty="0" smtClean="0">
              <a:latin typeface="Calibri" pitchFamily="34" charset="0"/>
              <a:ea typeface="华文细黑"/>
              <a:cs typeface="华文细黑"/>
            </a:endParaRPr>
          </a:p>
          <a:p>
            <a:pPr fontAlgn="t"/>
            <a:r>
              <a:rPr lang="zh-CN" altLang="en-US" sz="1200" b="1" dirty="0" smtClean="0">
                <a:latin typeface="Calibri" pitchFamily="34" charset="0"/>
                <a:ea typeface="华文细黑"/>
                <a:cs typeface="华文细黑"/>
              </a:rPr>
              <a:t>文档库</a:t>
            </a:r>
            <a:endParaRPr lang="zh-CN" altLang="en-US" sz="1200" b="1" dirty="0">
              <a:latin typeface="Calibri" pitchFamily="34" charset="0"/>
              <a:ea typeface="华文细黑"/>
              <a:cs typeface="华文细黑"/>
            </a:endParaRPr>
          </a:p>
        </p:txBody>
      </p:sp>
      <p:grpSp>
        <p:nvGrpSpPr>
          <p:cNvPr id="39" name="组合 82"/>
          <p:cNvGrpSpPr/>
          <p:nvPr/>
        </p:nvGrpSpPr>
        <p:grpSpPr bwMode="auto">
          <a:xfrm>
            <a:off x="5656238" y="2739008"/>
            <a:ext cx="715962" cy="715963"/>
            <a:chOff x="4139952" y="3212976"/>
            <a:chExt cx="1044635" cy="860525"/>
          </a:xfrm>
          <a:effectLst>
            <a:glow rad="139700">
              <a:schemeClr val="accent1">
                <a:satMod val="175000"/>
                <a:alpha val="40000"/>
              </a:schemeClr>
            </a:glow>
          </a:effectLst>
        </p:grpSpPr>
        <p:pic>
          <p:nvPicPr>
            <p:cNvPr id="40"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39952" y="3212976"/>
              <a:ext cx="1044635" cy="860525"/>
            </a:xfrm>
            <a:prstGeom prst="rect">
              <a:avLst/>
            </a:prstGeom>
            <a:noFill/>
            <a:ln w="9525">
              <a:noFill/>
              <a:miter lim="800000"/>
              <a:headEnd/>
              <a:tailEnd/>
            </a:ln>
          </p:spPr>
        </p:pic>
        <p:pic>
          <p:nvPicPr>
            <p:cNvPr id="41" name="Picture 64" descr="windows"/>
            <p:cNvPicPr>
              <a:picLocks noChangeAspect="1" noChangeArrowheads="1"/>
            </p:cNvPicPr>
            <p:nvPr/>
          </p:nvPicPr>
          <p:blipFill>
            <a:blip r:embed="rId4" cstate="print"/>
            <a:srcRect/>
            <a:stretch>
              <a:fillRect/>
            </a:stretch>
          </p:blipFill>
          <p:spPr bwMode="auto">
            <a:xfrm>
              <a:off x="4587554" y="3501256"/>
              <a:ext cx="287040" cy="359792"/>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descr="背景.jpg"/>
          <p:cNvPicPr>
            <a:picLocks noChangeAspect="1"/>
          </p:cNvPicPr>
          <p:nvPr/>
        </p:nvPicPr>
        <p:blipFill>
          <a:blip r:embed="rId2" cstate="print">
            <a:lum bright="10000"/>
          </a:blip>
          <a:stretch>
            <a:fillRect/>
          </a:stretch>
        </p:blipFill>
        <p:spPr>
          <a:xfrm>
            <a:off x="0" y="0"/>
            <a:ext cx="9144000" cy="6858000"/>
          </a:xfrm>
          <a:prstGeom prst="rect">
            <a:avLst/>
          </a:prstGeom>
        </p:spPr>
      </p:pic>
      <p:sp>
        <p:nvSpPr>
          <p:cNvPr id="8" name="矩形 7"/>
          <p:cNvSpPr/>
          <p:nvPr/>
        </p:nvSpPr>
        <p:spPr>
          <a:xfrm>
            <a:off x="0" y="2928934"/>
            <a:ext cx="1312752" cy="990116"/>
          </a:xfrm>
          <a:prstGeom prst="rect">
            <a:avLst/>
          </a:prstGeom>
          <a:solidFill>
            <a:schemeClr val="tx1">
              <a:lumMod val="50000"/>
              <a:lumOff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500166" y="2643182"/>
            <a:ext cx="4221027" cy="1569660"/>
          </a:xfrm>
          <a:prstGeom prst="rect">
            <a:avLst/>
          </a:prstGeom>
          <a:noFill/>
          <a:ln>
            <a:noFill/>
          </a:ln>
          <a:effectLst>
            <a:glow rad="139700">
              <a:schemeClr val="accent1">
                <a:satMod val="175000"/>
                <a:alpha val="40000"/>
              </a:schemeClr>
            </a:glow>
            <a:outerShdw blurRad="50800" dist="38100" dir="5400000" algn="t" rotWithShape="0">
              <a:prstClr val="black">
                <a:alpha val="40000"/>
              </a:prstClr>
            </a:outerShdw>
          </a:effectLst>
        </p:spPr>
        <p:txBody>
          <a:bodyPr wrap="none" rtlCol="0">
            <a:spAutoFit/>
          </a:bodyPr>
          <a:lstStyle/>
          <a:p>
            <a:r>
              <a:rPr lang="en-US" altLang="zh-CN" sz="9600" dirty="0" smtClean="0">
                <a:solidFill>
                  <a:schemeClr val="tx1">
                    <a:lumMod val="65000"/>
                    <a:lumOff val="35000"/>
                  </a:schemeClr>
                </a:solidFill>
                <a:latin typeface="Arial" pitchFamily="34" charset="0"/>
                <a:ea typeface="汉仪大黑简" pitchFamily="49" charset="-122"/>
                <a:cs typeface="Arial" pitchFamily="34" charset="0"/>
              </a:rPr>
              <a:t>Thanks</a:t>
            </a:r>
            <a:endParaRPr lang="zh-CN" altLang="en-US" sz="9600" dirty="0">
              <a:solidFill>
                <a:schemeClr val="tx1">
                  <a:lumMod val="65000"/>
                  <a:lumOff val="35000"/>
                </a:schemeClr>
              </a:solidFill>
              <a:latin typeface="Arial" pitchFamily="34" charset="0"/>
              <a:ea typeface="汉仪大黑简" pitchFamily="49" charset="-122"/>
              <a:cs typeface="Arial" pitchFamily="34" charset="0"/>
            </a:endParaRPr>
          </a:p>
        </p:txBody>
      </p:sp>
      <p:sp>
        <p:nvSpPr>
          <p:cNvPr id="6" name="灯片编号占位符 5"/>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25</a:t>
            </a:fld>
            <a:endParaRPr lang="en-US" altLang="zh-CN" dirty="0">
              <a:solidFill>
                <a:prstClr val="black">
                  <a:tint val="75000"/>
                </a:prst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虚拟化是什么</a:t>
            </a:r>
            <a:endParaRPr lang="zh-CN" altLang="en-US" dirty="0"/>
          </a:p>
        </p:txBody>
      </p:sp>
      <p:sp>
        <p:nvSpPr>
          <p:cNvPr id="79" name="Text Box 4"/>
          <p:cNvSpPr txBox="1">
            <a:spLocks noChangeArrowheads="1"/>
          </p:cNvSpPr>
          <p:nvPr/>
        </p:nvSpPr>
        <p:spPr bwMode="gray">
          <a:xfrm>
            <a:off x="798365" y="3412859"/>
            <a:ext cx="2843349" cy="2099036"/>
          </a:xfrm>
          <a:prstGeom prst="rect">
            <a:avLst/>
          </a:prstGeom>
          <a:noFill/>
          <a:ln w="9525">
            <a:noFill/>
            <a:miter lim="800000"/>
            <a:headEnd/>
            <a:tailEnd/>
          </a:ln>
          <a:effectLst/>
        </p:spPr>
        <p:txBody>
          <a:bodyPr wrap="square" lIns="0" tIns="0" rIns="0" bIns="0">
            <a:spAutoFit/>
          </a:bodyPr>
          <a:lstStyle/>
          <a:p>
            <a:pPr algn="l">
              <a:lnSpc>
                <a:spcPct val="100000"/>
              </a:lnSpc>
              <a:spcAft>
                <a:spcPct val="30000"/>
              </a:spcAft>
            </a:pPr>
            <a:r>
              <a:rPr lang="zh-CN" altLang="en-US" sz="2000" b="1" i="0" dirty="0">
                <a:solidFill>
                  <a:srgbClr val="33679B"/>
                </a:solidFill>
                <a:latin typeface="微软雅黑" pitchFamily="34" charset="-122"/>
                <a:ea typeface="微软雅黑" pitchFamily="34" charset="-122"/>
              </a:rPr>
              <a:t>虚拟化</a:t>
            </a:r>
            <a:r>
              <a:rPr lang="zh-TW" altLang="en-US" sz="2000" b="1" i="0" dirty="0">
                <a:solidFill>
                  <a:srgbClr val="33679B"/>
                </a:solidFill>
                <a:latin typeface="微软雅黑" pitchFamily="34" charset="-122"/>
                <a:ea typeface="微软雅黑" pitchFamily="34" charset="-122"/>
              </a:rPr>
              <a:t>前</a:t>
            </a:r>
            <a:r>
              <a:rPr lang="en-US" altLang="zh-CN" sz="2000" b="1" i="0" dirty="0">
                <a:solidFill>
                  <a:srgbClr val="33679B"/>
                </a:solidFill>
                <a:latin typeface="微软雅黑" pitchFamily="34" charset="-122"/>
                <a:ea typeface="微软雅黑" pitchFamily="34" charset="-122"/>
              </a:rPr>
              <a:t>:</a:t>
            </a:r>
          </a:p>
          <a:p>
            <a:pPr marL="285750" lvl="1" indent="-166688" algn="l">
              <a:lnSpc>
                <a:spcPct val="100000"/>
              </a:lnSpc>
              <a:spcAft>
                <a:spcPct val="30000"/>
              </a:spcAft>
              <a:buClr>
                <a:schemeClr val="hlink"/>
              </a:buClr>
              <a:buSzTx/>
              <a:buFont typeface="Wingdings" pitchFamily="2" charset="2"/>
              <a:buChar char="Ø"/>
            </a:pPr>
            <a:r>
              <a:rPr lang="zh-CN" altLang="en-US" sz="1600" i="0" dirty="0" smtClean="0">
                <a:latin typeface="微软雅黑" pitchFamily="34" charset="-122"/>
                <a:ea typeface="微软雅黑" pitchFamily="34" charset="-122"/>
              </a:rPr>
              <a:t>一</a:t>
            </a:r>
            <a:r>
              <a:rPr lang="zh-TW" altLang="en-US" sz="1600" i="0" dirty="0" smtClean="0">
                <a:solidFill>
                  <a:schemeClr val="tx1"/>
                </a:solidFill>
                <a:latin typeface="微软雅黑" pitchFamily="34" charset="-122"/>
                <a:ea typeface="微软雅黑" pitchFamily="34" charset="-122"/>
              </a:rPr>
              <a:t>台</a:t>
            </a:r>
            <a:r>
              <a:rPr lang="zh-TW" altLang="en-US" sz="1600" i="0" dirty="0">
                <a:solidFill>
                  <a:schemeClr val="tx1"/>
                </a:solidFill>
                <a:latin typeface="微软雅黑" pitchFamily="34" charset="-122"/>
                <a:ea typeface="微软雅黑" pitchFamily="34" charset="-122"/>
              </a:rPr>
              <a:t>主</a:t>
            </a:r>
            <a:r>
              <a:rPr lang="zh-CN" altLang="en-US" sz="1600" i="0" dirty="0">
                <a:solidFill>
                  <a:schemeClr val="tx1"/>
                </a:solidFill>
                <a:latin typeface="微软雅黑" pitchFamily="34" charset="-122"/>
                <a:ea typeface="微软雅黑" pitchFamily="34" charset="-122"/>
              </a:rPr>
              <a:t>机一个</a:t>
            </a:r>
            <a:r>
              <a:rPr lang="zh-TW" altLang="en-US" sz="1600" i="0" dirty="0">
                <a:solidFill>
                  <a:schemeClr val="tx1"/>
                </a:solidFill>
                <a:latin typeface="微软雅黑" pitchFamily="34" charset="-122"/>
                <a:ea typeface="微软雅黑" pitchFamily="34" charset="-122"/>
              </a:rPr>
              <a:t>操作</a:t>
            </a:r>
            <a:r>
              <a:rPr lang="zh-CN" altLang="en-US" sz="1600" i="0" dirty="0" smtClean="0">
                <a:solidFill>
                  <a:schemeClr val="tx1"/>
                </a:solidFill>
                <a:latin typeface="微软雅黑" pitchFamily="34" charset="-122"/>
                <a:ea typeface="微软雅黑" pitchFamily="34" charset="-122"/>
              </a:rPr>
              <a:t>系统</a:t>
            </a:r>
            <a:endParaRPr lang="en-US" altLang="zh-CN" sz="1600" i="0" dirty="0" smtClean="0">
              <a:solidFill>
                <a:schemeClr val="tx1"/>
              </a:solidFill>
              <a:latin typeface="微软雅黑" pitchFamily="34" charset="-122"/>
              <a:ea typeface="微软雅黑" pitchFamily="34" charset="-122"/>
            </a:endParaRPr>
          </a:p>
          <a:p>
            <a:pPr marL="285750" lvl="1" indent="-166688" algn="l">
              <a:spcAft>
                <a:spcPct val="30000"/>
              </a:spcAft>
              <a:buClr>
                <a:schemeClr val="hlink"/>
              </a:buClr>
              <a:buSzTx/>
              <a:buFont typeface="Wingdings" pitchFamily="2" charset="2"/>
              <a:buChar char="Ø"/>
            </a:pPr>
            <a:r>
              <a:rPr lang="zh-CN" altLang="en-US" sz="1600" i="0" dirty="0" smtClean="0">
                <a:solidFill>
                  <a:schemeClr val="tx1"/>
                </a:solidFill>
                <a:latin typeface="微软雅黑" pitchFamily="34" charset="-122"/>
                <a:ea typeface="微软雅黑" pitchFamily="34" charset="-122"/>
              </a:rPr>
              <a:t>多</a:t>
            </a:r>
            <a:r>
              <a:rPr lang="zh-CN" altLang="en-US" sz="1600" i="0" dirty="0">
                <a:solidFill>
                  <a:schemeClr val="tx1"/>
                </a:solidFill>
                <a:latin typeface="微软雅黑" pitchFamily="34" charset="-122"/>
                <a:ea typeface="微软雅黑" pitchFamily="34" charset="-122"/>
              </a:rPr>
              <a:t>个</a:t>
            </a:r>
            <a:r>
              <a:rPr lang="zh-CN" altLang="en-US" sz="1600" i="0" dirty="0" smtClean="0">
                <a:solidFill>
                  <a:schemeClr val="tx1"/>
                </a:solidFill>
                <a:latin typeface="微软雅黑" pitchFamily="34" charset="-122"/>
                <a:ea typeface="微软雅黑" pitchFamily="34" charset="-122"/>
              </a:rPr>
              <a:t>应用程序争抢资源，存在相互冲突的风险</a:t>
            </a:r>
            <a:endParaRPr lang="zh-TW" altLang="en-US" sz="1600" i="0" dirty="0">
              <a:solidFill>
                <a:schemeClr val="tx1"/>
              </a:solidFill>
              <a:latin typeface="微软雅黑" pitchFamily="34" charset="-122"/>
              <a:ea typeface="微软雅黑" pitchFamily="34" charset="-122"/>
            </a:endParaRPr>
          </a:p>
          <a:p>
            <a:pPr marL="285750" lvl="1" indent="-166688">
              <a:spcAft>
                <a:spcPct val="30000"/>
              </a:spcAft>
              <a:buClr>
                <a:schemeClr val="hlink"/>
              </a:buClr>
              <a:buFont typeface="Wingdings" pitchFamily="2" charset="2"/>
              <a:buChar char="Ø"/>
            </a:pPr>
            <a:r>
              <a:rPr lang="zh-CN" altLang="en-US" sz="1600" dirty="0" smtClean="0">
                <a:latin typeface="微软雅黑" pitchFamily="34" charset="-122"/>
                <a:ea typeface="微软雅黑" pitchFamily="34" charset="-122"/>
              </a:rPr>
              <a:t>业务系统</a:t>
            </a:r>
            <a:r>
              <a:rPr lang="zh-CN" altLang="en-US" sz="1600" i="0" dirty="0" smtClean="0">
                <a:latin typeface="微软雅黑" pitchFamily="34" charset="-122"/>
                <a:ea typeface="微软雅黑" pitchFamily="34" charset="-122"/>
              </a:rPr>
              <a:t>与硬件强绑定，不灵活</a:t>
            </a:r>
            <a:endParaRPr lang="en-US" altLang="zh-CN" sz="1600" i="0" dirty="0" smtClean="0">
              <a:latin typeface="微软雅黑" pitchFamily="34" charset="-122"/>
              <a:ea typeface="微软雅黑" pitchFamily="34" charset="-122"/>
            </a:endParaRPr>
          </a:p>
          <a:p>
            <a:pPr marL="285750" lvl="1" indent="-166688">
              <a:spcAft>
                <a:spcPct val="30000"/>
              </a:spcAft>
              <a:buClr>
                <a:schemeClr val="hlink"/>
              </a:buClr>
              <a:buFont typeface="Wingdings" pitchFamily="2" charset="2"/>
              <a:buChar char="Ø"/>
            </a:pPr>
            <a:r>
              <a:rPr lang="zh-TW" altLang="en-US" sz="1600" i="0" dirty="0" smtClean="0">
                <a:latin typeface="微软雅黑" pitchFamily="34" charset="-122"/>
                <a:ea typeface="微软雅黑" pitchFamily="34" charset="-122"/>
              </a:rPr>
              <a:t>系</a:t>
            </a:r>
            <a:r>
              <a:rPr lang="zh-CN" altLang="en-US" sz="1600" i="0" dirty="0" smtClean="0">
                <a:latin typeface="微软雅黑" pitchFamily="34" charset="-122"/>
                <a:ea typeface="微软雅黑" pitchFamily="34" charset="-122"/>
              </a:rPr>
              <a:t>统</a:t>
            </a:r>
            <a:r>
              <a:rPr lang="zh-TW" altLang="en-US" sz="1600" i="0" dirty="0" smtClean="0">
                <a:latin typeface="微软雅黑" pitchFamily="34" charset="-122"/>
                <a:ea typeface="微软雅黑" pitchFamily="34" charset="-122"/>
              </a:rPr>
              <a:t>的</a:t>
            </a:r>
            <a:r>
              <a:rPr lang="zh-CN" altLang="en-US" sz="1600" i="0" dirty="0" smtClean="0">
                <a:latin typeface="微软雅黑" pitchFamily="34" charset="-122"/>
                <a:ea typeface="微软雅黑" pitchFamily="34" charset="-122"/>
              </a:rPr>
              <a:t>资源</a:t>
            </a:r>
            <a:r>
              <a:rPr lang="zh-TW" altLang="en-US" sz="1600" i="0" dirty="0" smtClean="0">
                <a:latin typeface="微软雅黑" pitchFamily="34" charset="-122"/>
                <a:ea typeface="微软雅黑" pitchFamily="34" charset="-122"/>
              </a:rPr>
              <a:t>利用</a:t>
            </a:r>
            <a:r>
              <a:rPr lang="zh-CN" altLang="en-US" sz="1600" i="0" dirty="0" smtClean="0">
                <a:latin typeface="微软雅黑" pitchFamily="34" charset="-122"/>
                <a:ea typeface="微软雅黑" pitchFamily="34" charset="-122"/>
              </a:rPr>
              <a:t>率低</a:t>
            </a:r>
            <a:r>
              <a:rPr lang="en-US" altLang="zh-CN" sz="1600" i="0" dirty="0" smtClean="0">
                <a:latin typeface="微软雅黑" pitchFamily="34" charset="-122"/>
                <a:ea typeface="微软雅黑" pitchFamily="34" charset="-122"/>
              </a:rPr>
              <a:t>5-15%</a:t>
            </a:r>
            <a:endParaRPr lang="en-US" altLang="zh-TW" sz="1600" i="0" dirty="0" smtClean="0">
              <a:latin typeface="微软雅黑" pitchFamily="34" charset="-122"/>
              <a:ea typeface="微软雅黑" pitchFamily="34" charset="-122"/>
            </a:endParaRPr>
          </a:p>
        </p:txBody>
      </p:sp>
      <p:sp>
        <p:nvSpPr>
          <p:cNvPr id="80" name="Text Box 8"/>
          <p:cNvSpPr txBox="1">
            <a:spLocks noChangeArrowheads="1"/>
          </p:cNvSpPr>
          <p:nvPr/>
        </p:nvSpPr>
        <p:spPr bwMode="gray">
          <a:xfrm>
            <a:off x="4863882" y="3379807"/>
            <a:ext cx="3520440" cy="2099036"/>
          </a:xfrm>
          <a:prstGeom prst="rect">
            <a:avLst/>
          </a:prstGeom>
          <a:noFill/>
          <a:ln w="9525" algn="ctr">
            <a:noFill/>
            <a:miter lim="800000"/>
            <a:headEnd/>
            <a:tailEnd/>
          </a:ln>
          <a:effectLst/>
        </p:spPr>
        <p:txBody>
          <a:bodyPr wrap="square" lIns="0" tIns="0" rIns="0" bIns="0">
            <a:spAutoFit/>
          </a:bodyPr>
          <a:lstStyle/>
          <a:p>
            <a:pPr algn="l">
              <a:lnSpc>
                <a:spcPct val="100000"/>
              </a:lnSpc>
              <a:spcAft>
                <a:spcPct val="30000"/>
              </a:spcAft>
            </a:pPr>
            <a:r>
              <a:rPr lang="zh-CN" altLang="en-US" sz="2000" b="1" i="0" dirty="0">
                <a:solidFill>
                  <a:srgbClr val="33679B"/>
                </a:solidFill>
                <a:latin typeface="微软雅黑" pitchFamily="34" charset="-122"/>
                <a:ea typeface="微软雅黑" pitchFamily="34" charset="-122"/>
              </a:rPr>
              <a:t>虚拟化后</a:t>
            </a:r>
            <a:r>
              <a:rPr lang="en-US" altLang="zh-CN" sz="2000" b="1" i="0" dirty="0">
                <a:solidFill>
                  <a:srgbClr val="33679B"/>
                </a:solidFill>
                <a:latin typeface="微软雅黑" pitchFamily="34" charset="-122"/>
                <a:ea typeface="微软雅黑" pitchFamily="34" charset="-122"/>
              </a:rPr>
              <a:t>:</a:t>
            </a:r>
          </a:p>
          <a:p>
            <a:pPr marL="285750" lvl="1" indent="-166688" algn="l">
              <a:spcAft>
                <a:spcPct val="30000"/>
              </a:spcAft>
              <a:buClr>
                <a:schemeClr val="hlink"/>
              </a:buClr>
              <a:buSzTx/>
              <a:buFont typeface="Wingdings" pitchFamily="2" charset="2"/>
              <a:buChar char="Ø"/>
            </a:pPr>
            <a:r>
              <a:rPr lang="zh-CN" altLang="en-US" sz="1600" i="0" dirty="0" smtClean="0">
                <a:solidFill>
                  <a:schemeClr val="tx1"/>
                </a:solidFill>
                <a:latin typeface="微软雅黑" pitchFamily="34" charset="-122"/>
                <a:ea typeface="微软雅黑" pitchFamily="34" charset="-122"/>
              </a:rPr>
              <a:t>一台主机多个操作系统</a:t>
            </a:r>
            <a:endParaRPr lang="en-US" altLang="zh-CN" sz="1600" i="0" dirty="0" smtClean="0">
              <a:solidFill>
                <a:schemeClr val="tx1"/>
              </a:solidFill>
              <a:latin typeface="微软雅黑" pitchFamily="34" charset="-122"/>
              <a:ea typeface="微软雅黑" pitchFamily="34" charset="-122"/>
            </a:endParaRPr>
          </a:p>
          <a:p>
            <a:pPr marL="285750" lvl="1" indent="-166688" algn="l">
              <a:spcAft>
                <a:spcPct val="30000"/>
              </a:spcAft>
              <a:buClr>
                <a:schemeClr val="hlink"/>
              </a:buClr>
              <a:buSzTx/>
              <a:buFont typeface="Wingdings" pitchFamily="2" charset="2"/>
              <a:buChar char="Ø"/>
            </a:pPr>
            <a:r>
              <a:rPr lang="zh-CN" altLang="en-US" sz="1600" i="0" dirty="0" smtClean="0">
                <a:latin typeface="微软雅黑" pitchFamily="34" charset="-122"/>
                <a:ea typeface="微软雅黑" pitchFamily="34" charset="-122"/>
              </a:rPr>
              <a:t>每个应用拥有独立的</a:t>
            </a:r>
            <a:r>
              <a:rPr lang="en-US" altLang="zh-CN" sz="1600" i="0" dirty="0" smtClean="0">
                <a:latin typeface="微软雅黑" pitchFamily="34" charset="-122"/>
                <a:ea typeface="微软雅黑" pitchFamily="34" charset="-122"/>
              </a:rPr>
              <a:t>CPU</a:t>
            </a:r>
            <a:r>
              <a:rPr lang="zh-CN" altLang="en-US" sz="1600" i="0" dirty="0" smtClean="0">
                <a:latin typeface="微软雅黑" pitchFamily="34" charset="-122"/>
                <a:ea typeface="微软雅黑" pitchFamily="34" charset="-122"/>
              </a:rPr>
              <a:t>、内存和</a:t>
            </a:r>
            <a:r>
              <a:rPr lang="en-US" altLang="zh-CN" sz="1600" i="0" dirty="0" smtClean="0">
                <a:latin typeface="微软雅黑" pitchFamily="34" charset="-122"/>
                <a:ea typeface="微软雅黑" pitchFamily="34" charset="-122"/>
              </a:rPr>
              <a:t>I/O</a:t>
            </a:r>
            <a:r>
              <a:rPr lang="zh-CN" altLang="en-US" sz="1600" i="0" dirty="0" smtClean="0">
                <a:latin typeface="微软雅黑" pitchFamily="34" charset="-122"/>
                <a:ea typeface="微软雅黑" pitchFamily="34" charset="-122"/>
              </a:rPr>
              <a:t>资源，相互独立</a:t>
            </a:r>
            <a:endParaRPr lang="en-US" altLang="zh-CN" sz="1600" i="0" dirty="0" smtClean="0">
              <a:latin typeface="微软雅黑" pitchFamily="34" charset="-122"/>
              <a:ea typeface="微软雅黑" pitchFamily="34" charset="-122"/>
            </a:endParaRPr>
          </a:p>
          <a:p>
            <a:pPr marL="285750" lvl="1" indent="-166688">
              <a:spcAft>
                <a:spcPct val="30000"/>
              </a:spcAft>
              <a:buClr>
                <a:schemeClr val="hlink"/>
              </a:buClr>
              <a:buFont typeface="Wingdings" pitchFamily="2" charset="2"/>
              <a:buChar char="Ø"/>
            </a:pPr>
            <a:r>
              <a:rPr lang="zh-CN" altLang="en-US" sz="1600" dirty="0" smtClean="0">
                <a:latin typeface="微软雅黑" pitchFamily="34" charset="-122"/>
                <a:ea typeface="微软雅黑" pitchFamily="34" charset="-122"/>
              </a:rPr>
              <a:t>业务系统</a:t>
            </a:r>
            <a:r>
              <a:rPr lang="zh-CN" altLang="en-US" sz="1600" i="0" dirty="0" smtClean="0">
                <a:latin typeface="微软雅黑" pitchFamily="34" charset="-122"/>
                <a:ea typeface="微软雅黑" pitchFamily="34" charset="-122"/>
              </a:rPr>
              <a:t>独立于硬件，可方便地在不同主机间迁移</a:t>
            </a:r>
            <a:endParaRPr lang="en-US" altLang="zh-CN" sz="1600" i="0" dirty="0" smtClean="0">
              <a:latin typeface="微软雅黑" pitchFamily="34" charset="-122"/>
              <a:ea typeface="微软雅黑" pitchFamily="34" charset="-122"/>
            </a:endParaRPr>
          </a:p>
          <a:p>
            <a:pPr marL="285750" lvl="1" indent="-166688">
              <a:spcAft>
                <a:spcPct val="30000"/>
              </a:spcAft>
              <a:buClr>
                <a:schemeClr val="hlink"/>
              </a:buClr>
              <a:buFont typeface="Wingdings" pitchFamily="2" charset="2"/>
              <a:buChar char="Ø"/>
            </a:pPr>
            <a:r>
              <a:rPr lang="zh-CN" altLang="en-US" sz="1600" i="0" dirty="0" smtClean="0">
                <a:latin typeface="微软雅黑" pitchFamily="34" charset="-122"/>
                <a:ea typeface="微软雅黑" pitchFamily="34" charset="-122"/>
              </a:rPr>
              <a:t>充分利用系统资源，一般可达</a:t>
            </a:r>
            <a:r>
              <a:rPr lang="en-US" altLang="zh-CN" sz="1600" i="0" dirty="0" smtClean="0">
                <a:latin typeface="微软雅黑" pitchFamily="34" charset="-122"/>
                <a:ea typeface="微软雅黑" pitchFamily="34" charset="-122"/>
              </a:rPr>
              <a:t>60%</a:t>
            </a:r>
          </a:p>
        </p:txBody>
      </p:sp>
      <p:sp>
        <p:nvSpPr>
          <p:cNvPr id="81" name="AutoShape 15"/>
          <p:cNvSpPr>
            <a:spLocks noChangeArrowheads="1"/>
          </p:cNvSpPr>
          <p:nvPr/>
        </p:nvSpPr>
        <p:spPr bwMode="auto">
          <a:xfrm>
            <a:off x="467438" y="3384553"/>
            <a:ext cx="3683725" cy="2534194"/>
          </a:xfrm>
          <a:prstGeom prst="foldedCorner">
            <a:avLst>
              <a:gd name="adj" fmla="val 0"/>
            </a:avLst>
          </a:prstGeom>
          <a:noFill/>
          <a:ln w="28575">
            <a:solidFill>
              <a:srgbClr val="00537C"/>
            </a:solid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82" name="AutoShape 15"/>
          <p:cNvSpPr>
            <a:spLocks noChangeArrowheads="1"/>
          </p:cNvSpPr>
          <p:nvPr/>
        </p:nvSpPr>
        <p:spPr bwMode="auto">
          <a:xfrm>
            <a:off x="4786299" y="3354074"/>
            <a:ext cx="3740921" cy="2534194"/>
          </a:xfrm>
          <a:prstGeom prst="foldedCorner">
            <a:avLst>
              <a:gd name="adj" fmla="val 0"/>
            </a:avLst>
          </a:prstGeom>
          <a:noFill/>
          <a:ln w="28575">
            <a:solidFill>
              <a:srgbClr val="00537C"/>
            </a:solidFill>
            <a:round/>
            <a:headEnd/>
            <a:tailEnd/>
          </a:ln>
          <a:effectLst/>
        </p:spPr>
        <p:txBody>
          <a:bodyPr wrap="none" anchor="ctr"/>
          <a:lstStyle/>
          <a:p>
            <a:endParaRPr lang="zh-CN" altLang="en-US">
              <a:latin typeface="微软雅黑" pitchFamily="34" charset="-122"/>
              <a:ea typeface="微软雅黑" pitchFamily="34" charset="-122"/>
            </a:endParaRPr>
          </a:p>
        </p:txBody>
      </p:sp>
      <p:grpSp>
        <p:nvGrpSpPr>
          <p:cNvPr id="3" name="组合 57"/>
          <p:cNvGrpSpPr/>
          <p:nvPr/>
        </p:nvGrpSpPr>
        <p:grpSpPr>
          <a:xfrm>
            <a:off x="5740596" y="1196752"/>
            <a:ext cx="2081231" cy="1833339"/>
            <a:chOff x="1959428" y="1603587"/>
            <a:chExt cx="1235409" cy="1244118"/>
          </a:xfrm>
        </p:grpSpPr>
        <p:pic>
          <p:nvPicPr>
            <p:cNvPr id="59" name="图片 58" descr="图元-26.png"/>
            <p:cNvPicPr>
              <a:picLocks noChangeAspect="1"/>
            </p:cNvPicPr>
            <p:nvPr/>
          </p:nvPicPr>
          <p:blipFill>
            <a:blip r:embed="rId3" cstate="print"/>
            <a:stretch>
              <a:fillRect/>
            </a:stretch>
          </p:blipFill>
          <p:spPr>
            <a:xfrm>
              <a:off x="1959428" y="1603587"/>
              <a:ext cx="1235409" cy="1167158"/>
            </a:xfrm>
            <a:prstGeom prst="rect">
              <a:avLst/>
            </a:prstGeom>
          </p:spPr>
        </p:pic>
        <p:grpSp>
          <p:nvGrpSpPr>
            <p:cNvPr id="4" name="组合 42"/>
            <p:cNvGrpSpPr/>
            <p:nvPr/>
          </p:nvGrpSpPr>
          <p:grpSpPr>
            <a:xfrm>
              <a:off x="1959428" y="1603587"/>
              <a:ext cx="1235409" cy="1244118"/>
              <a:chOff x="1005841" y="2574592"/>
              <a:chExt cx="1683900" cy="1794933"/>
            </a:xfrm>
          </p:grpSpPr>
          <p:pic>
            <p:nvPicPr>
              <p:cNvPr id="78" name="图片 77" descr="图元-04.png"/>
              <p:cNvPicPr>
                <a:picLocks noChangeAspect="1"/>
              </p:cNvPicPr>
              <p:nvPr/>
            </p:nvPicPr>
            <p:blipFill>
              <a:blip r:embed="rId4" cstate="print"/>
              <a:stretch>
                <a:fillRect/>
              </a:stretch>
            </p:blipFill>
            <p:spPr>
              <a:xfrm>
                <a:off x="1097279" y="3182012"/>
                <a:ext cx="1187513" cy="1187513"/>
              </a:xfrm>
              <a:prstGeom prst="rect">
                <a:avLst/>
              </a:prstGeom>
            </p:spPr>
          </p:pic>
          <p:pic>
            <p:nvPicPr>
              <p:cNvPr id="83" name="图片 82" descr="图元-26.png"/>
              <p:cNvPicPr>
                <a:picLocks noChangeAspect="1"/>
              </p:cNvPicPr>
              <p:nvPr/>
            </p:nvPicPr>
            <p:blipFill>
              <a:blip r:embed="rId3" cstate="print"/>
              <a:stretch>
                <a:fillRect/>
              </a:stretch>
            </p:blipFill>
            <p:spPr>
              <a:xfrm>
                <a:off x="1005841" y="2574592"/>
                <a:ext cx="1683900" cy="1683900"/>
              </a:xfrm>
              <a:prstGeom prst="rect">
                <a:avLst/>
              </a:prstGeom>
            </p:spPr>
          </p:pic>
        </p:grpSp>
        <p:pic>
          <p:nvPicPr>
            <p:cNvPr id="61"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202971" y="1741899"/>
              <a:ext cx="286050" cy="345804"/>
            </a:xfrm>
            <a:prstGeom prst="rect">
              <a:avLst/>
            </a:prstGeom>
            <a:noFill/>
            <a:ln w="9525">
              <a:noFill/>
              <a:miter lim="800000"/>
              <a:headEnd/>
              <a:tailEnd/>
            </a:ln>
          </p:spPr>
        </p:pic>
        <p:pic>
          <p:nvPicPr>
            <p:cNvPr id="62"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372283" y="1793206"/>
              <a:ext cx="286050" cy="345804"/>
            </a:xfrm>
            <a:prstGeom prst="rect">
              <a:avLst/>
            </a:prstGeom>
            <a:noFill/>
            <a:ln w="9525">
              <a:noFill/>
              <a:miter lim="800000"/>
              <a:headEnd/>
              <a:tailEnd/>
            </a:ln>
          </p:spPr>
        </p:pic>
        <p:pic>
          <p:nvPicPr>
            <p:cNvPr id="66"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70346" y="1880730"/>
              <a:ext cx="286050" cy="345804"/>
            </a:xfrm>
            <a:prstGeom prst="rect">
              <a:avLst/>
            </a:prstGeom>
            <a:noFill/>
            <a:ln w="9525">
              <a:noFill/>
              <a:miter lim="800000"/>
              <a:headEnd/>
              <a:tailEnd/>
            </a:ln>
          </p:spPr>
        </p:pic>
        <p:pic>
          <p:nvPicPr>
            <p:cNvPr id="67"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749242" y="1977308"/>
              <a:ext cx="286050" cy="345804"/>
            </a:xfrm>
            <a:prstGeom prst="rect">
              <a:avLst/>
            </a:prstGeom>
            <a:noFill/>
            <a:ln w="9525">
              <a:noFill/>
              <a:miter lim="800000"/>
              <a:headEnd/>
              <a:tailEnd/>
            </a:ln>
          </p:spPr>
        </p:pic>
      </p:grpSp>
      <p:pic>
        <p:nvPicPr>
          <p:cNvPr id="84" name="图片 83" descr="图元-04.png"/>
          <p:cNvPicPr>
            <a:picLocks noChangeAspect="1"/>
          </p:cNvPicPr>
          <p:nvPr/>
        </p:nvPicPr>
        <p:blipFill>
          <a:blip r:embed="rId4" cstate="print"/>
          <a:stretch>
            <a:fillRect/>
          </a:stretch>
        </p:blipFill>
        <p:spPr>
          <a:xfrm>
            <a:off x="1559952" y="1564094"/>
            <a:ext cx="1516880" cy="151688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谁需要虚拟化</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4</a:t>
            </a:fld>
            <a:endParaRPr lang="en-US" altLang="zh-CN" dirty="0">
              <a:solidFill>
                <a:prstClr val="black">
                  <a:tint val="75000"/>
                </a:prstClr>
              </a:solidFill>
            </a:endParaRPr>
          </a:p>
        </p:txBody>
      </p:sp>
      <p:sp>
        <p:nvSpPr>
          <p:cNvPr id="7" name="Rounded Rectangle 29"/>
          <p:cNvSpPr/>
          <p:nvPr/>
        </p:nvSpPr>
        <p:spPr bwMode="auto">
          <a:xfrm>
            <a:off x="899598" y="836711"/>
            <a:ext cx="2087086" cy="5029200"/>
          </a:xfrm>
          <a:prstGeom prst="roundRect">
            <a:avLst>
              <a:gd name="adj" fmla="val 9238"/>
            </a:avLst>
          </a:prstGeom>
          <a:solidFill>
            <a:schemeClr val="bg1"/>
          </a:solidFill>
          <a:ln w="19050">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smtClean="0">
              <a:solidFill>
                <a:srgbClr val="FFFFFF"/>
              </a:solidFill>
              <a:latin typeface="Arial" pitchFamily="34" charset="0"/>
              <a:ea typeface="黑体" pitchFamily="2" charset="-122"/>
            </a:endParaRPr>
          </a:p>
        </p:txBody>
      </p:sp>
      <p:sp>
        <p:nvSpPr>
          <p:cNvPr id="8" name="Round Same Side Corner Rectangle 30"/>
          <p:cNvSpPr/>
          <p:nvPr/>
        </p:nvSpPr>
        <p:spPr>
          <a:xfrm rot="10800000" flipV="1">
            <a:off x="899592" y="836711"/>
            <a:ext cx="2087087" cy="492125"/>
          </a:xfrm>
          <a:prstGeom prst="round2SameRect">
            <a:avLst>
              <a:gd name="adj1" fmla="val 38108"/>
              <a:gd name="adj2" fmla="val 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bIns="91440" anchor="ctr"/>
          <a:lstStyle/>
          <a:p>
            <a:r>
              <a:rPr lang="zh-CN" altLang="en-US" sz="1500" b="1" dirty="0" smtClean="0">
                <a:solidFill>
                  <a:schemeClr val="bg1"/>
                </a:solidFill>
                <a:latin typeface="Arial" pitchFamily="34" charset="0"/>
                <a:ea typeface="黑体" pitchFamily="2" charset="-122"/>
              </a:rPr>
              <a:t>企业数据中心</a:t>
            </a:r>
            <a:endParaRPr lang="en-US" sz="1500" b="1" dirty="0">
              <a:solidFill>
                <a:schemeClr val="bg1"/>
              </a:solidFill>
              <a:latin typeface="Arial" pitchFamily="34" charset="0"/>
              <a:ea typeface="黑体" pitchFamily="2" charset="-122"/>
            </a:endParaRPr>
          </a:p>
        </p:txBody>
      </p:sp>
      <p:sp>
        <p:nvSpPr>
          <p:cNvPr id="9" name="Rounded Rectangle 31"/>
          <p:cNvSpPr/>
          <p:nvPr/>
        </p:nvSpPr>
        <p:spPr bwMode="auto">
          <a:xfrm>
            <a:off x="3491886" y="836711"/>
            <a:ext cx="2087086" cy="5029200"/>
          </a:xfrm>
          <a:prstGeom prst="roundRect">
            <a:avLst>
              <a:gd name="adj" fmla="val 9238"/>
            </a:avLst>
          </a:prstGeom>
          <a:solidFill>
            <a:schemeClr val="bg1"/>
          </a:solidFill>
          <a:ln w="19050">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smtClean="0">
              <a:solidFill>
                <a:srgbClr val="FFFFFF"/>
              </a:solidFill>
              <a:latin typeface="Arial" pitchFamily="34" charset="0"/>
              <a:ea typeface="黑体" pitchFamily="2" charset="-122"/>
            </a:endParaRPr>
          </a:p>
        </p:txBody>
      </p:sp>
      <p:sp>
        <p:nvSpPr>
          <p:cNvPr id="10" name="Round Same Side Corner Rectangle 32"/>
          <p:cNvSpPr/>
          <p:nvPr/>
        </p:nvSpPr>
        <p:spPr>
          <a:xfrm rot="10800000" flipV="1">
            <a:off x="3491880" y="836712"/>
            <a:ext cx="2087087" cy="492125"/>
          </a:xfrm>
          <a:prstGeom prst="round2SameRect">
            <a:avLst>
              <a:gd name="adj1" fmla="val 38108"/>
              <a:gd name="adj2" fmla="val 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bIns="91440" anchor="ctr"/>
          <a:lstStyle/>
          <a:p>
            <a:r>
              <a:rPr lang="en-US" sz="1500" b="1" dirty="0" smtClean="0">
                <a:solidFill>
                  <a:schemeClr val="bg1"/>
                </a:solidFill>
                <a:latin typeface="Arial" pitchFamily="34" charset="0"/>
                <a:ea typeface="黑体" pitchFamily="2" charset="-122"/>
              </a:rPr>
              <a:t>IDC</a:t>
            </a:r>
            <a:r>
              <a:rPr lang="zh-CN" altLang="en-US" sz="1500" b="1" dirty="0" smtClean="0">
                <a:solidFill>
                  <a:schemeClr val="bg1"/>
                </a:solidFill>
                <a:latin typeface="Arial" pitchFamily="34" charset="0"/>
                <a:ea typeface="黑体" pitchFamily="2" charset="-122"/>
              </a:rPr>
              <a:t>数据中心</a:t>
            </a:r>
            <a:endParaRPr lang="en-US" sz="1500" b="1" dirty="0">
              <a:solidFill>
                <a:schemeClr val="bg1"/>
              </a:solidFill>
              <a:latin typeface="Arial" pitchFamily="34" charset="0"/>
              <a:ea typeface="黑体" pitchFamily="2" charset="-122"/>
            </a:endParaRPr>
          </a:p>
        </p:txBody>
      </p:sp>
      <p:sp>
        <p:nvSpPr>
          <p:cNvPr id="11" name="Rounded Rectangle 33"/>
          <p:cNvSpPr/>
          <p:nvPr/>
        </p:nvSpPr>
        <p:spPr bwMode="auto">
          <a:xfrm>
            <a:off x="6085314" y="836711"/>
            <a:ext cx="2087086" cy="5029200"/>
          </a:xfrm>
          <a:prstGeom prst="roundRect">
            <a:avLst>
              <a:gd name="adj" fmla="val 9238"/>
            </a:avLst>
          </a:prstGeom>
          <a:solidFill>
            <a:schemeClr val="bg1"/>
          </a:solidFill>
          <a:ln w="19050">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smtClean="0">
              <a:solidFill>
                <a:srgbClr val="FFFFFF"/>
              </a:solidFill>
              <a:latin typeface="Arial" pitchFamily="34" charset="0"/>
              <a:ea typeface="黑体" pitchFamily="2" charset="-122"/>
            </a:endParaRPr>
          </a:p>
        </p:txBody>
      </p:sp>
      <p:sp>
        <p:nvSpPr>
          <p:cNvPr id="12" name="Round Same Side Corner Rectangle 34"/>
          <p:cNvSpPr/>
          <p:nvPr/>
        </p:nvSpPr>
        <p:spPr>
          <a:xfrm rot="10800000" flipV="1">
            <a:off x="6085308" y="836712"/>
            <a:ext cx="2087087" cy="492125"/>
          </a:xfrm>
          <a:prstGeom prst="round2SameRect">
            <a:avLst>
              <a:gd name="adj1" fmla="val 38108"/>
              <a:gd name="adj2" fmla="val 0"/>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bIns="91440" anchor="ctr"/>
          <a:lstStyle/>
          <a:p>
            <a:r>
              <a:rPr lang="zh-CN" altLang="en-US" sz="1500" b="1" dirty="0" smtClean="0">
                <a:solidFill>
                  <a:schemeClr val="bg1"/>
                </a:solidFill>
                <a:latin typeface="Arial" pitchFamily="34" charset="0"/>
                <a:ea typeface="黑体" pitchFamily="2" charset="-122"/>
              </a:rPr>
              <a:t>研发测试环境</a:t>
            </a:r>
            <a:endParaRPr lang="en-US" sz="1500" b="1" dirty="0">
              <a:solidFill>
                <a:schemeClr val="bg1"/>
              </a:solidFill>
              <a:latin typeface="Arial" pitchFamily="34" charset="0"/>
              <a:ea typeface="黑体" pitchFamily="2" charset="-122"/>
            </a:endParaRPr>
          </a:p>
        </p:txBody>
      </p:sp>
      <p:sp>
        <p:nvSpPr>
          <p:cNvPr id="13" name="Content Placeholder 2"/>
          <p:cNvSpPr txBox="1">
            <a:spLocks/>
          </p:cNvSpPr>
          <p:nvPr/>
        </p:nvSpPr>
        <p:spPr bwMode="auto">
          <a:xfrm>
            <a:off x="1043608" y="3284984"/>
            <a:ext cx="1978025" cy="1804987"/>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marL="168275" marR="0" lvl="0" indent="-168275" algn="l" defTabSz="914400" rtl="0" eaLnBrk="0" fontAlgn="base" latinLnBrk="0" hangingPunct="0">
              <a:spcBef>
                <a:spcPts val="500"/>
              </a:spcBef>
              <a:spcAft>
                <a:spcPts val="500"/>
              </a:spcAft>
              <a:buClr>
                <a:schemeClr val="accent1">
                  <a:lumMod val="75000"/>
                </a:schemeClr>
              </a:buClr>
              <a:buSzTx/>
              <a:buFont typeface="Wingdings" pitchFamily="2" charset="2"/>
              <a:buChar char="§"/>
              <a:tabLst/>
              <a:defRPr/>
            </a:pPr>
            <a:r>
              <a:rPr kumimoji="0" lang="zh-CN" altLang="en-US" sz="1800" b="0" i="0" u="none" strike="noStrike" kern="0" cap="none" spc="0" normalizeH="0" noProof="0" dirty="0" smtClean="0">
                <a:ln>
                  <a:noFill/>
                </a:ln>
                <a:solidFill>
                  <a:schemeClr val="tx1"/>
                </a:solidFill>
                <a:effectLst/>
                <a:uLnTx/>
                <a:uFillTx/>
                <a:latin typeface="Arial" pitchFamily="34" charset="0"/>
                <a:ea typeface="黑体" pitchFamily="2" charset="-122"/>
                <a:cs typeface="+mn-cs"/>
              </a:rPr>
              <a:t>服务器整合</a:t>
            </a:r>
            <a:endParaRPr kumimoji="0" lang="en-US" sz="1800" b="0" i="0" u="none" strike="noStrike" kern="0" cap="none" spc="0" normalizeH="0" noProof="0" dirty="0" smtClean="0">
              <a:ln>
                <a:noFill/>
              </a:ln>
              <a:solidFill>
                <a:schemeClr val="tx1"/>
              </a:solidFill>
              <a:effectLst/>
              <a:uLnTx/>
              <a:uFillTx/>
              <a:latin typeface="Arial" pitchFamily="34" charset="0"/>
              <a:ea typeface="黑体" pitchFamily="2" charset="-122"/>
              <a:cs typeface="+mn-cs"/>
            </a:endParaRPr>
          </a:p>
          <a:p>
            <a:pPr marL="168275" marR="0" lvl="0" indent="-168275" algn="l" defTabSz="914400" rtl="0" eaLnBrk="0" fontAlgn="base" latinLnBrk="0" hangingPunct="0">
              <a:spcBef>
                <a:spcPts val="500"/>
              </a:spcBef>
              <a:spcAft>
                <a:spcPts val="500"/>
              </a:spcAft>
              <a:buClr>
                <a:schemeClr val="accent1">
                  <a:lumMod val="75000"/>
                </a:schemeClr>
              </a:buClr>
              <a:buSzTx/>
              <a:buFont typeface="Wingdings" pitchFamily="2" charset="2"/>
              <a:buChar char="§"/>
              <a:tabLst/>
              <a:defRPr/>
            </a:pPr>
            <a:r>
              <a:rPr lang="zh-CN" altLang="en-US" kern="0" dirty="0" smtClean="0">
                <a:latin typeface="Arial" pitchFamily="34" charset="0"/>
                <a:ea typeface="黑体" pitchFamily="2" charset="-122"/>
              </a:rPr>
              <a:t>业务高可用性</a:t>
            </a:r>
            <a:endParaRPr lang="en-US" altLang="zh-CN" kern="0" dirty="0" smtClean="0">
              <a:latin typeface="Arial" pitchFamily="34" charset="0"/>
              <a:ea typeface="黑体" pitchFamily="2" charset="-122"/>
            </a:endParaRPr>
          </a:p>
          <a:p>
            <a:pPr marL="168275" marR="0" lvl="0" indent="-168275" algn="l" defTabSz="914400" rtl="0" eaLnBrk="0" fontAlgn="base" latinLnBrk="0" hangingPunct="0">
              <a:spcBef>
                <a:spcPts val="500"/>
              </a:spcBef>
              <a:spcAft>
                <a:spcPts val="500"/>
              </a:spcAft>
              <a:buClr>
                <a:schemeClr val="accent1">
                  <a:lumMod val="75000"/>
                </a:schemeClr>
              </a:buClr>
              <a:buSzTx/>
              <a:buFont typeface="Wingdings" pitchFamily="2" charset="2"/>
              <a:buChar char="§"/>
              <a:tabLst/>
              <a:defRPr/>
            </a:pPr>
            <a:r>
              <a:rPr lang="zh-CN" altLang="en-US" kern="0" dirty="0" smtClean="0">
                <a:latin typeface="Arial" pitchFamily="34" charset="0"/>
                <a:ea typeface="黑体" pitchFamily="2" charset="-122"/>
              </a:rPr>
              <a:t>硬件成本降低</a:t>
            </a:r>
            <a:endParaRPr lang="en-US" altLang="zh-CN" kern="0" dirty="0" smtClean="0">
              <a:latin typeface="Arial" pitchFamily="34" charset="0"/>
              <a:ea typeface="黑体" pitchFamily="2" charset="-122"/>
            </a:endParaRPr>
          </a:p>
          <a:p>
            <a:pPr marL="168275" marR="0" lvl="0" indent="-168275" algn="l" defTabSz="914400" rtl="0" eaLnBrk="0" fontAlgn="base" latinLnBrk="0" hangingPunct="0">
              <a:spcBef>
                <a:spcPts val="500"/>
              </a:spcBef>
              <a:spcAft>
                <a:spcPts val="500"/>
              </a:spcAft>
              <a:buClr>
                <a:schemeClr val="accent1">
                  <a:lumMod val="75000"/>
                </a:schemeClr>
              </a:buClr>
              <a:buSzTx/>
              <a:buFont typeface="Wingdings" pitchFamily="2" charset="2"/>
              <a:buChar char="§"/>
              <a:tabLst/>
              <a:defRPr/>
            </a:pPr>
            <a:r>
              <a:rPr kumimoji="0" lang="zh-CN" altLang="en-US" sz="1800" b="0" i="0" u="none" strike="noStrike" kern="0" cap="none" spc="0" normalizeH="0" noProof="0" dirty="0" smtClean="0">
                <a:ln>
                  <a:noFill/>
                </a:ln>
                <a:solidFill>
                  <a:schemeClr val="tx1"/>
                </a:solidFill>
                <a:effectLst/>
                <a:uLnTx/>
                <a:uFillTx/>
                <a:latin typeface="Arial" pitchFamily="34" charset="0"/>
                <a:ea typeface="黑体" pitchFamily="2" charset="-122"/>
                <a:cs typeface="+mn-cs"/>
              </a:rPr>
              <a:t>机房空间节省</a:t>
            </a:r>
            <a:endParaRPr kumimoji="0" lang="en-US" altLang="zh-CN" sz="1800" b="0" i="0" u="none" strike="noStrike" kern="0" cap="none" spc="0" normalizeH="0" noProof="0" dirty="0" smtClean="0">
              <a:ln>
                <a:noFill/>
              </a:ln>
              <a:solidFill>
                <a:schemeClr val="tx1"/>
              </a:solidFill>
              <a:effectLst/>
              <a:uLnTx/>
              <a:uFillTx/>
              <a:latin typeface="Arial" pitchFamily="34" charset="0"/>
              <a:ea typeface="黑体" pitchFamily="2" charset="-122"/>
              <a:cs typeface="+mn-cs"/>
            </a:endParaRPr>
          </a:p>
          <a:p>
            <a:pPr marL="168275" marR="0" lvl="0" indent="-168275" algn="l" defTabSz="914400" rtl="0" eaLnBrk="0" fontAlgn="base" latinLnBrk="0" hangingPunct="0">
              <a:spcBef>
                <a:spcPts val="500"/>
              </a:spcBef>
              <a:spcAft>
                <a:spcPts val="500"/>
              </a:spcAft>
              <a:buClr>
                <a:schemeClr val="accent1">
                  <a:lumMod val="75000"/>
                </a:schemeClr>
              </a:buClr>
              <a:buSzTx/>
              <a:buFont typeface="Wingdings" pitchFamily="2" charset="2"/>
              <a:buChar char="§"/>
              <a:tabLst/>
              <a:defRPr/>
            </a:pPr>
            <a:r>
              <a:rPr lang="zh-CN" altLang="en-US" kern="0" dirty="0" smtClean="0">
                <a:latin typeface="Arial" pitchFamily="34" charset="0"/>
                <a:ea typeface="黑体" pitchFamily="2" charset="-122"/>
              </a:rPr>
              <a:t>运维效率提升</a:t>
            </a:r>
            <a:endParaRPr kumimoji="0" lang="en-US" sz="1800" b="0" i="0" u="none" strike="noStrike" kern="0" cap="none" spc="0" normalizeH="0" noProof="0" dirty="0" smtClean="0">
              <a:ln>
                <a:noFill/>
              </a:ln>
              <a:solidFill>
                <a:schemeClr val="tx1"/>
              </a:solidFill>
              <a:effectLst/>
              <a:uLnTx/>
              <a:uFillTx/>
              <a:latin typeface="Arial" pitchFamily="34" charset="0"/>
              <a:ea typeface="黑体" pitchFamily="2" charset="-122"/>
              <a:cs typeface="+mn-cs"/>
            </a:endParaRPr>
          </a:p>
        </p:txBody>
      </p:sp>
      <p:sp>
        <p:nvSpPr>
          <p:cNvPr id="14" name="Content Placeholder 2"/>
          <p:cNvSpPr txBox="1">
            <a:spLocks/>
          </p:cNvSpPr>
          <p:nvPr/>
        </p:nvSpPr>
        <p:spPr bwMode="auto">
          <a:xfrm>
            <a:off x="3563888" y="3280197"/>
            <a:ext cx="1974850" cy="2381051"/>
          </a:xfrm>
          <a:prstGeom prst="rect">
            <a:avLst/>
          </a:prstGeom>
          <a:noFill/>
          <a:ln w="9525">
            <a:noFill/>
            <a:miter lim="800000"/>
            <a:headEnd/>
            <a:tailEnd/>
          </a:ln>
        </p:spPr>
        <p:txBody>
          <a:bodyPr lIns="45720" rIns="45720"/>
          <a:lstStyle/>
          <a:p>
            <a:pPr marL="168275" indent="-168275" algn="l" eaLnBrk="0" hangingPunct="0">
              <a:spcBef>
                <a:spcPts val="500"/>
              </a:spcBef>
              <a:spcAft>
                <a:spcPts val="500"/>
              </a:spcAft>
              <a:buClr>
                <a:schemeClr val="accent1">
                  <a:lumMod val="75000"/>
                </a:schemeClr>
              </a:buClr>
              <a:buFont typeface="Wingdings" pitchFamily="2" charset="2"/>
              <a:buChar char="§"/>
              <a:defRPr/>
            </a:pPr>
            <a:r>
              <a:rPr lang="zh-CN" altLang="en-US" kern="0" dirty="0" smtClean="0">
                <a:solidFill>
                  <a:srgbClr val="333333"/>
                </a:solidFill>
                <a:latin typeface="Arial" pitchFamily="34" charset="0"/>
                <a:ea typeface="黑体" pitchFamily="2" charset="-122"/>
              </a:rPr>
              <a:t>服务器整合</a:t>
            </a:r>
            <a:endParaRPr lang="en-US" sz="1800" kern="0" dirty="0" smtClean="0">
              <a:solidFill>
                <a:srgbClr val="333333"/>
              </a:solidFill>
              <a:latin typeface="Arial" pitchFamily="34" charset="0"/>
              <a:ea typeface="黑体" pitchFamily="2" charset="-122"/>
              <a:cs typeface="+mn-cs"/>
            </a:endParaRPr>
          </a:p>
          <a:p>
            <a:pPr marL="168275" indent="-168275" algn="l" eaLnBrk="0" hangingPunct="0">
              <a:spcBef>
                <a:spcPts val="500"/>
              </a:spcBef>
              <a:spcAft>
                <a:spcPts val="500"/>
              </a:spcAft>
              <a:buClr>
                <a:schemeClr val="accent1">
                  <a:lumMod val="75000"/>
                </a:schemeClr>
              </a:buClr>
              <a:buFont typeface="Wingdings" pitchFamily="2" charset="2"/>
              <a:buChar char="§"/>
              <a:defRPr/>
            </a:pPr>
            <a:r>
              <a:rPr lang="zh-CN" altLang="en-US" kern="0" dirty="0" smtClean="0">
                <a:solidFill>
                  <a:srgbClr val="333333"/>
                </a:solidFill>
                <a:latin typeface="Arial" pitchFamily="34" charset="0"/>
                <a:ea typeface="黑体" pitchFamily="2" charset="-122"/>
              </a:rPr>
              <a:t>业务高可用性</a:t>
            </a:r>
            <a:endParaRPr lang="en-US" altLang="zh-CN" kern="0" dirty="0" smtClean="0">
              <a:solidFill>
                <a:srgbClr val="333333"/>
              </a:solidFill>
              <a:latin typeface="Arial" pitchFamily="34" charset="0"/>
              <a:ea typeface="黑体" pitchFamily="2" charset="-122"/>
            </a:endParaRPr>
          </a:p>
          <a:p>
            <a:pPr marL="168275" indent="-168275" algn="l" eaLnBrk="0" hangingPunct="0">
              <a:spcBef>
                <a:spcPts val="500"/>
              </a:spcBef>
              <a:spcAft>
                <a:spcPts val="500"/>
              </a:spcAft>
              <a:buClr>
                <a:schemeClr val="accent1">
                  <a:lumMod val="75000"/>
                </a:schemeClr>
              </a:buClr>
              <a:buFont typeface="Wingdings" pitchFamily="2" charset="2"/>
              <a:buChar char="§"/>
              <a:defRPr/>
            </a:pPr>
            <a:r>
              <a:rPr lang="zh-CN" altLang="en-US" sz="1800" kern="0" dirty="0" smtClean="0">
                <a:solidFill>
                  <a:srgbClr val="333333"/>
                </a:solidFill>
                <a:latin typeface="Arial" pitchFamily="34" charset="0"/>
                <a:ea typeface="黑体" pitchFamily="2" charset="-122"/>
                <a:cs typeface="+mn-cs"/>
              </a:rPr>
              <a:t>资源弹性调整</a:t>
            </a:r>
            <a:endParaRPr lang="en-US" sz="1800" kern="0" dirty="0" smtClean="0">
              <a:solidFill>
                <a:srgbClr val="333333"/>
              </a:solidFill>
              <a:latin typeface="Arial" pitchFamily="34" charset="0"/>
              <a:ea typeface="黑体" pitchFamily="2" charset="-122"/>
              <a:cs typeface="+mn-cs"/>
            </a:endParaRPr>
          </a:p>
          <a:p>
            <a:pPr marL="168275" indent="-168275" algn="l" eaLnBrk="0" hangingPunct="0">
              <a:spcBef>
                <a:spcPts val="500"/>
              </a:spcBef>
              <a:spcAft>
                <a:spcPts val="500"/>
              </a:spcAft>
              <a:buClr>
                <a:schemeClr val="accent1">
                  <a:lumMod val="75000"/>
                </a:schemeClr>
              </a:buClr>
              <a:buFont typeface="Wingdings" pitchFamily="2" charset="2"/>
              <a:buChar char="§"/>
              <a:defRPr/>
            </a:pPr>
            <a:r>
              <a:rPr lang="zh-CN" altLang="en-US" kern="0" dirty="0" smtClean="0">
                <a:solidFill>
                  <a:srgbClr val="333333"/>
                </a:solidFill>
                <a:latin typeface="Arial" pitchFamily="34" charset="0"/>
                <a:ea typeface="黑体" pitchFamily="2" charset="-122"/>
              </a:rPr>
              <a:t>硬件成本降低</a:t>
            </a:r>
            <a:endParaRPr lang="en-US" sz="1800" kern="0" dirty="0" smtClean="0">
              <a:solidFill>
                <a:srgbClr val="333333"/>
              </a:solidFill>
              <a:latin typeface="Arial" pitchFamily="34" charset="0"/>
              <a:ea typeface="黑体" pitchFamily="2" charset="-122"/>
              <a:cs typeface="+mn-cs"/>
            </a:endParaRPr>
          </a:p>
          <a:p>
            <a:pPr marL="168275" indent="-168275" algn="l" eaLnBrk="0" hangingPunct="0">
              <a:spcBef>
                <a:spcPts val="500"/>
              </a:spcBef>
              <a:spcAft>
                <a:spcPts val="500"/>
              </a:spcAft>
              <a:buClr>
                <a:schemeClr val="accent1">
                  <a:lumMod val="75000"/>
                </a:schemeClr>
              </a:buClr>
              <a:buFont typeface="Wingdings" pitchFamily="2" charset="2"/>
              <a:buChar char="§"/>
              <a:defRPr/>
            </a:pPr>
            <a:r>
              <a:rPr lang="zh-CN" altLang="en-US" kern="0" dirty="0" smtClean="0">
                <a:solidFill>
                  <a:srgbClr val="333333"/>
                </a:solidFill>
                <a:latin typeface="Arial" pitchFamily="34" charset="0"/>
                <a:ea typeface="黑体" pitchFamily="2" charset="-122"/>
              </a:rPr>
              <a:t>电力成本降低</a:t>
            </a:r>
            <a:endParaRPr lang="en-US" altLang="zh-CN" kern="0" dirty="0" smtClean="0">
              <a:solidFill>
                <a:srgbClr val="333333"/>
              </a:solidFill>
              <a:latin typeface="Arial" pitchFamily="34" charset="0"/>
              <a:ea typeface="黑体" pitchFamily="2" charset="-122"/>
            </a:endParaRPr>
          </a:p>
          <a:p>
            <a:pPr marL="168275" indent="-168275" algn="l" eaLnBrk="0" hangingPunct="0">
              <a:spcBef>
                <a:spcPts val="500"/>
              </a:spcBef>
              <a:spcAft>
                <a:spcPts val="500"/>
              </a:spcAft>
              <a:buClr>
                <a:schemeClr val="accent1">
                  <a:lumMod val="75000"/>
                </a:schemeClr>
              </a:buClr>
              <a:buFont typeface="Wingdings" pitchFamily="2" charset="2"/>
              <a:buChar char="§"/>
              <a:defRPr/>
            </a:pPr>
            <a:r>
              <a:rPr lang="zh-CN" altLang="en-US" sz="1800" kern="0" dirty="0" smtClean="0">
                <a:solidFill>
                  <a:srgbClr val="333333"/>
                </a:solidFill>
                <a:latin typeface="Arial" pitchFamily="34" charset="0"/>
                <a:ea typeface="黑体" pitchFamily="2" charset="-122"/>
              </a:rPr>
              <a:t>运维效率提升</a:t>
            </a:r>
            <a:endParaRPr lang="en-US" sz="1800" kern="0" dirty="0" smtClean="0">
              <a:solidFill>
                <a:srgbClr val="333333"/>
              </a:solidFill>
              <a:latin typeface="Arial" pitchFamily="34" charset="0"/>
              <a:ea typeface="黑体" pitchFamily="2" charset="-122"/>
            </a:endParaRPr>
          </a:p>
        </p:txBody>
      </p:sp>
      <p:sp>
        <p:nvSpPr>
          <p:cNvPr id="15" name="Content Placeholder 2"/>
          <p:cNvSpPr txBox="1">
            <a:spLocks/>
          </p:cNvSpPr>
          <p:nvPr/>
        </p:nvSpPr>
        <p:spPr bwMode="auto">
          <a:xfrm>
            <a:off x="6186366" y="3280197"/>
            <a:ext cx="1974850" cy="1804987"/>
          </a:xfrm>
          <a:prstGeom prst="rect">
            <a:avLst/>
          </a:prstGeom>
          <a:noFill/>
          <a:ln w="9525">
            <a:noFill/>
            <a:miter lim="800000"/>
            <a:headEnd/>
            <a:tailEnd/>
          </a:ln>
        </p:spPr>
        <p:txBody>
          <a:bodyPr lIns="45720" rIns="45720"/>
          <a:lstStyle/>
          <a:p>
            <a:pPr marL="168275" indent="-168275" algn="l" eaLnBrk="0" hangingPunct="0">
              <a:spcBef>
                <a:spcPts val="500"/>
              </a:spcBef>
              <a:spcAft>
                <a:spcPts val="500"/>
              </a:spcAft>
              <a:buClr>
                <a:schemeClr val="accent1">
                  <a:lumMod val="75000"/>
                </a:schemeClr>
              </a:buClr>
              <a:buFont typeface="Wingdings" pitchFamily="2" charset="2"/>
              <a:buChar char="§"/>
              <a:defRPr/>
            </a:pPr>
            <a:r>
              <a:rPr lang="zh-CN" altLang="en-US" kern="0" dirty="0" smtClean="0">
                <a:solidFill>
                  <a:srgbClr val="333333"/>
                </a:solidFill>
                <a:latin typeface="Arial" pitchFamily="34" charset="0"/>
                <a:ea typeface="黑体" pitchFamily="2" charset="-122"/>
              </a:rPr>
              <a:t>降低硬件成本</a:t>
            </a:r>
            <a:endParaRPr lang="en-US" sz="1800" kern="0" dirty="0" smtClean="0">
              <a:solidFill>
                <a:srgbClr val="333333"/>
              </a:solidFill>
              <a:latin typeface="Arial" pitchFamily="34" charset="0"/>
              <a:ea typeface="黑体" pitchFamily="2" charset="-122"/>
              <a:cs typeface="+mn-cs"/>
            </a:endParaRPr>
          </a:p>
          <a:p>
            <a:pPr marL="168275" indent="-168275" algn="l" eaLnBrk="0" hangingPunct="0">
              <a:spcBef>
                <a:spcPts val="500"/>
              </a:spcBef>
              <a:spcAft>
                <a:spcPts val="500"/>
              </a:spcAft>
              <a:buClr>
                <a:schemeClr val="accent1">
                  <a:lumMod val="75000"/>
                </a:schemeClr>
              </a:buClr>
              <a:buFont typeface="Wingdings" pitchFamily="2" charset="2"/>
              <a:buChar char="§"/>
              <a:defRPr/>
            </a:pPr>
            <a:r>
              <a:rPr lang="zh-CN" altLang="en-US" kern="0" dirty="0" smtClean="0">
                <a:solidFill>
                  <a:srgbClr val="333333"/>
                </a:solidFill>
                <a:latin typeface="Arial" pitchFamily="34" charset="0"/>
                <a:ea typeface="黑体" pitchFamily="2" charset="-122"/>
              </a:rPr>
              <a:t>快速部署环境</a:t>
            </a:r>
            <a:endParaRPr lang="en-US" sz="1800" kern="0" dirty="0" smtClean="0">
              <a:solidFill>
                <a:srgbClr val="333333"/>
              </a:solidFill>
              <a:latin typeface="Arial" pitchFamily="34" charset="0"/>
              <a:ea typeface="黑体" pitchFamily="2" charset="-122"/>
              <a:cs typeface="+mn-cs"/>
            </a:endParaRPr>
          </a:p>
          <a:p>
            <a:pPr marL="168275" indent="-168275" algn="l" eaLnBrk="0" hangingPunct="0">
              <a:spcBef>
                <a:spcPts val="500"/>
              </a:spcBef>
              <a:spcAft>
                <a:spcPts val="500"/>
              </a:spcAft>
              <a:buClr>
                <a:schemeClr val="accent1">
                  <a:lumMod val="75000"/>
                </a:schemeClr>
              </a:buClr>
              <a:buFont typeface="Wingdings" pitchFamily="2" charset="2"/>
              <a:buChar char="§"/>
              <a:defRPr/>
            </a:pPr>
            <a:r>
              <a:rPr lang="zh-CN" altLang="en-US" kern="0" dirty="0" smtClean="0">
                <a:solidFill>
                  <a:srgbClr val="333333"/>
                </a:solidFill>
                <a:latin typeface="Arial" pitchFamily="34" charset="0"/>
                <a:ea typeface="黑体" pitchFamily="2" charset="-122"/>
              </a:rPr>
              <a:t>高效调整环境</a:t>
            </a:r>
            <a:endParaRPr lang="en-US" sz="1800" kern="0" dirty="0" smtClean="0">
              <a:solidFill>
                <a:srgbClr val="333333"/>
              </a:solidFill>
              <a:latin typeface="Arial" pitchFamily="34" charset="0"/>
              <a:ea typeface="黑体" pitchFamily="2" charset="-122"/>
            </a:endParaRPr>
          </a:p>
          <a:p>
            <a:pPr marL="168275" indent="-168275" algn="l" eaLnBrk="0" hangingPunct="0">
              <a:spcBef>
                <a:spcPts val="500"/>
              </a:spcBef>
              <a:spcAft>
                <a:spcPts val="500"/>
              </a:spcAft>
              <a:buClr>
                <a:schemeClr val="accent1">
                  <a:lumMod val="75000"/>
                </a:schemeClr>
              </a:buClr>
              <a:buFont typeface="Wingdings" pitchFamily="2" charset="2"/>
              <a:buChar char="§"/>
              <a:defRPr/>
            </a:pPr>
            <a:r>
              <a:rPr lang="zh-CN" altLang="en-US" kern="0" dirty="0" smtClean="0">
                <a:solidFill>
                  <a:srgbClr val="333333"/>
                </a:solidFill>
                <a:latin typeface="Arial" pitchFamily="34" charset="0"/>
                <a:ea typeface="黑体" pitchFamily="2" charset="-122"/>
              </a:rPr>
              <a:t>快速回滚状态</a:t>
            </a:r>
            <a:endParaRPr lang="en-US" sz="1800" kern="0" dirty="0" smtClean="0">
              <a:solidFill>
                <a:srgbClr val="333333"/>
              </a:solidFill>
              <a:latin typeface="Arial" pitchFamily="34" charset="0"/>
              <a:ea typeface="黑体" pitchFamily="2" charset="-122"/>
            </a:endParaRPr>
          </a:p>
        </p:txBody>
      </p:sp>
      <p:pic>
        <p:nvPicPr>
          <p:cNvPr id="18" name="Picture 51" descr="phone.png"/>
          <p:cNvPicPr>
            <a:picLocks noChangeAspect="1"/>
          </p:cNvPicPr>
          <p:nvPr/>
        </p:nvPicPr>
        <p:blipFill>
          <a:blip r:embed="rId2" cstate="print"/>
          <a:stretch>
            <a:fillRect/>
          </a:stretch>
        </p:blipFill>
        <p:spPr>
          <a:xfrm>
            <a:off x="6159960" y="1412784"/>
            <a:ext cx="1953961" cy="1541070"/>
          </a:xfrm>
          <a:prstGeom prst="rect">
            <a:avLst/>
          </a:prstGeom>
        </p:spPr>
      </p:pic>
      <p:pic>
        <p:nvPicPr>
          <p:cNvPr id="5" name="Picture 9" descr="web_photo_1_4-17-02_(AA047299)"/>
          <p:cNvPicPr>
            <a:picLocks noChangeAspect="1" noChangeArrowheads="1"/>
          </p:cNvPicPr>
          <p:nvPr/>
        </p:nvPicPr>
        <p:blipFill>
          <a:blip r:embed="rId3" cstate="print"/>
          <a:srcRect/>
          <a:stretch>
            <a:fillRect/>
          </a:stretch>
        </p:blipFill>
        <p:spPr bwMode="auto">
          <a:xfrm>
            <a:off x="3707904" y="1412777"/>
            <a:ext cx="1703845" cy="1512168"/>
          </a:xfrm>
          <a:prstGeom prst="rect">
            <a:avLst/>
          </a:prstGeom>
          <a:noFill/>
          <a:ln w="57150" cmpd="thinThick">
            <a:solidFill>
              <a:schemeClr val="tx1"/>
            </a:solidFill>
            <a:miter lim="800000"/>
            <a:headEnd/>
            <a:tailEnd/>
          </a:ln>
        </p:spPr>
      </p:pic>
      <p:pic>
        <p:nvPicPr>
          <p:cNvPr id="19" name="图片 18" descr="运维人员1.jpg"/>
          <p:cNvPicPr>
            <a:picLocks noChangeAspect="1"/>
          </p:cNvPicPr>
          <p:nvPr/>
        </p:nvPicPr>
        <p:blipFill>
          <a:blip r:embed="rId4" cstate="print"/>
          <a:stretch>
            <a:fillRect/>
          </a:stretch>
        </p:blipFill>
        <p:spPr>
          <a:xfrm>
            <a:off x="971600" y="1412776"/>
            <a:ext cx="1944216" cy="152759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虚拟化前后的数据中心对比</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5</a:t>
            </a:fld>
            <a:endParaRPr lang="en-US" altLang="zh-CN" dirty="0">
              <a:solidFill>
                <a:prstClr val="black">
                  <a:tint val="75000"/>
                </a:prstClr>
              </a:solidFill>
            </a:endParaRPr>
          </a:p>
        </p:txBody>
      </p:sp>
      <p:sp>
        <p:nvSpPr>
          <p:cNvPr id="6" name="AutoShape 6"/>
          <p:cNvSpPr>
            <a:spLocks noChangeArrowheads="1"/>
          </p:cNvSpPr>
          <p:nvPr/>
        </p:nvSpPr>
        <p:spPr bwMode="blackWhite">
          <a:xfrm>
            <a:off x="242020" y="1463675"/>
            <a:ext cx="2817812" cy="4275138"/>
          </a:xfrm>
          <a:prstGeom prst="roundRect">
            <a:avLst>
              <a:gd name="adj" fmla="val 10417"/>
            </a:avLst>
          </a:prstGeom>
          <a:gradFill rotWithShape="1">
            <a:gsLst>
              <a:gs pos="0">
                <a:srgbClr val="000000">
                  <a:alpha val="0"/>
                </a:srgbClr>
              </a:gs>
              <a:gs pos="100000">
                <a:srgbClr val="000000"/>
              </a:gs>
            </a:gsLst>
            <a:lin ang="5400000" scaled="1"/>
          </a:gradFill>
          <a:ln w="9525">
            <a:solidFill>
              <a:srgbClr val="000080"/>
            </a:solidFill>
            <a:round/>
            <a:headEnd/>
            <a:tailEnd/>
          </a:ln>
        </p:spPr>
        <p:txBody>
          <a:bodyPr wrap="none" anchor="ctr"/>
          <a:lstStyle/>
          <a:p>
            <a:endParaRPr lang="zh-CN" altLang="en-US"/>
          </a:p>
        </p:txBody>
      </p:sp>
      <p:grpSp>
        <p:nvGrpSpPr>
          <p:cNvPr id="9" name="Group 10"/>
          <p:cNvGrpSpPr>
            <a:grpSpLocks/>
          </p:cNvGrpSpPr>
          <p:nvPr/>
        </p:nvGrpSpPr>
        <p:grpSpPr bwMode="auto">
          <a:xfrm>
            <a:off x="592857" y="2181225"/>
            <a:ext cx="652463" cy="2573338"/>
            <a:chOff x="4139" y="1164"/>
            <a:chExt cx="411" cy="1621"/>
          </a:xfrm>
        </p:grpSpPr>
        <p:pic>
          <p:nvPicPr>
            <p:cNvPr id="10" name="Picture 11" descr="rack1"/>
            <p:cNvPicPr>
              <a:picLocks noChangeAspect="1" noChangeArrowheads="1"/>
            </p:cNvPicPr>
            <p:nvPr/>
          </p:nvPicPr>
          <p:blipFill>
            <a:blip r:embed="rId2" cstate="print"/>
            <a:srcRect b="336"/>
            <a:stretch>
              <a:fillRect/>
            </a:stretch>
          </p:blipFill>
          <p:spPr bwMode="auto">
            <a:xfrm>
              <a:off x="4143" y="2311"/>
              <a:ext cx="407" cy="474"/>
            </a:xfrm>
            <a:prstGeom prst="rect">
              <a:avLst/>
            </a:prstGeom>
            <a:noFill/>
            <a:ln w="9525">
              <a:noFill/>
              <a:miter lim="800000"/>
              <a:headEnd/>
              <a:tailEnd/>
            </a:ln>
          </p:spPr>
        </p:pic>
        <p:pic>
          <p:nvPicPr>
            <p:cNvPr id="11" name="Picture 12" descr="rack1"/>
            <p:cNvPicPr>
              <a:picLocks noChangeAspect="1" noChangeArrowheads="1"/>
            </p:cNvPicPr>
            <p:nvPr/>
          </p:nvPicPr>
          <p:blipFill>
            <a:blip r:embed="rId2" cstate="print"/>
            <a:srcRect b="336"/>
            <a:stretch>
              <a:fillRect/>
            </a:stretch>
          </p:blipFill>
          <p:spPr bwMode="auto">
            <a:xfrm>
              <a:off x="4141" y="1927"/>
              <a:ext cx="407" cy="474"/>
            </a:xfrm>
            <a:prstGeom prst="rect">
              <a:avLst/>
            </a:prstGeom>
            <a:noFill/>
            <a:ln w="9525">
              <a:noFill/>
              <a:miter lim="800000"/>
              <a:headEnd/>
              <a:tailEnd/>
            </a:ln>
          </p:spPr>
        </p:pic>
        <p:pic>
          <p:nvPicPr>
            <p:cNvPr id="12" name="Picture 13" descr="rack1"/>
            <p:cNvPicPr>
              <a:picLocks noChangeAspect="1" noChangeArrowheads="1"/>
            </p:cNvPicPr>
            <p:nvPr/>
          </p:nvPicPr>
          <p:blipFill>
            <a:blip r:embed="rId2" cstate="print"/>
            <a:srcRect b="336"/>
            <a:stretch>
              <a:fillRect/>
            </a:stretch>
          </p:blipFill>
          <p:spPr bwMode="auto">
            <a:xfrm>
              <a:off x="4139" y="1551"/>
              <a:ext cx="407" cy="474"/>
            </a:xfrm>
            <a:prstGeom prst="rect">
              <a:avLst/>
            </a:prstGeom>
            <a:noFill/>
            <a:ln w="9525">
              <a:noFill/>
              <a:miter lim="800000"/>
              <a:headEnd/>
              <a:tailEnd/>
            </a:ln>
          </p:spPr>
        </p:pic>
        <p:pic>
          <p:nvPicPr>
            <p:cNvPr id="13" name="Picture 14" descr="rack1"/>
            <p:cNvPicPr>
              <a:picLocks noChangeAspect="1" noChangeArrowheads="1"/>
            </p:cNvPicPr>
            <p:nvPr/>
          </p:nvPicPr>
          <p:blipFill>
            <a:blip r:embed="rId2" cstate="print"/>
            <a:srcRect b="336"/>
            <a:stretch>
              <a:fillRect/>
            </a:stretch>
          </p:blipFill>
          <p:spPr bwMode="auto">
            <a:xfrm>
              <a:off x="4139" y="1164"/>
              <a:ext cx="407" cy="474"/>
            </a:xfrm>
            <a:prstGeom prst="rect">
              <a:avLst/>
            </a:prstGeom>
            <a:noFill/>
            <a:ln w="9525">
              <a:noFill/>
              <a:miter lim="800000"/>
              <a:headEnd/>
              <a:tailEnd/>
            </a:ln>
          </p:spPr>
        </p:pic>
      </p:grpSp>
      <p:grpSp>
        <p:nvGrpSpPr>
          <p:cNvPr id="14" name="Group 15"/>
          <p:cNvGrpSpPr>
            <a:grpSpLocks/>
          </p:cNvGrpSpPr>
          <p:nvPr/>
        </p:nvGrpSpPr>
        <p:grpSpPr bwMode="auto">
          <a:xfrm>
            <a:off x="1319932" y="2181225"/>
            <a:ext cx="652463" cy="2573338"/>
            <a:chOff x="4139" y="1164"/>
            <a:chExt cx="411" cy="1621"/>
          </a:xfrm>
        </p:grpSpPr>
        <p:pic>
          <p:nvPicPr>
            <p:cNvPr id="15" name="Picture 16" descr="rack1"/>
            <p:cNvPicPr>
              <a:picLocks noChangeAspect="1" noChangeArrowheads="1"/>
            </p:cNvPicPr>
            <p:nvPr/>
          </p:nvPicPr>
          <p:blipFill>
            <a:blip r:embed="rId2" cstate="print"/>
            <a:srcRect b="336"/>
            <a:stretch>
              <a:fillRect/>
            </a:stretch>
          </p:blipFill>
          <p:spPr bwMode="auto">
            <a:xfrm>
              <a:off x="4143" y="2311"/>
              <a:ext cx="407" cy="474"/>
            </a:xfrm>
            <a:prstGeom prst="rect">
              <a:avLst/>
            </a:prstGeom>
            <a:noFill/>
            <a:ln w="9525">
              <a:noFill/>
              <a:miter lim="800000"/>
              <a:headEnd/>
              <a:tailEnd/>
            </a:ln>
          </p:spPr>
        </p:pic>
        <p:pic>
          <p:nvPicPr>
            <p:cNvPr id="16" name="Picture 17" descr="rack1"/>
            <p:cNvPicPr>
              <a:picLocks noChangeAspect="1" noChangeArrowheads="1"/>
            </p:cNvPicPr>
            <p:nvPr/>
          </p:nvPicPr>
          <p:blipFill>
            <a:blip r:embed="rId2" cstate="print"/>
            <a:srcRect b="336"/>
            <a:stretch>
              <a:fillRect/>
            </a:stretch>
          </p:blipFill>
          <p:spPr bwMode="auto">
            <a:xfrm>
              <a:off x="4141" y="1927"/>
              <a:ext cx="407" cy="474"/>
            </a:xfrm>
            <a:prstGeom prst="rect">
              <a:avLst/>
            </a:prstGeom>
            <a:noFill/>
            <a:ln w="9525">
              <a:noFill/>
              <a:miter lim="800000"/>
              <a:headEnd/>
              <a:tailEnd/>
            </a:ln>
          </p:spPr>
        </p:pic>
        <p:pic>
          <p:nvPicPr>
            <p:cNvPr id="17" name="Picture 18" descr="rack1"/>
            <p:cNvPicPr>
              <a:picLocks noChangeAspect="1" noChangeArrowheads="1"/>
            </p:cNvPicPr>
            <p:nvPr/>
          </p:nvPicPr>
          <p:blipFill>
            <a:blip r:embed="rId2" cstate="print"/>
            <a:srcRect b="336"/>
            <a:stretch>
              <a:fillRect/>
            </a:stretch>
          </p:blipFill>
          <p:spPr bwMode="auto">
            <a:xfrm>
              <a:off x="4139" y="1551"/>
              <a:ext cx="407" cy="474"/>
            </a:xfrm>
            <a:prstGeom prst="rect">
              <a:avLst/>
            </a:prstGeom>
            <a:noFill/>
            <a:ln w="9525">
              <a:noFill/>
              <a:miter lim="800000"/>
              <a:headEnd/>
              <a:tailEnd/>
            </a:ln>
          </p:spPr>
        </p:pic>
        <p:pic>
          <p:nvPicPr>
            <p:cNvPr id="18" name="Picture 19" descr="rack1"/>
            <p:cNvPicPr>
              <a:picLocks noChangeAspect="1" noChangeArrowheads="1"/>
            </p:cNvPicPr>
            <p:nvPr/>
          </p:nvPicPr>
          <p:blipFill>
            <a:blip r:embed="rId2" cstate="print"/>
            <a:srcRect b="336"/>
            <a:stretch>
              <a:fillRect/>
            </a:stretch>
          </p:blipFill>
          <p:spPr bwMode="auto">
            <a:xfrm>
              <a:off x="4139" y="1164"/>
              <a:ext cx="407" cy="474"/>
            </a:xfrm>
            <a:prstGeom prst="rect">
              <a:avLst/>
            </a:prstGeom>
            <a:noFill/>
            <a:ln w="9525">
              <a:noFill/>
              <a:miter lim="800000"/>
              <a:headEnd/>
              <a:tailEnd/>
            </a:ln>
          </p:spPr>
        </p:pic>
      </p:grpSp>
      <p:grpSp>
        <p:nvGrpSpPr>
          <p:cNvPr id="19" name="Group 20"/>
          <p:cNvGrpSpPr>
            <a:grpSpLocks/>
          </p:cNvGrpSpPr>
          <p:nvPr/>
        </p:nvGrpSpPr>
        <p:grpSpPr bwMode="auto">
          <a:xfrm>
            <a:off x="2048595" y="2181225"/>
            <a:ext cx="652462" cy="2573338"/>
            <a:chOff x="4139" y="1164"/>
            <a:chExt cx="411" cy="1621"/>
          </a:xfrm>
        </p:grpSpPr>
        <p:pic>
          <p:nvPicPr>
            <p:cNvPr id="20" name="Picture 21" descr="rack1"/>
            <p:cNvPicPr>
              <a:picLocks noChangeAspect="1" noChangeArrowheads="1"/>
            </p:cNvPicPr>
            <p:nvPr/>
          </p:nvPicPr>
          <p:blipFill>
            <a:blip r:embed="rId2" cstate="print"/>
            <a:srcRect b="336"/>
            <a:stretch>
              <a:fillRect/>
            </a:stretch>
          </p:blipFill>
          <p:spPr bwMode="auto">
            <a:xfrm>
              <a:off x="4143" y="2311"/>
              <a:ext cx="407" cy="474"/>
            </a:xfrm>
            <a:prstGeom prst="rect">
              <a:avLst/>
            </a:prstGeom>
            <a:noFill/>
            <a:ln w="9525">
              <a:noFill/>
              <a:miter lim="800000"/>
              <a:headEnd/>
              <a:tailEnd/>
            </a:ln>
          </p:spPr>
        </p:pic>
        <p:pic>
          <p:nvPicPr>
            <p:cNvPr id="21" name="Picture 22" descr="rack1"/>
            <p:cNvPicPr>
              <a:picLocks noChangeAspect="1" noChangeArrowheads="1"/>
            </p:cNvPicPr>
            <p:nvPr/>
          </p:nvPicPr>
          <p:blipFill>
            <a:blip r:embed="rId2" cstate="print"/>
            <a:srcRect b="336"/>
            <a:stretch>
              <a:fillRect/>
            </a:stretch>
          </p:blipFill>
          <p:spPr bwMode="auto">
            <a:xfrm>
              <a:off x="4141" y="1927"/>
              <a:ext cx="407" cy="474"/>
            </a:xfrm>
            <a:prstGeom prst="rect">
              <a:avLst/>
            </a:prstGeom>
            <a:noFill/>
            <a:ln w="9525">
              <a:noFill/>
              <a:miter lim="800000"/>
              <a:headEnd/>
              <a:tailEnd/>
            </a:ln>
          </p:spPr>
        </p:pic>
        <p:pic>
          <p:nvPicPr>
            <p:cNvPr id="22" name="Picture 23" descr="rack1"/>
            <p:cNvPicPr>
              <a:picLocks noChangeAspect="1" noChangeArrowheads="1"/>
            </p:cNvPicPr>
            <p:nvPr/>
          </p:nvPicPr>
          <p:blipFill>
            <a:blip r:embed="rId2" cstate="print"/>
            <a:srcRect b="336"/>
            <a:stretch>
              <a:fillRect/>
            </a:stretch>
          </p:blipFill>
          <p:spPr bwMode="auto">
            <a:xfrm>
              <a:off x="4139" y="1551"/>
              <a:ext cx="407" cy="474"/>
            </a:xfrm>
            <a:prstGeom prst="rect">
              <a:avLst/>
            </a:prstGeom>
            <a:noFill/>
            <a:ln w="9525">
              <a:noFill/>
              <a:miter lim="800000"/>
              <a:headEnd/>
              <a:tailEnd/>
            </a:ln>
          </p:spPr>
        </p:pic>
        <p:pic>
          <p:nvPicPr>
            <p:cNvPr id="23" name="Picture 24" descr="rack1"/>
            <p:cNvPicPr>
              <a:picLocks noChangeAspect="1" noChangeArrowheads="1"/>
            </p:cNvPicPr>
            <p:nvPr/>
          </p:nvPicPr>
          <p:blipFill>
            <a:blip r:embed="rId2" cstate="print"/>
            <a:srcRect b="336"/>
            <a:stretch>
              <a:fillRect/>
            </a:stretch>
          </p:blipFill>
          <p:spPr bwMode="auto">
            <a:xfrm>
              <a:off x="4139" y="1164"/>
              <a:ext cx="407" cy="474"/>
            </a:xfrm>
            <a:prstGeom prst="rect">
              <a:avLst/>
            </a:prstGeom>
            <a:noFill/>
            <a:ln w="9525">
              <a:noFill/>
              <a:miter lim="800000"/>
              <a:headEnd/>
              <a:tailEnd/>
            </a:ln>
          </p:spPr>
        </p:pic>
      </p:grpSp>
      <p:sp>
        <p:nvSpPr>
          <p:cNvPr id="28" name="AutoShape 43"/>
          <p:cNvSpPr>
            <a:spLocks noChangeArrowheads="1"/>
          </p:cNvSpPr>
          <p:nvPr/>
        </p:nvSpPr>
        <p:spPr bwMode="black">
          <a:xfrm>
            <a:off x="5724128" y="1458913"/>
            <a:ext cx="3096469" cy="4275137"/>
          </a:xfrm>
          <a:prstGeom prst="roundRect">
            <a:avLst>
              <a:gd name="adj" fmla="val 10417"/>
            </a:avLst>
          </a:prstGeom>
          <a:gradFill rotWithShape="1">
            <a:gsLst>
              <a:gs pos="0">
                <a:srgbClr val="000000">
                  <a:alpha val="0"/>
                </a:srgbClr>
              </a:gs>
              <a:gs pos="100000">
                <a:srgbClr val="000000"/>
              </a:gs>
            </a:gsLst>
            <a:lin ang="5400000" scaled="1"/>
          </a:gradFill>
          <a:ln w="9525">
            <a:solidFill>
              <a:srgbClr val="000080"/>
            </a:solidFill>
            <a:round/>
            <a:headEnd/>
            <a:tailEnd/>
          </a:ln>
        </p:spPr>
        <p:txBody>
          <a:bodyPr wrap="none" anchor="ctr"/>
          <a:lstStyle/>
          <a:p>
            <a:pPr algn="ctr"/>
            <a:endParaRPr lang="en-US" altLang="zh-CN">
              <a:ea typeface="宋体" pitchFamily="2" charset="-122"/>
            </a:endParaRPr>
          </a:p>
        </p:txBody>
      </p:sp>
      <p:pic>
        <p:nvPicPr>
          <p:cNvPr id="30" name="Picture 45" descr="IBM TotalStorage ESS Model 80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91735" y="3978275"/>
            <a:ext cx="500063" cy="741363"/>
          </a:xfrm>
          <a:prstGeom prst="rect">
            <a:avLst/>
          </a:prstGeom>
          <a:noFill/>
          <a:ln w="9525">
            <a:noFill/>
            <a:miter lim="800000"/>
            <a:headEnd/>
            <a:tailEnd/>
          </a:ln>
        </p:spPr>
      </p:pic>
      <p:pic>
        <p:nvPicPr>
          <p:cNvPr id="31" name="Picture 46" descr="xSeries 44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231235" y="4111625"/>
            <a:ext cx="625475" cy="349250"/>
          </a:xfrm>
          <a:prstGeom prst="rect">
            <a:avLst/>
          </a:prstGeom>
          <a:noFill/>
          <a:ln w="9525">
            <a:noFill/>
            <a:miter lim="800000"/>
            <a:headEnd/>
            <a:tailEnd/>
          </a:ln>
        </p:spPr>
      </p:pic>
      <p:sp>
        <p:nvSpPr>
          <p:cNvPr id="32" name="Rectangle 47"/>
          <p:cNvSpPr>
            <a:spLocks noChangeArrowheads="1"/>
          </p:cNvSpPr>
          <p:nvPr/>
        </p:nvSpPr>
        <p:spPr bwMode="auto">
          <a:xfrm>
            <a:off x="6205835" y="3582988"/>
            <a:ext cx="2111375" cy="344487"/>
          </a:xfrm>
          <a:prstGeom prst="rect">
            <a:avLst/>
          </a:prstGeom>
          <a:solidFill>
            <a:srgbClr val="FFCC00">
              <a:alpha val="29019"/>
            </a:srgbClr>
          </a:solidFill>
          <a:ln w="12700" algn="ctr">
            <a:solidFill>
              <a:schemeClr val="tx1"/>
            </a:solidFill>
            <a:miter lim="800000"/>
            <a:headEnd/>
            <a:tailEnd/>
          </a:ln>
        </p:spPr>
        <p:txBody>
          <a:bodyPr wrap="none" anchor="ctr"/>
          <a:lstStyle/>
          <a:p>
            <a:endParaRPr lang="zh-CN" altLang="en-US"/>
          </a:p>
        </p:txBody>
      </p:sp>
      <p:sp>
        <p:nvSpPr>
          <p:cNvPr id="33" name="Rectangle 48"/>
          <p:cNvSpPr>
            <a:spLocks noChangeArrowheads="1"/>
          </p:cNvSpPr>
          <p:nvPr/>
        </p:nvSpPr>
        <p:spPr bwMode="auto">
          <a:xfrm>
            <a:off x="6205835" y="3238500"/>
            <a:ext cx="234950" cy="258763"/>
          </a:xfrm>
          <a:prstGeom prst="rect">
            <a:avLst/>
          </a:prstGeom>
          <a:solidFill>
            <a:schemeClr val="accent1"/>
          </a:solidFill>
          <a:ln w="12700" algn="ctr">
            <a:solidFill>
              <a:schemeClr val="tx1"/>
            </a:solidFill>
            <a:miter lim="800000"/>
            <a:headEnd/>
            <a:tailEnd/>
          </a:ln>
        </p:spPr>
        <p:txBody>
          <a:bodyPr wrap="none" anchor="ctr"/>
          <a:lstStyle/>
          <a:p>
            <a:endParaRPr lang="zh-CN" altLang="en-US"/>
          </a:p>
        </p:txBody>
      </p:sp>
      <p:sp>
        <p:nvSpPr>
          <p:cNvPr id="34" name="Rectangle 49"/>
          <p:cNvSpPr>
            <a:spLocks noChangeArrowheads="1"/>
          </p:cNvSpPr>
          <p:nvPr/>
        </p:nvSpPr>
        <p:spPr bwMode="auto">
          <a:xfrm>
            <a:off x="6518573" y="3238500"/>
            <a:ext cx="234950" cy="258763"/>
          </a:xfrm>
          <a:prstGeom prst="rect">
            <a:avLst/>
          </a:prstGeom>
          <a:solidFill>
            <a:srgbClr val="66CCFF"/>
          </a:solidFill>
          <a:ln w="12700" algn="ctr">
            <a:solidFill>
              <a:schemeClr val="tx1"/>
            </a:solidFill>
            <a:miter lim="800000"/>
            <a:headEnd/>
            <a:tailEnd/>
          </a:ln>
        </p:spPr>
        <p:txBody>
          <a:bodyPr wrap="none" anchor="ctr"/>
          <a:lstStyle/>
          <a:p>
            <a:endParaRPr lang="zh-CN" altLang="en-US"/>
          </a:p>
        </p:txBody>
      </p:sp>
      <p:sp>
        <p:nvSpPr>
          <p:cNvPr id="35" name="Rectangle 50"/>
          <p:cNvSpPr>
            <a:spLocks noChangeArrowheads="1"/>
          </p:cNvSpPr>
          <p:nvPr/>
        </p:nvSpPr>
        <p:spPr bwMode="auto">
          <a:xfrm>
            <a:off x="6831310" y="3238500"/>
            <a:ext cx="234950" cy="258763"/>
          </a:xfrm>
          <a:prstGeom prst="rect">
            <a:avLst/>
          </a:prstGeom>
          <a:solidFill>
            <a:schemeClr val="hlink"/>
          </a:solidFill>
          <a:ln w="12700" algn="ctr">
            <a:solidFill>
              <a:schemeClr val="tx1"/>
            </a:solidFill>
            <a:miter lim="800000"/>
            <a:headEnd/>
            <a:tailEnd/>
          </a:ln>
        </p:spPr>
        <p:txBody>
          <a:bodyPr wrap="none" anchor="ctr"/>
          <a:lstStyle/>
          <a:p>
            <a:endParaRPr lang="zh-CN" altLang="en-US"/>
          </a:p>
        </p:txBody>
      </p:sp>
      <p:sp>
        <p:nvSpPr>
          <p:cNvPr id="36" name="Rectangle 51"/>
          <p:cNvSpPr>
            <a:spLocks noChangeArrowheads="1"/>
          </p:cNvSpPr>
          <p:nvPr/>
        </p:nvSpPr>
        <p:spPr bwMode="auto">
          <a:xfrm>
            <a:off x="7144048" y="3238500"/>
            <a:ext cx="234950" cy="258763"/>
          </a:xfrm>
          <a:prstGeom prst="rect">
            <a:avLst/>
          </a:prstGeom>
          <a:solidFill>
            <a:srgbClr val="E2E5FE"/>
          </a:solidFill>
          <a:ln w="12700" algn="ctr">
            <a:solidFill>
              <a:schemeClr val="tx1"/>
            </a:solidFill>
            <a:miter lim="800000"/>
            <a:headEnd/>
            <a:tailEnd/>
          </a:ln>
        </p:spPr>
        <p:txBody>
          <a:bodyPr wrap="none" anchor="ctr"/>
          <a:lstStyle/>
          <a:p>
            <a:endParaRPr lang="zh-CN" altLang="en-US"/>
          </a:p>
        </p:txBody>
      </p:sp>
      <p:sp>
        <p:nvSpPr>
          <p:cNvPr id="37" name="Rectangle 52"/>
          <p:cNvSpPr>
            <a:spLocks noChangeArrowheads="1"/>
          </p:cNvSpPr>
          <p:nvPr/>
        </p:nvSpPr>
        <p:spPr bwMode="auto">
          <a:xfrm>
            <a:off x="7456785" y="3238500"/>
            <a:ext cx="234950" cy="258763"/>
          </a:xfrm>
          <a:prstGeom prst="rect">
            <a:avLst/>
          </a:prstGeom>
          <a:solidFill>
            <a:schemeClr val="accent1"/>
          </a:solidFill>
          <a:ln w="12700" algn="ctr">
            <a:solidFill>
              <a:schemeClr val="tx1"/>
            </a:solidFill>
            <a:miter lim="800000"/>
            <a:headEnd/>
            <a:tailEnd/>
          </a:ln>
        </p:spPr>
        <p:txBody>
          <a:bodyPr wrap="none" anchor="ctr"/>
          <a:lstStyle/>
          <a:p>
            <a:endParaRPr lang="zh-CN" altLang="en-US"/>
          </a:p>
        </p:txBody>
      </p:sp>
      <p:sp>
        <p:nvSpPr>
          <p:cNvPr id="38" name="Rectangle 53"/>
          <p:cNvSpPr>
            <a:spLocks noChangeArrowheads="1"/>
          </p:cNvSpPr>
          <p:nvPr/>
        </p:nvSpPr>
        <p:spPr bwMode="auto">
          <a:xfrm>
            <a:off x="7769523" y="3238500"/>
            <a:ext cx="234950" cy="258763"/>
          </a:xfrm>
          <a:prstGeom prst="rect">
            <a:avLst/>
          </a:prstGeom>
          <a:solidFill>
            <a:srgbClr val="66CCFF"/>
          </a:solidFill>
          <a:ln w="12700" algn="ctr">
            <a:solidFill>
              <a:schemeClr val="tx1"/>
            </a:solidFill>
            <a:miter lim="800000"/>
            <a:headEnd/>
            <a:tailEnd/>
          </a:ln>
        </p:spPr>
        <p:txBody>
          <a:bodyPr wrap="none" anchor="ctr"/>
          <a:lstStyle/>
          <a:p>
            <a:endParaRPr lang="zh-CN" altLang="en-US"/>
          </a:p>
        </p:txBody>
      </p:sp>
      <p:sp>
        <p:nvSpPr>
          <p:cNvPr id="39" name="Rectangle 54"/>
          <p:cNvSpPr>
            <a:spLocks noChangeArrowheads="1"/>
          </p:cNvSpPr>
          <p:nvPr/>
        </p:nvSpPr>
        <p:spPr bwMode="auto">
          <a:xfrm>
            <a:off x="8082260" y="3238500"/>
            <a:ext cx="234950" cy="258763"/>
          </a:xfrm>
          <a:prstGeom prst="rect">
            <a:avLst/>
          </a:prstGeom>
          <a:solidFill>
            <a:schemeClr val="hlink"/>
          </a:solidFill>
          <a:ln w="12700" algn="ctr">
            <a:solidFill>
              <a:schemeClr val="tx1"/>
            </a:solidFill>
            <a:miter lim="800000"/>
            <a:headEnd/>
            <a:tailEnd/>
          </a:ln>
        </p:spPr>
        <p:txBody>
          <a:bodyPr wrap="none" anchor="ctr"/>
          <a:lstStyle/>
          <a:p>
            <a:endParaRPr lang="zh-CN" altLang="en-US"/>
          </a:p>
        </p:txBody>
      </p:sp>
      <p:pic>
        <p:nvPicPr>
          <p:cNvPr id="40" name="Picture 55" descr="switch1"/>
          <p:cNvPicPr>
            <a:picLocks noChangeAspect="1" noChangeArrowheads="1"/>
          </p:cNvPicPr>
          <p:nvPr/>
        </p:nvPicPr>
        <p:blipFill>
          <a:blip r:embed="rId5" cstate="print"/>
          <a:srcRect/>
          <a:stretch>
            <a:fillRect/>
          </a:stretch>
        </p:blipFill>
        <p:spPr bwMode="auto">
          <a:xfrm>
            <a:off x="6977360" y="4344988"/>
            <a:ext cx="568325" cy="392112"/>
          </a:xfrm>
          <a:prstGeom prst="rect">
            <a:avLst/>
          </a:prstGeom>
          <a:noFill/>
          <a:ln w="9525">
            <a:noFill/>
            <a:miter lim="800000"/>
            <a:headEnd/>
            <a:tailEnd/>
          </a:ln>
        </p:spPr>
      </p:pic>
      <p:sp>
        <p:nvSpPr>
          <p:cNvPr id="41" name="Text Box 56"/>
          <p:cNvSpPr txBox="1">
            <a:spLocks noChangeArrowheads="1"/>
          </p:cNvSpPr>
          <p:nvPr/>
        </p:nvSpPr>
        <p:spPr bwMode="auto">
          <a:xfrm>
            <a:off x="6758565" y="3571875"/>
            <a:ext cx="902726" cy="307742"/>
          </a:xfrm>
          <a:prstGeom prst="rect">
            <a:avLst/>
          </a:prstGeom>
          <a:noFill/>
          <a:ln w="12700" algn="ctr">
            <a:noFill/>
            <a:miter lim="800000"/>
            <a:headEnd/>
            <a:tailEnd/>
          </a:ln>
        </p:spPr>
        <p:txBody>
          <a:bodyPr wrap="none" lIns="91398" tIns="45703" rIns="91398" bIns="45703">
            <a:spAutoFit/>
          </a:bodyPr>
          <a:lstStyle/>
          <a:p>
            <a:pPr algn="ctr">
              <a:spcBef>
                <a:spcPct val="50000"/>
              </a:spcBef>
              <a:buClr>
                <a:schemeClr val="accent2"/>
              </a:buClr>
              <a:buFont typeface="Wingdings" pitchFamily="2" charset="2"/>
              <a:buNone/>
            </a:pPr>
            <a:r>
              <a:rPr lang="zh-CN" altLang="en-US" sz="1400" dirty="0" smtClean="0">
                <a:solidFill>
                  <a:schemeClr val="bg1"/>
                </a:solidFill>
                <a:ea typeface="宋体" pitchFamily="2" charset="-122"/>
                <a:cs typeface="Arial" pitchFamily="34" charset="0"/>
              </a:rPr>
              <a:t>虚拟化层</a:t>
            </a:r>
            <a:endParaRPr lang="en-US" altLang="zh-CN" sz="1400" dirty="0">
              <a:solidFill>
                <a:schemeClr val="bg1"/>
              </a:solidFill>
              <a:ea typeface="宋体" pitchFamily="2" charset="-122"/>
              <a:cs typeface="Arial" pitchFamily="34" charset="0"/>
            </a:endParaRPr>
          </a:p>
        </p:txBody>
      </p:sp>
      <p:sp>
        <p:nvSpPr>
          <p:cNvPr id="42" name="AutoShape 57"/>
          <p:cNvSpPr>
            <a:spLocks/>
          </p:cNvSpPr>
          <p:nvPr/>
        </p:nvSpPr>
        <p:spPr bwMode="auto">
          <a:xfrm rot="5400000">
            <a:off x="7092454" y="2255044"/>
            <a:ext cx="280987" cy="1641475"/>
          </a:xfrm>
          <a:prstGeom prst="leftBrace">
            <a:avLst>
              <a:gd name="adj1" fmla="val 48682"/>
              <a:gd name="adj2" fmla="val 50000"/>
            </a:avLst>
          </a:prstGeom>
          <a:noFill/>
          <a:ln w="12700">
            <a:solidFill>
              <a:srgbClr val="FF0000"/>
            </a:solidFill>
            <a:round/>
            <a:headEnd/>
            <a:tailEnd/>
          </a:ln>
        </p:spPr>
        <p:txBody>
          <a:bodyPr wrap="none" anchor="ctr"/>
          <a:lstStyle/>
          <a:p>
            <a:endParaRPr lang="zh-CN" altLang="en-US"/>
          </a:p>
        </p:txBody>
      </p:sp>
      <p:sp>
        <p:nvSpPr>
          <p:cNvPr id="43" name="Text Box 58"/>
          <p:cNvSpPr txBox="1">
            <a:spLocks noChangeArrowheads="1"/>
          </p:cNvSpPr>
          <p:nvPr/>
        </p:nvSpPr>
        <p:spPr bwMode="auto">
          <a:xfrm>
            <a:off x="7579023" y="4672013"/>
            <a:ext cx="655637" cy="244475"/>
          </a:xfrm>
          <a:prstGeom prst="rect">
            <a:avLst/>
          </a:prstGeom>
          <a:noFill/>
          <a:ln w="12700" algn="ctr">
            <a:noFill/>
            <a:miter lim="800000"/>
            <a:headEnd/>
            <a:tailEnd/>
          </a:ln>
        </p:spPr>
        <p:txBody>
          <a:bodyPr wrap="none" lIns="91398" tIns="45703" rIns="91398" bIns="45703">
            <a:spAutoFit/>
          </a:bodyPr>
          <a:lstStyle/>
          <a:p>
            <a:pPr algn="ctr">
              <a:spcBef>
                <a:spcPct val="50000"/>
              </a:spcBef>
              <a:buClr>
                <a:schemeClr val="accent2"/>
              </a:buClr>
              <a:buFont typeface="Wingdings" pitchFamily="2" charset="2"/>
              <a:buNone/>
            </a:pPr>
            <a:r>
              <a:rPr lang="en-US" altLang="zh-CN" sz="1000">
                <a:solidFill>
                  <a:schemeClr val="bg1"/>
                </a:solidFill>
                <a:ea typeface="宋体" pitchFamily="2" charset="-122"/>
                <a:cs typeface="Arial" pitchFamily="34" charset="0"/>
              </a:rPr>
              <a:t>Storage</a:t>
            </a:r>
          </a:p>
        </p:txBody>
      </p:sp>
      <p:sp>
        <p:nvSpPr>
          <p:cNvPr id="44" name="Text Box 59"/>
          <p:cNvSpPr txBox="1">
            <a:spLocks noChangeArrowheads="1"/>
          </p:cNvSpPr>
          <p:nvPr/>
        </p:nvSpPr>
        <p:spPr bwMode="auto">
          <a:xfrm>
            <a:off x="6201073" y="4492625"/>
            <a:ext cx="646112" cy="244475"/>
          </a:xfrm>
          <a:prstGeom prst="rect">
            <a:avLst/>
          </a:prstGeom>
          <a:noFill/>
          <a:ln w="12700" algn="ctr">
            <a:noFill/>
            <a:miter lim="800000"/>
            <a:headEnd/>
            <a:tailEnd/>
          </a:ln>
        </p:spPr>
        <p:txBody>
          <a:bodyPr wrap="none" lIns="91398" tIns="45703" rIns="91398" bIns="45703">
            <a:spAutoFit/>
          </a:bodyPr>
          <a:lstStyle/>
          <a:p>
            <a:pPr algn="ctr">
              <a:spcBef>
                <a:spcPct val="50000"/>
              </a:spcBef>
              <a:buClr>
                <a:schemeClr val="accent2"/>
              </a:buClr>
              <a:buFont typeface="Wingdings" pitchFamily="2" charset="2"/>
              <a:buNone/>
            </a:pPr>
            <a:r>
              <a:rPr lang="en-US" altLang="zh-CN" sz="1000">
                <a:solidFill>
                  <a:schemeClr val="bg1"/>
                </a:solidFill>
                <a:ea typeface="宋体" pitchFamily="2" charset="-122"/>
                <a:cs typeface="Arial" pitchFamily="34" charset="0"/>
              </a:rPr>
              <a:t>Servers</a:t>
            </a:r>
          </a:p>
        </p:txBody>
      </p:sp>
      <p:sp>
        <p:nvSpPr>
          <p:cNvPr id="45" name="Text Box 60"/>
          <p:cNvSpPr txBox="1">
            <a:spLocks noChangeArrowheads="1"/>
          </p:cNvSpPr>
          <p:nvPr/>
        </p:nvSpPr>
        <p:spPr bwMode="auto">
          <a:xfrm>
            <a:off x="6778923" y="4768850"/>
            <a:ext cx="874712" cy="244475"/>
          </a:xfrm>
          <a:prstGeom prst="rect">
            <a:avLst/>
          </a:prstGeom>
          <a:noFill/>
          <a:ln w="12700" algn="ctr">
            <a:noFill/>
            <a:miter lim="800000"/>
            <a:headEnd/>
            <a:tailEnd/>
          </a:ln>
        </p:spPr>
        <p:txBody>
          <a:bodyPr wrap="none" lIns="91398" tIns="45703" rIns="91398" bIns="45703">
            <a:spAutoFit/>
          </a:bodyPr>
          <a:lstStyle/>
          <a:p>
            <a:pPr algn="ctr">
              <a:spcBef>
                <a:spcPct val="50000"/>
              </a:spcBef>
              <a:buClr>
                <a:schemeClr val="accent2"/>
              </a:buClr>
              <a:buFont typeface="Wingdings" pitchFamily="2" charset="2"/>
              <a:buNone/>
            </a:pPr>
            <a:r>
              <a:rPr lang="en-US" altLang="zh-CN" sz="1000">
                <a:solidFill>
                  <a:schemeClr val="bg1"/>
                </a:solidFill>
                <a:ea typeface="宋体" pitchFamily="2" charset="-122"/>
                <a:cs typeface="Arial" pitchFamily="34" charset="0"/>
              </a:rPr>
              <a:t>Networking</a:t>
            </a:r>
          </a:p>
        </p:txBody>
      </p:sp>
      <p:sp>
        <p:nvSpPr>
          <p:cNvPr id="50" name="Rectangle 64"/>
          <p:cNvSpPr>
            <a:spLocks noChangeArrowheads="1"/>
          </p:cNvSpPr>
          <p:nvPr/>
        </p:nvSpPr>
        <p:spPr bwMode="black">
          <a:xfrm>
            <a:off x="6012160" y="1489075"/>
            <a:ext cx="2335213" cy="1435100"/>
          </a:xfrm>
          <a:prstGeom prst="rect">
            <a:avLst/>
          </a:prstGeom>
          <a:noFill/>
          <a:ln w="50800" algn="ctr">
            <a:noFill/>
            <a:miter lim="800000"/>
            <a:headEnd/>
            <a:tailEnd/>
          </a:ln>
        </p:spPr>
        <p:txBody>
          <a:bodyPr>
            <a:spAutoFit/>
          </a:bodyPr>
          <a:lstStyle/>
          <a:p>
            <a:pPr algn="ctr" eaLnBrk="0" hangingPunct="0"/>
            <a:r>
              <a:rPr lang="zh-CN" altLang="en-US" sz="2400">
                <a:solidFill>
                  <a:srgbClr val="FF6600"/>
                </a:solidFill>
                <a:latin typeface="黑体" pitchFamily="49" charset="-122"/>
              </a:rPr>
              <a:t>价值点</a:t>
            </a:r>
          </a:p>
          <a:p>
            <a:pPr algn="ctr" eaLnBrk="0" hangingPunct="0"/>
            <a:r>
              <a:rPr lang="en-US" altLang="zh-CN" sz="1600">
                <a:solidFill>
                  <a:srgbClr val="111111"/>
                </a:solidFill>
                <a:latin typeface="黑体" pitchFamily="49" charset="-122"/>
              </a:rPr>
              <a:t>80%</a:t>
            </a:r>
            <a:r>
              <a:rPr lang="zh-CN" altLang="en-US" sz="1600">
                <a:solidFill>
                  <a:srgbClr val="111111"/>
                </a:solidFill>
                <a:latin typeface="黑体" pitchFamily="49" charset="-122"/>
              </a:rPr>
              <a:t>以上资源利用率</a:t>
            </a:r>
          </a:p>
          <a:p>
            <a:pPr algn="ctr" eaLnBrk="0" hangingPunct="0"/>
            <a:r>
              <a:rPr lang="en-US" altLang="zh-CN" sz="1600">
                <a:solidFill>
                  <a:srgbClr val="111111"/>
                </a:solidFill>
                <a:latin typeface="黑体" pitchFamily="49" charset="-122"/>
              </a:rPr>
              <a:t>78%</a:t>
            </a:r>
            <a:r>
              <a:rPr lang="zh-CN" altLang="en-US" sz="1600">
                <a:solidFill>
                  <a:srgbClr val="111111"/>
                </a:solidFill>
                <a:latin typeface="黑体" pitchFamily="49" charset="-122"/>
              </a:rPr>
              <a:t>功耗节省</a:t>
            </a:r>
          </a:p>
          <a:p>
            <a:pPr algn="ctr" eaLnBrk="0" hangingPunct="0"/>
            <a:r>
              <a:rPr lang="zh-CN" altLang="en-US" sz="1600">
                <a:solidFill>
                  <a:srgbClr val="111111"/>
                </a:solidFill>
                <a:latin typeface="黑体" pitchFamily="49" charset="-122"/>
              </a:rPr>
              <a:t>更高的管理特性</a:t>
            </a:r>
            <a:br>
              <a:rPr lang="zh-CN" altLang="en-US" sz="1600">
                <a:solidFill>
                  <a:srgbClr val="111111"/>
                </a:solidFill>
                <a:latin typeface="黑体" pitchFamily="49" charset="-122"/>
              </a:rPr>
            </a:br>
            <a:endParaRPr lang="zh-CN" altLang="en-US" sz="1600">
              <a:solidFill>
                <a:srgbClr val="111111"/>
              </a:solidFill>
              <a:latin typeface="黑体" pitchFamily="49" charset="-122"/>
              <a:cs typeface="Arial" pitchFamily="34" charset="0"/>
            </a:endParaRPr>
          </a:p>
        </p:txBody>
      </p:sp>
      <p:sp>
        <p:nvSpPr>
          <p:cNvPr id="51" name="矩形 9"/>
          <p:cNvSpPr>
            <a:spLocks noChangeArrowheads="1"/>
          </p:cNvSpPr>
          <p:nvPr/>
        </p:nvSpPr>
        <p:spPr bwMode="auto">
          <a:xfrm>
            <a:off x="611907" y="5805488"/>
            <a:ext cx="2376066" cy="369332"/>
          </a:xfrm>
          <a:prstGeom prst="rect">
            <a:avLst/>
          </a:prstGeom>
          <a:noFill/>
          <a:ln w="9525">
            <a:noFill/>
            <a:miter lim="800000"/>
            <a:headEnd/>
            <a:tailEnd/>
          </a:ln>
        </p:spPr>
        <p:txBody>
          <a:bodyPr wrap="square">
            <a:spAutoFit/>
          </a:bodyPr>
          <a:lstStyle/>
          <a:p>
            <a:r>
              <a:rPr lang="zh-CN" altLang="en-US" b="0" dirty="0">
                <a:latin typeface="微软雅黑" pitchFamily="34" charset="-122"/>
                <a:ea typeface="微软雅黑" pitchFamily="34" charset="-122"/>
              </a:rPr>
              <a:t>复杂</a:t>
            </a:r>
            <a:r>
              <a:rPr lang="zh-CN" altLang="en-US" b="0" dirty="0" smtClean="0">
                <a:latin typeface="微软雅黑" pitchFamily="34" charset="-122"/>
                <a:ea typeface="微软雅黑" pitchFamily="34" charset="-122"/>
              </a:rPr>
              <a:t>的</a:t>
            </a:r>
            <a:r>
              <a:rPr lang="zh-CN" altLang="en-US" dirty="0" smtClean="0">
                <a:latin typeface="微软雅黑" pitchFamily="34" charset="-122"/>
                <a:ea typeface="微软雅黑" pitchFamily="34" charset="-122"/>
              </a:rPr>
              <a:t>传统</a:t>
            </a:r>
            <a:r>
              <a:rPr lang="zh-CN" altLang="en-US" b="0" dirty="0" smtClean="0">
                <a:latin typeface="微软雅黑" pitchFamily="34" charset="-122"/>
                <a:ea typeface="微软雅黑" pitchFamily="34" charset="-122"/>
              </a:rPr>
              <a:t>数据</a:t>
            </a:r>
            <a:r>
              <a:rPr lang="zh-CN" altLang="en-US" b="0" dirty="0">
                <a:latin typeface="微软雅黑" pitchFamily="34" charset="-122"/>
                <a:ea typeface="微软雅黑" pitchFamily="34" charset="-122"/>
              </a:rPr>
              <a:t>中心</a:t>
            </a:r>
          </a:p>
        </p:txBody>
      </p:sp>
      <p:sp>
        <p:nvSpPr>
          <p:cNvPr id="53" name="矩形 9"/>
          <p:cNvSpPr>
            <a:spLocks noChangeArrowheads="1"/>
          </p:cNvSpPr>
          <p:nvPr/>
        </p:nvSpPr>
        <p:spPr bwMode="auto">
          <a:xfrm>
            <a:off x="6193135" y="5805488"/>
            <a:ext cx="2266950" cy="366712"/>
          </a:xfrm>
          <a:prstGeom prst="rect">
            <a:avLst/>
          </a:prstGeom>
          <a:noFill/>
          <a:ln w="9525">
            <a:noFill/>
            <a:miter lim="800000"/>
            <a:headEnd/>
            <a:tailEnd/>
          </a:ln>
        </p:spPr>
        <p:txBody>
          <a:bodyPr>
            <a:spAutoFit/>
          </a:bodyPr>
          <a:lstStyle/>
          <a:p>
            <a:r>
              <a:rPr lang="zh-CN" altLang="en-US" b="0" dirty="0">
                <a:latin typeface="微软雅黑" pitchFamily="34" charset="-122"/>
                <a:ea typeface="微软雅黑" pitchFamily="34" charset="-122"/>
              </a:rPr>
              <a:t>虚拟化的数据中心</a:t>
            </a:r>
          </a:p>
        </p:txBody>
      </p:sp>
      <p:grpSp>
        <p:nvGrpSpPr>
          <p:cNvPr id="54" name="Group 65"/>
          <p:cNvGrpSpPr>
            <a:grpSpLocks/>
          </p:cNvGrpSpPr>
          <p:nvPr/>
        </p:nvGrpSpPr>
        <p:grpSpPr bwMode="auto">
          <a:xfrm>
            <a:off x="2843808" y="2708920"/>
            <a:ext cx="2879774" cy="1371600"/>
            <a:chOff x="1610" y="1661"/>
            <a:chExt cx="2586" cy="864"/>
          </a:xfrm>
        </p:grpSpPr>
        <p:sp>
          <p:nvSpPr>
            <p:cNvPr id="55" name="AutoShape 27"/>
            <p:cNvSpPr>
              <a:spLocks noChangeArrowheads="1"/>
            </p:cNvSpPr>
            <p:nvPr/>
          </p:nvSpPr>
          <p:spPr bwMode="auto">
            <a:xfrm>
              <a:off x="1610" y="1661"/>
              <a:ext cx="2586" cy="864"/>
            </a:xfrm>
            <a:prstGeom prst="rightArrow">
              <a:avLst>
                <a:gd name="adj1" fmla="val 50000"/>
                <a:gd name="adj2" fmla="val 74826"/>
              </a:avLst>
            </a:prstGeom>
            <a:gradFill rotWithShape="1">
              <a:gsLst>
                <a:gs pos="0">
                  <a:srgbClr val="003366">
                    <a:gamma/>
                    <a:shade val="46275"/>
                    <a:invGamma/>
                  </a:srgbClr>
                </a:gs>
                <a:gs pos="100000">
                  <a:srgbClr val="003366"/>
                </a:gs>
              </a:gsLst>
              <a:lin ang="0" scaled="1"/>
            </a:gradFill>
            <a:ln w="9525">
              <a:solidFill>
                <a:schemeClr val="tx1"/>
              </a:solidFill>
              <a:miter lim="800000"/>
              <a:headEnd/>
              <a:tailEnd/>
            </a:ln>
          </p:spPr>
          <p:txBody>
            <a:bodyPr wrap="none" anchor="ctr"/>
            <a:lstStyle/>
            <a:p>
              <a:pPr eaLnBrk="0" hangingPunct="0">
                <a:lnSpc>
                  <a:spcPct val="85000"/>
                </a:lnSpc>
                <a:defRPr/>
              </a:pPr>
              <a:endParaRPr lang="en-US" sz="2000">
                <a:solidFill>
                  <a:srgbClr val="111111"/>
                </a:solidFill>
                <a:ea typeface="+mn-ea"/>
                <a:cs typeface="Arial" pitchFamily="34" charset="0"/>
              </a:endParaRPr>
            </a:p>
          </p:txBody>
        </p:sp>
        <p:sp>
          <p:nvSpPr>
            <p:cNvPr id="56" name="Text Box 28"/>
            <p:cNvSpPr txBox="1">
              <a:spLocks noChangeArrowheads="1"/>
            </p:cNvSpPr>
            <p:nvPr/>
          </p:nvSpPr>
          <p:spPr bwMode="auto">
            <a:xfrm>
              <a:off x="2200" y="1933"/>
              <a:ext cx="998" cy="289"/>
            </a:xfrm>
            <a:prstGeom prst="rect">
              <a:avLst/>
            </a:prstGeom>
            <a:noFill/>
            <a:ln w="9525">
              <a:noFill/>
              <a:miter lim="800000"/>
              <a:headEnd/>
              <a:tailEnd/>
            </a:ln>
          </p:spPr>
          <p:txBody>
            <a:bodyPr>
              <a:spAutoFit/>
            </a:bodyPr>
            <a:lstStyle/>
            <a:p>
              <a:pPr eaLnBrk="0" hangingPunct="0">
                <a:lnSpc>
                  <a:spcPct val="85000"/>
                </a:lnSpc>
              </a:pPr>
              <a:r>
                <a:rPr lang="en-US" altLang="zh-CN" sz="2800" i="1" dirty="0" smtClean="0">
                  <a:solidFill>
                    <a:schemeClr val="bg1"/>
                  </a:solidFill>
                  <a:latin typeface="Verdana" pitchFamily="34" charset="0"/>
                  <a:ea typeface="宋体" pitchFamily="2" charset="-122"/>
                </a:rPr>
                <a:t>30:1</a:t>
              </a:r>
              <a:endParaRPr lang="en-US" altLang="zh-CN" sz="2800" i="1" dirty="0">
                <a:solidFill>
                  <a:schemeClr val="bg1"/>
                </a:solidFill>
                <a:latin typeface="Verdana" pitchFamily="34" charset="0"/>
                <a:ea typeface="宋体" pitchFamily="2"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1643042" y="2060848"/>
            <a:ext cx="6072230" cy="43200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1619672" y="2708968"/>
            <a:ext cx="6072230" cy="432000"/>
          </a:xfrm>
          <a:prstGeom prst="round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428728" y="2071678"/>
            <a:ext cx="428628" cy="428628"/>
          </a:xfrm>
          <a:prstGeom prst="ellipse">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logo.png"/>
          <p:cNvPicPr>
            <a:picLocks noChangeAspect="1"/>
          </p:cNvPicPr>
          <p:nvPr/>
        </p:nvPicPr>
        <p:blipFill>
          <a:blip r:embed="rId2" cstate="print"/>
          <a:stretch>
            <a:fillRect/>
          </a:stretch>
        </p:blipFill>
        <p:spPr>
          <a:xfrm>
            <a:off x="462044" y="6357958"/>
            <a:ext cx="941604" cy="285752"/>
          </a:xfrm>
          <a:prstGeom prst="rect">
            <a:avLst/>
          </a:prstGeom>
        </p:spPr>
      </p:pic>
      <p:sp>
        <p:nvSpPr>
          <p:cNvPr id="25" name="TextBox 24"/>
          <p:cNvSpPr txBox="1"/>
          <p:nvPr/>
        </p:nvSpPr>
        <p:spPr>
          <a:xfrm>
            <a:off x="1428728" y="2016970"/>
            <a:ext cx="389850" cy="584775"/>
          </a:xfrm>
          <a:prstGeom prst="rect">
            <a:avLst/>
          </a:prstGeom>
          <a:noFill/>
        </p:spPr>
        <p:txBody>
          <a:bodyPr wrap="none" rtlCol="0">
            <a:spAutoFit/>
          </a:bodyPr>
          <a:lstStyle/>
          <a:p>
            <a:r>
              <a:rPr lang="en-US" altLang="zh-CN" sz="3200" dirty="0" smtClean="0">
                <a:solidFill>
                  <a:schemeClr val="bg1"/>
                </a:solidFill>
                <a:latin typeface="汉仪大黑简" pitchFamily="49" charset="-122"/>
                <a:ea typeface="汉仪大黑简" pitchFamily="49" charset="-122"/>
              </a:rPr>
              <a:t>1</a:t>
            </a:r>
            <a:endParaRPr lang="zh-CN" altLang="en-US" sz="3200" dirty="0">
              <a:solidFill>
                <a:schemeClr val="bg1"/>
              </a:solidFill>
              <a:latin typeface="汉仪大黑简" pitchFamily="49" charset="-122"/>
              <a:ea typeface="汉仪大黑简" pitchFamily="49" charset="-122"/>
            </a:endParaRPr>
          </a:p>
        </p:txBody>
      </p:sp>
      <p:sp>
        <p:nvSpPr>
          <p:cNvPr id="30" name="TextBox 29"/>
          <p:cNvSpPr txBox="1"/>
          <p:nvPr/>
        </p:nvSpPr>
        <p:spPr>
          <a:xfrm>
            <a:off x="2143108" y="2060848"/>
            <a:ext cx="748923" cy="430887"/>
          </a:xfrm>
          <a:prstGeom prst="rect">
            <a:avLst/>
          </a:prstGeom>
          <a:noFill/>
        </p:spPr>
        <p:txBody>
          <a:bodyPr wrap="none" rtlCol="0">
            <a:spAutoFit/>
          </a:bodyPr>
          <a:lstStyle/>
          <a:p>
            <a:r>
              <a:rPr lang="zh-CN" altLang="en-US" sz="2200" dirty="0" smtClean="0">
                <a:solidFill>
                  <a:schemeClr val="bg1"/>
                </a:solidFill>
                <a:latin typeface="微软雅黑" pitchFamily="34" charset="-122"/>
                <a:ea typeface="微软雅黑" pitchFamily="34" charset="-122"/>
              </a:rPr>
              <a:t>概述</a:t>
            </a:r>
            <a:endParaRPr lang="en-US" altLang="zh-CN" sz="2200" dirty="0" smtClean="0">
              <a:solidFill>
                <a:schemeClr val="bg1"/>
              </a:solidFill>
              <a:latin typeface="微软雅黑" pitchFamily="34" charset="-122"/>
              <a:ea typeface="微软雅黑" pitchFamily="34" charset="-122"/>
            </a:endParaRPr>
          </a:p>
        </p:txBody>
      </p:sp>
      <p:sp>
        <p:nvSpPr>
          <p:cNvPr id="37" name="椭圆 36"/>
          <p:cNvSpPr/>
          <p:nvPr/>
        </p:nvSpPr>
        <p:spPr>
          <a:xfrm>
            <a:off x="1428728" y="2671753"/>
            <a:ext cx="428628" cy="428628"/>
          </a:xfrm>
          <a:prstGeom prst="ellipse">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1428728" y="2620390"/>
            <a:ext cx="389850" cy="584775"/>
          </a:xfrm>
          <a:prstGeom prst="rect">
            <a:avLst/>
          </a:prstGeom>
          <a:noFill/>
        </p:spPr>
        <p:txBody>
          <a:bodyPr wrap="none" rtlCol="0">
            <a:spAutoFit/>
          </a:bodyPr>
          <a:lstStyle/>
          <a:p>
            <a:r>
              <a:rPr lang="en-US" altLang="zh-CN" sz="3200" dirty="0" smtClean="0">
                <a:solidFill>
                  <a:schemeClr val="bg1"/>
                </a:solidFill>
                <a:latin typeface="汉仪大黑简" pitchFamily="49" charset="-122"/>
                <a:ea typeface="汉仪大黑简" pitchFamily="49" charset="-122"/>
              </a:rPr>
              <a:t>2</a:t>
            </a:r>
            <a:endParaRPr lang="zh-CN" altLang="en-US" sz="3200" dirty="0">
              <a:solidFill>
                <a:schemeClr val="bg1"/>
              </a:solidFill>
              <a:latin typeface="汉仪大黑简" pitchFamily="49" charset="-122"/>
              <a:ea typeface="汉仪大黑简" pitchFamily="49" charset="-122"/>
            </a:endParaRPr>
          </a:p>
        </p:txBody>
      </p:sp>
      <p:sp>
        <p:nvSpPr>
          <p:cNvPr id="39" name="TextBox 38"/>
          <p:cNvSpPr txBox="1"/>
          <p:nvPr/>
        </p:nvSpPr>
        <p:spPr>
          <a:xfrm>
            <a:off x="2143108" y="2710081"/>
            <a:ext cx="1595309" cy="430887"/>
          </a:xfrm>
          <a:prstGeom prst="rect">
            <a:avLst/>
          </a:prstGeom>
          <a:noFill/>
        </p:spPr>
        <p:txBody>
          <a:bodyPr wrap="none" rtlCol="0">
            <a:spAutoFit/>
          </a:bodyPr>
          <a:lstStyle/>
          <a:p>
            <a:r>
              <a:rPr lang="zh-CN" altLang="en-US" sz="2200" dirty="0" smtClean="0">
                <a:solidFill>
                  <a:schemeClr val="bg1"/>
                </a:solidFill>
                <a:latin typeface="微软雅黑" pitchFamily="34" charset="-122"/>
                <a:ea typeface="微软雅黑" pitchFamily="34" charset="-122"/>
              </a:rPr>
              <a:t>虚拟化简介</a:t>
            </a:r>
            <a:endParaRPr lang="en-US" altLang="zh-CN" sz="2200" dirty="0" smtClean="0">
              <a:solidFill>
                <a:schemeClr val="bg1"/>
              </a:solidFill>
              <a:latin typeface="微软雅黑" pitchFamily="34" charset="-122"/>
              <a:ea typeface="微软雅黑" pitchFamily="34" charset="-122"/>
            </a:endParaRPr>
          </a:p>
        </p:txBody>
      </p:sp>
      <p:sp>
        <p:nvSpPr>
          <p:cNvPr id="24" name="矩形 23"/>
          <p:cNvSpPr/>
          <p:nvPr/>
        </p:nvSpPr>
        <p:spPr>
          <a:xfrm>
            <a:off x="251520" y="728704"/>
            <a:ext cx="8496944" cy="36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1259632" y="1393612"/>
            <a:ext cx="902811" cy="523220"/>
          </a:xfrm>
          <a:prstGeom prst="rect">
            <a:avLst/>
          </a:prstGeom>
          <a:noFill/>
        </p:spPr>
        <p:txBody>
          <a:bodyPr wrap="none" rtlCol="0">
            <a:spAutoFit/>
          </a:bodyPr>
          <a:lstStyle/>
          <a:p>
            <a:r>
              <a:rPr lang="zh-CN" altLang="en-US" sz="2800" dirty="0" smtClean="0">
                <a:latin typeface="Adobe 黑体 Std R" pitchFamily="34" charset="-122"/>
                <a:ea typeface="Adobe 黑体 Std R" pitchFamily="34" charset="-122"/>
              </a:rPr>
              <a:t>目录</a:t>
            </a:r>
            <a:endParaRPr lang="zh-CN" altLang="en-US" sz="2800" dirty="0">
              <a:latin typeface="Adobe 黑体 Std R" pitchFamily="34" charset="-122"/>
              <a:ea typeface="Adobe 黑体 Std R" pitchFamily="34" charset="-122"/>
            </a:endParaRPr>
          </a:p>
        </p:txBody>
      </p:sp>
      <p:sp>
        <p:nvSpPr>
          <p:cNvPr id="29" name="矩形 28"/>
          <p:cNvSpPr/>
          <p:nvPr/>
        </p:nvSpPr>
        <p:spPr>
          <a:xfrm>
            <a:off x="251520" y="6165304"/>
            <a:ext cx="8496944" cy="36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灯片编号占位符 22"/>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6</a:t>
            </a:fld>
            <a:endParaRPr lang="en-US" altLang="zh-CN" dirty="0">
              <a:solidFill>
                <a:prstClr val="black">
                  <a:tint val="75000"/>
                </a:prstClr>
              </a:solidFill>
            </a:endParaRPr>
          </a:p>
        </p:txBody>
      </p:sp>
      <p:sp>
        <p:nvSpPr>
          <p:cNvPr id="33" name="圆角矩形 32"/>
          <p:cNvSpPr/>
          <p:nvPr/>
        </p:nvSpPr>
        <p:spPr>
          <a:xfrm>
            <a:off x="1643042" y="3276595"/>
            <a:ext cx="6072230" cy="43200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428728" y="3276595"/>
            <a:ext cx="428628" cy="428628"/>
          </a:xfrm>
          <a:prstGeom prst="ellipse">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1428728" y="3225232"/>
            <a:ext cx="389850" cy="584775"/>
          </a:xfrm>
          <a:prstGeom prst="rect">
            <a:avLst/>
          </a:prstGeom>
          <a:noFill/>
        </p:spPr>
        <p:txBody>
          <a:bodyPr wrap="none" rtlCol="0">
            <a:spAutoFit/>
          </a:bodyPr>
          <a:lstStyle/>
          <a:p>
            <a:r>
              <a:rPr lang="en-US" altLang="zh-CN" sz="3200" dirty="0" smtClean="0">
                <a:solidFill>
                  <a:schemeClr val="bg1"/>
                </a:solidFill>
                <a:latin typeface="汉仪大黑简" pitchFamily="49" charset="-122"/>
                <a:ea typeface="汉仪大黑简" pitchFamily="49" charset="-122"/>
              </a:rPr>
              <a:t>3</a:t>
            </a:r>
            <a:endParaRPr lang="zh-CN" altLang="en-US" sz="3200" dirty="0">
              <a:solidFill>
                <a:schemeClr val="bg1"/>
              </a:solidFill>
              <a:latin typeface="汉仪大黑简" pitchFamily="49" charset="-122"/>
              <a:ea typeface="汉仪大黑简" pitchFamily="49" charset="-122"/>
            </a:endParaRPr>
          </a:p>
        </p:txBody>
      </p:sp>
      <p:sp>
        <p:nvSpPr>
          <p:cNvPr id="42" name="TextBox 41"/>
          <p:cNvSpPr txBox="1"/>
          <p:nvPr/>
        </p:nvSpPr>
        <p:spPr>
          <a:xfrm>
            <a:off x="2143108" y="3265765"/>
            <a:ext cx="1595309" cy="430887"/>
          </a:xfrm>
          <a:prstGeom prst="rect">
            <a:avLst/>
          </a:prstGeom>
          <a:noFill/>
        </p:spPr>
        <p:txBody>
          <a:bodyPr wrap="none" rtlCol="0">
            <a:spAutoFit/>
          </a:bodyPr>
          <a:lstStyle/>
          <a:p>
            <a:r>
              <a:rPr lang="zh-CN" altLang="en-US" sz="2200" dirty="0" smtClean="0">
                <a:solidFill>
                  <a:schemeClr val="bg1"/>
                </a:solidFill>
                <a:latin typeface="微软雅黑" pitchFamily="34" charset="-122"/>
                <a:ea typeface="微软雅黑" pitchFamily="34" charset="-122"/>
              </a:rPr>
              <a:t>虚拟化价值</a:t>
            </a:r>
            <a:endParaRPr lang="en-US" altLang="zh-CN" sz="2200" dirty="0" smtClean="0">
              <a:solidFill>
                <a:schemeClr val="bg1"/>
              </a:solidFill>
              <a:latin typeface="微软雅黑" pitchFamily="34" charset="-122"/>
              <a:ea typeface="微软雅黑" pitchFamily="34" charset="-122"/>
            </a:endParaRPr>
          </a:p>
        </p:txBody>
      </p:sp>
      <p:sp>
        <p:nvSpPr>
          <p:cNvPr id="43" name="圆角矩形 42"/>
          <p:cNvSpPr/>
          <p:nvPr/>
        </p:nvSpPr>
        <p:spPr>
          <a:xfrm>
            <a:off x="1668122" y="3903700"/>
            <a:ext cx="6072230" cy="43200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53808" y="3903700"/>
            <a:ext cx="428628" cy="428628"/>
          </a:xfrm>
          <a:prstGeom prst="ellipse">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1453808" y="3852337"/>
            <a:ext cx="389850" cy="584775"/>
          </a:xfrm>
          <a:prstGeom prst="rect">
            <a:avLst/>
          </a:prstGeom>
          <a:noFill/>
        </p:spPr>
        <p:txBody>
          <a:bodyPr wrap="none" rtlCol="0">
            <a:spAutoFit/>
          </a:bodyPr>
          <a:lstStyle/>
          <a:p>
            <a:r>
              <a:rPr lang="en-US" altLang="zh-CN" sz="3200" dirty="0" smtClean="0">
                <a:solidFill>
                  <a:schemeClr val="bg1"/>
                </a:solidFill>
                <a:latin typeface="汉仪大黑简" pitchFamily="49" charset="-122"/>
                <a:ea typeface="汉仪大黑简" pitchFamily="49" charset="-122"/>
              </a:rPr>
              <a:t>4</a:t>
            </a:r>
            <a:endParaRPr lang="zh-CN" altLang="en-US" sz="3200" dirty="0">
              <a:solidFill>
                <a:schemeClr val="bg1"/>
              </a:solidFill>
              <a:latin typeface="汉仪大黑简" pitchFamily="49" charset="-122"/>
              <a:ea typeface="汉仪大黑简" pitchFamily="49" charset="-122"/>
            </a:endParaRPr>
          </a:p>
        </p:txBody>
      </p:sp>
      <p:sp>
        <p:nvSpPr>
          <p:cNvPr id="46" name="TextBox 45"/>
          <p:cNvSpPr txBox="1"/>
          <p:nvPr/>
        </p:nvSpPr>
        <p:spPr>
          <a:xfrm>
            <a:off x="2168188" y="3892870"/>
            <a:ext cx="1877437" cy="430887"/>
          </a:xfrm>
          <a:prstGeom prst="rect">
            <a:avLst/>
          </a:prstGeom>
          <a:noFill/>
        </p:spPr>
        <p:txBody>
          <a:bodyPr wrap="none" rtlCol="0">
            <a:spAutoFit/>
          </a:bodyPr>
          <a:lstStyle/>
          <a:p>
            <a:r>
              <a:rPr lang="zh-CN" altLang="en-US" sz="2200" dirty="0" smtClean="0">
                <a:solidFill>
                  <a:schemeClr val="bg1"/>
                </a:solidFill>
                <a:latin typeface="微软雅黑" pitchFamily="34" charset="-122"/>
                <a:ea typeface="微软雅黑" pitchFamily="34" charset="-122"/>
              </a:rPr>
              <a:t>典型应用场景</a:t>
            </a:r>
            <a:endParaRPr lang="en-US" altLang="zh-CN" sz="2200" dirty="0" smtClean="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信息技术发展历程</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7</a:t>
            </a:fld>
            <a:endParaRPr lang="en-US" altLang="zh-CN" dirty="0">
              <a:solidFill>
                <a:prstClr val="black">
                  <a:tint val="75000"/>
                </a:prstClr>
              </a:solidFill>
            </a:endParaRPr>
          </a:p>
        </p:txBody>
      </p:sp>
      <p:pic>
        <p:nvPicPr>
          <p:cNvPr id="5" name="内容占位符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1600" y="1556792"/>
            <a:ext cx="6480720" cy="412738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云计算架构</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8</a:t>
            </a:fld>
            <a:endParaRPr lang="en-US" altLang="zh-CN" dirty="0">
              <a:solidFill>
                <a:prstClr val="black">
                  <a:tint val="75000"/>
                </a:prstClr>
              </a:solidFill>
            </a:endParaRPr>
          </a:p>
        </p:txBody>
      </p:sp>
      <p:grpSp>
        <p:nvGrpSpPr>
          <p:cNvPr id="2" name="组合 4"/>
          <p:cNvGrpSpPr/>
          <p:nvPr/>
        </p:nvGrpSpPr>
        <p:grpSpPr>
          <a:xfrm>
            <a:off x="827584" y="908720"/>
            <a:ext cx="7560840" cy="4464496"/>
            <a:chOff x="524227" y="1700808"/>
            <a:chExt cx="8152229" cy="4608512"/>
          </a:xfrm>
        </p:grpSpPr>
        <p:sp>
          <p:nvSpPr>
            <p:cNvPr id="6" name="圆角矩形 5"/>
            <p:cNvSpPr/>
            <p:nvPr/>
          </p:nvSpPr>
          <p:spPr>
            <a:xfrm>
              <a:off x="524227" y="1700808"/>
              <a:ext cx="1358705" cy="1307821"/>
            </a:xfrm>
            <a:prstGeom prst="roundRect">
              <a:avLst>
                <a:gd name="adj" fmla="val 11768"/>
              </a:avLst>
            </a:prstGeom>
            <a:solidFill>
              <a:schemeClr val="accent5">
                <a:lumMod val="60000"/>
                <a:lumOff val="40000"/>
                <a:alpha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smtClean="0">
                  <a:solidFill>
                    <a:schemeClr val="tx1"/>
                  </a:solidFill>
                </a:rPr>
                <a:t>云消费者</a:t>
              </a:r>
              <a:endParaRPr lang="zh-CN" altLang="en-US" dirty="0">
                <a:solidFill>
                  <a:schemeClr val="tx1"/>
                </a:solidFill>
              </a:endParaRPr>
            </a:p>
          </p:txBody>
        </p:sp>
        <p:sp>
          <p:nvSpPr>
            <p:cNvPr id="7" name="圆角矩形 6"/>
            <p:cNvSpPr/>
            <p:nvPr/>
          </p:nvSpPr>
          <p:spPr>
            <a:xfrm>
              <a:off x="524227" y="3070906"/>
              <a:ext cx="1358705" cy="2615642"/>
            </a:xfrm>
            <a:prstGeom prst="roundRect">
              <a:avLst>
                <a:gd name="adj" fmla="val 10788"/>
              </a:avLst>
            </a:prstGeom>
            <a:solidFill>
              <a:schemeClr val="bg1">
                <a:lumMod val="75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8" name="圆角矩形 7"/>
            <p:cNvSpPr/>
            <p:nvPr/>
          </p:nvSpPr>
          <p:spPr>
            <a:xfrm>
              <a:off x="524227" y="5748825"/>
              <a:ext cx="8152229" cy="56049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smtClean="0"/>
                <a:t>云载体</a:t>
              </a:r>
              <a:endParaRPr lang="zh-CN" altLang="en-US" dirty="0"/>
            </a:p>
          </p:txBody>
        </p:sp>
        <p:sp>
          <p:nvSpPr>
            <p:cNvPr id="9" name="圆角矩形 8"/>
            <p:cNvSpPr/>
            <p:nvPr/>
          </p:nvSpPr>
          <p:spPr>
            <a:xfrm>
              <a:off x="1950867" y="1700808"/>
              <a:ext cx="5366884" cy="3985740"/>
            </a:xfrm>
            <a:prstGeom prst="roundRect">
              <a:avLst>
                <a:gd name="adj" fmla="val 295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7385686" y="1700808"/>
              <a:ext cx="1290770" cy="3985740"/>
            </a:xfrm>
            <a:prstGeom prst="roundRect">
              <a:avLst>
                <a:gd name="adj" fmla="val 9351"/>
              </a:avLst>
            </a:prstGeom>
            <a:gradFill flip="none" rotWithShape="1">
              <a:gsLst>
                <a:gs pos="0">
                  <a:srgbClr val="5E9EFF"/>
                </a:gs>
                <a:gs pos="39999">
                  <a:srgbClr val="85C2FF"/>
                </a:gs>
                <a:gs pos="70000">
                  <a:srgbClr val="C4D6EB"/>
                </a:gs>
                <a:gs pos="100000">
                  <a:srgbClr val="FFEBFA"/>
                </a:gs>
              </a:gsLst>
              <a:lin ang="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2052770" y="2074471"/>
              <a:ext cx="2275831" cy="3487523"/>
            </a:xfrm>
            <a:prstGeom prst="roundRect">
              <a:avLst>
                <a:gd name="adj" fmla="val 4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2138597" y="2196645"/>
              <a:ext cx="2122069" cy="1497033"/>
            </a:xfrm>
            <a:prstGeom prst="roundRect">
              <a:avLst>
                <a:gd name="adj" fmla="val 726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2138597" y="3802664"/>
              <a:ext cx="2122069" cy="51378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600" b="1" dirty="0" smtClean="0">
                  <a:solidFill>
                    <a:srgbClr val="FF0000"/>
                  </a:solidFill>
                </a:rPr>
                <a:t>虚拟化层</a:t>
              </a:r>
              <a:endParaRPr lang="zh-CN" altLang="en-US" sz="1600" b="1" dirty="0">
                <a:solidFill>
                  <a:srgbClr val="FF0000"/>
                </a:solidFill>
              </a:endParaRPr>
            </a:p>
          </p:txBody>
        </p:sp>
        <p:sp>
          <p:nvSpPr>
            <p:cNvPr id="14" name="圆角矩形 13"/>
            <p:cNvSpPr/>
            <p:nvPr/>
          </p:nvSpPr>
          <p:spPr>
            <a:xfrm>
              <a:off x="2138597" y="4378728"/>
              <a:ext cx="2122069" cy="11209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4464471" y="2074471"/>
              <a:ext cx="1698381" cy="3487523"/>
            </a:xfrm>
            <a:prstGeom prst="roundRect">
              <a:avLst>
                <a:gd name="adj" fmla="val 851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6230787" y="2074471"/>
              <a:ext cx="434103" cy="3487523"/>
            </a:xfrm>
            <a:prstGeom prst="roundRect">
              <a:avLst>
                <a:gd name="adj" fmla="val 8515"/>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rPr>
                <a:t>安全</a:t>
              </a:r>
              <a:endParaRPr lang="zh-CN" altLang="en-US" dirty="0">
                <a:solidFill>
                  <a:schemeClr val="tx1"/>
                </a:solidFill>
              </a:endParaRPr>
            </a:p>
          </p:txBody>
        </p:sp>
        <p:sp>
          <p:nvSpPr>
            <p:cNvPr id="17" name="圆角矩形 16"/>
            <p:cNvSpPr/>
            <p:nvPr/>
          </p:nvSpPr>
          <p:spPr>
            <a:xfrm>
              <a:off x="6747777" y="2074471"/>
              <a:ext cx="434103" cy="3487523"/>
            </a:xfrm>
            <a:prstGeom prst="roundRect">
              <a:avLst>
                <a:gd name="adj" fmla="val 8515"/>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隐私</a:t>
              </a:r>
              <a:endParaRPr lang="zh-CN" altLang="en-US" dirty="0">
                <a:solidFill>
                  <a:schemeClr val="tx1"/>
                </a:solidFill>
              </a:endParaRPr>
            </a:p>
          </p:txBody>
        </p:sp>
        <p:sp>
          <p:nvSpPr>
            <p:cNvPr id="18" name="圆角矩形 17"/>
            <p:cNvSpPr/>
            <p:nvPr/>
          </p:nvSpPr>
          <p:spPr>
            <a:xfrm>
              <a:off x="7453622" y="2945163"/>
              <a:ext cx="1154899" cy="639531"/>
            </a:xfrm>
            <a:prstGeom prst="roundRect">
              <a:avLst/>
            </a:prstGeom>
            <a:solidFill>
              <a:schemeClr val="bg1">
                <a:lumMod val="7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服务中介</a:t>
              </a:r>
              <a:endParaRPr lang="zh-CN" altLang="en-US" sz="1600" dirty="0"/>
            </a:p>
          </p:txBody>
        </p:sp>
        <p:sp>
          <p:nvSpPr>
            <p:cNvPr id="19" name="圆角矩形 18"/>
            <p:cNvSpPr/>
            <p:nvPr/>
          </p:nvSpPr>
          <p:spPr>
            <a:xfrm>
              <a:off x="7453622" y="3755956"/>
              <a:ext cx="1154899" cy="622772"/>
            </a:xfrm>
            <a:prstGeom prst="roundRect">
              <a:avLst/>
            </a:prstGeom>
            <a:solidFill>
              <a:schemeClr val="bg1">
                <a:lumMod val="7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服务聚合</a:t>
              </a:r>
              <a:endParaRPr lang="zh-CN" altLang="en-US" sz="1600" dirty="0"/>
            </a:p>
          </p:txBody>
        </p:sp>
        <p:sp>
          <p:nvSpPr>
            <p:cNvPr id="20" name="圆角矩形 19"/>
            <p:cNvSpPr/>
            <p:nvPr/>
          </p:nvSpPr>
          <p:spPr>
            <a:xfrm>
              <a:off x="7453622" y="4518851"/>
              <a:ext cx="1154899" cy="607203"/>
            </a:xfrm>
            <a:prstGeom prst="roundRect">
              <a:avLst/>
            </a:prstGeom>
            <a:solidFill>
              <a:schemeClr val="bg1">
                <a:lumMod val="7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服务仲裁</a:t>
              </a:r>
              <a:endParaRPr lang="zh-CN" altLang="en-US" sz="1600" dirty="0"/>
            </a:p>
          </p:txBody>
        </p:sp>
        <p:sp>
          <p:nvSpPr>
            <p:cNvPr id="21" name="圆角矩形 20"/>
            <p:cNvSpPr/>
            <p:nvPr/>
          </p:nvSpPr>
          <p:spPr>
            <a:xfrm>
              <a:off x="592162" y="3693678"/>
              <a:ext cx="1247488" cy="5760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安全审计</a:t>
              </a:r>
              <a:endParaRPr lang="zh-CN" altLang="en-US" sz="1600" dirty="0"/>
            </a:p>
          </p:txBody>
        </p:sp>
        <p:sp>
          <p:nvSpPr>
            <p:cNvPr id="22" name="圆角矩形 21"/>
            <p:cNvSpPr/>
            <p:nvPr/>
          </p:nvSpPr>
          <p:spPr>
            <a:xfrm>
              <a:off x="592162" y="4332020"/>
              <a:ext cx="1247488" cy="5760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隐私影响审计</a:t>
              </a:r>
              <a:endParaRPr lang="zh-CN" altLang="en-US" sz="1600" dirty="0"/>
            </a:p>
          </p:txBody>
        </p:sp>
        <p:sp>
          <p:nvSpPr>
            <p:cNvPr id="23" name="圆角矩形 22"/>
            <p:cNvSpPr/>
            <p:nvPr/>
          </p:nvSpPr>
          <p:spPr>
            <a:xfrm>
              <a:off x="592162" y="4985930"/>
              <a:ext cx="1247488" cy="5760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性能审计</a:t>
              </a:r>
              <a:endParaRPr lang="zh-CN" altLang="en-US" sz="1600" dirty="0"/>
            </a:p>
          </p:txBody>
        </p:sp>
        <p:sp>
          <p:nvSpPr>
            <p:cNvPr id="24" name="L 形 23"/>
            <p:cNvSpPr/>
            <p:nvPr/>
          </p:nvSpPr>
          <p:spPr>
            <a:xfrm rot="10800000">
              <a:off x="2248536" y="2508032"/>
              <a:ext cx="1944193" cy="1120989"/>
            </a:xfrm>
            <a:prstGeom prst="corner">
              <a:avLst>
                <a:gd name="adj1" fmla="val 28226"/>
                <a:gd name="adj2" fmla="val 19516"/>
              </a:avLst>
            </a:prstGeom>
          </p:spPr>
          <p:style>
            <a:lnRef idx="1">
              <a:schemeClr val="accent6"/>
            </a:lnRef>
            <a:fillRef idx="3">
              <a:schemeClr val="accent6"/>
            </a:fillRef>
            <a:effectRef idx="2">
              <a:schemeClr val="accent6"/>
            </a:effectRef>
            <a:fontRef idx="minor">
              <a:schemeClr val="lt1"/>
            </a:fontRef>
          </p:style>
          <p:txBody>
            <a:bodyPr vert="wordArtVertRtl" rtlCol="0" anchor="ctr"/>
            <a:lstStyle/>
            <a:p>
              <a:pPr algn="ctr"/>
              <a:endParaRPr lang="zh-CN" altLang="en-US" dirty="0"/>
            </a:p>
            <a:p>
              <a:pPr algn="ctr"/>
              <a:endParaRPr lang="zh-CN" altLang="en-US" dirty="0"/>
            </a:p>
          </p:txBody>
        </p:sp>
        <p:sp>
          <p:nvSpPr>
            <p:cNvPr id="25" name="L 形 24"/>
            <p:cNvSpPr/>
            <p:nvPr/>
          </p:nvSpPr>
          <p:spPr>
            <a:xfrm rot="10800000">
              <a:off x="2248539" y="2881694"/>
              <a:ext cx="1604516" cy="747327"/>
            </a:xfrm>
            <a:prstGeom prst="corner">
              <a:avLst>
                <a:gd name="adj1" fmla="val 46673"/>
                <a:gd name="adj2" fmla="val 2735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6" name="矩形 25"/>
            <p:cNvSpPr/>
            <p:nvPr/>
          </p:nvSpPr>
          <p:spPr>
            <a:xfrm>
              <a:off x="2248538" y="3317634"/>
              <a:ext cx="1332775" cy="3113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222608" y="4752391"/>
              <a:ext cx="1944193" cy="31138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a:t>计算机硬件</a:t>
              </a:r>
            </a:p>
          </p:txBody>
        </p:sp>
        <p:sp>
          <p:nvSpPr>
            <p:cNvPr id="28" name="圆角矩形 27"/>
            <p:cNvSpPr/>
            <p:nvPr/>
          </p:nvSpPr>
          <p:spPr>
            <a:xfrm>
              <a:off x="2222608" y="5126054"/>
              <a:ext cx="1944193" cy="31138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t>基础设施</a:t>
              </a:r>
              <a:endParaRPr lang="zh-CN" altLang="en-US" sz="1600" dirty="0"/>
            </a:p>
          </p:txBody>
        </p:sp>
        <p:sp>
          <p:nvSpPr>
            <p:cNvPr id="29" name="圆角矩形 28"/>
            <p:cNvSpPr/>
            <p:nvPr/>
          </p:nvSpPr>
          <p:spPr>
            <a:xfrm>
              <a:off x="4600342" y="2697243"/>
              <a:ext cx="1426640" cy="811985"/>
            </a:xfrm>
            <a:prstGeom prst="roundRect">
              <a:avLst/>
            </a:prstGeom>
            <a:solidFill>
              <a:schemeClr val="bg1">
                <a:lumMod val="65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solidFill>
                    <a:schemeClr val="tx1"/>
                  </a:solidFill>
                </a:rPr>
                <a:t>业务支持</a:t>
              </a:r>
              <a:endParaRPr lang="zh-CN" altLang="en-US" sz="1600" dirty="0">
                <a:solidFill>
                  <a:schemeClr val="tx1"/>
                </a:solidFill>
              </a:endParaRPr>
            </a:p>
          </p:txBody>
        </p:sp>
        <p:sp>
          <p:nvSpPr>
            <p:cNvPr id="30" name="圆角矩形 29"/>
            <p:cNvSpPr/>
            <p:nvPr/>
          </p:nvSpPr>
          <p:spPr>
            <a:xfrm>
              <a:off x="4600342" y="3629019"/>
              <a:ext cx="1426640" cy="811985"/>
            </a:xfrm>
            <a:prstGeom prst="roundRect">
              <a:avLst/>
            </a:prstGeom>
            <a:solidFill>
              <a:schemeClr val="bg1">
                <a:lumMod val="65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solidFill>
                    <a:schemeClr val="tx1"/>
                  </a:solidFill>
                </a:rPr>
                <a:t>交付</a:t>
              </a:r>
              <a:r>
                <a:rPr lang="en-US" altLang="zh-CN" sz="1600" dirty="0" smtClean="0">
                  <a:solidFill>
                    <a:schemeClr val="tx1"/>
                  </a:solidFill>
                </a:rPr>
                <a:t>/</a:t>
              </a:r>
              <a:r>
                <a:rPr lang="zh-CN" altLang="en-US" sz="1600" dirty="0" smtClean="0">
                  <a:solidFill>
                    <a:schemeClr val="tx1"/>
                  </a:solidFill>
                </a:rPr>
                <a:t>配置</a:t>
              </a:r>
              <a:endParaRPr lang="zh-CN" altLang="en-US" sz="1600" dirty="0">
                <a:solidFill>
                  <a:schemeClr val="tx1"/>
                </a:solidFill>
              </a:endParaRPr>
            </a:p>
          </p:txBody>
        </p:sp>
        <p:sp>
          <p:nvSpPr>
            <p:cNvPr id="31" name="圆角矩形 30"/>
            <p:cNvSpPr/>
            <p:nvPr/>
          </p:nvSpPr>
          <p:spPr>
            <a:xfrm>
              <a:off x="4600342" y="4565559"/>
              <a:ext cx="1426640" cy="811985"/>
            </a:xfrm>
            <a:prstGeom prst="roundRect">
              <a:avLst/>
            </a:prstGeom>
            <a:solidFill>
              <a:schemeClr val="bg1">
                <a:lumMod val="65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solidFill>
                    <a:schemeClr val="tx1"/>
                  </a:solidFill>
                </a:rPr>
                <a:t>可移植性</a:t>
              </a:r>
              <a:r>
                <a:rPr lang="en-US" altLang="zh-CN" sz="1600" dirty="0" smtClean="0">
                  <a:solidFill>
                    <a:schemeClr val="tx1"/>
                  </a:solidFill>
                </a:rPr>
                <a:t>/</a:t>
              </a:r>
              <a:r>
                <a:rPr lang="zh-CN" altLang="en-US" sz="1600" dirty="0" smtClean="0">
                  <a:solidFill>
                    <a:schemeClr val="tx1"/>
                  </a:solidFill>
                </a:rPr>
                <a:t>互操作性</a:t>
              </a:r>
              <a:endParaRPr lang="zh-CN" altLang="en-US" sz="1600" dirty="0">
                <a:solidFill>
                  <a:schemeClr val="tx1"/>
                </a:solidFill>
              </a:endParaRPr>
            </a:p>
          </p:txBody>
        </p:sp>
        <p:sp>
          <p:nvSpPr>
            <p:cNvPr id="32" name="TextBox 31"/>
            <p:cNvSpPr txBox="1"/>
            <p:nvPr/>
          </p:nvSpPr>
          <p:spPr>
            <a:xfrm>
              <a:off x="2709611" y="2221625"/>
              <a:ext cx="682367" cy="266186"/>
            </a:xfrm>
            <a:prstGeom prst="rect">
              <a:avLst/>
            </a:prstGeom>
            <a:noFill/>
          </p:spPr>
          <p:txBody>
            <a:bodyPr wrap="none" rtlCol="0">
              <a:spAutoFit/>
            </a:bodyPr>
            <a:lstStyle/>
            <a:p>
              <a:r>
                <a:rPr lang="zh-CN" altLang="en-US" sz="1400" dirty="0" smtClean="0"/>
                <a:t>服务层</a:t>
              </a:r>
              <a:endParaRPr lang="zh-CN" altLang="en-US" sz="1400" dirty="0"/>
            </a:p>
          </p:txBody>
        </p:sp>
        <p:sp>
          <p:nvSpPr>
            <p:cNvPr id="33" name="TextBox 32"/>
            <p:cNvSpPr txBox="1"/>
            <p:nvPr/>
          </p:nvSpPr>
          <p:spPr>
            <a:xfrm>
              <a:off x="2803369" y="2508032"/>
              <a:ext cx="537183" cy="292803"/>
            </a:xfrm>
            <a:prstGeom prst="rect">
              <a:avLst/>
            </a:prstGeom>
            <a:noFill/>
          </p:spPr>
          <p:txBody>
            <a:bodyPr wrap="none" rtlCol="0">
              <a:spAutoFit/>
            </a:bodyPr>
            <a:lstStyle/>
            <a:p>
              <a:r>
                <a:rPr lang="en-US" altLang="zh-CN" sz="1600" dirty="0" err="1" smtClean="0"/>
                <a:t>SaaS</a:t>
              </a:r>
              <a:endParaRPr lang="zh-CN" altLang="en-US" sz="1600" dirty="0"/>
            </a:p>
          </p:txBody>
        </p:sp>
        <p:sp>
          <p:nvSpPr>
            <p:cNvPr id="34" name="TextBox 33"/>
            <p:cNvSpPr txBox="1"/>
            <p:nvPr/>
          </p:nvSpPr>
          <p:spPr>
            <a:xfrm>
              <a:off x="2755798" y="2881694"/>
              <a:ext cx="589994" cy="319422"/>
            </a:xfrm>
            <a:prstGeom prst="rect">
              <a:avLst/>
            </a:prstGeom>
            <a:noFill/>
          </p:spPr>
          <p:txBody>
            <a:bodyPr wrap="none" rtlCol="0">
              <a:spAutoFit/>
            </a:bodyPr>
            <a:lstStyle/>
            <a:p>
              <a:r>
                <a:rPr lang="en-US" altLang="zh-CN" dirty="0" err="1" smtClean="0"/>
                <a:t>PaaS</a:t>
              </a:r>
              <a:endParaRPr lang="zh-CN" altLang="en-US" dirty="0"/>
            </a:p>
          </p:txBody>
        </p:sp>
        <p:sp>
          <p:nvSpPr>
            <p:cNvPr id="35" name="TextBox 34"/>
            <p:cNvSpPr txBox="1"/>
            <p:nvPr/>
          </p:nvSpPr>
          <p:spPr>
            <a:xfrm>
              <a:off x="2757554" y="3326925"/>
              <a:ext cx="463078" cy="292803"/>
            </a:xfrm>
            <a:prstGeom prst="rect">
              <a:avLst/>
            </a:prstGeom>
            <a:noFill/>
          </p:spPr>
          <p:txBody>
            <a:bodyPr wrap="none" rtlCol="0">
              <a:spAutoFit/>
            </a:bodyPr>
            <a:lstStyle/>
            <a:p>
              <a:r>
                <a:rPr lang="en-US" altLang="zh-CN" sz="1600" dirty="0" err="1" smtClean="0"/>
                <a:t>IssS</a:t>
              </a:r>
              <a:endParaRPr lang="zh-CN" altLang="en-US" sz="1600" dirty="0"/>
            </a:p>
          </p:txBody>
        </p:sp>
        <p:sp>
          <p:nvSpPr>
            <p:cNvPr id="36" name="TextBox 35"/>
            <p:cNvSpPr txBox="1"/>
            <p:nvPr/>
          </p:nvSpPr>
          <p:spPr>
            <a:xfrm>
              <a:off x="2619628" y="4394928"/>
              <a:ext cx="1142117" cy="292803"/>
            </a:xfrm>
            <a:prstGeom prst="rect">
              <a:avLst/>
            </a:prstGeom>
            <a:noFill/>
          </p:spPr>
          <p:txBody>
            <a:bodyPr wrap="none" rtlCol="0">
              <a:spAutoFit/>
            </a:bodyPr>
            <a:lstStyle/>
            <a:p>
              <a:r>
                <a:rPr lang="zh-CN" altLang="en-US" sz="1600" dirty="0" smtClean="0"/>
                <a:t>物理资源层</a:t>
              </a:r>
              <a:endParaRPr lang="zh-CN" altLang="en-US" sz="1600" dirty="0"/>
            </a:p>
          </p:txBody>
        </p:sp>
        <p:sp>
          <p:nvSpPr>
            <p:cNvPr id="37" name="TextBox 36"/>
            <p:cNvSpPr txBox="1"/>
            <p:nvPr/>
          </p:nvSpPr>
          <p:spPr>
            <a:xfrm>
              <a:off x="680915" y="3179687"/>
              <a:ext cx="1045328" cy="319422"/>
            </a:xfrm>
            <a:prstGeom prst="rect">
              <a:avLst/>
            </a:prstGeom>
            <a:noFill/>
          </p:spPr>
          <p:txBody>
            <a:bodyPr wrap="none" rtlCol="0">
              <a:spAutoFit/>
            </a:bodyPr>
            <a:lstStyle/>
            <a:p>
              <a:r>
                <a:rPr lang="zh-CN" altLang="en-US" dirty="0" smtClean="0"/>
                <a:t>云审计者</a:t>
              </a:r>
              <a:endParaRPr lang="zh-CN" altLang="en-US" dirty="0"/>
            </a:p>
          </p:txBody>
        </p:sp>
        <p:sp>
          <p:nvSpPr>
            <p:cNvPr id="38" name="TextBox 37"/>
            <p:cNvSpPr txBox="1"/>
            <p:nvPr/>
          </p:nvSpPr>
          <p:spPr>
            <a:xfrm>
              <a:off x="4077678" y="1719762"/>
              <a:ext cx="1045328" cy="319422"/>
            </a:xfrm>
            <a:prstGeom prst="rect">
              <a:avLst/>
            </a:prstGeom>
            <a:noFill/>
          </p:spPr>
          <p:txBody>
            <a:bodyPr wrap="none" rtlCol="0">
              <a:spAutoFit/>
            </a:bodyPr>
            <a:lstStyle/>
            <a:p>
              <a:r>
                <a:rPr lang="zh-CN" altLang="en-US" dirty="0" smtClean="0"/>
                <a:t>云供应商</a:t>
              </a:r>
              <a:endParaRPr lang="zh-CN" altLang="en-US" dirty="0"/>
            </a:p>
          </p:txBody>
        </p:sp>
        <p:sp>
          <p:nvSpPr>
            <p:cNvPr id="39" name="TextBox 38"/>
            <p:cNvSpPr txBox="1"/>
            <p:nvPr/>
          </p:nvSpPr>
          <p:spPr>
            <a:xfrm>
              <a:off x="4697417" y="2221625"/>
              <a:ext cx="1263104" cy="319422"/>
            </a:xfrm>
            <a:prstGeom prst="rect">
              <a:avLst/>
            </a:prstGeom>
            <a:noFill/>
          </p:spPr>
          <p:txBody>
            <a:bodyPr wrap="none" rtlCol="0">
              <a:spAutoFit/>
            </a:bodyPr>
            <a:lstStyle/>
            <a:p>
              <a:r>
                <a:rPr lang="zh-CN" altLang="en-US" dirty="0" smtClean="0"/>
                <a:t>云服务管理</a:t>
              </a:r>
              <a:endParaRPr lang="zh-CN" altLang="en-US" dirty="0"/>
            </a:p>
          </p:txBody>
        </p:sp>
        <p:sp>
          <p:nvSpPr>
            <p:cNvPr id="40" name="TextBox 39"/>
            <p:cNvSpPr txBox="1"/>
            <p:nvPr/>
          </p:nvSpPr>
          <p:spPr>
            <a:xfrm>
              <a:off x="7617186" y="2074471"/>
              <a:ext cx="827551" cy="319422"/>
            </a:xfrm>
            <a:prstGeom prst="rect">
              <a:avLst/>
            </a:prstGeom>
            <a:noFill/>
          </p:spPr>
          <p:txBody>
            <a:bodyPr wrap="none" rtlCol="0">
              <a:spAutoFit/>
            </a:bodyPr>
            <a:lstStyle/>
            <a:p>
              <a:r>
                <a:rPr lang="zh-CN" altLang="en-US" dirty="0" smtClean="0"/>
                <a:t>云代理</a:t>
              </a:r>
              <a:endParaRPr lang="zh-CN" altLang="en-US" dirty="0"/>
            </a:p>
          </p:txBody>
        </p:sp>
      </p:grpSp>
      <p:sp>
        <p:nvSpPr>
          <p:cNvPr id="41" name="矩形 40"/>
          <p:cNvSpPr/>
          <p:nvPr/>
        </p:nvSpPr>
        <p:spPr>
          <a:xfrm>
            <a:off x="2267744" y="2942946"/>
            <a:ext cx="2137098" cy="5580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 Box 4"/>
          <p:cNvSpPr txBox="1">
            <a:spLocks noChangeArrowheads="1"/>
          </p:cNvSpPr>
          <p:nvPr/>
        </p:nvSpPr>
        <p:spPr bwMode="auto">
          <a:xfrm>
            <a:off x="827584" y="5589181"/>
            <a:ext cx="7200800" cy="360099"/>
          </a:xfrm>
          <a:prstGeom prst="rect">
            <a:avLst/>
          </a:prstGeom>
          <a:noFill/>
          <a:ln w="9525">
            <a:noFill/>
            <a:miter lim="800000"/>
            <a:headEnd/>
            <a:tailEnd/>
          </a:ln>
          <a:effectLst/>
        </p:spPr>
        <p:txBody>
          <a:bodyPr wrap="square" lIns="45720" rIns="45720">
            <a:spAutoFit/>
          </a:bodyPr>
          <a:lstStyle/>
          <a:p>
            <a:pPr marL="168275" indent="-168275" eaLnBrk="1" hangingPunct="1">
              <a:lnSpc>
                <a:spcPct val="87000"/>
              </a:lnSpc>
              <a:spcBef>
                <a:spcPct val="0"/>
              </a:spcBef>
              <a:spcAft>
                <a:spcPct val="30000"/>
              </a:spcAft>
              <a:buClr>
                <a:srgbClr val="C00000"/>
              </a:buClr>
              <a:buFont typeface="Wingdings" pitchFamily="2" charset="2"/>
              <a:buChar char="n"/>
            </a:pPr>
            <a:r>
              <a:rPr lang="zh-CN" altLang="en-US" sz="2000" dirty="0" smtClean="0">
                <a:solidFill>
                  <a:srgbClr val="000000"/>
                </a:solidFill>
                <a:latin typeface="微软雅黑" pitchFamily="34" charset="-122"/>
                <a:ea typeface="微软雅黑" pitchFamily="34" charset="-122"/>
              </a:rPr>
              <a:t>虚拟化是云计算体系中的核心关键环节</a:t>
            </a:r>
            <a:endParaRPr lang="zh-CN" altLang="en-US" sz="2000" dirty="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传统</a:t>
            </a:r>
            <a:r>
              <a:rPr lang="en-US" altLang="zh-CN" dirty="0" smtClean="0"/>
              <a:t>X86</a:t>
            </a:r>
            <a:r>
              <a:rPr lang="zh-CN" altLang="en-US" dirty="0" smtClean="0"/>
              <a:t>架构</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solidFill>
                  <a:prstClr val="black">
                    <a:tint val="75000"/>
                  </a:prstClr>
                </a:solidFill>
              </a:rPr>
              <a:t>Page </a:t>
            </a:r>
            <a:fld id="{EE2BB3FF-A905-498A-B39F-5CA48EA2E4E3}" type="slidenum">
              <a:rPr lang="en-US" altLang="zh-CN" smtClean="0">
                <a:solidFill>
                  <a:prstClr val="black">
                    <a:tint val="75000"/>
                  </a:prstClr>
                </a:solidFill>
              </a:rPr>
              <a:pPr>
                <a:defRPr/>
              </a:pPr>
              <a:t>9</a:t>
            </a:fld>
            <a:endParaRPr lang="en-US" altLang="zh-CN" dirty="0">
              <a:solidFill>
                <a:prstClr val="black">
                  <a:tint val="75000"/>
                </a:prstClr>
              </a:solidFill>
            </a:endParaRPr>
          </a:p>
        </p:txBody>
      </p:sp>
      <p:sp>
        <p:nvSpPr>
          <p:cNvPr id="5" name="Text Box 4"/>
          <p:cNvSpPr txBox="1">
            <a:spLocks noChangeArrowheads="1"/>
          </p:cNvSpPr>
          <p:nvPr/>
        </p:nvSpPr>
        <p:spPr bwMode="auto">
          <a:xfrm>
            <a:off x="1835696" y="4653136"/>
            <a:ext cx="6264696" cy="981423"/>
          </a:xfrm>
          <a:prstGeom prst="rect">
            <a:avLst/>
          </a:prstGeom>
          <a:noFill/>
          <a:ln w="9525">
            <a:noFill/>
            <a:miter lim="800000"/>
            <a:headEnd/>
            <a:tailEnd/>
          </a:ln>
          <a:effectLst/>
        </p:spPr>
        <p:txBody>
          <a:bodyPr wrap="square" lIns="45720" rIns="45720">
            <a:spAutoFit/>
          </a:bodyPr>
          <a:lstStyle/>
          <a:p>
            <a:pPr marL="168275" indent="-168275" eaLnBrk="1" hangingPunct="1">
              <a:lnSpc>
                <a:spcPct val="87000"/>
              </a:lnSpc>
              <a:spcBef>
                <a:spcPct val="0"/>
              </a:spcBef>
              <a:spcAft>
                <a:spcPct val="30000"/>
              </a:spcAft>
              <a:buClr>
                <a:srgbClr val="C00000"/>
              </a:buClr>
              <a:buFont typeface="Wingdings" pitchFamily="2" charset="2"/>
              <a:buChar char="n"/>
            </a:pPr>
            <a:r>
              <a:rPr lang="zh-CN" altLang="en-US" dirty="0" smtClean="0">
                <a:solidFill>
                  <a:srgbClr val="000000"/>
                </a:solidFill>
                <a:latin typeface="微软雅黑" pitchFamily="34" charset="-122"/>
                <a:ea typeface="微软雅黑" pitchFamily="34" charset="-122"/>
              </a:rPr>
              <a:t>每</a:t>
            </a:r>
            <a:r>
              <a:rPr lang="zh-CN" altLang="en-US" dirty="0">
                <a:solidFill>
                  <a:srgbClr val="000000"/>
                </a:solidFill>
                <a:latin typeface="微软雅黑" pitchFamily="34" charset="-122"/>
                <a:ea typeface="微软雅黑" pitchFamily="34" charset="-122"/>
              </a:rPr>
              <a:t>台机器单个操作系统映像</a:t>
            </a:r>
            <a:endParaRPr lang="zh-CN" altLang="en-US" dirty="0">
              <a:solidFill>
                <a:schemeClr val="tx1"/>
              </a:solidFill>
              <a:latin typeface="微软雅黑" pitchFamily="34" charset="-122"/>
              <a:ea typeface="微软雅黑" pitchFamily="34" charset="-122"/>
            </a:endParaRPr>
          </a:p>
          <a:p>
            <a:pPr marL="168275" indent="-168275" eaLnBrk="1" hangingPunct="1">
              <a:lnSpc>
                <a:spcPct val="87000"/>
              </a:lnSpc>
              <a:spcBef>
                <a:spcPct val="0"/>
              </a:spcBef>
              <a:spcAft>
                <a:spcPct val="30000"/>
              </a:spcAft>
              <a:buClr>
                <a:srgbClr val="C00000"/>
              </a:buClr>
              <a:buFont typeface="Wingdings" pitchFamily="2" charset="2"/>
              <a:buChar char="n"/>
            </a:pPr>
            <a:r>
              <a:rPr lang="zh-CN" altLang="en-US" dirty="0">
                <a:solidFill>
                  <a:srgbClr val="000000"/>
                </a:solidFill>
                <a:latin typeface="微软雅黑" pitchFamily="34" charset="-122"/>
                <a:ea typeface="微软雅黑" pitchFamily="34" charset="-122"/>
              </a:rPr>
              <a:t>在每台服务器上运行多个应用程序会增加</a:t>
            </a:r>
            <a:r>
              <a:rPr lang="zh-CN" altLang="en-US" dirty="0" smtClean="0">
                <a:solidFill>
                  <a:srgbClr val="000000"/>
                </a:solidFill>
                <a:latin typeface="微软雅黑" pitchFamily="34" charset="-122"/>
                <a:ea typeface="微软雅黑" pitchFamily="34" charset="-122"/>
              </a:rPr>
              <a:t>风险</a:t>
            </a:r>
            <a:endParaRPr lang="zh-CN" altLang="en-US" dirty="0">
              <a:solidFill>
                <a:schemeClr val="tx1"/>
              </a:solidFill>
              <a:latin typeface="微软雅黑" pitchFamily="34" charset="-122"/>
              <a:ea typeface="微软雅黑" pitchFamily="34" charset="-122"/>
            </a:endParaRPr>
          </a:p>
          <a:p>
            <a:pPr marL="168275" indent="-168275" eaLnBrk="1" hangingPunct="1">
              <a:lnSpc>
                <a:spcPct val="87000"/>
              </a:lnSpc>
              <a:spcBef>
                <a:spcPct val="0"/>
              </a:spcBef>
              <a:spcAft>
                <a:spcPct val="30000"/>
              </a:spcAft>
              <a:buClr>
                <a:srgbClr val="C00000"/>
              </a:buClr>
              <a:buFont typeface="Wingdings" pitchFamily="2" charset="2"/>
              <a:buChar char="n"/>
            </a:pPr>
            <a:r>
              <a:rPr lang="zh-CN" altLang="en-US" dirty="0">
                <a:solidFill>
                  <a:srgbClr val="000000"/>
                </a:solidFill>
                <a:latin typeface="微软雅黑" pitchFamily="34" charset="-122"/>
                <a:ea typeface="微软雅黑" pitchFamily="34" charset="-122"/>
              </a:rPr>
              <a:t>通常每台机器一个应用程序</a:t>
            </a:r>
          </a:p>
        </p:txBody>
      </p:sp>
      <p:pic>
        <p:nvPicPr>
          <p:cNvPr id="6" name="Picture 5" descr="trad_arch"/>
          <p:cNvPicPr>
            <a:picLocks noChangeAspect="1" noChangeArrowheads="1"/>
          </p:cNvPicPr>
          <p:nvPr/>
        </p:nvPicPr>
        <p:blipFill>
          <a:blip r:embed="rId3" cstate="print"/>
          <a:srcRect/>
          <a:stretch>
            <a:fillRect/>
          </a:stretch>
        </p:blipFill>
        <p:spPr bwMode="auto">
          <a:xfrm>
            <a:off x="2123728" y="1124744"/>
            <a:ext cx="3962400" cy="318135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方物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方物PPT</Template>
  <TotalTime>597</TotalTime>
  <Words>1042</Words>
  <Application>Microsoft Office PowerPoint</Application>
  <PresentationFormat>全屏显示(4:3)</PresentationFormat>
  <Paragraphs>268</Paragraphs>
  <Slides>25</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27" baseType="lpstr">
      <vt:lpstr>方物PPT</vt:lpstr>
      <vt:lpstr>Chart</vt:lpstr>
      <vt:lpstr>幻灯片 1</vt:lpstr>
      <vt:lpstr>幻灯片 2</vt:lpstr>
      <vt:lpstr>虚拟化是什么</vt:lpstr>
      <vt:lpstr>谁需要虚拟化</vt:lpstr>
      <vt:lpstr>虚拟化前后的数据中心对比</vt:lpstr>
      <vt:lpstr>幻灯片 6</vt:lpstr>
      <vt:lpstr>信息技术发展历程</vt:lpstr>
      <vt:lpstr>云计算架构</vt:lpstr>
      <vt:lpstr>传统X86架构</vt:lpstr>
      <vt:lpstr>服务器利用率下降</vt:lpstr>
      <vt:lpstr>虚拟化层</vt:lpstr>
      <vt:lpstr>兼容性</vt:lpstr>
      <vt:lpstr>隔离性</vt:lpstr>
      <vt:lpstr>封装性</vt:lpstr>
      <vt:lpstr>硬件独立性</vt:lpstr>
      <vt:lpstr>幻灯片 16</vt:lpstr>
      <vt:lpstr>服务器数量整合</vt:lpstr>
      <vt:lpstr>业务高可用性</vt:lpstr>
      <vt:lpstr>提升IT管理和运维效率</vt:lpstr>
      <vt:lpstr>降低TCO成本</vt:lpstr>
      <vt:lpstr>幻灯片 21</vt:lpstr>
      <vt:lpstr>企业数据中心</vt:lpstr>
      <vt:lpstr>IDC数据中心</vt:lpstr>
      <vt:lpstr>研发/测试环境</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Dan</dc:creator>
  <cp:lastModifiedBy>rabbit</cp:lastModifiedBy>
  <cp:revision>109</cp:revision>
  <dcterms:created xsi:type="dcterms:W3CDTF">2012-08-23T04:45:57Z</dcterms:created>
  <dcterms:modified xsi:type="dcterms:W3CDTF">2012-09-04T03:51:00Z</dcterms:modified>
</cp:coreProperties>
</file>