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90" r:id="rId8"/>
    <p:sldId id="264" r:id="rId9"/>
    <p:sldId id="265" r:id="rId10"/>
    <p:sldId id="268" r:id="rId11"/>
    <p:sldId id="286" r:id="rId12"/>
    <p:sldId id="287" r:id="rId13"/>
    <p:sldId id="269" r:id="rId14"/>
    <p:sldId id="270" r:id="rId15"/>
    <p:sldId id="266" r:id="rId16"/>
    <p:sldId id="271" r:id="rId17"/>
    <p:sldId id="288" r:id="rId18"/>
    <p:sldId id="289" r:id="rId19"/>
    <p:sldId id="275" r:id="rId20"/>
    <p:sldId id="277" r:id="rId21"/>
    <p:sldId id="278" r:id="rId22"/>
    <p:sldId id="291" r:id="rId23"/>
    <p:sldId id="292" r:id="rId24"/>
    <p:sldId id="293" r:id="rId25"/>
    <p:sldId id="261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7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4537075" y="3308350"/>
            <a:ext cx="381635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	Big Data</a:t>
            </a:r>
            <a:endParaRPr lang="en-US" altLang="zh-CN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>
            <a:off x="4579938" y="3821113"/>
            <a:ext cx="3382962" cy="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3077" name="组合 3076"/>
          <p:cNvGrpSpPr/>
          <p:nvPr/>
        </p:nvGrpSpPr>
        <p:grpSpPr>
          <a:xfrm>
            <a:off x="4972050" y="1630363"/>
            <a:ext cx="2544763" cy="1470025"/>
            <a:chOff x="0" y="0"/>
            <a:chExt cx="2543995" cy="1470643"/>
          </a:xfrm>
        </p:grpSpPr>
        <p:sp>
          <p:nvSpPr>
            <p:cNvPr id="3078" name="Rectangle 9"/>
            <p:cNvSpPr/>
            <p:nvPr/>
          </p:nvSpPr>
          <p:spPr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79" name="Line 13"/>
            <p:cNvSpPr/>
            <p:nvPr/>
          </p:nvSpPr>
          <p:spPr>
            <a:xfrm>
              <a:off x="0" y="1469707"/>
              <a:ext cx="2543995" cy="936"/>
            </a:xfrm>
            <a:prstGeom prst="line">
              <a:avLst/>
            </a:prstGeom>
            <a:ln w="28575" cap="flat" cmpd="sng">
              <a:solidFill>
                <a:srgbClr val="DC7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未知"/>
            <p:cNvSpPr/>
            <p:nvPr/>
          </p:nvSpPr>
          <p:spPr>
            <a:xfrm>
              <a:off x="116323" y="0"/>
              <a:ext cx="2405321" cy="684925"/>
            </a:xfrm>
            <a:custGeom>
              <a:avLst/>
              <a:gdLst/>
              <a:ahLst/>
              <a:cxnLst>
                <a:cxn ang="0">
                  <a:pos x="0" y="21718623"/>
                </a:cxn>
                <a:cxn ang="0">
                  <a:pos x="108082654" y="16233674"/>
                </a:cxn>
                <a:cxn ang="0">
                  <a:pos x="147640162" y="6887618"/>
                </a:cxn>
                <a:cxn ang="0">
                  <a:pos x="267850422" y="0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Rectangle 9"/>
            <p:cNvSpPr/>
            <p:nvPr/>
          </p:nvSpPr>
          <p:spPr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2" name="Rectangle 9"/>
            <p:cNvSpPr/>
            <p:nvPr/>
          </p:nvSpPr>
          <p:spPr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3" name="Rectangle 9"/>
            <p:cNvSpPr/>
            <p:nvPr/>
          </p:nvSpPr>
          <p:spPr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4" name="Rectangle 9"/>
            <p:cNvSpPr/>
            <p:nvPr/>
          </p:nvSpPr>
          <p:spPr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</p:grpSp>
      <p:sp>
        <p:nvSpPr>
          <p:cNvPr id="3086" name="文本框 27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3675380" y="4015740"/>
            <a:ext cx="534225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昆山华信软件（技术）有限公司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HA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340" y="1688465"/>
            <a:ext cx="680720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提问？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内容占位符 2"/>
          <p:cNvSpPr>
            <a:spLocks noGrp="1"/>
          </p:cNvSpPr>
          <p:nvPr/>
        </p:nvSpPr>
        <p:spPr>
          <a:xfrm>
            <a:off x="1631315" y="151574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sz="2400">
                <a:solidFill>
                  <a:schemeClr val="accent3"/>
                </a:solidFill>
                <a:uFillTx/>
                <a:sym typeface="+mn-ea"/>
              </a:rPr>
              <a:t>如果想做</a:t>
            </a:r>
            <a:r>
              <a:rPr lang="en-US" altLang="zh-CN" sz="2400">
                <a:solidFill>
                  <a:schemeClr val="accent3"/>
                </a:solidFill>
                <a:uFillTx/>
                <a:sym typeface="+mn-ea"/>
              </a:rPr>
              <a:t>HDFS</a:t>
            </a:r>
            <a:r>
              <a:rPr lang="zh-CN" altLang="en-US" sz="2400">
                <a:solidFill>
                  <a:schemeClr val="accent3"/>
                </a:solidFill>
                <a:uFillTx/>
                <a:sym typeface="+mn-ea"/>
              </a:rPr>
              <a:t>的</a:t>
            </a:r>
            <a:r>
              <a:rPr lang="en-US" altLang="zh-CN" sz="2400">
                <a:solidFill>
                  <a:schemeClr val="accent3"/>
                </a:solidFill>
                <a:uFillTx/>
                <a:sym typeface="+mn-ea"/>
              </a:rPr>
              <a:t>HA</a:t>
            </a:r>
            <a:r>
              <a:rPr lang="zh-CN" altLang="en-US" sz="2400">
                <a:solidFill>
                  <a:schemeClr val="accent3"/>
                </a:solidFill>
                <a:uFillTx/>
                <a:sym typeface="+mn-ea"/>
              </a:rPr>
              <a:t>，最少使用多少个节点服务器？</a:t>
            </a:r>
            <a:endParaRPr lang="zh-CN" altLang="en-US" sz="2400" noProof="1">
              <a:solidFill>
                <a:schemeClr val="accent3"/>
              </a:solidFill>
              <a:uFillTx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880"/>
            <a:ext cx="334708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计算框架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内容占位符 2"/>
          <p:cNvSpPr>
            <a:spLocks noGrp="1"/>
          </p:cNvSpPr>
          <p:nvPr/>
        </p:nvSpPr>
        <p:spPr>
          <a:xfrm>
            <a:off x="1631315" y="151574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altLang="en-US" sz="2400">
                <a:solidFill>
                  <a:schemeClr val="accent3"/>
                </a:solidFill>
                <a:uFillTx/>
                <a:sym typeface="+mn-ea"/>
              </a:rPr>
              <a:t>设计理念：</a:t>
            </a:r>
            <a:endParaRPr lang="zh-CN" altLang="en-US" sz="2400" noProof="1">
              <a:solidFill>
                <a:schemeClr val="accent3"/>
              </a:solidFill>
              <a:uFillTx/>
              <a:sym typeface="+mn-ea"/>
            </a:endParaRPr>
          </a:p>
          <a:p>
            <a:pPr marL="0" indent="0" fontAlgn="base">
              <a:buNone/>
            </a:pPr>
            <a:r>
              <a:rPr lang="en-US" altLang="zh-CN" sz="2400">
                <a:solidFill>
                  <a:schemeClr val="accent3"/>
                </a:solidFill>
                <a:uFillTx/>
                <a:sym typeface="+mn-ea"/>
              </a:rPr>
              <a:t>	</a:t>
            </a:r>
            <a:r>
              <a:rPr lang="zh-CN" altLang="en-US" sz="2400">
                <a:solidFill>
                  <a:schemeClr val="accent3"/>
                </a:solidFill>
                <a:uFillTx/>
                <a:sym typeface="+mn-ea"/>
              </a:rPr>
              <a:t>移动计算，将写好的计算程序分别拷贝到不同的机器上，而数据不移动</a:t>
            </a:r>
            <a:endParaRPr lang="zh-CN" altLang="en-US" sz="2400" noProof="1">
              <a:solidFill>
                <a:schemeClr val="accent3"/>
              </a:solidFill>
              <a:uFillTx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880"/>
            <a:ext cx="334708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计算框架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30" y="1533525"/>
            <a:ext cx="8952230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举例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8194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170" y="1626235"/>
            <a:ext cx="8229600" cy="40433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的架构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3"/>
          <p:cNvSpPr>
            <a:spLocks noGrp="1"/>
          </p:cNvSpPr>
          <p:nvPr/>
        </p:nvSpPr>
        <p:spPr>
          <a:xfrm>
            <a:off x="1781493" y="1686243"/>
            <a:ext cx="8642350" cy="4464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>
                <a:solidFill>
                  <a:schemeClr val="accent3"/>
                </a:solidFill>
              </a:rPr>
              <a:t>主从结构</a:t>
            </a:r>
            <a:endParaRPr lang="zh-CN" altLang="en-US" sz="2400">
              <a:solidFill>
                <a:schemeClr val="accent3"/>
              </a:solidFill>
            </a:endParaRPr>
          </a:p>
          <a:p>
            <a:pPr lvl="1" indent="-285750"/>
            <a:r>
              <a:rPr lang="zh-CN" altLang="en-US" sz="2400">
                <a:solidFill>
                  <a:schemeClr val="accent3"/>
                </a:solidFill>
              </a:rPr>
              <a:t>主节点，只有一个</a:t>
            </a:r>
            <a:r>
              <a:rPr lang="en-US" altLang="zh-CN" sz="2400">
                <a:solidFill>
                  <a:schemeClr val="accent3"/>
                </a:solidFill>
                <a:ea typeface="PMingLiU" pitchFamily="2" charset="-120"/>
              </a:rPr>
              <a:t>: </a:t>
            </a:r>
            <a:r>
              <a:rPr lang="en-US" altLang="zh-CN" sz="2400">
                <a:solidFill>
                  <a:srgbClr val="FF0000"/>
                </a:solidFill>
                <a:uFillTx/>
                <a:ea typeface="PMingLiU" pitchFamily="2" charset="-120"/>
              </a:rPr>
              <a:t>JobTracker</a:t>
            </a:r>
            <a:endParaRPr lang="en-US" altLang="zh-CN" sz="2400">
              <a:solidFill>
                <a:srgbClr val="FF0000"/>
              </a:solidFill>
              <a:uFillTx/>
              <a:ea typeface="PMingLiU" pitchFamily="2" charset="-120"/>
            </a:endParaRPr>
          </a:p>
          <a:p>
            <a:pPr lvl="1" indent="-285750"/>
            <a:r>
              <a:rPr lang="zh-CN" altLang="en-US" sz="2400">
                <a:solidFill>
                  <a:schemeClr val="accent3"/>
                </a:solidFill>
              </a:rPr>
              <a:t>从节点，有很多个</a:t>
            </a:r>
            <a:r>
              <a:rPr lang="en-US" altLang="zh-CN" sz="2400">
                <a:solidFill>
                  <a:schemeClr val="accent3"/>
                </a:solidFill>
                <a:ea typeface="PMingLiU" pitchFamily="2" charset="-120"/>
              </a:rPr>
              <a:t>: </a:t>
            </a:r>
            <a:r>
              <a:rPr lang="en-US" altLang="zh-CN" sz="2400">
                <a:solidFill>
                  <a:srgbClr val="FF0000"/>
                </a:solidFill>
                <a:uFillTx/>
                <a:ea typeface="PMingLiU" pitchFamily="2" charset="-120"/>
              </a:rPr>
              <a:t>TaskTrackers</a:t>
            </a:r>
            <a:endParaRPr lang="en-US" altLang="zh-CN" sz="2400">
              <a:solidFill>
                <a:srgbClr val="FF0000"/>
              </a:solidFill>
              <a:uFillTx/>
              <a:ea typeface="PMingLiU" pitchFamily="2" charset="-120"/>
            </a:endParaRPr>
          </a:p>
          <a:p>
            <a:pPr lvl="0"/>
            <a:r>
              <a:rPr lang="en-US" altLang="zh-CN" sz="2400">
                <a:solidFill>
                  <a:schemeClr val="accent3"/>
                </a:solidFill>
                <a:ea typeface="PMingLiU" pitchFamily="2" charset="-120"/>
              </a:rPr>
              <a:t>JobTracker</a:t>
            </a:r>
            <a:r>
              <a:rPr lang="zh-CN" altLang="en-US" sz="2400">
                <a:solidFill>
                  <a:schemeClr val="accent3"/>
                </a:solidFill>
              </a:rPr>
              <a:t>负责：</a:t>
            </a:r>
            <a:endParaRPr lang="zh-CN" altLang="en-US" sz="2400">
              <a:solidFill>
                <a:schemeClr val="accent3"/>
              </a:solidFill>
              <a:ea typeface="PMingLiU" pitchFamily="2" charset="-120"/>
            </a:endParaRPr>
          </a:p>
          <a:p>
            <a:pPr lvl="1" indent="-285750"/>
            <a:r>
              <a:rPr lang="zh-CN" altLang="en-US" sz="2400">
                <a:solidFill>
                  <a:schemeClr val="accent3"/>
                </a:solidFill>
              </a:rPr>
              <a:t>接收客户提交的计算任务</a:t>
            </a:r>
            <a:endParaRPr lang="zh-CN" altLang="en-US" sz="2400">
              <a:solidFill>
                <a:schemeClr val="accent3"/>
              </a:solidFill>
            </a:endParaRPr>
          </a:p>
          <a:p>
            <a:pPr lvl="1" indent="-285750"/>
            <a:r>
              <a:rPr lang="zh-CN" altLang="en-US" sz="2400">
                <a:solidFill>
                  <a:schemeClr val="accent3"/>
                </a:solidFill>
              </a:rPr>
              <a:t>把计算任务分给</a:t>
            </a:r>
            <a:r>
              <a:rPr lang="en-US" altLang="zh-CN" sz="2400">
                <a:solidFill>
                  <a:schemeClr val="accent3"/>
                </a:solidFill>
              </a:rPr>
              <a:t>TaskTrackers</a:t>
            </a:r>
            <a:r>
              <a:rPr lang="zh-CN" altLang="en-US" sz="2400">
                <a:solidFill>
                  <a:schemeClr val="accent3"/>
                </a:solidFill>
              </a:rPr>
              <a:t>执行</a:t>
            </a:r>
            <a:endParaRPr lang="zh-CN" altLang="en-US" sz="2400">
              <a:solidFill>
                <a:schemeClr val="accent3"/>
              </a:solidFill>
            </a:endParaRPr>
          </a:p>
          <a:p>
            <a:pPr lvl="1" indent="-285750"/>
            <a:r>
              <a:rPr lang="zh-CN" altLang="en-US" sz="2400">
                <a:solidFill>
                  <a:schemeClr val="accent3"/>
                </a:solidFill>
              </a:rPr>
              <a:t>监控</a:t>
            </a:r>
            <a:r>
              <a:rPr lang="en-US" altLang="zh-CN" sz="2400">
                <a:solidFill>
                  <a:schemeClr val="accent3"/>
                </a:solidFill>
              </a:rPr>
              <a:t>TaskTracker</a:t>
            </a:r>
            <a:r>
              <a:rPr lang="zh-CN" altLang="en-US" sz="2400">
                <a:solidFill>
                  <a:schemeClr val="accent3"/>
                </a:solidFill>
              </a:rPr>
              <a:t>的执行情况</a:t>
            </a:r>
            <a:r>
              <a:rPr lang="zh-CN" altLang="en-US" sz="2400">
                <a:solidFill>
                  <a:schemeClr val="accent3"/>
                </a:solidFill>
                <a:ea typeface="PMingLiU" pitchFamily="2" charset="-120"/>
              </a:rPr>
              <a:t> </a:t>
            </a:r>
            <a:endParaRPr lang="zh-CN" altLang="en-US" sz="2400">
              <a:solidFill>
                <a:schemeClr val="accent3"/>
              </a:solidFill>
              <a:ea typeface="PMingLiU" pitchFamily="2" charset="-120"/>
            </a:endParaRPr>
          </a:p>
          <a:p>
            <a:pPr lvl="0"/>
            <a:r>
              <a:rPr lang="en-US" altLang="zh-CN" sz="2400">
                <a:solidFill>
                  <a:schemeClr val="accent3"/>
                </a:solidFill>
                <a:ea typeface="PMingLiU" pitchFamily="2" charset="-120"/>
              </a:rPr>
              <a:t>TaskTrackers</a:t>
            </a:r>
            <a:r>
              <a:rPr lang="zh-CN" altLang="en-US" sz="2400">
                <a:solidFill>
                  <a:schemeClr val="accent3"/>
                </a:solidFill>
              </a:rPr>
              <a:t>负责：</a:t>
            </a:r>
            <a:endParaRPr lang="zh-CN" altLang="en-US" sz="2400">
              <a:solidFill>
                <a:schemeClr val="accent3"/>
              </a:solidFill>
              <a:ea typeface="PMingLiU" pitchFamily="2" charset="-120"/>
            </a:endParaRPr>
          </a:p>
          <a:p>
            <a:pPr lvl="1" indent="-285750"/>
            <a:r>
              <a:rPr lang="zh-CN" altLang="en-US" sz="2400">
                <a:solidFill>
                  <a:schemeClr val="accent3"/>
                </a:solidFill>
              </a:rPr>
              <a:t>执行</a:t>
            </a:r>
            <a:r>
              <a:rPr lang="en-US" altLang="zh-CN" sz="2400">
                <a:solidFill>
                  <a:schemeClr val="accent3"/>
                </a:solidFill>
              </a:rPr>
              <a:t>JobTracker</a:t>
            </a:r>
            <a:r>
              <a:rPr lang="zh-CN" altLang="en-US" sz="2400">
                <a:solidFill>
                  <a:schemeClr val="accent3"/>
                </a:solidFill>
              </a:rPr>
              <a:t>分配的计算任务</a:t>
            </a:r>
            <a:endParaRPr lang="zh-CN" altLang="en-US" sz="2400">
              <a:solidFill>
                <a:schemeClr val="accent3"/>
              </a:solidFill>
            </a:endParaRPr>
          </a:p>
          <a:p>
            <a:pPr lvl="0"/>
            <a:endParaRPr lang="zh-CN" altLang="en-US" sz="2600">
              <a:ea typeface="PMingLiU" pitchFamily="2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880"/>
            <a:ext cx="374269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Hadoop1.x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2.x</a:t>
            </a:r>
            <a:r>
              <a:rPr lang="zh-CN" altLang="en-US" dirty="0">
                <a:solidFill>
                  <a:schemeClr val="bg1"/>
                </a:solidFill>
              </a:rPr>
              <a:t>的区别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715" y="1652270"/>
            <a:ext cx="8399780" cy="3609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2145" y="5684520"/>
            <a:ext cx="8656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3"/>
                </a:solidFill>
                <a:uFillTx/>
              </a:rPr>
              <a:t>Hadoop2.0</a:t>
            </a:r>
            <a:r>
              <a:rPr lang="zh-CN" altLang="en-US" b="1">
                <a:solidFill>
                  <a:schemeClr val="accent3"/>
                </a:solidFill>
                <a:uFillTx/>
              </a:rPr>
              <a:t>产生的背景由于</a:t>
            </a:r>
            <a:r>
              <a:rPr lang="en-US" altLang="zh-CN" b="1">
                <a:solidFill>
                  <a:schemeClr val="accent3"/>
                </a:solidFill>
                <a:uFillTx/>
              </a:rPr>
              <a:t>NameNode</a:t>
            </a:r>
            <a:r>
              <a:rPr lang="zh-CN" altLang="en-US" b="1">
                <a:solidFill>
                  <a:schemeClr val="accent3"/>
                </a:solidFill>
                <a:uFillTx/>
              </a:rPr>
              <a:t>单点故障大，和难以支持除</a:t>
            </a:r>
            <a:r>
              <a:rPr lang="en-US" altLang="zh-CN" b="1">
                <a:solidFill>
                  <a:schemeClr val="accent3"/>
                </a:solidFill>
                <a:uFillTx/>
              </a:rPr>
              <a:t>MapReduce</a:t>
            </a:r>
            <a:r>
              <a:rPr lang="zh-CN" altLang="en-US" b="1">
                <a:solidFill>
                  <a:schemeClr val="accent3"/>
                </a:solidFill>
                <a:uFillTx/>
              </a:rPr>
              <a:t>之外的计算框架，如</a:t>
            </a:r>
            <a:r>
              <a:rPr lang="en-US" altLang="zh-CN" b="1">
                <a:solidFill>
                  <a:schemeClr val="accent3"/>
                </a:solidFill>
                <a:uFillTx/>
              </a:rPr>
              <a:t>Spark</a:t>
            </a:r>
            <a:r>
              <a:rPr lang="zh-CN" altLang="en-US" b="1">
                <a:solidFill>
                  <a:schemeClr val="accent3"/>
                </a:solidFill>
                <a:uFillTx/>
              </a:rPr>
              <a:t>、</a:t>
            </a:r>
            <a:r>
              <a:rPr lang="en-US" altLang="zh-CN" b="1">
                <a:solidFill>
                  <a:schemeClr val="accent3"/>
                </a:solidFill>
                <a:uFillTx/>
              </a:rPr>
              <a:t>Storm</a:t>
            </a:r>
            <a:r>
              <a:rPr lang="zh-CN" altLang="en-US" b="1">
                <a:solidFill>
                  <a:schemeClr val="accent3"/>
                </a:solidFill>
                <a:uFillTx/>
              </a:rPr>
              <a:t>等</a:t>
            </a:r>
            <a:endParaRPr lang="zh-CN" altLang="en-US" b="1">
              <a:solidFill>
                <a:schemeClr val="accent3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YARN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标题 5"/>
          <p:cNvSpPr>
            <a:spLocks noGrp="1"/>
          </p:cNvSpPr>
          <p:nvPr/>
        </p:nvSpPr>
        <p:spPr>
          <a:xfrm>
            <a:off x="1102360" y="1263015"/>
            <a:ext cx="10110470" cy="50342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marL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zh-CN" sz="2800"/>
            </a:br>
            <a:br>
              <a:rPr lang="en-US" altLang="zh-CN" sz="2800"/>
            </a:br>
            <a:br>
              <a:rPr lang="en-US" altLang="zh-CN" sz="2800"/>
            </a:br>
            <a:br>
              <a:rPr lang="en-US" altLang="zh-CN" sz="2800">
                <a:solidFill>
                  <a:schemeClr val="accent3"/>
                </a:solidFill>
                <a:uFillTx/>
              </a:rPr>
            </a:br>
            <a:r>
              <a:rPr lang="en-US" altLang="zh-CN" sz="2800">
                <a:solidFill>
                  <a:schemeClr val="accent3"/>
                </a:solidFill>
                <a:uFillTx/>
              </a:rPr>
              <a:t>        实现了接口化，让Hadoop可以兼容很多第三方的计算框架（如Spark、Strom），包含以下两个节点：</a:t>
            </a:r>
            <a:endParaRPr lang="en-US" altLang="zh-CN" sz="2800">
              <a:solidFill>
                <a:schemeClr val="accent3"/>
              </a:solidFill>
              <a:uFillTx/>
            </a:endParaRPr>
          </a:p>
          <a:p>
            <a:pPr algn="l"/>
            <a:endParaRPr lang="en-US" altLang="zh-CN" sz="2800">
              <a:solidFill>
                <a:schemeClr val="accent3"/>
              </a:solidFill>
              <a:uFillTx/>
            </a:endParaRPr>
          </a:p>
          <a:p>
            <a:pPr algn="l"/>
            <a:r>
              <a:rPr lang="zh-CN" altLang="en-US" sz="2800">
                <a:solidFill>
                  <a:schemeClr val="accent3"/>
                </a:solidFill>
                <a:uFillTx/>
              </a:rPr>
              <a:t>—Resource Manager：负责整个集群的资源管理和调度</a:t>
            </a:r>
            <a:endParaRPr lang="zh-CN" altLang="en-US" sz="2800">
              <a:solidFill>
                <a:schemeClr val="accent3"/>
              </a:solidFill>
              <a:uFillTx/>
            </a:endParaRPr>
          </a:p>
          <a:p>
            <a:pPr algn="l"/>
            <a:endParaRPr lang="zh-CN" altLang="en-US" sz="2800">
              <a:solidFill>
                <a:schemeClr val="accent3"/>
              </a:solidFill>
              <a:uFillTx/>
            </a:endParaRPr>
          </a:p>
          <a:p>
            <a:pPr algn="l"/>
            <a:r>
              <a:rPr lang="zh-CN" altLang="en-US" sz="2800">
                <a:solidFill>
                  <a:schemeClr val="accent3"/>
                </a:solidFill>
                <a:uFillTx/>
              </a:rPr>
              <a:t>—Node Manager：负责应用程序相关的事务，如任务调度，任务监控等</a:t>
            </a:r>
            <a:endParaRPr lang="zh-CN" altLang="en-US" sz="2800">
              <a:solidFill>
                <a:schemeClr val="accent3"/>
              </a:solidFill>
              <a:uFillTx/>
            </a:endParaRPr>
          </a:p>
          <a:p>
            <a:pPr algn="l"/>
            <a:endParaRPr lang="zh-CN" altLang="en-US" sz="2800">
              <a:solidFill>
                <a:schemeClr val="accent3"/>
              </a:solidFill>
              <a:uFillTx/>
            </a:endParaRPr>
          </a:p>
          <a:p>
            <a:pPr algn="l"/>
            <a:r>
              <a:rPr lang="zh-CN" altLang="en-US" sz="2800">
                <a:solidFill>
                  <a:schemeClr val="accent3"/>
                </a:solidFill>
                <a:uFillTx/>
              </a:rPr>
              <a:t>注意：Hadoop2.0就不会出现JobTracker和TaskTracker了，因为MapReduce是运行在YARN上的</a:t>
            </a:r>
            <a:br>
              <a:rPr lang="zh-CN" altLang="en-US" sz="2800"/>
            </a:b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2003425" y="705485"/>
            <a:ext cx="18637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 Hive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39985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921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447040"/>
            <a:ext cx="914400" cy="790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1588770" y="1543685"/>
            <a:ext cx="8229600" cy="28721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altLang="zh-CN" sz="2800" strike="noStrike" noProof="1"/>
          </a:p>
          <a:p>
            <a:pPr fontAlgn="base"/>
            <a:r>
              <a:rPr lang="en-US" altLang="zh-CN" sz="2400" noProof="1">
                <a:solidFill>
                  <a:schemeClr val="accent3"/>
                </a:solidFill>
                <a:uFillTx/>
              </a:rPr>
              <a:t>hive是基于Hadoop的一个数据仓库工具，可以将数据文件映射为一张数据库表，并提供简单的sql查询功能，可以将sql语句转换为MapReduce任务进行运行。 </a:t>
            </a:r>
            <a:r>
              <a:rPr lang="zh-CN" altLang="en-US" sz="2400" noProof="1">
                <a:solidFill>
                  <a:schemeClr val="accent3"/>
                </a:solidFill>
                <a:uFillTx/>
              </a:rPr>
              <a:t>屏蔽了复杂的</a:t>
            </a:r>
            <a:r>
              <a:rPr lang="en-US" altLang="zh-CN" sz="2400" noProof="1">
                <a:solidFill>
                  <a:schemeClr val="accent3"/>
                </a:solidFill>
                <a:uFillTx/>
              </a:rPr>
              <a:t>MapReduce</a:t>
            </a:r>
            <a:r>
              <a:rPr lang="zh-CN" altLang="en-US" sz="2400" noProof="1">
                <a:solidFill>
                  <a:schemeClr val="accent3"/>
                </a:solidFill>
                <a:uFillTx/>
              </a:rPr>
              <a:t>逻辑，</a:t>
            </a:r>
            <a:r>
              <a:rPr lang="zh-CN" altLang="en-US" sz="2400" noProof="1">
                <a:solidFill>
                  <a:schemeClr val="accent3"/>
                </a:solidFill>
                <a:uFillTx/>
                <a:sym typeface="+mn-ea"/>
              </a:rPr>
              <a:t>让你像执行sql一样操作存储在HDFS的表。</a:t>
            </a:r>
            <a:endParaRPr lang="zh-CN" altLang="en-US" sz="2400" noProof="1">
              <a:solidFill>
                <a:schemeClr val="accent3"/>
              </a:solidFill>
              <a:uFillTx/>
              <a:sym typeface="+mn-ea"/>
            </a:endParaRPr>
          </a:p>
          <a:p>
            <a:pPr fontAlgn="base"/>
            <a:endParaRPr lang="zh-CN" altLang="en-US" sz="2800" strike="noStrike" noProof="1"/>
          </a:p>
          <a:p>
            <a:pPr fontAlgn="base"/>
            <a:endParaRPr lang="zh-CN" altLang="en-US" sz="2800" strike="noStrike" noProof="1"/>
          </a:p>
          <a:p>
            <a:pPr marL="0" indent="0" fontAlgn="base">
              <a:buNone/>
            </a:pPr>
            <a:endParaRPr lang="zh-CN" altLang="en-US" sz="2800" strike="noStrike" noProof="1"/>
          </a:p>
          <a:p>
            <a:pPr marL="0" indent="0" fontAlgn="base">
              <a:buNone/>
            </a:pPr>
            <a:endParaRPr lang="zh-CN" altLang="en-US" sz="2800" strike="noStrike" noProof="1"/>
          </a:p>
        </p:txBody>
      </p:sp>
      <p:pic>
        <p:nvPicPr>
          <p:cNvPr id="922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53" y="4723130"/>
            <a:ext cx="6762750" cy="619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Hive VS MapReduce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" name="标题 3073"/>
          <p:cNvSpPr>
            <a:spLocks noGrp="1"/>
          </p:cNvSpPr>
          <p:nvPr/>
        </p:nvSpPr>
        <p:spPr>
          <a:xfrm>
            <a:off x="1943100" y="1435735"/>
            <a:ext cx="8140700" cy="4365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</a:br>
            <a:endParaRPr lang="en-US" altLang="zh-CN" sz="2400" baseline="0">
              <a:solidFill>
                <a:schemeClr val="accent3"/>
              </a:solidFill>
              <a:uFillTx/>
              <a:latin typeface="Arial" charset="0"/>
              <a:ea typeface="宋体" charset="-122"/>
              <a:cs typeface="+mj-cs"/>
            </a:endParaRPr>
          </a:p>
          <a:p>
            <a:pPr algn="l" defTabSz="914400">
              <a:buNone/>
            </a:pPr>
            <a: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Hive</a:t>
            </a:r>
            <a: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：</a:t>
            </a:r>
            <a: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能够帮助用户屏蔽掉复杂的mapreduce逻辑,而只需用户使用简单sql即可完成一定的查询功能，但是当出现异常错误的时候，hive的调试会比较麻烦。特别是在大的生产集群上面的时候</a:t>
            </a:r>
            <a:b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</a:br>
            <a:b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</a:br>
            <a: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MapReduce</a:t>
            </a:r>
            <a: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：更加灵活，可靠性和可用性很高，但是延迟很高，效率很低，适合进行数据挖掘业务，并且缺乏索引，不能进行快速查询。</a:t>
            </a:r>
            <a:b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</a:br>
            <a:b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</a:br>
            <a: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比较：当侧重关心与业务相关的内容的时候，用</a:t>
            </a:r>
            <a: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H</a:t>
            </a:r>
            <a: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ive会比较有优势。而在一些算法研究的时候，</a:t>
            </a:r>
            <a: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MR</a:t>
            </a:r>
            <a:r>
              <a:rPr lang="zh-CN" altLang="en-US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会更加适合</a:t>
            </a: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endParaRPr lang="zh-CN" altLang="en-US" sz="2400" kern="1200" baseline="0">
              <a:latin typeface="Arial" charset="0"/>
              <a:ea typeface="宋体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519555" y="701993"/>
            <a:ext cx="1149350" cy="6788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72908" y="15262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340" name="组合 2"/>
          <p:cNvGrpSpPr/>
          <p:nvPr/>
        </p:nvGrpSpPr>
        <p:grpSpPr>
          <a:xfrm>
            <a:off x="2413837" y="2121218"/>
            <a:ext cx="5094402" cy="539750"/>
            <a:chOff x="4012671" y="2004901"/>
            <a:chExt cx="5094480" cy="540000"/>
          </a:xfrm>
        </p:grpSpPr>
        <p:sp>
          <p:nvSpPr>
            <p:cNvPr id="27" name="MH_Entry_2">
              <a:hlinkClick r:id="rId1" action="ppaction://hlinksldjump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12671" y="200490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</a:t>
              </a:r>
              <a:r>
                <a:rPr kumimoji="0" lang="en-US" altLang="zh-CN" sz="2800" b="0" i="0" kern="0" spc="10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HDFS</a:t>
              </a:r>
              <a:endParaRPr kumimoji="0" lang="en-US" altLang="zh-CN" sz="2800" b="0" i="0" kern="0" spc="10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MH_Number_2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幼圆"/>
                  <a:cs typeface="+mn-cs"/>
                </a:rPr>
                <a:t>1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幼圆"/>
                <a:cs typeface="+mn-cs"/>
              </a:endParaRPr>
            </a:p>
          </p:txBody>
        </p:sp>
      </p:grpSp>
      <p:grpSp>
        <p:nvGrpSpPr>
          <p:cNvPr id="4" name="组合 2"/>
          <p:cNvGrpSpPr/>
          <p:nvPr/>
        </p:nvGrpSpPr>
        <p:grpSpPr>
          <a:xfrm>
            <a:off x="2455748" y="3116637"/>
            <a:ext cx="5094402" cy="548901"/>
            <a:chOff x="4055217" y="2066899"/>
            <a:chExt cx="5094480" cy="549155"/>
          </a:xfrm>
        </p:grpSpPr>
        <p:sp>
          <p:nvSpPr>
            <p:cNvPr id="5" name="MH_Entry_2">
              <a:hlinkClick r:id="rId1" action="ppaction://hlinksldjump"/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055217" y="2076054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</a:t>
              </a:r>
              <a:r>
                <a:rPr kumimoji="0" lang="en-US" altLang="zh-CN" sz="2800" b="0" i="0" kern="0" spc="10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MapReduce</a:t>
              </a:r>
              <a:endParaRPr kumimoji="0" lang="en-US" altLang="zh-CN" sz="2800" b="0" i="0" kern="0" spc="10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MH_Number_2">
              <a:hlinkClick r:id="rId1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幼圆"/>
                  <a:cs typeface="+mn-cs"/>
                </a:rPr>
                <a:t>2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幼圆"/>
                <a:cs typeface="+mn-cs"/>
              </a:endParaRPr>
            </a:p>
          </p:txBody>
        </p:sp>
      </p:grpSp>
      <p:grpSp>
        <p:nvGrpSpPr>
          <p:cNvPr id="7" name="组合 2"/>
          <p:cNvGrpSpPr/>
          <p:nvPr/>
        </p:nvGrpSpPr>
        <p:grpSpPr>
          <a:xfrm>
            <a:off x="2470988" y="4165022"/>
            <a:ext cx="5094402" cy="548901"/>
            <a:chOff x="4055217" y="2066899"/>
            <a:chExt cx="5094480" cy="549155"/>
          </a:xfrm>
        </p:grpSpPr>
        <p:sp>
          <p:nvSpPr>
            <p:cNvPr id="8" name="MH_Entry_2">
              <a:hlinkClick r:id="rId1" action="ppaction://hlinksldjump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055217" y="2076054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</a:t>
              </a:r>
              <a:r>
                <a:rPr kumimoji="0" lang="en-US" altLang="zh-CN" sz="2800" b="0" i="0" kern="0" spc="10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YARN</a:t>
              </a:r>
              <a:endParaRPr kumimoji="0" lang="en-US" altLang="zh-CN" sz="2800" b="0" i="0" kern="0" spc="10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MH_Number_2">
              <a:hlinkClick r:id="rId1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幼圆"/>
                  <a:cs typeface="+mn-cs"/>
                </a:rPr>
                <a:t>3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幼圆"/>
                <a:cs typeface="+mn-cs"/>
              </a:endParaRPr>
            </a:p>
          </p:txBody>
        </p:sp>
      </p:grpSp>
      <p:grpSp>
        <p:nvGrpSpPr>
          <p:cNvPr id="11" name="组合 2"/>
          <p:cNvGrpSpPr/>
          <p:nvPr/>
        </p:nvGrpSpPr>
        <p:grpSpPr>
          <a:xfrm>
            <a:off x="2485593" y="5167687"/>
            <a:ext cx="5094402" cy="548901"/>
            <a:chOff x="4055217" y="2066899"/>
            <a:chExt cx="5094480" cy="549155"/>
          </a:xfrm>
        </p:grpSpPr>
        <p:sp>
          <p:nvSpPr>
            <p:cNvPr id="12" name="MH_Entry_2">
              <a:hlinkClick r:id="rId1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4055217" y="2076054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</a:t>
              </a:r>
              <a:r>
                <a:rPr kumimoji="0" lang="en-US" altLang="zh-CN" sz="2800" b="0" i="0" kern="0" spc="10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Hive</a:t>
              </a:r>
              <a:endParaRPr kumimoji="0" lang="en-US" altLang="zh-CN" sz="2800" b="0" i="0" kern="0" spc="10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MH_Number_2">
              <a:hlinkClick r:id="rId1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幼圆"/>
                  <a:cs typeface="+mn-cs"/>
                </a:rPr>
                <a:t>4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幼圆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的进一步解释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" name="标题 3073"/>
          <p:cNvSpPr>
            <a:spLocks noGrp="1"/>
          </p:cNvSpPr>
          <p:nvPr/>
        </p:nvSpPr>
        <p:spPr>
          <a:xfrm>
            <a:off x="1915160" y="1379220"/>
            <a:ext cx="8961120" cy="4634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endParaRPr lang="zh-CN" altLang="en-US" sz="2400" kern="1200" baseline="0">
              <a:latin typeface="Arial" charset="0"/>
              <a:ea typeface="宋体" charset="-122"/>
              <a:cs typeface="+mj-cs"/>
            </a:endParaRPr>
          </a:p>
        </p:txBody>
      </p:sp>
      <p:sp>
        <p:nvSpPr>
          <p:cNvPr id="2" name="标题 3073"/>
          <p:cNvSpPr>
            <a:spLocks noGrp="1"/>
          </p:cNvSpPr>
          <p:nvPr/>
        </p:nvSpPr>
        <p:spPr>
          <a:xfrm>
            <a:off x="2042795" y="1449705"/>
            <a:ext cx="8606790" cy="4365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en-US" altLang="zh-CN"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</a:br>
            <a:r>
              <a:rPr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Hive是一个逻辑上很大的数据仓库，它底下可以包括多个数据源，通过database federation（数据联邦）功能，同时它</a:t>
            </a:r>
            <a:endParaRPr sz="2400" baseline="0">
              <a:solidFill>
                <a:schemeClr val="accent3"/>
              </a:solidFill>
              <a:uFillTx/>
              <a:latin typeface="Arial" charset="0"/>
              <a:ea typeface="宋体" charset="-122"/>
              <a:cs typeface="+mj-cs"/>
            </a:endParaRPr>
          </a:p>
          <a:p>
            <a:pPr algn="l" defTabSz="914400">
              <a:buNone/>
            </a:pPr>
            <a:r>
              <a:rPr sz="2400" baseline="0">
                <a:solidFill>
                  <a:schemeClr val="accent3"/>
                </a:solidFill>
                <a:uFillTx/>
                <a:latin typeface="Arial" charset="0"/>
                <a:ea typeface="宋体" charset="-122"/>
                <a:cs typeface="+mj-cs"/>
              </a:rPr>
              <a:t>可以跨多种数据源，可以把结构化数据和非结构化数据统一处理，未来统一使用SQL接口，非结构化数据也会被结构化后进行处理，所以逻辑数据仓库适用于这种变化，通过统一接口统一方式访问数据源，完成跨各种数据源的访问，同时也会建造一个有多租户管理，资源管控的环境，能够被很多部门，用户进行使用</a:t>
            </a: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br>
              <a:rPr lang="zh-CN" altLang="en-US" sz="2400" kern="1200" baseline="0">
                <a:latin typeface="Arial" charset="0"/>
                <a:ea typeface="宋体" charset="-122"/>
                <a:cs typeface="+mj-cs"/>
              </a:rPr>
            </a:br>
            <a:endParaRPr lang="zh-CN" altLang="en-US" sz="2400" kern="1200" baseline="0">
              <a:latin typeface="Arial" charset="0"/>
              <a:ea typeface="宋体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880"/>
            <a:ext cx="39274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集群的物理分布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1509395"/>
            <a:ext cx="8063865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的部署方式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194" name="内容占位符 2"/>
          <p:cNvSpPr>
            <a:spLocks noGrp="1"/>
          </p:cNvSpPr>
          <p:nvPr/>
        </p:nvSpPr>
        <p:spPr>
          <a:xfrm>
            <a:off x="1588770" y="162814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accent3"/>
                </a:solidFill>
                <a:uFillTx/>
              </a:rPr>
              <a:t>本地模式</a:t>
            </a:r>
            <a:endParaRPr lang="zh-CN" altLang="en-US" sz="2400">
              <a:solidFill>
                <a:schemeClr val="accent3"/>
              </a:solidFill>
              <a:uFillTx/>
            </a:endParaRPr>
          </a:p>
          <a:p>
            <a:endParaRPr lang="zh-CN" altLang="en-US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伪分布模式</a:t>
            </a:r>
            <a:endParaRPr lang="zh-CN" altLang="en-US" sz="2400">
              <a:solidFill>
                <a:schemeClr val="accent3"/>
              </a:solidFill>
              <a:uFillTx/>
            </a:endParaRPr>
          </a:p>
          <a:p>
            <a:endParaRPr lang="zh-CN" altLang="en-US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集群模式</a:t>
            </a:r>
            <a:endParaRPr lang="zh-CN" altLang="en-US" sz="2400">
              <a:solidFill>
                <a:schemeClr val="accent3"/>
              </a:solidFill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的安装步骤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2" name="内容占位符 2"/>
          <p:cNvSpPr>
            <a:spLocks noGrp="1"/>
          </p:cNvSpPr>
          <p:nvPr/>
        </p:nvSpPr>
        <p:spPr>
          <a:xfrm>
            <a:off x="1602740" y="165671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accent3"/>
                </a:solidFill>
                <a:uFillTx/>
              </a:rPr>
              <a:t>关闭防火墙</a:t>
            </a:r>
            <a:endParaRPr lang="zh-CN" altLang="en-US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修改</a:t>
            </a:r>
            <a:r>
              <a:rPr lang="en-US" altLang="zh-CN" sz="2400">
                <a:solidFill>
                  <a:schemeClr val="accent3"/>
                </a:solidFill>
                <a:uFillTx/>
              </a:rPr>
              <a:t>IP</a:t>
            </a:r>
            <a:endParaRPr lang="en-US" altLang="zh-CN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修改</a:t>
            </a:r>
            <a:r>
              <a:rPr lang="en-US" altLang="zh-CN" sz="2400">
                <a:solidFill>
                  <a:schemeClr val="accent3"/>
                </a:solidFill>
                <a:uFillTx/>
              </a:rPr>
              <a:t>hostname</a:t>
            </a:r>
            <a:endParaRPr lang="en-US" altLang="zh-CN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设置</a:t>
            </a:r>
            <a:r>
              <a:rPr lang="en-US" altLang="zh-CN" sz="2400">
                <a:solidFill>
                  <a:schemeClr val="accent3"/>
                </a:solidFill>
                <a:uFillTx/>
              </a:rPr>
              <a:t>ssh</a:t>
            </a:r>
            <a:r>
              <a:rPr lang="zh-CN" altLang="en-US" sz="2400">
                <a:solidFill>
                  <a:schemeClr val="accent3"/>
                </a:solidFill>
                <a:uFillTx/>
              </a:rPr>
              <a:t>自动登录</a:t>
            </a:r>
            <a:endParaRPr lang="zh-CN" altLang="en-US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安装</a:t>
            </a:r>
            <a:r>
              <a:rPr lang="en-US" altLang="zh-CN" sz="2400">
                <a:solidFill>
                  <a:schemeClr val="accent3"/>
                </a:solidFill>
                <a:uFillTx/>
              </a:rPr>
              <a:t>jdk</a:t>
            </a:r>
            <a:endParaRPr lang="en-US" altLang="zh-CN" sz="2400">
              <a:solidFill>
                <a:schemeClr val="accent3"/>
              </a:solidFill>
              <a:uFillTx/>
            </a:endParaRPr>
          </a:p>
          <a:p>
            <a:r>
              <a:rPr lang="zh-CN" altLang="en-US" sz="2400">
                <a:solidFill>
                  <a:schemeClr val="accent3"/>
                </a:solidFill>
                <a:uFillTx/>
              </a:rPr>
              <a:t>安装</a:t>
            </a:r>
            <a:r>
              <a:rPr lang="en-US" altLang="zh-CN" sz="2400">
                <a:solidFill>
                  <a:schemeClr val="accent3"/>
                </a:solidFill>
                <a:uFillTx/>
              </a:rPr>
              <a:t>hadoop</a:t>
            </a:r>
            <a:endParaRPr lang="en-US" altLang="zh-CN" sz="2400">
              <a:solidFill>
                <a:schemeClr val="accent3"/>
              </a:solidFill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5192713" y="2911475"/>
            <a:ext cx="1862137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谢谢</a:t>
            </a:r>
            <a:endParaRPr lang="zh-CN" altLang="en-US" sz="3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9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  <p:grpSp>
        <p:nvGrpSpPr>
          <p:cNvPr id="8200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202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 descr="hadoop生态图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895" y="1586230"/>
            <a:ext cx="6286500" cy="4525963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4099" name="直接连接符 16"/>
          <p:cNvCxnSpPr/>
          <p:nvPr/>
        </p:nvCxnSpPr>
        <p:spPr>
          <a:xfrm>
            <a:off x="1193483" y="1257618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98" name="文本框 14"/>
          <p:cNvSpPr txBox="1"/>
          <p:nvPr/>
        </p:nvSpPr>
        <p:spPr>
          <a:xfrm>
            <a:off x="1095375" y="518795"/>
            <a:ext cx="295973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Hadoop</a:t>
            </a:r>
            <a:r>
              <a:rPr lang="zh-CN" altLang="en-US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生态圈</a:t>
            </a:r>
            <a:endParaRPr lang="zh-CN" altLang="en-US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009333" y="104552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014730" y="45053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认识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074" name="内容占位符 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945" y="1426210"/>
            <a:ext cx="6275705" cy="4645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4098" name="内容占位符 6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173" y="1459230"/>
            <a:ext cx="8110537" cy="45259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880"/>
            <a:ext cx="372935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Secondary Namenode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4355" y="1376045"/>
            <a:ext cx="5862320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" name="文本框 12"/>
          <p:cNvSpPr txBox="1"/>
          <p:nvPr/>
        </p:nvSpPr>
        <p:spPr>
          <a:xfrm>
            <a:off x="2047875" y="1319530"/>
            <a:ext cx="7918450" cy="51828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主从结构</a:t>
            </a:r>
            <a:endParaRPr lang="zh-CN" altLang="en-US" sz="2400" dirty="0">
              <a:solidFill>
                <a:schemeClr val="accent3"/>
              </a:solidFill>
              <a:ea typeface="PMingLiU" pitchFamily="2" charset="-120"/>
              <a:sym typeface="+mn-ea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主节点，只有一个</a:t>
            </a:r>
            <a:r>
              <a:rPr lang="zh-CN" altLang="en-US" sz="2400" dirty="0">
                <a:solidFill>
                  <a:schemeClr val="accent3"/>
                </a:solidFill>
                <a:ea typeface="PMingLiU" pitchFamily="2" charset="-120"/>
                <a:sym typeface="+mn-ea"/>
              </a:rPr>
              <a:t>: </a:t>
            </a:r>
            <a:r>
              <a:rPr lang="zh-CN" altLang="en-US" sz="2400" i="1" dirty="0">
                <a:solidFill>
                  <a:srgbClr val="FF0000"/>
                </a:solidFill>
                <a:uFillTx/>
                <a:ea typeface="PMingLiU" pitchFamily="2" charset="-120"/>
                <a:sym typeface="+mn-ea"/>
              </a:rPr>
              <a:t>namenode</a:t>
            </a:r>
            <a:endParaRPr lang="zh-CN" altLang="en-US" sz="2400" i="1" dirty="0">
              <a:solidFill>
                <a:srgbClr val="FF0000"/>
              </a:solidFill>
              <a:uFillTx/>
              <a:ea typeface="PMingLiU" pitchFamily="2" charset="-120"/>
              <a:sym typeface="+mn-ea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从节点，有很多个</a:t>
            </a:r>
            <a:r>
              <a:rPr lang="zh-CN" altLang="en-US" sz="2400" dirty="0">
                <a:solidFill>
                  <a:schemeClr val="accent3"/>
                </a:solidFill>
                <a:ea typeface="PMingLiU" pitchFamily="2" charset="-120"/>
                <a:sym typeface="+mn-ea"/>
              </a:rPr>
              <a:t>: </a:t>
            </a:r>
            <a:r>
              <a:rPr lang="zh-CN" altLang="en-US" sz="2400" i="1" dirty="0">
                <a:solidFill>
                  <a:srgbClr val="FF0000"/>
                </a:solidFill>
                <a:uFillTx/>
                <a:ea typeface="PMingLiU" pitchFamily="2" charset="-120"/>
                <a:sym typeface="+mn-ea"/>
              </a:rPr>
              <a:t>datanodes</a:t>
            </a:r>
            <a:endParaRPr lang="zh-CN" altLang="en-US" sz="2400" i="1" dirty="0">
              <a:solidFill>
                <a:srgbClr val="FF0000"/>
              </a:solidFill>
              <a:uFillTx/>
              <a:ea typeface="PMingLiU" pitchFamily="2" charset="-120"/>
              <a:sym typeface="+mn-ea"/>
            </a:endParaRPr>
          </a:p>
          <a:p>
            <a:pPr lvl="1" indent="-285750">
              <a:lnSpc>
                <a:spcPct val="80000"/>
              </a:lnSpc>
            </a:pPr>
            <a:endParaRPr lang="zh-CN" altLang="en-US" sz="2400" i="1" dirty="0">
              <a:solidFill>
                <a:schemeClr val="accent3"/>
              </a:solidFill>
              <a:ea typeface="PMingLiU" pitchFamily="2" charset="-120"/>
              <a:sym typeface="+mn-ea"/>
            </a:endParaRPr>
          </a:p>
          <a:p>
            <a:pPr lvl="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namenode负责：</a:t>
            </a:r>
            <a:endParaRPr lang="zh-CN" altLang="en-US" sz="2400" dirty="0">
              <a:solidFill>
                <a:schemeClr val="accent3"/>
              </a:solidFill>
              <a:ea typeface="PMingLiU" pitchFamily="2" charset="-120"/>
              <a:sym typeface="+mn-ea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Arial" charset="0"/>
              </a:rPr>
              <a:t>接收用户操作请求</a:t>
            </a:r>
            <a:endParaRPr lang="zh-CN" altLang="en-US" sz="2400" dirty="0">
              <a:solidFill>
                <a:schemeClr val="accent3"/>
              </a:solidFill>
              <a:sym typeface="Arial" charset="0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Arial" charset="0"/>
              </a:rPr>
              <a:t>维护文件系统的目录结构</a:t>
            </a:r>
            <a:endParaRPr lang="zh-CN" altLang="en-US" sz="2400" dirty="0">
              <a:solidFill>
                <a:schemeClr val="accent3"/>
              </a:solidFill>
              <a:sym typeface="Arial" charset="0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Arial" charset="0"/>
              </a:rPr>
              <a:t>管理文件与block之间关系，block与datanode之间关系</a:t>
            </a:r>
            <a:endParaRPr lang="zh-CN" altLang="en-US" sz="2400" dirty="0">
              <a:solidFill>
                <a:schemeClr val="accent3"/>
              </a:solidFill>
              <a:sym typeface="Arial" charset="0"/>
            </a:endParaRPr>
          </a:p>
          <a:p>
            <a:pPr lvl="0">
              <a:lnSpc>
                <a:spcPct val="80000"/>
              </a:lnSpc>
            </a:pPr>
            <a:endParaRPr lang="zh-CN" altLang="en-US" sz="2400" dirty="0">
              <a:solidFill>
                <a:schemeClr val="accent3"/>
              </a:solidFill>
              <a:sym typeface="Arial" charset="0"/>
            </a:endParaRPr>
          </a:p>
          <a:p>
            <a:pPr lvl="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datanode负责：</a:t>
            </a:r>
            <a:endParaRPr lang="zh-CN" altLang="en-US" sz="2400" dirty="0">
              <a:solidFill>
                <a:schemeClr val="accent3"/>
              </a:solidFill>
              <a:sym typeface="+mn-ea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存储文件</a:t>
            </a:r>
            <a:endParaRPr lang="zh-CN" altLang="en-US" sz="2400" dirty="0">
              <a:solidFill>
                <a:schemeClr val="accent3"/>
              </a:solidFill>
              <a:sym typeface="+mn-ea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文件被分成block存储在磁盘上</a:t>
            </a:r>
            <a:endParaRPr lang="zh-CN" altLang="en-US" sz="2400" dirty="0">
              <a:solidFill>
                <a:schemeClr val="accent3"/>
              </a:solidFill>
              <a:sym typeface="+mn-ea"/>
            </a:endParaRPr>
          </a:p>
          <a:p>
            <a:pPr lvl="1" indent="-285750">
              <a:lnSpc>
                <a:spcPct val="80000"/>
              </a:lnSpc>
            </a:pPr>
            <a:r>
              <a:rPr lang="zh-CN" altLang="en-US" sz="2400" dirty="0">
                <a:solidFill>
                  <a:schemeClr val="accent3"/>
                </a:solidFill>
                <a:sym typeface="+mn-ea"/>
              </a:rPr>
              <a:t>为保证数据安全，文件会有多个副本</a:t>
            </a:r>
            <a:endParaRPr lang="zh-CN" altLang="en-US" sz="2400" dirty="0">
              <a:solidFill>
                <a:schemeClr val="accent3"/>
              </a:solidFill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写过程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340" y="1576070"/>
            <a:ext cx="7740650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18"/>
          <p:cNvSpPr txBox="1"/>
          <p:nvPr/>
        </p:nvSpPr>
        <p:spPr>
          <a:xfrm>
            <a:off x="760095" y="43656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读</a:t>
            </a:r>
            <a:r>
              <a:rPr lang="zh-CN" altLang="en-US" dirty="0">
                <a:solidFill>
                  <a:schemeClr val="bg1"/>
                </a:solidFill>
              </a:rPr>
              <a:t>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811213" y="107410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1628140"/>
            <a:ext cx="7517130" cy="4151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2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3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4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5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6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7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8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演示</Application>
  <PresentationFormat>宽屏</PresentationFormat>
  <Paragraphs>139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1、MapReduce：运行在YARN上 2、Other：Spark（内存）、Storm（流）   		等计算框架 3、YARN：资源管理器 4、HDFS：HA </vt:lpstr>
      <vt:lpstr>PowerPoint 演示文稿</vt:lpstr>
      <vt:lpstr>      Hive：能够帮助用户屏蔽掉复杂的mapreduce逻辑,而只需用户使用简单sql即可完成一定的查询功能，但是当出现异常错误的时候，hive的调试会比较麻烦。特别是在大的生产集群上面的时候  MapReduce：更加灵活，可靠性和可用性很高，但是延迟很高，效率很低，适合进行数据挖掘业务，并且缺乏索引，不能进行快速查询。  比较：当侧重关心与业务相关的内容的时候，用Hive会比较有优势。而在一些算法研究的时候，MR会更加适合   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admin</cp:lastModifiedBy>
  <cp:revision>38</cp:revision>
  <dcterms:created xsi:type="dcterms:W3CDTF">2013-11-25T09:03:42Z</dcterms:created>
  <dcterms:modified xsi:type="dcterms:W3CDTF">2016-04-06T09:24:08Z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