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72" r:id="rId5"/>
    <p:sldId id="256" r:id="rId6"/>
    <p:sldId id="257" r:id="rId7"/>
    <p:sldId id="258" r:id="rId8"/>
    <p:sldId id="273" r:id="rId9"/>
    <p:sldId id="274" r:id="rId10"/>
    <p:sldId id="262" r:id="rId11"/>
    <p:sldId id="276" r:id="rId12"/>
    <p:sldId id="275" r:id="rId13"/>
    <p:sldId id="277" r:id="rId14"/>
    <p:sldId id="271"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4" d="100"/>
          <a:sy n="64" d="100"/>
        </p:scale>
        <p:origin x="748"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www.sciencedirect.com/science/article/pii/S1110866515000341"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36A1B4-B8D1-4A72-8E20-0703F54BF1FE}"/>
              </a:ext>
            </a:extLst>
          </p:cNvPr>
          <p:cNvSpPr>
            <a:spLocks noGrp="1"/>
          </p:cNvSpPr>
          <p:nvPr>
            <p:ph type="body" idx="1"/>
          </p:nvPr>
        </p:nvSpPr>
        <p:spPr>
          <a:xfrm>
            <a:off x="550244" y="4138406"/>
            <a:ext cx="5111750" cy="467139"/>
          </a:xfrm>
        </p:spPr>
        <p:txBody>
          <a:bodyPr>
            <a:normAutofit/>
          </a:bodyPr>
          <a:lstStyle/>
          <a:p>
            <a:r>
              <a:rPr lang="en-US" sz="2000" u="sng" dirty="0"/>
              <a:t>Problem Statement 1 :</a:t>
            </a:r>
          </a:p>
        </p:txBody>
      </p:sp>
      <p:sp>
        <p:nvSpPr>
          <p:cNvPr id="12" name="Slide Number Placeholder 5">
            <a:extLst>
              <a:ext uri="{FF2B5EF4-FFF2-40B4-BE49-F238E27FC236}">
                <a16:creationId xmlns:a16="http://schemas.microsoft.com/office/drawing/2014/main" id="{2FBD4A3E-8CBC-43AF-8B5D-2EFA4A67E536}"/>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a:t>
            </a:fld>
            <a:endParaRPr lang="en-US"/>
          </a:p>
        </p:txBody>
      </p:sp>
      <p:sp>
        <p:nvSpPr>
          <p:cNvPr id="5" name="TextBox 4">
            <a:extLst>
              <a:ext uri="{FF2B5EF4-FFF2-40B4-BE49-F238E27FC236}">
                <a16:creationId xmlns:a16="http://schemas.microsoft.com/office/drawing/2014/main" id="{5B417127-EC80-47C6-BA44-61A9789CD78F}"/>
              </a:ext>
            </a:extLst>
          </p:cNvPr>
          <p:cNvSpPr txBox="1"/>
          <p:nvPr/>
        </p:nvSpPr>
        <p:spPr>
          <a:xfrm>
            <a:off x="550244" y="3343685"/>
            <a:ext cx="6784834" cy="369332"/>
          </a:xfrm>
          <a:prstGeom prst="rect">
            <a:avLst/>
          </a:prstGeom>
          <a:noFill/>
        </p:spPr>
        <p:txBody>
          <a:bodyPr wrap="square" rtlCol="0">
            <a:spAutoFit/>
          </a:bodyPr>
          <a:lstStyle/>
          <a:p>
            <a:r>
              <a:rPr lang="en-IN" dirty="0"/>
              <a:t>Inhouse Internship – </a:t>
            </a:r>
            <a:r>
              <a:rPr lang="en-US" dirty="0"/>
              <a:t>Big Data and Text Analytics Group, PICT.</a:t>
            </a:r>
            <a:r>
              <a:rPr lang="en-IN" dirty="0"/>
              <a:t>	</a:t>
            </a:r>
          </a:p>
        </p:txBody>
      </p:sp>
      <p:sp>
        <p:nvSpPr>
          <p:cNvPr id="11" name="TextBox 10">
            <a:extLst>
              <a:ext uri="{FF2B5EF4-FFF2-40B4-BE49-F238E27FC236}">
                <a16:creationId xmlns:a16="http://schemas.microsoft.com/office/drawing/2014/main" id="{C47F310F-175C-46C0-892A-73700C0BA63E}"/>
              </a:ext>
            </a:extLst>
          </p:cNvPr>
          <p:cNvSpPr txBox="1"/>
          <p:nvPr/>
        </p:nvSpPr>
        <p:spPr>
          <a:xfrm>
            <a:off x="550244" y="4526032"/>
            <a:ext cx="6963739" cy="1446550"/>
          </a:xfrm>
          <a:prstGeom prst="rect">
            <a:avLst/>
          </a:prstGeom>
          <a:noFill/>
        </p:spPr>
        <p:txBody>
          <a:bodyPr wrap="square" rtlCol="0">
            <a:spAutoFit/>
          </a:bodyPr>
          <a:lstStyle/>
          <a:p>
            <a:r>
              <a:rPr lang="en-US" sz="2200" dirty="0">
                <a:latin typeface="+mn-lt"/>
                <a:ea typeface="Cambria" panose="02040503050406030204" pitchFamily="18" charset="0"/>
                <a:cs typeface="Arial" panose="020B0604020202020204" pitchFamily="34" charset="0"/>
              </a:rPr>
              <a:t>Design and Develop a recommendation system with collaborative/content/hybrid algorithm with context. Test on the accuracy and build a website/mobile application for the same.</a:t>
            </a:r>
            <a:endParaRPr lang="en-IN" sz="2200" dirty="0"/>
          </a:p>
        </p:txBody>
      </p:sp>
      <p:sp>
        <p:nvSpPr>
          <p:cNvPr id="13" name="TextBox 12">
            <a:extLst>
              <a:ext uri="{FF2B5EF4-FFF2-40B4-BE49-F238E27FC236}">
                <a16:creationId xmlns:a16="http://schemas.microsoft.com/office/drawing/2014/main" id="{201CABF6-5713-4282-A9C6-FC784FB3D220}"/>
              </a:ext>
            </a:extLst>
          </p:cNvPr>
          <p:cNvSpPr txBox="1"/>
          <p:nvPr/>
        </p:nvSpPr>
        <p:spPr>
          <a:xfrm>
            <a:off x="550244" y="2150647"/>
            <a:ext cx="3776869" cy="923330"/>
          </a:xfrm>
          <a:prstGeom prst="rect">
            <a:avLst/>
          </a:prstGeom>
          <a:noFill/>
        </p:spPr>
        <p:txBody>
          <a:bodyPr wrap="square" rtlCol="0">
            <a:spAutoFit/>
          </a:bodyPr>
          <a:lstStyle/>
          <a:p>
            <a:r>
              <a:rPr lang="en-IN" dirty="0"/>
              <a:t>Ashutosh Sanjay Thite</a:t>
            </a:r>
          </a:p>
          <a:p>
            <a:r>
              <a:rPr lang="en-IN" dirty="0"/>
              <a:t>Roll No. 31462</a:t>
            </a:r>
          </a:p>
          <a:p>
            <a:endParaRPr lang="en-IN" dirty="0"/>
          </a:p>
        </p:txBody>
      </p:sp>
    </p:spTree>
    <p:extLst>
      <p:ext uri="{BB962C8B-B14F-4D97-AF65-F5344CB8AC3E}">
        <p14:creationId xmlns:p14="http://schemas.microsoft.com/office/powerpoint/2010/main" val="228718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796787" y="934278"/>
            <a:ext cx="3417404" cy="1113183"/>
          </a:xfrm>
        </p:spPr>
        <p:txBody>
          <a:bodyPr anchor="b">
            <a:normAutofit/>
          </a:bodyPr>
          <a:lstStyle/>
          <a:p>
            <a:r>
              <a:rPr lang="en-US" sz="3200"/>
              <a:t>Collaborative Filtering</a:t>
            </a:r>
            <a:endParaRPr lang="en-US" sz="3200" dirty="0"/>
          </a:p>
        </p:txBody>
      </p:sp>
      <p:sp>
        <p:nvSpPr>
          <p:cNvPr id="7" name="Subtitle 2">
            <a:extLst>
              <a:ext uri="{FF2B5EF4-FFF2-40B4-BE49-F238E27FC236}">
                <a16:creationId xmlns:a16="http://schemas.microsoft.com/office/drawing/2014/main" id="{A8F51B40-2AEF-483C-8BE8-A4E69BA36EB2}"/>
              </a:ext>
            </a:extLst>
          </p:cNvPr>
          <p:cNvSpPr txBox="1">
            <a:spLocks/>
          </p:cNvSpPr>
          <p:nvPr/>
        </p:nvSpPr>
        <p:spPr>
          <a:xfrm>
            <a:off x="447261" y="2312108"/>
            <a:ext cx="5019260" cy="1113184"/>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900"/>
              <a:t>Such users build a group called neighborhood. An user gets recommendations to those items that he has not rated before but that were already positively rated by users in his neighborhood.</a:t>
            </a:r>
            <a:endParaRPr lang="en-US" sz="1900" dirty="0"/>
          </a:p>
        </p:txBody>
      </p:sp>
      <p:pic>
        <p:nvPicPr>
          <p:cNvPr id="1026" name="Picture 2">
            <a:extLst>
              <a:ext uri="{FF2B5EF4-FFF2-40B4-BE49-F238E27FC236}">
                <a16:creationId xmlns:a16="http://schemas.microsoft.com/office/drawing/2014/main" id="{F89CA00C-BB0E-4161-8AC5-8CAA212F9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61" y="3425292"/>
            <a:ext cx="50863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44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346713" y="864307"/>
            <a:ext cx="4179570" cy="904167"/>
          </a:xfrm>
        </p:spPr>
        <p:txBody>
          <a:bodyPr/>
          <a:lstStyle/>
          <a:p>
            <a:r>
              <a:rPr lang="en-US" dirty="0"/>
              <a:t>Hybrid Filtering</a:t>
            </a:r>
          </a:p>
        </p:txBody>
      </p:sp>
      <p:sp>
        <p:nvSpPr>
          <p:cNvPr id="9" name="TextBox 8">
            <a:extLst>
              <a:ext uri="{FF2B5EF4-FFF2-40B4-BE49-F238E27FC236}">
                <a16:creationId xmlns:a16="http://schemas.microsoft.com/office/drawing/2014/main" id="{7E0E2FBB-8512-457E-B504-0C6A90054392}"/>
              </a:ext>
            </a:extLst>
          </p:cNvPr>
          <p:cNvSpPr txBox="1"/>
          <p:nvPr/>
        </p:nvSpPr>
        <p:spPr>
          <a:xfrm>
            <a:off x="4346713" y="2276061"/>
            <a:ext cx="6119191" cy="2585323"/>
          </a:xfrm>
          <a:prstGeom prst="rect">
            <a:avLst/>
          </a:prstGeom>
          <a:noFill/>
        </p:spPr>
        <p:txBody>
          <a:bodyPr wrap="square" rtlCol="0">
            <a:spAutoFit/>
          </a:bodyPr>
          <a:lstStyle/>
          <a:p>
            <a:r>
              <a:rPr lang="en-US" dirty="0">
                <a:solidFill>
                  <a:schemeClr val="bg1"/>
                </a:solidFill>
              </a:rPr>
              <a:t>Hybrid filtering technique combines different recommendation techniques in order to gain better system optimization to avoid some limitations and problems of pure recommendation systems.</a:t>
            </a:r>
          </a:p>
          <a:p>
            <a:endParaRPr lang="en-US" dirty="0">
              <a:solidFill>
                <a:schemeClr val="bg1"/>
              </a:solidFill>
            </a:endParaRPr>
          </a:p>
          <a:p>
            <a:r>
              <a:rPr lang="en-US" dirty="0">
                <a:solidFill>
                  <a:schemeClr val="bg1"/>
                </a:solidFill>
              </a:rPr>
              <a:t>Combination of algorithms will provide more accurate and effective recommendations than a single algorithm as the disadvantages of one algorithm can be overcome by another algorithm.</a:t>
            </a:r>
            <a:endParaRPr lang="en-IN" dirty="0">
              <a:solidFill>
                <a:schemeClr val="bg1"/>
              </a:solidFill>
            </a:endParaRPr>
          </a:p>
        </p:txBody>
      </p:sp>
    </p:spTree>
    <p:extLst>
      <p:ext uri="{BB962C8B-B14F-4D97-AF65-F5344CB8AC3E}">
        <p14:creationId xmlns:p14="http://schemas.microsoft.com/office/powerpoint/2010/main" val="196978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References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90052" y="3160643"/>
            <a:ext cx="7076661" cy="2365513"/>
          </a:xfrm>
        </p:spPr>
        <p:txBody>
          <a:bodyPr>
            <a:normAutofit/>
          </a:bodyPr>
          <a:lstStyle/>
          <a:p>
            <a:pPr marL="285750" indent="-285750">
              <a:buFont typeface="Arial" panose="020B0604020202020204" pitchFamily="34" charset="0"/>
              <a:buChar char="•"/>
            </a:pPr>
            <a:r>
              <a:rPr lang="en-US" sz="1600" dirty="0"/>
              <a:t>F.O. </a:t>
            </a:r>
            <a:r>
              <a:rPr lang="en-US" sz="1600" dirty="0" err="1"/>
              <a:t>Isinkaye</a:t>
            </a:r>
            <a:r>
              <a:rPr lang="en-US" sz="1600" dirty="0"/>
              <a:t>, Y.O. </a:t>
            </a:r>
            <a:r>
              <a:rPr lang="en-US" sz="1600" dirty="0" err="1"/>
              <a:t>Folajimi</a:t>
            </a:r>
            <a:r>
              <a:rPr lang="en-US" sz="1600" dirty="0"/>
              <a:t>, B.A. </a:t>
            </a:r>
            <a:r>
              <a:rPr lang="en-US" sz="1600" dirty="0" err="1"/>
              <a:t>Ojokoh</a:t>
            </a:r>
            <a:r>
              <a:rPr lang="en-US" sz="1600" dirty="0"/>
              <a:t>,</a:t>
            </a:r>
          </a:p>
          <a:p>
            <a:r>
              <a:rPr lang="en-US" sz="1600" dirty="0"/>
              <a:t>Recommendation systems: Principles, methods and evaluation,</a:t>
            </a:r>
          </a:p>
          <a:p>
            <a:r>
              <a:rPr lang="en-US" sz="1600" dirty="0"/>
              <a:t>Egyptian Informatics Journal, Volume 16, Issue 3, 2015,</a:t>
            </a:r>
          </a:p>
          <a:p>
            <a:r>
              <a:rPr lang="en-US" sz="1600" dirty="0">
                <a:hlinkClick r:id="rId2"/>
              </a:rPr>
              <a:t>https://www.sciencedirect.com/science/article/pii/S1110866515000341</a:t>
            </a:r>
            <a:endParaRPr lang="en-US" sz="1600" dirty="0"/>
          </a:p>
          <a:p>
            <a:pPr marL="285750" indent="-285750">
              <a:buFont typeface="Arial" panose="020B0604020202020204" pitchFamily="34" charset="0"/>
              <a:buChar char="•"/>
            </a:pPr>
            <a:r>
              <a:rPr lang="en-US" sz="1600" dirty="0"/>
              <a:t>https://www.slideshare.net/CrossingMinds/recommendation-system-explained</a:t>
            </a:r>
          </a:p>
        </p:txBody>
      </p:sp>
    </p:spTree>
    <p:extLst>
      <p:ext uri="{BB962C8B-B14F-4D97-AF65-F5344CB8AC3E}">
        <p14:creationId xmlns:p14="http://schemas.microsoft.com/office/powerpoint/2010/main" val="294492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4562092"/>
            <a:ext cx="5685183" cy="1670842"/>
          </a:xfrm>
        </p:spPr>
        <p:txBody>
          <a:bodyPr/>
          <a:lstStyle/>
          <a:p>
            <a:r>
              <a:rPr lang="en-IN" dirty="0"/>
              <a:t>Study of Recommendation System </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515433" y="4254431"/>
            <a:ext cx="4941770" cy="396660"/>
          </a:xfrm>
        </p:spPr>
        <p:txBody>
          <a:bodyPr>
            <a:normAutofit/>
          </a:bodyPr>
          <a:lstStyle/>
          <a:p>
            <a:r>
              <a:rPr lang="en-US" dirty="0"/>
              <a:t>Week 1</a:t>
            </a:r>
          </a:p>
        </p:txBody>
      </p:sp>
    </p:spTree>
    <p:extLst>
      <p:ext uri="{BB962C8B-B14F-4D97-AF65-F5344CB8AC3E}">
        <p14:creationId xmlns:p14="http://schemas.microsoft.com/office/powerpoint/2010/main" val="25860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499" y="751680"/>
            <a:ext cx="2895600" cy="1325563"/>
          </a:xfrm>
        </p:spPr>
        <p:txBody>
          <a:bodyPr>
            <a:normAutofit/>
          </a:bodyPr>
          <a:lstStyle/>
          <a:p>
            <a:r>
              <a:rPr lang="en-US" sz="3200"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606123"/>
            <a:ext cx="3805031" cy="3834434"/>
          </a:xfrm>
        </p:spPr>
        <p:txBody>
          <a:bodyPr>
            <a:normAutofit/>
          </a:bodyPr>
          <a:lstStyle/>
          <a:p>
            <a:r>
              <a:rPr lang="en-US" sz="1800" dirty="0"/>
              <a:t>Introduction</a:t>
            </a:r>
          </a:p>
          <a:p>
            <a:r>
              <a:rPr lang="en-US" sz="1800" dirty="0"/>
              <a:t>Need of Recommendation Systems</a:t>
            </a:r>
          </a:p>
          <a:p>
            <a:r>
              <a:rPr lang="en-US" sz="1800" dirty="0"/>
              <a:t>Content – Based Filtering</a:t>
            </a:r>
          </a:p>
          <a:p>
            <a:r>
              <a:rPr lang="en-US" sz="1800" dirty="0"/>
              <a:t>Collaborative Filtering</a:t>
            </a:r>
          </a:p>
          <a:p>
            <a:r>
              <a:rPr lang="en-US" sz="1800" dirty="0"/>
              <a:t>Hybrid Filtering</a:t>
            </a:r>
          </a:p>
          <a:p>
            <a:r>
              <a:rPr lang="en-US" sz="1800" dirty="0"/>
              <a:t>References</a:t>
            </a:r>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051313"/>
            <a:ext cx="5843795" cy="2792896"/>
          </a:xfrm>
        </p:spPr>
        <p:txBody>
          <a:bodyPr>
            <a:normAutofit/>
          </a:bodyPr>
          <a:lstStyle/>
          <a:p>
            <a:r>
              <a:rPr lang="en-US" sz="1800" dirty="0"/>
              <a:t>On the Internet, where the number of choices is overwhelming, there is need to filter, prioritize and efficiently deliver relevant information in order to solve the problem of information overload, which has created a potential problem to many Internet users.</a:t>
            </a:r>
          </a:p>
          <a:p>
            <a:r>
              <a:rPr lang="en-US" sz="1800" dirty="0"/>
              <a:t>Recommendation systems solve this problem by searching through large volume of dynamically generated information to provide users with personalized content and services.</a:t>
            </a:r>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041373"/>
            <a:ext cx="5843795" cy="2733261"/>
          </a:xfrm>
        </p:spPr>
        <p:txBody>
          <a:bodyPr>
            <a:normAutofit/>
          </a:bodyPr>
          <a:lstStyle/>
          <a:p>
            <a:r>
              <a:rPr lang="en-US" sz="1800" dirty="0"/>
              <a:t>Recommender systems are information filtering systems that deal with the problem of information overload by filtering vital information fragment out of large amount of dynamically generated information according to user’s preferences, interest, or observed behavior about item. </a:t>
            </a:r>
          </a:p>
          <a:p>
            <a:r>
              <a:rPr lang="en-US" sz="1800" dirty="0"/>
              <a:t>Recommender system has the ability to predict whether a particular user would prefer an item or not based on the user’s profile.</a:t>
            </a:r>
          </a:p>
        </p:txBody>
      </p:sp>
    </p:spTree>
    <p:extLst>
      <p:ext uri="{BB962C8B-B14F-4D97-AF65-F5344CB8AC3E}">
        <p14:creationId xmlns:p14="http://schemas.microsoft.com/office/powerpoint/2010/main" val="213272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Need for Recommendation Systems</a:t>
            </a:r>
          </a:p>
        </p:txBody>
      </p:sp>
      <p:sp>
        <p:nvSpPr>
          <p:cNvPr id="42" name="TextBox 41">
            <a:extLst>
              <a:ext uri="{FF2B5EF4-FFF2-40B4-BE49-F238E27FC236}">
                <a16:creationId xmlns:a16="http://schemas.microsoft.com/office/drawing/2014/main" id="{34471C24-58FC-49E8-8A32-0DDBEA5B17FD}"/>
              </a:ext>
            </a:extLst>
          </p:cNvPr>
          <p:cNvSpPr txBox="1"/>
          <p:nvPr/>
        </p:nvSpPr>
        <p:spPr>
          <a:xfrm>
            <a:off x="1500809" y="2375452"/>
            <a:ext cx="9163878" cy="3170099"/>
          </a:xfrm>
          <a:prstGeom prst="rect">
            <a:avLst/>
          </a:prstGeom>
          <a:noFill/>
        </p:spPr>
        <p:txBody>
          <a:bodyPr wrap="square" rtlCol="0">
            <a:spAutoFit/>
          </a:bodyPr>
          <a:lstStyle/>
          <a:p>
            <a:r>
              <a:rPr lang="en-US" sz="2000" dirty="0"/>
              <a:t>Recommender systems are beneficial to both service providers and users . </a:t>
            </a:r>
          </a:p>
          <a:p>
            <a:pPr marL="285750" indent="-285750">
              <a:buFont typeface="Arial" panose="020B0604020202020204" pitchFamily="34" charset="0"/>
              <a:buChar char="•"/>
            </a:pPr>
            <a:r>
              <a:rPr lang="en-US" sz="2000" dirty="0"/>
              <a:t>They provide user the relevant information easily, saving time and efforts.</a:t>
            </a:r>
          </a:p>
          <a:p>
            <a:pPr marL="285750" indent="-285750">
              <a:buFont typeface="Arial" panose="020B0604020202020204" pitchFamily="34" charset="0"/>
              <a:buChar char="•"/>
            </a:pPr>
            <a:r>
              <a:rPr lang="en-US" sz="2000" dirty="0"/>
              <a:t>They reduce transaction costs of finding and selecting items in an online shopping environment . </a:t>
            </a:r>
          </a:p>
          <a:p>
            <a:pPr marL="285750" indent="-285750">
              <a:buFont typeface="Arial" panose="020B0604020202020204" pitchFamily="34" charset="0"/>
              <a:buChar char="•"/>
            </a:pPr>
            <a:r>
              <a:rPr lang="en-US" sz="2000" dirty="0"/>
              <a:t>Recommendation systems have also proved to improve decision making process and quality . </a:t>
            </a:r>
          </a:p>
          <a:p>
            <a:pPr marL="285750" indent="-285750">
              <a:buFont typeface="Arial" panose="020B0604020202020204" pitchFamily="34" charset="0"/>
              <a:buChar char="•"/>
            </a:pPr>
            <a:r>
              <a:rPr lang="en-US" sz="2000" dirty="0"/>
              <a:t>In e-commerce setting, recommender systems enhance revenues, for the fact that they are effective means of selling more products . </a:t>
            </a:r>
          </a:p>
          <a:p>
            <a:pPr marL="285750" indent="-285750">
              <a:buFont typeface="Arial" panose="020B0604020202020204" pitchFamily="34" charset="0"/>
              <a:buChar char="•"/>
            </a:pPr>
            <a:r>
              <a:rPr lang="en-US" sz="2000" dirty="0"/>
              <a:t>In scientific libraries, recommender systems support users by allowing them to move beyond catalog searches. </a:t>
            </a:r>
            <a:endParaRPr lang="en-IN" sz="2000" dirty="0"/>
          </a:p>
        </p:txBody>
      </p:sp>
    </p:spTree>
    <p:extLst>
      <p:ext uri="{BB962C8B-B14F-4D97-AF65-F5344CB8AC3E}">
        <p14:creationId xmlns:p14="http://schemas.microsoft.com/office/powerpoint/2010/main" val="55090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1003852"/>
            <a:ext cx="4179570" cy="1715531"/>
          </a:xfrm>
        </p:spPr>
        <p:txBody>
          <a:bodyPr/>
          <a:lstStyle/>
          <a:p>
            <a:r>
              <a:rPr lang="en-US" dirty="0"/>
              <a:t>Content-based</a:t>
            </a:r>
            <a:br>
              <a:rPr lang="en-US" dirty="0"/>
            </a:br>
            <a:r>
              <a:rPr lang="en-US" dirty="0"/>
              <a:t>filtering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49" y="3067481"/>
            <a:ext cx="4935607" cy="3134536"/>
          </a:xfrm>
        </p:spPr>
        <p:txBody>
          <a:bodyPr>
            <a:normAutofit/>
          </a:bodyPr>
          <a:lstStyle/>
          <a:p>
            <a:r>
              <a:rPr lang="en-US" sz="1900" dirty="0"/>
              <a:t>Content-based technique focuses more on the analysis of the attributes of items in order to generate predictions.</a:t>
            </a:r>
          </a:p>
          <a:p>
            <a:r>
              <a:rPr lang="en-US" sz="1900" dirty="0"/>
              <a:t>In content-based filtering technique, recommendation is made based on the user profiles using features extracted from the content of the items the user has evaluated in the past.</a:t>
            </a:r>
          </a:p>
        </p:txBody>
      </p:sp>
    </p:spTree>
    <p:extLst>
      <p:ext uri="{BB962C8B-B14F-4D97-AF65-F5344CB8AC3E}">
        <p14:creationId xmlns:p14="http://schemas.microsoft.com/office/powerpoint/2010/main" val="3797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1003852"/>
            <a:ext cx="4179570" cy="1715531"/>
          </a:xfrm>
        </p:spPr>
        <p:txBody>
          <a:bodyPr/>
          <a:lstStyle/>
          <a:p>
            <a:r>
              <a:rPr lang="en-US" dirty="0"/>
              <a:t>Content-based</a:t>
            </a:r>
            <a:br>
              <a:rPr lang="en-US" dirty="0"/>
            </a:br>
            <a:r>
              <a:rPr lang="en-US" dirty="0"/>
              <a:t>filtering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067481"/>
            <a:ext cx="4528102" cy="2667397"/>
          </a:xfrm>
        </p:spPr>
        <p:txBody>
          <a:bodyPr>
            <a:normAutofit/>
          </a:bodyPr>
          <a:lstStyle/>
          <a:p>
            <a:r>
              <a:rPr lang="en-US" sz="1900" dirty="0"/>
              <a:t>Items that are mostly related to the positively rated items are recommended to the user.</a:t>
            </a:r>
          </a:p>
          <a:p>
            <a:r>
              <a:rPr lang="en-US" sz="1900" dirty="0"/>
              <a:t>It could use Vector Space Model or Probabilistic models such as Naïve Bayes Classifier, Decision Trees or Neural Networks to model the relationship between different documents.</a:t>
            </a:r>
          </a:p>
        </p:txBody>
      </p:sp>
    </p:spTree>
    <p:extLst>
      <p:ext uri="{BB962C8B-B14F-4D97-AF65-F5344CB8AC3E}">
        <p14:creationId xmlns:p14="http://schemas.microsoft.com/office/powerpoint/2010/main" val="341187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796787" y="934278"/>
            <a:ext cx="3417404" cy="1113183"/>
          </a:xfrm>
        </p:spPr>
        <p:txBody>
          <a:bodyPr anchor="b">
            <a:normAutofit/>
          </a:bodyPr>
          <a:lstStyle/>
          <a:p>
            <a:r>
              <a:rPr lang="en-US" sz="3200" dirty="0"/>
              <a:t>Collaborative Filtering</a:t>
            </a:r>
          </a:p>
        </p:txBody>
      </p:sp>
      <p:sp>
        <p:nvSpPr>
          <p:cNvPr id="7" name="Subtitle 2">
            <a:extLst>
              <a:ext uri="{FF2B5EF4-FFF2-40B4-BE49-F238E27FC236}">
                <a16:creationId xmlns:a16="http://schemas.microsoft.com/office/drawing/2014/main" id="{A8F51B40-2AEF-483C-8BE8-A4E69BA36EB2}"/>
              </a:ext>
            </a:extLst>
          </p:cNvPr>
          <p:cNvSpPr txBox="1">
            <a:spLocks/>
          </p:cNvSpPr>
          <p:nvPr/>
        </p:nvSpPr>
        <p:spPr>
          <a:xfrm>
            <a:off x="447261" y="2312107"/>
            <a:ext cx="5019260" cy="3611615"/>
          </a:xfrm>
          <a:prstGeom prst="rect">
            <a:avLst/>
          </a:prstGeom>
        </p:spPr>
        <p:txBody>
          <a:bodyPr vert="horz" lIns="91440" tIns="45720" rIns="91440" bIns="45720" rtlCol="0">
            <a:normAutofit fontScale="92500"/>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900" dirty="0"/>
              <a:t>Collaborative filtering is a domain-independent prediction technique for content that cannot easily and adequately be described by metadata such as movies and music.</a:t>
            </a:r>
          </a:p>
          <a:p>
            <a:pPr>
              <a:lnSpc>
                <a:spcPct val="100000"/>
              </a:lnSpc>
            </a:pPr>
            <a:endParaRPr lang="en-US" sz="1900" dirty="0"/>
          </a:p>
          <a:p>
            <a:pPr>
              <a:lnSpc>
                <a:spcPct val="100000"/>
              </a:lnSpc>
            </a:pPr>
            <a:r>
              <a:rPr lang="en-US" sz="1900" dirty="0"/>
              <a:t>Collaborative filtering technique works by building a database (user-item matrix) of preferences for items by users. It then matches users with relevant interest and preferences by calculating similarities between their profiles to make recommendations.</a:t>
            </a:r>
          </a:p>
        </p:txBody>
      </p:sp>
    </p:spTree>
    <p:extLst>
      <p:ext uri="{BB962C8B-B14F-4D97-AF65-F5344CB8AC3E}">
        <p14:creationId xmlns:p14="http://schemas.microsoft.com/office/powerpoint/2010/main" val="134528208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276</TotalTime>
  <Words>622</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PowerPoint Presentation</vt:lpstr>
      <vt:lpstr>Study of Recommendation System </vt:lpstr>
      <vt:lpstr>Contents</vt:lpstr>
      <vt:lpstr>INTRODUCTION</vt:lpstr>
      <vt:lpstr>INTRODUCTION</vt:lpstr>
      <vt:lpstr>Need for Recommendation Systems</vt:lpstr>
      <vt:lpstr>Content-based filtering</vt:lpstr>
      <vt:lpstr>Content-based filtering</vt:lpstr>
      <vt:lpstr>Collaborative Filtering</vt:lpstr>
      <vt:lpstr>Collaborative Filtering</vt:lpstr>
      <vt:lpstr>Hybrid Filtering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Thite</dc:creator>
  <cp:lastModifiedBy>Ashutosh Thite</cp:lastModifiedBy>
  <cp:revision>10</cp:revision>
  <dcterms:created xsi:type="dcterms:W3CDTF">2022-02-19T05:51:06Z</dcterms:created>
  <dcterms:modified xsi:type="dcterms:W3CDTF">2022-02-19T10:27:19Z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