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72" r:id="rId5"/>
    <p:sldId id="256" r:id="rId6"/>
    <p:sldId id="257" r:id="rId7"/>
    <p:sldId id="285" r:id="rId8"/>
    <p:sldId id="258" r:id="rId9"/>
    <p:sldId id="279" r:id="rId10"/>
    <p:sldId id="280" r:id="rId11"/>
    <p:sldId id="281" r:id="rId12"/>
    <p:sldId id="282" r:id="rId13"/>
    <p:sldId id="283" r:id="rId14"/>
    <p:sldId id="284"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36A1B4-B8D1-4A72-8E20-0703F54BF1FE}"/>
              </a:ext>
            </a:extLst>
          </p:cNvPr>
          <p:cNvSpPr>
            <a:spLocks noGrp="1"/>
          </p:cNvSpPr>
          <p:nvPr>
            <p:ph type="body" idx="1"/>
          </p:nvPr>
        </p:nvSpPr>
        <p:spPr>
          <a:xfrm>
            <a:off x="550244" y="4138406"/>
            <a:ext cx="5111750" cy="467139"/>
          </a:xfrm>
        </p:spPr>
        <p:txBody>
          <a:bodyPr>
            <a:normAutofit/>
          </a:bodyPr>
          <a:lstStyle/>
          <a:p>
            <a:r>
              <a:rPr lang="en-US" sz="2000" u="sng" dirty="0"/>
              <a:t>Problem Statement 1 :</a:t>
            </a:r>
          </a:p>
        </p:txBody>
      </p:sp>
      <p:sp>
        <p:nvSpPr>
          <p:cNvPr id="12" name="Slide Number Placeholder 5">
            <a:extLst>
              <a:ext uri="{FF2B5EF4-FFF2-40B4-BE49-F238E27FC236}">
                <a16:creationId xmlns:a16="http://schemas.microsoft.com/office/drawing/2014/main" id="{2FBD4A3E-8CBC-43AF-8B5D-2EFA4A67E536}"/>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a:t>
            </a:fld>
            <a:endParaRPr lang="en-US"/>
          </a:p>
        </p:txBody>
      </p:sp>
      <p:sp>
        <p:nvSpPr>
          <p:cNvPr id="5" name="TextBox 4">
            <a:extLst>
              <a:ext uri="{FF2B5EF4-FFF2-40B4-BE49-F238E27FC236}">
                <a16:creationId xmlns:a16="http://schemas.microsoft.com/office/drawing/2014/main" id="{5B417127-EC80-47C6-BA44-61A9789CD78F}"/>
              </a:ext>
            </a:extLst>
          </p:cNvPr>
          <p:cNvSpPr txBox="1"/>
          <p:nvPr/>
        </p:nvSpPr>
        <p:spPr>
          <a:xfrm>
            <a:off x="550244" y="3343685"/>
            <a:ext cx="6784834" cy="369332"/>
          </a:xfrm>
          <a:prstGeom prst="rect">
            <a:avLst/>
          </a:prstGeom>
          <a:noFill/>
        </p:spPr>
        <p:txBody>
          <a:bodyPr wrap="square" rtlCol="0">
            <a:spAutoFit/>
          </a:bodyPr>
          <a:lstStyle/>
          <a:p>
            <a:r>
              <a:rPr lang="en-IN" dirty="0"/>
              <a:t>Inhouse Internship – </a:t>
            </a:r>
            <a:r>
              <a:rPr lang="en-US" dirty="0"/>
              <a:t>Big Data and Text Analytics Group, PICT.</a:t>
            </a:r>
            <a:r>
              <a:rPr lang="en-IN" dirty="0"/>
              <a:t>	</a:t>
            </a:r>
          </a:p>
        </p:txBody>
      </p:sp>
      <p:sp>
        <p:nvSpPr>
          <p:cNvPr id="11" name="TextBox 10">
            <a:extLst>
              <a:ext uri="{FF2B5EF4-FFF2-40B4-BE49-F238E27FC236}">
                <a16:creationId xmlns:a16="http://schemas.microsoft.com/office/drawing/2014/main" id="{C47F310F-175C-46C0-892A-73700C0BA63E}"/>
              </a:ext>
            </a:extLst>
          </p:cNvPr>
          <p:cNvSpPr txBox="1"/>
          <p:nvPr/>
        </p:nvSpPr>
        <p:spPr>
          <a:xfrm>
            <a:off x="550244" y="4526032"/>
            <a:ext cx="6963739" cy="1446550"/>
          </a:xfrm>
          <a:prstGeom prst="rect">
            <a:avLst/>
          </a:prstGeom>
          <a:noFill/>
        </p:spPr>
        <p:txBody>
          <a:bodyPr wrap="square" rtlCol="0">
            <a:spAutoFit/>
          </a:bodyPr>
          <a:lstStyle/>
          <a:p>
            <a:r>
              <a:rPr lang="en-US" sz="2200" dirty="0">
                <a:latin typeface="+mn-lt"/>
                <a:ea typeface="Cambria" panose="02040503050406030204" pitchFamily="18" charset="0"/>
                <a:cs typeface="Arial" panose="020B0604020202020204" pitchFamily="34" charset="0"/>
              </a:rPr>
              <a:t>Design and Develop a recommendation system with collaborative/content/hybrid algorithm with context. Test on the accuracy and build a website/mobile application for the same.</a:t>
            </a:r>
            <a:endParaRPr lang="en-IN" sz="2200" dirty="0"/>
          </a:p>
        </p:txBody>
      </p:sp>
      <p:sp>
        <p:nvSpPr>
          <p:cNvPr id="13" name="TextBox 12">
            <a:extLst>
              <a:ext uri="{FF2B5EF4-FFF2-40B4-BE49-F238E27FC236}">
                <a16:creationId xmlns:a16="http://schemas.microsoft.com/office/drawing/2014/main" id="{201CABF6-5713-4282-A9C6-FC784FB3D220}"/>
              </a:ext>
            </a:extLst>
          </p:cNvPr>
          <p:cNvSpPr txBox="1"/>
          <p:nvPr/>
        </p:nvSpPr>
        <p:spPr>
          <a:xfrm>
            <a:off x="550244" y="2150647"/>
            <a:ext cx="3776869" cy="923330"/>
          </a:xfrm>
          <a:prstGeom prst="rect">
            <a:avLst/>
          </a:prstGeom>
          <a:noFill/>
        </p:spPr>
        <p:txBody>
          <a:bodyPr wrap="square" rtlCol="0">
            <a:spAutoFit/>
          </a:bodyPr>
          <a:lstStyle/>
          <a:p>
            <a:r>
              <a:rPr lang="en-IN" dirty="0"/>
              <a:t>Ashutosh Sanjay Thite</a:t>
            </a:r>
          </a:p>
          <a:p>
            <a:r>
              <a:rPr lang="en-IN" dirty="0"/>
              <a:t>Roll No. 31462</a:t>
            </a:r>
          </a:p>
          <a:p>
            <a:endParaRPr lang="en-IN" dirty="0"/>
          </a:p>
        </p:txBody>
      </p:sp>
    </p:spTree>
    <p:extLst>
      <p:ext uri="{BB962C8B-B14F-4D97-AF65-F5344CB8AC3E}">
        <p14:creationId xmlns:p14="http://schemas.microsoft.com/office/powerpoint/2010/main" val="228718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37127" y="357809"/>
            <a:ext cx="8875230" cy="1204912"/>
          </a:xfrm>
        </p:spPr>
        <p:txBody>
          <a:bodyPr>
            <a:normAutofit fontScale="90000"/>
          </a:bodyPr>
          <a:lstStyle/>
          <a:p>
            <a:r>
              <a:rPr lang="en-US" dirty="0"/>
              <a:t>Learning audio embeddings with user listening data for content-based music recommendation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16639" y="1918251"/>
            <a:ext cx="7662657" cy="3727175"/>
          </a:xfrm>
        </p:spPr>
        <p:txBody>
          <a:bodyPr>
            <a:normAutofit/>
          </a:bodyPr>
          <a:lstStyle/>
          <a:p>
            <a:r>
              <a:rPr lang="en-US" sz="2000" dirty="0"/>
              <a:t>This paper uses user listening history and demographics to construct a user embedding representing the user’s music preference. With the user embedding and audio data from user’s liked and disliked tracks, an audio embedding can be obtained for each track using metric learning with Siamese networks. The final output gives recommendations on content based music recommendation tested with millions of users and tracks.</a:t>
            </a:r>
          </a:p>
        </p:txBody>
      </p:sp>
    </p:spTree>
    <p:extLst>
      <p:ext uri="{BB962C8B-B14F-4D97-AF65-F5344CB8AC3E}">
        <p14:creationId xmlns:p14="http://schemas.microsoft.com/office/powerpoint/2010/main" val="372872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37127" y="357809"/>
            <a:ext cx="8875230" cy="1204912"/>
          </a:xfrm>
        </p:spPr>
        <p:txBody>
          <a:bodyPr>
            <a:normAutofit fontScale="90000"/>
          </a:bodyPr>
          <a:lstStyle/>
          <a:p>
            <a:r>
              <a:rPr lang="en-US" dirty="0"/>
              <a:t>Personalized Music Recommendation Algorithm Based on Hybrid Collaborative Filtering Technology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16639" y="1918250"/>
            <a:ext cx="6151909" cy="4253949"/>
          </a:xfrm>
        </p:spPr>
        <p:txBody>
          <a:bodyPr>
            <a:normAutofit lnSpcReduction="10000"/>
          </a:bodyPr>
          <a:lstStyle/>
          <a:p>
            <a:r>
              <a:rPr lang="en-US" sz="2000" dirty="0"/>
              <a:t>In this paper, association rules and music genes are added to music collaborative filtering personalized recommendation system to establish a hybrid recommendation system to establish a hybrid recommendation model. The structure of the model is described, and the recommendation process and recommendation algorithm of personalized recommendation are described in detail. </a:t>
            </a:r>
          </a:p>
          <a:p>
            <a:r>
              <a:rPr lang="en-US" sz="2000" dirty="0"/>
              <a:t>The algorithm analyses users’ interest and preferences for different music gens and uses similarity of interests among different users to construct the neighborhood relationship among them. </a:t>
            </a:r>
          </a:p>
        </p:txBody>
      </p:sp>
      <p:pic>
        <p:nvPicPr>
          <p:cNvPr id="5" name="Picture 4">
            <a:extLst>
              <a:ext uri="{FF2B5EF4-FFF2-40B4-BE49-F238E27FC236}">
                <a16:creationId xmlns:a16="http://schemas.microsoft.com/office/drawing/2014/main" id="{FE35430B-6BDC-4F89-A701-464809C89B25}"/>
              </a:ext>
            </a:extLst>
          </p:cNvPr>
          <p:cNvPicPr>
            <a:picLocks noChangeAspect="1"/>
          </p:cNvPicPr>
          <p:nvPr/>
        </p:nvPicPr>
        <p:blipFill>
          <a:blip r:embed="rId2"/>
          <a:stretch>
            <a:fillRect/>
          </a:stretch>
        </p:blipFill>
        <p:spPr>
          <a:xfrm>
            <a:off x="7007087" y="1510749"/>
            <a:ext cx="4810539" cy="3061252"/>
          </a:xfrm>
          <a:prstGeom prst="rect">
            <a:avLst/>
          </a:prstGeom>
          <a:ln>
            <a:solidFill>
              <a:schemeClr val="tx1"/>
            </a:solidFill>
          </a:ln>
        </p:spPr>
      </p:pic>
    </p:spTree>
    <p:extLst>
      <p:ext uri="{BB962C8B-B14F-4D97-AF65-F5344CB8AC3E}">
        <p14:creationId xmlns:p14="http://schemas.microsoft.com/office/powerpoint/2010/main" val="137715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27179" y="0"/>
            <a:ext cx="5111750" cy="1204912"/>
          </a:xfrm>
        </p:spPr>
        <p:txBody>
          <a:bodyPr/>
          <a:lstStyle/>
          <a:p>
            <a:r>
              <a:rPr lang="en-US" dirty="0"/>
              <a:t>References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90052" y="1204913"/>
            <a:ext cx="7076661" cy="4321244"/>
          </a:xfrm>
        </p:spPr>
        <p:txBody>
          <a:bodyPr>
            <a:normAutofit/>
          </a:bodyPr>
          <a:lstStyle/>
          <a:p>
            <a:pPr marL="285750" indent="-285750">
              <a:buFont typeface="Arial" panose="020B0604020202020204" pitchFamily="34" charset="0"/>
              <a:buChar char="•"/>
            </a:pPr>
            <a:r>
              <a:rPr lang="en-US" sz="1600" dirty="0"/>
              <a:t>A. Patel and R. </a:t>
            </a:r>
            <a:r>
              <a:rPr lang="en-US" sz="1600" dirty="0" err="1"/>
              <a:t>Wadhvani</a:t>
            </a:r>
            <a:r>
              <a:rPr lang="en-US" sz="1600" dirty="0"/>
              <a:t>, "A Comparative Study of Music Recommendation Systems," 2018 IEEE International Students' Conference on Electrical, Electronics and Computer Science (SCEECS), 2018, pp. 1-4, </a:t>
            </a:r>
            <a:r>
              <a:rPr lang="en-US" sz="1600" dirty="0" err="1"/>
              <a:t>doi</a:t>
            </a:r>
            <a:r>
              <a:rPr lang="en-US" sz="1600" dirty="0"/>
              <a:t>: 10.1109/SCEECS.2018.8546852.</a:t>
            </a:r>
          </a:p>
          <a:p>
            <a:pPr marL="285750" indent="-285750">
              <a:buFont typeface="Arial" panose="020B0604020202020204" pitchFamily="34" charset="0"/>
              <a:buChar char="•"/>
            </a:pPr>
            <a:r>
              <a:rPr lang="en-US" sz="1600" dirty="0"/>
              <a:t>F.O. </a:t>
            </a:r>
            <a:r>
              <a:rPr lang="en-US" sz="1600" dirty="0" err="1"/>
              <a:t>Isinkaye</a:t>
            </a:r>
            <a:r>
              <a:rPr lang="en-US" sz="1600" dirty="0"/>
              <a:t>, Y.O. </a:t>
            </a:r>
            <a:r>
              <a:rPr lang="en-US" sz="1600" dirty="0" err="1"/>
              <a:t>Folajimi</a:t>
            </a:r>
            <a:r>
              <a:rPr lang="en-US" sz="1600" dirty="0"/>
              <a:t>, B.A. </a:t>
            </a:r>
            <a:r>
              <a:rPr lang="en-US" sz="1600" dirty="0" err="1"/>
              <a:t>Ojokoh</a:t>
            </a:r>
            <a:r>
              <a:rPr lang="en-US" sz="1600" dirty="0"/>
              <a:t>, Recommendation systems: Principles, methods and evaluation, Egyptian Informatics Journal, Volume 16, Issue 3, 2015, Pages 261-273, ISSN 1110-8665.</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94492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4562092"/>
            <a:ext cx="5685183" cy="1670842"/>
          </a:xfrm>
        </p:spPr>
        <p:txBody>
          <a:bodyPr/>
          <a:lstStyle/>
          <a:p>
            <a:r>
              <a:rPr lang="en-US" dirty="0"/>
              <a:t>Finalization of Design with Literature Survey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15433" y="4254431"/>
            <a:ext cx="4941770" cy="396660"/>
          </a:xfrm>
        </p:spPr>
        <p:txBody>
          <a:bodyPr>
            <a:normAutofit/>
          </a:bodyPr>
          <a:lstStyle/>
          <a:p>
            <a:r>
              <a:rPr lang="en-US" dirty="0"/>
              <a:t>Week 2,3</a:t>
            </a:r>
          </a:p>
        </p:txBody>
      </p:sp>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66360" y="542958"/>
            <a:ext cx="2895600" cy="699433"/>
          </a:xfrm>
        </p:spPr>
        <p:txBody>
          <a:bodyPr>
            <a:normAutofit/>
          </a:bodyPr>
          <a:lstStyle/>
          <a:p>
            <a:r>
              <a:rPr lang="en-US" sz="3200"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339587" y="1451112"/>
            <a:ext cx="5683528" cy="4863930"/>
          </a:xfrm>
        </p:spPr>
        <p:txBody>
          <a:bodyPr>
            <a:normAutofit/>
          </a:bodyPr>
          <a:lstStyle/>
          <a:p>
            <a:pPr marL="285750" indent="-285750">
              <a:buFont typeface="Arial" panose="020B0604020202020204" pitchFamily="34" charset="0"/>
              <a:buChar char="•"/>
            </a:pPr>
            <a:r>
              <a:rPr lang="en-US" sz="1800" dirty="0"/>
              <a:t>Content-based Music Audio Recommendation</a:t>
            </a:r>
          </a:p>
          <a:p>
            <a:pPr marL="285750" indent="-285750">
              <a:buFont typeface="Arial" panose="020B0604020202020204" pitchFamily="34" charset="0"/>
              <a:buChar char="•"/>
            </a:pPr>
            <a:r>
              <a:rPr lang="en-US" sz="1800" dirty="0"/>
              <a:t>Music Recommendation Based on Content and Collaborative Approach &amp; Reducing Cold Start Problem</a:t>
            </a:r>
          </a:p>
          <a:p>
            <a:pPr marL="285750" indent="-285750">
              <a:buFont typeface="Arial" panose="020B0604020202020204" pitchFamily="34" charset="0"/>
              <a:buChar char="•"/>
            </a:pPr>
            <a:r>
              <a:rPr lang="en-US" sz="1800" dirty="0"/>
              <a:t>Recommendation systems: Principles, methods and evaluation</a:t>
            </a:r>
          </a:p>
          <a:p>
            <a:pPr marL="285750" indent="-285750">
              <a:buFont typeface="Arial" panose="020B0604020202020204" pitchFamily="34" charset="0"/>
              <a:buChar char="•"/>
            </a:pPr>
            <a:r>
              <a:rPr lang="en-US" sz="1800" dirty="0"/>
              <a:t>Comparative Study of Music Recommendation Systems</a:t>
            </a:r>
          </a:p>
          <a:p>
            <a:pPr marL="285750" indent="-285750">
              <a:buFont typeface="Arial" panose="020B0604020202020204" pitchFamily="34" charset="0"/>
              <a:buChar char="•"/>
            </a:pPr>
            <a:r>
              <a:rPr lang="en-US" sz="1800" dirty="0"/>
              <a:t>Learning audio embeddings with user listening data for content-based music recommendation</a:t>
            </a:r>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66360" y="542958"/>
            <a:ext cx="2895600" cy="699433"/>
          </a:xfrm>
        </p:spPr>
        <p:txBody>
          <a:bodyPr>
            <a:normAutofit/>
          </a:bodyPr>
          <a:lstStyle/>
          <a:p>
            <a:r>
              <a:rPr lang="en-US" sz="3200"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339587" y="1451112"/>
            <a:ext cx="5683528" cy="4863930"/>
          </a:xfrm>
        </p:spPr>
        <p:txBody>
          <a:bodyPr>
            <a:normAutofit/>
          </a:bodyPr>
          <a:lstStyle/>
          <a:p>
            <a:pPr marL="285750" indent="-285750">
              <a:buFont typeface="Arial" panose="020B0604020202020204" pitchFamily="34" charset="0"/>
              <a:buChar char="•"/>
            </a:pPr>
            <a:r>
              <a:rPr lang="en-US" sz="1800" dirty="0"/>
              <a:t>Personalized Music Recommendation Algorithm Based on Hybrid Collaborative Filtering Technology</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92579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051313"/>
            <a:ext cx="5843795" cy="2792896"/>
          </a:xfrm>
        </p:spPr>
        <p:txBody>
          <a:bodyPr>
            <a:normAutofit/>
          </a:bodyPr>
          <a:lstStyle/>
          <a:p>
            <a:r>
              <a:rPr lang="en-US" sz="1800" dirty="0"/>
              <a:t>The literature survey contains papers related to recommendation systems and music recommendation systems. </a:t>
            </a:r>
          </a:p>
          <a:p>
            <a:r>
              <a:rPr lang="en-US" sz="1800" dirty="0"/>
              <a:t>      It covers content based, knowledge based and collaborative based recommendation systems.</a:t>
            </a: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16639" y="467139"/>
            <a:ext cx="8060221" cy="1204912"/>
          </a:xfrm>
        </p:spPr>
        <p:txBody>
          <a:bodyPr/>
          <a:lstStyle/>
          <a:p>
            <a:r>
              <a:rPr lang="en-IN" dirty="0"/>
              <a:t>Content-based Music Audio Recommendation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16639" y="1918251"/>
            <a:ext cx="7662657" cy="3727175"/>
          </a:xfrm>
        </p:spPr>
        <p:txBody>
          <a:bodyPr>
            <a:normAutofit lnSpcReduction="10000"/>
          </a:bodyPr>
          <a:lstStyle/>
          <a:p>
            <a:r>
              <a:rPr lang="en-US" sz="2000" dirty="0"/>
              <a:t>This paper presents ‘MusicSurfer’, which is a metadata-free system for the interaction with massive collections of music.  Currently, the common ways to access music are to query by artist or song names or by using results generated by collaborative filtering. This paper uses the technology of ‘Audio Fingerprinting.’ </a:t>
            </a:r>
          </a:p>
          <a:p>
            <a:r>
              <a:rPr lang="en-US" sz="2000" dirty="0"/>
              <a:t>MusicSurfer automatically extracts descriptions related to instrumentation, rhythm and harmony from music audio signals. Together with efficient similarity metrics, the descriptions allow navigation of multimillion track music collections in a flexible and efficient way without the need for metadata nor human ratings.</a:t>
            </a:r>
          </a:p>
        </p:txBody>
      </p:sp>
    </p:spTree>
    <p:extLst>
      <p:ext uri="{BB962C8B-B14F-4D97-AF65-F5344CB8AC3E}">
        <p14:creationId xmlns:p14="http://schemas.microsoft.com/office/powerpoint/2010/main" val="360158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16640" y="457200"/>
            <a:ext cx="8875230" cy="1204912"/>
          </a:xfrm>
        </p:spPr>
        <p:txBody>
          <a:bodyPr>
            <a:normAutofit fontScale="90000"/>
          </a:bodyPr>
          <a:lstStyle/>
          <a:p>
            <a:r>
              <a:rPr lang="en-US" dirty="0"/>
              <a:t>Music Recommendation Based on Content and Collaborative Approach &amp; Reducing Cold Start Problem</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16641" y="2256182"/>
            <a:ext cx="6191664" cy="3727175"/>
          </a:xfrm>
        </p:spPr>
        <p:txBody>
          <a:bodyPr>
            <a:normAutofit/>
          </a:bodyPr>
          <a:lstStyle/>
          <a:p>
            <a:r>
              <a:rPr lang="en-US" sz="2000" dirty="0"/>
              <a:t>In this paper, to provide music recommendation by content-based method, music subjective features Speechiness, loudness, Acoustiness etc. are analyzed. The extracted features are stored into database by using K-mean clustering algorithm. For collaborative method, rating given by user to particular music is considered and adjusted cosine similarity is used to find similarity between user-user. Once similarity found, prediction rating algorithm is used to provide recommendation to user. </a:t>
            </a:r>
          </a:p>
        </p:txBody>
      </p:sp>
      <p:pic>
        <p:nvPicPr>
          <p:cNvPr id="5" name="Picture 4">
            <a:extLst>
              <a:ext uri="{FF2B5EF4-FFF2-40B4-BE49-F238E27FC236}">
                <a16:creationId xmlns:a16="http://schemas.microsoft.com/office/drawing/2014/main" id="{7D7C8D92-4C7B-4C32-A28C-19B30E1CF44C}"/>
              </a:ext>
            </a:extLst>
          </p:cNvPr>
          <p:cNvPicPr>
            <a:picLocks noChangeAspect="1"/>
          </p:cNvPicPr>
          <p:nvPr/>
        </p:nvPicPr>
        <p:blipFill>
          <a:blip r:embed="rId2"/>
          <a:stretch>
            <a:fillRect/>
          </a:stretch>
        </p:blipFill>
        <p:spPr>
          <a:xfrm>
            <a:off x="7215808" y="1510747"/>
            <a:ext cx="4030057" cy="5128591"/>
          </a:xfrm>
          <a:prstGeom prst="rect">
            <a:avLst/>
          </a:prstGeom>
          <a:ln>
            <a:solidFill>
              <a:schemeClr val="tx1"/>
            </a:solidFill>
          </a:ln>
        </p:spPr>
      </p:pic>
    </p:spTree>
    <p:extLst>
      <p:ext uri="{BB962C8B-B14F-4D97-AF65-F5344CB8AC3E}">
        <p14:creationId xmlns:p14="http://schemas.microsoft.com/office/powerpoint/2010/main" val="81912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16640" y="457200"/>
            <a:ext cx="8875230" cy="1204912"/>
          </a:xfrm>
        </p:spPr>
        <p:txBody>
          <a:bodyPr>
            <a:normAutofit/>
          </a:bodyPr>
          <a:lstStyle/>
          <a:p>
            <a:r>
              <a:rPr lang="en-US" dirty="0"/>
              <a:t>Recommendation systems: Principles, methods and evaluation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16640" y="1918251"/>
            <a:ext cx="5479360" cy="3727175"/>
          </a:xfrm>
        </p:spPr>
        <p:txBody>
          <a:bodyPr>
            <a:normAutofit/>
          </a:bodyPr>
          <a:lstStyle/>
          <a:p>
            <a:r>
              <a:rPr lang="en-US" sz="2000" dirty="0"/>
              <a:t>This paper explores the different characteristics and potentials of different prediction techniques in recommendation systems. It explains various recommendation filtering techniques like content-based filtering, collaborative filtering, hybrid filtering etc. and also explains different sub-topics under the filtering techniques. This paper gives an overview of the topic ‘Recommendation systems’.</a:t>
            </a:r>
          </a:p>
        </p:txBody>
      </p:sp>
      <p:pic>
        <p:nvPicPr>
          <p:cNvPr id="5" name="Picture 4">
            <a:extLst>
              <a:ext uri="{FF2B5EF4-FFF2-40B4-BE49-F238E27FC236}">
                <a16:creationId xmlns:a16="http://schemas.microsoft.com/office/drawing/2014/main" id="{577C1CFF-C795-4E18-B6B5-A6441D699DE4}"/>
              </a:ext>
            </a:extLst>
          </p:cNvPr>
          <p:cNvPicPr>
            <a:picLocks noChangeAspect="1"/>
          </p:cNvPicPr>
          <p:nvPr/>
        </p:nvPicPr>
        <p:blipFill>
          <a:blip r:embed="rId2"/>
          <a:stretch>
            <a:fillRect/>
          </a:stretch>
        </p:blipFill>
        <p:spPr>
          <a:xfrm>
            <a:off x="6670258" y="1508556"/>
            <a:ext cx="5185675" cy="4107054"/>
          </a:xfrm>
          <a:prstGeom prst="rect">
            <a:avLst/>
          </a:prstGeom>
          <a:ln>
            <a:solidFill>
              <a:schemeClr val="tx1"/>
            </a:solidFill>
          </a:ln>
        </p:spPr>
      </p:pic>
    </p:spTree>
    <p:extLst>
      <p:ext uri="{BB962C8B-B14F-4D97-AF65-F5344CB8AC3E}">
        <p14:creationId xmlns:p14="http://schemas.microsoft.com/office/powerpoint/2010/main" val="159677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16640" y="457200"/>
            <a:ext cx="8875230" cy="1204912"/>
          </a:xfrm>
        </p:spPr>
        <p:txBody>
          <a:bodyPr>
            <a:normAutofit/>
          </a:bodyPr>
          <a:lstStyle/>
          <a:p>
            <a:r>
              <a:rPr lang="en-US" dirty="0"/>
              <a:t>A Comparative Study of Music Recommendation Systems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16639" y="1918251"/>
            <a:ext cx="5479361" cy="3727175"/>
          </a:xfrm>
        </p:spPr>
        <p:txBody>
          <a:bodyPr>
            <a:normAutofit/>
          </a:bodyPr>
          <a:lstStyle/>
          <a:p>
            <a:r>
              <a:rPr lang="en-US" sz="2000" dirty="0"/>
              <a:t>The paper presents a comparative study of different music recommendation systems which are currently being used. It analyzes the Graph-based Novelty Research on the music recommendation, music recommendation systems based on the continuous combination of contextual information, context-aware personalizing for music recommendation on smart phones.</a:t>
            </a:r>
          </a:p>
        </p:txBody>
      </p:sp>
      <p:pic>
        <p:nvPicPr>
          <p:cNvPr id="5" name="Picture 4">
            <a:extLst>
              <a:ext uri="{FF2B5EF4-FFF2-40B4-BE49-F238E27FC236}">
                <a16:creationId xmlns:a16="http://schemas.microsoft.com/office/drawing/2014/main" id="{395EC3F7-36F8-4ABF-A1BE-983095A1B110}"/>
              </a:ext>
            </a:extLst>
          </p:cNvPr>
          <p:cNvPicPr>
            <a:picLocks noChangeAspect="1"/>
          </p:cNvPicPr>
          <p:nvPr/>
        </p:nvPicPr>
        <p:blipFill>
          <a:blip r:embed="rId2"/>
          <a:stretch>
            <a:fillRect/>
          </a:stretch>
        </p:blipFill>
        <p:spPr>
          <a:xfrm>
            <a:off x="6096000" y="1513380"/>
            <a:ext cx="5458587" cy="3791479"/>
          </a:xfrm>
          <a:prstGeom prst="rect">
            <a:avLst/>
          </a:prstGeom>
          <a:ln>
            <a:solidFill>
              <a:schemeClr val="tx1"/>
            </a:solidFill>
          </a:ln>
        </p:spPr>
      </p:pic>
    </p:spTree>
    <p:extLst>
      <p:ext uri="{BB962C8B-B14F-4D97-AF65-F5344CB8AC3E}">
        <p14:creationId xmlns:p14="http://schemas.microsoft.com/office/powerpoint/2010/main" val="111042131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2262</TotalTime>
  <Words>725</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PowerPoint Presentation</vt:lpstr>
      <vt:lpstr>Finalization of Design with Literature Survey</vt:lpstr>
      <vt:lpstr>Contents</vt:lpstr>
      <vt:lpstr>Contents</vt:lpstr>
      <vt:lpstr>INTRODUCTION</vt:lpstr>
      <vt:lpstr>Content-based Music Audio Recommendation</vt:lpstr>
      <vt:lpstr>Music Recommendation Based on Content and Collaborative Approach &amp; Reducing Cold Start Problem</vt:lpstr>
      <vt:lpstr>Recommendation systems: Principles, methods and evaluation</vt:lpstr>
      <vt:lpstr>A Comparative Study of Music Recommendation Systems</vt:lpstr>
      <vt:lpstr>Learning audio embeddings with user listening data for content-based music recommendation</vt:lpstr>
      <vt:lpstr>Personalized Music Recommendation Algorithm Based on Hybrid Collaborative Filtering Technology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Thite</dc:creator>
  <cp:lastModifiedBy>Ashutosh Thite</cp:lastModifiedBy>
  <cp:revision>16</cp:revision>
  <dcterms:created xsi:type="dcterms:W3CDTF">2022-02-19T05:51:06Z</dcterms:created>
  <dcterms:modified xsi:type="dcterms:W3CDTF">2022-03-30T13:08:25Z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