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307" r:id="rId3"/>
    <p:sldId id="308" r:id="rId4"/>
    <p:sldId id="309" r:id="rId5"/>
    <p:sldId id="311" r:id="rId6"/>
    <p:sldId id="334" r:id="rId7"/>
    <p:sldId id="343" r:id="rId8"/>
    <p:sldId id="349" r:id="rId9"/>
    <p:sldId id="312" r:id="rId10"/>
    <p:sldId id="316" r:id="rId11"/>
    <p:sldId id="342" r:id="rId12"/>
    <p:sldId id="317" r:id="rId13"/>
    <p:sldId id="344" r:id="rId14"/>
    <p:sldId id="348" r:id="rId15"/>
    <p:sldId id="321" r:id="rId16"/>
    <p:sldId id="327" r:id="rId17"/>
    <p:sldId id="341" r:id="rId18"/>
    <p:sldId id="328" r:id="rId19"/>
    <p:sldId id="331" r:id="rId20"/>
    <p:sldId id="339" r:id="rId21"/>
    <p:sldId id="337" r:id="rId22"/>
    <p:sldId id="336" r:id="rId23"/>
    <p:sldId id="332" r:id="rId24"/>
    <p:sldId id="335" r:id="rId25"/>
    <p:sldId id="333" r:id="rId26"/>
    <p:sldId id="347" r:id="rId27"/>
    <p:sldId id="303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9" autoAdjust="0"/>
  </p:normalViewPr>
  <p:slideViewPr>
    <p:cSldViewPr>
      <p:cViewPr varScale="1">
        <p:scale>
          <a:sx n="107" d="100"/>
          <a:sy n="107" d="100"/>
        </p:scale>
        <p:origin x="-8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77CE6C6-6CA8-4C66-A101-9AA97B0918D8}" type="datetime1">
              <a:rPr lang="zh-CN" altLang="en-US"/>
              <a:pPr>
                <a:defRPr/>
              </a:pPr>
              <a:t>2017/11/8</a:t>
            </a:fld>
            <a:endParaRPr lang="zh-CN" altLang="en-US"/>
          </a:p>
        </p:txBody>
      </p:sp>
      <p:sp>
        <p:nvSpPr>
          <p:cNvPr id="2048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48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A93FBEA-D6DC-4B82-B631-CB82C1683C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849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77CE6C6-6CA8-4C66-A101-9AA97B0918D8}" type="datetime1">
              <a:rPr lang="zh-CN" altLang="en-US" smtClean="0"/>
              <a:pPr>
                <a:defRPr/>
              </a:pPr>
              <a:t>2017/11/8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93FBEA-D6DC-4B82-B631-CB82C1683C7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9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77CE6C6-6CA8-4C66-A101-9AA97B0918D8}" type="datetime1">
              <a:rPr lang="zh-CN" altLang="en-US" smtClean="0"/>
              <a:pPr>
                <a:defRPr/>
              </a:pPr>
              <a:t>2017/11/8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93FBEA-D6DC-4B82-B631-CB82C1683C7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1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1FE31B-6531-4351-A65F-BC06811E0CD7}" type="datetime1">
              <a:rPr lang="zh-CN" altLang="en-US"/>
              <a:pPr>
                <a:defRPr/>
              </a:pPr>
              <a:t>2017/11/8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39B72-06E2-4D48-A564-9181AB519E6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3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C870D-33F3-44FD-BA55-968AF84256DA}" type="datetime1">
              <a:rPr lang="zh-CN" altLang="en-US"/>
              <a:pPr>
                <a:defRPr/>
              </a:pPr>
              <a:t>2017/11/8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6D15D-075D-4F55-91A1-787B2149BDF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3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31FA80-C0AA-4C7B-B6BC-9B2E87AB057A}" type="datetime1">
              <a:rPr lang="zh-CN" altLang="en-US"/>
              <a:pPr>
                <a:defRPr/>
              </a:pPr>
              <a:t>2017/11/8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4FB4B-4559-430A-97BF-8C5FC418222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4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35F25-909C-4264-8F6C-B0CB5EABB716}" type="datetime1">
              <a:rPr lang="zh-CN" altLang="en-US"/>
              <a:pPr>
                <a:defRPr/>
              </a:pPr>
              <a:t>2017/11/8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4EA81-19DB-43E5-8AD6-22BA0448F73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0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870172 w 2706"/>
              <a:gd name="T1" fmla="*/ 0 h 640"/>
              <a:gd name="T2" fmla="*/ 2870172 w 2706"/>
              <a:gd name="T3" fmla="*/ 0 h 640"/>
              <a:gd name="T4" fmla="*/ 2748987 w 2706"/>
              <a:gd name="T5" fmla="*/ 20092 h 640"/>
              <a:gd name="T6" fmla="*/ 2625676 w 2706"/>
              <a:gd name="T7" fmla="*/ 42416 h 640"/>
              <a:gd name="T8" fmla="*/ 2500239 w 2706"/>
              <a:gd name="T9" fmla="*/ 66973 h 640"/>
              <a:gd name="T10" fmla="*/ 2370549 w 2706"/>
              <a:gd name="T11" fmla="*/ 91529 h 640"/>
              <a:gd name="T12" fmla="*/ 2238734 w 2706"/>
              <a:gd name="T13" fmla="*/ 120551 h 640"/>
              <a:gd name="T14" fmla="*/ 2102667 w 2706"/>
              <a:gd name="T15" fmla="*/ 149572 h 640"/>
              <a:gd name="T16" fmla="*/ 1964473 w 2706"/>
              <a:gd name="T17" fmla="*/ 183059 h 640"/>
              <a:gd name="T18" fmla="*/ 1822028 w 2706"/>
              <a:gd name="T19" fmla="*/ 216545 h 640"/>
              <a:gd name="T20" fmla="*/ 1822028 w 2706"/>
              <a:gd name="T21" fmla="*/ 216545 h 640"/>
              <a:gd name="T22" fmla="*/ 1564775 w 2706"/>
              <a:gd name="T23" fmla="*/ 281285 h 640"/>
              <a:gd name="T24" fmla="*/ 1313901 w 2706"/>
              <a:gd name="T25" fmla="*/ 339328 h 640"/>
              <a:gd name="T26" fmla="*/ 1073657 w 2706"/>
              <a:gd name="T27" fmla="*/ 392906 h 640"/>
              <a:gd name="T28" fmla="*/ 841917 w 2706"/>
              <a:gd name="T29" fmla="*/ 444252 h 640"/>
              <a:gd name="T30" fmla="*/ 620808 w 2706"/>
              <a:gd name="T31" fmla="*/ 488900 h 640"/>
              <a:gd name="T32" fmla="*/ 406076 w 2706"/>
              <a:gd name="T33" fmla="*/ 529084 h 640"/>
              <a:gd name="T34" fmla="*/ 199849 w 2706"/>
              <a:gd name="T35" fmla="*/ 567035 h 640"/>
              <a:gd name="T36" fmla="*/ 0 w 2706"/>
              <a:gd name="T37" fmla="*/ 600521 h 640"/>
              <a:gd name="T38" fmla="*/ 0 w 2706"/>
              <a:gd name="T39" fmla="*/ 600521 h 640"/>
              <a:gd name="T40" fmla="*/ 138193 w 2706"/>
              <a:gd name="T41" fmla="*/ 620613 h 640"/>
              <a:gd name="T42" fmla="*/ 270009 w 2706"/>
              <a:gd name="T43" fmla="*/ 638473 h 640"/>
              <a:gd name="T44" fmla="*/ 397572 w 2706"/>
              <a:gd name="T45" fmla="*/ 654100 h 640"/>
              <a:gd name="T46" fmla="*/ 523009 w 2706"/>
              <a:gd name="T47" fmla="*/ 667494 h 640"/>
              <a:gd name="T48" fmla="*/ 644194 w 2706"/>
              <a:gd name="T49" fmla="*/ 680889 h 640"/>
              <a:gd name="T50" fmla="*/ 761127 w 2706"/>
              <a:gd name="T51" fmla="*/ 689818 h 640"/>
              <a:gd name="T52" fmla="*/ 873808 w 2706"/>
              <a:gd name="T53" fmla="*/ 698748 h 640"/>
              <a:gd name="T54" fmla="*/ 984363 w 2706"/>
              <a:gd name="T55" fmla="*/ 705445 h 640"/>
              <a:gd name="T56" fmla="*/ 1092791 w 2706"/>
              <a:gd name="T57" fmla="*/ 709910 h 640"/>
              <a:gd name="T58" fmla="*/ 1196968 w 2706"/>
              <a:gd name="T59" fmla="*/ 712143 h 640"/>
              <a:gd name="T60" fmla="*/ 1296892 w 2706"/>
              <a:gd name="T61" fmla="*/ 714375 h 640"/>
              <a:gd name="T62" fmla="*/ 1394691 w 2706"/>
              <a:gd name="T63" fmla="*/ 714375 h 640"/>
              <a:gd name="T64" fmla="*/ 1490363 w 2706"/>
              <a:gd name="T65" fmla="*/ 712143 h 640"/>
              <a:gd name="T66" fmla="*/ 1583910 w 2706"/>
              <a:gd name="T67" fmla="*/ 709910 h 640"/>
              <a:gd name="T68" fmla="*/ 1673204 w 2706"/>
              <a:gd name="T69" fmla="*/ 705445 h 640"/>
              <a:gd name="T70" fmla="*/ 1760372 w 2706"/>
              <a:gd name="T71" fmla="*/ 698748 h 640"/>
              <a:gd name="T72" fmla="*/ 1843288 w 2706"/>
              <a:gd name="T73" fmla="*/ 692051 h 640"/>
              <a:gd name="T74" fmla="*/ 1926204 w 2706"/>
              <a:gd name="T75" fmla="*/ 683121 h 640"/>
              <a:gd name="T76" fmla="*/ 2004868 w 2706"/>
              <a:gd name="T77" fmla="*/ 671959 h 640"/>
              <a:gd name="T78" fmla="*/ 2083532 w 2706"/>
              <a:gd name="T79" fmla="*/ 660797 h 640"/>
              <a:gd name="T80" fmla="*/ 2157944 w 2706"/>
              <a:gd name="T81" fmla="*/ 647402 h 640"/>
              <a:gd name="T82" fmla="*/ 2232356 w 2706"/>
              <a:gd name="T83" fmla="*/ 634008 h 640"/>
              <a:gd name="T84" fmla="*/ 2302516 w 2706"/>
              <a:gd name="T85" fmla="*/ 618381 h 640"/>
              <a:gd name="T86" fmla="*/ 2372675 w 2706"/>
              <a:gd name="T87" fmla="*/ 602754 h 640"/>
              <a:gd name="T88" fmla="*/ 2440709 w 2706"/>
              <a:gd name="T89" fmla="*/ 584895 h 640"/>
              <a:gd name="T90" fmla="*/ 2506617 w 2706"/>
              <a:gd name="T91" fmla="*/ 567035 h 640"/>
              <a:gd name="T92" fmla="*/ 2570398 w 2706"/>
              <a:gd name="T93" fmla="*/ 546943 h 640"/>
              <a:gd name="T94" fmla="*/ 2634180 w 2706"/>
              <a:gd name="T95" fmla="*/ 526852 h 640"/>
              <a:gd name="T96" fmla="*/ 2755365 w 2706"/>
              <a:gd name="T97" fmla="*/ 482203 h 640"/>
              <a:gd name="T98" fmla="*/ 2872298 w 2706"/>
              <a:gd name="T99" fmla="*/ 435322 h 640"/>
              <a:gd name="T100" fmla="*/ 2872298 w 2706"/>
              <a:gd name="T101" fmla="*/ 435322 h 640"/>
              <a:gd name="T102" fmla="*/ 2876550 w 2706"/>
              <a:gd name="T103" fmla="*/ 433090 h 640"/>
              <a:gd name="T104" fmla="*/ 2876550 w 2706"/>
              <a:gd name="T105" fmla="*/ 433090 h 640"/>
              <a:gd name="T106" fmla="*/ 2876550 w 2706"/>
              <a:gd name="T107" fmla="*/ 0 h 640"/>
              <a:gd name="T108" fmla="*/ 2876550 w 2706"/>
              <a:gd name="T109" fmla="*/ 0 h 640"/>
              <a:gd name="T110" fmla="*/ 2870172 w 2706"/>
              <a:gd name="T111" fmla="*/ 0 h 640"/>
              <a:gd name="T112" fmla="*/ 2870172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545138 w 5216"/>
              <a:gd name="T1" fmla="*/ 797300 h 762"/>
              <a:gd name="T2" fmla="*/ 5298498 w 5216"/>
              <a:gd name="T3" fmla="*/ 766033 h 762"/>
              <a:gd name="T4" fmla="*/ 4760569 w 5216"/>
              <a:gd name="T5" fmla="*/ 681167 h 762"/>
              <a:gd name="T6" fmla="*/ 4160980 w 5216"/>
              <a:gd name="T7" fmla="*/ 567267 h 762"/>
              <a:gd name="T8" fmla="*/ 3493352 w 5216"/>
              <a:gd name="T9" fmla="*/ 417633 h 762"/>
              <a:gd name="T10" fmla="*/ 3131897 w 5216"/>
              <a:gd name="T11" fmla="*/ 330533 h 762"/>
              <a:gd name="T12" fmla="*/ 2851239 w 5216"/>
              <a:gd name="T13" fmla="*/ 263533 h 762"/>
              <a:gd name="T14" fmla="*/ 2583337 w 5216"/>
              <a:gd name="T15" fmla="*/ 205467 h 762"/>
              <a:gd name="T16" fmla="*/ 2328193 w 5216"/>
              <a:gd name="T17" fmla="*/ 156333 h 762"/>
              <a:gd name="T18" fmla="*/ 2083679 w 5216"/>
              <a:gd name="T19" fmla="*/ 113900 h 762"/>
              <a:gd name="T20" fmla="*/ 1849797 w 5216"/>
              <a:gd name="T21" fmla="*/ 80400 h 762"/>
              <a:gd name="T22" fmla="*/ 1418178 w 5216"/>
              <a:gd name="T23" fmla="*/ 31267 h 762"/>
              <a:gd name="T24" fmla="*/ 1031209 w 5216"/>
              <a:gd name="T25" fmla="*/ 4467 h 762"/>
              <a:gd name="T26" fmla="*/ 684637 w 5216"/>
              <a:gd name="T27" fmla="*/ 0 h 762"/>
              <a:gd name="T28" fmla="*/ 380590 w 5216"/>
              <a:gd name="T29" fmla="*/ 11167 h 762"/>
              <a:gd name="T30" fmla="*/ 116941 w 5216"/>
              <a:gd name="T31" fmla="*/ 35733 h 762"/>
              <a:gd name="T32" fmla="*/ 0 w 5216"/>
              <a:gd name="T33" fmla="*/ 53600 h 762"/>
              <a:gd name="T34" fmla="*/ 333814 w 5216"/>
              <a:gd name="T35" fmla="*/ 96033 h 762"/>
              <a:gd name="T36" fmla="*/ 693142 w 5216"/>
              <a:gd name="T37" fmla="*/ 156333 h 762"/>
              <a:gd name="T38" fmla="*/ 1077985 w 5216"/>
              <a:gd name="T39" fmla="*/ 234500 h 762"/>
              <a:gd name="T40" fmla="*/ 1490468 w 5216"/>
              <a:gd name="T41" fmla="*/ 330533 h 762"/>
              <a:gd name="T42" fmla="*/ 1866806 w 5216"/>
              <a:gd name="T43" fmla="*/ 422100 h 762"/>
              <a:gd name="T44" fmla="*/ 2559949 w 5216"/>
              <a:gd name="T45" fmla="*/ 576200 h 762"/>
              <a:gd name="T46" fmla="*/ 2878879 w 5216"/>
              <a:gd name="T47" fmla="*/ 638733 h 762"/>
              <a:gd name="T48" fmla="*/ 3180800 w 5216"/>
              <a:gd name="T49" fmla="*/ 692333 h 762"/>
              <a:gd name="T50" fmla="*/ 3465711 w 5216"/>
              <a:gd name="T51" fmla="*/ 739233 h 762"/>
              <a:gd name="T52" fmla="*/ 3733613 w 5216"/>
              <a:gd name="T53" fmla="*/ 774967 h 762"/>
              <a:gd name="T54" fmla="*/ 3986631 w 5216"/>
              <a:gd name="T55" fmla="*/ 806233 h 762"/>
              <a:gd name="T56" fmla="*/ 4224766 w 5216"/>
              <a:gd name="T57" fmla="*/ 826333 h 762"/>
              <a:gd name="T58" fmla="*/ 4448017 w 5216"/>
              <a:gd name="T59" fmla="*/ 841967 h 762"/>
              <a:gd name="T60" fmla="*/ 4660637 w 5216"/>
              <a:gd name="T61" fmla="*/ 850900 h 762"/>
              <a:gd name="T62" fmla="*/ 4858374 w 5216"/>
              <a:gd name="T63" fmla="*/ 850900 h 762"/>
              <a:gd name="T64" fmla="*/ 5045480 w 5216"/>
              <a:gd name="T65" fmla="*/ 846433 h 762"/>
              <a:gd name="T66" fmla="*/ 5221955 w 5216"/>
              <a:gd name="T67" fmla="*/ 835267 h 762"/>
              <a:gd name="T68" fmla="*/ 5387799 w 5216"/>
              <a:gd name="T69" fmla="*/ 817400 h 762"/>
              <a:gd name="T70" fmla="*/ 5545138 w 5216"/>
              <a:gd name="T71" fmla="*/ 797300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8140 h 694"/>
              <a:gd name="T2" fmla="*/ 0 w 5144"/>
              <a:gd name="T3" fmla="*/ 78140 h 694"/>
              <a:gd name="T4" fmla="*/ 19131 w 5144"/>
              <a:gd name="T5" fmla="*/ 73675 h 694"/>
              <a:gd name="T6" fmla="*/ 76526 w 5144"/>
              <a:gd name="T7" fmla="*/ 62512 h 694"/>
              <a:gd name="T8" fmla="*/ 174309 w 5144"/>
              <a:gd name="T9" fmla="*/ 46884 h 694"/>
              <a:gd name="T10" fmla="*/ 238081 w 5144"/>
              <a:gd name="T11" fmla="*/ 37954 h 694"/>
              <a:gd name="T12" fmla="*/ 312481 w 5144"/>
              <a:gd name="T13" fmla="*/ 29023 h 694"/>
              <a:gd name="T14" fmla="*/ 395384 w 5144"/>
              <a:gd name="T15" fmla="*/ 22326 h 694"/>
              <a:gd name="T16" fmla="*/ 491041 w 5144"/>
              <a:gd name="T17" fmla="*/ 15628 h 694"/>
              <a:gd name="T18" fmla="*/ 595201 w 5144"/>
              <a:gd name="T19" fmla="*/ 8930 h 694"/>
              <a:gd name="T20" fmla="*/ 712116 w 5144"/>
              <a:gd name="T21" fmla="*/ 4465 h 694"/>
              <a:gd name="T22" fmla="*/ 839659 w 5144"/>
              <a:gd name="T23" fmla="*/ 2233 h 694"/>
              <a:gd name="T24" fmla="*/ 977831 w 5144"/>
              <a:gd name="T25" fmla="*/ 0 h 694"/>
              <a:gd name="T26" fmla="*/ 1126631 w 5144"/>
              <a:gd name="T27" fmla="*/ 2233 h 694"/>
              <a:gd name="T28" fmla="*/ 1286060 w 5144"/>
              <a:gd name="T29" fmla="*/ 6698 h 694"/>
              <a:gd name="T30" fmla="*/ 1458243 w 5144"/>
              <a:gd name="T31" fmla="*/ 15628 h 694"/>
              <a:gd name="T32" fmla="*/ 1641055 w 5144"/>
              <a:gd name="T33" fmla="*/ 26791 h 694"/>
              <a:gd name="T34" fmla="*/ 1834496 w 5144"/>
              <a:gd name="T35" fmla="*/ 44651 h 694"/>
              <a:gd name="T36" fmla="*/ 2040691 w 5144"/>
              <a:gd name="T37" fmla="*/ 64744 h 694"/>
              <a:gd name="T38" fmla="*/ 2259640 w 5144"/>
              <a:gd name="T39" fmla="*/ 89303 h 694"/>
              <a:gd name="T40" fmla="*/ 2489217 w 5144"/>
              <a:gd name="T41" fmla="*/ 118326 h 694"/>
              <a:gd name="T42" fmla="*/ 2731549 w 5144"/>
              <a:gd name="T43" fmla="*/ 154047 h 694"/>
              <a:gd name="T44" fmla="*/ 2984510 w 5144"/>
              <a:gd name="T45" fmla="*/ 194233 h 694"/>
              <a:gd name="T46" fmla="*/ 3250225 w 5144"/>
              <a:gd name="T47" fmla="*/ 241117 h 694"/>
              <a:gd name="T48" fmla="*/ 3528694 w 5144"/>
              <a:gd name="T49" fmla="*/ 296931 h 694"/>
              <a:gd name="T50" fmla="*/ 3819918 w 5144"/>
              <a:gd name="T51" fmla="*/ 357210 h 694"/>
              <a:gd name="T52" fmla="*/ 4123895 w 5144"/>
              <a:gd name="T53" fmla="*/ 424187 h 694"/>
              <a:gd name="T54" fmla="*/ 4440628 w 5144"/>
              <a:gd name="T55" fmla="*/ 500095 h 694"/>
              <a:gd name="T56" fmla="*/ 4770114 w 5144"/>
              <a:gd name="T57" fmla="*/ 582699 h 694"/>
              <a:gd name="T58" fmla="*/ 5112355 w 5144"/>
              <a:gd name="T59" fmla="*/ 674235 h 694"/>
              <a:gd name="T60" fmla="*/ 5467350 w 5144"/>
              <a:gd name="T61" fmla="*/ 774700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652463 h 584"/>
              <a:gd name="T2" fmla="*/ 0 w 3112"/>
              <a:gd name="T3" fmla="*/ 652463 h 584"/>
              <a:gd name="T4" fmla="*/ 95633 w 3112"/>
              <a:gd name="T5" fmla="*/ 625649 h 584"/>
              <a:gd name="T6" fmla="*/ 357028 w 3112"/>
              <a:gd name="T7" fmla="*/ 556381 h 584"/>
              <a:gd name="T8" fmla="*/ 537668 w 3112"/>
              <a:gd name="T9" fmla="*/ 509457 h 584"/>
              <a:gd name="T10" fmla="*/ 745934 w 3112"/>
              <a:gd name="T11" fmla="*/ 458065 h 584"/>
              <a:gd name="T12" fmla="*/ 977578 w 3112"/>
              <a:gd name="T13" fmla="*/ 402203 h 584"/>
              <a:gd name="T14" fmla="*/ 1226223 w 3112"/>
              <a:gd name="T15" fmla="*/ 341873 h 584"/>
              <a:gd name="T16" fmla="*/ 1489743 w 3112"/>
              <a:gd name="T17" fmla="*/ 283777 h 584"/>
              <a:gd name="T18" fmla="*/ 1759640 w 3112"/>
              <a:gd name="T19" fmla="*/ 225681 h 584"/>
              <a:gd name="T20" fmla="*/ 2035912 w 3112"/>
              <a:gd name="T21" fmla="*/ 172054 h 584"/>
              <a:gd name="T22" fmla="*/ 2310059 w 3112"/>
              <a:gd name="T23" fmla="*/ 120661 h 584"/>
              <a:gd name="T24" fmla="*/ 2446070 w 3112"/>
              <a:gd name="T25" fmla="*/ 98316 h 584"/>
              <a:gd name="T26" fmla="*/ 2577830 w 3112"/>
              <a:gd name="T27" fmla="*/ 75972 h 584"/>
              <a:gd name="T28" fmla="*/ 2709591 w 3112"/>
              <a:gd name="T29" fmla="*/ 58096 h 584"/>
              <a:gd name="T30" fmla="*/ 2837101 w 3112"/>
              <a:gd name="T31" fmla="*/ 40220 h 584"/>
              <a:gd name="T32" fmla="*/ 2962486 w 3112"/>
              <a:gd name="T33" fmla="*/ 26814 h 584"/>
              <a:gd name="T34" fmla="*/ 3081495 w 3112"/>
              <a:gd name="T35" fmla="*/ 15641 h 584"/>
              <a:gd name="T36" fmla="*/ 3196254 w 3112"/>
              <a:gd name="T37" fmla="*/ 6703 h 584"/>
              <a:gd name="T38" fmla="*/ 3306763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719055 w 8196"/>
              <a:gd name="T1" fmla="*/ 570733 h 1192"/>
              <a:gd name="T2" fmla="*/ 8557275 w 8196"/>
              <a:gd name="T3" fmla="*/ 635386 h 1192"/>
              <a:gd name="T4" fmla="*/ 8384853 w 8196"/>
              <a:gd name="T5" fmla="*/ 691122 h 1192"/>
              <a:gd name="T6" fmla="*/ 8201787 w 8196"/>
              <a:gd name="T7" fmla="*/ 742398 h 1192"/>
              <a:gd name="T8" fmla="*/ 8005948 w 8196"/>
              <a:gd name="T9" fmla="*/ 782528 h 1192"/>
              <a:gd name="T10" fmla="*/ 7793081 w 8196"/>
              <a:gd name="T11" fmla="*/ 813740 h 1192"/>
              <a:gd name="T12" fmla="*/ 7563184 w 8196"/>
              <a:gd name="T13" fmla="*/ 836034 h 1192"/>
              <a:gd name="T14" fmla="*/ 7314129 w 8196"/>
              <a:gd name="T15" fmla="*/ 849411 h 1192"/>
              <a:gd name="T16" fmla="*/ 7043787 w 8196"/>
              <a:gd name="T17" fmla="*/ 847181 h 1192"/>
              <a:gd name="T18" fmla="*/ 6750030 w 8196"/>
              <a:gd name="T19" fmla="*/ 836034 h 1192"/>
              <a:gd name="T20" fmla="*/ 6430729 w 8196"/>
              <a:gd name="T21" fmla="*/ 809281 h 1192"/>
              <a:gd name="T22" fmla="*/ 6083754 w 8196"/>
              <a:gd name="T23" fmla="*/ 769151 h 1192"/>
              <a:gd name="T24" fmla="*/ 5709108 w 8196"/>
              <a:gd name="T25" fmla="*/ 715645 h 1192"/>
              <a:gd name="T26" fmla="*/ 5302531 w 8196"/>
              <a:gd name="T27" fmla="*/ 644304 h 1192"/>
              <a:gd name="T28" fmla="*/ 4861895 w 8196"/>
              <a:gd name="T29" fmla="*/ 557356 h 1192"/>
              <a:gd name="T30" fmla="*/ 4387200 w 8196"/>
              <a:gd name="T31" fmla="*/ 452573 h 1192"/>
              <a:gd name="T32" fmla="*/ 3874189 w 8196"/>
              <a:gd name="T33" fmla="*/ 329955 h 1192"/>
              <a:gd name="T34" fmla="*/ 3614491 w 8196"/>
              <a:gd name="T35" fmla="*/ 267531 h 1192"/>
              <a:gd name="T36" fmla="*/ 3122767 w 8196"/>
              <a:gd name="T37" fmla="*/ 164977 h 1192"/>
              <a:gd name="T38" fmla="*/ 2673616 w 8196"/>
              <a:gd name="T39" fmla="*/ 91406 h 1192"/>
              <a:gd name="T40" fmla="*/ 2262782 w 8196"/>
              <a:gd name="T41" fmla="*/ 40130 h 1192"/>
              <a:gd name="T42" fmla="*/ 1890264 w 8196"/>
              <a:gd name="T43" fmla="*/ 11147 h 1192"/>
              <a:gd name="T44" fmla="*/ 1556062 w 8196"/>
              <a:gd name="T45" fmla="*/ 0 h 1192"/>
              <a:gd name="T46" fmla="*/ 1258047 w 8196"/>
              <a:gd name="T47" fmla="*/ 4459 h 1192"/>
              <a:gd name="T48" fmla="*/ 994091 w 8196"/>
              <a:gd name="T49" fmla="*/ 22294 h 1192"/>
              <a:gd name="T50" fmla="*/ 762066 w 8196"/>
              <a:gd name="T51" fmla="*/ 49047 h 1192"/>
              <a:gd name="T52" fmla="*/ 564099 w 8196"/>
              <a:gd name="T53" fmla="*/ 82489 h 1192"/>
              <a:gd name="T54" fmla="*/ 398062 w 8196"/>
              <a:gd name="T55" fmla="*/ 120389 h 1192"/>
              <a:gd name="T56" fmla="*/ 263956 w 8196"/>
              <a:gd name="T57" fmla="*/ 160519 h 1192"/>
              <a:gd name="T58" fmla="*/ 157522 w 8196"/>
              <a:gd name="T59" fmla="*/ 196189 h 1192"/>
              <a:gd name="T60" fmla="*/ 51088 w 8196"/>
              <a:gd name="T61" fmla="*/ 240778 h 1192"/>
              <a:gd name="T62" fmla="*/ 0 w 8196"/>
              <a:gd name="T63" fmla="*/ 267531 h 1192"/>
              <a:gd name="T64" fmla="*/ 8719055 w 8196"/>
              <a:gd name="T65" fmla="*/ 1328737 h 1192"/>
              <a:gd name="T66" fmla="*/ 8723312 w 8196"/>
              <a:gd name="T67" fmla="*/ 1322049 h 1192"/>
              <a:gd name="T68" fmla="*/ 8723312 w 8196"/>
              <a:gd name="T69" fmla="*/ 568503 h 1192"/>
              <a:gd name="T70" fmla="*/ 8719055 w 8196"/>
              <a:gd name="T71" fmla="*/ 570733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872451-E83E-472F-9FEE-349672F1A602}" type="datetime1">
              <a:rPr lang="zh-CN" altLang="en-US"/>
              <a:pPr>
                <a:defRPr/>
              </a:pPr>
              <a:t>2017/11/8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265B5-8940-47F5-AF9E-BCE409C583E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6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77F28-0988-4069-B7C7-9388E698295E}" type="datetime1">
              <a:rPr lang="zh-CN" altLang="en-US"/>
              <a:pPr>
                <a:defRPr/>
              </a:pPr>
              <a:t>2017/11/8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EFBA-3D20-485B-B4C8-C696E1969C0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2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9F5EB-D3CD-4D39-956C-BEF5278DF7D3}" type="datetime1">
              <a:rPr lang="zh-CN" altLang="en-US"/>
              <a:pPr>
                <a:defRPr/>
              </a:pPr>
              <a:t>2017/11/8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6BBD3-5795-4B36-8813-9B9C052DA37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6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134B-8E12-4DCF-9C58-0A08DC72EB25}" type="datetime1">
              <a:rPr lang="zh-CN" altLang="en-US"/>
              <a:pPr>
                <a:defRPr/>
              </a:pPr>
              <a:t>2017/11/8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721B6-3746-4244-9C4C-24A8D046A18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7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13021481 w 8196"/>
                <a:gd name="T1" fmla="*/ 812800 h 1192"/>
                <a:gd name="T2" fmla="*/ 12779871 w 8196"/>
                <a:gd name="T3" fmla="*/ 904875 h 1192"/>
                <a:gd name="T4" fmla="*/ 12522366 w 8196"/>
                <a:gd name="T5" fmla="*/ 984250 h 1192"/>
                <a:gd name="T6" fmla="*/ 12248966 w 8196"/>
                <a:gd name="T7" fmla="*/ 1057275 h 1192"/>
                <a:gd name="T8" fmla="*/ 11956492 w 8196"/>
                <a:gd name="T9" fmla="*/ 1114425 h 1192"/>
                <a:gd name="T10" fmla="*/ 11638584 w 8196"/>
                <a:gd name="T11" fmla="*/ 1158875 h 1192"/>
                <a:gd name="T12" fmla="*/ 11295245 w 8196"/>
                <a:gd name="T13" fmla="*/ 1190625 h 1192"/>
                <a:gd name="T14" fmla="*/ 10923293 w 8196"/>
                <a:gd name="T15" fmla="*/ 1209675 h 1192"/>
                <a:gd name="T16" fmla="*/ 10519551 w 8196"/>
                <a:gd name="T17" fmla="*/ 1206500 h 1192"/>
                <a:gd name="T18" fmla="*/ 10080839 w 8196"/>
                <a:gd name="T19" fmla="*/ 1190625 h 1192"/>
                <a:gd name="T20" fmla="*/ 9603978 w 8196"/>
                <a:gd name="T21" fmla="*/ 1152525 h 1192"/>
                <a:gd name="T22" fmla="*/ 9085789 w 8196"/>
                <a:gd name="T23" fmla="*/ 1095375 h 1192"/>
                <a:gd name="T24" fmla="*/ 8526272 w 8196"/>
                <a:gd name="T25" fmla="*/ 1019175 h 1192"/>
                <a:gd name="T26" fmla="*/ 7919070 w 8196"/>
                <a:gd name="T27" fmla="*/ 917575 h 1192"/>
                <a:gd name="T28" fmla="*/ 7261002 w 8196"/>
                <a:gd name="T29" fmla="*/ 793750 h 1192"/>
                <a:gd name="T30" fmla="*/ 6552068 w 8196"/>
                <a:gd name="T31" fmla="*/ 644525 h 1192"/>
                <a:gd name="T32" fmla="*/ 5785912 w 8196"/>
                <a:gd name="T33" fmla="*/ 469900 h 1192"/>
                <a:gd name="T34" fmla="*/ 5398065 w 8196"/>
                <a:gd name="T35" fmla="*/ 381000 h 1192"/>
                <a:gd name="T36" fmla="*/ 4663699 w 8196"/>
                <a:gd name="T37" fmla="*/ 234950 h 1192"/>
                <a:gd name="T38" fmla="*/ 3992915 w 8196"/>
                <a:gd name="T39" fmla="*/ 130175 h 1192"/>
                <a:gd name="T40" fmla="*/ 3379354 w 8196"/>
                <a:gd name="T41" fmla="*/ 57150 h 1192"/>
                <a:gd name="T42" fmla="*/ 2823016 w 8196"/>
                <a:gd name="T43" fmla="*/ 15875 h 1192"/>
                <a:gd name="T44" fmla="*/ 2323902 w 8196"/>
                <a:gd name="T45" fmla="*/ 0 h 1192"/>
                <a:gd name="T46" fmla="*/ 1878832 w 8196"/>
                <a:gd name="T47" fmla="*/ 6350 h 1192"/>
                <a:gd name="T48" fmla="*/ 1484627 w 8196"/>
                <a:gd name="T49" fmla="*/ 31750 h 1192"/>
                <a:gd name="T50" fmla="*/ 1138108 w 8196"/>
                <a:gd name="T51" fmla="*/ 69850 h 1192"/>
                <a:gd name="T52" fmla="*/ 842454 w 8196"/>
                <a:gd name="T53" fmla="*/ 117475 h 1192"/>
                <a:gd name="T54" fmla="*/ 594487 w 8196"/>
                <a:gd name="T55" fmla="*/ 171450 h 1192"/>
                <a:gd name="T56" fmla="*/ 394205 w 8196"/>
                <a:gd name="T57" fmla="*/ 228600 h 1192"/>
                <a:gd name="T58" fmla="*/ 235251 w 8196"/>
                <a:gd name="T59" fmla="*/ 279400 h 1192"/>
                <a:gd name="T60" fmla="*/ 76298 w 8196"/>
                <a:gd name="T61" fmla="*/ 342900 h 1192"/>
                <a:gd name="T62" fmla="*/ 0 w 8196"/>
                <a:gd name="T63" fmla="*/ 381000 h 1192"/>
                <a:gd name="T64" fmla="*/ 13021481 w 8196"/>
                <a:gd name="T65" fmla="*/ 1892300 h 1192"/>
                <a:gd name="T66" fmla="*/ 13027839 w 8196"/>
                <a:gd name="T67" fmla="*/ 1882775 h 1192"/>
                <a:gd name="T68" fmla="*/ 13027839 w 8196"/>
                <a:gd name="T69" fmla="*/ 809625 h 1192"/>
                <a:gd name="T70" fmla="*/ 13021481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AA709E-3AE3-4520-B367-3C893A83B3A3}" type="datetime1">
              <a:rPr lang="zh-CN" altLang="en-US"/>
              <a:pPr>
                <a:defRPr/>
              </a:pPr>
              <a:t>2017/11/8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23EF4-8506-4EA3-BF1D-0FF30E3FE10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3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BFCB61-0644-4D3F-A8A9-2BC32F03BDED}" type="datetime1">
              <a:rPr lang="zh-CN" altLang="en-US"/>
              <a:pPr>
                <a:defRPr/>
              </a:pPr>
              <a:t>2017/11/8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5D922-2594-4CD5-8000-C0A3793FAB1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95DB51-260D-4CA5-B78D-479B03CD8933}" type="datetime1">
              <a:rPr lang="zh-CN" altLang="en-US"/>
              <a:pPr>
                <a:defRPr/>
              </a:pPr>
              <a:t>2017/11/8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DFF8A-60A8-4D60-9895-11FAA387937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74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13021481 w 8196"/>
                <a:gd name="T1" fmla="*/ 812800 h 1192"/>
                <a:gd name="T2" fmla="*/ 12779871 w 8196"/>
                <a:gd name="T3" fmla="*/ 904875 h 1192"/>
                <a:gd name="T4" fmla="*/ 12522366 w 8196"/>
                <a:gd name="T5" fmla="*/ 984250 h 1192"/>
                <a:gd name="T6" fmla="*/ 12248966 w 8196"/>
                <a:gd name="T7" fmla="*/ 1057275 h 1192"/>
                <a:gd name="T8" fmla="*/ 11956492 w 8196"/>
                <a:gd name="T9" fmla="*/ 1114425 h 1192"/>
                <a:gd name="T10" fmla="*/ 11638584 w 8196"/>
                <a:gd name="T11" fmla="*/ 1158875 h 1192"/>
                <a:gd name="T12" fmla="*/ 11295245 w 8196"/>
                <a:gd name="T13" fmla="*/ 1190625 h 1192"/>
                <a:gd name="T14" fmla="*/ 10923293 w 8196"/>
                <a:gd name="T15" fmla="*/ 1209675 h 1192"/>
                <a:gd name="T16" fmla="*/ 10519551 w 8196"/>
                <a:gd name="T17" fmla="*/ 1206500 h 1192"/>
                <a:gd name="T18" fmla="*/ 10080839 w 8196"/>
                <a:gd name="T19" fmla="*/ 1190625 h 1192"/>
                <a:gd name="T20" fmla="*/ 9603978 w 8196"/>
                <a:gd name="T21" fmla="*/ 1152525 h 1192"/>
                <a:gd name="T22" fmla="*/ 9085789 w 8196"/>
                <a:gd name="T23" fmla="*/ 1095375 h 1192"/>
                <a:gd name="T24" fmla="*/ 8526272 w 8196"/>
                <a:gd name="T25" fmla="*/ 1019175 h 1192"/>
                <a:gd name="T26" fmla="*/ 7919070 w 8196"/>
                <a:gd name="T27" fmla="*/ 917575 h 1192"/>
                <a:gd name="T28" fmla="*/ 7261002 w 8196"/>
                <a:gd name="T29" fmla="*/ 793750 h 1192"/>
                <a:gd name="T30" fmla="*/ 6552068 w 8196"/>
                <a:gd name="T31" fmla="*/ 644525 h 1192"/>
                <a:gd name="T32" fmla="*/ 5785912 w 8196"/>
                <a:gd name="T33" fmla="*/ 469900 h 1192"/>
                <a:gd name="T34" fmla="*/ 5398065 w 8196"/>
                <a:gd name="T35" fmla="*/ 381000 h 1192"/>
                <a:gd name="T36" fmla="*/ 4663699 w 8196"/>
                <a:gd name="T37" fmla="*/ 234950 h 1192"/>
                <a:gd name="T38" fmla="*/ 3992915 w 8196"/>
                <a:gd name="T39" fmla="*/ 130175 h 1192"/>
                <a:gd name="T40" fmla="*/ 3379354 w 8196"/>
                <a:gd name="T41" fmla="*/ 57150 h 1192"/>
                <a:gd name="T42" fmla="*/ 2823016 w 8196"/>
                <a:gd name="T43" fmla="*/ 15875 h 1192"/>
                <a:gd name="T44" fmla="*/ 2323902 w 8196"/>
                <a:gd name="T45" fmla="*/ 0 h 1192"/>
                <a:gd name="T46" fmla="*/ 1878832 w 8196"/>
                <a:gd name="T47" fmla="*/ 6350 h 1192"/>
                <a:gd name="T48" fmla="*/ 1484627 w 8196"/>
                <a:gd name="T49" fmla="*/ 31750 h 1192"/>
                <a:gd name="T50" fmla="*/ 1138108 w 8196"/>
                <a:gd name="T51" fmla="*/ 69850 h 1192"/>
                <a:gd name="T52" fmla="*/ 842454 w 8196"/>
                <a:gd name="T53" fmla="*/ 117475 h 1192"/>
                <a:gd name="T54" fmla="*/ 594487 w 8196"/>
                <a:gd name="T55" fmla="*/ 171450 h 1192"/>
                <a:gd name="T56" fmla="*/ 394205 w 8196"/>
                <a:gd name="T57" fmla="*/ 228600 h 1192"/>
                <a:gd name="T58" fmla="*/ 235251 w 8196"/>
                <a:gd name="T59" fmla="*/ 279400 h 1192"/>
                <a:gd name="T60" fmla="*/ 76298 w 8196"/>
                <a:gd name="T61" fmla="*/ 342900 h 1192"/>
                <a:gd name="T62" fmla="*/ 0 w 8196"/>
                <a:gd name="T63" fmla="*/ 381000 h 1192"/>
                <a:gd name="T64" fmla="*/ 13021481 w 8196"/>
                <a:gd name="T65" fmla="*/ 1892300 h 1192"/>
                <a:gd name="T66" fmla="*/ 13027839 w 8196"/>
                <a:gd name="T67" fmla="*/ 1882775 h 1192"/>
                <a:gd name="T68" fmla="*/ 13027839 w 8196"/>
                <a:gd name="T69" fmla="*/ 809625 h 1192"/>
                <a:gd name="T70" fmla="*/ 13021481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22426D0-29B5-4833-9155-5DCE497E9828}" type="datetime1">
              <a:rPr lang="zh-CN" altLang="en-US"/>
              <a:pPr>
                <a:defRPr/>
              </a:pPr>
              <a:t>2017/11/8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007150F-C6A9-4F6B-AEEC-95C0AC03DAC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1" r:id="rId2"/>
    <p:sldLayoutId id="2147483737" r:id="rId3"/>
    <p:sldLayoutId id="2147483732" r:id="rId4"/>
    <p:sldLayoutId id="2147483733" r:id="rId5"/>
    <p:sldLayoutId id="2147483734" r:id="rId6"/>
    <p:sldLayoutId id="2147483738" r:id="rId7"/>
    <p:sldLayoutId id="2147483739" r:id="rId8"/>
    <p:sldLayoutId id="2147483740" r:id="rId9"/>
    <p:sldLayoutId id="2147483735" r:id="rId10"/>
    <p:sldLayoutId id="214748374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ityouknow/p/5891443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ityouknow/p/5891443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xxx.com/#/third" TargetMode="External"/><Relationship Id="rId2" Type="http://schemas.openxmlformats.org/officeDocument/2006/relationships/hyperlink" Target="http://runoob.com/#/thir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5.46:8081/nexus" TargetMode="External"/><Relationship Id="rId2" Type="http://schemas.openxmlformats.org/officeDocument/2006/relationships/hyperlink" Target="http://projects.spring.io/spring-bo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mvnrepository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lyuh123/article/details/7172804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03F1061-B20C-4973-A732-B5BAE26523DF}" type="slidenum">
              <a:rPr lang="zh-CN" altLang="en-US" smtClean="0">
                <a:solidFill>
                  <a:schemeClr val="tx2"/>
                </a:solidFill>
              </a:rPr>
              <a:pPr/>
              <a:t>1</a:t>
            </a:fld>
            <a:endParaRPr lang="zh-CN" altLang="en-US" sz="1800" smtClean="0"/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3429000" y="6143625"/>
            <a:ext cx="24606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chemeClr val="bg1"/>
                </a:solidFill>
                <a:latin typeface="仿宋" pitchFamily="1" charset="-122"/>
                <a:ea typeface="仿宋" pitchFamily="1" charset="-122"/>
                <a:sym typeface="仿宋" pitchFamily="1" charset="-122"/>
              </a:rPr>
              <a:t>2015</a:t>
            </a:r>
            <a:r>
              <a:rPr lang="zh-CN" altLang="en-US" sz="2400" b="1">
                <a:solidFill>
                  <a:schemeClr val="bg1"/>
                </a:solidFill>
                <a:latin typeface="仿宋" pitchFamily="1" charset="-122"/>
                <a:ea typeface="仿宋" pitchFamily="1" charset="-122"/>
                <a:sym typeface="仿宋" pitchFamily="1" charset="-122"/>
              </a:rPr>
              <a:t>年</a:t>
            </a:r>
            <a:r>
              <a:rPr lang="en-US" altLang="zh-CN" sz="2400" b="1">
                <a:solidFill>
                  <a:schemeClr val="bg1"/>
                </a:solidFill>
                <a:latin typeface="仿宋" pitchFamily="1" charset="-122"/>
                <a:ea typeface="仿宋" pitchFamily="1" charset="-122"/>
                <a:sym typeface="仿宋" pitchFamily="1" charset="-122"/>
              </a:rPr>
              <a:t>4</a:t>
            </a:r>
            <a:r>
              <a:rPr lang="zh-CN" altLang="en-US" sz="2400" b="1">
                <a:solidFill>
                  <a:schemeClr val="bg1"/>
                </a:solidFill>
                <a:latin typeface="仿宋" pitchFamily="1" charset="-122"/>
                <a:ea typeface="仿宋" pitchFamily="1" charset="-122"/>
                <a:sym typeface="仿宋" pitchFamily="1" charset="-122"/>
              </a:rPr>
              <a:t>月</a:t>
            </a:r>
            <a:endParaRPr lang="zh-CN" altLang="en-US"/>
          </a:p>
        </p:txBody>
      </p:sp>
      <p:grpSp>
        <p:nvGrpSpPr>
          <p:cNvPr id="8196" name="组合 6"/>
          <p:cNvGrpSpPr>
            <a:grpSpLocks/>
          </p:cNvGrpSpPr>
          <p:nvPr/>
        </p:nvGrpSpPr>
        <p:grpSpPr bwMode="auto">
          <a:xfrm>
            <a:off x="38112" y="6350"/>
            <a:ext cx="9144000" cy="6884988"/>
            <a:chOff x="52977" y="7799271"/>
            <a:chExt cx="9144000" cy="6884910"/>
          </a:xfrm>
        </p:grpSpPr>
        <p:pic>
          <p:nvPicPr>
            <p:cNvPr id="819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7" y="7799271"/>
              <a:ext cx="9144000" cy="5459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0" name="图片 4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7" y="13259027"/>
              <a:ext cx="9144000" cy="1425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7" name="TextBox 5"/>
          <p:cNvSpPr>
            <a:spLocks noChangeArrowheads="1"/>
          </p:cNvSpPr>
          <p:nvPr/>
        </p:nvSpPr>
        <p:spPr bwMode="auto">
          <a:xfrm>
            <a:off x="355599" y="476250"/>
            <a:ext cx="745788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4600" dirty="0">
                <a:solidFill>
                  <a:srgbClr val="0066FF"/>
                </a:solidFill>
                <a:sym typeface="宋体" pitchFamily="2" charset="-122"/>
              </a:rPr>
              <a:t>安</a:t>
            </a:r>
            <a:r>
              <a:rPr lang="zh-CN" altLang="en-US" sz="4600" dirty="0" smtClean="0">
                <a:solidFill>
                  <a:srgbClr val="0066FF"/>
                </a:solidFill>
                <a:sym typeface="宋体" pitchFamily="2" charset="-122"/>
              </a:rPr>
              <a:t>广项目框架</a:t>
            </a:r>
            <a:r>
              <a:rPr lang="zh-CN" altLang="en-US" sz="4600" dirty="0" smtClean="0">
                <a:solidFill>
                  <a:srgbClr val="0066FF"/>
                </a:solidFill>
                <a:sym typeface="宋体" pitchFamily="2" charset="-122"/>
              </a:rPr>
              <a:t>使用培训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700208"/>
            <a:ext cx="7408862" cy="4682145"/>
          </a:xfrm>
        </p:spPr>
        <p:txBody>
          <a:bodyPr/>
          <a:lstStyle/>
          <a:p>
            <a:r>
              <a:rPr lang="en-US" altLang="zh-CN" sz="1600" b="1" dirty="0">
                <a:hlinkClick r:id="rId2"/>
              </a:rPr>
              <a:t>http://</a:t>
            </a:r>
            <a:r>
              <a:rPr lang="en-US" altLang="zh-CN" sz="1600" b="1" dirty="0" smtClean="0">
                <a:hlinkClick r:id="rId2"/>
              </a:rPr>
              <a:t>www.cnblogs.com/ityouknow/p/5891443.html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1 </a:t>
            </a:r>
            <a:r>
              <a:rPr lang="zh-CN" altLang="en-US" sz="1200" b="1" dirty="0">
                <a:solidFill>
                  <a:schemeClr val="tx1"/>
                </a:solidFill>
              </a:rPr>
              <a:t>默认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操作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dirty="0" err="1" smtClean="0"/>
              <a:t>findAll</a:t>
            </a:r>
            <a:r>
              <a:rPr lang="en-US" altLang="zh-CN" sz="1200" dirty="0" smtClean="0"/>
              <a:t>()</a:t>
            </a:r>
            <a:r>
              <a:rPr lang="zh-CN" altLang="en-US" sz="1200" dirty="0"/>
              <a:t>；</a:t>
            </a:r>
            <a:r>
              <a:rPr lang="en-US" altLang="zh-CN" sz="1200" dirty="0" err="1" smtClean="0"/>
              <a:t>findOne</a:t>
            </a:r>
            <a:r>
              <a:rPr lang="en-US" altLang="zh-CN" sz="1200" dirty="0" smtClean="0"/>
              <a:t>(1l)</a:t>
            </a:r>
            <a:r>
              <a:rPr lang="zh-CN" altLang="en-US" sz="1200" dirty="0" smtClean="0"/>
              <a:t>；</a:t>
            </a:r>
            <a:r>
              <a:rPr lang="en-US" altLang="zh-CN" sz="1200" dirty="0" smtClean="0"/>
              <a:t>save(user</a:t>
            </a:r>
            <a:r>
              <a:rPr lang="en-US" altLang="zh-CN" sz="1200" dirty="0"/>
              <a:t>); </a:t>
            </a:r>
            <a:r>
              <a:rPr lang="en-US" altLang="zh-CN" sz="1200" dirty="0" smtClean="0"/>
              <a:t>delete(user</a:t>
            </a:r>
            <a:r>
              <a:rPr lang="en-US" altLang="zh-CN" sz="1200" dirty="0"/>
              <a:t>); </a:t>
            </a:r>
            <a:r>
              <a:rPr lang="en-US" altLang="zh-CN" sz="1200" dirty="0" smtClean="0"/>
              <a:t>count</a:t>
            </a:r>
            <a:r>
              <a:rPr lang="en-US" altLang="zh-CN" sz="1200" dirty="0"/>
              <a:t>(); </a:t>
            </a:r>
            <a:r>
              <a:rPr lang="en-US" altLang="zh-CN" sz="1200" dirty="0" smtClean="0"/>
              <a:t>exists(1l</a:t>
            </a:r>
            <a:r>
              <a:rPr lang="en-US" altLang="zh-CN" sz="1200" dirty="0"/>
              <a:t>);</a:t>
            </a:r>
            <a:endParaRPr lang="zh-CN" altLang="en-US" sz="1200" b="1" dirty="0"/>
          </a:p>
          <a:p>
            <a:r>
              <a:rPr lang="en-US" altLang="zh-CN" sz="1200" dirty="0" err="1" smtClean="0"/>
              <a:t>findXXBy,readAXXBy,queryXXBy,countXXBy</a:t>
            </a:r>
            <a:r>
              <a:rPr lang="en-US" altLang="zh-CN" sz="1200" dirty="0"/>
              <a:t>, </a:t>
            </a:r>
            <a:r>
              <a:rPr lang="en-US" altLang="zh-CN" sz="1200" dirty="0" err="1"/>
              <a:t>getXXBy</a:t>
            </a:r>
            <a:r>
              <a:rPr lang="zh-CN" altLang="en-US" sz="1200" dirty="0"/>
              <a:t>后面跟属性</a:t>
            </a:r>
            <a:r>
              <a:rPr lang="zh-CN" altLang="en-US" sz="1200" dirty="0" smtClean="0"/>
              <a:t>名称</a:t>
            </a:r>
            <a:endParaRPr lang="en-US" altLang="zh-CN" sz="1200" dirty="0" smtClean="0"/>
          </a:p>
          <a:p>
            <a:r>
              <a:rPr lang="en-US" altLang="zh-CN" sz="1200" dirty="0" err="1" smtClean="0"/>
              <a:t>deleteById</a:t>
            </a:r>
            <a:r>
              <a:rPr lang="zh-CN" altLang="en-US" sz="1200" dirty="0" smtClean="0"/>
              <a:t>；</a:t>
            </a:r>
            <a:r>
              <a:rPr lang="en-US" altLang="zh-CN" sz="1200" dirty="0" err="1" smtClean="0"/>
              <a:t>countByUserName</a:t>
            </a:r>
            <a:r>
              <a:rPr lang="zh-CN" altLang="en-US" sz="1200" dirty="0" smtClean="0"/>
              <a:t>；</a:t>
            </a:r>
            <a:r>
              <a:rPr lang="en-US" altLang="zh-CN" sz="1200" dirty="0" err="1" smtClean="0"/>
              <a:t>findByEmailLike</a:t>
            </a:r>
            <a:r>
              <a:rPr lang="zh-CN" altLang="en-US" sz="1200" dirty="0" smtClean="0"/>
              <a:t>；</a:t>
            </a:r>
            <a:r>
              <a:rPr lang="en-US" altLang="zh-CN" sz="1200" dirty="0" err="1" smtClean="0"/>
              <a:t>findByUserNameOrderByEmailDesc</a:t>
            </a:r>
            <a:r>
              <a:rPr lang="zh-CN" altLang="en-US" sz="1200" dirty="0" smtClean="0"/>
              <a:t>；</a:t>
            </a:r>
            <a:r>
              <a:rPr lang="en-US" altLang="zh-CN" sz="1200" dirty="0" err="1" smtClean="0"/>
              <a:t>findByUserNameIgnoreCase</a:t>
            </a:r>
            <a:r>
              <a:rPr lang="en-US" altLang="zh-CN" sz="1200" dirty="0" smtClean="0"/>
              <a:t> </a:t>
            </a:r>
          </a:p>
          <a:p>
            <a:endParaRPr lang="en-US" altLang="zh-CN" sz="1200" dirty="0" smtClean="0"/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2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组合条件查询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dirty="0" err="1"/>
              <a:t>findByLastnameAndFirstname</a:t>
            </a:r>
            <a:r>
              <a:rPr lang="en-US" altLang="zh-CN" sz="1200" dirty="0"/>
              <a:t>	… where </a:t>
            </a:r>
            <a:r>
              <a:rPr lang="en-US" altLang="zh-CN" sz="1200" dirty="0" err="1"/>
              <a:t>x.lastname</a:t>
            </a:r>
            <a:r>
              <a:rPr lang="en-US" altLang="zh-CN" sz="1200" dirty="0"/>
              <a:t> = ?1 and </a:t>
            </a:r>
            <a:r>
              <a:rPr lang="en-US" altLang="zh-CN" sz="1200" dirty="0" err="1"/>
              <a:t>x.firstname</a:t>
            </a:r>
            <a:r>
              <a:rPr lang="en-US" altLang="zh-CN" sz="1200" dirty="0"/>
              <a:t> = </a:t>
            </a:r>
            <a:r>
              <a:rPr lang="en-US" altLang="zh-CN" sz="1200" dirty="0" smtClean="0"/>
              <a:t>?</a:t>
            </a:r>
          </a:p>
          <a:p>
            <a:r>
              <a:rPr lang="en-US" altLang="zh-CN" sz="1200" dirty="0" err="1"/>
              <a:t>indByLastnameOrFirstname</a:t>
            </a:r>
            <a:r>
              <a:rPr lang="en-US" altLang="zh-CN" sz="1200" dirty="0"/>
              <a:t>	… where </a:t>
            </a:r>
            <a:r>
              <a:rPr lang="en-US" altLang="zh-CN" sz="1200" dirty="0" err="1"/>
              <a:t>x.lastname</a:t>
            </a:r>
            <a:r>
              <a:rPr lang="en-US" altLang="zh-CN" sz="1200" dirty="0"/>
              <a:t> = ?1 or </a:t>
            </a:r>
            <a:r>
              <a:rPr lang="en-US" altLang="zh-CN" sz="1200" dirty="0" err="1"/>
              <a:t>x.firstname</a:t>
            </a:r>
            <a:r>
              <a:rPr lang="en-US" altLang="zh-CN" sz="1200" dirty="0"/>
              <a:t> = ?2</a:t>
            </a:r>
          </a:p>
          <a:p>
            <a:r>
              <a:rPr lang="en-US" altLang="zh-CN" sz="1200" dirty="0" err="1"/>
              <a:t>findByFirstnameIs,findByFirstnameEquals</a:t>
            </a:r>
            <a:r>
              <a:rPr lang="en-US" altLang="zh-CN" sz="1200" dirty="0"/>
              <a:t>	… where </a:t>
            </a:r>
            <a:r>
              <a:rPr lang="en-US" altLang="zh-CN" sz="1200" dirty="0" err="1"/>
              <a:t>x.firstname</a:t>
            </a:r>
            <a:r>
              <a:rPr lang="en-US" altLang="zh-CN" sz="1200" dirty="0"/>
              <a:t> = ?1</a:t>
            </a:r>
          </a:p>
          <a:p>
            <a:r>
              <a:rPr lang="en-US" altLang="zh-CN" sz="1200" dirty="0" err="1"/>
              <a:t>findByStartDateBetween</a:t>
            </a:r>
            <a:r>
              <a:rPr lang="en-US" altLang="zh-CN" sz="1200" dirty="0"/>
              <a:t>	… where </a:t>
            </a:r>
            <a:r>
              <a:rPr lang="en-US" altLang="zh-CN" sz="1200" dirty="0" err="1"/>
              <a:t>x.startDate</a:t>
            </a:r>
            <a:r>
              <a:rPr lang="en-US" altLang="zh-CN" sz="1200" dirty="0"/>
              <a:t> between ?1 and ?2</a:t>
            </a:r>
          </a:p>
          <a:p>
            <a:r>
              <a:rPr lang="en-US" altLang="zh-CN" sz="1200" dirty="0" err="1"/>
              <a:t>findByAgeLessThan</a:t>
            </a:r>
            <a:r>
              <a:rPr lang="en-US" altLang="zh-CN" sz="1200" dirty="0"/>
              <a:t>	… where </a:t>
            </a:r>
            <a:r>
              <a:rPr lang="en-US" altLang="zh-CN" sz="1200" dirty="0" err="1"/>
              <a:t>x.age</a:t>
            </a:r>
            <a:r>
              <a:rPr lang="en-US" altLang="zh-CN" sz="1200" dirty="0"/>
              <a:t> &lt; ?</a:t>
            </a:r>
            <a:r>
              <a:rPr lang="en-US" altLang="zh-CN" sz="1200" dirty="0" smtClean="0"/>
              <a:t>1</a:t>
            </a:r>
          </a:p>
          <a:p>
            <a:endParaRPr lang="en-US" altLang="zh-CN" sz="1200" dirty="0" smtClean="0"/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3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分页查询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dirty="0"/>
              <a:t>Sort </a:t>
            </a:r>
            <a:r>
              <a:rPr lang="en-US" altLang="zh-CN" sz="1200" dirty="0" err="1"/>
              <a:t>sort</a:t>
            </a:r>
            <a:r>
              <a:rPr lang="en-US" altLang="zh-CN" sz="1200" dirty="0"/>
              <a:t> = new Sort(</a:t>
            </a:r>
            <a:r>
              <a:rPr lang="en-US" altLang="zh-CN" sz="1200" dirty="0" err="1"/>
              <a:t>Direction.DESC</a:t>
            </a:r>
            <a:r>
              <a:rPr lang="en-US" altLang="zh-CN" sz="1200" dirty="0"/>
              <a:t>, "id"); </a:t>
            </a:r>
            <a:endParaRPr lang="en-US" altLang="zh-CN" sz="1200" dirty="0" smtClean="0"/>
          </a:p>
          <a:p>
            <a:r>
              <a:rPr lang="en-US" altLang="zh-CN" sz="1200" dirty="0" err="1" smtClean="0"/>
              <a:t>Pageable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pageable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PageRequest</a:t>
            </a:r>
            <a:r>
              <a:rPr lang="en-US" altLang="zh-CN" sz="1200" dirty="0"/>
              <a:t>(page, size, sort); </a:t>
            </a:r>
            <a:endParaRPr lang="en-US" altLang="zh-CN" sz="1200" dirty="0" smtClean="0"/>
          </a:p>
          <a:p>
            <a:r>
              <a:rPr lang="en-US" altLang="zh-CN" sz="1200" dirty="0" err="1" smtClean="0"/>
              <a:t>userRepository.findALL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pageable</a:t>
            </a:r>
            <a:r>
              <a:rPr lang="en-US" altLang="zh-CN" sz="1200" dirty="0"/>
              <a:t>); </a:t>
            </a:r>
            <a:endParaRPr lang="en-US" altLang="zh-CN" sz="1200" dirty="0" smtClean="0"/>
          </a:p>
          <a:p>
            <a:r>
              <a:rPr lang="en-US" altLang="zh-CN" sz="1200" dirty="0" err="1" smtClean="0"/>
              <a:t>userRepository.findByUserName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testName</a:t>
            </a:r>
            <a:r>
              <a:rPr lang="en-US" altLang="zh-CN" sz="1200" dirty="0"/>
              <a:t>", </a:t>
            </a:r>
            <a:r>
              <a:rPr lang="en-US" altLang="zh-CN" sz="1200" dirty="0" err="1"/>
              <a:t>pageable</a:t>
            </a:r>
            <a:r>
              <a:rPr lang="en-US" altLang="zh-CN" sz="1200" dirty="0" smtClean="0"/>
              <a:t>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en-US" altLang="zh-CN" dirty="0"/>
              <a:t>Spring data </a:t>
            </a:r>
            <a:r>
              <a:rPr lang="en-US" altLang="zh-CN" dirty="0" err="1" smtClean="0"/>
              <a:t>jpa</a:t>
            </a:r>
            <a:r>
              <a:rPr lang="zh-CN" altLang="en-US" dirty="0" smtClean="0"/>
              <a:t>基本用法（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10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35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700208"/>
            <a:ext cx="7408862" cy="5157792"/>
          </a:xfrm>
        </p:spPr>
        <p:txBody>
          <a:bodyPr/>
          <a:lstStyle/>
          <a:p>
            <a:r>
              <a:rPr lang="en-US" altLang="zh-CN" sz="1600" b="1" dirty="0">
                <a:hlinkClick r:id="rId2"/>
              </a:rPr>
              <a:t>http://</a:t>
            </a:r>
            <a:r>
              <a:rPr lang="en-US" altLang="zh-CN" sz="1600" b="1" dirty="0" smtClean="0">
                <a:hlinkClick r:id="rId2"/>
              </a:rPr>
              <a:t>www.cnblogs.com/ityouknow/p/5891443.html</a:t>
            </a:r>
            <a:endParaRPr lang="en-US" altLang="zh-CN" sz="1600" b="1" dirty="0" smtClean="0"/>
          </a:p>
          <a:p>
            <a:r>
              <a:rPr lang="en-US" altLang="zh-CN" sz="1200" b="1" dirty="0">
                <a:solidFill>
                  <a:schemeClr val="tx1"/>
                </a:solidFill>
              </a:rPr>
              <a:t>4 </a:t>
            </a:r>
            <a:r>
              <a:rPr lang="zh-CN" altLang="en-US" sz="1200" b="1" dirty="0">
                <a:solidFill>
                  <a:schemeClr val="tx1"/>
                </a:solidFill>
              </a:rPr>
              <a:t>自定义查询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dirty="0"/>
              <a:t>@Transactional(timeout = 10) @Query("select u from User u where </a:t>
            </a:r>
            <a:r>
              <a:rPr lang="en-US" altLang="zh-CN" sz="1200" dirty="0" err="1"/>
              <a:t>u.emailAddress</a:t>
            </a:r>
            <a:r>
              <a:rPr lang="en-US" altLang="zh-CN" sz="1200" dirty="0"/>
              <a:t> = ?1") User </a:t>
            </a:r>
            <a:r>
              <a:rPr lang="en-US" altLang="zh-CN" sz="1200" dirty="0" err="1"/>
              <a:t>findByEmailAddress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emailAddress</a:t>
            </a:r>
            <a:r>
              <a:rPr lang="en-US" altLang="zh-CN" sz="1200" dirty="0" smtClean="0"/>
              <a:t>);</a:t>
            </a:r>
          </a:p>
          <a:p>
            <a:endParaRPr lang="en-US" altLang="zh-CN" sz="1200" dirty="0" smtClean="0"/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5 </a:t>
            </a:r>
            <a:r>
              <a:rPr lang="zh-CN" altLang="en-US" sz="1200" b="1" dirty="0">
                <a:solidFill>
                  <a:schemeClr val="tx1"/>
                </a:solidFill>
              </a:rPr>
              <a:t>多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表查询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zh-CN" altLang="en-US" sz="1200" dirty="0"/>
              <a:t>首先需要定义一个结果集的接口</a:t>
            </a:r>
            <a:r>
              <a:rPr lang="zh-CN" altLang="en-US" sz="1200" dirty="0" smtClean="0"/>
              <a:t>类，</a:t>
            </a:r>
            <a:r>
              <a:rPr lang="zh-CN" altLang="en-US" sz="1200" dirty="0"/>
              <a:t>查询的方法返回类型设置为新创建的</a:t>
            </a:r>
            <a:r>
              <a:rPr lang="zh-CN" altLang="en-US" sz="1200" dirty="0" smtClean="0"/>
              <a:t>接口</a:t>
            </a:r>
            <a:endParaRPr lang="en-US" altLang="zh-CN" sz="1200" dirty="0" smtClean="0"/>
          </a:p>
          <a:p>
            <a:r>
              <a:rPr lang="en-US" altLang="zh-CN" sz="1200" dirty="0"/>
              <a:t>public interface </a:t>
            </a:r>
            <a:r>
              <a:rPr lang="en-US" altLang="zh-CN" sz="1200" dirty="0" err="1"/>
              <a:t>HotelSummary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City </a:t>
            </a:r>
            <a:r>
              <a:rPr lang="en-US" altLang="zh-CN" sz="1200" dirty="0" err="1"/>
              <a:t>getCity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String </a:t>
            </a:r>
            <a:r>
              <a:rPr lang="en-US" altLang="zh-CN" sz="1200" dirty="0" err="1"/>
              <a:t>getName</a:t>
            </a:r>
            <a:r>
              <a:rPr lang="en-US" altLang="zh-CN" sz="1200" dirty="0" smtClean="0"/>
              <a:t>();}</a:t>
            </a:r>
          </a:p>
          <a:p>
            <a:endParaRPr lang="en-US" altLang="zh-CN" sz="1200" dirty="0"/>
          </a:p>
          <a:p>
            <a:r>
              <a:rPr lang="en-US" altLang="zh-CN" sz="1200" dirty="0"/>
              <a:t>@Query("select </a:t>
            </a:r>
            <a:r>
              <a:rPr lang="en-US" altLang="zh-CN" sz="1200" dirty="0" err="1"/>
              <a:t>h.city</a:t>
            </a:r>
            <a:r>
              <a:rPr lang="en-US" altLang="zh-CN" sz="1200" dirty="0"/>
              <a:t> as city, h.name as name, </a:t>
            </a:r>
            <a:r>
              <a:rPr lang="en-US" altLang="zh-CN" sz="1200" dirty="0" err="1"/>
              <a:t>avg</a:t>
            </a:r>
            <a:r>
              <a:rPr lang="en-US" altLang="zh-CN" sz="1200" dirty="0"/>
              <a:t>(</a:t>
            </a:r>
            <a:r>
              <a:rPr lang="en-US" altLang="zh-CN" sz="1200" dirty="0" err="1"/>
              <a:t>r.rating</a:t>
            </a:r>
            <a:r>
              <a:rPr lang="en-US" altLang="zh-CN" sz="1200" dirty="0"/>
              <a:t>) as </a:t>
            </a:r>
            <a:r>
              <a:rPr lang="en-US" altLang="zh-CN" sz="1200" dirty="0" err="1"/>
              <a:t>averageRating</a:t>
            </a:r>
            <a:r>
              <a:rPr lang="en-US" altLang="zh-CN" sz="1200" dirty="0"/>
              <a:t> " - "from Hotel h left outer join </a:t>
            </a:r>
            <a:r>
              <a:rPr lang="en-US" altLang="zh-CN" sz="1200" dirty="0" err="1"/>
              <a:t>h.reviews</a:t>
            </a:r>
            <a:r>
              <a:rPr lang="en-US" altLang="zh-CN" sz="1200" dirty="0"/>
              <a:t> r where </a:t>
            </a:r>
            <a:r>
              <a:rPr lang="en-US" altLang="zh-CN" sz="1200" dirty="0" err="1"/>
              <a:t>h.city</a:t>
            </a:r>
            <a:r>
              <a:rPr lang="en-US" altLang="zh-CN" sz="1200" dirty="0"/>
              <a:t> = ?1 group by h") </a:t>
            </a:r>
            <a:endParaRPr lang="en-US" altLang="zh-CN" sz="1200" dirty="0" smtClean="0"/>
          </a:p>
          <a:p>
            <a:r>
              <a:rPr lang="en-US" altLang="zh-CN" sz="1200" dirty="0" smtClean="0"/>
              <a:t>Page&lt;</a:t>
            </a:r>
            <a:r>
              <a:rPr lang="en-US" altLang="zh-CN" sz="1200" dirty="0" err="1" smtClean="0"/>
              <a:t>HotelSummary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findByCity</a:t>
            </a:r>
            <a:r>
              <a:rPr lang="en-US" altLang="zh-CN" sz="1200" dirty="0"/>
              <a:t>(City </a:t>
            </a:r>
            <a:r>
              <a:rPr lang="en-US" altLang="zh-CN" sz="1200" dirty="0" err="1"/>
              <a:t>city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Pageable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pageable</a:t>
            </a:r>
            <a:r>
              <a:rPr lang="en-US" altLang="zh-CN" sz="1200" dirty="0"/>
              <a:t>); </a:t>
            </a:r>
            <a:r>
              <a:rPr lang="en-US" altLang="zh-CN" sz="1200" dirty="0" smtClean="0"/>
              <a:t> </a:t>
            </a:r>
          </a:p>
          <a:p>
            <a:endParaRPr lang="en-US" altLang="zh-CN" sz="1200" dirty="0"/>
          </a:p>
          <a:p>
            <a:r>
              <a:rPr lang="en-US" altLang="zh-CN" sz="1200" dirty="0"/>
              <a:t>Page&lt;</a:t>
            </a:r>
            <a:r>
              <a:rPr lang="en-US" altLang="zh-CN" sz="1200" dirty="0" err="1"/>
              <a:t>HotelSummary</a:t>
            </a:r>
            <a:r>
              <a:rPr lang="en-US" altLang="zh-CN" sz="1200" dirty="0"/>
              <a:t>&gt; hotels = </a:t>
            </a:r>
            <a:r>
              <a:rPr lang="en-US" altLang="zh-CN" sz="1200" dirty="0" err="1"/>
              <a:t>this.hotelRepository.findByCity</a:t>
            </a:r>
            <a:r>
              <a:rPr lang="en-US" altLang="zh-CN" sz="1200" dirty="0"/>
              <a:t>(new </a:t>
            </a:r>
            <a:r>
              <a:rPr lang="en-US" altLang="zh-CN" sz="1200" dirty="0" err="1"/>
              <a:t>PageRequest</a:t>
            </a:r>
            <a:r>
              <a:rPr lang="en-US" altLang="zh-CN" sz="1200" dirty="0"/>
              <a:t>(0, 10, </a:t>
            </a:r>
            <a:r>
              <a:rPr lang="en-US" altLang="zh-CN" sz="1200" dirty="0" err="1"/>
              <a:t>Direction.ASC</a:t>
            </a:r>
            <a:r>
              <a:rPr lang="en-US" altLang="zh-CN" sz="1200" dirty="0"/>
              <a:t>, "name")); </a:t>
            </a:r>
            <a:endParaRPr lang="en-US" altLang="zh-CN" sz="1200" dirty="0" smtClean="0"/>
          </a:p>
          <a:p>
            <a:r>
              <a:rPr lang="en-US" altLang="zh-CN" sz="1200" dirty="0" smtClean="0"/>
              <a:t>for(</a:t>
            </a:r>
            <a:r>
              <a:rPr lang="en-US" altLang="zh-CN" sz="1200" dirty="0" err="1" smtClean="0"/>
              <a:t>HotelSummary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summay:hotels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{</a:t>
            </a:r>
            <a:r>
              <a:rPr lang="en-US" altLang="zh-CN" sz="1200" dirty="0" err="1" smtClean="0"/>
              <a:t>System.out.println</a:t>
            </a:r>
            <a:r>
              <a:rPr lang="en-US" altLang="zh-CN" sz="1200" dirty="0"/>
              <a:t>("Name" +</a:t>
            </a:r>
            <a:r>
              <a:rPr lang="en-US" altLang="zh-CN" sz="1200" dirty="0" err="1"/>
              <a:t>summay.getName</a:t>
            </a:r>
            <a:r>
              <a:rPr lang="en-US" altLang="zh-CN" sz="1200" dirty="0"/>
              <a:t>()); </a:t>
            </a:r>
            <a:r>
              <a:rPr lang="en-US" altLang="zh-CN" sz="1200" dirty="0" smtClean="0"/>
              <a:t>}</a:t>
            </a:r>
          </a:p>
          <a:p>
            <a:endParaRPr lang="en-US" altLang="zh-CN" sz="1200" dirty="0"/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6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多数据源支持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zh-CN" altLang="en-US" sz="1200" dirty="0"/>
              <a:t>实体类声明</a:t>
            </a:r>
            <a:r>
              <a:rPr lang="en-US" altLang="zh-CN" sz="1200" dirty="0"/>
              <a:t>@Entity </a:t>
            </a:r>
            <a:r>
              <a:rPr lang="zh-CN" altLang="en-US" sz="1200" dirty="0"/>
              <a:t>关系型数据库支持类型、声明</a:t>
            </a:r>
            <a:r>
              <a:rPr lang="en-US" altLang="zh-CN" sz="1200" dirty="0"/>
              <a:t>@Document </a:t>
            </a:r>
            <a:r>
              <a:rPr lang="zh-CN" altLang="en-US" sz="1200" dirty="0"/>
              <a:t>为</a:t>
            </a:r>
            <a:r>
              <a:rPr lang="en-US" altLang="zh-CN" sz="1200" dirty="0" err="1"/>
              <a:t>mongodb</a:t>
            </a:r>
            <a:r>
              <a:rPr lang="zh-CN" altLang="en-US" sz="1200" dirty="0"/>
              <a:t>支持类型，不同的数据源使用不同的实体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en-US" altLang="zh-CN" dirty="0"/>
              <a:t>Spring data </a:t>
            </a:r>
            <a:r>
              <a:rPr lang="en-US" altLang="zh-CN" dirty="0" err="1" smtClean="0"/>
              <a:t>jpa</a:t>
            </a:r>
            <a:r>
              <a:rPr lang="zh-CN" altLang="en-US" dirty="0" smtClean="0"/>
              <a:t>基本用法（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11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4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268010"/>
            <a:ext cx="7408862" cy="48581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sz="1200" dirty="0" smtClean="0"/>
              <a:t>Page&lt;Menu</a:t>
            </a:r>
            <a:r>
              <a:rPr lang="en-US" altLang="zh-CN" sz="1200" dirty="0"/>
              <a:t>&gt; result = </a:t>
            </a:r>
            <a:r>
              <a:rPr lang="en-US" altLang="zh-CN" sz="1200" dirty="0" err="1"/>
              <a:t>menuRepository.findAll</a:t>
            </a:r>
            <a:r>
              <a:rPr lang="en-US" altLang="zh-CN" sz="1200" dirty="0"/>
              <a:t>(</a:t>
            </a:r>
            <a:r>
              <a:rPr lang="en-US" altLang="zh-CN" sz="1200" b="1" dirty="0"/>
              <a:t>new Specification&lt;Menu&gt;()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@Override</a:t>
            </a:r>
          </a:p>
          <a:p>
            <a:r>
              <a:rPr lang="en-US" altLang="zh-CN" sz="1200" b="1" dirty="0"/>
              <a:t>public Predicate </a:t>
            </a:r>
            <a:r>
              <a:rPr lang="en-US" altLang="zh-CN" sz="1200" b="1" dirty="0" err="1"/>
              <a:t>toPredicate</a:t>
            </a:r>
            <a:r>
              <a:rPr lang="en-US" altLang="zh-CN" sz="1200" b="1" dirty="0"/>
              <a:t>(Root&lt;Menu&gt; root, </a:t>
            </a:r>
            <a:r>
              <a:rPr lang="en-US" altLang="zh-CN" sz="1200" b="1" dirty="0" err="1"/>
              <a:t>CriteriaQuery</a:t>
            </a:r>
            <a:r>
              <a:rPr lang="en-US" altLang="zh-CN" sz="1200" b="1" dirty="0"/>
              <a:t>&lt;?&gt; query, </a:t>
            </a:r>
            <a:r>
              <a:rPr lang="en-US" altLang="zh-CN" sz="1200" b="1" dirty="0" err="1"/>
              <a:t>CriteriaBuilder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cb</a:t>
            </a:r>
            <a:r>
              <a:rPr lang="en-US" altLang="zh-CN" sz="1200" b="1" dirty="0"/>
              <a:t>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List&lt;Predicate&gt; list = </a:t>
            </a:r>
            <a:r>
              <a:rPr lang="en-US" altLang="zh-CN" sz="1200" b="1" dirty="0"/>
              <a:t>new </a:t>
            </a:r>
            <a:r>
              <a:rPr lang="en-US" altLang="zh-CN" sz="1200" b="1" dirty="0" err="1"/>
              <a:t>ArrayList</a:t>
            </a:r>
            <a:r>
              <a:rPr lang="en-US" altLang="zh-CN" sz="1200" b="1" dirty="0"/>
              <a:t>&lt;Predicate&gt;();</a:t>
            </a:r>
          </a:p>
          <a:p>
            <a:pPr marL="0" indent="0">
              <a:buNone/>
            </a:pPr>
            <a:endParaRPr lang="zh-CN" altLang="en-US" sz="1200" dirty="0"/>
          </a:p>
          <a:p>
            <a:r>
              <a:rPr lang="en-US" altLang="zh-CN" sz="1200" b="1" dirty="0"/>
              <a:t>if (</a:t>
            </a:r>
            <a:r>
              <a:rPr lang="en-US" altLang="zh-CN" sz="1200" b="1" dirty="0" err="1"/>
              <a:t>StringUtils.</a:t>
            </a:r>
            <a:r>
              <a:rPr lang="en-US" altLang="zh-CN" sz="1200" b="1" i="1" dirty="0" err="1"/>
              <a:t>isNotEmpty</a:t>
            </a:r>
            <a:r>
              <a:rPr lang="en-US" altLang="zh-CN" sz="1200" b="1" i="1" dirty="0"/>
              <a:t>(</a:t>
            </a:r>
            <a:r>
              <a:rPr lang="en-US" altLang="zh-CN" sz="1200" b="1" i="1" dirty="0" err="1"/>
              <a:t>menuDto.getUrl</a:t>
            </a:r>
            <a:r>
              <a:rPr lang="en-US" altLang="zh-CN" sz="1200" b="1" i="1" dirty="0" smtClean="0"/>
              <a:t>()))  </a:t>
            </a:r>
            <a:r>
              <a:rPr lang="en-US" altLang="zh-CN" sz="1200" b="1" i="1" dirty="0" smtClean="0">
                <a:solidFill>
                  <a:srgbClr val="FF0000"/>
                </a:solidFill>
              </a:rPr>
              <a:t>//</a:t>
            </a:r>
            <a:r>
              <a:rPr lang="zh-CN" altLang="en-US" sz="1200" b="1" i="1" dirty="0" smtClean="0">
                <a:solidFill>
                  <a:srgbClr val="FF0000"/>
                </a:solidFill>
              </a:rPr>
              <a:t>根据</a:t>
            </a:r>
            <a:r>
              <a:rPr lang="en-US" altLang="zh-CN" sz="1200" b="1" i="1" dirty="0" err="1" smtClean="0">
                <a:solidFill>
                  <a:srgbClr val="FF0000"/>
                </a:solidFill>
              </a:rPr>
              <a:t>url</a:t>
            </a:r>
            <a:r>
              <a:rPr lang="zh-CN" altLang="en-US" sz="1200" b="1" i="1" dirty="0" smtClean="0">
                <a:solidFill>
                  <a:srgbClr val="FF0000"/>
                </a:solidFill>
              </a:rPr>
              <a:t>模糊查询</a:t>
            </a:r>
            <a:endParaRPr lang="en-US" altLang="zh-CN" sz="1200" b="1" i="1" dirty="0">
              <a:solidFill>
                <a:srgbClr val="FF0000"/>
              </a:solidFill>
            </a:endParaRP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 err="1"/>
              <a:t>list.add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cb.like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root.get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").as(</a:t>
            </a:r>
            <a:r>
              <a:rPr lang="en-US" altLang="zh-CN" sz="1200" dirty="0" err="1"/>
              <a:t>String.</a:t>
            </a:r>
            <a:r>
              <a:rPr lang="en-US" altLang="zh-CN" sz="1200" b="1" dirty="0" err="1"/>
              <a:t>class</a:t>
            </a:r>
            <a:r>
              <a:rPr lang="en-US" altLang="zh-CN" sz="1200" b="1" dirty="0"/>
              <a:t>), "%" + </a:t>
            </a:r>
            <a:r>
              <a:rPr lang="en-US" altLang="zh-CN" sz="1200" b="1" dirty="0" err="1"/>
              <a:t>menuDto.getUrl</a:t>
            </a:r>
            <a:r>
              <a:rPr lang="en-US" altLang="zh-CN" sz="1200" b="1" dirty="0"/>
              <a:t>() + "%"));</a:t>
            </a:r>
          </a:p>
          <a:p>
            <a:r>
              <a:rPr lang="en-US" altLang="zh-CN" sz="1200" dirty="0"/>
              <a:t>}</a:t>
            </a:r>
          </a:p>
          <a:p>
            <a:endParaRPr lang="zh-CN" altLang="en-US" sz="1200" dirty="0"/>
          </a:p>
          <a:p>
            <a:r>
              <a:rPr lang="en-US" altLang="zh-CN" sz="1200" b="1" dirty="0"/>
              <a:t>if (</a:t>
            </a:r>
            <a:r>
              <a:rPr lang="en-US" altLang="zh-CN" sz="1200" b="1" dirty="0" err="1"/>
              <a:t>StringUtils.</a:t>
            </a:r>
            <a:r>
              <a:rPr lang="en-US" altLang="zh-CN" sz="1200" b="1" i="1" dirty="0" err="1"/>
              <a:t>isNotEmpty</a:t>
            </a:r>
            <a:r>
              <a:rPr lang="en-US" altLang="zh-CN" sz="1200" b="1" i="1" dirty="0"/>
              <a:t>(</a:t>
            </a:r>
            <a:r>
              <a:rPr lang="en-US" altLang="zh-CN" sz="1200" b="1" i="1" dirty="0" err="1"/>
              <a:t>menuDto.getType</a:t>
            </a:r>
            <a:r>
              <a:rPr lang="en-US" altLang="zh-CN" sz="1200" b="1" i="1" dirty="0" smtClean="0"/>
              <a:t>())) </a:t>
            </a:r>
            <a:r>
              <a:rPr lang="en-US" altLang="zh-CN" sz="1200" b="1" i="1" dirty="0">
                <a:solidFill>
                  <a:srgbClr val="FF0000"/>
                </a:solidFill>
              </a:rPr>
              <a:t>//</a:t>
            </a:r>
            <a:r>
              <a:rPr lang="zh-CN" altLang="en-US" sz="1200" b="1" i="1" dirty="0" smtClean="0">
                <a:solidFill>
                  <a:srgbClr val="FF0000"/>
                </a:solidFill>
              </a:rPr>
              <a:t>根据</a:t>
            </a:r>
            <a:r>
              <a:rPr lang="en-US" altLang="zh-CN" sz="1200" b="1" i="1" dirty="0" smtClean="0">
                <a:solidFill>
                  <a:srgbClr val="FF0000"/>
                </a:solidFill>
              </a:rPr>
              <a:t>type</a:t>
            </a:r>
            <a:r>
              <a:rPr lang="zh-CN" altLang="en-US" sz="1200" b="1" i="1" dirty="0" smtClean="0">
                <a:solidFill>
                  <a:srgbClr val="FF0000"/>
                </a:solidFill>
              </a:rPr>
              <a:t>精确查询</a:t>
            </a:r>
            <a:endParaRPr lang="en-US" altLang="zh-CN" sz="1200" b="1" i="1" dirty="0"/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 err="1"/>
              <a:t>list.add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cb.equal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root.get</a:t>
            </a:r>
            <a:r>
              <a:rPr lang="en-US" altLang="zh-CN" sz="1200" dirty="0"/>
              <a:t>("type").as(</a:t>
            </a:r>
            <a:r>
              <a:rPr lang="en-US" altLang="zh-CN" sz="1200" dirty="0" err="1"/>
              <a:t>String.</a:t>
            </a:r>
            <a:r>
              <a:rPr lang="en-US" altLang="zh-CN" sz="1200" b="1" dirty="0" err="1"/>
              <a:t>class</a:t>
            </a:r>
            <a:r>
              <a:rPr lang="en-US" altLang="zh-CN" sz="1200" b="1" dirty="0"/>
              <a:t>), </a:t>
            </a:r>
            <a:r>
              <a:rPr lang="en-US" altLang="zh-CN" sz="1200" b="1" dirty="0" err="1"/>
              <a:t>menuDto.getType</a:t>
            </a:r>
            <a:r>
              <a:rPr lang="en-US" altLang="zh-CN" sz="1200" b="1" dirty="0"/>
              <a:t>()));</a:t>
            </a:r>
          </a:p>
          <a:p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Predicate[] p = </a:t>
            </a:r>
            <a:r>
              <a:rPr lang="en-US" altLang="zh-CN" sz="1200" b="1" dirty="0"/>
              <a:t>new Predicate[</a:t>
            </a:r>
            <a:r>
              <a:rPr lang="en-US" altLang="zh-CN" sz="1200" b="1" dirty="0" err="1"/>
              <a:t>list.size</a:t>
            </a:r>
            <a:r>
              <a:rPr lang="en-US" altLang="zh-CN" sz="1200" b="1" dirty="0"/>
              <a:t>()];</a:t>
            </a:r>
          </a:p>
          <a:p>
            <a:r>
              <a:rPr lang="en-US" altLang="zh-CN" sz="1200" b="1" dirty="0"/>
              <a:t>return </a:t>
            </a:r>
            <a:r>
              <a:rPr lang="en-US" altLang="zh-CN" sz="1200" b="1" dirty="0" err="1"/>
              <a:t>cb.and</a:t>
            </a:r>
            <a:r>
              <a:rPr lang="en-US" altLang="zh-CN" sz="1200" b="1" dirty="0"/>
              <a:t>(</a:t>
            </a:r>
            <a:r>
              <a:rPr lang="en-US" altLang="zh-CN" sz="1200" b="1" dirty="0" err="1"/>
              <a:t>list.toArray</a:t>
            </a:r>
            <a:r>
              <a:rPr lang="en-US" altLang="zh-CN" sz="1200" b="1" dirty="0"/>
              <a:t>(p));</a:t>
            </a:r>
          </a:p>
          <a:p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}, </a:t>
            </a:r>
            <a:r>
              <a:rPr lang="en-US" altLang="zh-CN" sz="1200" dirty="0" err="1"/>
              <a:t>pageable</a:t>
            </a:r>
            <a:r>
              <a:rPr lang="en-US" altLang="zh-CN" sz="1200" dirty="0"/>
              <a:t>);</a:t>
            </a:r>
          </a:p>
          <a:p>
            <a:r>
              <a:rPr lang="en-US" altLang="zh-CN" sz="1200" b="1" dirty="0"/>
              <a:t>return result;</a:t>
            </a:r>
          </a:p>
          <a:p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 </a:t>
            </a:r>
            <a:r>
              <a:rPr lang="en-US" altLang="zh-CN" dirty="0"/>
              <a:t>Spring data </a:t>
            </a:r>
            <a:r>
              <a:rPr lang="en-US" altLang="zh-CN" dirty="0" err="1" smtClean="0"/>
              <a:t>jpa</a:t>
            </a:r>
            <a:r>
              <a:rPr lang="zh-CN" altLang="en-US" dirty="0" smtClean="0"/>
              <a:t>多条件查询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3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0053" y="1556142"/>
            <a:ext cx="7408862" cy="47541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spring-data-commons</a:t>
            </a:r>
            <a:r>
              <a:rPr lang="zh-CN" altLang="en-US" sz="1200" dirty="0"/>
              <a:t>包是核心包。颗粒度划得很细，这主要也是为了责任分离。</a:t>
            </a:r>
          </a:p>
          <a:p>
            <a:r>
              <a:rPr lang="en-US" altLang="zh-CN" sz="1200" dirty="0"/>
              <a:t>Repository</a:t>
            </a:r>
            <a:r>
              <a:rPr lang="zh-CN" altLang="en-US" sz="1200" dirty="0"/>
              <a:t>：空的接口，目的是为了统一所有</a:t>
            </a:r>
            <a:r>
              <a:rPr lang="en-US" altLang="zh-CN" sz="1200" dirty="0"/>
              <a:t>Repository</a:t>
            </a:r>
            <a:r>
              <a:rPr lang="zh-CN" altLang="en-US" sz="1200" dirty="0"/>
              <a:t>的类型，其接口类型使用了泛型，泛型参数中</a:t>
            </a:r>
            <a:r>
              <a:rPr lang="en-US" altLang="zh-CN" sz="1200" dirty="0"/>
              <a:t>T</a:t>
            </a:r>
            <a:r>
              <a:rPr lang="zh-CN" altLang="en-US" sz="1200" dirty="0"/>
              <a:t>代表实体类型，</a:t>
            </a:r>
            <a:r>
              <a:rPr lang="en-US" altLang="zh-CN" sz="1200" dirty="0"/>
              <a:t>ID</a:t>
            </a:r>
            <a:r>
              <a:rPr lang="zh-CN" altLang="en-US" sz="1200" dirty="0"/>
              <a:t>则是实体中</a:t>
            </a:r>
            <a:r>
              <a:rPr lang="en-US" altLang="zh-CN" sz="1200" dirty="0"/>
              <a:t>id</a:t>
            </a:r>
            <a:r>
              <a:rPr lang="zh-CN" altLang="en-US" sz="1200" dirty="0"/>
              <a:t>的类型</a:t>
            </a:r>
          </a:p>
          <a:p>
            <a:r>
              <a:rPr lang="en-US" altLang="zh-CN" sz="1200" dirty="0" err="1" smtClean="0"/>
              <a:t>CrudRepository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:</a:t>
            </a:r>
            <a:r>
              <a:rPr lang="zh-CN" altLang="en-US" sz="1200" dirty="0"/>
              <a:t>简单的增删改查</a:t>
            </a:r>
          </a:p>
          <a:p>
            <a:r>
              <a:rPr lang="en-US" altLang="zh-CN" sz="1200" dirty="0" err="1"/>
              <a:t>PagingAndSortingRepository</a:t>
            </a:r>
            <a:r>
              <a:rPr lang="zh-CN" altLang="en-US" sz="1200" dirty="0"/>
              <a:t>：分页排序</a:t>
            </a:r>
          </a:p>
          <a:p>
            <a:r>
              <a:rPr lang="zh-CN" altLang="en-US" sz="1200" dirty="0"/>
              <a:t>	</a:t>
            </a:r>
          </a:p>
          <a:p>
            <a:r>
              <a:rPr lang="zh-CN" altLang="en-US" sz="1200" dirty="0"/>
              <a:t>	</a:t>
            </a:r>
          </a:p>
          <a:p>
            <a:r>
              <a:rPr lang="zh-CN" altLang="en-US" sz="1200" dirty="0"/>
              <a:t>		</a:t>
            </a:r>
          </a:p>
          <a:p>
            <a:r>
              <a:rPr lang="zh-CN" altLang="en-US" sz="1200" dirty="0"/>
              <a:t>	</a:t>
            </a:r>
          </a:p>
          <a:p>
            <a:r>
              <a:rPr lang="zh-CN" altLang="en-US" sz="1200" dirty="0"/>
              <a:t>	</a:t>
            </a:r>
          </a:p>
          <a:p>
            <a:r>
              <a:rPr lang="zh-CN" altLang="en-US" sz="1200" dirty="0"/>
              <a:t>	</a:t>
            </a:r>
          </a:p>
          <a:p>
            <a:r>
              <a:rPr lang="zh-CN" altLang="en-US" sz="1200" dirty="0"/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Spring data </a:t>
            </a:r>
            <a:r>
              <a:rPr lang="en-US" altLang="zh-CN" dirty="0" err="1" smtClean="0"/>
              <a:t>jpa</a:t>
            </a:r>
            <a:r>
              <a:rPr lang="zh-CN" altLang="en-US" dirty="0" smtClean="0"/>
              <a:t>源码分析（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83" y="2852736"/>
            <a:ext cx="7093155" cy="331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86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556142"/>
            <a:ext cx="7408862" cy="5301858"/>
          </a:xfrm>
        </p:spPr>
        <p:txBody>
          <a:bodyPr/>
          <a:lstStyle/>
          <a:p>
            <a:r>
              <a:rPr lang="en-US" altLang="zh-CN" sz="1200" b="1" dirty="0" err="1" smtClean="0"/>
              <a:t>JpaSpecificationExecutor</a:t>
            </a:r>
            <a:r>
              <a:rPr lang="zh-CN" altLang="en-US" sz="1200" b="1" dirty="0" smtClean="0"/>
              <a:t>：</a:t>
            </a:r>
            <a:r>
              <a:rPr lang="zh-CN" altLang="en-US" sz="1200" dirty="0" smtClean="0"/>
              <a:t>其中</a:t>
            </a:r>
            <a:r>
              <a:rPr lang="en-US" altLang="zh-CN" sz="1200" dirty="0"/>
              <a:t>Specification</a:t>
            </a:r>
            <a:r>
              <a:rPr lang="zh-CN" altLang="en-US" sz="1200" dirty="0"/>
              <a:t>就是需要我们传进去的参数，它是一个接口</a:t>
            </a:r>
          </a:p>
          <a:p>
            <a:pPr marL="0" indent="0">
              <a:buNone/>
            </a:pPr>
            <a:r>
              <a:rPr lang="en-US" altLang="zh-CN" sz="1200" dirty="0" smtClean="0"/>
              <a:t>              public </a:t>
            </a:r>
            <a:r>
              <a:rPr lang="en-US" altLang="zh-CN" sz="1200" dirty="0"/>
              <a:t>interface Specification&lt;T&gt; {</a:t>
            </a:r>
          </a:p>
          <a:p>
            <a:r>
              <a:rPr lang="en-US" altLang="zh-CN" sz="1200" dirty="0"/>
              <a:t>		Predicate </a:t>
            </a:r>
            <a:r>
              <a:rPr lang="en-US" altLang="zh-CN" sz="1200" dirty="0" err="1"/>
              <a:t>toPredicate</a:t>
            </a:r>
            <a:r>
              <a:rPr lang="en-US" altLang="zh-CN" sz="1200" dirty="0"/>
              <a:t>(Root&lt;T&gt; root, </a:t>
            </a:r>
            <a:r>
              <a:rPr lang="en-US" altLang="zh-CN" sz="1200" dirty="0" err="1"/>
              <a:t>CriteriaQuery</a:t>
            </a:r>
            <a:r>
              <a:rPr lang="en-US" altLang="zh-CN" sz="1200" dirty="0"/>
              <a:t>&lt;?&gt; query, </a:t>
            </a:r>
            <a:r>
              <a:rPr lang="en-US" altLang="zh-CN" sz="1200" dirty="0" err="1"/>
              <a:t>CriteriaBuilder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cb</a:t>
            </a:r>
            <a:r>
              <a:rPr lang="en-US" altLang="zh-CN" sz="1200" dirty="0" smtClean="0"/>
              <a:t>);}</a:t>
            </a:r>
            <a:endParaRPr lang="en-US" altLang="zh-CN" sz="1200" dirty="0"/>
          </a:p>
          <a:p>
            <a:r>
              <a:rPr lang="en-US" altLang="zh-CN" sz="1200" dirty="0"/>
              <a:t>        public Predicate </a:t>
            </a:r>
            <a:r>
              <a:rPr lang="en-US" altLang="zh-CN" sz="1200" dirty="0" err="1"/>
              <a:t>toPredicate</a:t>
            </a:r>
            <a:r>
              <a:rPr lang="en-US" altLang="zh-CN" sz="1200" dirty="0"/>
              <a:t>(Root&lt;Task&gt; root, </a:t>
            </a:r>
            <a:r>
              <a:rPr lang="en-US" altLang="zh-CN" sz="1200" dirty="0" err="1"/>
              <a:t>CriteriaQuery</a:t>
            </a:r>
            <a:r>
              <a:rPr lang="en-US" altLang="zh-CN" sz="1200" dirty="0"/>
              <a:t>&lt;?&gt; query, </a:t>
            </a:r>
            <a:r>
              <a:rPr lang="en-US" altLang="zh-CN" sz="1200" dirty="0" err="1"/>
              <a:t>CriteriaBuilder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cb</a:t>
            </a:r>
            <a:r>
              <a:rPr lang="en-US" altLang="zh-CN" sz="1200" dirty="0"/>
              <a:t>) </a:t>
            </a:r>
            <a:r>
              <a:rPr lang="en-US" altLang="zh-CN" sz="1200" dirty="0" smtClean="0"/>
              <a:t>{</a:t>
            </a:r>
            <a:endParaRPr lang="en-US" altLang="zh-CN" sz="1200" dirty="0"/>
          </a:p>
          <a:p>
            <a:r>
              <a:rPr lang="en-US" altLang="zh-CN" sz="1200" dirty="0" smtClean="0"/>
              <a:t>         Path&lt;String</a:t>
            </a:r>
            <a:r>
              <a:rPr lang="en-US" altLang="zh-CN" sz="1200" dirty="0"/>
              <a:t>&gt; exp1 = </a:t>
            </a:r>
            <a:r>
              <a:rPr lang="en-US" altLang="zh-CN" sz="1200" dirty="0" err="1"/>
              <a:t>root.get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taskName</a:t>
            </a:r>
            <a:r>
              <a:rPr lang="en-US" altLang="zh-CN" sz="1200" dirty="0"/>
              <a:t>");</a:t>
            </a:r>
          </a:p>
          <a:p>
            <a:r>
              <a:rPr lang="en-US" altLang="zh-CN" sz="1200" dirty="0"/>
              <a:t>          Path&lt;Date&gt;  exp2 = </a:t>
            </a:r>
            <a:r>
              <a:rPr lang="en-US" altLang="zh-CN" sz="1200" dirty="0" err="1"/>
              <a:t>root.get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createTime</a:t>
            </a:r>
            <a:r>
              <a:rPr lang="en-US" altLang="zh-CN" sz="1200" dirty="0"/>
              <a:t>");</a:t>
            </a:r>
          </a:p>
          <a:p>
            <a:r>
              <a:rPr lang="en-US" altLang="zh-CN" sz="1200" dirty="0"/>
              <a:t>          Predicate </a:t>
            </a:r>
            <a:r>
              <a:rPr lang="en-US" altLang="zh-CN" sz="1200" dirty="0" err="1"/>
              <a:t>predicate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cb.and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cb.like</a:t>
            </a:r>
            <a:r>
              <a:rPr lang="en-US" altLang="zh-CN" sz="1200" dirty="0"/>
              <a:t>(exp1, "%</a:t>
            </a:r>
            <a:r>
              <a:rPr lang="en-US" altLang="zh-CN" sz="1200" dirty="0" err="1"/>
              <a:t>taskName</a:t>
            </a:r>
            <a:r>
              <a:rPr lang="en-US" altLang="zh-CN" sz="1200" dirty="0"/>
              <a:t>%"),</a:t>
            </a:r>
            <a:r>
              <a:rPr lang="en-US" altLang="zh-CN" sz="1200" dirty="0" err="1"/>
              <a:t>cb.lessThan</a:t>
            </a:r>
            <a:r>
              <a:rPr lang="en-US" altLang="zh-CN" sz="1200" dirty="0"/>
              <a:t>(exp2, new Date()));</a:t>
            </a:r>
          </a:p>
          <a:p>
            <a:r>
              <a:rPr lang="en-US" altLang="zh-CN" sz="1200" dirty="0"/>
              <a:t>          return </a:t>
            </a:r>
            <a:r>
              <a:rPr lang="en-US" altLang="zh-CN" sz="1200" dirty="0" err="1"/>
              <a:t>cb.or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predicate,cb.equal</a:t>
            </a:r>
            <a:r>
              <a:rPr lang="en-US" altLang="zh-CN" sz="1200" dirty="0"/>
              <a:t>(exp3, "</a:t>
            </a:r>
            <a:r>
              <a:rPr lang="en-US" altLang="zh-CN" sz="1200" dirty="0" err="1"/>
              <a:t>kkk</a:t>
            </a:r>
            <a:r>
              <a:rPr lang="en-US" altLang="zh-CN" sz="1200" dirty="0" smtClean="0"/>
              <a:t>")); </a:t>
            </a:r>
            <a:r>
              <a:rPr lang="en-US" altLang="zh-CN" sz="1200" dirty="0">
                <a:solidFill>
                  <a:srgbClr val="FF0000"/>
                </a:solidFill>
              </a:rPr>
              <a:t>//1.</a:t>
            </a:r>
            <a:r>
              <a:rPr lang="zh-CN" altLang="en-US" sz="1200" dirty="0">
                <a:solidFill>
                  <a:srgbClr val="FF0000"/>
                </a:solidFill>
              </a:rPr>
              <a:t>混合条件查询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          Join&lt;</a:t>
            </a:r>
            <a:r>
              <a:rPr lang="en-US" altLang="zh-CN" sz="1200" dirty="0" err="1" smtClean="0"/>
              <a:t>Task,Project</a:t>
            </a:r>
            <a:r>
              <a:rPr lang="en-US" altLang="zh-CN" sz="1200" dirty="0"/>
              <a:t>&gt; join = </a:t>
            </a:r>
            <a:r>
              <a:rPr lang="en-US" altLang="zh-CN" sz="1200" dirty="0" err="1"/>
              <a:t>root.join</a:t>
            </a:r>
            <a:r>
              <a:rPr lang="en-US" altLang="zh-CN" sz="1200" dirty="0"/>
              <a:t>("project", </a:t>
            </a:r>
            <a:r>
              <a:rPr lang="en-US" altLang="zh-CN" sz="1200" dirty="0" err="1"/>
              <a:t>JoinType.INNER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		Path&lt;String&gt; exp4 = </a:t>
            </a:r>
            <a:r>
              <a:rPr lang="en-US" altLang="zh-CN" sz="1200" dirty="0" err="1"/>
              <a:t>join.get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projectName</a:t>
            </a:r>
            <a:r>
              <a:rPr lang="en-US" altLang="zh-CN" sz="1200" dirty="0"/>
              <a:t>");</a:t>
            </a:r>
          </a:p>
          <a:p>
            <a:r>
              <a:rPr lang="en-US" altLang="zh-CN" sz="1200" dirty="0"/>
              <a:t>		return </a:t>
            </a:r>
            <a:r>
              <a:rPr lang="en-US" altLang="zh-CN" sz="1200" dirty="0" err="1"/>
              <a:t>cb.like</a:t>
            </a:r>
            <a:r>
              <a:rPr lang="en-US" altLang="zh-CN" sz="1200" dirty="0"/>
              <a:t>(exp4, "%</a:t>
            </a:r>
            <a:r>
              <a:rPr lang="en-US" altLang="zh-CN" sz="1200" dirty="0" err="1"/>
              <a:t>projectName</a:t>
            </a:r>
            <a:r>
              <a:rPr lang="en-US" altLang="zh-CN" sz="1200" dirty="0" smtClean="0"/>
              <a:t>%"); </a:t>
            </a:r>
            <a:r>
              <a:rPr lang="en-US" altLang="zh-CN" sz="1200" dirty="0">
                <a:solidFill>
                  <a:srgbClr val="FF0000"/>
                </a:solidFill>
              </a:rPr>
              <a:t>//2.</a:t>
            </a:r>
            <a:r>
              <a:rPr lang="zh-CN" altLang="en-US" sz="1200" dirty="0">
                <a:solidFill>
                  <a:srgbClr val="FF0000"/>
                </a:solidFill>
              </a:rPr>
              <a:t>多表</a:t>
            </a:r>
            <a:r>
              <a:rPr lang="zh-CN" altLang="en-US" sz="1200" dirty="0" smtClean="0">
                <a:solidFill>
                  <a:srgbClr val="FF0000"/>
                </a:solidFill>
              </a:rPr>
              <a:t>查询</a:t>
            </a:r>
            <a:endParaRPr lang="en-US" altLang="zh-CN" sz="1200" dirty="0" smtClean="0"/>
          </a:p>
          <a:p>
            <a:r>
              <a:rPr lang="en-US" altLang="zh-CN" sz="1200" b="1" dirty="0" err="1" smtClean="0"/>
              <a:t>QueryByExampleExecutor</a:t>
            </a:r>
            <a:r>
              <a:rPr lang="zh-CN" altLang="en-US" sz="1200" dirty="0"/>
              <a:t>：</a:t>
            </a:r>
            <a:r>
              <a:rPr lang="zh-CN" altLang="en-US" sz="1200" dirty="0">
                <a:solidFill>
                  <a:srgbClr val="FF0000"/>
                </a:solidFill>
              </a:rPr>
              <a:t>类似于</a:t>
            </a:r>
            <a:r>
              <a:rPr lang="en-US" altLang="zh-CN" sz="1200" dirty="0" err="1">
                <a:solidFill>
                  <a:srgbClr val="FF0000"/>
                </a:solidFill>
              </a:rPr>
              <a:t>mybatis</a:t>
            </a:r>
            <a:r>
              <a:rPr lang="zh-CN" altLang="en-US" sz="1200" dirty="0">
                <a:solidFill>
                  <a:srgbClr val="FF0000"/>
                </a:solidFill>
              </a:rPr>
              <a:t>的</a:t>
            </a:r>
            <a:r>
              <a:rPr lang="en-US" altLang="zh-CN" sz="1200" dirty="0">
                <a:solidFill>
                  <a:srgbClr val="FF0000"/>
                </a:solidFill>
              </a:rPr>
              <a:t>example</a:t>
            </a:r>
            <a:r>
              <a:rPr lang="zh-CN" altLang="en-US" sz="1200" dirty="0">
                <a:solidFill>
                  <a:srgbClr val="FF0000"/>
                </a:solidFill>
              </a:rPr>
              <a:t>简单 条件查询 </a:t>
            </a:r>
          </a:p>
          <a:p>
            <a:r>
              <a:rPr lang="en-US" altLang="zh-CN" sz="1200" dirty="0" err="1"/>
              <a:t>UserExample</a:t>
            </a:r>
            <a:r>
              <a:rPr lang="en-US" altLang="zh-CN" sz="1200" dirty="0"/>
              <a:t> example = new </a:t>
            </a:r>
            <a:r>
              <a:rPr lang="en-US" altLang="zh-CN" sz="1200" dirty="0" err="1"/>
              <a:t>UserExample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Criteria </a:t>
            </a:r>
            <a:r>
              <a:rPr lang="en-US" altLang="zh-CN" sz="1200" dirty="0" err="1"/>
              <a:t>criteria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example.createCriteria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 err="1"/>
              <a:t>criteria.andUsernameEqualTo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wyw</a:t>
            </a:r>
            <a:r>
              <a:rPr lang="en-US" altLang="zh-CN" sz="1200" dirty="0"/>
              <a:t>");</a:t>
            </a:r>
          </a:p>
          <a:p>
            <a:r>
              <a:rPr lang="en-US" altLang="zh-CN" sz="1200" dirty="0" err="1" smtClean="0"/>
              <a:t>example.setOrderByClause</a:t>
            </a:r>
            <a:r>
              <a:rPr lang="en-US" altLang="zh-CN" sz="1200" dirty="0"/>
              <a:t>("username </a:t>
            </a:r>
            <a:r>
              <a:rPr lang="en-US" altLang="zh-CN" sz="1200" dirty="0" err="1"/>
              <a:t>asc,email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desc</a:t>
            </a:r>
            <a:r>
              <a:rPr lang="en-US" altLang="zh-CN" sz="1200" dirty="0"/>
              <a:t>");</a:t>
            </a:r>
          </a:p>
          <a:p>
            <a:r>
              <a:rPr lang="en-US" altLang="zh-CN" sz="1200" dirty="0"/>
              <a:t>List&lt;?&gt;list = </a:t>
            </a:r>
            <a:r>
              <a:rPr lang="en-US" altLang="zh-CN" sz="1200" dirty="0" err="1"/>
              <a:t>XxxMapper.selectByExample</a:t>
            </a:r>
            <a:r>
              <a:rPr lang="en-US" altLang="zh-CN" sz="1200" dirty="0"/>
              <a:t>(example</a:t>
            </a:r>
            <a:r>
              <a:rPr lang="en-US" altLang="zh-CN" sz="1200" dirty="0" smtClean="0"/>
              <a:t>);</a:t>
            </a:r>
          </a:p>
          <a:p>
            <a:endParaRPr lang="en-US" altLang="zh-CN" sz="1200" dirty="0"/>
          </a:p>
          <a:p>
            <a:r>
              <a:rPr lang="zh-CN" altLang="en-US" sz="1200" b="1" dirty="0" smtClean="0">
                <a:solidFill>
                  <a:srgbClr val="FF0000"/>
                </a:solidFill>
              </a:rPr>
              <a:t>类似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Mybatis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使用</a:t>
            </a:r>
            <a:r>
              <a:rPr lang="zh-CN" altLang="en-US" sz="1200" b="1" dirty="0">
                <a:solidFill>
                  <a:srgbClr val="FF0000"/>
                </a:solidFill>
              </a:rPr>
              <a:t>动态代理和动态生成字节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码技术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en-US" altLang="zh-CN" sz="1200" b="1" dirty="0">
                <a:solidFill>
                  <a:srgbClr val="FF0000"/>
                </a:solidFill>
              </a:rPr>
              <a:t>Spring boot</a:t>
            </a:r>
            <a:r>
              <a:rPr lang="zh-CN" altLang="en-US" sz="1200" b="1" dirty="0">
                <a:solidFill>
                  <a:srgbClr val="FF0000"/>
                </a:solidFill>
              </a:rPr>
              <a:t>为声明</a:t>
            </a:r>
            <a:r>
              <a:rPr lang="en-US" altLang="zh-CN" sz="1200" b="1" dirty="0">
                <a:solidFill>
                  <a:srgbClr val="FF0000"/>
                </a:solidFill>
              </a:rPr>
              <a:t>@Repository</a:t>
            </a:r>
            <a:r>
              <a:rPr lang="zh-CN" altLang="en-US" sz="1200" b="1" dirty="0">
                <a:solidFill>
                  <a:srgbClr val="FF0000"/>
                </a:solidFill>
              </a:rPr>
              <a:t>注解的接口创建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代理实现类的对象</a:t>
            </a:r>
            <a:r>
              <a:rPr lang="zh-CN" altLang="en-US" sz="1200" b="1" dirty="0">
                <a:solidFill>
                  <a:srgbClr val="FF0000"/>
                </a:solidFill>
              </a:rPr>
              <a:t>，并将代理对象注册为 </a:t>
            </a:r>
            <a:r>
              <a:rPr lang="en-US" altLang="zh-CN" sz="1200" b="1" dirty="0">
                <a:solidFill>
                  <a:srgbClr val="FF0000"/>
                </a:solidFill>
              </a:rPr>
              <a:t>Spring Bean</a:t>
            </a:r>
            <a:r>
              <a:rPr lang="zh-CN" altLang="en-US" sz="1200" dirty="0"/>
              <a:t>，业务层便可以通过 </a:t>
            </a:r>
            <a:r>
              <a:rPr lang="en-US" altLang="zh-CN" sz="1200" dirty="0"/>
              <a:t>Spring </a:t>
            </a:r>
            <a:r>
              <a:rPr lang="zh-CN" altLang="en-US" sz="1200" dirty="0"/>
              <a:t>自动封装的特性来直接使用该对象</a:t>
            </a:r>
            <a:r>
              <a:rPr lang="zh-CN" altLang="en-US" sz="1200" dirty="0" smtClean="0"/>
              <a:t>。默认</a:t>
            </a:r>
            <a:r>
              <a:rPr lang="zh-CN" altLang="en-US" sz="1200" dirty="0"/>
              <a:t>情况下，</a:t>
            </a:r>
            <a:r>
              <a:rPr lang="en-US" altLang="zh-CN" sz="1200" dirty="0"/>
              <a:t>Spring Data JPA </a:t>
            </a:r>
            <a:r>
              <a:rPr lang="zh-CN" altLang="en-US" sz="1200" dirty="0"/>
              <a:t>实现的方法都是使用事务的。针对查询类型的方法，其等价于 </a:t>
            </a:r>
            <a:r>
              <a:rPr lang="en-US" altLang="zh-CN" sz="1200" dirty="0"/>
              <a:t>@Transactional(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=true)</a:t>
            </a:r>
            <a:r>
              <a:rPr lang="zh-CN" altLang="en-US" sz="1200" dirty="0"/>
              <a:t>；增删改类型的方法，等价于</a:t>
            </a:r>
            <a:r>
              <a:rPr lang="en-US" altLang="zh-CN" sz="1200" dirty="0"/>
              <a:t>@Transactional</a:t>
            </a:r>
            <a:r>
              <a:rPr lang="zh-CN" altLang="en-US" sz="1200" dirty="0" smtClean="0"/>
              <a:t>。可以</a:t>
            </a:r>
            <a:r>
              <a:rPr lang="zh-CN" altLang="en-US" sz="1200" dirty="0"/>
              <a:t>在接口方法上使用 </a:t>
            </a:r>
            <a:r>
              <a:rPr lang="en-US" altLang="zh-CN" sz="1200" dirty="0"/>
              <a:t>@Transactional </a:t>
            </a:r>
            <a:r>
              <a:rPr lang="zh-CN" altLang="en-US" sz="1200" dirty="0"/>
              <a:t>显式指定事务属性，该值覆盖 </a:t>
            </a:r>
            <a:r>
              <a:rPr lang="en-US" altLang="zh-CN" sz="1200" dirty="0"/>
              <a:t>Spring Data JPA </a:t>
            </a:r>
            <a:r>
              <a:rPr lang="zh-CN" altLang="en-US" sz="1200" dirty="0"/>
              <a:t>提供的默认值。</a:t>
            </a:r>
          </a:p>
          <a:p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en-US" altLang="zh-CN" dirty="0"/>
              <a:t>Spring data </a:t>
            </a:r>
            <a:r>
              <a:rPr lang="en-US" altLang="zh-CN" dirty="0" err="1"/>
              <a:t>jpa</a:t>
            </a:r>
            <a:r>
              <a:rPr lang="zh-CN" altLang="en-US" dirty="0"/>
              <a:t>源码分析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3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484110"/>
            <a:ext cx="7408862" cy="4642054"/>
          </a:xfrm>
        </p:spPr>
        <p:txBody>
          <a:bodyPr/>
          <a:lstStyle/>
          <a:p>
            <a:endParaRPr lang="en-US" altLang="zh-CN" sz="1200" dirty="0" smtClean="0"/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1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打包跳过测试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dirty="0" err="1" smtClean="0"/>
              <a:t>mvn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package </a:t>
            </a:r>
            <a:r>
              <a:rPr lang="en-US" altLang="zh-CN" sz="1200" dirty="0" smtClean="0"/>
              <a:t>-</a:t>
            </a:r>
            <a:r>
              <a:rPr lang="en-US" altLang="zh-CN" sz="1200" dirty="0" err="1" smtClean="0"/>
              <a:t>Dmaven.test.skip</a:t>
            </a:r>
            <a:r>
              <a:rPr lang="en-US" altLang="zh-CN" sz="1200" dirty="0" smtClean="0"/>
              <a:t>=</a:t>
            </a:r>
            <a:r>
              <a:rPr lang="en-US" altLang="zh-CN" sz="1200" dirty="0" err="1" smtClean="0"/>
              <a:t>ture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2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编译项目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dirty="0" err="1"/>
              <a:t>mvn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compile</a:t>
            </a:r>
          </a:p>
          <a:p>
            <a:endParaRPr lang="en-US" altLang="zh-CN" sz="1200" dirty="0"/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3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上传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jar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到私服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dirty="0" err="1"/>
              <a:t>mvn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deploy:deploy-file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DgroupId</a:t>
            </a:r>
            <a:r>
              <a:rPr lang="en-US" altLang="zh-CN" sz="1200" dirty="0"/>
              <a:t>=com -</a:t>
            </a:r>
            <a:r>
              <a:rPr lang="en-US" altLang="zh-CN" sz="1200" dirty="0" err="1"/>
              <a:t>DartifactId</a:t>
            </a:r>
            <a:r>
              <a:rPr lang="en-US" altLang="zh-CN" sz="1200" dirty="0"/>
              <a:t>=client -</a:t>
            </a:r>
            <a:r>
              <a:rPr lang="en-US" altLang="zh-CN" sz="1200" dirty="0" err="1"/>
              <a:t>Dversion</a:t>
            </a:r>
            <a:r>
              <a:rPr lang="en-US" altLang="zh-CN" sz="1200" dirty="0"/>
              <a:t>=0.1.0 -</a:t>
            </a:r>
            <a:r>
              <a:rPr lang="en-US" altLang="zh-CN" sz="1200" dirty="0" err="1"/>
              <a:t>Dpackaging</a:t>
            </a:r>
            <a:r>
              <a:rPr lang="en-US" altLang="zh-CN" sz="1200" dirty="0"/>
              <a:t>=jar -</a:t>
            </a:r>
            <a:r>
              <a:rPr lang="en-US" altLang="zh-CN" sz="1200" dirty="0" err="1"/>
              <a:t>Dfile</a:t>
            </a:r>
            <a:r>
              <a:rPr lang="en-US" altLang="zh-CN" sz="1200" dirty="0"/>
              <a:t>=d:\client-0.1.0.jar -</a:t>
            </a:r>
            <a:r>
              <a:rPr lang="en-US" altLang="zh-CN" sz="1200" dirty="0" err="1" smtClean="0"/>
              <a:t>DrepositoryId</a:t>
            </a:r>
            <a:r>
              <a:rPr lang="en-US" altLang="zh-CN" sz="1200" dirty="0" smtClean="0"/>
              <a:t>=maven-repository-I</a:t>
            </a:r>
          </a:p>
          <a:p>
            <a:endParaRPr lang="en-US" altLang="zh-CN" sz="1200" dirty="0" smtClean="0"/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4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发布</a:t>
            </a:r>
            <a:r>
              <a:rPr lang="zh-CN" altLang="en-US" sz="1200" b="1" dirty="0">
                <a:solidFill>
                  <a:schemeClr val="tx1"/>
                </a:solidFill>
              </a:rPr>
              <a:t>第三方</a:t>
            </a:r>
            <a:r>
              <a:rPr lang="en-US" altLang="zh-CN" sz="1200" b="1" dirty="0">
                <a:solidFill>
                  <a:schemeClr val="tx1"/>
                </a:solidFill>
              </a:rPr>
              <a:t>Jar</a:t>
            </a:r>
            <a:r>
              <a:rPr lang="zh-CN" altLang="en-US" sz="1200" b="1" dirty="0">
                <a:solidFill>
                  <a:schemeClr val="tx1"/>
                </a:solidFill>
              </a:rPr>
              <a:t>到本地库中</a:t>
            </a:r>
            <a:r>
              <a:rPr lang="zh-CN" altLang="en-US" sz="1200" dirty="0"/>
              <a:t>： </a:t>
            </a:r>
            <a:br>
              <a:rPr lang="zh-CN" altLang="en-US" sz="1200" dirty="0"/>
            </a:br>
            <a:r>
              <a:rPr lang="en-US" altLang="zh-CN" sz="1200" dirty="0" err="1"/>
              <a:t>mvn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install:install-file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DgroupId</a:t>
            </a:r>
            <a:r>
              <a:rPr lang="en-US" altLang="zh-CN" sz="1200" dirty="0"/>
              <a:t>=com -</a:t>
            </a:r>
            <a:r>
              <a:rPr lang="en-US" altLang="zh-CN" sz="1200" dirty="0" err="1"/>
              <a:t>DartifactId</a:t>
            </a:r>
            <a:r>
              <a:rPr lang="en-US" altLang="zh-CN" sz="1200" dirty="0"/>
              <a:t>=client -</a:t>
            </a:r>
            <a:r>
              <a:rPr lang="en-US" altLang="zh-CN" sz="1200" dirty="0" err="1"/>
              <a:t>Dversion</a:t>
            </a:r>
            <a:r>
              <a:rPr lang="en-US" altLang="zh-CN" sz="1200" dirty="0"/>
              <a:t>=0.1.0 -</a:t>
            </a:r>
            <a:r>
              <a:rPr lang="en-US" altLang="zh-CN" sz="1200" dirty="0" err="1"/>
              <a:t>Dpackaging</a:t>
            </a:r>
            <a:r>
              <a:rPr lang="en-US" altLang="zh-CN" sz="1200" dirty="0"/>
              <a:t>=jar -</a:t>
            </a:r>
            <a:r>
              <a:rPr lang="en-US" altLang="zh-CN" sz="1200" dirty="0" err="1"/>
              <a:t>Dfile</a:t>
            </a:r>
            <a:r>
              <a:rPr lang="en-US" altLang="zh-CN" sz="1200" dirty="0"/>
              <a:t>=d:\client-0.1.0.jar  </a:t>
            </a:r>
            <a:r>
              <a:rPr lang="en-US" altLang="zh-CN" sz="1200" dirty="0" err="1" smtClean="0"/>
              <a:t>nner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-</a:t>
            </a:r>
            <a:r>
              <a:rPr lang="en-US" altLang="zh-CN" sz="1200" dirty="0" err="1"/>
              <a:t>Durl</a:t>
            </a:r>
            <a:r>
              <a:rPr lang="en-US" altLang="zh-CN" sz="1200" dirty="0"/>
              <a:t>=ftp://</a:t>
            </a:r>
            <a:r>
              <a:rPr lang="en-US" altLang="zh-CN" sz="1200" dirty="0" smtClean="0"/>
              <a:t>xxxxxxx/opt/maven/repository</a:t>
            </a:r>
          </a:p>
          <a:p>
            <a:endParaRPr lang="en-US" altLang="zh-CN" sz="1200" dirty="0"/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5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其他命令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dirty="0" err="1"/>
              <a:t>mvn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help</a:t>
            </a:r>
            <a:r>
              <a:rPr lang="zh-CN" altLang="en-US" sz="1200" dirty="0" smtClean="0"/>
              <a:t>（帮助信息）；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mvn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–v</a:t>
            </a:r>
            <a:r>
              <a:rPr lang="zh-CN" altLang="en-US" sz="1200" dirty="0" smtClean="0"/>
              <a:t>（版本）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；</a:t>
            </a:r>
            <a:r>
              <a:rPr lang="en-US" altLang="zh-CN" sz="1200" dirty="0" err="1" smtClean="0"/>
              <a:t>mvn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jetty </a:t>
            </a:r>
            <a:r>
              <a:rPr lang="zh-CN" altLang="en-US" sz="1200" dirty="0" smtClean="0"/>
              <a:t>（运行项目在</a:t>
            </a:r>
            <a:r>
              <a:rPr lang="en-US" altLang="zh-CN" sz="1200" dirty="0" smtClean="0"/>
              <a:t>jetty</a:t>
            </a:r>
            <a:r>
              <a:rPr lang="zh-CN" altLang="en-US" sz="1200" dirty="0" smtClean="0"/>
              <a:t>）；</a:t>
            </a:r>
            <a:endParaRPr lang="en-US" altLang="zh-CN" sz="1200" dirty="0" smtClean="0"/>
          </a:p>
          <a:p>
            <a:r>
              <a:rPr lang="en-US" altLang="zh-CN" sz="1200" dirty="0" err="1" smtClean="0"/>
              <a:t>mvn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archetype:create</a:t>
            </a:r>
            <a:r>
              <a:rPr lang="en-US" altLang="zh-CN" sz="1200" dirty="0"/>
              <a:t>  </a:t>
            </a:r>
            <a:r>
              <a:rPr lang="en-US" altLang="zh-CN" sz="1200" dirty="0" smtClean="0"/>
              <a:t>(</a:t>
            </a:r>
            <a:r>
              <a:rPr lang="zh-CN" altLang="en-US" sz="1200" dirty="0"/>
              <a:t>创建</a:t>
            </a:r>
            <a:r>
              <a:rPr lang="en-US" altLang="zh-CN" sz="1200" dirty="0" err="1"/>
              <a:t>mvn</a:t>
            </a:r>
            <a:r>
              <a:rPr lang="zh-CN" altLang="en-US" sz="1200" dirty="0"/>
              <a:t>项目 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；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mvn</a:t>
            </a:r>
            <a:r>
              <a:rPr lang="en-US" altLang="zh-CN" sz="1200" dirty="0"/>
              <a:t> test 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编译测试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；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mvn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jar</a:t>
            </a:r>
            <a:r>
              <a:rPr lang="zh-CN" altLang="en-US" sz="1200" dirty="0" smtClean="0"/>
              <a:t>；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mvn</a:t>
            </a:r>
            <a:r>
              <a:rPr lang="en-US" altLang="zh-CN" sz="1200" dirty="0"/>
              <a:t> clean   </a:t>
            </a:r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 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常用命令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3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556142"/>
            <a:ext cx="7408862" cy="4570021"/>
          </a:xfrm>
        </p:spPr>
        <p:txBody>
          <a:bodyPr/>
          <a:lstStyle/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1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模块化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解耦，</a:t>
            </a:r>
            <a:r>
              <a:rPr lang="zh-CN" altLang="en-US" sz="1400" dirty="0">
                <a:solidFill>
                  <a:schemeClr val="tx1"/>
                </a:solidFill>
              </a:rPr>
              <a:t>不在使用全局</a:t>
            </a:r>
            <a:r>
              <a:rPr lang="zh-CN" altLang="en-US" sz="1400" dirty="0" smtClean="0">
                <a:solidFill>
                  <a:schemeClr val="tx1"/>
                </a:solidFill>
              </a:rPr>
              <a:t>函数，函数封装在对应的控制器中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2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双向数据绑定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dirty="0"/>
              <a:t>&lt;div&gt; &lt;input </a:t>
            </a:r>
            <a:r>
              <a:rPr lang="en-US" altLang="zh-CN" sz="1400" dirty="0" err="1"/>
              <a:t>ng</a:t>
            </a:r>
            <a:r>
              <a:rPr lang="en-US" altLang="zh-CN" sz="1400" dirty="0"/>
              <a:t>-model</a:t>
            </a:r>
            <a:r>
              <a:rPr lang="en-US" altLang="zh-CN" sz="1400" dirty="0" smtClean="0"/>
              <a:t>=“</a:t>
            </a:r>
            <a:r>
              <a:rPr lang="en-US" altLang="zh-CN" sz="1400" dirty="0" err="1" smtClean="0"/>
              <a:t>bindData</a:t>
            </a:r>
            <a:r>
              <a:rPr lang="en-US" altLang="zh-CN" sz="1400" dirty="0" smtClean="0"/>
              <a:t>"/&gt;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/>
              <a:t>&lt;p</a:t>
            </a:r>
            <a:r>
              <a:rPr lang="en-US" altLang="zh-CN" sz="1400" dirty="0" smtClean="0"/>
              <a:t>&gt;{{</a:t>
            </a:r>
            <a:r>
              <a:rPr lang="en-US" altLang="zh-CN" sz="1400" dirty="0" err="1"/>
              <a:t>bindData</a:t>
            </a:r>
            <a:r>
              <a:rPr lang="en-US" altLang="zh-CN" sz="1400" dirty="0" smtClean="0"/>
              <a:t>}}&lt;/</a:t>
            </a:r>
            <a:r>
              <a:rPr lang="en-US" altLang="zh-CN" sz="1400" dirty="0"/>
              <a:t>p&gt; </a:t>
            </a:r>
            <a:endParaRPr lang="en-US" altLang="zh-CN" sz="1400" dirty="0" smtClean="0"/>
          </a:p>
          <a:p>
            <a:r>
              <a:rPr lang="en-US" altLang="zh-CN" sz="1400" dirty="0" smtClean="0"/>
              <a:t>&lt;/</a:t>
            </a:r>
            <a:r>
              <a:rPr lang="en-US" altLang="zh-CN" sz="1400" dirty="0"/>
              <a:t>div</a:t>
            </a:r>
            <a:r>
              <a:rPr lang="en-US" altLang="zh-CN" sz="1400" dirty="0" smtClean="0"/>
              <a:t>&gt;</a:t>
            </a:r>
          </a:p>
          <a:p>
            <a:r>
              <a:rPr lang="zh-CN" altLang="en-US" sz="1400" dirty="0" smtClean="0"/>
              <a:t>在</a:t>
            </a:r>
            <a:r>
              <a:rPr lang="en-US" altLang="zh-CN" sz="1400" dirty="0"/>
              <a:t>input</a:t>
            </a:r>
            <a:r>
              <a:rPr lang="zh-CN" altLang="en-US" sz="1400" dirty="0"/>
              <a:t>中输入任何</a:t>
            </a:r>
            <a:r>
              <a:rPr lang="zh-CN" altLang="en-US" sz="1400" dirty="0" smtClean="0"/>
              <a:t>内容</a:t>
            </a:r>
            <a:r>
              <a:rPr lang="en-US" altLang="zh-CN" sz="1400" dirty="0"/>
              <a:t>,</a:t>
            </a:r>
            <a:r>
              <a:rPr lang="zh-CN" altLang="en-US" sz="1400" dirty="0" smtClean="0"/>
              <a:t>没有</a:t>
            </a:r>
            <a:r>
              <a:rPr lang="zh-CN" altLang="en-US" sz="1400" dirty="0"/>
              <a:t>写任何</a:t>
            </a:r>
            <a:r>
              <a:rPr lang="en-US" altLang="zh-CN" sz="1400" dirty="0" err="1"/>
              <a:t>js</a:t>
            </a:r>
            <a:r>
              <a:rPr lang="zh-CN" altLang="en-US" sz="1400" dirty="0" smtClean="0"/>
              <a:t>代码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都会</a:t>
            </a:r>
            <a:r>
              <a:rPr lang="zh-CN" altLang="en-US" sz="1400" dirty="0"/>
              <a:t>实时的显示在下面的</a:t>
            </a:r>
            <a:r>
              <a:rPr lang="en-US" altLang="zh-CN" sz="1400" dirty="0"/>
              <a:t>p</a:t>
            </a:r>
            <a:r>
              <a:rPr lang="zh-CN" altLang="en-US" sz="1400" dirty="0"/>
              <a:t>标签</a:t>
            </a:r>
            <a:r>
              <a:rPr lang="zh-CN" altLang="en-US" sz="1400" dirty="0" smtClean="0"/>
              <a:t>中</a:t>
            </a:r>
            <a:endParaRPr lang="en-US" altLang="zh-CN" sz="1400" dirty="0" smtClean="0"/>
          </a:p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3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路由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dirty="0"/>
              <a:t>http</a:t>
            </a:r>
            <a:r>
              <a:rPr lang="en-US" altLang="zh-CN" sz="1400" dirty="0" smtClean="0"/>
              <a:t>://xxx.com</a:t>
            </a:r>
            <a:r>
              <a:rPr lang="en-US" altLang="zh-CN" sz="1400" dirty="0"/>
              <a:t>/#/first </a:t>
            </a:r>
            <a:endParaRPr lang="en-US" altLang="zh-CN" sz="1400" dirty="0" smtClean="0"/>
          </a:p>
          <a:p>
            <a:r>
              <a:rPr lang="en-US" altLang="zh-CN" sz="1400" dirty="0" smtClean="0"/>
              <a:t>http://</a:t>
            </a:r>
            <a:r>
              <a:rPr lang="en-US" altLang="zh-CN" sz="1400" dirty="0"/>
              <a:t>xxx</a:t>
            </a:r>
            <a:r>
              <a:rPr lang="en-US" altLang="zh-CN" sz="1400" dirty="0" smtClean="0"/>
              <a:t>.com</a:t>
            </a:r>
            <a:r>
              <a:rPr lang="en-US" altLang="zh-CN" sz="1400" dirty="0"/>
              <a:t>/#/second </a:t>
            </a:r>
            <a:endParaRPr lang="en-US" altLang="zh-CN" sz="1400" dirty="0" smtClean="0">
              <a:hlinkClick r:id="rId2"/>
            </a:endParaRPr>
          </a:p>
          <a:p>
            <a:r>
              <a:rPr lang="en-US" altLang="zh-CN" sz="1400" dirty="0" smtClean="0">
                <a:hlinkClick r:id="rId3"/>
              </a:rPr>
              <a:t>http://</a:t>
            </a:r>
            <a:r>
              <a:rPr lang="en-US" altLang="zh-CN" sz="1400" dirty="0">
                <a:hlinkClick r:id="rId3"/>
              </a:rPr>
              <a:t>xxx</a:t>
            </a:r>
            <a:r>
              <a:rPr lang="en-US" altLang="zh-CN" sz="1400" dirty="0" smtClean="0">
                <a:hlinkClick r:id="rId3"/>
              </a:rPr>
              <a:t>.com</a:t>
            </a:r>
            <a:r>
              <a:rPr lang="en-US" altLang="zh-CN" sz="1400" dirty="0">
                <a:hlinkClick r:id="rId3"/>
              </a:rPr>
              <a:t>/#/</a:t>
            </a:r>
            <a:r>
              <a:rPr lang="en-US" altLang="zh-CN" sz="1400" dirty="0" smtClean="0">
                <a:hlinkClick r:id="rId3"/>
              </a:rPr>
              <a:t>third</a:t>
            </a:r>
            <a:endParaRPr lang="en-US" altLang="zh-CN" sz="1400" dirty="0" smtClean="0"/>
          </a:p>
          <a:p>
            <a:r>
              <a:rPr lang="zh-CN" altLang="en-US" sz="1400" dirty="0"/>
              <a:t>通过 </a:t>
            </a:r>
            <a:r>
              <a:rPr lang="en-US" altLang="zh-CN" sz="1400" b="1" dirty="0"/>
              <a:t># + </a:t>
            </a:r>
            <a:r>
              <a:rPr lang="zh-CN" altLang="en-US" sz="1400" b="1" dirty="0"/>
              <a:t>标记</a:t>
            </a:r>
            <a:r>
              <a:rPr lang="zh-CN" altLang="en-US" sz="1400" dirty="0"/>
              <a:t> 帮助我们区分不同的逻辑页面并将不同的页面绑定到对应的控制器</a:t>
            </a:r>
            <a:r>
              <a:rPr lang="zh-CN" altLang="en-US" sz="1400" dirty="0" smtClean="0"/>
              <a:t>上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 Angular</a:t>
            </a:r>
            <a:r>
              <a:rPr lang="zh-CN" altLang="en-US" dirty="0" smtClean="0"/>
              <a:t>常用功能（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16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35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556142"/>
            <a:ext cx="7408862" cy="4570021"/>
          </a:xfrm>
        </p:spPr>
        <p:txBody>
          <a:bodyPr/>
          <a:lstStyle/>
          <a:p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4 </a:t>
            </a:r>
            <a:r>
              <a:rPr lang="en-US" altLang="zh-CN" sz="1400" b="1" dirty="0">
                <a:solidFill>
                  <a:schemeClr val="tx1"/>
                </a:solidFill>
              </a:rPr>
              <a:t>MVC</a:t>
            </a:r>
          </a:p>
          <a:p>
            <a:r>
              <a:rPr lang="en-US" altLang="zh-CN" sz="1400" dirty="0"/>
              <a:t>&lt;div </a:t>
            </a:r>
            <a:r>
              <a:rPr lang="en-US" altLang="zh-CN" sz="1400" dirty="0" err="1"/>
              <a:t>ng</a:t>
            </a:r>
            <a:r>
              <a:rPr lang="en-US" altLang="zh-CN" sz="1400" dirty="0"/>
              <a:t>-controller="</a:t>
            </a:r>
            <a:r>
              <a:rPr lang="en-US" altLang="zh-CN" sz="1400" dirty="0" err="1"/>
              <a:t>HelloAngular</a:t>
            </a:r>
            <a:r>
              <a:rPr lang="en-US" altLang="zh-CN" sz="1400" dirty="0"/>
              <a:t>"&gt; &lt;p&gt;{{</a:t>
            </a:r>
            <a:r>
              <a:rPr lang="en-US" altLang="zh-CN" sz="1400" dirty="0" err="1"/>
              <a:t>greeting.text</a:t>
            </a:r>
            <a:r>
              <a:rPr lang="en-US" altLang="zh-CN" sz="1400" dirty="0"/>
              <a:t>}},Angular&lt;/p&gt; &lt;/div&gt;</a:t>
            </a:r>
          </a:p>
          <a:p>
            <a:r>
              <a:rPr lang="en-US" altLang="zh-CN" sz="1400" dirty="0"/>
              <a:t>div</a:t>
            </a:r>
            <a:r>
              <a:rPr lang="zh-CN" altLang="en-US" sz="1400" dirty="0"/>
              <a:t>中定义的</a:t>
            </a:r>
            <a:r>
              <a:rPr lang="en-US" altLang="zh-CN" sz="1400" dirty="0" err="1"/>
              <a:t>ng</a:t>
            </a:r>
            <a:r>
              <a:rPr lang="en-US" altLang="zh-CN" sz="1400" dirty="0"/>
              <a:t>-controller</a:t>
            </a:r>
            <a:r>
              <a:rPr lang="zh-CN" altLang="en-US" sz="1400" dirty="0"/>
              <a:t>就是一个控制器，这个控制器被定义为一个函数，而</a:t>
            </a:r>
            <a:r>
              <a:rPr lang="en-US" altLang="zh-CN" sz="1400" dirty="0"/>
              <a:t>p</a:t>
            </a:r>
            <a:r>
              <a:rPr lang="zh-CN" altLang="en-US" sz="1400" dirty="0"/>
              <a:t>标签的内容是显示层，函数中定义了一个</a:t>
            </a:r>
            <a:r>
              <a:rPr lang="en-US" altLang="zh-CN" sz="1400" dirty="0"/>
              <a:t>greeting</a:t>
            </a:r>
            <a:r>
              <a:rPr lang="zh-CN" altLang="en-US" sz="1400" dirty="0"/>
              <a:t>对象的</a:t>
            </a:r>
            <a:r>
              <a:rPr lang="en-US" altLang="zh-CN" sz="1400" dirty="0"/>
              <a:t>text</a:t>
            </a:r>
            <a:r>
              <a:rPr lang="zh-CN" altLang="en-US" sz="1400" dirty="0"/>
              <a:t>属性，而在显示曾中的通过</a:t>
            </a:r>
            <a:r>
              <a:rPr lang="en-US" altLang="zh-CN" sz="1400" dirty="0"/>
              <a:t>{{}}</a:t>
            </a:r>
            <a:r>
              <a:rPr lang="zh-CN" altLang="en-US" sz="1400" dirty="0"/>
              <a:t>获取它的值为数据模型层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r>
              <a:rPr lang="zh-CN" altLang="en-US" sz="1400" b="1" dirty="0">
                <a:solidFill>
                  <a:schemeClr val="tx1"/>
                </a:solidFill>
              </a:rPr>
              <a:t>指令系统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&lt;hello&gt;&lt;/hello&gt;</a:t>
            </a:r>
          </a:p>
          <a:p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myModule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angular.module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MyModule</a:t>
            </a:r>
            <a:r>
              <a:rPr lang="en-US" altLang="zh-CN" sz="1400" dirty="0"/>
              <a:t>", []); </a:t>
            </a:r>
          </a:p>
          <a:p>
            <a:r>
              <a:rPr lang="en-US" altLang="zh-CN" sz="1400" dirty="0" err="1"/>
              <a:t>myModule.directive</a:t>
            </a:r>
            <a:r>
              <a:rPr lang="en-US" altLang="zh-CN" sz="1400" dirty="0"/>
              <a:t>("hello", function() { return { restrict: 'E', template: '&lt;div&gt;Hi everyone!&lt;/div&gt;', replace: true } });</a:t>
            </a:r>
          </a:p>
          <a:p>
            <a:r>
              <a:rPr lang="zh-CN" altLang="en-US" sz="1400" dirty="0"/>
              <a:t>调用了</a:t>
            </a:r>
            <a:r>
              <a:rPr lang="en-US" altLang="zh-CN" sz="1400" dirty="0"/>
              <a:t>directive</a:t>
            </a:r>
            <a:r>
              <a:rPr lang="zh-CN" altLang="en-US" sz="1400" dirty="0"/>
              <a:t>函数 </a:t>
            </a:r>
            <a:endParaRPr lang="en-US" altLang="zh-CN" sz="14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 Angular</a:t>
            </a:r>
            <a:r>
              <a:rPr lang="zh-CN" altLang="en-US" dirty="0" smtClean="0"/>
              <a:t>常用功能（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17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3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556142"/>
            <a:ext cx="7408862" cy="4570021"/>
          </a:xfrm>
        </p:spPr>
        <p:txBody>
          <a:bodyPr/>
          <a:lstStyle/>
          <a:p>
            <a:r>
              <a:rPr lang="en-US" altLang="zh-CN" sz="1400" dirty="0">
                <a:solidFill>
                  <a:schemeClr val="tx1"/>
                </a:solidFill>
              </a:rPr>
              <a:t>h</a:t>
            </a:r>
            <a:r>
              <a:rPr lang="en-US" altLang="zh-CN" sz="1400" b="1" dirty="0">
                <a:solidFill>
                  <a:schemeClr val="tx1"/>
                </a:solidFill>
              </a:rPr>
              <a:t>ttp://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www.runoob.com/bootstrap/bootstrap-dropdown-plugin.html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endParaRPr lang="en-US" altLang="zh-CN" sz="1400" dirty="0" smtClean="0"/>
          </a:p>
          <a:p>
            <a:r>
              <a:rPr lang="en-US" altLang="zh-CN" sz="1200" dirty="0" smtClean="0"/>
              <a:t>Grid</a:t>
            </a:r>
            <a:r>
              <a:rPr lang="zh-CN" altLang="en-US" sz="1200" dirty="0" smtClean="0"/>
              <a:t>表格（基本查询，分页，</a:t>
            </a:r>
            <a:endParaRPr lang="en-US" altLang="zh-CN" sz="1200" dirty="0" smtClean="0"/>
          </a:p>
          <a:p>
            <a:r>
              <a:rPr lang="zh-CN" altLang="en-US" sz="1200" dirty="0" smtClean="0"/>
              <a:t>操作按钮）</a:t>
            </a:r>
            <a:endParaRPr lang="en-US" altLang="zh-CN" sz="1200" dirty="0" smtClean="0"/>
          </a:p>
          <a:p>
            <a:r>
              <a:rPr lang="zh-CN" altLang="en-US" sz="1200" dirty="0"/>
              <a:t>表</a:t>
            </a:r>
            <a:r>
              <a:rPr lang="zh-CN" altLang="en-US" sz="1200" dirty="0" smtClean="0"/>
              <a:t>单元素（文本框，文本域，单选框，</a:t>
            </a:r>
            <a:endParaRPr lang="en-US" altLang="zh-CN" sz="1200" dirty="0" smtClean="0"/>
          </a:p>
          <a:p>
            <a:r>
              <a:rPr lang="zh-CN" altLang="en-US" sz="1200" dirty="0" smtClean="0"/>
              <a:t>多选框，下拉框，文件，按钮）</a:t>
            </a:r>
            <a:endParaRPr lang="en-US" altLang="zh-CN" sz="1200" dirty="0" smtClean="0"/>
          </a:p>
          <a:p>
            <a:r>
              <a:rPr lang="zh-CN" altLang="en-US" sz="1200" dirty="0"/>
              <a:t>面</a:t>
            </a:r>
            <a:r>
              <a:rPr lang="zh-CN" altLang="en-US" sz="1200" dirty="0" smtClean="0"/>
              <a:t>板</a:t>
            </a:r>
            <a:endParaRPr lang="en-US" altLang="zh-CN" sz="1200" dirty="0" smtClean="0"/>
          </a:p>
          <a:p>
            <a:r>
              <a:rPr lang="zh-CN" altLang="en-US" sz="1200" dirty="0"/>
              <a:t>可</a:t>
            </a:r>
            <a:r>
              <a:rPr lang="zh-CN" altLang="en-US" sz="1200" dirty="0" smtClean="0"/>
              <a:t>收缩面板</a:t>
            </a:r>
            <a:endParaRPr lang="en-US" altLang="zh-CN" sz="1200" dirty="0" smtClean="0"/>
          </a:p>
          <a:p>
            <a:r>
              <a:rPr lang="zh-CN" altLang="en-US" sz="1200" dirty="0"/>
              <a:t>选项</a:t>
            </a:r>
            <a:r>
              <a:rPr lang="zh-CN" altLang="en-US" sz="1200" dirty="0" smtClean="0"/>
              <a:t>卡</a:t>
            </a:r>
            <a:endParaRPr lang="en-US" altLang="zh-CN" sz="1200" dirty="0" smtClean="0"/>
          </a:p>
          <a:p>
            <a:r>
              <a:rPr lang="zh-CN" altLang="en-US" sz="1200" dirty="0"/>
              <a:t>下拉</a:t>
            </a:r>
            <a:r>
              <a:rPr lang="zh-CN" altLang="en-US" sz="1200" dirty="0" smtClean="0"/>
              <a:t>按钮</a:t>
            </a:r>
            <a:endParaRPr lang="en-US" altLang="zh-CN" sz="1200" dirty="0" smtClean="0"/>
          </a:p>
          <a:p>
            <a:r>
              <a:rPr lang="zh-CN" altLang="en-US" sz="1200" dirty="0"/>
              <a:t>下拉菜单</a:t>
            </a:r>
            <a:endParaRPr lang="en-US" altLang="zh-CN" sz="1200" dirty="0" smtClean="0"/>
          </a:p>
          <a:p>
            <a:r>
              <a:rPr lang="zh-CN" altLang="en-US" sz="1200" dirty="0" smtClean="0"/>
              <a:t>滑动菜单</a:t>
            </a:r>
            <a:endParaRPr lang="en-US" altLang="zh-CN" sz="1200" dirty="0" smtClean="0"/>
          </a:p>
          <a:p>
            <a:r>
              <a:rPr lang="zh-CN" altLang="en-US" sz="1200" dirty="0"/>
              <a:t>弹出</a:t>
            </a:r>
            <a:r>
              <a:rPr lang="zh-CN" altLang="en-US" sz="1200" dirty="0" smtClean="0"/>
              <a:t>框</a:t>
            </a:r>
            <a:endParaRPr lang="en-US" altLang="zh-CN" sz="1200" dirty="0" smtClean="0"/>
          </a:p>
          <a:p>
            <a:r>
              <a:rPr lang="zh-CN" altLang="en-US" sz="1200" dirty="0"/>
              <a:t>警告</a:t>
            </a:r>
            <a:r>
              <a:rPr lang="zh-CN" altLang="en-US" sz="1200" dirty="0" smtClean="0"/>
              <a:t>框，确认框，对话框，提示</a:t>
            </a:r>
            <a:r>
              <a:rPr lang="en-US" altLang="zh-CN" sz="1200" dirty="0" smtClean="0"/>
              <a:t>tips</a:t>
            </a:r>
          </a:p>
          <a:p>
            <a:r>
              <a:rPr lang="zh-CN" altLang="en-US" sz="1200" dirty="0" smtClean="0"/>
              <a:t>其他（进度条</a:t>
            </a:r>
            <a:r>
              <a:rPr lang="zh-CN" altLang="en-US" sz="1200" dirty="0"/>
              <a:t>，轮播，折叠</a:t>
            </a:r>
            <a:r>
              <a:rPr lang="zh-CN" altLang="en-US" sz="1200" dirty="0" smtClean="0"/>
              <a:t>，面包屑）</a:t>
            </a:r>
            <a:endParaRPr lang="en-US" altLang="zh-CN" sz="1200" dirty="0" smtClean="0"/>
          </a:p>
          <a:p>
            <a:endParaRPr lang="en-US" altLang="zh-CN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 </a:t>
            </a:r>
            <a:r>
              <a:rPr lang="en-US" altLang="zh-CN" dirty="0" err="1" smtClean="0"/>
              <a:t>bootstarp</a:t>
            </a:r>
            <a:r>
              <a:rPr lang="zh-CN" altLang="en-US" dirty="0" smtClean="0"/>
              <a:t>常用组件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349" y="1916307"/>
            <a:ext cx="5114344" cy="513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93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195978"/>
            <a:ext cx="7408862" cy="4930186"/>
          </a:xfrm>
        </p:spPr>
        <p:txBody>
          <a:bodyPr/>
          <a:lstStyle/>
          <a:p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endParaRPr lang="en-US" altLang="zh-CN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20 </a:t>
            </a:r>
            <a:r>
              <a:rPr lang="en-US" altLang="zh-CN" sz="4000" dirty="0" err="1" smtClean="0"/>
              <a:t>Angular+bootstarp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/>
              <a:t>查询</a:t>
            </a:r>
            <a:r>
              <a:rPr lang="zh-CN" altLang="en-US" sz="4000" dirty="0" smtClean="0"/>
              <a:t>模板（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19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86" y="1588075"/>
            <a:ext cx="8156367" cy="528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93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后台：</a:t>
            </a:r>
            <a:endParaRPr lang="en-US" altLang="zh-CN" b="1" dirty="0"/>
          </a:p>
          <a:p>
            <a:r>
              <a:rPr lang="en-US" altLang="zh-CN" sz="1600" dirty="0" smtClean="0"/>
              <a:t>Spring boot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综合管理框架，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解决应用</a:t>
            </a:r>
            <a:r>
              <a:rPr lang="zh-CN" altLang="en-US" sz="1600" dirty="0"/>
              <a:t>开发的</a:t>
            </a:r>
            <a:r>
              <a:rPr lang="zh-CN" altLang="en-US" sz="1600" dirty="0" smtClean="0"/>
              <a:t>复杂性 </a:t>
            </a:r>
            <a:endParaRPr lang="en-US" altLang="zh-CN" sz="1600" dirty="0" smtClean="0"/>
          </a:p>
          <a:p>
            <a:r>
              <a:rPr lang="en-US" altLang="zh-CN" sz="1600" dirty="0" smtClean="0"/>
              <a:t>Spring </a:t>
            </a:r>
            <a:r>
              <a:rPr lang="en-US" altLang="zh-CN" sz="1600" dirty="0" err="1" smtClean="0"/>
              <a:t>mvc</a:t>
            </a:r>
            <a:r>
              <a:rPr lang="zh-CN" altLang="en-US" sz="1600" dirty="0" smtClean="0"/>
              <a:t>：控制层框架，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@</a:t>
            </a:r>
            <a:r>
              <a:rPr lang="en-US" altLang="zh-CN" sz="1600" dirty="0" err="1"/>
              <a:t>RestController</a:t>
            </a:r>
            <a:r>
              <a:rPr lang="en-US" altLang="zh-CN" sz="1600" dirty="0"/>
              <a:t> = @</a:t>
            </a:r>
            <a:r>
              <a:rPr lang="en-US" altLang="zh-CN" sz="1600" dirty="0" err="1"/>
              <a:t>responseBody</a:t>
            </a:r>
            <a:r>
              <a:rPr lang="en-US" altLang="zh-CN" sz="1600" dirty="0"/>
              <a:t>+ @Controller</a:t>
            </a:r>
          </a:p>
          <a:p>
            <a:r>
              <a:rPr lang="en-US" altLang="zh-CN" sz="1600" dirty="0" smtClean="0"/>
              <a:t>Spring data</a:t>
            </a:r>
            <a:r>
              <a:rPr lang="zh-CN" altLang="en-US" sz="1600" dirty="0" smtClean="0"/>
              <a:t>：持久层框架，</a:t>
            </a:r>
            <a:r>
              <a:rPr lang="en-US" altLang="zh-CN" sz="1600" dirty="0" smtClean="0"/>
              <a:t>Spring data (</a:t>
            </a:r>
            <a:r>
              <a:rPr lang="en-US" altLang="zh-CN" sz="1600" dirty="0" err="1" smtClean="0"/>
              <a:t>jpa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redis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elasticsearch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mongodb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Maven: </a:t>
            </a:r>
            <a:r>
              <a:rPr lang="zh-CN" altLang="en-US" sz="1600" dirty="0" smtClean="0"/>
              <a:t>项目管理，依赖管理</a:t>
            </a:r>
            <a:endParaRPr lang="en-US" altLang="zh-CN" sz="1600" dirty="0"/>
          </a:p>
          <a:p>
            <a:r>
              <a:rPr lang="zh-CN" altLang="en-US" b="1" dirty="0"/>
              <a:t>前端：</a:t>
            </a:r>
            <a:endParaRPr lang="en-US" altLang="zh-CN" b="1" dirty="0"/>
          </a:p>
          <a:p>
            <a:r>
              <a:rPr lang="en-US" altLang="zh-CN" sz="1600" dirty="0" smtClean="0"/>
              <a:t>Bootstrap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前端开发的开源工具包</a:t>
            </a:r>
            <a:r>
              <a:rPr lang="zh-CN" altLang="en-US" sz="1600" dirty="0" smtClean="0"/>
              <a:t>，提供常用的组件和控件，依赖</a:t>
            </a:r>
            <a:r>
              <a:rPr lang="en-US" altLang="zh-CN" sz="1600" dirty="0" err="1"/>
              <a:t>Jquery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AngularJs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优秀的前端</a:t>
            </a:r>
            <a:r>
              <a:rPr lang="en-US" altLang="zh-CN" sz="1600" dirty="0"/>
              <a:t>JS</a:t>
            </a:r>
            <a:r>
              <a:rPr lang="zh-CN" altLang="en-US" sz="1600" dirty="0" smtClean="0"/>
              <a:t>框架，双向绑定，模块化，</a:t>
            </a:r>
            <a:r>
              <a:rPr lang="en-US" altLang="zh-CN" sz="1600" dirty="0" smtClean="0"/>
              <a:t>MVC</a:t>
            </a:r>
            <a:r>
              <a:rPr lang="zh-CN" altLang="en-US" sz="1600" dirty="0" smtClean="0"/>
              <a:t>模式</a:t>
            </a:r>
            <a:r>
              <a:rPr lang="en-US" altLang="zh-CN" sz="1600" dirty="0" smtClean="0"/>
              <a:t>…</a:t>
            </a:r>
          </a:p>
          <a:p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快速、简洁的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库，很多插件依赖的底层库。</a:t>
            </a: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6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195978"/>
            <a:ext cx="7408862" cy="5258408"/>
          </a:xfrm>
        </p:spPr>
        <p:txBody>
          <a:bodyPr/>
          <a:lstStyle/>
          <a:p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    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1 </a:t>
            </a:r>
            <a:r>
              <a:rPr lang="zh-CN" altLang="en-US" sz="1200" b="1" dirty="0">
                <a:solidFill>
                  <a:schemeClr val="tx1"/>
                </a:solidFill>
              </a:rPr>
              <a:t>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公共逻辑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公共</a:t>
            </a:r>
            <a:r>
              <a:rPr lang="en-US" altLang="zh-CN" sz="1200" dirty="0" err="1">
                <a:solidFill>
                  <a:schemeClr val="tx1"/>
                </a:solidFill>
              </a:rPr>
              <a:t>js</a:t>
            </a:r>
            <a:r>
              <a:rPr lang="en-US" altLang="zh-CN" sz="1200" dirty="0">
                <a:solidFill>
                  <a:schemeClr val="tx1"/>
                </a:solidFill>
              </a:rPr>
              <a:t>: avitUtils2.js</a:t>
            </a:r>
            <a:r>
              <a:rPr lang="zh-CN" altLang="en-US" sz="1200" dirty="0">
                <a:solidFill>
                  <a:schemeClr val="tx1"/>
                </a:solidFill>
              </a:rPr>
              <a:t>，封装了表格操作的基本</a:t>
            </a:r>
            <a:r>
              <a:rPr lang="en-US" altLang="zh-CN" sz="1200" dirty="0">
                <a:solidFill>
                  <a:schemeClr val="tx1"/>
                </a:solidFill>
              </a:rPr>
              <a:t>JS</a:t>
            </a:r>
            <a:r>
              <a:rPr lang="zh-CN" altLang="en-US" sz="1200" dirty="0">
                <a:solidFill>
                  <a:schemeClr val="tx1"/>
                </a:solidFill>
              </a:rPr>
              <a:t>公共逻辑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初始化查询页面</a:t>
            </a:r>
            <a:r>
              <a:rPr lang="en-US" altLang="zh-CN" sz="1200" dirty="0" smtClean="0">
                <a:solidFill>
                  <a:srgbClr val="FF0000"/>
                </a:solidFill>
              </a:rPr>
              <a:t>hash</a:t>
            </a:r>
            <a:r>
              <a:rPr lang="zh-CN" altLang="en-US" sz="1200" dirty="0" smtClean="0">
                <a:solidFill>
                  <a:srgbClr val="FF0000"/>
                </a:solidFill>
              </a:rPr>
              <a:t>值，访问来源布尔值，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重置表单，查询数据，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带记忆跳转页面，设置查询参数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单个</a:t>
            </a:r>
            <a:r>
              <a:rPr lang="en-US" altLang="zh-CN" sz="1200" dirty="0" smtClean="0">
                <a:solidFill>
                  <a:srgbClr val="FF0000"/>
                </a:solidFill>
              </a:rPr>
              <a:t>/</a:t>
            </a:r>
            <a:r>
              <a:rPr lang="zh-CN" altLang="en-US" sz="1200" dirty="0" smtClean="0">
                <a:solidFill>
                  <a:srgbClr val="FF0000"/>
                </a:solidFill>
              </a:rPr>
              <a:t>批量删除数据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2 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页面文件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新增和修改页面可以合并成一个文件，详情页面也可以剥离出来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tableModelList2.js 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tableModelEdit2.js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tableModelAdd2.js 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tableModelList2.html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tableModelEdit2.html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tableModelAdd2.html 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3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查询页面开发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html</a:t>
            </a:r>
            <a:r>
              <a:rPr lang="zh-CN" altLang="en-US" sz="1200" dirty="0" smtClean="0">
                <a:solidFill>
                  <a:schemeClr val="tx1"/>
                </a:solidFill>
              </a:rPr>
              <a:t>文件统一格式，分为查询区，操作区，数据区 ；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err="1" smtClean="0">
                <a:solidFill>
                  <a:schemeClr val="tx1"/>
                </a:solidFill>
              </a:rPr>
              <a:t>js</a:t>
            </a:r>
            <a:r>
              <a:rPr lang="zh-CN" altLang="en-US" sz="1200" dirty="0" smtClean="0">
                <a:solidFill>
                  <a:schemeClr val="tx1"/>
                </a:solidFill>
              </a:rPr>
              <a:t>文件初始化操作按钮，设置表格参数，绑定按钮事件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</a:rPr>
              <a:t>由于代码较多 篇幅有限，有待口头讲解。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20 </a:t>
            </a:r>
            <a:r>
              <a:rPr lang="en-US" altLang="zh-CN" sz="4000" dirty="0" err="1" smtClean="0"/>
              <a:t>Angular+bootstarp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/>
              <a:t>查询</a:t>
            </a:r>
            <a:r>
              <a:rPr lang="zh-CN" altLang="en-US" sz="4000" dirty="0" smtClean="0"/>
              <a:t>模板（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20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8" y="1484109"/>
            <a:ext cx="3294855" cy="2088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8" y="3429000"/>
            <a:ext cx="2862657" cy="308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529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195978"/>
            <a:ext cx="7408862" cy="4930186"/>
          </a:xfrm>
        </p:spPr>
        <p:txBody>
          <a:bodyPr/>
          <a:lstStyle/>
          <a:p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endParaRPr lang="en-US" altLang="zh-CN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1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表单校验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i="1" dirty="0"/>
              <a:t>&lt;form role="form" name="</a:t>
            </a:r>
            <a:r>
              <a:rPr lang="en-US" altLang="zh-CN" sz="1200" i="1" dirty="0" err="1"/>
              <a:t>menuForm</a:t>
            </a:r>
            <a:r>
              <a:rPr lang="en-US" altLang="zh-CN" sz="1200" i="1" dirty="0"/>
              <a:t>" </a:t>
            </a:r>
            <a:r>
              <a:rPr lang="en-US" altLang="zh-CN" sz="1200" i="1" dirty="0" err="1"/>
              <a:t>ng</a:t>
            </a:r>
            <a:r>
              <a:rPr lang="en-US" altLang="zh-CN" sz="1200" i="1" dirty="0"/>
              <a:t>-submit="</a:t>
            </a:r>
            <a:r>
              <a:rPr lang="en-US" altLang="zh-CN" sz="1200" i="1" dirty="0" err="1"/>
              <a:t>sendEditRequest</a:t>
            </a:r>
            <a:r>
              <a:rPr lang="en-US" altLang="zh-CN" sz="1200" i="1" dirty="0"/>
              <a:t>();"&gt; </a:t>
            </a:r>
          </a:p>
          <a:p>
            <a:r>
              <a:rPr lang="en-US" altLang="zh-CN" sz="1200" i="1" dirty="0"/>
              <a:t>&lt;button  type="submit"    class="</a:t>
            </a:r>
            <a:r>
              <a:rPr lang="en-US" altLang="zh-CN" sz="1200" i="1" dirty="0" err="1"/>
              <a:t>btn</a:t>
            </a:r>
            <a:r>
              <a:rPr lang="en-US" altLang="zh-CN" sz="1200" i="1" dirty="0"/>
              <a:t> </a:t>
            </a:r>
            <a:r>
              <a:rPr lang="en-US" altLang="zh-CN" sz="1200" i="1" dirty="0" err="1"/>
              <a:t>btn</a:t>
            </a:r>
            <a:r>
              <a:rPr lang="en-US" altLang="zh-CN" sz="1200" i="1" dirty="0"/>
              <a:t>-info operation-</a:t>
            </a:r>
            <a:r>
              <a:rPr lang="en-US" altLang="zh-CN" sz="1200" i="1" dirty="0" err="1"/>
              <a:t>btn</a:t>
            </a:r>
            <a:r>
              <a:rPr lang="en-US" altLang="zh-CN" sz="1200" i="1" dirty="0"/>
              <a:t>"&gt;</a:t>
            </a:r>
            <a:r>
              <a:rPr lang="zh-CN" altLang="it-IT" sz="1200" i="1" dirty="0"/>
              <a:t>提 交</a:t>
            </a:r>
            <a:r>
              <a:rPr lang="en-US" altLang="zh-CN" sz="1200" i="1" dirty="0"/>
              <a:t>&lt;/button&gt;</a:t>
            </a:r>
          </a:p>
          <a:p>
            <a:r>
              <a:rPr lang="en-US" altLang="zh-CN" sz="1200" i="1" dirty="0"/>
              <a:t>&lt;input type=“text” required /&gt;   </a:t>
            </a:r>
            <a:r>
              <a:rPr lang="zh-CN" altLang="en-US" sz="1200" i="1" dirty="0"/>
              <a:t>必填</a:t>
            </a:r>
            <a:endParaRPr lang="en-US" altLang="zh-CN" sz="1200" i="1" dirty="0"/>
          </a:p>
          <a:p>
            <a:r>
              <a:rPr lang="en-US" altLang="zh-CN" sz="1200" i="1" dirty="0" err="1"/>
              <a:t>ng-minlength</a:t>
            </a:r>
            <a:r>
              <a:rPr lang="en-US" altLang="zh-CN" sz="1200" i="1" dirty="0"/>
              <a:t>=“5“ </a:t>
            </a:r>
            <a:r>
              <a:rPr lang="zh-CN" altLang="en-US" sz="1200" i="1" dirty="0"/>
              <a:t>最小长度</a:t>
            </a:r>
            <a:endParaRPr lang="en-US" altLang="zh-CN" sz="1200" i="1" dirty="0"/>
          </a:p>
          <a:p>
            <a:r>
              <a:rPr lang="en-US" altLang="zh-CN" sz="1200" i="1" dirty="0" err="1"/>
              <a:t>ng-maxlength</a:t>
            </a:r>
            <a:r>
              <a:rPr lang="en-US" altLang="zh-CN" sz="1200" i="1" dirty="0"/>
              <a:t>=“20”  </a:t>
            </a:r>
            <a:r>
              <a:rPr lang="zh-CN" altLang="en-US" sz="1200" i="1" dirty="0"/>
              <a:t>最大长度</a:t>
            </a:r>
            <a:endParaRPr lang="en-US" altLang="zh-CN" sz="1200" i="1" dirty="0"/>
          </a:p>
          <a:p>
            <a:r>
              <a:rPr lang="en-US" altLang="zh-CN" sz="1200" i="1" dirty="0" err="1"/>
              <a:t>ng</a:t>
            </a:r>
            <a:r>
              <a:rPr lang="en-US" altLang="zh-CN" sz="1200" i="1" dirty="0"/>
              <a:t>-pattern=“/[a-</a:t>
            </a:r>
            <a:r>
              <a:rPr lang="en-US" altLang="zh-CN" sz="1200" i="1" dirty="0" err="1"/>
              <a:t>zA</a:t>
            </a:r>
            <a:r>
              <a:rPr lang="en-US" altLang="zh-CN" sz="1200" i="1" dirty="0"/>
              <a:t>-Z]/“  </a:t>
            </a:r>
            <a:r>
              <a:rPr lang="zh-CN" altLang="en-US" sz="1200" i="1" dirty="0"/>
              <a:t>正则匹配</a:t>
            </a:r>
            <a:endParaRPr lang="en-US" altLang="zh-CN" sz="1200" i="1" dirty="0"/>
          </a:p>
          <a:p>
            <a:r>
              <a:rPr lang="en-US" altLang="zh-CN" sz="1200" i="1" dirty="0"/>
              <a:t>type=“number“ </a:t>
            </a:r>
            <a:r>
              <a:rPr lang="zh-CN" altLang="en-US" sz="1200" i="1" dirty="0"/>
              <a:t>数字</a:t>
            </a:r>
            <a:endParaRPr lang="en-US" altLang="zh-CN" sz="1200" i="1" dirty="0"/>
          </a:p>
          <a:p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2 </a:t>
            </a:r>
            <a:r>
              <a:rPr lang="zh-CN" altLang="en-US" sz="1200" b="1" dirty="0">
                <a:solidFill>
                  <a:schemeClr val="tx1"/>
                </a:solidFill>
              </a:rPr>
              <a:t>双向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绑定数据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dirty="0"/>
              <a:t>&lt;</a:t>
            </a:r>
            <a:r>
              <a:rPr lang="en-US" altLang="zh-CN" sz="1200" dirty="0" smtClean="0"/>
              <a:t>input type</a:t>
            </a:r>
            <a:r>
              <a:rPr lang="en-US" altLang="zh-CN" sz="1200" dirty="0"/>
              <a:t>=</a:t>
            </a:r>
            <a:r>
              <a:rPr lang="en-US" altLang="zh-CN" sz="1200" i="1" dirty="0"/>
              <a:t>"text" </a:t>
            </a:r>
            <a:r>
              <a:rPr lang="en-US" altLang="zh-CN" sz="1200" i="1" dirty="0" err="1" smtClean="0"/>
              <a:t>ng</a:t>
            </a:r>
            <a:r>
              <a:rPr lang="en-US" altLang="zh-CN" sz="1200" i="1" dirty="0" smtClean="0"/>
              <a:t>-model</a:t>
            </a:r>
            <a:r>
              <a:rPr lang="en-US" altLang="zh-CN" sz="1200" i="1" dirty="0"/>
              <a:t>="</a:t>
            </a:r>
            <a:r>
              <a:rPr lang="en-US" altLang="zh-CN" sz="1200" b="1" i="1" dirty="0" smtClean="0"/>
              <a:t>menuObj.url</a:t>
            </a:r>
            <a:r>
              <a:rPr lang="en-US" altLang="zh-CN" sz="1200" i="1" dirty="0" smtClean="0"/>
              <a:t>“ required &gt; 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dirty="0"/>
              <a:t>&lt;select </a:t>
            </a:r>
            <a:r>
              <a:rPr lang="en-US" altLang="zh-CN" sz="1200" dirty="0" err="1"/>
              <a:t>ng</a:t>
            </a:r>
            <a:r>
              <a:rPr lang="en-US" altLang="zh-CN" sz="1200" dirty="0"/>
              <a:t>-model=</a:t>
            </a:r>
            <a:r>
              <a:rPr lang="en-US" altLang="zh-CN" sz="1200" i="1" dirty="0"/>
              <a:t>"</a:t>
            </a:r>
            <a:r>
              <a:rPr lang="en-US" altLang="zh-CN" sz="1200" b="1" i="1" dirty="0" err="1"/>
              <a:t>menuObj.pid</a:t>
            </a:r>
            <a:r>
              <a:rPr lang="en-US" altLang="zh-CN" sz="1200" i="1" dirty="0"/>
              <a:t>"  class="form-control form-width-200"  &gt;</a:t>
            </a:r>
          </a:p>
          <a:p>
            <a:r>
              <a:rPr lang="en-US" altLang="zh-CN" sz="1200" dirty="0"/>
              <a:t>&lt;option </a:t>
            </a:r>
            <a:r>
              <a:rPr lang="en-US" altLang="zh-CN" sz="1200" dirty="0" err="1"/>
              <a:t>ng</a:t>
            </a:r>
            <a:r>
              <a:rPr lang="en-US" altLang="zh-CN" sz="1200" dirty="0"/>
              <a:t>-repeat=</a:t>
            </a:r>
            <a:r>
              <a:rPr lang="en-US" altLang="zh-CN" sz="1200" i="1" dirty="0"/>
              <a:t>"x in </a:t>
            </a:r>
            <a:r>
              <a:rPr lang="en-US" altLang="zh-CN" sz="1200" i="1" dirty="0" err="1"/>
              <a:t>rootMenus</a:t>
            </a:r>
            <a:r>
              <a:rPr lang="en-US" altLang="zh-CN" sz="1200" i="1" dirty="0"/>
              <a:t>" value="{{x.id}}" &gt;{{x.name}}&lt;/option&gt;</a:t>
            </a:r>
          </a:p>
          <a:p>
            <a:r>
              <a:rPr lang="en-US" altLang="zh-CN" sz="1200" dirty="0"/>
              <a:t>&lt;/select</a:t>
            </a:r>
            <a:r>
              <a:rPr lang="en-US" altLang="zh-CN" sz="1200" dirty="0" smtClean="0"/>
              <a:t>&gt;</a:t>
            </a:r>
          </a:p>
          <a:p>
            <a:r>
              <a:rPr lang="zh-CN" altLang="en-US" sz="1200" dirty="0" smtClean="0"/>
              <a:t>赋值：</a:t>
            </a:r>
            <a:r>
              <a:rPr lang="en-US" altLang="zh-CN" sz="1200" dirty="0"/>
              <a:t>$</a:t>
            </a:r>
            <a:r>
              <a:rPr lang="en-US" altLang="zh-CN" sz="1200" dirty="0" err="1"/>
              <a:t>scope.rootMenus</a:t>
            </a:r>
            <a:r>
              <a:rPr lang="en-US" altLang="zh-CN" sz="1200" dirty="0"/>
              <a:t> = data</a:t>
            </a:r>
            <a:r>
              <a:rPr lang="en-US" altLang="zh-CN" sz="1200" dirty="0" smtClean="0"/>
              <a:t>;  $scope.</a:t>
            </a:r>
            <a:r>
              <a:rPr lang="en-US" altLang="zh-CN" sz="1200" i="1" dirty="0"/>
              <a:t> </a:t>
            </a:r>
            <a:r>
              <a:rPr lang="en-US" altLang="zh-CN" sz="1200" i="1" dirty="0" err="1" smtClean="0"/>
              <a:t>menuObj</a:t>
            </a:r>
            <a:r>
              <a:rPr lang="en-US" altLang="zh-CN" sz="1200" dirty="0" smtClean="0"/>
              <a:t> = </a:t>
            </a:r>
            <a:r>
              <a:rPr lang="en-US" altLang="zh-CN" sz="1200" dirty="0"/>
              <a:t>data;</a:t>
            </a:r>
            <a:endParaRPr lang="en-US" altLang="zh-CN" sz="1200" dirty="0" smtClean="0"/>
          </a:p>
          <a:p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20 </a:t>
            </a:r>
            <a:r>
              <a:rPr lang="en-US" altLang="zh-CN" sz="4000" dirty="0" err="1" smtClean="0"/>
              <a:t>Angular+bootstarp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添加</a:t>
            </a:r>
            <a:r>
              <a:rPr lang="en-US" altLang="zh-CN" sz="4000" dirty="0" smtClean="0"/>
              <a:t>/</a:t>
            </a:r>
            <a:r>
              <a:rPr lang="zh-CN" altLang="en-US" sz="4000" dirty="0" smtClean="0"/>
              <a:t>修改模板（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21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727" y="2060372"/>
            <a:ext cx="2877806" cy="302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022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195978"/>
            <a:ext cx="7408862" cy="4930186"/>
          </a:xfrm>
        </p:spPr>
        <p:txBody>
          <a:bodyPr/>
          <a:lstStyle/>
          <a:p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endParaRPr lang="en-US" altLang="zh-CN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3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引入公共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JS</a:t>
            </a:r>
          </a:p>
          <a:p>
            <a:r>
              <a:rPr lang="en-US" altLang="zh-CN" sz="1200" dirty="0" err="1"/>
              <a:t>angular.module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avit.services</a:t>
            </a:r>
            <a:r>
              <a:rPr lang="en-US" altLang="zh-CN" sz="1200" dirty="0"/>
              <a:t>',[]).</a:t>
            </a:r>
            <a:r>
              <a:rPr lang="en-US" altLang="zh-CN" sz="1200" b="1" dirty="0"/>
              <a:t>factory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avitUtil</a:t>
            </a:r>
            <a:r>
              <a:rPr lang="en-US" altLang="zh-CN" sz="1200" dirty="0"/>
              <a:t>', function() {</a:t>
            </a:r>
          </a:p>
          <a:p>
            <a:r>
              <a:rPr lang="en-US" altLang="zh-CN" sz="1200" dirty="0"/>
              <a:t>    return </a:t>
            </a:r>
            <a:r>
              <a:rPr lang="en-US" altLang="zh-CN" sz="1200" dirty="0" smtClean="0"/>
              <a:t>{</a:t>
            </a:r>
            <a:r>
              <a:rPr lang="en-US" altLang="zh-CN" sz="1200" dirty="0" err="1" smtClean="0"/>
              <a:t>ajax:function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ajaxRequestBody</a:t>
            </a:r>
            <a:r>
              <a:rPr lang="en-US" altLang="zh-CN" sz="1200" dirty="0" smtClean="0"/>
              <a:t>){  }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}});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i="1" dirty="0" err="1"/>
              <a:t>var</a:t>
            </a:r>
            <a:r>
              <a:rPr lang="en-US" altLang="zh-CN" sz="1200" i="1" dirty="0"/>
              <a:t> app = </a:t>
            </a:r>
            <a:r>
              <a:rPr lang="en-US" altLang="zh-CN" sz="1200" i="1" dirty="0" err="1"/>
              <a:t>angular.module</a:t>
            </a:r>
            <a:r>
              <a:rPr lang="en-US" altLang="zh-CN" sz="1200" i="1" dirty="0"/>
              <a:t>('</a:t>
            </a:r>
            <a:r>
              <a:rPr lang="en-US" altLang="zh-CN" sz="1200" i="1" dirty="0" err="1"/>
              <a:t>menuEditApp</a:t>
            </a:r>
            <a:r>
              <a:rPr lang="en-US" altLang="zh-CN" sz="1200" i="1" dirty="0"/>
              <a:t>',[</a:t>
            </a:r>
            <a:r>
              <a:rPr lang="en-US" altLang="zh-CN" sz="1200" i="1" dirty="0">
                <a:solidFill>
                  <a:srgbClr val="FF0000"/>
                </a:solidFill>
              </a:rPr>
              <a:t>'</a:t>
            </a:r>
            <a:r>
              <a:rPr lang="en-US" altLang="zh-CN" sz="1200" i="1" dirty="0" err="1">
                <a:solidFill>
                  <a:srgbClr val="FF0000"/>
                </a:solidFill>
              </a:rPr>
              <a:t>avit.services</a:t>
            </a:r>
            <a:r>
              <a:rPr lang="en-US" altLang="zh-CN" sz="1200" i="1" dirty="0"/>
              <a:t>']);</a:t>
            </a:r>
          </a:p>
          <a:p>
            <a:r>
              <a:rPr lang="en-US" altLang="zh-CN" sz="1200" dirty="0" err="1"/>
              <a:t>app.controller</a:t>
            </a:r>
            <a:r>
              <a:rPr lang="en-US" altLang="zh-CN" sz="1200" dirty="0" smtClean="0"/>
              <a:t>('</a:t>
            </a:r>
            <a:r>
              <a:rPr lang="en-US" altLang="zh-CN" sz="1200" dirty="0" err="1" smtClean="0"/>
              <a:t>menuAddCtrl</a:t>
            </a:r>
            <a:r>
              <a:rPr lang="en-US" altLang="zh-CN" sz="1200" dirty="0" smtClean="0"/>
              <a:t>',function</a:t>
            </a:r>
            <a:r>
              <a:rPr lang="en-US" altLang="zh-CN" sz="1200" dirty="0"/>
              <a:t>($scope</a:t>
            </a:r>
            <a:r>
              <a:rPr lang="en-US" altLang="zh-CN" sz="1200" dirty="0" smtClean="0"/>
              <a:t>,$location,$</a:t>
            </a:r>
            <a:r>
              <a:rPr lang="en-US" altLang="zh-CN" sz="1200" dirty="0" err="1"/>
              <a:t>http,</a:t>
            </a:r>
            <a:r>
              <a:rPr lang="en-US" altLang="zh-CN" sz="1200" dirty="0" err="1">
                <a:solidFill>
                  <a:srgbClr val="FF0000"/>
                </a:solidFill>
              </a:rPr>
              <a:t>avitUtil</a:t>
            </a:r>
            <a:r>
              <a:rPr lang="en-US" altLang="zh-CN" sz="1200" dirty="0"/>
              <a:t>) </a:t>
            </a:r>
          </a:p>
          <a:p>
            <a:r>
              <a:rPr lang="en-US" altLang="zh-CN" sz="1200" dirty="0" smtClean="0"/>
              <a:t>{  } );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dirty="0"/>
              <a:t>$</a:t>
            </a:r>
            <a:r>
              <a:rPr lang="en-US" altLang="zh-CN" sz="1200" dirty="0" smtClean="0"/>
              <a:t>location:</a:t>
            </a:r>
            <a:r>
              <a:rPr lang="zh-CN" altLang="en-US" sz="1200" dirty="0" smtClean="0"/>
              <a:t>接受请求参数</a:t>
            </a:r>
            <a:endParaRPr lang="en-US" altLang="zh-CN" sz="1200" dirty="0" smtClean="0"/>
          </a:p>
          <a:p>
            <a:r>
              <a:rPr lang="en-US" altLang="zh-CN" sz="1200" dirty="0"/>
              <a:t>$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：</a:t>
            </a:r>
            <a:r>
              <a:rPr lang="en-US" altLang="zh-CN" sz="1200" dirty="0" err="1" smtClean="0"/>
              <a:t>ajax</a:t>
            </a:r>
            <a:r>
              <a:rPr lang="zh-CN" altLang="en-US" sz="1200" dirty="0" smtClean="0"/>
              <a:t>请求</a:t>
            </a:r>
            <a:endParaRPr lang="en-US" altLang="zh-CN" sz="1200" dirty="0" smtClean="0"/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4 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avitTips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</a:t>
            </a:r>
            <a:r>
              <a:rPr lang="zh-CN" altLang="en-US" sz="1200" b="1" dirty="0">
                <a:solidFill>
                  <a:schemeClr val="tx1"/>
                </a:solidFill>
              </a:rPr>
              <a:t>弹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出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alert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confirm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框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en-US" altLang="zh-CN" sz="1200" dirty="0" err="1"/>
              <a:t>avitTips.alert</a:t>
            </a:r>
            <a:r>
              <a:rPr lang="en-US" altLang="zh-CN" sz="1200" dirty="0" smtClean="0"/>
              <a:t>(“</a:t>
            </a:r>
            <a:r>
              <a:rPr lang="zh-CN" altLang="en-US" sz="1200" dirty="0" smtClean="0"/>
              <a:t>操作</a:t>
            </a:r>
            <a:r>
              <a:rPr lang="zh-CN" altLang="en-US" sz="1200" dirty="0"/>
              <a:t>成功</a:t>
            </a:r>
            <a:r>
              <a:rPr lang="zh-CN" altLang="en-US" sz="1200" dirty="0" smtClean="0"/>
              <a:t>！</a:t>
            </a:r>
            <a:r>
              <a:rPr lang="en-US" altLang="zh-CN" sz="1200" dirty="0" smtClean="0"/>
              <a:t>”).</a:t>
            </a:r>
            <a:r>
              <a:rPr lang="en-US" altLang="zh-CN" sz="1200" dirty="0"/>
              <a:t>on(function </a:t>
            </a:r>
            <a:r>
              <a:rPr lang="en-US" altLang="zh-CN" sz="1200" dirty="0" smtClean="0"/>
              <a:t>()  {  });</a:t>
            </a: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5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带记忆</a:t>
            </a:r>
            <a:r>
              <a:rPr lang="zh-CN" altLang="en-US" sz="1200" b="1" dirty="0">
                <a:solidFill>
                  <a:schemeClr val="tx1"/>
                </a:solidFill>
              </a:rPr>
              <a:t>返回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按钮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调用公共方法，传入跳转的列表地址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err="1"/>
              <a:t>avitUtil.goToUrlWithHash</a:t>
            </a:r>
            <a:r>
              <a:rPr lang="en-US" altLang="zh-CN" sz="1200" dirty="0" smtClean="0"/>
              <a:t>("tableModelList.html</a:t>
            </a:r>
            <a:r>
              <a:rPr lang="en-US" altLang="zh-CN" sz="1200" dirty="0"/>
              <a:t>");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20 </a:t>
            </a:r>
            <a:r>
              <a:rPr lang="en-US" altLang="zh-CN" sz="4000" dirty="0" err="1" smtClean="0"/>
              <a:t>Angular+bootstarp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添加</a:t>
            </a:r>
            <a:r>
              <a:rPr lang="en-US" altLang="zh-CN" sz="4000" dirty="0" smtClean="0"/>
              <a:t>/</a:t>
            </a:r>
            <a:r>
              <a:rPr lang="zh-CN" altLang="en-US" sz="4000" dirty="0" smtClean="0"/>
              <a:t>修改模板（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22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363" y="3717132"/>
            <a:ext cx="2970788" cy="266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89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21 </a:t>
            </a:r>
            <a:r>
              <a:rPr lang="zh-CN" altLang="en-US" dirty="0" smtClean="0"/>
              <a:t>图表模板（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87" y="1113559"/>
            <a:ext cx="8503221" cy="605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935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195977"/>
            <a:ext cx="7408862" cy="4930187"/>
          </a:xfrm>
        </p:spPr>
        <p:txBody>
          <a:bodyPr/>
          <a:lstStyle/>
          <a:p>
            <a:r>
              <a:rPr lang="en-US" altLang="zh-CN" sz="1400" b="1" dirty="0" smtClean="0">
                <a:solidFill>
                  <a:schemeClr val="tx1"/>
                </a:solidFill>
              </a:rPr>
              <a:t>1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选项卡形式，优点是图表较大较清晰。缺点是一次只能看一个，点击切换。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b="1" dirty="0" smtClean="0">
                <a:solidFill>
                  <a:schemeClr val="tx1"/>
                </a:solidFill>
              </a:rPr>
              <a:t>2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仪表盘形式，一次显示同类型的报表多个，优点是一次可以监控多张报表，缺点是加载速度稍慢，图形较小。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21 </a:t>
            </a:r>
            <a:r>
              <a:rPr lang="zh-CN" altLang="en-US" dirty="0" smtClean="0"/>
              <a:t>图表模板（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24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9" y="2060373"/>
            <a:ext cx="7425144" cy="498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179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412076"/>
            <a:ext cx="7408862" cy="4714087"/>
          </a:xfrm>
        </p:spPr>
        <p:txBody>
          <a:bodyPr/>
          <a:lstStyle/>
          <a:p>
            <a:r>
              <a:rPr lang="en-US" altLang="zh-CN" sz="1200" b="1" dirty="0" smtClean="0">
                <a:solidFill>
                  <a:schemeClr val="tx1"/>
                </a:solidFill>
              </a:rPr>
              <a:t>1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公共方法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avitUtil.isSourcePc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返回</a:t>
            </a:r>
            <a:r>
              <a:rPr lang="zh-CN" altLang="en-US" sz="1200" b="1" dirty="0">
                <a:solidFill>
                  <a:schemeClr val="tx1"/>
                </a:solidFill>
              </a:rPr>
              <a:t>布尔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值，可以对手机端进行独立的样式处理，首先根据调节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CSS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达到目的。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sz="1200" dirty="0" smtClean="0"/>
              <a:t>/ /</a:t>
            </a:r>
            <a:r>
              <a:rPr lang="zh-CN" altLang="en-US" sz="1200" dirty="0"/>
              <a:t>是否从</a:t>
            </a:r>
            <a:r>
              <a:rPr lang="en-US" altLang="zh-CN" sz="1200" dirty="0"/>
              <a:t>PC</a:t>
            </a:r>
            <a:r>
              <a:rPr lang="zh-CN" altLang="en-US" sz="1200" dirty="0"/>
              <a:t>机子访问 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     </a:t>
            </a:r>
            <a:r>
              <a:rPr lang="en-US" altLang="zh-CN" sz="1200" u="sng" dirty="0" err="1">
                <a:solidFill>
                  <a:srgbClr val="FF0000"/>
                </a:solidFill>
              </a:rPr>
              <a:t>isSourcePc:function</a:t>
            </a:r>
            <a:r>
              <a:rPr lang="en-US" altLang="zh-CN" sz="1200" u="sng" dirty="0">
                <a:solidFill>
                  <a:srgbClr val="FF0000"/>
                </a:solidFill>
              </a:rPr>
              <a:t>() 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         </a:t>
            </a:r>
            <a:r>
              <a:rPr lang="en-US" altLang="zh-CN" sz="1200" dirty="0">
                <a:solidFill>
                  <a:srgbClr val="FF0000"/>
                </a:solidFill>
              </a:rPr>
              <a:t>{ 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        </a:t>
            </a:r>
            <a:r>
              <a:rPr lang="en-US" altLang="zh-CN" sz="1200" dirty="0" err="1">
                <a:solidFill>
                  <a:srgbClr val="FF0000"/>
                </a:solidFill>
              </a:rPr>
              <a:t>var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userAgentInfo</a:t>
            </a:r>
            <a:r>
              <a:rPr lang="en-US" altLang="zh-CN" sz="1200" dirty="0">
                <a:solidFill>
                  <a:srgbClr val="FF0000"/>
                </a:solidFill>
              </a:rPr>
              <a:t> = </a:t>
            </a:r>
            <a:r>
              <a:rPr lang="en-US" altLang="zh-CN" sz="1200" dirty="0" err="1">
                <a:solidFill>
                  <a:srgbClr val="FF0000"/>
                </a:solidFill>
              </a:rPr>
              <a:t>navigator.userAgent</a:t>
            </a:r>
            <a:r>
              <a:rPr lang="en-US" altLang="zh-CN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        </a:t>
            </a:r>
            <a:r>
              <a:rPr lang="en-US" altLang="zh-CN" sz="1200" dirty="0" err="1">
                <a:solidFill>
                  <a:srgbClr val="FF0000"/>
                </a:solidFill>
              </a:rPr>
              <a:t>var</a:t>
            </a:r>
            <a:r>
              <a:rPr lang="en-US" altLang="zh-CN" sz="1200" dirty="0">
                <a:solidFill>
                  <a:srgbClr val="FF0000"/>
                </a:solidFill>
              </a:rPr>
              <a:t> Agents = ["Android", "iPhone","</a:t>
            </a:r>
            <a:r>
              <a:rPr lang="en-US" altLang="zh-CN" sz="1200" dirty="0" err="1">
                <a:solidFill>
                  <a:srgbClr val="FF0000"/>
                </a:solidFill>
              </a:rPr>
              <a:t>SymbianOS</a:t>
            </a:r>
            <a:r>
              <a:rPr lang="en-US" altLang="zh-CN" sz="1200" dirty="0">
                <a:solidFill>
                  <a:srgbClr val="FF0000"/>
                </a:solidFill>
              </a:rPr>
              <a:t>", "Windows Phone","</a:t>
            </a:r>
            <a:r>
              <a:rPr lang="en-US" altLang="zh-CN" sz="1200" dirty="0" err="1">
                <a:solidFill>
                  <a:srgbClr val="FF0000"/>
                </a:solidFill>
              </a:rPr>
              <a:t>iPad</a:t>
            </a:r>
            <a:r>
              <a:rPr lang="en-US" altLang="zh-CN" sz="1200" dirty="0">
                <a:solidFill>
                  <a:srgbClr val="FF0000"/>
                </a:solidFill>
              </a:rPr>
              <a:t>", "iPod"];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        </a:t>
            </a:r>
            <a:r>
              <a:rPr lang="en-US" altLang="zh-CN" sz="1200" dirty="0" err="1">
                <a:solidFill>
                  <a:srgbClr val="FF0000"/>
                </a:solidFill>
              </a:rPr>
              <a:t>var</a:t>
            </a:r>
            <a:r>
              <a:rPr lang="en-US" altLang="zh-CN" sz="1200" dirty="0">
                <a:solidFill>
                  <a:srgbClr val="FF0000"/>
                </a:solidFill>
              </a:rPr>
              <a:t> flag = true;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        for (</a:t>
            </a:r>
            <a:r>
              <a:rPr lang="en-US" altLang="zh-CN" sz="1200" dirty="0" err="1">
                <a:solidFill>
                  <a:srgbClr val="FF0000"/>
                </a:solidFill>
              </a:rPr>
              <a:t>var</a:t>
            </a:r>
            <a:r>
              <a:rPr lang="en-US" altLang="zh-CN" sz="1200" dirty="0">
                <a:solidFill>
                  <a:srgbClr val="FF0000"/>
                </a:solidFill>
              </a:rPr>
              <a:t> v = 0; v &lt; </a:t>
            </a:r>
            <a:r>
              <a:rPr lang="en-US" altLang="zh-CN" sz="1200" dirty="0" err="1">
                <a:solidFill>
                  <a:srgbClr val="FF0000"/>
                </a:solidFill>
              </a:rPr>
              <a:t>Agents.length</a:t>
            </a:r>
            <a:r>
              <a:rPr lang="en-US" altLang="zh-CN" sz="1200" dirty="0">
                <a:solidFill>
                  <a:srgbClr val="FF0000"/>
                </a:solidFill>
              </a:rPr>
              <a:t>; v++) 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            </a:t>
            </a:r>
            <a:r>
              <a:rPr lang="en-US" altLang="zh-CN" sz="1200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            if (</a:t>
            </a:r>
            <a:r>
              <a:rPr lang="en-US" altLang="zh-CN" sz="1200" dirty="0" err="1">
                <a:solidFill>
                  <a:srgbClr val="FF0000"/>
                </a:solidFill>
              </a:rPr>
              <a:t>userAgentInfo.indexOf</a:t>
            </a:r>
            <a:r>
              <a:rPr lang="en-US" altLang="zh-CN" sz="1200" dirty="0">
                <a:solidFill>
                  <a:srgbClr val="FF0000"/>
                </a:solidFill>
              </a:rPr>
              <a:t>(Agents[v]) &gt; 0) 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                </a:t>
            </a:r>
            <a:r>
              <a:rPr lang="en-US" altLang="zh-CN" sz="1200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                flag = false;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                break;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                </a:t>
            </a:r>
            <a:r>
              <a:rPr lang="en-US" altLang="zh-CN" sz="1200" dirty="0">
                <a:solidFill>
                  <a:srgbClr val="FF0000"/>
                </a:solidFill>
              </a:rPr>
              <a:t>}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            </a:t>
            </a:r>
            <a:r>
              <a:rPr lang="en-US" altLang="zh-CN" sz="1200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        return flag;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        </a:t>
            </a:r>
            <a:r>
              <a:rPr lang="en-US" altLang="zh-CN" sz="1200" dirty="0" smtClean="0">
                <a:solidFill>
                  <a:srgbClr val="FF0000"/>
                </a:solidFill>
              </a:rPr>
              <a:t>}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22 </a:t>
            </a:r>
            <a:r>
              <a:rPr lang="en-US" altLang="zh-CN" dirty="0" err="1" smtClean="0"/>
              <a:t>Angular+bootstarp</a:t>
            </a:r>
            <a:r>
              <a:rPr lang="zh-CN" altLang="en-US" dirty="0" smtClean="0"/>
              <a:t>手机兼容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35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412076"/>
            <a:ext cx="7408862" cy="4898244"/>
          </a:xfrm>
        </p:spPr>
        <p:txBody>
          <a:bodyPr/>
          <a:lstStyle/>
          <a:p>
            <a:r>
              <a:rPr lang="zh-CN" altLang="en-US" sz="1400" dirty="0">
                <a:solidFill>
                  <a:schemeClr val="tx1"/>
                </a:solidFill>
              </a:rPr>
              <a:t> 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200" b="1" dirty="0">
                <a:solidFill>
                  <a:schemeClr val="tx1"/>
                </a:solidFill>
              </a:rPr>
              <a:t>第一步：出现背景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了解新技术出现的背景，为什么会出现，解决了什么问题，出现之前用什么方案解决，会带来什么问题，新技术使用场景，优缺点等。比如：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Spring boot</a:t>
            </a:r>
            <a:r>
              <a:rPr lang="zh-CN" altLang="en-US" sz="1200" dirty="0">
                <a:solidFill>
                  <a:schemeClr val="tx1"/>
                </a:solidFill>
              </a:rPr>
              <a:t>出现移除繁琐的配置</a:t>
            </a:r>
            <a:r>
              <a:rPr lang="en-US" altLang="zh-CN" sz="1200" dirty="0">
                <a:solidFill>
                  <a:schemeClr val="tx1"/>
                </a:solidFill>
              </a:rPr>
              <a:t>,</a:t>
            </a:r>
            <a:r>
              <a:rPr lang="zh-CN" altLang="en-US" sz="1200" dirty="0">
                <a:solidFill>
                  <a:schemeClr val="tx1"/>
                </a:solidFill>
              </a:rPr>
              <a:t>简化应用开发</a:t>
            </a:r>
            <a:r>
              <a:rPr lang="en-US" altLang="zh-CN" sz="1200" dirty="0">
                <a:solidFill>
                  <a:schemeClr val="tx1"/>
                </a:solidFill>
              </a:rPr>
              <a:t>,</a:t>
            </a:r>
            <a:r>
              <a:rPr lang="zh-CN" altLang="en-US" sz="1200" dirty="0">
                <a:solidFill>
                  <a:schemeClr val="tx1"/>
                </a:solidFill>
              </a:rPr>
              <a:t>提升效率</a:t>
            </a:r>
            <a:r>
              <a:rPr lang="en-US" altLang="zh-CN" sz="1200" dirty="0">
                <a:solidFill>
                  <a:schemeClr val="tx1"/>
                </a:solidFill>
              </a:rPr>
              <a:t>; 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Docker</a:t>
            </a:r>
            <a:r>
              <a:rPr lang="zh-CN" altLang="en-US" sz="1200" dirty="0">
                <a:solidFill>
                  <a:schemeClr val="tx1"/>
                </a:solidFill>
              </a:rPr>
              <a:t>出现比</a:t>
            </a:r>
            <a:r>
              <a:rPr lang="en-US" altLang="zh-CN" sz="1200" dirty="0">
                <a:solidFill>
                  <a:schemeClr val="tx1"/>
                </a:solidFill>
              </a:rPr>
              <a:t>LXC</a:t>
            </a:r>
            <a:r>
              <a:rPr lang="zh-CN" altLang="en-US" sz="1200" dirty="0">
                <a:solidFill>
                  <a:schemeClr val="tx1"/>
                </a:solidFill>
              </a:rPr>
              <a:t>更轻量级，速度加快，隔离性好，方便运维和迁移，节省空间</a:t>
            </a:r>
            <a:r>
              <a:rPr lang="en-US" altLang="zh-CN" sz="1200" dirty="0">
                <a:solidFill>
                  <a:schemeClr val="tx1"/>
                </a:solidFill>
              </a:rPr>
              <a:t>; Jdk1.5</a:t>
            </a:r>
            <a:r>
              <a:rPr lang="zh-CN" altLang="en-US" sz="1200" dirty="0">
                <a:solidFill>
                  <a:schemeClr val="tx1"/>
                </a:solidFill>
              </a:rPr>
              <a:t>出现</a:t>
            </a:r>
            <a:r>
              <a:rPr lang="en-US" altLang="zh-CN" sz="1200" dirty="0">
                <a:solidFill>
                  <a:schemeClr val="tx1"/>
                </a:solidFill>
              </a:rPr>
              <a:t>concurrent</a:t>
            </a:r>
            <a:r>
              <a:rPr lang="zh-CN" altLang="en-US" sz="1200" dirty="0">
                <a:solidFill>
                  <a:schemeClr val="tx1"/>
                </a:solidFill>
              </a:rPr>
              <a:t>包更快捷，里面的</a:t>
            </a:r>
            <a:r>
              <a:rPr lang="en-US" altLang="zh-CN" sz="1200" dirty="0" err="1">
                <a:solidFill>
                  <a:schemeClr val="tx1"/>
                </a:solidFill>
              </a:rPr>
              <a:t>BlockingQueue,CAS</a:t>
            </a:r>
            <a:r>
              <a:rPr lang="zh-CN" altLang="en-US" sz="1200" dirty="0">
                <a:solidFill>
                  <a:schemeClr val="tx1"/>
                </a:solidFill>
              </a:rPr>
              <a:t>原子锁</a:t>
            </a:r>
            <a:r>
              <a:rPr lang="en-US" altLang="zh-CN" sz="1200" dirty="0">
                <a:solidFill>
                  <a:schemeClr val="tx1"/>
                </a:solidFill>
              </a:rPr>
              <a:t>,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ConcurrentMap</a:t>
            </a:r>
            <a:r>
              <a:rPr lang="en-US" altLang="zh-CN" sz="1200" dirty="0" smtClean="0">
                <a:solidFill>
                  <a:schemeClr val="tx1"/>
                </a:solidFill>
              </a:rPr>
              <a:t>,</a:t>
            </a:r>
            <a:r>
              <a:rPr lang="zh-CN" altLang="en-US" sz="1200" dirty="0">
                <a:solidFill>
                  <a:schemeClr val="tx1"/>
                </a:solidFill>
              </a:rPr>
              <a:t>线程池</a:t>
            </a:r>
            <a:r>
              <a:rPr lang="en-US" altLang="zh-CN" sz="1200" dirty="0">
                <a:solidFill>
                  <a:schemeClr val="tx1"/>
                </a:solidFill>
              </a:rPr>
              <a:t>,</a:t>
            </a:r>
            <a:r>
              <a:rPr lang="zh-CN" altLang="en-US" sz="1200" dirty="0">
                <a:solidFill>
                  <a:schemeClr val="tx1"/>
                </a:solidFill>
              </a:rPr>
              <a:t>读写锁更加方便开发优美的多线程代码，在这之前自己写工具类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设计模式使代码更加方便维护，开闭原则，模块间达到高内聚低耦合的效果。</a:t>
            </a:r>
          </a:p>
          <a:p>
            <a:pPr marL="0" indent="0">
              <a:buNone/>
            </a:pP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b="1" dirty="0">
                <a:solidFill>
                  <a:schemeClr val="tx1"/>
                </a:solidFill>
              </a:rPr>
              <a:t> 第二步：基本用法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掌握专用词汇</a:t>
            </a:r>
            <a:r>
              <a:rPr lang="en-US" altLang="zh-CN" sz="1200" dirty="0">
                <a:solidFill>
                  <a:schemeClr val="tx1"/>
                </a:solidFill>
              </a:rPr>
              <a:t>, </a:t>
            </a:r>
            <a:r>
              <a:rPr lang="zh-CN" altLang="en-US" sz="1200" dirty="0">
                <a:solidFill>
                  <a:schemeClr val="tx1"/>
                </a:solidFill>
              </a:rPr>
              <a:t>比如</a:t>
            </a:r>
            <a:r>
              <a:rPr lang="en-US" altLang="zh-CN" sz="1200" dirty="0">
                <a:solidFill>
                  <a:schemeClr val="tx1"/>
                </a:solidFill>
              </a:rPr>
              <a:t>HDFS</a:t>
            </a:r>
            <a:r>
              <a:rPr lang="zh-CN" altLang="en-US" sz="1200" dirty="0">
                <a:solidFill>
                  <a:schemeClr val="tx1"/>
                </a:solidFill>
              </a:rPr>
              <a:t>的</a:t>
            </a:r>
            <a:r>
              <a:rPr lang="en-US" altLang="zh-CN" sz="1200" dirty="0" err="1">
                <a:solidFill>
                  <a:schemeClr val="tx1"/>
                </a:solidFill>
              </a:rPr>
              <a:t>nameNode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 err="1">
                <a:solidFill>
                  <a:schemeClr val="tx1"/>
                </a:solidFill>
              </a:rPr>
              <a:t>dataNode</a:t>
            </a:r>
            <a:r>
              <a:rPr lang="zh-CN" altLang="en-US" sz="1200" dirty="0">
                <a:solidFill>
                  <a:schemeClr val="tx1"/>
                </a:solidFill>
              </a:rPr>
              <a:t>。使用基本的语法，搭建环境，开发一个简单</a:t>
            </a:r>
            <a:r>
              <a:rPr lang="en-US" altLang="zh-CN" sz="1200" dirty="0">
                <a:solidFill>
                  <a:schemeClr val="tx1"/>
                </a:solidFill>
              </a:rPr>
              <a:t>demo   </a:t>
            </a:r>
            <a:r>
              <a:rPr lang="zh-CN" altLang="en-US" sz="1200" dirty="0">
                <a:solidFill>
                  <a:schemeClr val="tx1"/>
                </a:solidFill>
              </a:rPr>
              <a:t>，比如：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Activiti</a:t>
            </a:r>
            <a:r>
              <a:rPr lang="zh-CN" altLang="en-US" sz="1200" dirty="0">
                <a:solidFill>
                  <a:schemeClr val="tx1"/>
                </a:solidFill>
              </a:rPr>
              <a:t>流程引擎 部署，启动，审批，驳回，代办，邮件等基本功</a:t>
            </a:r>
            <a:r>
              <a:rPr lang="zh-CN" altLang="en-US" sz="1200" dirty="0" smtClean="0">
                <a:solidFill>
                  <a:schemeClr val="tx1"/>
                </a:solidFill>
              </a:rPr>
              <a:t>能 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zh-CN" altLang="en-US" sz="1200" b="1" dirty="0">
                <a:solidFill>
                  <a:schemeClr val="tx1"/>
                </a:solidFill>
              </a:rPr>
              <a:t>第三步：高阶用法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了解一些比较高级的用户，在某些特殊场景才会用上，比如</a:t>
            </a:r>
            <a:r>
              <a:rPr lang="en-US" altLang="zh-CN" sz="1200" dirty="0" err="1">
                <a:solidFill>
                  <a:schemeClr val="tx1"/>
                </a:solidFill>
              </a:rPr>
              <a:t>activiti</a:t>
            </a:r>
            <a:r>
              <a:rPr lang="zh-CN" altLang="en-US" sz="1200" dirty="0">
                <a:solidFill>
                  <a:schemeClr val="tx1"/>
                </a:solidFill>
              </a:rPr>
              <a:t>的</a:t>
            </a:r>
            <a:r>
              <a:rPr lang="zh-CN" altLang="en-US" sz="1200" dirty="0" smtClean="0">
                <a:solidFill>
                  <a:schemeClr val="tx1"/>
                </a:solidFill>
              </a:rPr>
              <a:t>并行网关</a:t>
            </a:r>
            <a:r>
              <a:rPr lang="zh-CN" altLang="en-US" sz="1200" dirty="0">
                <a:solidFill>
                  <a:schemeClr val="tx1"/>
                </a:solidFill>
              </a:rPr>
              <a:t>，子流程，消息节点，复杂流程图等。</a:t>
            </a:r>
          </a:p>
          <a:p>
            <a:pPr marL="0" indent="0">
              <a:buNone/>
            </a:pPr>
            <a:endParaRPr lang="zh-CN" altLang="en-US" sz="1200" dirty="0">
              <a:solidFill>
                <a:schemeClr val="tx1"/>
              </a:solidFill>
            </a:endParaRPr>
          </a:p>
          <a:p>
            <a:r>
              <a:rPr lang="zh-CN" altLang="en-US" sz="1200" b="1" dirty="0">
                <a:solidFill>
                  <a:schemeClr val="tx1"/>
                </a:solidFill>
              </a:rPr>
              <a:t> 第四步：分析源码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了解框架的实现原理，比如</a:t>
            </a:r>
            <a:r>
              <a:rPr lang="en-US" altLang="zh-CN" sz="1200" dirty="0" err="1">
                <a:solidFill>
                  <a:schemeClr val="tx1"/>
                </a:solidFill>
              </a:rPr>
              <a:t>mybatis</a:t>
            </a:r>
            <a:r>
              <a:rPr lang="zh-CN" altLang="en-US" sz="1200" dirty="0">
                <a:solidFill>
                  <a:schemeClr val="tx1"/>
                </a:solidFill>
              </a:rPr>
              <a:t>用动态代理生成接口实现类</a:t>
            </a:r>
            <a:r>
              <a:rPr lang="zh-CN" altLang="en-US" sz="1200" dirty="0" smtClean="0">
                <a:solidFill>
                  <a:schemeClr val="tx1"/>
                </a:solidFill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</a:rPr>
              <a:t>Spring</a:t>
            </a:r>
            <a:r>
              <a:rPr lang="zh-CN" altLang="en-US" sz="1200" dirty="0" smtClean="0">
                <a:solidFill>
                  <a:schemeClr val="tx1"/>
                </a:solidFill>
              </a:rPr>
              <a:t>事物使用注解</a:t>
            </a:r>
            <a:r>
              <a:rPr lang="en-US" altLang="zh-CN" sz="1200" dirty="0" smtClean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动态</a:t>
            </a:r>
            <a:r>
              <a:rPr lang="zh-CN" altLang="en-US" sz="1200" dirty="0" smtClean="0">
                <a:solidFill>
                  <a:schemeClr val="tx1"/>
                </a:solidFill>
              </a:rPr>
              <a:t>代理，</a:t>
            </a:r>
            <a:r>
              <a:rPr lang="en-US" altLang="zh-CN" sz="1200" dirty="0" smtClean="0">
                <a:solidFill>
                  <a:schemeClr val="tx1"/>
                </a:solidFill>
              </a:rPr>
              <a:t>struts</a:t>
            </a:r>
            <a:r>
              <a:rPr lang="zh-CN" altLang="en-US" sz="1200" dirty="0" smtClean="0">
                <a:solidFill>
                  <a:schemeClr val="tx1"/>
                </a:solidFill>
              </a:rPr>
              <a:t>底层使用</a:t>
            </a:r>
            <a:r>
              <a:rPr lang="zh-CN" altLang="en-US" sz="1200" dirty="0">
                <a:solidFill>
                  <a:schemeClr val="tx1"/>
                </a:solidFill>
              </a:rPr>
              <a:t>反射机制</a:t>
            </a:r>
            <a:r>
              <a:rPr lang="en-US" altLang="zh-CN" sz="1200" dirty="0">
                <a:solidFill>
                  <a:schemeClr val="tx1"/>
                </a:solidFill>
              </a:rPr>
              <a:t>,AOP</a:t>
            </a:r>
            <a:r>
              <a:rPr lang="zh-CN" altLang="en-US" sz="1200" dirty="0">
                <a:solidFill>
                  <a:schemeClr val="tx1"/>
                </a:solidFill>
              </a:rPr>
              <a:t>动态代理等</a:t>
            </a:r>
            <a:r>
              <a:rPr lang="zh-CN" altLang="en-US" sz="1200" dirty="0" smtClean="0">
                <a:solidFill>
                  <a:schemeClr val="tx1"/>
                </a:solidFill>
              </a:rPr>
              <a:t>。熟悉了底层实现，遇到</a:t>
            </a:r>
            <a:r>
              <a:rPr lang="zh-CN" altLang="en-US" sz="1200" dirty="0">
                <a:solidFill>
                  <a:schemeClr val="tx1"/>
                </a:solidFill>
              </a:rPr>
              <a:t>问题有利于</a:t>
            </a:r>
            <a:r>
              <a:rPr lang="zh-CN" altLang="en-US" sz="1200" dirty="0" smtClean="0">
                <a:solidFill>
                  <a:schemeClr val="tx1"/>
                </a:solidFill>
              </a:rPr>
              <a:t>分析和解决，</a:t>
            </a:r>
            <a:r>
              <a:rPr lang="zh-CN" altLang="en-US" sz="1200" dirty="0">
                <a:solidFill>
                  <a:schemeClr val="tx1"/>
                </a:solidFill>
              </a:rPr>
              <a:t>心里比较有底。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23 </a:t>
            </a:r>
            <a:r>
              <a:rPr lang="zh-CN" altLang="en-US" dirty="0" smtClean="0"/>
              <a:t>学习技术四部曲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26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61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3B9A6AB-ABD9-466B-8623-7C9E475A5B09}" type="slidenum">
              <a:rPr lang="zh-CN" altLang="en-US" smtClean="0">
                <a:solidFill>
                  <a:schemeClr val="tx2"/>
                </a:solidFill>
              </a:rPr>
              <a:pPr/>
              <a:t>27</a:t>
            </a:fld>
            <a:endParaRPr lang="zh-CN" altLang="en-US" sz="1800" smtClean="0"/>
          </a:p>
        </p:txBody>
      </p:sp>
      <p:sp>
        <p:nvSpPr>
          <p:cNvPr id="19459" name="Text Box 3"/>
          <p:cNvSpPr>
            <a:spLocks noChangeArrowheads="1"/>
          </p:cNvSpPr>
          <p:nvPr/>
        </p:nvSpPr>
        <p:spPr bwMode="auto">
          <a:xfrm>
            <a:off x="3429000" y="6143625"/>
            <a:ext cx="24606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chemeClr val="bg1"/>
                </a:solidFill>
                <a:latin typeface="仿宋" pitchFamily="1" charset="-122"/>
                <a:ea typeface="仿宋" pitchFamily="1" charset="-122"/>
                <a:sym typeface="仿宋" pitchFamily="1" charset="-122"/>
              </a:rPr>
              <a:t>2015</a:t>
            </a:r>
            <a:r>
              <a:rPr lang="zh-CN" altLang="en-US" sz="2400" b="1">
                <a:solidFill>
                  <a:schemeClr val="bg1"/>
                </a:solidFill>
                <a:latin typeface="仿宋" pitchFamily="1" charset="-122"/>
                <a:ea typeface="仿宋" pitchFamily="1" charset="-122"/>
                <a:sym typeface="仿宋" pitchFamily="1" charset="-122"/>
              </a:rPr>
              <a:t>年</a:t>
            </a:r>
            <a:r>
              <a:rPr lang="en-US" altLang="zh-CN" sz="2400" b="1">
                <a:solidFill>
                  <a:schemeClr val="bg1"/>
                </a:solidFill>
                <a:latin typeface="仿宋" pitchFamily="1" charset="-122"/>
                <a:ea typeface="仿宋" pitchFamily="1" charset="-122"/>
                <a:sym typeface="仿宋" pitchFamily="1" charset="-122"/>
              </a:rPr>
              <a:t>4</a:t>
            </a:r>
            <a:r>
              <a:rPr lang="zh-CN" altLang="en-US" sz="2400" b="1">
                <a:solidFill>
                  <a:schemeClr val="bg1"/>
                </a:solidFill>
                <a:latin typeface="仿宋" pitchFamily="1" charset="-122"/>
                <a:ea typeface="仿宋" pitchFamily="1" charset="-122"/>
                <a:sym typeface="仿宋" pitchFamily="1" charset="-122"/>
              </a:rPr>
              <a:t>月</a:t>
            </a:r>
            <a:endParaRPr lang="zh-CN" altLang="en-US"/>
          </a:p>
        </p:txBody>
      </p:sp>
      <p:grpSp>
        <p:nvGrpSpPr>
          <p:cNvPr id="19460" name="组合 6"/>
          <p:cNvGrpSpPr>
            <a:grpSpLocks/>
          </p:cNvGrpSpPr>
          <p:nvPr/>
        </p:nvGrpSpPr>
        <p:grpSpPr bwMode="auto">
          <a:xfrm>
            <a:off x="0" y="6350"/>
            <a:ext cx="9144000" cy="6884988"/>
            <a:chOff x="52977" y="7799271"/>
            <a:chExt cx="9144000" cy="6884910"/>
          </a:xfrm>
        </p:grpSpPr>
        <p:pic>
          <p:nvPicPr>
            <p:cNvPr id="1946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7" y="7799271"/>
              <a:ext cx="9144000" cy="5459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3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7" y="13259027"/>
              <a:ext cx="9144000" cy="1425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1" name="TextBox 5"/>
          <p:cNvSpPr>
            <a:spLocks noChangeArrowheads="1"/>
          </p:cNvSpPr>
          <p:nvPr/>
        </p:nvSpPr>
        <p:spPr bwMode="auto">
          <a:xfrm>
            <a:off x="1401763" y="1123950"/>
            <a:ext cx="58023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8000">
                <a:solidFill>
                  <a:srgbClr val="C00000"/>
                </a:solidFill>
              </a:rPr>
              <a:t>谢谢！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340044"/>
            <a:ext cx="7408862" cy="5186376"/>
          </a:xfrm>
        </p:spPr>
        <p:txBody>
          <a:bodyPr/>
          <a:lstStyle/>
          <a:p>
            <a:r>
              <a:rPr lang="en-US" altLang="zh-CN" sz="1600" dirty="0">
                <a:hlinkClick r:id="rId2"/>
              </a:rPr>
              <a:t>Spring </a:t>
            </a:r>
            <a:r>
              <a:rPr lang="en-US" altLang="zh-CN" sz="1600" dirty="0" smtClean="0">
                <a:hlinkClick r:id="rId2"/>
              </a:rPr>
              <a:t>Boot</a:t>
            </a:r>
            <a:r>
              <a:rPr lang="zh-CN" altLang="en-US" sz="1600" dirty="0" smtClean="0"/>
              <a:t>设计</a:t>
            </a:r>
            <a:r>
              <a:rPr lang="zh-CN" altLang="en-US" sz="1600" dirty="0"/>
              <a:t>目的是用来简化新</a:t>
            </a:r>
            <a:r>
              <a:rPr lang="en-US" altLang="zh-CN" sz="1600" dirty="0"/>
              <a:t>Spring</a:t>
            </a:r>
            <a:r>
              <a:rPr lang="zh-CN" altLang="en-US" sz="1600" dirty="0"/>
              <a:t>应用的初始搭建以及开发过程</a:t>
            </a:r>
            <a:r>
              <a:rPr lang="zh-CN" altLang="en-US" sz="1600" dirty="0" smtClean="0"/>
              <a:t>。使用注解取代配置文件，一些常见的配置信息配置在</a:t>
            </a:r>
            <a:r>
              <a:rPr lang="en-US" altLang="zh-CN" sz="1600" dirty="0" err="1" smtClean="0"/>
              <a:t>application.properties</a:t>
            </a:r>
            <a:r>
              <a:rPr lang="zh-CN" altLang="en-US" sz="1600" dirty="0" smtClean="0"/>
              <a:t>文件。</a:t>
            </a:r>
            <a:endParaRPr lang="en-US" altLang="zh-CN" sz="1600" dirty="0" smtClean="0"/>
          </a:p>
          <a:p>
            <a:r>
              <a:rPr lang="en-US" altLang="zh-CN" sz="1600" dirty="0" smtClean="0"/>
              <a:t>Boot</a:t>
            </a:r>
            <a:r>
              <a:rPr lang="zh-CN" altLang="en-US" sz="1600" dirty="0"/>
              <a:t>对</a:t>
            </a:r>
            <a:r>
              <a:rPr lang="en-US" altLang="zh-CN" sz="1600" dirty="0"/>
              <a:t>Spring</a:t>
            </a:r>
            <a:r>
              <a:rPr lang="zh-CN" altLang="en-US" sz="1600" dirty="0"/>
              <a:t>应用的开发进行了简化，提供了模块化方式导入依赖的能力，强调了开发</a:t>
            </a:r>
            <a:r>
              <a:rPr lang="en-US" altLang="zh-CN" sz="1600" dirty="0" err="1"/>
              <a:t>RESTful</a:t>
            </a:r>
            <a:r>
              <a:rPr lang="en-US" altLang="zh-CN" sz="1600" dirty="0"/>
              <a:t> Web</a:t>
            </a:r>
            <a:r>
              <a:rPr lang="zh-CN" altLang="en-US" sz="1600" dirty="0"/>
              <a:t>服务的功能并提供了生成可运行</a:t>
            </a:r>
            <a:r>
              <a:rPr lang="en-US" altLang="zh-CN" sz="1600" dirty="0"/>
              <a:t>jar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能力。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>
                <a:hlinkClick r:id="rId3"/>
              </a:rPr>
              <a:t>http://</a:t>
            </a:r>
            <a:r>
              <a:rPr lang="en-US" altLang="zh-CN" sz="1600" dirty="0" smtClean="0">
                <a:hlinkClick r:id="rId3"/>
              </a:rPr>
              <a:t>192.168.5.46:8081/nexus</a:t>
            </a:r>
            <a:r>
              <a:rPr lang="en-US" altLang="zh-CN" sz="1600" dirty="0" smtClean="0"/>
              <a:t>  </a:t>
            </a:r>
          </a:p>
          <a:p>
            <a:r>
              <a:rPr lang="en-US" altLang="zh-CN" sz="1600" dirty="0" smtClean="0"/>
              <a:t>spring-boot-starter-parent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版本，编码，通用测试框架，插件，可更改。</a:t>
            </a:r>
            <a:endParaRPr lang="en-US" altLang="zh-CN" sz="1600" dirty="0" smtClean="0"/>
          </a:p>
          <a:p>
            <a:r>
              <a:rPr lang="en-US" altLang="zh-CN" sz="1600" dirty="0" smtClean="0"/>
              <a:t>spring-boot-dependencies</a:t>
            </a:r>
            <a:r>
              <a:rPr lang="zh-CN" altLang="en-US" sz="1600" dirty="0" smtClean="0"/>
              <a:t>：指定第三方的依赖版本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Maven</a:t>
            </a:r>
            <a:r>
              <a:rPr lang="zh-CN" altLang="en-US" sz="1600" dirty="0" smtClean="0"/>
              <a:t>仓库：</a:t>
            </a:r>
            <a:r>
              <a:rPr lang="en-US" altLang="zh-CN" sz="1600" dirty="0">
                <a:hlinkClick r:id="rId4"/>
              </a:rPr>
              <a:t>http://mvnrepository.com</a:t>
            </a:r>
            <a:r>
              <a:rPr lang="en-US" altLang="zh-CN" sz="1600" dirty="0" smtClean="0">
                <a:hlinkClick r:id="rId4"/>
              </a:rPr>
              <a:t>/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找到所有</a:t>
            </a:r>
            <a:r>
              <a:rPr lang="en-US" altLang="zh-CN" sz="1600" dirty="0" smtClean="0"/>
              <a:t>jar</a:t>
            </a:r>
            <a:r>
              <a:rPr lang="zh-CN" altLang="en-US" sz="1600" dirty="0" smtClean="0"/>
              <a:t>的版本，依赖配置，下载</a:t>
            </a:r>
            <a:r>
              <a:rPr lang="en-US" altLang="zh-CN" sz="1600" dirty="0" smtClean="0"/>
              <a:t>jar</a:t>
            </a:r>
            <a:r>
              <a:rPr lang="zh-CN" altLang="en-US" sz="1600" dirty="0" smtClean="0"/>
              <a:t>文件</a:t>
            </a:r>
            <a:endParaRPr lang="en-US" altLang="zh-CN" sz="1600" dirty="0"/>
          </a:p>
          <a:p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Spring boot</a:t>
            </a:r>
            <a:r>
              <a:rPr lang="zh-CN" altLang="en-US" dirty="0" smtClean="0"/>
              <a:t>简介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515" y="2996802"/>
            <a:ext cx="59721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20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628176"/>
            <a:ext cx="7408862" cy="4033847"/>
          </a:xfrm>
        </p:spPr>
        <p:txBody>
          <a:bodyPr/>
          <a:lstStyle/>
          <a:p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blog.csdn.net/xiaolyuh123/article/details/71728047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b="1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PROFILES</a:t>
            </a:r>
            <a:r>
              <a:rPr lang="en-US" altLang="zh-CN" sz="1400" dirty="0"/>
              <a:t>:</a:t>
            </a:r>
            <a:r>
              <a:rPr lang="zh-CN" altLang="en-US" sz="1400" dirty="0"/>
              <a:t>区分环境</a:t>
            </a:r>
          </a:p>
          <a:p>
            <a:r>
              <a:rPr lang="en-US" altLang="zh-CN" sz="1400" dirty="0"/>
              <a:t>LOGGING: </a:t>
            </a:r>
            <a:r>
              <a:rPr lang="zh-CN" altLang="en-US" sz="1400" dirty="0"/>
              <a:t>文件名称，输出地址，级别等</a:t>
            </a:r>
          </a:p>
          <a:p>
            <a:r>
              <a:rPr lang="en-US" altLang="zh-CN" sz="1400" dirty="0"/>
              <a:t>SERVER:</a:t>
            </a:r>
            <a:r>
              <a:rPr lang="zh-CN" altLang="en-US" sz="1400" dirty="0"/>
              <a:t>服务器的上下文，</a:t>
            </a:r>
            <a:r>
              <a:rPr lang="en-US" altLang="zh-CN" sz="1400" dirty="0"/>
              <a:t>IP</a:t>
            </a:r>
            <a:r>
              <a:rPr lang="zh-CN" altLang="en-US" sz="1400" dirty="0"/>
              <a:t>端口号，超时时间，编码，最大线程，</a:t>
            </a:r>
            <a:r>
              <a:rPr lang="en-US" altLang="zh-CN" sz="1400" dirty="0"/>
              <a:t>SSL</a:t>
            </a:r>
            <a:r>
              <a:rPr lang="zh-CN" altLang="en-US" sz="1400" dirty="0"/>
              <a:t>配置等</a:t>
            </a:r>
          </a:p>
          <a:p>
            <a:r>
              <a:rPr lang="en-US" altLang="zh-CN" sz="1400" dirty="0"/>
              <a:t>SPRING MVC</a:t>
            </a:r>
            <a:r>
              <a:rPr lang="zh-CN" altLang="en-US" sz="1400" dirty="0"/>
              <a:t>：语言，格式化，国际化，跳转页面的前缀后缀等</a:t>
            </a:r>
          </a:p>
          <a:p>
            <a:r>
              <a:rPr lang="en-US" altLang="zh-CN" sz="1400" dirty="0"/>
              <a:t>MULTIPART</a:t>
            </a:r>
            <a:r>
              <a:rPr lang="zh-CN" altLang="en-US" sz="1400" dirty="0"/>
              <a:t>：开关，上传路径，最大</a:t>
            </a:r>
            <a:r>
              <a:rPr lang="en-US" altLang="zh-CN" sz="1400" dirty="0"/>
              <a:t>SIZE</a:t>
            </a:r>
            <a:r>
              <a:rPr lang="zh-CN" altLang="en-US" sz="1400" dirty="0"/>
              <a:t>灯</a:t>
            </a:r>
          </a:p>
          <a:p>
            <a:r>
              <a:rPr lang="en-US" altLang="zh-CN" sz="1400" dirty="0"/>
              <a:t>HTTP </a:t>
            </a:r>
            <a:r>
              <a:rPr lang="zh-CN" altLang="en-US" sz="1400" dirty="0"/>
              <a:t>：编码，响应的</a:t>
            </a:r>
            <a:r>
              <a:rPr lang="en-US" altLang="zh-CN" sz="1400" dirty="0" err="1"/>
              <a:t>gzip</a:t>
            </a:r>
            <a:r>
              <a:rPr lang="zh-CN" altLang="en-US" sz="1400" dirty="0"/>
              <a:t>等</a:t>
            </a:r>
          </a:p>
          <a:p>
            <a:r>
              <a:rPr lang="en-US" altLang="zh-CN" sz="1400" dirty="0"/>
              <a:t>DATASOURCE </a:t>
            </a:r>
            <a:r>
              <a:rPr lang="zh-CN" altLang="en-US" sz="1400" dirty="0"/>
              <a:t>：数据库连接地址，用户，密码，驱动等</a:t>
            </a:r>
          </a:p>
          <a:p>
            <a:r>
              <a:rPr lang="zh-CN" altLang="en-US" sz="1400" dirty="0"/>
              <a:t>第三方集成配置：</a:t>
            </a:r>
            <a:r>
              <a:rPr lang="en-US" altLang="zh-CN" sz="1400" dirty="0" err="1"/>
              <a:t>Mongodb</a:t>
            </a:r>
            <a:r>
              <a:rPr lang="zh-CN" altLang="en-US" sz="1400" dirty="0"/>
              <a:t>，</a:t>
            </a:r>
            <a:r>
              <a:rPr lang="en-US" altLang="zh-CN" sz="1400" dirty="0"/>
              <a:t>JPA </a:t>
            </a:r>
            <a:r>
              <a:rPr lang="zh-CN" altLang="en-US" sz="1400" dirty="0"/>
              <a:t>，</a:t>
            </a:r>
            <a:r>
              <a:rPr lang="en-US" altLang="zh-CN" sz="1400" dirty="0"/>
              <a:t>SECURITY</a:t>
            </a:r>
            <a:r>
              <a:rPr lang="zh-CN" altLang="en-US" sz="1400" dirty="0"/>
              <a:t>，</a:t>
            </a:r>
            <a:r>
              <a:rPr lang="en-US" altLang="zh-CN" sz="1400" dirty="0"/>
              <a:t>JTA</a:t>
            </a:r>
            <a:r>
              <a:rPr lang="zh-CN" altLang="en-US" sz="1400" dirty="0"/>
              <a:t>，</a:t>
            </a:r>
            <a:r>
              <a:rPr lang="en-US" altLang="zh-CN" sz="1400" dirty="0"/>
              <a:t>FREEMARKER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Elasticsearch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Rabbitmq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Redis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activemq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HornetQ</a:t>
            </a:r>
            <a:r>
              <a:rPr lang="en-US" altLang="zh-CN" sz="1400" dirty="0"/>
              <a:t> </a:t>
            </a:r>
            <a:r>
              <a:rPr lang="zh-CN" altLang="en-US" sz="1400" dirty="0"/>
              <a:t>，</a:t>
            </a:r>
            <a:r>
              <a:rPr lang="en-US" altLang="zh-CN" sz="1400" dirty="0"/>
              <a:t>mail</a:t>
            </a:r>
            <a:r>
              <a:rPr lang="zh-CN" altLang="en-US" sz="1400" dirty="0"/>
              <a:t>等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Spring boot</a:t>
            </a:r>
            <a:r>
              <a:rPr lang="zh-CN" altLang="en-US" dirty="0" smtClean="0"/>
              <a:t>常见</a:t>
            </a:r>
            <a:r>
              <a:rPr lang="zh-CN" altLang="en-US" dirty="0"/>
              <a:t>配置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7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628176"/>
            <a:ext cx="7408862" cy="4497988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zh-CN" altLang="en-US" sz="2000" dirty="0" smtClean="0"/>
              <a:t>使用内置的服务器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1800" dirty="0" smtClean="0"/>
              <a:t>默认只会扫描当前包或者子包</a:t>
            </a:r>
            <a:r>
              <a:rPr lang="zh-CN" altLang="en-US" sz="1800" dirty="0"/>
              <a:t>的</a:t>
            </a:r>
            <a:r>
              <a:rPr lang="en-US" altLang="zh-CN" sz="1800" dirty="0" smtClean="0"/>
              <a:t>class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所以类放要</a:t>
            </a:r>
            <a:r>
              <a:rPr lang="zh-CN" altLang="en-US" sz="1800" dirty="0"/>
              <a:t>在顶级包</a:t>
            </a:r>
            <a:r>
              <a:rPr lang="zh-CN" altLang="en-US" sz="1800" dirty="0" smtClean="0"/>
              <a:t>下面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@</a:t>
            </a:r>
            <a:r>
              <a:rPr lang="en-US" altLang="zh-CN" sz="1200" dirty="0" err="1"/>
              <a:t>SpringBootApplication</a:t>
            </a:r>
            <a:endParaRPr lang="en-US" altLang="zh-CN" sz="1200" dirty="0"/>
          </a:p>
          <a:p>
            <a:r>
              <a:rPr lang="en-US" altLang="zh-CN" sz="1200" b="1" dirty="0"/>
              <a:t>public class </a:t>
            </a:r>
            <a:r>
              <a:rPr lang="en-US" altLang="zh-CN" sz="1200" b="1" dirty="0" err="1"/>
              <a:t>ItdapApplicationRun</a:t>
            </a:r>
            <a:endParaRPr lang="en-US" altLang="zh-CN" sz="1200" b="1" dirty="0"/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</a:t>
            </a:r>
            <a:r>
              <a:rPr lang="en-US" altLang="zh-CN" sz="1200" b="1" dirty="0"/>
              <a:t>public static void main(</a:t>
            </a:r>
            <a:r>
              <a:rPr lang="en-US" altLang="zh-CN" sz="1200" b="1" u="sng" dirty="0"/>
              <a:t>String[] </a:t>
            </a:r>
            <a:r>
              <a:rPr lang="en-US" altLang="zh-CN" sz="1200" b="1" u="sng" dirty="0" err="1"/>
              <a:t>args</a:t>
            </a:r>
            <a:r>
              <a:rPr lang="en-US" altLang="zh-CN" sz="1200" b="1" u="sng" dirty="0"/>
              <a:t>)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SpringApplication.</a:t>
            </a:r>
            <a:r>
              <a:rPr lang="en-US" altLang="zh-CN" sz="1200" i="1" dirty="0" err="1"/>
              <a:t>run</a:t>
            </a:r>
            <a:r>
              <a:rPr lang="en-US" altLang="zh-CN" sz="1200" i="1" dirty="0"/>
              <a:t>(</a:t>
            </a:r>
            <a:r>
              <a:rPr lang="en-US" altLang="zh-CN" sz="1200" i="1" dirty="0" err="1"/>
              <a:t>ItdapApplicationRun.</a:t>
            </a:r>
            <a:r>
              <a:rPr lang="en-US" altLang="zh-CN" sz="1200" b="1" i="1" dirty="0" err="1"/>
              <a:t>class</a:t>
            </a:r>
            <a:r>
              <a:rPr lang="en-US" altLang="zh-CN" sz="1200" b="1" i="1" dirty="0"/>
              <a:t>, </a:t>
            </a:r>
            <a:r>
              <a:rPr lang="en-US" altLang="zh-CN" sz="1200" b="1" i="1" dirty="0" err="1"/>
              <a:t>args</a:t>
            </a:r>
            <a:r>
              <a:rPr lang="en-US" altLang="zh-CN" sz="1200" b="1" i="1" dirty="0"/>
              <a:t>);</a:t>
            </a:r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}</a:t>
            </a:r>
          </a:p>
          <a:p>
            <a:r>
              <a:rPr lang="en-US" altLang="zh-CN" sz="12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Spring </a:t>
            </a:r>
            <a:r>
              <a:rPr lang="en-US" altLang="zh-CN" dirty="0"/>
              <a:t>boot </a:t>
            </a:r>
            <a:r>
              <a:rPr lang="zh-CN" altLang="en-US" dirty="0" smtClean="0"/>
              <a:t>部署（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1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340043"/>
            <a:ext cx="7408862" cy="51143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）部署</a:t>
            </a:r>
            <a:r>
              <a:rPr lang="zh-CN" altLang="en-US" sz="2000" dirty="0"/>
              <a:t>到外部的服务器</a:t>
            </a:r>
            <a:endParaRPr lang="en-US" altLang="zh-CN" sz="2000" dirty="0"/>
          </a:p>
          <a:p>
            <a:r>
              <a:rPr lang="en-US" altLang="zh-CN" sz="1200" dirty="0" smtClean="0"/>
              <a:t>@</a:t>
            </a:r>
            <a:r>
              <a:rPr lang="zh-CN" altLang="en-US" sz="1200" dirty="0" smtClean="0"/>
              <a:t>修改</a:t>
            </a:r>
            <a:r>
              <a:rPr lang="en-US" altLang="zh-CN" sz="1200" dirty="0" err="1" smtClean="0"/>
              <a:t>pom</a:t>
            </a:r>
            <a:r>
              <a:rPr lang="en-US" altLang="zh-CN" sz="1200" dirty="0" smtClean="0"/>
              <a:t>: </a:t>
            </a:r>
            <a:r>
              <a:rPr lang="en-US" altLang="zh-CN" sz="1200" dirty="0" smtClean="0">
                <a:solidFill>
                  <a:srgbClr val="FF0000"/>
                </a:solidFill>
              </a:rPr>
              <a:t>&lt;packaging&gt;war</a:t>
            </a:r>
            <a:r>
              <a:rPr lang="en-US" altLang="zh-CN" sz="1200" dirty="0">
                <a:solidFill>
                  <a:srgbClr val="FF0000"/>
                </a:solidFill>
              </a:rPr>
              <a:t>&lt;/packaging&gt;</a:t>
            </a:r>
          </a:p>
          <a:p>
            <a:r>
              <a:rPr lang="en-US" altLang="zh-CN" sz="1200" dirty="0" smtClean="0"/>
              <a:t>@</a:t>
            </a:r>
            <a:r>
              <a:rPr lang="zh-CN" altLang="en-US" sz="1200" dirty="0" smtClean="0"/>
              <a:t>移除内置的</a:t>
            </a:r>
            <a:r>
              <a:rPr lang="en-US" altLang="zh-CN" sz="1200" dirty="0" smtClean="0"/>
              <a:t>tomcat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    &lt;dependency</a:t>
            </a:r>
            <a:r>
              <a:rPr lang="en-US" altLang="zh-CN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        &lt;</a:t>
            </a:r>
            <a:r>
              <a:rPr lang="en-US" altLang="zh-CN" sz="1200" dirty="0" err="1">
                <a:solidFill>
                  <a:srgbClr val="FF0000"/>
                </a:solidFill>
              </a:rPr>
              <a:t>groupId</a:t>
            </a:r>
            <a:r>
              <a:rPr lang="en-US" altLang="zh-CN" sz="1200" dirty="0">
                <a:solidFill>
                  <a:srgbClr val="FF0000"/>
                </a:solidFill>
              </a:rPr>
              <a:t>&gt;</a:t>
            </a:r>
            <a:r>
              <a:rPr lang="en-US" altLang="zh-CN" sz="1200" dirty="0" err="1">
                <a:solidFill>
                  <a:srgbClr val="FF0000"/>
                </a:solidFill>
              </a:rPr>
              <a:t>org.springframework.boot</a:t>
            </a:r>
            <a:r>
              <a:rPr lang="en-US" altLang="zh-CN" sz="1200" dirty="0">
                <a:solidFill>
                  <a:srgbClr val="FF0000"/>
                </a:solidFill>
              </a:rPr>
              <a:t>&lt;/</a:t>
            </a:r>
            <a:r>
              <a:rPr lang="en-US" altLang="zh-CN" sz="1200" dirty="0" err="1">
                <a:solidFill>
                  <a:srgbClr val="FF0000"/>
                </a:solidFill>
              </a:rPr>
              <a:t>groupId</a:t>
            </a:r>
            <a:r>
              <a:rPr lang="en-US" altLang="zh-CN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        &lt;</a:t>
            </a:r>
            <a:r>
              <a:rPr lang="en-US" altLang="zh-CN" sz="1200" dirty="0" err="1">
                <a:solidFill>
                  <a:srgbClr val="FF0000"/>
                </a:solidFill>
              </a:rPr>
              <a:t>artifactId</a:t>
            </a:r>
            <a:r>
              <a:rPr lang="en-US" altLang="zh-CN" sz="1200" dirty="0">
                <a:solidFill>
                  <a:srgbClr val="FF0000"/>
                </a:solidFill>
              </a:rPr>
              <a:t>&gt;spring-boot-starter-tomcat&lt;/</a:t>
            </a:r>
            <a:r>
              <a:rPr lang="en-US" altLang="zh-CN" sz="1200" dirty="0" err="1">
                <a:solidFill>
                  <a:srgbClr val="FF0000"/>
                </a:solidFill>
              </a:rPr>
              <a:t>artifactId</a:t>
            </a:r>
            <a:r>
              <a:rPr lang="en-US" altLang="zh-CN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        &lt;scope&gt;provided&lt;/scope&gt;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    &lt;/dependency</a:t>
            </a:r>
            <a:r>
              <a:rPr lang="en-US" altLang="zh-CN" sz="1200" dirty="0" smtClean="0">
                <a:solidFill>
                  <a:srgbClr val="FF0000"/>
                </a:solidFill>
              </a:rPr>
              <a:t>&gt;</a:t>
            </a:r>
            <a:endParaRPr lang="en-US" altLang="zh-CN" sz="1200" dirty="0"/>
          </a:p>
          <a:p>
            <a:r>
              <a:rPr lang="en-US" altLang="zh-CN" sz="1200" dirty="0" smtClean="0"/>
              <a:t>@</a:t>
            </a:r>
            <a:r>
              <a:rPr lang="zh-CN" altLang="en-US" sz="1200" dirty="0" smtClean="0"/>
              <a:t>提供</a:t>
            </a:r>
            <a:r>
              <a:rPr lang="zh-CN" altLang="en-US" sz="1200" dirty="0"/>
              <a:t>一个</a:t>
            </a:r>
            <a:r>
              <a:rPr lang="en-US" altLang="zh-CN" sz="1200" dirty="0" err="1"/>
              <a:t>SpringBootServletInitializer</a:t>
            </a:r>
            <a:r>
              <a:rPr lang="zh-CN" altLang="en-US" sz="1200" dirty="0"/>
              <a:t>子类，并重写</a:t>
            </a:r>
            <a:r>
              <a:rPr lang="en-US" altLang="zh-CN" sz="1200" dirty="0"/>
              <a:t>configure</a:t>
            </a:r>
            <a:r>
              <a:rPr lang="zh-CN" altLang="en-US" sz="1200" dirty="0" smtClean="0"/>
              <a:t>方法</a:t>
            </a:r>
            <a:endParaRPr lang="en-US" altLang="zh-CN" sz="1200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public class </a:t>
            </a:r>
            <a:r>
              <a:rPr lang="en-US" altLang="zh-CN" sz="1200" dirty="0" err="1">
                <a:solidFill>
                  <a:srgbClr val="FF0000"/>
                </a:solidFill>
              </a:rPr>
              <a:t>ServletInitializer</a:t>
            </a:r>
            <a:r>
              <a:rPr lang="en-US" altLang="zh-CN" sz="1200" dirty="0">
                <a:solidFill>
                  <a:srgbClr val="FF0000"/>
                </a:solidFill>
              </a:rPr>
              <a:t> extends </a:t>
            </a:r>
            <a:r>
              <a:rPr lang="en-US" altLang="zh-CN" sz="1200" dirty="0" err="1">
                <a:solidFill>
                  <a:srgbClr val="FF0000"/>
                </a:solidFill>
              </a:rPr>
              <a:t>SpringBootServletInitializer</a:t>
            </a:r>
            <a:r>
              <a:rPr lang="en-US" altLang="zh-CN" sz="1200" dirty="0">
                <a:solidFill>
                  <a:srgbClr val="FF0000"/>
                </a:solidFill>
              </a:rPr>
              <a:t> {  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@Override  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protected </a:t>
            </a:r>
            <a:r>
              <a:rPr lang="en-US" altLang="zh-CN" sz="1200" dirty="0" err="1">
                <a:solidFill>
                  <a:srgbClr val="FF0000"/>
                </a:solidFill>
              </a:rPr>
              <a:t>SpringApplicationBuilder</a:t>
            </a:r>
            <a:r>
              <a:rPr lang="en-US" altLang="zh-CN" sz="1200" dirty="0">
                <a:solidFill>
                  <a:srgbClr val="FF0000"/>
                </a:solidFill>
              </a:rPr>
              <a:t> configure(</a:t>
            </a:r>
            <a:r>
              <a:rPr lang="en-US" altLang="zh-CN" sz="1200" dirty="0" err="1">
                <a:solidFill>
                  <a:srgbClr val="FF0000"/>
                </a:solidFill>
              </a:rPr>
              <a:t>SpringApplicationBuilder</a:t>
            </a:r>
            <a:r>
              <a:rPr lang="en-US" altLang="zh-CN" sz="1200" dirty="0">
                <a:solidFill>
                  <a:srgbClr val="FF0000"/>
                </a:solidFill>
              </a:rPr>
              <a:t> application) {  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    return </a:t>
            </a:r>
            <a:r>
              <a:rPr lang="en-US" altLang="zh-CN" sz="1200" dirty="0" err="1">
                <a:solidFill>
                  <a:srgbClr val="FF0000"/>
                </a:solidFill>
              </a:rPr>
              <a:t>application.sources</a:t>
            </a:r>
            <a:r>
              <a:rPr lang="en-US" altLang="zh-CN" sz="1200" dirty="0">
                <a:solidFill>
                  <a:srgbClr val="FF0000"/>
                </a:solidFill>
              </a:rPr>
              <a:t>(</a:t>
            </a:r>
            <a:r>
              <a:rPr lang="en-US" altLang="zh-CN" sz="1200" dirty="0" err="1">
                <a:solidFill>
                  <a:srgbClr val="FF0000"/>
                </a:solidFill>
              </a:rPr>
              <a:t>Application.class</a:t>
            </a:r>
            <a:r>
              <a:rPr lang="en-US" altLang="zh-CN" sz="1200" dirty="0">
                <a:solidFill>
                  <a:srgbClr val="FF0000"/>
                </a:solidFill>
              </a:rPr>
              <a:t>);  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    }  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} 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200" dirty="0" smtClean="0"/>
              <a:t>        @</a:t>
            </a:r>
            <a:r>
              <a:rPr lang="zh-CN" altLang="en-US" sz="1200" dirty="0" smtClean="0"/>
              <a:t>指定上下文路径</a:t>
            </a:r>
            <a:endParaRPr lang="en-US" altLang="zh-CN" sz="1200" dirty="0" smtClean="0"/>
          </a:p>
          <a:p>
            <a:r>
              <a:rPr lang="en-US" altLang="zh-CN" sz="1200" dirty="0">
                <a:solidFill>
                  <a:srgbClr val="FF0000"/>
                </a:solidFill>
              </a:rPr>
              <a:t>&lt;build&gt; 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&lt;</a:t>
            </a:r>
            <a:r>
              <a:rPr lang="en-US" altLang="zh-CN" sz="1200" dirty="0">
                <a:solidFill>
                  <a:srgbClr val="FF0000"/>
                </a:solidFill>
              </a:rPr>
              <a:t>plugins&gt; </a:t>
            </a:r>
            <a:r>
              <a:rPr lang="en-US" altLang="zh-CN" sz="1200" dirty="0" smtClean="0">
                <a:solidFill>
                  <a:srgbClr val="FF0000"/>
                </a:solidFill>
              </a:rPr>
              <a:t>&lt;</a:t>
            </a:r>
            <a:r>
              <a:rPr lang="en-US" altLang="zh-CN" sz="1200" dirty="0">
                <a:solidFill>
                  <a:srgbClr val="FF0000"/>
                </a:solidFill>
              </a:rPr>
              <a:t>plugin&gt; 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&lt;</a:t>
            </a:r>
            <a:r>
              <a:rPr lang="en-US" altLang="zh-CN" sz="1200" dirty="0" err="1">
                <a:solidFill>
                  <a:srgbClr val="FF0000"/>
                </a:solidFill>
              </a:rPr>
              <a:t>groupId</a:t>
            </a:r>
            <a:r>
              <a:rPr lang="en-US" altLang="zh-CN" sz="1200" dirty="0">
                <a:solidFill>
                  <a:srgbClr val="FF0000"/>
                </a:solidFill>
              </a:rPr>
              <a:t>&gt;</a:t>
            </a:r>
            <a:r>
              <a:rPr lang="en-US" altLang="zh-CN" sz="1200" dirty="0" err="1">
                <a:solidFill>
                  <a:srgbClr val="FF0000"/>
                </a:solidFill>
              </a:rPr>
              <a:t>org.apache.maven.plugins</a:t>
            </a:r>
            <a:r>
              <a:rPr lang="en-US" altLang="zh-CN" sz="1200" dirty="0">
                <a:solidFill>
                  <a:srgbClr val="FF0000"/>
                </a:solidFill>
              </a:rPr>
              <a:t>&lt;/</a:t>
            </a:r>
            <a:r>
              <a:rPr lang="en-US" altLang="zh-CN" sz="1200" dirty="0" err="1">
                <a:solidFill>
                  <a:srgbClr val="FF0000"/>
                </a:solidFill>
              </a:rPr>
              <a:t>groupId</a:t>
            </a:r>
            <a:r>
              <a:rPr lang="en-US" altLang="zh-CN" sz="1200" dirty="0">
                <a:solidFill>
                  <a:srgbClr val="FF0000"/>
                </a:solidFill>
              </a:rPr>
              <a:t>&gt; 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&lt;</a:t>
            </a:r>
            <a:r>
              <a:rPr lang="en-US" altLang="zh-CN" sz="1200" dirty="0" err="1">
                <a:solidFill>
                  <a:srgbClr val="FF0000"/>
                </a:solidFill>
              </a:rPr>
              <a:t>artifactId</a:t>
            </a:r>
            <a:r>
              <a:rPr lang="en-US" altLang="zh-CN" sz="1200" dirty="0">
                <a:solidFill>
                  <a:srgbClr val="FF0000"/>
                </a:solidFill>
              </a:rPr>
              <a:t>&gt;maven-war-plugin&lt;/</a:t>
            </a:r>
            <a:r>
              <a:rPr lang="en-US" altLang="zh-CN" sz="1200" dirty="0" err="1">
                <a:solidFill>
                  <a:srgbClr val="FF0000"/>
                </a:solidFill>
              </a:rPr>
              <a:t>artifactId</a:t>
            </a:r>
            <a:r>
              <a:rPr lang="en-US" altLang="zh-CN" sz="1200" dirty="0">
                <a:solidFill>
                  <a:srgbClr val="FF0000"/>
                </a:solidFill>
              </a:rPr>
              <a:t>&gt; 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&lt;</a:t>
            </a:r>
            <a:r>
              <a:rPr lang="en-US" altLang="zh-CN" sz="1200" dirty="0">
                <a:solidFill>
                  <a:srgbClr val="FF0000"/>
                </a:solidFill>
              </a:rPr>
              <a:t>configuration&gt; &lt;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warName</a:t>
            </a:r>
            <a:r>
              <a:rPr lang="en-US" altLang="zh-CN" sz="1200" dirty="0" smtClean="0">
                <a:solidFill>
                  <a:srgbClr val="FF0000"/>
                </a:solidFill>
              </a:rPr>
              <a:t>&gt;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xxxx</a:t>
            </a:r>
            <a:r>
              <a:rPr lang="en-US" altLang="zh-CN" sz="1200" dirty="0" smtClean="0">
                <a:solidFill>
                  <a:srgbClr val="FF0000"/>
                </a:solidFill>
              </a:rPr>
              <a:t>&lt;/</a:t>
            </a:r>
            <a:r>
              <a:rPr lang="en-US" altLang="zh-CN" sz="1200" dirty="0" err="1">
                <a:solidFill>
                  <a:srgbClr val="FF0000"/>
                </a:solidFill>
              </a:rPr>
              <a:t>warName</a:t>
            </a:r>
            <a:r>
              <a:rPr lang="en-US" altLang="zh-CN" sz="12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&lt;/configuration&gt; </a:t>
            </a:r>
            <a:r>
              <a:rPr lang="en-US" altLang="zh-CN" sz="1200" dirty="0" smtClean="0">
                <a:solidFill>
                  <a:srgbClr val="FF0000"/>
                </a:solidFill>
              </a:rPr>
              <a:t>&lt;/</a:t>
            </a:r>
            <a:r>
              <a:rPr lang="en-US" altLang="zh-CN" sz="1200" dirty="0">
                <a:solidFill>
                  <a:srgbClr val="FF0000"/>
                </a:solidFill>
              </a:rPr>
              <a:t>plugin</a:t>
            </a:r>
            <a:r>
              <a:rPr lang="en-US" altLang="zh-CN" sz="1200" dirty="0" smtClean="0">
                <a:solidFill>
                  <a:srgbClr val="FF0000"/>
                </a:solidFill>
              </a:rPr>
              <a:t>&gt; </a:t>
            </a:r>
            <a:r>
              <a:rPr lang="en-US" altLang="zh-CN" sz="1200" dirty="0">
                <a:solidFill>
                  <a:srgbClr val="FF0000"/>
                </a:solidFill>
              </a:rPr>
              <a:t>&lt;/plugins&gt; &lt;/build&gt;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Spring </a:t>
            </a:r>
            <a:r>
              <a:rPr lang="en-US" altLang="zh-CN" dirty="0"/>
              <a:t>boot </a:t>
            </a:r>
            <a:r>
              <a:rPr lang="zh-CN" altLang="en-US" dirty="0" smtClean="0"/>
              <a:t>部署（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4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8317" y="1268011"/>
            <a:ext cx="7408862" cy="5186376"/>
          </a:xfrm>
        </p:spPr>
        <p:txBody>
          <a:bodyPr/>
          <a:lstStyle/>
          <a:p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b="1" dirty="0" err="1" smtClean="0"/>
              <a:t>SpringApplication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 err="1">
                <a:solidFill>
                  <a:srgbClr val="FF0000"/>
                </a:solidFill>
              </a:rPr>
              <a:t>StopWatch</a:t>
            </a:r>
            <a:r>
              <a:rPr lang="en-US" altLang="zh-CN" sz="1200" dirty="0"/>
              <a:t>  </a:t>
            </a:r>
            <a:r>
              <a:rPr lang="zh-CN" altLang="en-US" sz="1200" dirty="0"/>
              <a:t>：记录应用启动消耗时间</a:t>
            </a:r>
          </a:p>
          <a:p>
            <a:r>
              <a:rPr lang="en-US" altLang="zh-CN" sz="1200" dirty="0" err="1"/>
              <a:t>configureHeadlessProperty</a:t>
            </a:r>
            <a:r>
              <a:rPr lang="zh-CN" altLang="en-US" sz="1200" dirty="0"/>
              <a:t>：设置</a:t>
            </a:r>
            <a:r>
              <a:rPr lang="en-US" altLang="zh-CN" sz="1200" dirty="0" err="1"/>
              <a:t>java.awt.headless</a:t>
            </a:r>
            <a:r>
              <a:rPr lang="en-US" altLang="zh-CN" sz="1200" dirty="0"/>
              <a:t> </a:t>
            </a:r>
            <a:r>
              <a:rPr lang="zh-CN" altLang="en-US" sz="1200" dirty="0"/>
              <a:t>属性是</a:t>
            </a:r>
            <a:r>
              <a:rPr lang="en-US" altLang="zh-CN" sz="1200" dirty="0"/>
              <a:t>true </a:t>
            </a:r>
            <a:r>
              <a:rPr lang="zh-CN" altLang="en-US" sz="1200" dirty="0"/>
              <a:t>还是</a:t>
            </a:r>
            <a:r>
              <a:rPr lang="en-US" altLang="zh-CN" sz="1200" dirty="0"/>
              <a:t>false</a:t>
            </a:r>
            <a:r>
              <a:rPr lang="zh-CN" altLang="en-US" sz="1200" dirty="0"/>
              <a:t>，是</a:t>
            </a:r>
            <a:r>
              <a:rPr lang="en-US" altLang="zh-CN" sz="1200" dirty="0"/>
              <a:t>J2SE</a:t>
            </a:r>
            <a:r>
              <a:rPr lang="zh-CN" altLang="en-US" sz="1200" dirty="0"/>
              <a:t>的一种模式用于在缺少显示屏、键盘或者鼠标时的系统配置</a:t>
            </a:r>
          </a:p>
          <a:p>
            <a:r>
              <a:rPr lang="en-US" altLang="zh-CN" sz="1200" dirty="0" err="1"/>
              <a:t>SpringApplicationRunListeners</a:t>
            </a:r>
            <a:r>
              <a:rPr lang="en-US" altLang="zh-CN" sz="1200" dirty="0"/>
              <a:t> listeners = </a:t>
            </a:r>
            <a:r>
              <a:rPr lang="en-US" altLang="zh-CN" sz="1200" dirty="0" err="1"/>
              <a:t>getRunListeners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args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 err="1"/>
              <a:t>listeners.starting</a:t>
            </a:r>
            <a:r>
              <a:rPr lang="en-US" altLang="zh-CN" sz="1200" dirty="0"/>
              <a:t>();		</a:t>
            </a:r>
            <a:r>
              <a:rPr lang="zh-CN" altLang="en-US" sz="1200" dirty="0"/>
              <a:t>：实例化并且执行所有</a:t>
            </a:r>
            <a:r>
              <a:rPr lang="en-US" altLang="zh-CN" sz="1200" dirty="0" err="1"/>
              <a:t>SpringApplicationRunListener</a:t>
            </a:r>
            <a:r>
              <a:rPr lang="zh-CN" altLang="en-US" sz="1200" dirty="0"/>
              <a:t>的</a:t>
            </a:r>
            <a:r>
              <a:rPr lang="en-US" altLang="zh-CN" sz="1200" dirty="0" smtClean="0"/>
              <a:t>star</a:t>
            </a:r>
            <a:endParaRPr lang="zh-CN" altLang="en-US" sz="1200" dirty="0"/>
          </a:p>
          <a:p>
            <a:r>
              <a:rPr lang="en-US" altLang="zh-CN" sz="1200" dirty="0" err="1"/>
              <a:t>ConfigurableEnvironment</a:t>
            </a:r>
            <a:r>
              <a:rPr lang="en-US" altLang="zh-CN" sz="1200" dirty="0"/>
              <a:t> environment = </a:t>
            </a:r>
            <a:r>
              <a:rPr lang="en-US" altLang="zh-CN" sz="1200" dirty="0" err="1"/>
              <a:t>prepareEnvironment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listeners,applicationArguments</a:t>
            </a:r>
            <a:r>
              <a:rPr lang="en-US" altLang="zh-CN" sz="1200" dirty="0"/>
              <a:t>); </a:t>
            </a:r>
            <a:r>
              <a:rPr lang="zh-CN" altLang="en-US" sz="1200" dirty="0"/>
              <a:t>获取</a:t>
            </a:r>
            <a:r>
              <a:rPr lang="en-US" altLang="zh-CN" sz="1200" dirty="0"/>
              <a:t>spring boot</a:t>
            </a:r>
            <a:r>
              <a:rPr lang="zh-CN" altLang="en-US" sz="1200" dirty="0"/>
              <a:t>环境版本号，打印到控制台</a:t>
            </a:r>
          </a:p>
          <a:p>
            <a:r>
              <a:rPr lang="en-US" altLang="zh-CN" sz="1200" dirty="0" err="1"/>
              <a:t>createApplicationContext</a:t>
            </a:r>
            <a:r>
              <a:rPr lang="en-US" altLang="zh-CN" sz="1200" dirty="0"/>
              <a:t> </a:t>
            </a:r>
            <a:r>
              <a:rPr lang="zh-CN" altLang="en-US" sz="1200" dirty="0"/>
              <a:t>：创建</a:t>
            </a:r>
            <a:r>
              <a:rPr lang="en-US" altLang="zh-CN" sz="1200" dirty="0"/>
              <a:t>spring</a:t>
            </a:r>
            <a:r>
              <a:rPr lang="zh-CN" altLang="en-US" sz="1200" dirty="0" smtClean="0"/>
              <a:t>上下文</a:t>
            </a:r>
            <a:endParaRPr lang="zh-CN" altLang="en-US" sz="1200" dirty="0"/>
          </a:p>
          <a:p>
            <a:r>
              <a:rPr lang="en-US" altLang="zh-CN" sz="1200" b="1" dirty="0">
                <a:solidFill>
                  <a:schemeClr val="tx1"/>
                </a:solidFill>
              </a:rPr>
              <a:t>bean</a:t>
            </a:r>
            <a:r>
              <a:rPr lang="zh-CN" altLang="en-US" sz="1200" b="1" dirty="0">
                <a:solidFill>
                  <a:schemeClr val="tx1"/>
                </a:solidFill>
              </a:rPr>
              <a:t>的代理和加载：</a:t>
            </a:r>
          </a:p>
          <a:p>
            <a:r>
              <a:rPr lang="en-US" altLang="zh-CN" sz="1200" dirty="0" err="1"/>
              <a:t>BeanFactory</a:t>
            </a:r>
            <a:r>
              <a:rPr lang="en-US" altLang="zh-CN" sz="1200" dirty="0"/>
              <a:t> </a:t>
            </a:r>
            <a:r>
              <a:rPr lang="zh-CN" altLang="en-US" sz="1200" dirty="0"/>
              <a:t>是</a:t>
            </a:r>
            <a:r>
              <a:rPr lang="en-US" altLang="zh-CN" sz="1200" dirty="0"/>
              <a:t>Spring bean</a:t>
            </a:r>
            <a:r>
              <a:rPr lang="zh-CN" altLang="en-US" sz="1200" dirty="0"/>
              <a:t>顶级接口</a:t>
            </a:r>
            <a:r>
              <a:rPr lang="en-US" altLang="zh-CN" sz="1200" dirty="0"/>
              <a:t>.</a:t>
            </a:r>
            <a:r>
              <a:rPr lang="en-US" altLang="zh-CN" sz="1200" dirty="0" err="1"/>
              <a:t>getBean</a:t>
            </a:r>
            <a:r>
              <a:rPr lang="en-US" altLang="zh-CN" sz="1200" dirty="0"/>
              <a:t>(),</a:t>
            </a:r>
            <a:r>
              <a:rPr lang="en-US" altLang="zh-CN" sz="1200" dirty="0" err="1"/>
              <a:t>containsBean</a:t>
            </a:r>
            <a:r>
              <a:rPr lang="en-US" altLang="zh-CN" sz="1200" dirty="0"/>
              <a:t>(),</a:t>
            </a:r>
            <a:r>
              <a:rPr lang="en-US" altLang="zh-CN" sz="1200" dirty="0" err="1"/>
              <a:t>isSingleton</a:t>
            </a:r>
            <a:r>
              <a:rPr lang="en-US" altLang="zh-CN" sz="1200" dirty="0"/>
              <a:t>(),</a:t>
            </a:r>
            <a:r>
              <a:rPr lang="en-US" altLang="zh-CN" sz="1200" dirty="0" err="1"/>
              <a:t>isPrototype</a:t>
            </a:r>
            <a:r>
              <a:rPr lang="en-US" altLang="zh-CN" sz="1200" dirty="0"/>
              <a:t>(),</a:t>
            </a:r>
            <a:r>
              <a:rPr lang="en-US" altLang="zh-CN" sz="1200" dirty="0" err="1"/>
              <a:t>getType</a:t>
            </a:r>
            <a:r>
              <a:rPr lang="en-US" altLang="zh-CN" sz="1200" dirty="0"/>
              <a:t>(),</a:t>
            </a:r>
            <a:r>
              <a:rPr lang="en-US" altLang="zh-CN" sz="1200" dirty="0" err="1"/>
              <a:t>getAliases</a:t>
            </a:r>
            <a:r>
              <a:rPr lang="en-US" altLang="zh-CN" sz="1200" dirty="0"/>
              <a:t>() </a:t>
            </a:r>
            <a:r>
              <a:rPr lang="zh-CN" altLang="en-US" sz="1200" dirty="0"/>
              <a:t>等基础</a:t>
            </a:r>
            <a:r>
              <a:rPr lang="en-US" altLang="zh-CN" sz="1200" dirty="0"/>
              <a:t>API.</a:t>
            </a:r>
          </a:p>
          <a:p>
            <a:r>
              <a:rPr lang="en-US" altLang="zh-CN" sz="1200" dirty="0"/>
              <a:t>-- </a:t>
            </a:r>
            <a:r>
              <a:rPr lang="en-US" altLang="zh-CN" sz="1200" dirty="0" err="1"/>
              <a:t>AutowireCapableBeanFactory</a:t>
            </a:r>
            <a:r>
              <a:rPr lang="en-US" altLang="zh-CN" sz="1200" dirty="0"/>
              <a:t> </a:t>
            </a:r>
            <a:r>
              <a:rPr lang="zh-CN" altLang="en-US" sz="1200" dirty="0"/>
              <a:t>集成其它框架</a:t>
            </a:r>
            <a:r>
              <a:rPr lang="en-US" altLang="zh-CN" sz="1200" dirty="0"/>
              <a:t>,</a:t>
            </a:r>
            <a:r>
              <a:rPr lang="zh-CN" altLang="en-US" sz="1200" dirty="0"/>
              <a:t>捆绑不由</a:t>
            </a:r>
            <a:r>
              <a:rPr lang="en-US" altLang="zh-CN" sz="1200" dirty="0"/>
              <a:t>Spring</a:t>
            </a:r>
            <a:r>
              <a:rPr lang="zh-CN" altLang="en-US" sz="1200" dirty="0"/>
              <a:t>管理生命周期并已存在的实例</a:t>
            </a:r>
            <a:r>
              <a:rPr lang="en-US" altLang="zh-CN" sz="1200" dirty="0"/>
              <a:t>.</a:t>
            </a:r>
            <a:r>
              <a:rPr lang="zh-CN" altLang="en-US" sz="1200" dirty="0"/>
              <a:t>像集成</a:t>
            </a:r>
            <a:r>
              <a:rPr lang="en-US" altLang="zh-CN" sz="1200" dirty="0" err="1"/>
              <a:t>WebWork</a:t>
            </a:r>
            <a:r>
              <a:rPr lang="zh-CN" altLang="en-US" sz="1200" dirty="0"/>
              <a:t>的</a:t>
            </a:r>
            <a:r>
              <a:rPr lang="en-US" altLang="zh-CN" sz="1200" dirty="0"/>
              <a:t>Actions </a:t>
            </a:r>
            <a:r>
              <a:rPr lang="zh-CN" altLang="en-US" sz="1200" dirty="0"/>
              <a:t>和</a:t>
            </a:r>
            <a:r>
              <a:rPr lang="en-US" altLang="zh-CN" sz="1200" dirty="0"/>
              <a:t>Tapestry Page</a:t>
            </a:r>
            <a:r>
              <a:rPr lang="zh-CN" altLang="en-US" sz="1200" dirty="0"/>
              <a:t>就很实用</a:t>
            </a:r>
          </a:p>
          <a:p>
            <a:r>
              <a:rPr lang="en-US" altLang="zh-CN" sz="1200" dirty="0"/>
              <a:t>-- </a:t>
            </a:r>
            <a:r>
              <a:rPr lang="en-US" altLang="zh-CN" sz="1200" dirty="0" err="1"/>
              <a:t>HierarchicalBeanFactory</a:t>
            </a:r>
            <a:r>
              <a:rPr lang="en-US" altLang="zh-CN" sz="1200" dirty="0"/>
              <a:t> </a:t>
            </a:r>
            <a:r>
              <a:rPr lang="zh-CN" altLang="en-US" sz="1200" dirty="0"/>
              <a:t>提供父容器的访问功能 </a:t>
            </a:r>
            <a:r>
              <a:rPr lang="en-US" altLang="zh-CN" sz="1200" dirty="0" err="1"/>
              <a:t>getParentBeanFactory</a:t>
            </a:r>
            <a:endParaRPr lang="en-US" altLang="zh-CN" sz="1200" dirty="0"/>
          </a:p>
          <a:p>
            <a:r>
              <a:rPr lang="en-US" altLang="zh-CN" sz="1200" dirty="0"/>
              <a:t>-- </a:t>
            </a:r>
            <a:r>
              <a:rPr lang="en-US" altLang="zh-CN" sz="1200" dirty="0" err="1"/>
              <a:t>ListableBeanFactory</a:t>
            </a:r>
            <a:r>
              <a:rPr lang="en-US" altLang="zh-CN" sz="1200" dirty="0"/>
              <a:t> </a:t>
            </a:r>
            <a:r>
              <a:rPr lang="zh-CN" altLang="en-US" sz="1200" dirty="0"/>
              <a:t>鼓励使用这个接口定义的</a:t>
            </a:r>
            <a:r>
              <a:rPr lang="en-US" altLang="zh-CN" sz="1200" dirty="0" err="1"/>
              <a:t>api</a:t>
            </a:r>
            <a:r>
              <a:rPr lang="en-US" altLang="zh-CN" sz="1200" dirty="0"/>
              <a:t>.</a:t>
            </a:r>
            <a:r>
              <a:rPr lang="zh-CN" altLang="en-US" sz="1200" dirty="0"/>
              <a:t>扫描包路径下的注解具体实现策略就是使用的</a:t>
            </a:r>
            <a:r>
              <a:rPr lang="zh-CN" altLang="en-US" sz="1200" dirty="0" smtClean="0"/>
              <a:t>这种</a:t>
            </a:r>
            <a:endParaRPr lang="en-US" altLang="zh-CN" sz="1200" dirty="0" smtClean="0"/>
          </a:p>
          <a:p>
            <a:r>
              <a:rPr lang="en-US" altLang="zh-CN" sz="1200" dirty="0" smtClean="0"/>
              <a:t>-- </a:t>
            </a:r>
            <a:r>
              <a:rPr lang="en-US" altLang="zh-CN" sz="1200" dirty="0" err="1"/>
              <a:t>ConfigurableBeanFactory</a:t>
            </a:r>
            <a:r>
              <a:rPr lang="en-US" altLang="zh-CN" sz="1200" dirty="0"/>
              <a:t> </a:t>
            </a:r>
            <a:r>
              <a:rPr lang="zh-CN" altLang="en-US" sz="1200" dirty="0" smtClean="0"/>
              <a:t>配置</a:t>
            </a:r>
            <a:r>
              <a:rPr lang="zh-CN" altLang="en-US" sz="1200" dirty="0"/>
              <a:t>功能，类加载器</a:t>
            </a:r>
            <a:r>
              <a:rPr lang="en-US" altLang="zh-CN" sz="1200" dirty="0"/>
              <a:t>,</a:t>
            </a:r>
            <a:r>
              <a:rPr lang="zh-CN" altLang="en-US" sz="1200" dirty="0"/>
              <a:t>类型转化</a:t>
            </a:r>
            <a:r>
              <a:rPr lang="en-US" altLang="zh-CN" sz="1200" dirty="0"/>
              <a:t>,</a:t>
            </a:r>
            <a:r>
              <a:rPr lang="zh-CN" altLang="en-US" sz="1200" dirty="0"/>
              <a:t>属性编辑器</a:t>
            </a:r>
            <a:r>
              <a:rPr lang="en-US" altLang="zh-CN" sz="1200" dirty="0"/>
              <a:t>,</a:t>
            </a:r>
            <a:r>
              <a:rPr lang="zh-CN" altLang="en-US" sz="1200" dirty="0"/>
              <a:t>作用域</a:t>
            </a:r>
            <a:r>
              <a:rPr lang="en-US" altLang="zh-CN" sz="1200" dirty="0"/>
              <a:t>,bean</a:t>
            </a:r>
            <a:r>
              <a:rPr lang="zh-CN" altLang="en-US" sz="1200" dirty="0"/>
              <a:t>定义</a:t>
            </a:r>
            <a:r>
              <a:rPr lang="en-US" altLang="zh-CN" sz="1200" dirty="0" smtClean="0"/>
              <a:t>,bean</a:t>
            </a:r>
            <a:r>
              <a:rPr lang="zh-CN" altLang="en-US" sz="1200" dirty="0" smtClean="0"/>
              <a:t>依赖关系</a:t>
            </a:r>
            <a:endParaRPr lang="en-US" altLang="zh-CN" sz="1200" dirty="0" smtClean="0"/>
          </a:p>
          <a:p>
            <a:r>
              <a:rPr lang="en-US" altLang="zh-CN" sz="1200" dirty="0" smtClean="0"/>
              <a:t> -- </a:t>
            </a:r>
            <a:r>
              <a:rPr lang="en-US" altLang="zh-CN" sz="1200" dirty="0" err="1"/>
              <a:t>ConfigurableListableBeanFactory</a:t>
            </a:r>
            <a:r>
              <a:rPr lang="en-US" altLang="zh-CN" sz="1200" dirty="0"/>
              <a:t> </a:t>
            </a:r>
            <a:r>
              <a:rPr lang="zh-CN" altLang="en-US" sz="1200" dirty="0" smtClean="0"/>
              <a:t>初始化</a:t>
            </a:r>
            <a:r>
              <a:rPr lang="zh-CN" altLang="en-US" sz="1200" dirty="0"/>
              <a:t>单例，对单例来个预加载，解决循环依赖问题。</a:t>
            </a:r>
          </a:p>
          <a:p>
            <a:r>
              <a:rPr lang="zh-CN" altLang="en-US" sz="1200" dirty="0"/>
              <a:t>循环依赖分为属性依赖和构造依赖，构造依赖问题由于无法初始化后面的</a:t>
            </a:r>
            <a:r>
              <a:rPr lang="en-US" altLang="zh-CN" sz="1200" dirty="0"/>
              <a:t>class,</a:t>
            </a:r>
            <a:r>
              <a:rPr lang="zh-CN" altLang="en-US" sz="1200" dirty="0"/>
              <a:t>抛出</a:t>
            </a:r>
            <a:r>
              <a:rPr lang="en-US" altLang="zh-CN" sz="1200" dirty="0" err="1"/>
              <a:t>BeanCurrentlyInCreationException</a:t>
            </a:r>
            <a:r>
              <a:rPr lang="zh-CN" altLang="en-US" sz="1200" dirty="0"/>
              <a:t>异常，在解决属性依赖问题，</a:t>
            </a:r>
            <a:r>
              <a:rPr lang="en-US" altLang="zh-CN" sz="1200" dirty="0"/>
              <a:t>Spring</a:t>
            </a:r>
            <a:r>
              <a:rPr lang="zh-CN" altLang="en-US" sz="1200" dirty="0"/>
              <a:t>采用默认构造函数，提前暴露对象，虽然是早期的也在</a:t>
            </a:r>
            <a:r>
              <a:rPr lang="en-US" altLang="zh-CN" sz="1200" dirty="0" err="1"/>
              <a:t>singletonFactories</a:t>
            </a:r>
            <a:r>
              <a:rPr lang="zh-CN" altLang="en-US" sz="1200" dirty="0"/>
              <a:t>的</a:t>
            </a:r>
            <a:r>
              <a:rPr lang="en-US" altLang="zh-CN" sz="1200" dirty="0"/>
              <a:t>Map</a:t>
            </a:r>
            <a:r>
              <a:rPr lang="zh-CN" altLang="en-US" sz="1200" dirty="0"/>
              <a:t>表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en-US" altLang="zh-CN" dirty="0"/>
              <a:t>Spring boot </a:t>
            </a:r>
            <a:r>
              <a:rPr lang="zh-CN" altLang="en-US" dirty="0" smtClean="0"/>
              <a:t>启动源码分析（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2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700208"/>
            <a:ext cx="7408862" cy="4425955"/>
          </a:xfrm>
        </p:spPr>
        <p:txBody>
          <a:bodyPr/>
          <a:lstStyle/>
          <a:p>
            <a:endParaRPr lang="zh-CN" altLang="en-US" sz="1200" dirty="0"/>
          </a:p>
          <a:p>
            <a:r>
              <a:rPr lang="en-US" altLang="zh-CN" sz="1200" dirty="0" err="1"/>
              <a:t>refreshContext</a:t>
            </a:r>
            <a:r>
              <a:rPr lang="en-US" altLang="zh-CN" sz="1200" dirty="0"/>
              <a:t>(context);--refresh(context);--((</a:t>
            </a:r>
            <a:r>
              <a:rPr lang="en-US" altLang="zh-CN" sz="1200" dirty="0" err="1"/>
              <a:t>AbstractApplicationContext</a:t>
            </a:r>
            <a:r>
              <a:rPr lang="en-US" altLang="zh-CN" sz="1200" dirty="0"/>
              <a:t>) </a:t>
            </a:r>
            <a:r>
              <a:rPr lang="en-US" altLang="zh-CN" sz="1200" dirty="0" err="1"/>
              <a:t>applicationContext</a:t>
            </a:r>
            <a:r>
              <a:rPr lang="en-US" altLang="zh-CN" sz="1200" dirty="0"/>
              <a:t>).refresh()--</a:t>
            </a:r>
          </a:p>
          <a:p>
            <a:r>
              <a:rPr lang="en-US" altLang="zh-CN" sz="1200" dirty="0"/>
              <a:t>--</a:t>
            </a:r>
            <a:r>
              <a:rPr lang="en-US" altLang="zh-CN" sz="1200" dirty="0" err="1"/>
              <a:t>invokeBeanFactoryPostProcessors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beanFactory</a:t>
            </a:r>
            <a:r>
              <a:rPr lang="en-US" altLang="zh-CN" sz="1200" dirty="0"/>
              <a:t>)--</a:t>
            </a:r>
          </a:p>
          <a:p>
            <a:r>
              <a:rPr lang="en-US" altLang="zh-CN" sz="1200" dirty="0"/>
              <a:t>PostProcessorRegistrationDelegate.invokeBeanFactoryPostProcessors(</a:t>
            </a:r>
            <a:r>
              <a:rPr lang="en-US" altLang="zh-CN" sz="1200" dirty="0" err="1"/>
              <a:t>beanFactory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getBeanFactoryPostProcessors</a:t>
            </a:r>
            <a:r>
              <a:rPr lang="en-US" altLang="zh-CN" sz="1200" dirty="0"/>
              <a:t>());</a:t>
            </a:r>
          </a:p>
          <a:p>
            <a:r>
              <a:rPr lang="en-US" altLang="zh-CN" sz="1200" dirty="0"/>
              <a:t>PostProcessorRegistrationDelegate.invokeBeanFactoryPostProcessors()</a:t>
            </a:r>
          </a:p>
          <a:p>
            <a:r>
              <a:rPr lang="en-US" altLang="zh-CN" sz="1200" dirty="0" err="1"/>
              <a:t>ConfigurationClassPostProcessor.processConfigBeanDefinitions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BeanDefinitionRegistry</a:t>
            </a:r>
            <a:r>
              <a:rPr lang="en-US" altLang="zh-CN" sz="1200" dirty="0"/>
              <a:t> registry)</a:t>
            </a:r>
          </a:p>
          <a:p>
            <a:r>
              <a:rPr lang="en-US" altLang="zh-CN" sz="1200" dirty="0" err="1"/>
              <a:t>this.reader.loadBeanDefinitions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configClasses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ConfigurationClassBeanDefinitionReader.loadBeanDefinitionsForBeanMethod();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ScopedProxyUtils.BeanDefinitionHolder</a:t>
            </a:r>
            <a:r>
              <a:rPr lang="en-US" altLang="zh-CN" sz="1200" dirty="0"/>
              <a:t>();</a:t>
            </a:r>
            <a:r>
              <a:rPr lang="zh-CN" altLang="en-US" sz="1200" dirty="0"/>
              <a:t>创建代理对象 </a:t>
            </a:r>
            <a:endParaRPr lang="en-US" altLang="zh-CN" sz="1200" dirty="0" smtClean="0"/>
          </a:p>
          <a:p>
            <a:endParaRPr lang="zh-CN" altLang="en-US" sz="1200" dirty="0"/>
          </a:p>
          <a:p>
            <a:r>
              <a:rPr lang="en-US" altLang="zh-CN" sz="1200" dirty="0" err="1"/>
              <a:t>AnnotatedBeanDefinition.class</a:t>
            </a:r>
            <a:r>
              <a:rPr lang="en-US" altLang="zh-CN" sz="1200" dirty="0"/>
              <a:t>  </a:t>
            </a:r>
            <a:r>
              <a:rPr lang="zh-CN" altLang="en-US" sz="1200" dirty="0"/>
              <a:t>注解实体</a:t>
            </a:r>
            <a:r>
              <a:rPr lang="en-US" altLang="zh-CN" sz="1200" dirty="0"/>
              <a:t>bean</a:t>
            </a:r>
            <a:r>
              <a:rPr lang="zh-CN" altLang="en-US" sz="1200" dirty="0"/>
              <a:t>基类 </a:t>
            </a:r>
          </a:p>
          <a:p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en-US" altLang="zh-CN" dirty="0"/>
              <a:t>Spring boot </a:t>
            </a:r>
            <a:r>
              <a:rPr lang="zh-CN" altLang="en-US" dirty="0"/>
              <a:t>启动源码分析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8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362" y="3717132"/>
            <a:ext cx="3529617" cy="280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72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1538" y="1988340"/>
            <a:ext cx="7408862" cy="4466046"/>
          </a:xfrm>
        </p:spPr>
        <p:txBody>
          <a:bodyPr/>
          <a:lstStyle/>
          <a:p>
            <a:r>
              <a:rPr lang="en-US" altLang="zh-CN" sz="1600" dirty="0"/>
              <a:t>Spring Data </a:t>
            </a:r>
            <a:r>
              <a:rPr lang="zh-CN" altLang="en-US" sz="1600" dirty="0"/>
              <a:t>项目的目的是为了简化构建基于 </a:t>
            </a:r>
            <a:r>
              <a:rPr lang="en-US" altLang="zh-CN" sz="1600" dirty="0"/>
              <a:t>Spring </a:t>
            </a:r>
            <a:r>
              <a:rPr lang="zh-CN" altLang="en-US" sz="1600" dirty="0"/>
              <a:t>框架应用的数据访问计数，</a:t>
            </a:r>
            <a:r>
              <a:rPr lang="zh-CN" altLang="en-US" sz="1600" dirty="0" smtClean="0"/>
              <a:t>包括关系数据库、非</a:t>
            </a:r>
            <a:r>
              <a:rPr lang="zh-CN" altLang="en-US" sz="1600" dirty="0"/>
              <a:t>关系数据库、</a:t>
            </a:r>
            <a:r>
              <a:rPr lang="en-US" altLang="zh-CN" sz="1600" dirty="0"/>
              <a:t>Map-Reduce </a:t>
            </a:r>
            <a:r>
              <a:rPr lang="zh-CN" altLang="en-US" sz="1600" dirty="0"/>
              <a:t>框架、云数据</a:t>
            </a:r>
            <a:r>
              <a:rPr lang="zh-CN" altLang="en-US" sz="1600" dirty="0" smtClean="0"/>
              <a:t>服务的</a:t>
            </a:r>
            <a:r>
              <a:rPr lang="zh-CN" altLang="en-US" sz="1600" dirty="0"/>
              <a:t>访问支持</a:t>
            </a:r>
            <a:r>
              <a:rPr lang="zh-CN" altLang="en-US" sz="1600" dirty="0" smtClean="0"/>
              <a:t>。</a:t>
            </a:r>
            <a:r>
              <a:rPr lang="zh-CN" altLang="en-US" sz="1600" dirty="0"/>
              <a:t>统一和简化对各类型持久化存储， 而不拘泥于是关系型数据库还是</a:t>
            </a:r>
            <a:r>
              <a:rPr lang="en-US" altLang="zh-CN" sz="1600" dirty="0" err="1"/>
              <a:t>NoSQL</a:t>
            </a:r>
            <a:r>
              <a:rPr lang="en-US" altLang="zh-CN" sz="1600" dirty="0"/>
              <a:t> </a:t>
            </a:r>
            <a:r>
              <a:rPr lang="zh-CN" altLang="en-US" sz="1600" dirty="0"/>
              <a:t>数据</a:t>
            </a:r>
            <a:r>
              <a:rPr lang="zh-CN" altLang="en-US" sz="1600" dirty="0" smtClean="0"/>
              <a:t>存储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6 </a:t>
            </a:r>
            <a:r>
              <a:rPr lang="en-US" altLang="zh-CN" dirty="0"/>
              <a:t>Spring data </a:t>
            </a:r>
            <a:r>
              <a:rPr lang="zh-CN" altLang="en-US" dirty="0" smtClean="0"/>
              <a:t>简介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4EA81-19DB-43E5-8AD6-22BA0448F738}" type="slidenum">
              <a:rPr lang="zh-CN" altLang="en-US" smtClean="0"/>
              <a:pPr>
                <a:defRPr/>
              </a:pPr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46" y="3212901"/>
            <a:ext cx="40290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018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12128</TotalTime>
  <Pages>0</Pages>
  <Words>2216</Words>
  <Characters>0</Characters>
  <Application>Microsoft Office PowerPoint</Application>
  <DocSecurity>0</DocSecurity>
  <PresentationFormat>全屏显示(4:3)</PresentationFormat>
  <Lines>0</Lines>
  <Paragraphs>408</Paragraphs>
  <Slides>27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波形</vt:lpstr>
      <vt:lpstr>PowerPoint 演示文稿</vt:lpstr>
      <vt:lpstr>概述</vt:lpstr>
      <vt:lpstr>1 Spring boot简介 </vt:lpstr>
      <vt:lpstr>2 Spring boot常见配置 </vt:lpstr>
      <vt:lpstr>3 Spring boot 部署（1） </vt:lpstr>
      <vt:lpstr>3 Spring boot 部署（2） </vt:lpstr>
      <vt:lpstr>4 Spring boot 启动源码分析（1）</vt:lpstr>
      <vt:lpstr>5 Spring boot 启动源码分析（2）</vt:lpstr>
      <vt:lpstr> 6 Spring data 简介 </vt:lpstr>
      <vt:lpstr>7 Spring data jpa基本用法（1）</vt:lpstr>
      <vt:lpstr>7 Spring data jpa基本用法（2）</vt:lpstr>
      <vt:lpstr>8 Spring data jpa多条件查询 </vt:lpstr>
      <vt:lpstr>8 Spring data jpa源码分析（1）</vt:lpstr>
      <vt:lpstr>9 Spring data jpa源码分析（2）</vt:lpstr>
      <vt:lpstr>10 Maven常用命令 </vt:lpstr>
      <vt:lpstr>16 Angular常用功能（1） </vt:lpstr>
      <vt:lpstr>16 Angular常用功能（2） </vt:lpstr>
      <vt:lpstr>17 bootstarp常用组件 </vt:lpstr>
      <vt:lpstr> 20 Angular+bootstarp 查询模板（1） </vt:lpstr>
      <vt:lpstr> 20 Angular+bootstarp 查询模板（2） </vt:lpstr>
      <vt:lpstr> 20 Angular+bootstarp 添加/修改模板（1） </vt:lpstr>
      <vt:lpstr> 20 Angular+bootstarp 添加/修改模板（2） </vt:lpstr>
      <vt:lpstr>21 图表模板（1） </vt:lpstr>
      <vt:lpstr>21 图表模板（2） </vt:lpstr>
      <vt:lpstr>22 Angular+bootstarp手机兼容 </vt:lpstr>
      <vt:lpstr>23 学习技术四部曲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PC</cp:lastModifiedBy>
  <cp:revision>537</cp:revision>
  <dcterms:created xsi:type="dcterms:W3CDTF">2012-07-26T14:36:03Z</dcterms:created>
  <dcterms:modified xsi:type="dcterms:W3CDTF">2017-11-08T05:47:16Z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