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3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9" r:id="rId19"/>
    <p:sldId id="275" r:id="rId20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031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0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09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124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154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186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19921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6247" algn="l" defTabSz="914063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6"/>
      </p:cViewPr>
      <p:guideLst>
        <p:guide orient="horz" pos="238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8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3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4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86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1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47" algn="l" defTabSz="914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07298" y="2747775"/>
            <a:ext cx="7560469" cy="1705715"/>
          </a:xfrm>
        </p:spPr>
        <p:txBody>
          <a:bodyPr anchor="t" anchorCtr="0"/>
          <a:lstStyle>
            <a:lvl1pPr algn="r">
              <a:defRPr sz="35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88D1-1E0B-4D49-8F9D-8068C5E68929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802"/>
            <a:ext cx="2268141" cy="645157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802"/>
            <a:ext cx="6636411" cy="64515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2F7B-4C86-48FD-BF78-6C1BE43441F9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001051" y="3530301"/>
            <a:ext cx="645227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8"/>
            <a:ext cx="9072563" cy="5444109"/>
          </a:xfrm>
        </p:spPr>
        <p:txBody>
          <a:bodyPr/>
          <a:lstStyle>
            <a:lvl1pPr marL="302298" indent="-302298"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9072563" cy="5444109"/>
          </a:xfrm>
        </p:spPr>
        <p:txBody>
          <a:bodyPr/>
          <a:lstStyle>
            <a:lvl1pPr>
              <a:defRPr sz="2400"/>
            </a:lvl1pPr>
            <a:lvl2pPr marL="604821" indent="-302410">
              <a:buFont typeface="Arial" panose="020B0604020202020204" pitchFamily="34" charset="0"/>
              <a:buChar char="•"/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3276548"/>
            <a:ext cx="7560469" cy="1176196"/>
          </a:xfrm>
        </p:spPr>
        <p:txBody>
          <a:bodyPr anchor="t" anchorCtr="0"/>
          <a:lstStyle>
            <a:lvl1pPr algn="r">
              <a:buNone/>
              <a:defRPr sz="35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088" y="4704786"/>
            <a:ext cx="7476464" cy="1260211"/>
          </a:xfrm>
        </p:spPr>
        <p:txBody>
          <a:bodyPr anchor="t" anchorCtr="0"/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438" y="7006771"/>
            <a:ext cx="2520156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58" y="7006771"/>
            <a:ext cx="3830638" cy="40326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433" y="7006771"/>
            <a:ext cx="1676744" cy="403267"/>
          </a:xfrm>
        </p:spPr>
        <p:txBody>
          <a:bodyPr/>
          <a:lstStyle/>
          <a:p>
            <a:fld id="{7718C5A4-D53F-45A4-B079-9270420FA2C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7" name="Rectangle 6"/>
          <p:cNvSpPr/>
          <p:nvPr/>
        </p:nvSpPr>
        <p:spPr>
          <a:xfrm>
            <a:off x="1008063" y="3108519"/>
            <a:ext cx="8064500" cy="141143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08062" y="3108519"/>
            <a:ext cx="252016" cy="141143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3F3A-ECF8-46D8-9CF4-8902386E660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344225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6677" y="1340864"/>
            <a:ext cx="4455636" cy="54441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417737"/>
            <a:ext cx="4454027" cy="756126"/>
          </a:xfrm>
          <a:noFill/>
          <a:ln>
            <a:noFill/>
          </a:ln>
        </p:spPr>
        <p:txBody>
          <a:bodyPr lIns="100803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4318" y="1428239"/>
            <a:ext cx="4455776" cy="756126"/>
          </a:xfrm>
          <a:noFill/>
          <a:ln>
            <a:noFill/>
          </a:ln>
        </p:spPr>
        <p:txBody>
          <a:bodyPr lIns="100803" anchor="b" anchorCtr="0"/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3E2E-E605-433A-86E3-559ED0477564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124318" y="2352393"/>
            <a:ext cx="4452276" cy="4452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2042"/>
            <a:ext cx="9072563" cy="100816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11C-8E33-4DE6-A416-0D7698FA4BB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2FDC-4D36-4DAD-A96A-E9B0A7E86F6E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432" y="336056"/>
            <a:ext cx="2772172" cy="924154"/>
          </a:xfrm>
        </p:spPr>
        <p:txBody>
          <a:bodyPr anchor="b" anchorCtr="0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72432" y="1344225"/>
            <a:ext cx="2772172" cy="5340143"/>
          </a:xfrm>
        </p:spPr>
        <p:txBody>
          <a:bodyPr/>
          <a:lstStyle>
            <a:lvl1pPr marL="0" indent="0">
              <a:lnSpc>
                <a:spcPts val="2425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D91-D05D-4839-9921-0F5F2C78686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484042" y="3665112"/>
            <a:ext cx="665391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6021" y="336056"/>
            <a:ext cx="6300391" cy="630105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52217"/>
            <a:ext cx="9072563" cy="743875"/>
          </a:xfrm>
          <a:ln>
            <a:solidFill>
              <a:schemeClr val="accent1"/>
            </a:solidFill>
          </a:ln>
        </p:spPr>
        <p:txBody>
          <a:bodyPr lIns="302410" anchor="ctr"/>
          <a:lstStyle>
            <a:lvl1pPr algn="r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2100351"/>
            <a:ext cx="9072563" cy="470814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61"/>
              </a:spcBef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1344225"/>
            <a:ext cx="9072563" cy="588098"/>
          </a:xfrm>
        </p:spPr>
        <p:txBody>
          <a:bodyPr anchor="ctr" anchorCtr="0"/>
          <a:lstStyle>
            <a:lvl1pPr marL="0" indent="0" algn="l">
              <a:buFontTx/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E36-F467-456D-8937-AD2220DCA1A8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4031" y="552217"/>
            <a:ext cx="201613" cy="75612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168028"/>
            <a:ext cx="9072563" cy="1092182"/>
          </a:xfrm>
          <a:prstGeom prst="rect">
            <a:avLst/>
          </a:prstGeom>
        </p:spPr>
        <p:txBody>
          <a:bodyPr vert="horz" lIns="100803" tIns="50402" rIns="100803" bIns="5040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44225"/>
            <a:ext cx="9072563" cy="5413864"/>
          </a:xfrm>
          <a:prstGeom prst="rect">
            <a:avLst/>
          </a:prstGeom>
        </p:spPr>
        <p:txBody>
          <a:bodyPr vert="horz" lIns="100803" tIns="50402" rIns="100803" bIns="50402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56438" y="7008171"/>
            <a:ext cx="2523516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5558" y="7008171"/>
            <a:ext cx="3864240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5402" y="7008171"/>
            <a:ext cx="2184135" cy="403267"/>
          </a:xfrm>
          <a:prstGeom prst="rect">
            <a:avLst/>
          </a:prstGeom>
        </p:spPr>
        <p:txBody>
          <a:bodyPr vert="horz" lIns="100803" tIns="50402" rIns="100803" bIns="50402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6F32065E-2496-4EFC-BEC2-9C50B60B6CCC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04031" y="7004670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04031" y="1260211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803" tIns="50402" rIns="100803" bIns="50402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2018" y="7130698"/>
            <a:ext cx="210420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410" indent="-302410" algn="l" rtl="0" eaLnBrk="1" latinLnBrk="0" hangingPunct="1">
        <a:spcBef>
          <a:spcPts val="661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821" indent="-302410" algn="l" rtl="0" eaLnBrk="1" latinLnBrk="0" hangingPunct="1">
        <a:spcBef>
          <a:spcPts val="551"/>
        </a:spcBef>
        <a:buClr>
          <a:schemeClr val="accent2"/>
        </a:buClr>
        <a:buSzPct val="76000"/>
        <a:buFont typeface="Wingdings 3"/>
        <a:buChar char="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07231" indent="-252009" algn="l" rtl="0" eaLnBrk="1" latinLnBrk="0" hangingPunct="1">
        <a:spcBef>
          <a:spcPts val="55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641" indent="-252009" algn="l" rtl="0" eaLnBrk="1" latinLnBrk="0" hangingPunct="1">
        <a:spcBef>
          <a:spcPts val="44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indent="-252009" algn="l" rtl="0" eaLnBrk="1" latinLnBrk="0" hangingPunct="1">
        <a:spcBef>
          <a:spcPts val="331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462" indent="-201607" algn="l" rtl="0" eaLnBrk="1" latinLnBrk="0" hangingPunct="1">
        <a:spcBef>
          <a:spcPts val="331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016069" indent="-201607" algn="l" rtl="0" eaLnBrk="1" latinLnBrk="0" hangingPunct="1">
        <a:spcBef>
          <a:spcPts val="331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217676" indent="-201607" algn="l" rtl="0" eaLnBrk="1" latinLnBrk="0" hangingPunct="1">
        <a:spcBef>
          <a:spcPts val="331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419283" indent="-201607" algn="l" rtl="0" eaLnBrk="1" latinLnBrk="0" hangingPunct="1">
        <a:spcBef>
          <a:spcPts val="331"/>
        </a:spcBef>
        <a:buClr>
          <a:srgbClr val="9FB8CD"/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19" y="1081088"/>
            <a:ext cx="9145588" cy="1428750"/>
          </a:xfrm>
        </p:spPr>
        <p:txBody>
          <a:bodyPr/>
          <a:lstStyle/>
          <a:p>
            <a:r>
              <a:rPr lang="en-US" altLang="de-DE" i="1" dirty="0" smtClean="0"/>
              <a:t>Interactive Online Learning for Obstacle Classification on a Mobile Robot</a:t>
            </a:r>
            <a:endParaRPr lang="en-US" altLang="de-DE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30312" y="2713831"/>
            <a:ext cx="9121774" cy="5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0" dirty="0" smtClean="0">
                <a:latin typeface="+mj-lt"/>
              </a:rPr>
              <a:t>Viktor Losing</a:t>
            </a:r>
            <a:r>
              <a:rPr lang="de-DE" sz="2200" b="0" baseline="30000" dirty="0" smtClean="0">
                <a:latin typeface="+mj-lt"/>
              </a:rPr>
              <a:t>1,2</a:t>
            </a:r>
            <a:r>
              <a:rPr lang="de-DE" sz="2200" b="0" dirty="0" smtClean="0">
                <a:latin typeface="+mj-lt"/>
              </a:rPr>
              <a:t>, Barbara Hammer</a:t>
            </a:r>
            <a:r>
              <a:rPr lang="de-DE" sz="2200" b="0" baseline="30000" dirty="0" smtClean="0">
                <a:latin typeface="+mj-lt"/>
              </a:rPr>
              <a:t>2</a:t>
            </a:r>
            <a:r>
              <a:rPr lang="de-DE" sz="2200" b="0" dirty="0" smtClean="0">
                <a:latin typeface="+mj-lt"/>
              </a:rPr>
              <a:t> </a:t>
            </a:r>
            <a:r>
              <a:rPr lang="de-DE" sz="2200" b="0" dirty="0" err="1">
                <a:latin typeface="+mj-lt"/>
              </a:rPr>
              <a:t>and</a:t>
            </a:r>
            <a:r>
              <a:rPr lang="de-DE" sz="2200" b="0" dirty="0">
                <a:latin typeface="+mj-lt"/>
              </a:rPr>
              <a:t> </a:t>
            </a:r>
            <a:r>
              <a:rPr lang="de-DE" sz="2200" b="0" dirty="0" smtClean="0">
                <a:latin typeface="+mj-lt"/>
              </a:rPr>
              <a:t>Heiko Wersing</a:t>
            </a:r>
            <a:r>
              <a:rPr lang="de-DE" sz="2200" b="0" baseline="30000" dirty="0" smtClean="0">
                <a:latin typeface="+mj-lt"/>
              </a:rPr>
              <a:t>1</a:t>
            </a:r>
            <a:endParaRPr lang="de-DE" sz="2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563" y="3475831"/>
            <a:ext cx="5400000" cy="769441"/>
          </a:xfrm>
          <a:prstGeom prst="rect">
            <a:avLst/>
          </a:prstGeom>
          <a:noFill/>
        </p:spPr>
        <p:txBody>
          <a:bodyPr wrap="squar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1</a:t>
            </a:r>
            <a:r>
              <a:rPr lang="de-DE" sz="2200" dirty="0">
                <a:latin typeface="+mn-lt"/>
              </a:rPr>
              <a:t>University </a:t>
            </a:r>
            <a:r>
              <a:rPr lang="de-DE" sz="2200" dirty="0" err="1">
                <a:latin typeface="+mn-lt"/>
              </a:rPr>
              <a:t>of</a:t>
            </a:r>
            <a:r>
              <a:rPr lang="de-DE" sz="2200" dirty="0">
                <a:latin typeface="+mn-lt"/>
              </a:rPr>
              <a:t> Bielefeld</a:t>
            </a:r>
          </a:p>
          <a:p>
            <a:pPr algn="ctr"/>
            <a:r>
              <a:rPr lang="de-DE" sz="2200" dirty="0">
                <a:latin typeface="+mn-lt"/>
              </a:rPr>
              <a:t>Bielefeld, Germany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778" y="4245272"/>
            <a:ext cx="4936648" cy="1110348"/>
          </a:xfrm>
          <a:prstGeom prst="rect">
            <a:avLst/>
          </a:prstGeom>
          <a:noFill/>
        </p:spPr>
        <p:txBody>
          <a:bodyPr wrap="none" lIns="91407" tIns="45703" rIns="91407" bIns="45703" rtlCol="0" anchor="ctr">
            <a:spAutoFit/>
          </a:bodyPr>
          <a:lstStyle/>
          <a:p>
            <a:pPr algn="ctr"/>
            <a:r>
              <a:rPr lang="de-DE" sz="2200" baseline="30000" dirty="0">
                <a:latin typeface="+mn-lt"/>
              </a:rPr>
              <a:t>2</a:t>
            </a:r>
            <a:r>
              <a:rPr lang="de-DE" sz="2200" dirty="0">
                <a:latin typeface="+mn-lt"/>
              </a:rPr>
              <a:t>Honda Research Institute Europe GmbH</a:t>
            </a:r>
          </a:p>
          <a:p>
            <a:pPr algn="ctr"/>
            <a:r>
              <a:rPr lang="de-DE" sz="2200" dirty="0">
                <a:latin typeface="+mn-lt"/>
              </a:rPr>
              <a:t>Offenbach, Germany</a:t>
            </a:r>
          </a:p>
          <a:p>
            <a:pPr algn="ctr"/>
            <a:endParaRPr lang="de-DE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5723895"/>
            <a:ext cx="2893415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4" y="5723895"/>
            <a:ext cx="3171595" cy="12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39998"/>
                <a:ext cx="6665712" cy="4169433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Supervised, prototype–</a:t>
                </a:r>
                <a:r>
                  <a:rPr lang="de-DE" dirty="0" err="1" smtClean="0"/>
                  <a:t>based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𝑊</m:t>
                    </m:r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| </m:t>
                        </m:r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  <m:r>
                          <a:rPr lang="de-DE" b="0" i="1" smtClean="0">
                            <a:latin typeface="Cambria Math"/>
                          </a:rPr>
                          <m:t>=1…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,  </m:t>
                    </m:r>
                    <m:r>
                      <a:rPr lang="de-DE" b="0" i="1" smtClean="0">
                        <a:latin typeface="Cambria Math"/>
                      </a:rPr>
                      <m:t>𝑠𝑒𝑡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𝑜𝑓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𝑝𝑟𝑜𝑡𝑜𝑡𝑦𝑝𝑒𝑠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aseline="2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endParaRPr lang="de-DE" dirty="0"/>
              </a:p>
              <a:p>
                <a:r>
                  <a:rPr lang="de-DE" dirty="0" err="1" smtClean="0"/>
                  <a:t>Stochastic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gradient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descent</a:t>
                </a:r>
                <a:endParaRPr lang="de-DE" dirty="0" smtClean="0"/>
              </a:p>
              <a:p>
                <a:r>
                  <a:rPr lang="de-DE" dirty="0" err="1" smtClean="0"/>
                  <a:t>Incremental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version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Intuitive &amp; </a:t>
                </a:r>
                <a:r>
                  <a:rPr lang="de-DE" dirty="0" smtClean="0"/>
                  <a:t>powerful</a:t>
                </a:r>
                <a:r>
                  <a:rPr lang="de-DE" baseline="30000" dirty="0" smtClean="0"/>
                  <a:t>2,3</a:t>
                </a:r>
                <a:endParaRPr lang="de-DE" baseline="30000" dirty="0" smtClean="0"/>
              </a:p>
              <a:p>
                <a:pPr lvl="1"/>
                <a:r>
                  <a:rPr lang="de-DE" dirty="0" err="1" smtClean="0"/>
                  <a:t>Complexity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control</a:t>
                </a: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39998"/>
                <a:ext cx="6665712" cy="4169433"/>
              </a:xfrm>
              <a:blipFill rotWithShape="1">
                <a:blip r:embed="rId2"/>
                <a:stretch>
                  <a:fillRect l="-457" t="-10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17672" y="6225360"/>
            <a:ext cx="9753600" cy="276999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err="1" smtClean="0"/>
              <a:t>A.Sato</a:t>
            </a:r>
            <a:r>
              <a:rPr lang="de-DE" sz="1200" dirty="0" smtClean="0"/>
              <a:t> et al. “</a:t>
            </a:r>
            <a:r>
              <a:rPr lang="de-DE" sz="1200" dirty="0"/>
              <a:t>Generalized Learning Vector </a:t>
            </a:r>
            <a:r>
              <a:rPr lang="de-DE" sz="1200" dirty="0" err="1"/>
              <a:t>Quantization</a:t>
            </a:r>
            <a:r>
              <a:rPr lang="de-DE" sz="1200" dirty="0" smtClean="0"/>
              <a:t>“, NIPS </a:t>
            </a:r>
            <a:r>
              <a:rPr lang="de-DE" sz="1200" dirty="0"/>
              <a:t>1995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672" y="6644754"/>
            <a:ext cx="9753600" cy="276965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3</a:t>
            </a:r>
            <a:r>
              <a:rPr lang="de-DE" sz="1200" dirty="0" smtClean="0"/>
              <a:t> </a:t>
            </a:r>
            <a:r>
              <a:rPr lang="de-DE" sz="1200" dirty="0" smtClean="0"/>
              <a:t>T. </a:t>
            </a:r>
            <a:r>
              <a:rPr lang="de-DE" sz="1200" dirty="0" err="1" smtClean="0"/>
              <a:t>Kietzmann</a:t>
            </a:r>
            <a:r>
              <a:rPr lang="de-DE" sz="1200" dirty="0" smtClean="0"/>
              <a:t> et al. “</a:t>
            </a:r>
            <a:r>
              <a:rPr lang="de-DE" sz="1200" dirty="0" err="1" smtClean="0"/>
              <a:t>Incremental</a:t>
            </a:r>
            <a:r>
              <a:rPr lang="de-DE" sz="1200" dirty="0" smtClean="0"/>
              <a:t> GRLVQ: Learning relevant </a:t>
            </a:r>
            <a:r>
              <a:rPr lang="de-DE" sz="1200" dirty="0" err="1" smtClean="0"/>
              <a:t>features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3D </a:t>
            </a:r>
            <a:r>
              <a:rPr lang="de-DE" sz="1200" dirty="0" err="1" smtClean="0"/>
              <a:t>object</a:t>
            </a:r>
            <a:r>
              <a:rPr lang="de-DE" sz="1200" dirty="0" smtClean="0"/>
              <a:t> </a:t>
            </a:r>
            <a:r>
              <a:rPr lang="de-DE" sz="1200" dirty="0" err="1" smtClean="0"/>
              <a:t>recognition</a:t>
            </a:r>
            <a:r>
              <a:rPr lang="de-DE" sz="1200" dirty="0" smtClean="0"/>
              <a:t>“, </a:t>
            </a:r>
            <a:r>
              <a:rPr lang="de-DE" sz="1200" dirty="0" err="1" smtClean="0"/>
              <a:t>Neurocomputing</a:t>
            </a:r>
            <a:r>
              <a:rPr lang="de-DE" sz="1200" dirty="0" smtClean="0"/>
              <a:t> 2008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417672" y="6435057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aseline="30000" dirty="0"/>
              <a:t>2</a:t>
            </a:r>
            <a:r>
              <a:rPr lang="de-DE" sz="1200" dirty="0" smtClean="0"/>
              <a:t> </a:t>
            </a:r>
            <a:r>
              <a:rPr lang="de-DE" sz="1200" dirty="0" err="1" smtClean="0"/>
              <a:t>S.Kirstein</a:t>
            </a:r>
            <a:r>
              <a:rPr lang="de-DE" sz="1200" dirty="0" smtClean="0"/>
              <a:t> et al. </a:t>
            </a:r>
            <a:r>
              <a:rPr lang="de-DE" sz="1200" dirty="0"/>
              <a:t>“Rapid Online Learning of objects in a biologically motivated architecture“,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2" y="3018631"/>
            <a:ext cx="3657608" cy="27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Short-term </a:t>
            </a:r>
            <a:r>
              <a:rPr lang="de-DE" dirty="0"/>
              <a:t>M</a:t>
            </a:r>
            <a:r>
              <a:rPr lang="de-DE" dirty="0" smtClean="0"/>
              <a:t>emory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4974" y="1723231"/>
                <a:ext cx="4681538" cy="13579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⟨"/>
                          <m:endChr m:val="⟩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de-DE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∈1,…,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window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recent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de-DE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031" indent="-457031">
                  <a:buFont typeface="+mj-lt"/>
                  <a:buAutoNum type="arabicPeriod"/>
                </a:pP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4974" y="1723231"/>
                <a:ext cx="4681538" cy="1357942"/>
              </a:xfrm>
              <a:blipFill rotWithShape="1">
                <a:blip r:embed="rId2"/>
                <a:stretch>
                  <a:fillRect l="-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0713" y="3533223"/>
            <a:ext cx="8370221" cy="2498234"/>
            <a:chOff x="620712" y="4310717"/>
            <a:chExt cx="8915400" cy="2498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+</m:t>
                      </m:r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−</m:t>
                      </m:r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712" y="5017675"/>
                  <a:ext cx="1692000" cy="687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+</m:t>
                      </m:r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−</m:t>
                      </m:r>
                    </m:oMath>
                  </a14:m>
                  <a:endParaRPr lang="de-DE" sz="17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80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sz="1700" i="1" dirty="0">
                    <a:latin typeface="Cambria Math"/>
                  </a:endParaRPr>
                </a:p>
                <a:p>
                  <a:pPr defTabSz="1007691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7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+</m:t>
                      </m:r>
                      <m:r>
                        <a:rPr lang="de-DE" sz="17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de-DE" sz="17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7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17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7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700" i="1" baseline="20000">
                          <a:latin typeface="Cambria Math"/>
                        </a:rPr>
                        <m:t>−</m:t>
                      </m:r>
                    </m:oMath>
                  </a14:m>
                  <a:endParaRPr lang="de-DE" sz="1700" baseline="300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8532" y="5022716"/>
                  <a:ext cx="1692000" cy="6871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5505680" y="4699575"/>
              <a:ext cx="982432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 bwMode="auto">
                <a:xfrm>
                  <a:off x="3516312" y="5017675"/>
                  <a:ext cx="2136514" cy="68717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1700" i="1" dirty="0" smtClean="0">
                    <a:latin typeface="Cambria Math"/>
                  </a:endParaRPr>
                </a:p>
                <a:p>
                  <a:pPr defTabSz="100769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 baseline="20000">
                            <a:latin typeface="Cambria Math"/>
                          </a:rPr>
                          <m:t>+</m:t>
                        </m:r>
                        <m:r>
                          <a:rPr lang="de-DE" sz="17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70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−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𝑡</m:t>
                            </m:r>
                            <m:r>
                              <a:rPr lang="de-DE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de-DE" sz="1700" i="1" baseline="2000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de-DE" sz="1700" dirty="0"/>
                </a:p>
                <a:p>
                  <a:pPr defTabSz="1007691"/>
                  <a:endParaRPr lang="de-DE" sz="1700" baseline="30000" dirty="0"/>
                </a:p>
                <a:p>
                  <a:pPr defTabSz="1007691"/>
                  <a:endParaRPr lang="de-DE" sz="17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6312" y="5017675"/>
                  <a:ext cx="2136514" cy="6871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525713" y="4695032"/>
              <a:ext cx="884188" cy="820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77825" indent="-377825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19150" indent="-3159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260475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763713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+mn-lt"/>
                </a:defRPr>
              </a:lvl4pPr>
              <a:lvl5pPr marL="22685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5pPr>
              <a:lvl6pPr marL="27257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31829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36401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4097338" indent="-252413" algn="l" defTabSz="100806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de-DE" sz="6000" kern="0" dirty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09901" y="4840508"/>
              <a:ext cx="6126211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07691"/>
              <a:endParaRPr lang="de-DE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620712" y="6295231"/>
              <a:ext cx="891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620712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7166" y="6401746"/>
              <a:ext cx="790292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n-t+1</a:t>
              </a:r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62865" y="63714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8952" y="6364335"/>
              <a:ext cx="571159" cy="40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n-1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marL="377825" indent="-377825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19150" indent="-3159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2pPr>
                  <a:lvl3pPr marL="1260475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763713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1500">
                      <a:solidFill>
                        <a:schemeClr val="tx1"/>
                      </a:solidFill>
                      <a:latin typeface="+mn-lt"/>
                    </a:defRPr>
                  </a:lvl4pPr>
                  <a:lvl5pPr marL="22685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5pPr>
                  <a:lvl6pPr marL="27257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6pPr>
                  <a:lvl7pPr marL="31829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7pPr>
                  <a:lvl8pPr marL="36401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8pPr>
                  <a:lvl9pPr marL="4097338" indent="-252413" algn="l" defTabSz="1008063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de-DE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Ψ</m:t>
                            </m:r>
                          </m:e>
                        </m:box>
                      </m:oMath>
                    </m:oMathPara>
                  </a14:m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endParaRPr lang="de-DE" dirty="0"/>
                </a:p>
                <a:p>
                  <a:pPr marL="457031" indent="-457031">
                    <a:buFont typeface="+mj-lt"/>
                    <a:buAutoNum type="arabicPeriod"/>
                  </a:pPr>
                  <a:endParaRPr lang="de-DE" dirty="0"/>
                </a:p>
                <a:p>
                  <a:pPr marL="0" indent="0">
                    <a:buNone/>
                  </a:pPr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767" y="4310717"/>
                  <a:ext cx="1371600" cy="39055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8432952" y="5186656"/>
            <a:ext cx="1115963" cy="312904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sz="1400" dirty="0"/>
              <a:t>sample idx.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02" y="1477703"/>
            <a:ext cx="2351532" cy="17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</a:t>
            </a:r>
            <a:r>
              <a:rPr lang="de-DE" dirty="0" smtClean="0"/>
              <a:t>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0"/>
            <a:ext cx="6259051" cy="1762969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132189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1</a:t>
              </a:r>
              <a:r>
                <a:rPr lang="de-DE" sz="1200" dirty="0"/>
                <a:t> </a:t>
              </a:r>
              <a:r>
                <a:rPr lang="de-DE" sz="1200" dirty="0" err="1" smtClean="0"/>
                <a:t>S.Kirstein</a:t>
              </a:r>
              <a:r>
                <a:rPr lang="de-DE" sz="1200" dirty="0" smtClean="0"/>
                <a:t> et al. </a:t>
              </a:r>
              <a:r>
                <a:rPr lang="de-DE" sz="1200" dirty="0"/>
                <a:t>“Rapid Online Learning of objects in a biologically motivated architecture“, 2005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2</a:t>
              </a:r>
              <a:r>
                <a:rPr lang="de-DE" sz="1200" dirty="0"/>
                <a:t> </a:t>
              </a:r>
              <a:r>
                <a:rPr lang="de-DE" sz="1200" dirty="0" err="1" smtClean="0"/>
                <a:t>M.Grbovic</a:t>
              </a:r>
              <a:r>
                <a:rPr lang="de-DE" sz="1200" dirty="0" smtClean="0"/>
                <a:t> et al. </a:t>
              </a:r>
              <a:r>
                <a:rPr lang="de-DE" sz="1200" dirty="0"/>
                <a:t>“Learning Vector Quantization with adaptive prototype addition and removal“, 2009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aseline="30000" dirty="0"/>
                <a:t>3</a:t>
              </a:r>
              <a:r>
                <a:rPr lang="de-DE" sz="1200" dirty="0"/>
                <a:t> S. </a:t>
              </a:r>
              <a:r>
                <a:rPr lang="de-DE" sz="1200" dirty="0" err="1" smtClean="0"/>
                <a:t>Bermejo</a:t>
              </a:r>
              <a:r>
                <a:rPr lang="de-DE" sz="1200" dirty="0" smtClean="0"/>
                <a:t> et al. </a:t>
              </a:r>
              <a:r>
                <a:rPr lang="de-DE" sz="1200" dirty="0"/>
                <a:t>“A new dynamic lvq-based classifier and its application to handwritten digits“, 1998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39935" y="3562615"/>
            <a:ext cx="1135247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9925" y="3562615"/>
            <a:ext cx="1091966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28588" y="3562615"/>
            <a:ext cx="1149930" cy="400110"/>
          </a:xfrm>
          <a:prstGeom prst="rect">
            <a:avLst/>
          </a:prstGeom>
        </p:spPr>
        <p:txBody>
          <a:bodyPr wrap="none" lIns="91407" tIns="45703" rIns="91407" bIns="45703">
            <a:spAutoFit/>
          </a:bodyPr>
          <a:lstStyle/>
          <a:p>
            <a:r>
              <a:rPr lang="de-DE" dirty="0"/>
              <a:t>Voronoi</a:t>
            </a:r>
            <a:r>
              <a:rPr lang="de-DE" baseline="30000" dirty="0"/>
              <a:t>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2" y="1494632"/>
            <a:ext cx="3035350" cy="18287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1" y="3973789"/>
            <a:ext cx="2927801" cy="1764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46" y="3973789"/>
            <a:ext cx="2927801" cy="176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81" y="3973789"/>
            <a:ext cx="2927801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smtClean="0"/>
              <a:t>- SamplingCost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00" y="1440003"/>
                <a:ext cx="7427712" cy="4702828"/>
              </a:xfrm>
            </p:spPr>
            <p:txBody>
              <a:bodyPr>
                <a:normAutofit/>
              </a:bodyPr>
              <a:lstStyle/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40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40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de-DE" sz="2400" dirty="0" smtClean="0">
                    <a:latin typeface="Cambria Math" panose="02040503050406030204" pitchFamily="18" charset="0"/>
                  </a:rPr>
                  <a:t>, 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extended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set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of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 smtClean="0">
                    <a:latin typeface="Cambria Math" panose="02040503050406030204" pitchFamily="18" charset="0"/>
                  </a:rPr>
                  <a:t>prototypes</a:t>
                </a:r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de-DE" sz="2400" dirty="0">
                  <a:latin typeface="Cambria Math" panose="02040503050406030204" pitchFamily="18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2400" dirty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Symbol" panose="05050102010706020507" pitchFamily="18" charset="2"/>
                  <a:buChar char="-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baseline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W</m:t>
                            </m:r>
                          </m:e>
                        </m:acc>
                      </m:e>
                      <m:sub>
                        <m:r>
                          <a:rPr lang="de-DE" b="0" i="1" baseline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 smtClean="0">
                    <a:latin typeface="Cambria Math" panose="02040503050406030204" pitchFamily="18" charset="0"/>
                  </a:rPr>
                  <a:t>Minimizes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the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cost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function</a:t>
                </a:r>
                <a:r>
                  <a:rPr lang="de-DE" dirty="0" smtClean="0">
                    <a:latin typeface="Cambria Math" panose="02040503050406030204" pitchFamily="18" charset="0"/>
                  </a:rPr>
                  <a:t> on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the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complete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short</a:t>
                </a:r>
                <a:r>
                  <a:rPr lang="de-DE" dirty="0" smtClean="0">
                    <a:latin typeface="Cambria Math" panose="02040503050406030204" pitchFamily="18" charset="0"/>
                  </a:rPr>
                  <a:t>-term-memory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) but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evaluates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only</a:t>
                </a:r>
                <a:r>
                  <a:rPr lang="de-DE" dirty="0" smtClean="0">
                    <a:latin typeface="Cambria Math" panose="02040503050406030204" pitchFamily="18" charset="0"/>
                  </a:rPr>
                  <a:t> a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subset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of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the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samples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)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as</a:t>
                </a:r>
                <a:r>
                  <a:rPr lang="de-DE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dirty="0" err="1" smtClean="0">
                    <a:latin typeface="Cambria Math" panose="02040503050406030204" pitchFamily="18" charset="0"/>
                  </a:rPr>
                  <a:t>prototypes</a:t>
                </a: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00" y="1440003"/>
                <a:ext cx="7427712" cy="4702828"/>
              </a:xfrm>
              <a:blipFill rotWithShape="1"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Artificial</a:t>
            </a:r>
            <a:r>
              <a:rPr lang="de-DE" dirty="0" smtClean="0"/>
              <a:t> Dataset Border </a:t>
            </a:r>
            <a:endParaRPr lang="de-DE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1" y="3704403"/>
            <a:ext cx="2253600" cy="228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2" y="3704403"/>
            <a:ext cx="2253600" cy="2284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04"/>
            <a:ext cx="2253600" cy="22846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54" y="3704405"/>
            <a:ext cx="2253600" cy="22846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+mj-lt"/>
                            </a:rPr>
                            <m:t>W</m:t>
                          </m:r>
                        </m:e>
                      </m:d>
                      <m:r>
                        <a:rPr lang="de-DE" sz="1600" b="0" i="0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+mj-lt"/>
                        </a:rPr>
                        <m:t>Number</m:t>
                      </m:r>
                      <m:r>
                        <a:rPr lang="de-DE" sz="16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of</m:t>
                      </m:r>
                      <m:r>
                        <a:rPr lang="de-DE" sz="1600" b="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prototypes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40000"/>
            <a:ext cx="4669200" cy="18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38" y="3704431"/>
            <a:ext cx="2252091" cy="232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76" y="3704431"/>
            <a:ext cx="2252091" cy="232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704431"/>
            <a:ext cx="2252091" cy="232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14" y="3704430"/>
            <a:ext cx="2252091" cy="2320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+mj-lt"/>
                            </a:rPr>
                            <m:t>W</m:t>
                          </m:r>
                        </m:e>
                      </m:d>
                      <m:r>
                        <a:rPr lang="de-DE" sz="1600" b="0" i="0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+mj-lt"/>
                        </a:rPr>
                        <m:t>Number</m:t>
                      </m:r>
                      <m:r>
                        <a:rPr lang="de-DE" sz="16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of</m:t>
                      </m:r>
                      <m:r>
                        <a:rPr lang="de-DE" sz="1600" b="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prototypes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4" y="6557023"/>
                <a:ext cx="2738529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39999"/>
            <a:ext cx="4575676" cy="18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14" name="Rectangle 13"/>
          <p:cNvSpPr/>
          <p:nvPr/>
        </p:nvSpPr>
        <p:spPr>
          <a:xfrm>
            <a:off x="239712" y="6662330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C.P. Diehl, G. </a:t>
            </a:r>
            <a:r>
              <a:rPr lang="de-DE" sz="1200" dirty="0" err="1" smtClean="0"/>
              <a:t>Cauwenberghs</a:t>
            </a:r>
            <a:r>
              <a:rPr lang="de-DE" sz="1200" dirty="0" smtClean="0"/>
              <a:t> “SVM </a:t>
            </a:r>
            <a:r>
              <a:rPr lang="de-DE" sz="1200" dirty="0" err="1" smtClean="0"/>
              <a:t>incremental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, </a:t>
            </a:r>
            <a:r>
              <a:rPr lang="de-DE" sz="1200" dirty="0" err="1" smtClean="0"/>
              <a:t>adaptation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optimization</a:t>
            </a:r>
            <a:r>
              <a:rPr lang="de-DE" sz="1200" dirty="0" smtClean="0"/>
              <a:t>“, </a:t>
            </a:r>
            <a:r>
              <a:rPr lang="de-DE" sz="1200" dirty="0" smtClean="0"/>
              <a:t>IJCNN 2003</a:t>
            </a:r>
            <a:endParaRPr lang="de-D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097712" y="6348026"/>
                <a:ext cx="2738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600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+mj-lt"/>
                            </a:rPr>
                            <m:t>W</m:t>
                          </m:r>
                        </m:e>
                      </m:d>
                      <m:r>
                        <a:rPr lang="de-DE" sz="1600" b="0" i="0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+mj-lt"/>
                        </a:rPr>
                        <m:t>Number</m:t>
                      </m:r>
                      <m:r>
                        <a:rPr lang="de-DE" sz="16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of</m:t>
                      </m:r>
                      <m:r>
                        <a:rPr lang="de-DE" sz="1600" b="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>
                          <a:latin typeface="+mj-lt"/>
                        </a:rPr>
                        <m:t>prototypes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12" y="6348026"/>
                <a:ext cx="2738529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3" y="3399631"/>
            <a:ext cx="4584670" cy="12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93" y="3399631"/>
            <a:ext cx="4588217" cy="12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" y="5268031"/>
            <a:ext cx="5248556" cy="10044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49312" y="2628000"/>
            <a:ext cx="1332000" cy="360000"/>
            <a:chOff x="1235589" y="2256631"/>
            <a:chExt cx="682023" cy="228600"/>
          </a:xfrm>
        </p:grpSpPr>
        <p:sp>
          <p:nvSpPr>
            <p:cNvPr id="34" name="Rectangle 3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06538" y="2645572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Train-set</a:t>
            </a:r>
            <a:endParaRPr lang="de-DE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27284" y="2628000"/>
            <a:ext cx="1332000" cy="360000"/>
            <a:chOff x="1235589" y="2256631"/>
            <a:chExt cx="682023" cy="228600"/>
          </a:xfrm>
        </p:grpSpPr>
        <p:sp>
          <p:nvSpPr>
            <p:cNvPr id="44" name="Rectangle 4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41737" y="2620296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Test-set</a:t>
            </a:r>
            <a:endParaRPr lang="de-DE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27284" y="1800000"/>
            <a:ext cx="1332000" cy="360000"/>
            <a:chOff x="1235589" y="2256631"/>
            <a:chExt cx="682023" cy="228600"/>
          </a:xfrm>
        </p:grpSpPr>
        <p:sp>
          <p:nvSpPr>
            <p:cNvPr id="49" name="Rectangle 48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54497" y="1800000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849312" y="1800000"/>
            <a:ext cx="1332000" cy="360000"/>
            <a:chOff x="1235589" y="2256631"/>
            <a:chExt cx="682023" cy="228600"/>
          </a:xfrm>
        </p:grpSpPr>
        <p:sp>
          <p:nvSpPr>
            <p:cNvPr id="54" name="Rectangle 5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31469" y="1800000"/>
            <a:ext cx="91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cxnSp>
        <p:nvCxnSpPr>
          <p:cNvPr id="59" name="Straight Arrow Connector 58"/>
          <p:cNvCxnSpPr>
            <a:stCxn id="54" idx="2"/>
            <a:endCxn id="34" idx="0"/>
          </p:cNvCxnSpPr>
          <p:nvPr/>
        </p:nvCxnSpPr>
        <p:spPr>
          <a:xfrm>
            <a:off x="1071312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35" idx="0"/>
          </p:cNvCxnSpPr>
          <p:nvPr/>
        </p:nvCxnSpPr>
        <p:spPr>
          <a:xfrm flipH="1">
            <a:off x="1515312" y="2160000"/>
            <a:ext cx="44400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45" idx="0"/>
          </p:cNvCxnSpPr>
          <p:nvPr/>
        </p:nvCxnSpPr>
        <p:spPr>
          <a:xfrm>
            <a:off x="1515312" y="2160000"/>
            <a:ext cx="1977972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36" idx="0"/>
          </p:cNvCxnSpPr>
          <p:nvPr/>
        </p:nvCxnSpPr>
        <p:spPr>
          <a:xfrm flipH="1">
            <a:off x="1959312" y="2160000"/>
            <a:ext cx="1089972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2"/>
            <a:endCxn id="44" idx="0"/>
          </p:cNvCxnSpPr>
          <p:nvPr/>
        </p:nvCxnSpPr>
        <p:spPr>
          <a:xfrm flipH="1">
            <a:off x="3049284" y="2160000"/>
            <a:ext cx="88800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0" idx="2"/>
            <a:endCxn id="46" idx="0"/>
          </p:cNvCxnSpPr>
          <p:nvPr/>
        </p:nvCxnSpPr>
        <p:spPr>
          <a:xfrm>
            <a:off x="3493284" y="2160000"/>
            <a:ext cx="44400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50350" y="1319865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Random-order</a:t>
            </a:r>
            <a:endParaRPr lang="de-DE" dirty="0"/>
          </a:p>
        </p:txBody>
      </p:sp>
      <p:grpSp>
        <p:nvGrpSpPr>
          <p:cNvPr id="79" name="Group 78"/>
          <p:cNvGrpSpPr/>
          <p:nvPr/>
        </p:nvGrpSpPr>
        <p:grpSpPr>
          <a:xfrm>
            <a:off x="5754715" y="2628000"/>
            <a:ext cx="1332000" cy="360000"/>
            <a:chOff x="1235589" y="2256631"/>
            <a:chExt cx="682023" cy="228600"/>
          </a:xfrm>
        </p:grpSpPr>
        <p:sp>
          <p:nvSpPr>
            <p:cNvPr id="80" name="Rectangle 79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32687" y="2628000"/>
            <a:ext cx="1332000" cy="360000"/>
            <a:chOff x="1235589" y="2256631"/>
            <a:chExt cx="682023" cy="228600"/>
          </a:xfrm>
        </p:grpSpPr>
        <p:sp>
          <p:nvSpPr>
            <p:cNvPr id="84" name="Rectangle 83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732687" y="1800000"/>
            <a:ext cx="1332000" cy="360000"/>
            <a:chOff x="1235589" y="2256631"/>
            <a:chExt cx="682023" cy="228600"/>
          </a:xfrm>
        </p:grpSpPr>
        <p:sp>
          <p:nvSpPr>
            <p:cNvPr id="88" name="Rectangle 87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059900" y="1800000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754715" y="1800000"/>
            <a:ext cx="1332000" cy="360000"/>
            <a:chOff x="1235589" y="2256631"/>
            <a:chExt cx="682023" cy="228600"/>
          </a:xfrm>
        </p:grpSpPr>
        <p:sp>
          <p:nvSpPr>
            <p:cNvPr id="93" name="Rectangle 92"/>
            <p:cNvSpPr/>
            <p:nvPr/>
          </p:nvSpPr>
          <p:spPr>
            <a:xfrm>
              <a:off x="1235589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2930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90271" y="2256631"/>
              <a:ext cx="227341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136871" y="1800000"/>
            <a:ext cx="91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Seq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cxnSp>
        <p:nvCxnSpPr>
          <p:cNvPr id="97" name="Straight Arrow Connector 96"/>
          <p:cNvCxnSpPr>
            <a:stCxn id="93" idx="2"/>
            <a:endCxn id="80" idx="0"/>
          </p:cNvCxnSpPr>
          <p:nvPr/>
        </p:nvCxnSpPr>
        <p:spPr>
          <a:xfrm>
            <a:off x="5976715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1" idx="0"/>
          </p:cNvCxnSpPr>
          <p:nvPr/>
        </p:nvCxnSpPr>
        <p:spPr>
          <a:xfrm>
            <a:off x="6420715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2" idx="0"/>
          </p:cNvCxnSpPr>
          <p:nvPr/>
        </p:nvCxnSpPr>
        <p:spPr>
          <a:xfrm>
            <a:off x="6864715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8" idx="2"/>
          </p:cNvCxnSpPr>
          <p:nvPr/>
        </p:nvCxnSpPr>
        <p:spPr>
          <a:xfrm>
            <a:off x="7954687" y="2160000"/>
            <a:ext cx="0" cy="46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0" idx="2"/>
            <a:endCxn id="86" idx="0"/>
          </p:cNvCxnSpPr>
          <p:nvPr/>
        </p:nvCxnSpPr>
        <p:spPr>
          <a:xfrm>
            <a:off x="8842687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2"/>
            <a:endCxn id="85" idx="0"/>
          </p:cNvCxnSpPr>
          <p:nvPr/>
        </p:nvCxnSpPr>
        <p:spPr>
          <a:xfrm>
            <a:off x="8398687" y="2160000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20667" y="131986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-order</a:t>
            </a:r>
            <a:endParaRPr lang="de-DE" dirty="0"/>
          </a:p>
        </p:txBody>
      </p:sp>
      <p:sp>
        <p:nvSpPr>
          <p:cNvPr id="104" name="TextBox 103"/>
          <p:cNvSpPr txBox="1"/>
          <p:nvPr/>
        </p:nvSpPr>
        <p:spPr>
          <a:xfrm>
            <a:off x="7858202" y="2620296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Test-set</a:t>
            </a:r>
            <a:endParaRPr lang="de-DE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810738" y="2620296"/>
            <a:ext cx="12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Train-set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04272" y="1440000"/>
            <a:ext cx="1526840" cy="413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dirty="0" err="1" smtClean="0"/>
              <a:t>Difficult</a:t>
            </a:r>
            <a:endParaRPr lang="de-DE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4" y="2028031"/>
            <a:ext cx="4915565" cy="3733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1" y="1440000"/>
            <a:ext cx="699624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2028031"/>
            <a:ext cx="1257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10010110" cy="5160028"/>
          </a:xfrm>
        </p:spPr>
        <p:txBody>
          <a:bodyPr>
            <a:normAutofit/>
          </a:bodyPr>
          <a:lstStyle/>
          <a:p>
            <a:r>
              <a:rPr lang="de-DE" dirty="0" smtClean="0"/>
              <a:t>New interactive real-time learning scenario</a:t>
            </a:r>
          </a:p>
          <a:p>
            <a:r>
              <a:rPr lang="de-DE" dirty="0" smtClean="0"/>
              <a:t>Outdoor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for learning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 err="1" smtClean="0"/>
              <a:t>SamplingCost</a:t>
            </a:r>
            <a:r>
              <a:rPr lang="de-DE" dirty="0" smtClean="0"/>
              <a:t> performs superior, especially for Overlaps</a:t>
            </a:r>
          </a:p>
          <a:p>
            <a:r>
              <a:rPr lang="de-DE" dirty="0" smtClean="0"/>
              <a:t>Representation not robust enough, could be extended by shape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smtClean="0"/>
              <a:t>features</a:t>
            </a:r>
            <a:r>
              <a:rPr lang="de-DE" baseline="30000" dirty="0" smtClean="0"/>
              <a:t>1</a:t>
            </a:r>
            <a:endParaRPr lang="de-DE" baseline="300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20557" y="6709789"/>
            <a:ext cx="9414361" cy="276965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 smtClean="0"/>
              <a:t>1</a:t>
            </a:r>
            <a:r>
              <a:rPr lang="de-DE" sz="1200" dirty="0" smtClean="0"/>
              <a:t> </a:t>
            </a:r>
            <a:r>
              <a:rPr lang="de-DE" sz="1200" dirty="0"/>
              <a:t>S</a:t>
            </a:r>
            <a:r>
              <a:rPr lang="de-DE" sz="1200" dirty="0" smtClean="0"/>
              <a:t>. Kirstein et al. “A </a:t>
            </a:r>
            <a:r>
              <a:rPr lang="de-DE" sz="1200" dirty="0" err="1" smtClean="0"/>
              <a:t>life-long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quantization</a:t>
            </a:r>
            <a:r>
              <a:rPr lang="de-DE" sz="1200" dirty="0" smtClean="0"/>
              <a:t> </a:t>
            </a:r>
            <a:r>
              <a:rPr lang="de-DE" sz="1200" dirty="0" err="1" smtClean="0"/>
              <a:t>approach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interactive</a:t>
            </a:r>
            <a:r>
              <a:rPr lang="de-DE" sz="1200" dirty="0" smtClean="0"/>
              <a:t>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multiple </a:t>
            </a:r>
            <a:r>
              <a:rPr lang="de-DE" sz="1200" dirty="0" err="1" smtClean="0"/>
              <a:t>categories</a:t>
            </a:r>
            <a:r>
              <a:rPr lang="de-DE" sz="1200" dirty="0" smtClean="0"/>
              <a:t>“, </a:t>
            </a:r>
            <a:r>
              <a:rPr lang="de-DE" sz="1200" dirty="0" err="1" smtClean="0"/>
              <a:t>Neural</a:t>
            </a:r>
            <a:r>
              <a:rPr lang="de-DE" sz="1200" dirty="0" smtClean="0"/>
              <a:t> Networks 2012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39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099637" y="3557427"/>
            <a:ext cx="5881356" cy="44641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Thank you for your attention!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3"/>
            <a:ext cx="6733512" cy="5083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Motivation:</a:t>
            </a:r>
          </a:p>
          <a:p>
            <a:r>
              <a:rPr lang="de-DE" dirty="0"/>
              <a:t>Adaptation to user habits &amp; </a:t>
            </a:r>
            <a:r>
              <a:rPr lang="de-DE" dirty="0" smtClean="0"/>
              <a:t>environment</a:t>
            </a:r>
          </a:p>
          <a:p>
            <a:r>
              <a:rPr lang="de-DE" dirty="0" smtClean="0"/>
              <a:t>Current methods </a:t>
            </a:r>
            <a:r>
              <a:rPr lang="de-DE" dirty="0" err="1" smtClean="0"/>
              <a:t>rather</a:t>
            </a:r>
            <a:r>
              <a:rPr lang="de-DE" dirty="0" smtClean="0"/>
              <a:t> simple</a:t>
            </a:r>
            <a:r>
              <a:rPr lang="de-DE" baseline="30000" dirty="0" smtClean="0">
                <a:latin typeface="+mj-lt"/>
              </a:rPr>
              <a:t>1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Benefits</a:t>
            </a:r>
            <a:r>
              <a:rPr lang="de-DE" dirty="0"/>
              <a:t>:</a:t>
            </a:r>
          </a:p>
          <a:p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Incorporation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Handling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drift</a:t>
            </a:r>
            <a:endParaRPr lang="de-DE" dirty="0" smtClean="0"/>
          </a:p>
          <a:p>
            <a:pPr marL="342771" indent="-342771"/>
            <a:endParaRPr lang="de-DE" dirty="0"/>
          </a:p>
          <a:p>
            <a:pPr marL="0" indent="0">
              <a:buNone/>
            </a:pPr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r>
              <a:rPr lang="de-DE" dirty="0" err="1"/>
              <a:t>Stability</a:t>
            </a:r>
            <a:r>
              <a:rPr lang="de-DE" dirty="0"/>
              <a:t> - </a:t>
            </a:r>
            <a:r>
              <a:rPr lang="de-DE" dirty="0" err="1"/>
              <a:t>Plasticity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12" y="1440004"/>
            <a:ext cx="3439618" cy="2288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8312" y="6676231"/>
            <a:ext cx="9753600" cy="276965"/>
          </a:xfrm>
          <a:prstGeom prst="rect">
            <a:avLst/>
          </a:prstGeom>
        </p:spPr>
        <p:txBody>
          <a:bodyPr wrap="square" lIns="91407" tIns="45703" rIns="91407" bIns="45703">
            <a:spAutoFit/>
          </a:bodyPr>
          <a:lstStyle/>
          <a:p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R. </a:t>
            </a:r>
            <a:r>
              <a:rPr lang="de-DE" sz="1200" dirty="0" smtClean="0"/>
              <a:t>Yang et al. </a:t>
            </a:r>
            <a:r>
              <a:rPr lang="de-DE" sz="1200" dirty="0" smtClean="0"/>
              <a:t>“Learning </a:t>
            </a:r>
            <a:r>
              <a:rPr lang="de-DE" sz="1200" dirty="0" err="1" smtClean="0"/>
              <a:t>from</a:t>
            </a:r>
            <a:r>
              <a:rPr lang="de-DE" sz="1200" dirty="0" smtClean="0"/>
              <a:t> a </a:t>
            </a:r>
            <a:r>
              <a:rPr lang="de-DE" sz="1200" dirty="0" err="1" smtClean="0"/>
              <a:t>learning</a:t>
            </a:r>
            <a:r>
              <a:rPr lang="de-DE" sz="1200" dirty="0" smtClean="0"/>
              <a:t> </a:t>
            </a:r>
            <a:r>
              <a:rPr lang="de-DE" sz="1200" dirty="0" err="1" smtClean="0"/>
              <a:t>thermostat</a:t>
            </a:r>
            <a:r>
              <a:rPr lang="de-DE" sz="1200" dirty="0" smtClean="0"/>
              <a:t>: </a:t>
            </a:r>
            <a:r>
              <a:rPr lang="de-DE" sz="1200" dirty="0" err="1" smtClean="0"/>
              <a:t>Lessons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intelligent </a:t>
            </a:r>
            <a:r>
              <a:rPr lang="de-DE" sz="1200" dirty="0" err="1" smtClean="0"/>
              <a:t>systems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home</a:t>
            </a:r>
            <a:r>
              <a:rPr lang="de-DE" sz="1200" dirty="0" smtClean="0"/>
              <a:t>“, </a:t>
            </a:r>
            <a:r>
              <a:rPr lang="de-DE" sz="1200" dirty="0" err="1" smtClean="0"/>
              <a:t>UbiComp</a:t>
            </a:r>
            <a:r>
              <a:rPr lang="de-DE" sz="1200" dirty="0" smtClean="0"/>
              <a:t> 2013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Contributions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4"/>
            <a:ext cx="9842500" cy="6034087"/>
          </a:xfrm>
        </p:spPr>
        <p:txBody>
          <a:bodyPr/>
          <a:lstStyle/>
          <a:p>
            <a:pPr marL="457031" indent="-457031">
              <a:buFont typeface="+mj-lt"/>
              <a:buAutoNum type="arabicPeriod"/>
            </a:pPr>
            <a:r>
              <a:rPr lang="de-DE" dirty="0" smtClean="0"/>
              <a:t>Realization of a new interactive Learning Scenario on a Mobile Robot</a:t>
            </a:r>
          </a:p>
          <a:p>
            <a:pPr marL="783934" lvl="1" indent="-342771"/>
            <a:r>
              <a:rPr lang="de-DE" dirty="0" smtClean="0"/>
              <a:t>Outdoor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 in a </a:t>
            </a:r>
            <a:r>
              <a:rPr lang="de-DE" dirty="0" err="1" smtClean="0"/>
              <a:t>garden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pPr marL="783934" lvl="1" indent="-342771"/>
            <a:r>
              <a:rPr lang="de-DE" dirty="0" smtClean="0"/>
              <a:t>Interaction via iPad</a:t>
            </a:r>
          </a:p>
          <a:p>
            <a:pPr marL="783934" lvl="1" indent="-342771"/>
            <a:r>
              <a:rPr lang="de-DE" dirty="0" smtClean="0"/>
              <a:t>Recording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challenging</a:t>
            </a:r>
            <a:r>
              <a:rPr lang="de-DE" dirty="0" smtClean="0"/>
              <a:t> </a:t>
            </a:r>
            <a:r>
              <a:rPr lang="de-DE" dirty="0" err="1" smtClean="0"/>
              <a:t>outdoor</a:t>
            </a:r>
            <a:r>
              <a:rPr lang="de-DE" dirty="0" smtClean="0"/>
              <a:t> </a:t>
            </a:r>
            <a:r>
              <a:rPr lang="de-DE" dirty="0" err="1" smtClean="0"/>
              <a:t>benchmark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pPr marL="457031" indent="-457031">
              <a:buFont typeface="+mj-lt"/>
              <a:buAutoNum type="arabicPeriod"/>
            </a:pPr>
            <a:endParaRPr lang="de-DE" dirty="0"/>
          </a:p>
          <a:p>
            <a:pPr marL="457031" indent="-457031">
              <a:buFont typeface="+mj-lt"/>
              <a:buAutoNum type="arabicPeriod"/>
            </a:pPr>
            <a:r>
              <a:rPr lang="en-US" dirty="0" smtClean="0"/>
              <a:t>Application </a:t>
            </a:r>
            <a:r>
              <a:rPr lang="en-US" dirty="0"/>
              <a:t>of prototype based learning to online scenarios</a:t>
            </a:r>
            <a:endParaRPr lang="de-DE" dirty="0" smtClean="0"/>
          </a:p>
          <a:p>
            <a:pPr marL="783934" lvl="1" indent="-342771"/>
            <a:r>
              <a:rPr lang="de-DE" dirty="0" smtClean="0"/>
              <a:t>Extensive </a:t>
            </a:r>
            <a:r>
              <a:rPr lang="de-DE" dirty="0" err="1" smtClean="0"/>
              <a:t>evalualtion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prototype </a:t>
            </a:r>
            <a:r>
              <a:rPr lang="de-DE" dirty="0" err="1" smtClean="0"/>
              <a:t>placement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marL="898193" lvl="1" indent="-457031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316598" cy="5541032"/>
          </a:xfrm>
        </p:spPr>
        <p:txBody>
          <a:bodyPr>
            <a:normAutofit/>
          </a:bodyPr>
          <a:lstStyle/>
          <a:p>
            <a:r>
              <a:rPr lang="de-DE" dirty="0" smtClean="0"/>
              <a:t>Random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dirty="0" smtClean="0"/>
              <a:t>Grass-segmentation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Labeling</a:t>
            </a:r>
            <a:r>
              <a:rPr lang="de-DE" dirty="0" smtClean="0"/>
              <a:t> via iPad</a:t>
            </a:r>
          </a:p>
          <a:p>
            <a:r>
              <a:rPr lang="de-DE" dirty="0"/>
              <a:t>Object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around/over</a:t>
            </a:r>
          </a:p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 smtClean="0"/>
          </a:p>
          <a:p>
            <a:pPr lvl="1"/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01" y="1440000"/>
            <a:ext cx="4083913" cy="3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40002"/>
            <a:ext cx="7495512" cy="4855232"/>
          </a:xfrm>
        </p:spPr>
        <p:txBody>
          <a:bodyPr>
            <a:normAutofit/>
          </a:bodyPr>
          <a:lstStyle/>
          <a:p>
            <a:r>
              <a:rPr lang="de-DE" dirty="0" smtClean="0"/>
              <a:t>Color based: simple &amp; robust</a:t>
            </a:r>
          </a:p>
          <a:p>
            <a:r>
              <a:rPr lang="de-DE" dirty="0" err="1" smtClean="0"/>
              <a:t>rg-Chromaticity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endParaRPr lang="de-DE" dirty="0" smtClean="0"/>
          </a:p>
          <a:p>
            <a:r>
              <a:rPr lang="de-DE" dirty="0" smtClean="0"/>
              <a:t>Intensity invariant</a:t>
            </a:r>
          </a:p>
          <a:p>
            <a:r>
              <a:rPr lang="de-DE" dirty="0" smtClean="0"/>
              <a:t>21 dimensions</a:t>
            </a:r>
          </a:p>
          <a:p>
            <a:r>
              <a:rPr lang="de-DE" dirty="0" smtClean="0"/>
              <a:t>Hist.-normalization for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invariance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6" y="1342231"/>
            <a:ext cx="4193632" cy="28956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582588" y="4618831"/>
            <a:ext cx="4915449" cy="1790350"/>
            <a:chOff x="2410863" y="4618831"/>
            <a:chExt cx="4915449" cy="1790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63" y="4626429"/>
              <a:ext cx="2377003" cy="17827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112" y="4618831"/>
              <a:ext cx="2362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/>
              <a:t>P</a:t>
            </a:r>
            <a:r>
              <a:rPr lang="de-DE" dirty="0" smtClean="0"/>
              <a:t>ipeline</a:t>
            </a:r>
            <a:endParaRPr lang="de-D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8" name="Group 7"/>
          <p:cNvGrpSpPr/>
          <p:nvPr/>
        </p:nvGrpSpPr>
        <p:grpSpPr>
          <a:xfrm>
            <a:off x="544512" y="2661657"/>
            <a:ext cx="2124000" cy="2142247"/>
            <a:chOff x="468312" y="2661657"/>
            <a:chExt cx="2124000" cy="21422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12" y="3210904"/>
              <a:ext cx="2124000" cy="1593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53446" y="2661657"/>
              <a:ext cx="76908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Input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0643" y="2661657"/>
            <a:ext cx="2124000" cy="2142247"/>
            <a:chOff x="2880728" y="2661657"/>
            <a:chExt cx="2124000" cy="21422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728" y="3210904"/>
              <a:ext cx="2124000" cy="1593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059313" y="2661657"/>
              <a:ext cx="1772855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Segmentation</a:t>
              </a:r>
              <a:endParaRPr lang="de-D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6774" y="2661657"/>
            <a:ext cx="2124000" cy="2142247"/>
            <a:chOff x="5192712" y="2661657"/>
            <a:chExt cx="2124000" cy="2142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12" y="3210904"/>
              <a:ext cx="2124000" cy="1593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93552" y="2661657"/>
              <a:ext cx="1928368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rg-Chromaticity</a:t>
              </a:r>
              <a:endParaRPr lang="de-D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82904" y="2661657"/>
            <a:ext cx="2042279" cy="2153015"/>
            <a:chOff x="7595772" y="2661657"/>
            <a:chExt cx="2042279" cy="21530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772" y="3200137"/>
              <a:ext cx="2042279" cy="161453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40284" y="2661657"/>
              <a:ext cx="1362864" cy="407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Histogram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Benchmark Image Dataset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1439999"/>
            <a:ext cx="5133309" cy="1959631"/>
          </a:xfrm>
        </p:spPr>
        <p:txBody>
          <a:bodyPr>
            <a:normAutofit/>
          </a:bodyPr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</a:t>
            </a:r>
            <a:r>
              <a:rPr lang="de-DE" dirty="0" err="1" smtClean="0"/>
              <a:t>sequence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18" y="1440003"/>
            <a:ext cx="4121431" cy="481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344105"/>
            <a:ext cx="2971800" cy="2911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7602" y="6313246"/>
            <a:ext cx="1354858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All objects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219876" y="6313246"/>
            <a:ext cx="1468672" cy="400110"/>
          </a:xfrm>
          <a:prstGeom prst="rect">
            <a:avLst/>
          </a:prstGeom>
          <a:noFill/>
        </p:spPr>
        <p:txBody>
          <a:bodyPr wrap="none" lIns="91407" tIns="45703" rIns="91407" bIns="45703" rtlCol="0">
            <a:spAutoFit/>
          </a:bodyPr>
          <a:lstStyle/>
          <a:p>
            <a:r>
              <a:rPr lang="de-DE" dirty="0" smtClean="0"/>
              <a:t>Sequences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3" name="Group 2"/>
          <p:cNvGrpSpPr/>
          <p:nvPr/>
        </p:nvGrpSpPr>
        <p:grpSpPr>
          <a:xfrm>
            <a:off x="2471715" y="1754821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832</Words>
  <Application>Microsoft Office PowerPoint</Application>
  <PresentationFormat>Custom</PresentationFormat>
  <Paragraphs>170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Interactive Online Learning for Obstacle Classification on a Mobile Robot</vt:lpstr>
      <vt:lpstr>Online Learning</vt:lpstr>
      <vt:lpstr>Contributions</vt:lpstr>
      <vt:lpstr>Interactive Scenario</vt:lpstr>
      <vt:lpstr>Video</vt:lpstr>
      <vt:lpstr>Feature Representation</vt:lpstr>
      <vt:lpstr>Processing Pipeline</vt:lpstr>
      <vt:lpstr>Outdoor Benchmark Image Dataset</vt:lpstr>
      <vt:lpstr>Challenges</vt:lpstr>
      <vt:lpstr>GLVQ1</vt:lpstr>
      <vt:lpstr>Short-term Memory</vt:lpstr>
      <vt:lpstr>State of the Art Placement Strategies</vt:lpstr>
      <vt:lpstr>Our Strategy - SamplingCost</vt:lpstr>
      <vt:lpstr>Artificial Dataset Border </vt:lpstr>
      <vt:lpstr>Artificial Dataset Overlap</vt:lpstr>
      <vt:lpstr>Outdoor Dataset</vt:lpstr>
      <vt:lpstr>Easy/Difficult Objects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166</cp:revision>
  <dcterms:created xsi:type="dcterms:W3CDTF">2009-04-16T13:52:12Z</dcterms:created>
  <dcterms:modified xsi:type="dcterms:W3CDTF">2015-07-10T15:33:59Z</dcterms:modified>
</cp:coreProperties>
</file>