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9" r:id="rId20"/>
    <p:sldId id="275" r:id="rId21"/>
  </p:sldIdLst>
  <p:sldSz cx="10080625" cy="75612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2F"/>
    <a:srgbClr val="74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7E0D-97D4-40DB-89DD-5D544607FCCC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513A-2C5B-4E53-8625-27D4FF6E1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7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1081088"/>
            <a:ext cx="9145587" cy="1428750"/>
          </a:xfrm>
        </p:spPr>
        <p:txBody>
          <a:bodyPr bIns="0"/>
          <a:lstStyle>
            <a:lvl1pPr algn="ctr">
              <a:defRPr sz="33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138" y="2747963"/>
            <a:ext cx="9145587" cy="1430337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7273925"/>
            <a:ext cx="2251075" cy="287338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952750" y="7273925"/>
            <a:ext cx="4679950" cy="287338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3CF64C-0B5F-43A9-BB61-AB47DE3FA46B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488D1-1E0B-4D49-8F9D-8068C5E6892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40680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38" y="0"/>
            <a:ext cx="2460625" cy="711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0"/>
            <a:ext cx="7229475" cy="711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E2F7B-4C86-48FD-BF78-6C1BE43441F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54442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7BAE7-D75F-4958-BA8C-D0E96B38C8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98113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9338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5163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8C5A4-D53F-45A4-B079-9270420FA2C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24672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1081088"/>
            <a:ext cx="4845050" cy="603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081088"/>
            <a:ext cx="4845050" cy="603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03F3A-ECF8-46D8-9CF4-8902386E660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99888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93E2E-E605-433A-86E3-559ED047756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90013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211C-8E33-4DE6-A416-0D7698FA4BB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50729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22FDC-4D36-4DAD-A96A-E9B0A7E86F6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2471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2738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6D91-D05D-4839-9921-0F5F2C78686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58124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2725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6275"/>
            <a:ext cx="60483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8200"/>
            <a:ext cx="60483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32E36-F467-456D-8937-AD2220DCA1A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41580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2475" y="0"/>
            <a:ext cx="793908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15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1081088"/>
            <a:ext cx="9842500" cy="603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463" y="7273925"/>
            <a:ext cx="22320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defTabSz="1008063">
              <a:defRPr sz="1300">
                <a:solidFill>
                  <a:schemeClr val="bg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7925" y="7273925"/>
            <a:ext cx="51847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algn="ctr" defTabSz="1008063">
              <a:defRPr sz="1300">
                <a:solidFill>
                  <a:schemeClr val="bg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4138" y="7273925"/>
            <a:ext cx="21780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algn="r" defTabSz="1008063">
              <a:defRPr sz="1500">
                <a:solidFill>
                  <a:schemeClr val="bg1"/>
                </a:solidFill>
              </a:defRPr>
            </a:lvl1pPr>
          </a:lstStyle>
          <a:p>
            <a:fld id="{6F32065E-2496-4EFC-BEC2-9C50B60B6CCC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+mj-lt"/>
          <a:ea typeface="+mj-ea"/>
          <a:cs typeface="+mj-cs"/>
        </a:defRPr>
      </a:lvl1pPr>
      <a:lvl2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2pPr>
      <a:lvl3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3pPr>
      <a:lvl4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4pPr>
      <a:lvl5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5pPr>
      <a:lvl6pPr marL="4572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6pPr>
      <a:lvl7pPr marL="9144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7pPr>
      <a:lvl8pPr marL="13716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8pPr>
      <a:lvl9pPr marL="18288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9pPr>
    </p:titleStyle>
    <p:bodyStyle>
      <a:lvl1pPr marL="377825" indent="-377825" algn="l" defTabSz="10080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5913" algn="l" defTabSz="100806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60475" indent="-252413" algn="l" defTabSz="1008063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63713" indent="-252413" algn="l" defTabSz="1008063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22685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27257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31829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36401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40973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jp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19" y="1081088"/>
            <a:ext cx="9145587" cy="1428750"/>
          </a:xfrm>
        </p:spPr>
        <p:txBody>
          <a:bodyPr/>
          <a:lstStyle/>
          <a:p>
            <a:r>
              <a:rPr lang="en-US" altLang="de-DE" i="1" dirty="0" smtClean="0"/>
              <a:t>Interactive Online Learning for Obstacle Classification on a Mobile Robot</a:t>
            </a:r>
            <a:endParaRPr lang="en-US" altLang="de-DE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3CF64C-0B5F-43A9-BB61-AB47DE3FA46B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5" y="2747964"/>
            <a:ext cx="9121774" cy="575468"/>
          </a:xfrm>
        </p:spPr>
        <p:txBody>
          <a:bodyPr/>
          <a:lstStyle/>
          <a:p>
            <a:r>
              <a:rPr lang="de-DE" b="0" dirty="0" smtClean="0"/>
              <a:t>Viktor Losing</a:t>
            </a:r>
            <a:r>
              <a:rPr lang="de-DE" b="0" baseline="30000" dirty="0" smtClean="0"/>
              <a:t>1,2</a:t>
            </a:r>
            <a:r>
              <a:rPr lang="de-DE" b="0" dirty="0" smtClean="0"/>
              <a:t>, Barbara Hammer</a:t>
            </a:r>
            <a:r>
              <a:rPr lang="de-DE" b="0" baseline="30000" dirty="0" smtClean="0"/>
              <a:t>2</a:t>
            </a:r>
            <a:r>
              <a:rPr lang="de-DE" b="0" dirty="0" smtClean="0"/>
              <a:t>,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smtClean="0"/>
              <a:t>Heiko Wersing</a:t>
            </a:r>
            <a:r>
              <a:rPr lang="de-DE" b="0" baseline="30000" dirty="0" smtClean="0"/>
              <a:t>1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314102" y="3704431"/>
            <a:ext cx="5400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1</a:t>
            </a:r>
            <a:r>
              <a:rPr lang="de-DE" sz="2200" dirty="0">
                <a:latin typeface="+mn-lt"/>
              </a:rPr>
              <a:t>University </a:t>
            </a:r>
            <a:r>
              <a:rPr lang="de-DE" sz="2200" dirty="0" err="1">
                <a:latin typeface="+mn-lt"/>
              </a:rPr>
              <a:t>of</a:t>
            </a:r>
            <a:r>
              <a:rPr lang="de-DE" sz="2200" dirty="0">
                <a:latin typeface="+mn-lt"/>
              </a:rPr>
              <a:t> Bielefeld</a:t>
            </a:r>
          </a:p>
          <a:p>
            <a:pPr algn="ctr"/>
            <a:r>
              <a:rPr lang="de-DE" sz="2200" dirty="0">
                <a:latin typeface="+mn-lt"/>
              </a:rPr>
              <a:t>Bielefeld, </a:t>
            </a:r>
            <a:r>
              <a:rPr lang="de-DE" sz="2200" dirty="0" smtClean="0">
                <a:latin typeface="+mn-lt"/>
              </a:rPr>
              <a:t>Germany</a:t>
            </a:r>
            <a:endParaRPr lang="de-DE" sz="2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767" y="4618831"/>
            <a:ext cx="5400000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2</a:t>
            </a:r>
            <a:r>
              <a:rPr lang="de-DE" sz="2200" dirty="0">
                <a:latin typeface="+mn-lt"/>
              </a:rPr>
              <a:t>Honda Research Institute Europe GmbH</a:t>
            </a:r>
          </a:p>
          <a:p>
            <a:pPr algn="ctr"/>
            <a:r>
              <a:rPr lang="de-DE" sz="2200" dirty="0">
                <a:latin typeface="+mn-lt"/>
              </a:rPr>
              <a:t>Offenbach, Germany</a:t>
            </a:r>
          </a:p>
          <a:p>
            <a:pPr algn="ctr"/>
            <a:endParaRPr lang="de-DE" sz="22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1" y="5723895"/>
            <a:ext cx="2893415" cy="12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1" y="5723895"/>
            <a:ext cx="3171595" cy="126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769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003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term memory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11</a:t>
            </a:fld>
            <a:endParaRPr lang="de-DE" alt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9645651" cy="5118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/>
                            </a:rPr>
                          </m:ctrlPr>
                        </m:boxPr>
                        <m:e>
                          <m:r>
                            <m:rPr>
                              <m:sty m:val="p"/>
                            </m:rPr>
                            <a:rPr lang="el-GR" sz="22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d>
                        <m:dPr>
                          <m:begChr m:val="⟨"/>
                          <m:endChr m:val="⟩"/>
                          <m:ctrlPr>
                            <a:rPr lang="de-DE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de-DE" sz="2200" b="0" i="0" baseline="3000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de-DE" sz="2200" b="0" i="0" baseline="300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22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∈1,…,</m:t>
                          </m:r>
                          <m:r>
                            <m:rPr>
                              <m:sty m:val="p"/>
                            </m:rPr>
                            <a:rPr lang="de-DE" sz="22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t</m:t>
                          </m:r>
                        </m:e>
                      </m:d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window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recent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</m:oMath>
                  </m:oMathPara>
                </a14:m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441325" lvl="1" indent="0">
                  <a:buNone/>
                </a:pPr>
                <a:endParaRPr lang="de-DE" sz="2200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de-DE" dirty="0" smtClean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de-DE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9645651" cy="511831"/>
              </a:xfrm>
              <a:blipFill rotWithShape="1">
                <a:blip r:embed="rId2"/>
                <a:stretch>
                  <a:fillRect l="-948" t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20712" y="3185745"/>
            <a:ext cx="8915400" cy="2491139"/>
            <a:chOff x="620712" y="4310717"/>
            <a:chExt cx="8915400" cy="2491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 bwMode="auto">
                <a:xfrm>
                  <a:off x="620712" y="5005030"/>
                  <a:ext cx="1447200" cy="68717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10080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de-DE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/>
                  </a:endParaRPr>
                </a:p>
                <a:p>
                  <a:pPr marL="0" marR="0" indent="0" algn="l" defTabSz="10080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2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600" dirty="0"/>
                    <a:t> </a:t>
                  </a:r>
                  <a14:m>
                    <m:oMath xmlns:m="http://schemas.openxmlformats.org/officeDocument/2006/math">
                      <m:r>
                        <a:rPr lang="de-DE" sz="16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baseline="20000" smtClean="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0712" y="5005030"/>
                  <a:ext cx="1447200" cy="6871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7953244" y="5022717"/>
                  <a:ext cx="1447200" cy="68717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10080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de-DE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/>
                  </a:endParaRPr>
                </a:p>
                <a:p>
                  <a:pPr defTabSz="1008063"/>
                  <a14:m>
                    <m:oMath xmlns:m="http://schemas.openxmlformats.org/officeDocument/2006/math"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2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600" dirty="0"/>
                    <a:t> </a:t>
                  </a:r>
                  <a14:m>
                    <m:oMath xmlns:m="http://schemas.openxmlformats.org/officeDocument/2006/math">
                      <m:r>
                        <a:rPr lang="de-DE" sz="160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baseline="20000" smtClean="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53244" y="5022717"/>
                  <a:ext cx="1447200" cy="6871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6488112" y="5022717"/>
                  <a:ext cx="1447800" cy="68717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10080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de-DE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/>
                  </a:endParaRPr>
                </a:p>
                <a:p>
                  <a:pPr defTabSz="1008063"/>
                  <a14:m>
                    <m:oMath xmlns:m="http://schemas.openxmlformats.org/officeDocument/2006/math"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2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600" dirty="0"/>
                    <a:t> </a:t>
                  </a:r>
                  <a14:m>
                    <m:oMath xmlns:m="http://schemas.openxmlformats.org/officeDocument/2006/math">
                      <m:r>
                        <a:rPr lang="de-DE" sz="160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baseline="20000" smtClean="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endPara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88112" y="5022717"/>
                  <a:ext cx="1447800" cy="6871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5505680" y="4699575"/>
              <a:ext cx="982432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 smtClean="0"/>
                <a:t>...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 bwMode="auto">
                <a:xfrm>
                  <a:off x="3516312" y="5030320"/>
                  <a:ext cx="1752600" cy="68717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8063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𝑡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0" lang="de-DE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/>
                  </a:endParaRPr>
                </a:p>
                <a:p>
                  <a:pPr defTabSz="1008063"/>
                  <a14:m>
                    <m:oMath xmlns:m="http://schemas.openxmlformats.org/officeDocument/2006/math"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2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𝑛</m:t>
                          </m:r>
                          <m:r>
                            <a:rPr lang="de-DE" sz="1600" i="1">
                              <a:latin typeface="Cambria Math"/>
                            </a:rPr>
                            <m:t>−</m:t>
                          </m:r>
                          <m:r>
                            <a:rPr lang="de-DE" sz="1600" i="1">
                              <a:latin typeface="Cambria Math"/>
                            </a:rPr>
                            <m:t>𝑡</m:t>
                          </m:r>
                          <m:r>
                            <a:rPr lang="de-DE" sz="16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600" dirty="0"/>
                    <a:t> </a:t>
                  </a:r>
                  <a14:m>
                    <m:oMath xmlns:m="http://schemas.openxmlformats.org/officeDocument/2006/math">
                      <m:r>
                        <a:rPr lang="de-DE" sz="160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baseline="20000" smtClean="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𝑛</m:t>
                          </m:r>
                          <m:r>
                            <a:rPr lang="de-DE" sz="1600" i="1">
                              <a:latin typeface="Cambria Math"/>
                            </a:rPr>
                            <m:t>−</m:t>
                          </m:r>
                          <m:r>
                            <a:rPr lang="de-DE" sz="1600" i="1">
                              <a:latin typeface="Cambria Math"/>
                            </a:rPr>
                            <m:t>𝑡</m:t>
                          </m:r>
                          <m:r>
                            <a:rPr lang="de-DE" sz="16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6312" y="5030320"/>
                  <a:ext cx="1752600" cy="6871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525713" y="4695032"/>
              <a:ext cx="884188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 smtClean="0"/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9901" y="4840508"/>
              <a:ext cx="6126211" cy="1066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80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620712" y="6295231"/>
              <a:ext cx="8915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20712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05327" y="6401746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n-t+1</a:t>
              </a:r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13177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34532" y="6371431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n-1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marL="377825" indent="-377825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19150" indent="-3159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2pPr>
                  <a:lvl3pPr marL="1260475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763713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500">
                      <a:solidFill>
                        <a:schemeClr val="tx1"/>
                      </a:solidFill>
                      <a:latin typeface="+mn-lt"/>
                    </a:defRPr>
                  </a:lvl4pPr>
                  <a:lvl5pPr marL="22685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5pPr>
                  <a:lvl6pPr marL="27257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6pPr>
                  <a:lvl7pPr marL="31829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7pPr>
                  <a:lvl8pPr marL="36401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8pPr>
                  <a:lvl9pPr marL="40973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i="1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Ψ</m:t>
                            </m:r>
                          </m:e>
                        </m:box>
                      </m:oMath>
                    </m:oMathPara>
                  </a14:m>
                  <a:endParaRPr lang="de-DE" dirty="0"/>
                </a:p>
                <a:p>
                  <a:pPr marL="0" indent="0">
                    <a:buFontTx/>
                    <a:buNone/>
                  </a:pPr>
                  <a:endParaRPr lang="de-DE" dirty="0"/>
                </a:p>
                <a:p>
                  <a:pPr marL="457200" indent="-457200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FontTx/>
                    <a:buNone/>
                  </a:pPr>
                  <a:endParaRPr lang="de-DE" dirty="0"/>
                </a:p>
                <a:p>
                  <a:pPr marL="457200" indent="-457200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FontTx/>
                    <a:buNone/>
                  </a:pPr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8990930" y="51702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</a:t>
            </a:r>
            <a:r>
              <a:rPr lang="de-DE" sz="1400" dirty="0" smtClean="0"/>
              <a:t>ample idx.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6068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Placement </a:t>
            </a:r>
            <a:r>
              <a:rPr lang="de-DE" dirty="0"/>
              <a:t>S</a:t>
            </a:r>
            <a:r>
              <a:rPr lang="de-DE" dirty="0" smtClean="0"/>
              <a:t>trategies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88000" y="6445612"/>
            <a:ext cx="9753600" cy="748659"/>
            <a:chOff x="163512" y="6295231"/>
            <a:chExt cx="9753600" cy="748659"/>
          </a:xfrm>
        </p:grpSpPr>
        <p:sp>
          <p:nvSpPr>
            <p:cNvPr id="4" name="Rectangle 3"/>
            <p:cNvSpPr/>
            <p:nvPr/>
          </p:nvSpPr>
          <p:spPr>
            <a:xfrm>
              <a:off x="163512" y="629523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/>
                <a:t>1</a:t>
              </a:r>
              <a:r>
                <a:rPr lang="de-DE" sz="1200" dirty="0"/>
                <a:t> S.Kirstein, H.Wersing </a:t>
              </a:r>
              <a:r>
                <a:rPr lang="de-DE" sz="1200" dirty="0" smtClean="0"/>
                <a:t>“Rapid </a:t>
              </a:r>
              <a:r>
                <a:rPr lang="de-DE" sz="1200" dirty="0"/>
                <a:t>Online Learning of objects in a biologically motivated </a:t>
              </a:r>
              <a:r>
                <a:rPr lang="de-DE" sz="1200" dirty="0" smtClean="0"/>
                <a:t>architecture“, 2005</a:t>
              </a:r>
              <a:endParaRPr lang="de-DE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512" y="653106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 smtClean="0"/>
                <a:t>2</a:t>
              </a:r>
              <a:r>
                <a:rPr lang="de-DE" sz="1200" dirty="0" smtClean="0"/>
                <a:t> M.Grbovic, S. Vucetic “Learning Vector Quantization with adaptive prototype addition and removal“, 2009</a:t>
              </a:r>
              <a:endParaRPr lang="de-DE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512" y="676689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 smtClean="0"/>
                <a:t>3</a:t>
              </a:r>
              <a:r>
                <a:rPr lang="de-DE" sz="1200" dirty="0" smtClean="0"/>
                <a:t> </a:t>
              </a:r>
              <a:r>
                <a:rPr lang="de-DE" sz="1200" dirty="0"/>
                <a:t>S</a:t>
              </a:r>
              <a:r>
                <a:rPr lang="de-DE" sz="1200" dirty="0" smtClean="0"/>
                <a:t>. Bermejo, J. Cabestany “A new dynamic lvq-based classifier and its application to handwritten digits“, 1998</a:t>
              </a:r>
              <a:endParaRPr lang="de-DE" sz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0" y="1440000"/>
            <a:ext cx="2926086" cy="1762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4072302"/>
            <a:ext cx="2926086" cy="1762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65" y="4080255"/>
            <a:ext cx="2926086" cy="1762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0" y="4072302"/>
            <a:ext cx="2926086" cy="1762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83420" y="3562615"/>
            <a:ext cx="113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Closest</a:t>
            </a:r>
            <a:r>
              <a:rPr lang="de-DE" baseline="30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38025" y="3562615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Cluster</a:t>
            </a:r>
            <a:r>
              <a:rPr lang="de-DE" baseline="30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42008" y="3562615"/>
            <a:ext cx="1149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Voronoi</a:t>
            </a:r>
            <a:r>
              <a:rPr lang="de-DE" baseline="30000"/>
              <a:t>3</a:t>
            </a:r>
            <a:endParaRPr lang="de-DE" baseline="30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715000" cy="1163300"/>
          </a:xfrm>
        </p:spPr>
        <p:txBody>
          <a:bodyPr/>
          <a:lstStyle/>
          <a:p>
            <a:r>
              <a:rPr lang="de-DE" dirty="0" smtClean="0"/>
              <a:t>Based on class-local heuristics</a:t>
            </a:r>
          </a:p>
          <a:p>
            <a:r>
              <a:rPr lang="de-DE" dirty="0" smtClean="0"/>
              <a:t>Use misclassifications </a:t>
            </a:r>
            <a:r>
              <a:rPr lang="de-DE" dirty="0"/>
              <a:t>only 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01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Proposed Strategy - SamplingCost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9842500" cy="392034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l-GR" b="0" i="0" baseline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baseline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b="0" i="0" baseline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</m:d>
                    <m:r>
                      <a:rPr lang="de-DE" b="0" i="0" baseline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2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200" b="0" i="1" baseline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200" b="0" i="1" baseline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200" b="0" i="0" baseline="0">
                        <a:latin typeface="Cambria Math" panose="02040503050406030204" pitchFamily="18" charset="0"/>
                        <a:ea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200" b="0" i="0" baseline="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200" b="0" i="0" baseline="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d>
                          <m:dPr>
                            <m:ctrlPr>
                              <a:rPr lang="de-DE" sz="2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2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200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2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sz="2200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2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200" b="0" i="1" baseline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200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 b="0" i="0" baseline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200" b="0" i="0" baseline="0" smtClean="0">
                        <a:latin typeface="Cambria Math" panose="02040503050406030204" pitchFamily="18" charset="0"/>
                      </a:rPr>
                      <m:t>update</m:t>
                    </m:r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200" b="0" i="0" baseline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de-DE" sz="2200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sz="2200" dirty="0" smtClean="0">
                    <a:latin typeface="Cambria Math" panose="02040503050406030204" pitchFamily="18" charset="0"/>
                  </a:rPr>
                  <a:t>Calculate cost-function value E(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2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2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2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latin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s.t. </a:t>
                </a:r>
                <a:r>
                  <a:rPr lang="de-DE" dirty="0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b="0" i="0" baseline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is minimized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latin typeface="Cambria Math" panose="02040503050406030204" pitchFamily="18" charset="0"/>
                  </a:rPr>
                  <a:t>Cross-class </a:t>
                </a:r>
                <a:r>
                  <a:rPr lang="de-DE" dirty="0">
                    <a:latin typeface="Cambria Math" panose="02040503050406030204" pitchFamily="18" charset="0"/>
                  </a:rPr>
                  <a:t>optimization</a:t>
                </a: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9842500" cy="3920345"/>
              </a:xfrm>
              <a:blipFill rotWithShape="1">
                <a:blip r:embed="rId2"/>
                <a:stretch>
                  <a:fillRect l="-1672" t="-17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381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Border </a:t>
            </a:r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7999" y="3704400"/>
            <a:ext cx="9609531" cy="2284656"/>
            <a:chOff x="239712" y="3323431"/>
            <a:chExt cx="9456776" cy="22846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712" y="3323431"/>
              <a:ext cx="2217776" cy="22846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712" y="3323431"/>
              <a:ext cx="2217776" cy="228465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12" y="3323432"/>
              <a:ext cx="2217776" cy="22846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712" y="3323431"/>
              <a:ext cx="2217776" cy="228465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440000"/>
            <a:ext cx="4665091" cy="181673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6776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Overlap</a:t>
            </a:r>
            <a:endParaRPr lang="de-DE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440000"/>
            <a:ext cx="4665600" cy="181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88000" y="3704431"/>
            <a:ext cx="9606891" cy="2320004"/>
            <a:chOff x="87312" y="3369291"/>
            <a:chExt cx="9606891" cy="23200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912" y="3369291"/>
              <a:ext cx="2252091" cy="23200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512" y="3369291"/>
              <a:ext cx="2252091" cy="23200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2" y="3369291"/>
              <a:ext cx="2252091" cy="23200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112" y="3369291"/>
              <a:ext cx="2252091" cy="232000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524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Dataset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1440000"/>
            <a:ext cx="4590000" cy="127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84" y="1440000"/>
            <a:ext cx="4590000" cy="12640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18948" y="3323431"/>
            <a:ext cx="9445636" cy="1305965"/>
            <a:chOff x="-111724" y="2976402"/>
            <a:chExt cx="9445636" cy="13059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21" y="3003429"/>
              <a:ext cx="2160000" cy="125191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366" y="2976402"/>
              <a:ext cx="2160000" cy="13059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1724" y="2977487"/>
              <a:ext cx="2160000" cy="13037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912" y="3003429"/>
              <a:ext cx="2160000" cy="1251911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8" y="5247270"/>
            <a:ext cx="5178564" cy="9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5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Easy/Difficult Objects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1" y="2028031"/>
            <a:ext cx="4915565" cy="37338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04269" y="1440000"/>
            <a:ext cx="958849" cy="4135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Difficult</a:t>
            </a:r>
            <a:endParaRPr lang="de-D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42550" y="1440000"/>
            <a:ext cx="699625" cy="41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Easy</a:t>
            </a:r>
            <a:endParaRPr lang="de-DE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2" y="2028031"/>
            <a:ext cx="1257300" cy="37338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00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857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8146952" cy="2874031"/>
          </a:xfrm>
        </p:spPr>
        <p:txBody>
          <a:bodyPr/>
          <a:lstStyle/>
          <a:p>
            <a:r>
              <a:rPr lang="de-DE" dirty="0" smtClean="0"/>
              <a:t>New interactive real-time learning scenario</a:t>
            </a:r>
          </a:p>
          <a:p>
            <a:r>
              <a:rPr lang="de-DE" dirty="0" smtClean="0"/>
              <a:t>Outdoor benchmark dataset for learning</a:t>
            </a:r>
          </a:p>
          <a:p>
            <a:r>
              <a:rPr lang="de-DE" dirty="0" smtClean="0"/>
              <a:t>Proposal of cost-function based placement strategy</a:t>
            </a:r>
          </a:p>
          <a:p>
            <a:r>
              <a:rPr lang="de-DE" dirty="0"/>
              <a:t>Comparison </a:t>
            </a:r>
            <a:r>
              <a:rPr lang="de-DE" dirty="0" smtClean="0"/>
              <a:t>to current strategies on artificial and real datasets</a:t>
            </a:r>
          </a:p>
          <a:p>
            <a:r>
              <a:rPr lang="de-DE" dirty="0" smtClean="0"/>
              <a:t>SamplingCost performs superior, especially for Overlaps</a:t>
            </a:r>
          </a:p>
          <a:p>
            <a:r>
              <a:rPr lang="de-DE" dirty="0" smtClean="0"/>
              <a:t>Representation not robust enough, could be extended by shape based features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1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Learning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6199426" cy="493143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Motivation:</a:t>
            </a:r>
          </a:p>
          <a:p>
            <a:r>
              <a:rPr lang="de-DE" dirty="0"/>
              <a:t>Adaptation to user habits &amp; </a:t>
            </a:r>
            <a:r>
              <a:rPr lang="de-DE" dirty="0" smtClean="0"/>
              <a:t>environment</a:t>
            </a:r>
          </a:p>
          <a:p>
            <a:r>
              <a:rPr lang="de-DE" dirty="0" smtClean="0"/>
              <a:t>Current methods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smtClean="0"/>
              <a:t>simple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Benefits</a:t>
            </a:r>
            <a:r>
              <a:rPr lang="de-DE" dirty="0"/>
              <a:t>:</a:t>
            </a:r>
          </a:p>
          <a:p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Incorporation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Handling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drift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r>
              <a:rPr lang="de-DE" dirty="0" err="1"/>
              <a:t>Stability</a:t>
            </a:r>
            <a:r>
              <a:rPr lang="de-DE" dirty="0"/>
              <a:t> - </a:t>
            </a:r>
            <a:r>
              <a:rPr lang="de-DE" dirty="0" err="1"/>
              <a:t>Plasticity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6" y="1440000"/>
            <a:ext cx="2520000" cy="16769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464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20</a:t>
            </a:fld>
            <a:endParaRPr lang="de-DE" alt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99634" y="3557424"/>
            <a:ext cx="5881356" cy="44641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Thank you for your attention!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0294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9842500" cy="60340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Realization of a new interactive Learning Scenario on a Mobile Robot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Outdoor object recognition in a garden environment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Interaction via iPad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Recording of a challenging outdoor benchmark dataset for learning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Improvement of incremental learning for LVQ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Analysis of prototype placement strategies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Comparison on artificial/real datasets</a:t>
            </a:r>
          </a:p>
          <a:p>
            <a:pPr marL="898525" lvl="1" indent="-457200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95129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Interactive Scenario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12" y="1440000"/>
            <a:ext cx="4419600" cy="344012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4876800" cy="4495800"/>
          </a:xfrm>
        </p:spPr>
        <p:txBody>
          <a:bodyPr/>
          <a:lstStyle/>
          <a:p>
            <a:r>
              <a:rPr lang="de-DE" dirty="0" smtClean="0"/>
              <a:t>Random exploration</a:t>
            </a:r>
          </a:p>
          <a:p>
            <a:r>
              <a:rPr lang="de-DE" dirty="0"/>
              <a:t>Grass-segmentation for o</a:t>
            </a:r>
            <a:r>
              <a:rPr lang="de-DE" dirty="0" smtClean="0"/>
              <a:t>bstacle detection</a:t>
            </a:r>
          </a:p>
          <a:p>
            <a:r>
              <a:rPr lang="de-DE" dirty="0" smtClean="0"/>
              <a:t>Labeling via iPad</a:t>
            </a:r>
          </a:p>
          <a:p>
            <a:r>
              <a:rPr lang="de-DE" dirty="0"/>
              <a:t>Object specific </a:t>
            </a:r>
            <a:r>
              <a:rPr lang="de-DE" dirty="0" smtClean="0"/>
              <a:t>actions</a:t>
            </a:r>
          </a:p>
          <a:p>
            <a:pPr lvl="1"/>
            <a:r>
              <a:rPr lang="de-DE" dirty="0" smtClean="0"/>
              <a:t>Comment</a:t>
            </a:r>
          </a:p>
          <a:p>
            <a:pPr lvl="1"/>
            <a:r>
              <a:rPr lang="de-DE" dirty="0" smtClean="0"/>
              <a:t>Drive around/over</a:t>
            </a:r>
          </a:p>
          <a:p>
            <a:r>
              <a:rPr lang="de-DE" dirty="0" smtClean="0"/>
              <a:t>Confidence estimation</a:t>
            </a:r>
          </a:p>
          <a:p>
            <a:pPr lvl="1"/>
            <a:r>
              <a:rPr lang="de-DE" dirty="0" smtClean="0"/>
              <a:t>Unknown objects</a:t>
            </a:r>
          </a:p>
          <a:p>
            <a:pPr lvl="1"/>
            <a:r>
              <a:rPr lang="de-DE" dirty="0" smtClean="0"/>
              <a:t>Drive around in case of low confidence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163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Perception and Control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12" y="1320724"/>
            <a:ext cx="6564313" cy="4212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7" y="1320724"/>
            <a:ext cx="2716651" cy="16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Representation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257800" cy="2438400"/>
          </a:xfrm>
        </p:spPr>
        <p:txBody>
          <a:bodyPr/>
          <a:lstStyle/>
          <a:p>
            <a:r>
              <a:rPr lang="de-DE" dirty="0" smtClean="0"/>
              <a:t>Color based: simple &amp; robust</a:t>
            </a:r>
          </a:p>
          <a:p>
            <a:r>
              <a:rPr lang="de-DE" dirty="0" err="1" smtClean="0"/>
              <a:t>rg-Chromaticity</a:t>
            </a:r>
            <a:r>
              <a:rPr lang="de-DE" dirty="0" smtClean="0"/>
              <a:t> </a:t>
            </a:r>
            <a:r>
              <a:rPr lang="de-DE" dirty="0" err="1" smtClean="0"/>
              <a:t>histogram</a:t>
            </a:r>
            <a:endParaRPr lang="de-DE" dirty="0" smtClean="0"/>
          </a:p>
          <a:p>
            <a:r>
              <a:rPr lang="de-DE" dirty="0" smtClean="0"/>
              <a:t>Intensity invariant</a:t>
            </a:r>
          </a:p>
          <a:p>
            <a:r>
              <a:rPr lang="de-DE" dirty="0" smtClean="0"/>
              <a:t>e.g. r = R / R+G+B</a:t>
            </a:r>
          </a:p>
          <a:p>
            <a:r>
              <a:rPr lang="de-DE" dirty="0" smtClean="0"/>
              <a:t>21 dimensions</a:t>
            </a:r>
          </a:p>
          <a:p>
            <a:r>
              <a:rPr lang="de-DE" dirty="0" smtClean="0"/>
              <a:t>Hist.-normalization for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12" y="1440000"/>
            <a:ext cx="4193631" cy="2895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0" y="4390231"/>
            <a:ext cx="2377003" cy="1782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72" y="4382633"/>
            <a:ext cx="2362200" cy="1771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4543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</a:t>
            </a:r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5443" y="2661657"/>
            <a:ext cx="9169739" cy="2153015"/>
            <a:chOff x="468312" y="2661657"/>
            <a:chExt cx="9169739" cy="2153015"/>
          </a:xfrm>
        </p:grpSpPr>
        <p:grpSp>
          <p:nvGrpSpPr>
            <p:cNvPr id="8" name="Group 7"/>
            <p:cNvGrpSpPr/>
            <p:nvPr/>
          </p:nvGrpSpPr>
          <p:grpSpPr>
            <a:xfrm>
              <a:off x="468312" y="2661657"/>
              <a:ext cx="2124000" cy="2142247"/>
              <a:chOff x="468312" y="2661657"/>
              <a:chExt cx="2124000" cy="214224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312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153446" y="2661657"/>
                <a:ext cx="7537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Input</a:t>
                </a:r>
                <a:endParaRPr lang="de-DE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44132" y="2661657"/>
              <a:ext cx="2124000" cy="2142247"/>
              <a:chOff x="2880728" y="2661657"/>
              <a:chExt cx="2124000" cy="214224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0728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059313" y="2661657"/>
                <a:ext cx="17668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Segmentation</a:t>
                </a:r>
                <a:endParaRPr lang="de-DE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19952" y="2661657"/>
              <a:ext cx="2124000" cy="2142247"/>
              <a:chOff x="5192712" y="2661657"/>
              <a:chExt cx="2124000" cy="214224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2712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5293552" y="2661657"/>
                <a:ext cx="19223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rg-Chromaticity</a:t>
                </a:r>
                <a:endParaRPr lang="de-DE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595772" y="2661657"/>
              <a:ext cx="2042279" cy="2153015"/>
              <a:chOff x="7595772" y="2661657"/>
              <a:chExt cx="2042279" cy="21530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5772" y="3200137"/>
                <a:ext cx="2042279" cy="161453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7940284" y="2661657"/>
                <a:ext cx="13532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Histogram</a:t>
                </a:r>
                <a:endParaRPr lang="de-DE" dirty="0"/>
              </a:p>
            </p:txBody>
          </p:sp>
        </p:grp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49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benchmark dataset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12" y="1440000"/>
            <a:ext cx="4121431" cy="481563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403654" cy="1371600"/>
          </a:xfrm>
        </p:spPr>
        <p:txBody>
          <a:bodyPr/>
          <a:lstStyle/>
          <a:p>
            <a:r>
              <a:rPr lang="de-DE" dirty="0" smtClean="0"/>
              <a:t>40 objects</a:t>
            </a:r>
          </a:p>
          <a:p>
            <a:r>
              <a:rPr lang="de-DE" dirty="0" smtClean="0"/>
              <a:t>5 sequences in cloudy/sunny conditions</a:t>
            </a:r>
          </a:p>
          <a:p>
            <a:r>
              <a:rPr lang="de-DE" dirty="0" smtClean="0"/>
              <a:t>10 images per sequence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3344102"/>
            <a:ext cx="2971800" cy="29115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4" name="TextBox 3"/>
          <p:cNvSpPr txBox="1"/>
          <p:nvPr/>
        </p:nvSpPr>
        <p:spPr>
          <a:xfrm>
            <a:off x="7033198" y="631324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objects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039564" y="6313246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Sequences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63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2471712" y="1440000"/>
            <a:ext cx="5508000" cy="4051621"/>
            <a:chOff x="2471712" y="1951831"/>
            <a:chExt cx="5508000" cy="4051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1951831"/>
              <a:ext cx="2700000" cy="984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3020588"/>
              <a:ext cx="2700000" cy="984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3020588"/>
              <a:ext cx="2700000" cy="981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4054706"/>
              <a:ext cx="5508000" cy="9176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5023487"/>
              <a:ext cx="5508000" cy="979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1951831"/>
              <a:ext cx="2700000" cy="981056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9053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i-eu">
  <a:themeElements>
    <a:clrScheme name="hri-e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ri-e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ri-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666</Words>
  <Application>Microsoft Office PowerPoint</Application>
  <PresentationFormat>Custom</PresentationFormat>
  <Paragraphs>171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hri-eu</vt:lpstr>
      <vt:lpstr>Interactive Online Learning for Obstacle Classification on a Mobile Robot</vt:lpstr>
      <vt:lpstr>Online Learning</vt:lpstr>
      <vt:lpstr>Goals</vt:lpstr>
      <vt:lpstr>Interactive Scenario</vt:lpstr>
      <vt:lpstr>Perception and Control</vt:lpstr>
      <vt:lpstr>Feature Representation</vt:lpstr>
      <vt:lpstr>Pipeline</vt:lpstr>
      <vt:lpstr>Outdoor benchmark dataset</vt:lpstr>
      <vt:lpstr>Challenges</vt:lpstr>
      <vt:lpstr>GLVQ1</vt:lpstr>
      <vt:lpstr>Short term memory</vt:lpstr>
      <vt:lpstr>Current Placement Strategies</vt:lpstr>
      <vt:lpstr>Proposed Strategy - SamplingCost</vt:lpstr>
      <vt:lpstr>Artificial dataset Border </vt:lpstr>
      <vt:lpstr>Artificial Dataset Overlap</vt:lpstr>
      <vt:lpstr>Outdoor Dataset</vt:lpstr>
      <vt:lpstr>Easy/Difficult Objects</vt:lpstr>
      <vt:lpstr>Video</vt:lpstr>
      <vt:lpstr>Summary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</dc:creator>
  <cp:lastModifiedBy>vlosing</cp:lastModifiedBy>
  <cp:revision>113</cp:revision>
  <dcterms:created xsi:type="dcterms:W3CDTF">2009-04-16T13:52:12Z</dcterms:created>
  <dcterms:modified xsi:type="dcterms:W3CDTF">2015-07-08T12:48:50Z</dcterms:modified>
</cp:coreProperties>
</file>