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7" r:id="rId20"/>
    <p:sldId id="276" r:id="rId21"/>
    <p:sldId id="268" r:id="rId22"/>
    <p:sldId id="269" r:id="rId23"/>
    <p:sldId id="270" r:id="rId24"/>
    <p:sldId id="271" r:id="rId25"/>
    <p:sldId id="272" r:id="rId26"/>
    <p:sldId id="274" r:id="rId27"/>
    <p:sldId id="273" r:id="rId28"/>
    <p:sldId id="275" r:id="rId29"/>
  </p:sldIdLst>
  <p:sldSz cx="10080625" cy="756126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02F"/>
    <a:srgbClr val="747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60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37E0D-97D4-40DB-89DD-5D544607FCCC}" type="datetimeFigureOut">
              <a:rPr lang="de-DE" smtClean="0"/>
              <a:t>18.02.2015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F513A-2C5B-4E53-8625-27D4FF6E19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75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1081088"/>
            <a:ext cx="9145587" cy="1428750"/>
          </a:xfrm>
        </p:spPr>
        <p:txBody>
          <a:bodyPr bIns="0"/>
          <a:lstStyle>
            <a:lvl1pPr algn="ctr">
              <a:defRPr sz="3300"/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9138" y="2747963"/>
            <a:ext cx="9145587" cy="1430337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628650" y="7273925"/>
            <a:ext cx="2251075" cy="287338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952750" y="7273925"/>
            <a:ext cx="4679950" cy="287338"/>
          </a:xfrm>
        </p:spPr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33CF64C-0B5F-43A9-BB61-AB47DE3FA46B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488D1-1E0B-4D49-8F9D-8068C5E6892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7406809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38" y="0"/>
            <a:ext cx="2460625" cy="7115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0"/>
            <a:ext cx="7229475" cy="7115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E2F7B-4C86-48FD-BF78-6C1BE43441F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54442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7BAE7-D75F-4958-BA8C-D0E96B38C87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798113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9338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5163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8C5A4-D53F-45A4-B079-9270420FA2C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24672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1081088"/>
            <a:ext cx="4845050" cy="603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081088"/>
            <a:ext cx="4845050" cy="6034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F03F3A-ECF8-46D8-9CF4-8902386E660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499888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93E2E-E605-433A-86E3-559ED047756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90013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211C-8E33-4DE6-A416-0D7698FA4BB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1507294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22FDC-4D36-4DAD-A96A-E9B0A7E86F6E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02471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8111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2738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6D91-D05D-4839-9921-0F5F2C78686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58124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2725"/>
            <a:ext cx="60483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6275"/>
            <a:ext cx="60483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8200"/>
            <a:ext cx="60483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32E36-F467-456D-8937-AD2220DCA1A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41580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22475" y="0"/>
            <a:ext cx="7939088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715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3" y="1081088"/>
            <a:ext cx="9842500" cy="603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463" y="7273925"/>
            <a:ext cx="22320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9686" rIns="0" bIns="0" numCol="1" anchor="t" anchorCtr="0" compatLnSpc="1">
            <a:prstTxWarp prst="textNoShape">
              <a:avLst/>
            </a:prstTxWarp>
          </a:bodyPr>
          <a:lstStyle>
            <a:lvl1pPr defTabSz="1008063">
              <a:defRPr sz="1300">
                <a:solidFill>
                  <a:schemeClr val="bg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47925" y="7273925"/>
            <a:ext cx="51847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9686" rIns="0" bIns="0" numCol="1" anchor="t" anchorCtr="0" compatLnSpc="1">
            <a:prstTxWarp prst="textNoShape">
              <a:avLst/>
            </a:prstTxWarp>
          </a:bodyPr>
          <a:lstStyle>
            <a:lvl1pPr algn="ctr" defTabSz="1008063">
              <a:defRPr sz="1300">
                <a:solidFill>
                  <a:schemeClr val="bg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04138" y="7273925"/>
            <a:ext cx="21780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9686" rIns="0" bIns="0" numCol="1" anchor="t" anchorCtr="0" compatLnSpc="1">
            <a:prstTxWarp prst="textNoShape">
              <a:avLst/>
            </a:prstTxWarp>
          </a:bodyPr>
          <a:lstStyle>
            <a:lvl1pPr algn="r" defTabSz="1008063">
              <a:defRPr sz="1500">
                <a:solidFill>
                  <a:schemeClr val="bg1"/>
                </a:solidFill>
              </a:defRPr>
            </a:lvl1pPr>
          </a:lstStyle>
          <a:p>
            <a:fld id="{6F32065E-2496-4EFC-BEC2-9C50B60B6CCC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+mj-lt"/>
          <a:ea typeface="+mj-ea"/>
          <a:cs typeface="+mj-cs"/>
        </a:defRPr>
      </a:lvl1pPr>
      <a:lvl2pPr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2pPr>
      <a:lvl3pPr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3pPr>
      <a:lvl4pPr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4pPr>
      <a:lvl5pPr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5pPr>
      <a:lvl6pPr marL="457200"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6pPr>
      <a:lvl7pPr marL="914400"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7pPr>
      <a:lvl8pPr marL="1371600"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8pPr>
      <a:lvl9pPr marL="1828800" algn="r" defTabSz="1008063" rtl="0" fontAlgn="base">
        <a:lnSpc>
          <a:spcPct val="75000"/>
        </a:lnSpc>
        <a:spcBef>
          <a:spcPct val="0"/>
        </a:spcBef>
        <a:spcAft>
          <a:spcPct val="0"/>
        </a:spcAft>
        <a:defRPr sz="2200" b="1">
          <a:solidFill>
            <a:srgbClr val="DB002F"/>
          </a:solidFill>
          <a:latin typeface="Arial" charset="0"/>
        </a:defRPr>
      </a:lvl9pPr>
    </p:titleStyle>
    <p:bodyStyle>
      <a:lvl1pPr marL="377825" indent="-377825" algn="l" defTabSz="10080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19150" indent="-315913" algn="l" defTabSz="1008063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60475" indent="-252413" algn="l" defTabSz="1008063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63713" indent="-252413" algn="l" defTabSz="1008063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2268538" indent="-252413" algn="l" defTabSz="10080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5pPr>
      <a:lvl6pPr marL="2725738" indent="-252413" algn="l" defTabSz="10080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3182938" indent="-252413" algn="l" defTabSz="10080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3640138" indent="-252413" algn="l" defTabSz="10080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4097338" indent="-252413" algn="l" defTabSz="10080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7" Type="http://schemas.openxmlformats.org/officeDocument/2006/relationships/image" Target="../media/image56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smtClean="0"/>
              <a:t>Online Learning on a Mobile Robot</a:t>
            </a:r>
            <a:endParaRPr lang="en-US" alt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e-DE" dirty="0" smtClean="0"/>
              <a:t>Master thesis </a:t>
            </a:r>
          </a:p>
          <a:p>
            <a:r>
              <a:rPr lang="en-US" altLang="de-DE" dirty="0" smtClean="0"/>
              <a:t>By Viktor Losing</a:t>
            </a:r>
          </a:p>
          <a:p>
            <a:endParaRPr lang="en-US" altLang="de-DE" dirty="0"/>
          </a:p>
          <a:p>
            <a:r>
              <a:rPr lang="en-US" altLang="de-DE" dirty="0" smtClean="0"/>
              <a:t>Supervisor: </a:t>
            </a:r>
            <a:r>
              <a:rPr lang="en-US" altLang="de-DE" dirty="0" err="1" smtClean="0"/>
              <a:t>Heiko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Wersing</a:t>
            </a:r>
            <a:r>
              <a:rPr lang="en-US" altLang="de-DE" dirty="0" smtClean="0"/>
              <a:t> &amp; Barbara Hammer</a:t>
            </a:r>
            <a:endParaRPr lang="en-US" alt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3CF64C-0B5F-43A9-BB61-AB47DE3FA46B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Challenges</a:t>
            </a:r>
            <a:endParaRPr lang="de-DE" dirty="0"/>
          </a:p>
        </p:txBody>
      </p:sp>
      <p:grpSp>
        <p:nvGrpSpPr>
          <p:cNvPr id="3" name="Group 2"/>
          <p:cNvGrpSpPr/>
          <p:nvPr/>
        </p:nvGrpSpPr>
        <p:grpSpPr>
          <a:xfrm>
            <a:off x="2471712" y="1440000"/>
            <a:ext cx="5508000" cy="4051621"/>
            <a:chOff x="2471712" y="1951831"/>
            <a:chExt cx="5508000" cy="40516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1951831"/>
              <a:ext cx="2700000" cy="9841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3020588"/>
              <a:ext cx="2700000" cy="9840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712" y="3020588"/>
              <a:ext cx="2700000" cy="9810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4054706"/>
              <a:ext cx="5508000" cy="9176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712" y="5023487"/>
              <a:ext cx="5508000" cy="9799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712" y="1951831"/>
              <a:ext cx="2700000" cy="981056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9053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GLVQ</a:t>
            </a:r>
            <a:r>
              <a:rPr lang="de-DE" baseline="30000" dirty="0" smtClean="0"/>
              <a:t>1</a:t>
            </a:r>
            <a:endParaRPr lang="de-DE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12" y="1440000"/>
            <a:ext cx="3657608" cy="2752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</p:spPr>
            <p:txBody>
              <a:bodyPr/>
              <a:lstStyle/>
              <a:p>
                <a:r>
                  <a:rPr lang="de-DE" dirty="0" smtClean="0"/>
                  <a:t>Supervised, prototype–based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endParaRPr lang="de-DE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≔</m:t>
                    </m:r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𝜆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</m:d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𝑤</m:t>
                        </m:r>
                        <m:r>
                          <a:rPr lang="de-DE" i="1" baseline="20000">
                            <a:latin typeface="Cambria Math"/>
                            <a:ea typeface="Cambria Math"/>
                          </a:rPr>
                          <m:t>±</m:t>
                        </m:r>
                      </m:den>
                    </m:f>
                    <m:r>
                      <a:rPr lang="de-DE" i="1" baseline="20000">
                        <a:latin typeface="Cambria Math"/>
                        <a:ea typeface="Cambria Math"/>
                      </a:rPr>
                      <m:t>            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(1)</m:t>
                    </m:r>
                    <m:r>
                      <m:rPr>
                        <m:nor/>
                      </m:rPr>
                      <a:rPr lang="de-DE" dirty="0"/>
                      <m:t> 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Minimized in stochastic gradient descent scheme</a:t>
                </a:r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  <a:blipFill rotWithShape="1">
                <a:blip r:embed="rId3"/>
                <a:stretch>
                  <a:fillRect l="-2667" t="-77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88000" y="6722611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A.Sato, K.Yamada “Generalized Learning Vector Quantization“, 1995</a:t>
            </a:r>
            <a:endParaRPr lang="de-DE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8955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GLVQ</a:t>
            </a:r>
            <a:r>
              <a:rPr lang="de-DE" baseline="30000" dirty="0" smtClean="0"/>
              <a:t>1</a:t>
            </a:r>
            <a:endParaRPr lang="de-DE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12" y="1440000"/>
            <a:ext cx="3657608" cy="2752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</p:spPr>
            <p:txBody>
              <a:bodyPr/>
              <a:lstStyle/>
              <a:p>
                <a:r>
                  <a:rPr lang="de-DE" dirty="0" smtClean="0"/>
                  <a:t>Supervised, prototype–based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endParaRPr lang="de-DE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≔</m:t>
                    </m:r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𝜆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</m:d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𝑤</m:t>
                        </m:r>
                        <m:r>
                          <a:rPr lang="de-DE" i="1" baseline="20000">
                            <a:latin typeface="Cambria Math"/>
                            <a:ea typeface="Cambria Math"/>
                          </a:rPr>
                          <m:t>±</m:t>
                        </m:r>
                      </m:den>
                    </m:f>
                    <m:r>
                      <a:rPr lang="de-DE" i="1" baseline="20000">
                        <a:latin typeface="Cambria Math"/>
                        <a:ea typeface="Cambria Math"/>
                      </a:rPr>
                      <m:t>            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(1)</m:t>
                    </m:r>
                    <m:r>
                      <m:rPr>
                        <m:nor/>
                      </m:rPr>
                      <a:rPr lang="de-DE" dirty="0"/>
                      <m:t> 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Minimized in stochastic gradient descent scheme</a:t>
                </a:r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  <a:blipFill rotWithShape="1">
                <a:blip r:embed="rId3"/>
                <a:stretch>
                  <a:fillRect l="-2667" t="-77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88000" y="6722611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A.Sato, K.Yamada “Generalized Learning Vector Quantization“, 1995</a:t>
            </a:r>
            <a:endParaRPr lang="de-D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5685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GLVQ</a:t>
            </a:r>
            <a:r>
              <a:rPr lang="de-DE" baseline="30000" dirty="0" smtClean="0"/>
              <a:t>1</a:t>
            </a:r>
            <a:endParaRPr lang="de-DE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12" y="1440000"/>
            <a:ext cx="3657608" cy="2752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</p:spPr>
            <p:txBody>
              <a:bodyPr/>
              <a:lstStyle/>
              <a:p>
                <a:r>
                  <a:rPr lang="de-DE" dirty="0" smtClean="0"/>
                  <a:t>Supervised, prototype–based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endParaRPr lang="de-DE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≔</m:t>
                    </m:r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𝜆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</m:d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𝑤</m:t>
                        </m:r>
                        <m:r>
                          <a:rPr lang="de-DE" i="1" baseline="20000">
                            <a:latin typeface="Cambria Math"/>
                            <a:ea typeface="Cambria Math"/>
                          </a:rPr>
                          <m:t>±</m:t>
                        </m:r>
                      </m:den>
                    </m:f>
                    <m:r>
                      <a:rPr lang="de-DE" i="1" baseline="20000">
                        <a:latin typeface="Cambria Math"/>
                        <a:ea typeface="Cambria Math"/>
                      </a:rPr>
                      <m:t>            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(1)</m:t>
                    </m:r>
                    <m:r>
                      <m:rPr>
                        <m:nor/>
                      </m:rPr>
                      <a:rPr lang="de-DE" dirty="0"/>
                      <m:t> 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Minimized in stochastic gradient descent scheme</a:t>
                </a:r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  <a:blipFill rotWithShape="1">
                <a:blip r:embed="rId3"/>
                <a:stretch>
                  <a:fillRect l="-2667" t="-77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88000" y="6722611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A.Sato, K.Yamada “Generalized Learning Vector Quantization“, 1995</a:t>
            </a:r>
            <a:endParaRPr lang="de-D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0030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GLVQ</a:t>
            </a:r>
            <a:r>
              <a:rPr lang="de-DE" baseline="30000" dirty="0" smtClean="0"/>
              <a:t>1</a:t>
            </a:r>
            <a:endParaRPr lang="de-DE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12" y="1440000"/>
            <a:ext cx="3657608" cy="2752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</p:spPr>
            <p:txBody>
              <a:bodyPr/>
              <a:lstStyle/>
              <a:p>
                <a:r>
                  <a:rPr lang="de-DE" dirty="0" smtClean="0"/>
                  <a:t>Supervised, prototype–based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endParaRPr lang="de-DE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≔</m:t>
                    </m:r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𝜆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</m:d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𝑤</m:t>
                        </m:r>
                        <m:r>
                          <a:rPr lang="de-DE" i="1" baseline="20000">
                            <a:latin typeface="Cambria Math"/>
                            <a:ea typeface="Cambria Math"/>
                          </a:rPr>
                          <m:t>±</m:t>
                        </m:r>
                      </m:den>
                    </m:f>
                    <m:r>
                      <a:rPr lang="de-DE" i="1" baseline="20000">
                        <a:latin typeface="Cambria Math"/>
                        <a:ea typeface="Cambria Math"/>
                      </a:rPr>
                      <m:t>            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(1)</m:t>
                    </m:r>
                    <m:r>
                      <m:rPr>
                        <m:nor/>
                      </m:rPr>
                      <a:rPr lang="de-DE" dirty="0"/>
                      <m:t> 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Minimized in stochastic gradient descent scheme</a:t>
                </a:r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  <a:blipFill rotWithShape="1">
                <a:blip r:embed="rId3"/>
                <a:stretch>
                  <a:fillRect l="-2667" t="-77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88000" y="6722611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A.Sato, K.Yamada “Generalized Learning Vector Quantization“, 1995</a:t>
            </a:r>
            <a:endParaRPr lang="de-D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9677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GLVQ</a:t>
            </a:r>
            <a:r>
              <a:rPr lang="de-DE" baseline="30000" dirty="0" smtClean="0"/>
              <a:t>1</a:t>
            </a:r>
            <a:endParaRPr lang="de-DE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12" y="1440000"/>
            <a:ext cx="3657608" cy="2752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</p:spPr>
            <p:txBody>
              <a:bodyPr/>
              <a:lstStyle/>
              <a:p>
                <a:r>
                  <a:rPr lang="de-DE" dirty="0" smtClean="0"/>
                  <a:t>Supervised, prototype–based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endParaRPr lang="de-DE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≔</m:t>
                    </m:r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𝜆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</m:d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𝑤</m:t>
                        </m:r>
                        <m:r>
                          <a:rPr lang="de-DE" i="1" baseline="20000">
                            <a:latin typeface="Cambria Math"/>
                            <a:ea typeface="Cambria Math"/>
                          </a:rPr>
                          <m:t>±</m:t>
                        </m:r>
                      </m:den>
                    </m:f>
                    <m:r>
                      <a:rPr lang="de-DE" i="1" baseline="20000">
                        <a:latin typeface="Cambria Math"/>
                        <a:ea typeface="Cambria Math"/>
                      </a:rPr>
                      <m:t>            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(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1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)</m:t>
                    </m:r>
                    <m:r>
                      <m:rPr>
                        <m:nor/>
                      </m:rPr>
                      <a:rPr lang="de-DE" dirty="0"/>
                      <m:t> 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Minimized in stochastic gradient descent scheme</a:t>
                </a:r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  <a:blipFill rotWithShape="1">
                <a:blip r:embed="rId3"/>
                <a:stretch>
                  <a:fillRect l="-2667" t="-77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88000" y="6722611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A.Sato, K.Yamada “Generalized Learning Vector Quantization“, 1995</a:t>
            </a:r>
            <a:endParaRPr lang="de-D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48857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GLVQ</a:t>
            </a:r>
            <a:r>
              <a:rPr lang="de-DE" baseline="30000" dirty="0" smtClean="0"/>
              <a:t>1</a:t>
            </a:r>
            <a:endParaRPr lang="de-DE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12" y="1440000"/>
            <a:ext cx="3657608" cy="2752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</p:spPr>
            <p:txBody>
              <a:bodyPr/>
              <a:lstStyle/>
              <a:p>
                <a:r>
                  <a:rPr lang="de-DE" dirty="0" smtClean="0"/>
                  <a:t>Supervised, prototype–based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endParaRPr lang="de-DE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≔</m:t>
                    </m:r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𝜆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</m:d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𝑤</m:t>
                        </m:r>
                        <m:r>
                          <a:rPr lang="de-DE" i="1" baseline="20000">
                            <a:latin typeface="Cambria Math"/>
                            <a:ea typeface="Cambria Math"/>
                          </a:rPr>
                          <m:t>±</m:t>
                        </m:r>
                      </m:den>
                    </m:f>
                    <m:r>
                      <a:rPr lang="de-DE" i="1" baseline="20000">
                        <a:latin typeface="Cambria Math"/>
                        <a:ea typeface="Cambria Math"/>
                      </a:rPr>
                      <m:t>            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(1)</m:t>
                    </m:r>
                    <m:r>
                      <m:rPr>
                        <m:nor/>
                      </m:rPr>
                      <a:rPr lang="de-DE" dirty="0"/>
                      <m:t> 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Minimized in stochastic gradient descent scheme</a:t>
                </a:r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  <a:blipFill rotWithShape="1">
                <a:blip r:embed="rId3"/>
                <a:stretch>
                  <a:fillRect l="-2667" t="-77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88000" y="6722611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A.Sato, K.Yamada “Generalized Learning Vector Quantization“, 1995</a:t>
            </a:r>
            <a:endParaRPr lang="de-D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79683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GLVQ</a:t>
            </a:r>
            <a:r>
              <a:rPr lang="de-DE" baseline="30000" dirty="0" smtClean="0"/>
              <a:t>1</a:t>
            </a:r>
            <a:endParaRPr lang="de-DE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12" y="1440000"/>
            <a:ext cx="3657608" cy="2752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</p:spPr>
            <p:txBody>
              <a:bodyPr/>
              <a:lstStyle/>
              <a:p>
                <a:r>
                  <a:rPr lang="de-DE" dirty="0" smtClean="0"/>
                  <a:t>Supervised, prototype–based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endParaRPr lang="de-DE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≔</m:t>
                    </m:r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𝜆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</m:d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𝑤</m:t>
                        </m:r>
                        <m:r>
                          <a:rPr lang="de-DE" i="1" baseline="20000">
                            <a:latin typeface="Cambria Math"/>
                            <a:ea typeface="Cambria Math"/>
                          </a:rPr>
                          <m:t>±</m:t>
                        </m:r>
                      </m:den>
                    </m:f>
                    <m:r>
                      <a:rPr lang="de-DE" i="1" baseline="20000">
                        <a:latin typeface="Cambria Math"/>
                        <a:ea typeface="Cambria Math"/>
                      </a:rPr>
                      <m:t>            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(1)</m:t>
                    </m:r>
                    <m:r>
                      <m:rPr>
                        <m:nor/>
                      </m:rPr>
                      <a:rPr lang="de-DE" dirty="0"/>
                      <m:t> 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Minimized in stochastic gradient descent scheme</a:t>
                </a:r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  <a:blipFill rotWithShape="1">
                <a:blip r:embed="rId3"/>
                <a:stretch>
                  <a:fillRect l="-2667" t="-77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88000" y="6722611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A.Sato, K.Yamada “Generalized Learning Vector Quantization“, 1995</a:t>
            </a:r>
            <a:endParaRPr lang="de-D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8160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GLVQ</a:t>
            </a:r>
            <a:r>
              <a:rPr lang="de-DE" baseline="30000" dirty="0" smtClean="0"/>
              <a:t>1</a:t>
            </a:r>
            <a:endParaRPr lang="de-DE" baseline="30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12" y="1440000"/>
            <a:ext cx="3657608" cy="2752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</p:spPr>
            <p:txBody>
              <a:bodyPr/>
              <a:lstStyle/>
              <a:p>
                <a:r>
                  <a:rPr lang="de-DE" dirty="0" smtClean="0"/>
                  <a:t>Supervised, prototype–based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,</m:t>
                        </m:r>
                        <m:r>
                          <a:rPr lang="de-DE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i="1">
                            <a:latin typeface="Cambria Math"/>
                          </a:rPr>
                          <m:t>)/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2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)]</m:t>
                        </m:r>
                      </m:e>
                    </m:nary>
                  </m:oMath>
                </a14:m>
                <a:endParaRPr lang="de-DE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≔</m:t>
                    </m:r>
                    <m:r>
                      <a:rPr lang="de-DE" i="1">
                        <a:latin typeface="Cambria Math"/>
                      </a:rPr>
                      <m:t>𝑤</m:t>
                    </m:r>
                    <m:r>
                      <a:rPr lang="de-DE" i="1" baseline="20000">
                        <a:latin typeface="Cambria Math"/>
                        <a:ea typeface="Cambria Math"/>
                      </a:rPr>
                      <m:t>±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𝜆</m:t>
                    </m:r>
                    <m:f>
                      <m:f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de-DE" i="1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</m:d>
                      </m:num>
                      <m:den>
                        <m:r>
                          <a:rPr lang="de-DE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de-DE" i="1">
                            <a:latin typeface="Cambria Math"/>
                          </a:rPr>
                          <m:t>𝑤</m:t>
                        </m:r>
                        <m:r>
                          <a:rPr lang="de-DE" i="1" baseline="20000">
                            <a:latin typeface="Cambria Math"/>
                            <a:ea typeface="Cambria Math"/>
                          </a:rPr>
                          <m:t>±</m:t>
                        </m:r>
                      </m:den>
                    </m:f>
                    <m:r>
                      <a:rPr lang="de-DE" i="1" baseline="20000">
                        <a:latin typeface="Cambria Math"/>
                        <a:ea typeface="Cambria Math"/>
                      </a:rPr>
                      <m:t>            </m:t>
                    </m:r>
                    <m:r>
                      <a:rPr lang="de-DE" i="1">
                        <a:latin typeface="Cambria Math"/>
                        <a:ea typeface="Cambria Math"/>
                      </a:rPr>
                      <m:t>(1)</m:t>
                    </m:r>
                    <m:r>
                      <m:rPr>
                        <m:nor/>
                      </m:rPr>
                      <a:rPr lang="de-DE" dirty="0"/>
                      <m:t> </m:t>
                    </m:r>
                  </m:oMath>
                </a14:m>
                <a:endParaRPr lang="de-DE" dirty="0"/>
              </a:p>
              <a:p>
                <a:r>
                  <a:rPr lang="de-DE" dirty="0" smtClean="0"/>
                  <a:t>Minimized in stochastic gradient descent scheme</a:t>
                </a:r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5943600" cy="2371350"/>
              </a:xfrm>
              <a:blipFill rotWithShape="1">
                <a:blip r:embed="rId3"/>
                <a:stretch>
                  <a:fillRect l="-2667" t="-77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88000" y="6722611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200" baseline="30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A.Sato, K.Yamada “Generalized Learning Vector Quantization“, 1995</a:t>
            </a:r>
            <a:endParaRPr lang="de-D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3124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</a:t>
            </a:r>
            <a:r>
              <a:rPr lang="de-DE" dirty="0" smtClean="0"/>
              <a:t>architecture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9645651" cy="6077744"/>
              </a:xfrm>
            </p:spPr>
            <p:txBody>
              <a:bodyPr/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Insertion of new prototypes based on error counting</a:t>
                </a:r>
                <a:r>
                  <a:rPr lang="de-DE" baseline="30000" dirty="0" smtClean="0">
                    <a:latin typeface="Cambria Math" panose="02040503050406030204" pitchFamily="18" charset="0"/>
                  </a:rPr>
                  <a:t>1 </a:t>
                </a:r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de-DE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m:rPr>
                            <m:sty m:val="p"/>
                          </m:rPr>
                          <a:rPr lang="el-GR" sz="22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de-DE" sz="2200" b="0" i="0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begChr m:val="⟨"/>
                        <m:endChr m:val="⟩"/>
                        <m:ctrlPr>
                          <a:rPr lang="de-D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2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 sz="22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2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2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sz="2200" b="0" i="0" baseline="3000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2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sz="2200" b="0" i="0" baseline="300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2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 sz="22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e>
                        <m:r>
                          <a:rPr lang="de-DE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2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de-DE" sz="2200" b="0" i="0" smtClean="0">
                            <a:latin typeface="Cambria Math" panose="02040503050406030204" pitchFamily="18" charset="0"/>
                            <a:ea typeface="Cambria Math"/>
                          </a:rPr>
                          <m:t>∈1,…,</m:t>
                        </m:r>
                        <m:r>
                          <m:rPr>
                            <m:sty m:val="p"/>
                          </m:rPr>
                          <a:rPr lang="de-DE" sz="2200" b="0" i="0" smtClean="0">
                            <a:latin typeface="Cambria Math" panose="02040503050406030204" pitchFamily="18" charset="0"/>
                            <a:ea typeface="Cambria Math"/>
                          </a:rPr>
                          <m:t>t</m:t>
                        </m:r>
                      </m:e>
                    </m:d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de-DE" sz="2200" b="0" i="0" smtClean="0">
                        <a:latin typeface="Cambria Math" panose="02040503050406030204" pitchFamily="18" charset="0"/>
                      </a:rPr>
                      <m:t>window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200" b="0" i="0" smtClean="0">
                        <a:latin typeface="Cambria Math" panose="02040503050406030204" pitchFamily="18" charset="0"/>
                      </a:rPr>
                      <m:t>recent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de-DE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200" b="0" i="0" smtClean="0">
                        <a:latin typeface="Cambria Math" panose="02040503050406030204" pitchFamily="18" charset="0"/>
                      </a:rPr>
                      <m:t>samples</m:t>
                    </m:r>
                  </m:oMath>
                </a14:m>
                <a:endParaRPr lang="de-DE" dirty="0" smtClean="0">
                  <a:latin typeface="Cambria Math" panose="02040503050406030204" pitchFamily="18" charset="0"/>
                </a:endParaRPr>
              </a:p>
              <a:p>
                <a:r>
                  <a:rPr lang="de-DE" dirty="0" smtClean="0">
                    <a:latin typeface="Cambria Math" panose="02040503050406030204" pitchFamily="18" charset="0"/>
                  </a:rPr>
                  <a:t>Update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 for a new prototype (w,l): </a:t>
                </a:r>
                <a:endParaRPr lang="de-DE" dirty="0" smtClean="0">
                  <a:latin typeface="Cambria Math" panose="02040503050406030204" pitchFamily="18" charset="0"/>
                </a:endParaRPr>
              </a:p>
              <a:p>
                <a:pPr marL="441325" lvl="1" indent="0">
                  <a:buNone/>
                </a:pPr>
                <a14:m>
                  <m:oMath xmlns:m="http://schemas.openxmlformats.org/officeDocument/2006/math">
                    <m:r>
                      <a:rPr lang="de-DE" sz="2200">
                        <a:latin typeface="Cambria Math" panose="02040503050406030204" pitchFamily="18" charset="0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de-DE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sz="2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sz="2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de-DE" sz="2200" baseline="3000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sz="2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de-DE" sz="2200" baseline="300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sz="220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20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</m:oMath>
                </a14:m>
                <a:r>
                  <a:rPr lang="de-DE" sz="2200" dirty="0">
                    <a:latin typeface="Cambria Math" panose="02040503050406030204" pitchFamily="18" charset="0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de-DE" sz="2200" dirty="0">
                    <a:latin typeface="Cambria Math" panose="02040503050406030204" pitchFamily="18" charset="0"/>
                    <a:ea typeface="Cambria Math"/>
                  </a:rPr>
                  <a:t>:</a:t>
                </a:r>
              </a:p>
              <a:p>
                <a:pPr marL="441325" lvl="1" indent="0">
                  <a:buNone/>
                </a:pPr>
                <a:r>
                  <a:rPr lang="de-DE" sz="2200" dirty="0">
                    <a:latin typeface="Cambria Math" panose="02040503050406030204" pitchFamily="18" charset="0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de-DE" sz="2200" baseline="3000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sz="220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de-DE" sz="220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de-DE" sz="2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de-DE" sz="2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2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de-DE" sz="220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de-DE" sz="2200">
                        <a:latin typeface="Cambria Math" panose="02040503050406030204" pitchFamily="18" charset="0"/>
                      </a:rPr>
                      <m:t>if</m:t>
                    </m:r>
                    <m:r>
                      <a:rPr lang="de-DE" sz="2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200">
                        <a:latin typeface="Cambria Math" panose="02040503050406030204" pitchFamily="18" charset="0"/>
                      </a:rPr>
                      <m:t>l</m:t>
                    </m:r>
                    <m:r>
                      <a:rPr lang="de-DE" sz="2200">
                        <a:latin typeface="Cambria Math" panose="02040503050406030204" pitchFamily="18" charset="0"/>
                      </a:rPr>
                      <m:t> ∧</m:t>
                    </m:r>
                    <m:sSub>
                      <m:sSubPr>
                        <m:ctrlPr>
                          <a:rPr lang="de-DE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de-DE" sz="2200" baseline="3000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sz="2200">
                        <a:latin typeface="Cambria Math" panose="02040503050406030204" pitchFamily="18" charset="0"/>
                      </a:rPr>
                      <m:t> &gt;</m:t>
                    </m:r>
                  </m:oMath>
                </a14:m>
                <a:r>
                  <a:rPr lang="de-DE" sz="2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20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de-DE" sz="2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de-DE" sz="2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2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de-DE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200" dirty="0" smtClean="0">
                    <a:latin typeface="Cambria Math" panose="02040503050406030204" pitchFamily="18" charset="0"/>
                  </a:rPr>
                  <a:t>                  (2)</a:t>
                </a:r>
                <a:endParaRPr lang="de-DE" sz="2200" dirty="0">
                  <a:latin typeface="Cambria Math" panose="02040503050406030204" pitchFamily="18" charset="0"/>
                </a:endParaRPr>
              </a:p>
              <a:p>
                <a:pPr marL="441325" lvl="1" indent="0">
                  <a:buNone/>
                </a:pPr>
                <a:r>
                  <a:rPr lang="de-DE" sz="2200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de-DE" sz="2200" baseline="300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sz="220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de-DE" sz="220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de-DE" sz="2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de-DE" sz="2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2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de-DE" sz="220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de-DE" sz="2200">
                        <a:latin typeface="Cambria Math" panose="02040503050406030204" pitchFamily="18" charset="0"/>
                      </a:rPr>
                      <m:t>if</m:t>
                    </m:r>
                    <m:r>
                      <a:rPr lang="de-DE" sz="2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sz="2200">
                        <a:latin typeface="Cambria Math" panose="02040503050406030204" pitchFamily="18" charset="0"/>
                        <a:ea typeface="Cambria Math"/>
                      </a:rPr>
                      <m:t>≠</m:t>
                    </m:r>
                    <m:r>
                      <m:rPr>
                        <m:sty m:val="p"/>
                      </m:rPr>
                      <a:rPr lang="de-DE" sz="220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de-DE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200">
                            <a:latin typeface="Cambria Math" panose="02040503050406030204" pitchFamily="18" charset="0"/>
                            <a:ea typeface="Cambria Math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de-DE" sz="2200" baseline="3000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sz="220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2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20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de-DE" sz="22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de-DE" sz="2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2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de-DE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2200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 smtClean="0">
                    <a:latin typeface="Cambria Math" panose="02040503050406030204" pitchFamily="18" charset="0"/>
                    <a:ea typeface="Cambria Math"/>
                  </a:rPr>
                  <a:t>Efficient, linear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  <a:ea typeface="Cambria Math"/>
                      </a:rPr>
                      <m:t>Ο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e-DE" sz="2400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441325" lvl="1" indent="0">
                  <a:buNone/>
                </a:pPr>
                <a:endParaRPr lang="de-DE" sz="2200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:endParaRPr lang="de-DE" dirty="0" smtClean="0">
                  <a:ea typeface="Cambria Math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de-DE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DE" b="0" dirty="0" smtClean="0">
                  <a:ea typeface="Cambria Math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de-DE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de-DE" dirty="0"/>
              </a:p>
              <a:p>
                <a:endParaRPr lang="de-D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9645651" cy="6077744"/>
              </a:xfrm>
              <a:blipFill rotWithShape="1">
                <a:blip r:embed="rId2"/>
                <a:stretch>
                  <a:fillRect l="-1769" t="-13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8000" y="6828631"/>
            <a:ext cx="9753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200" baseline="30000" dirty="0"/>
              <a:t>1</a:t>
            </a:r>
            <a:r>
              <a:rPr lang="de-DE" sz="1200" dirty="0"/>
              <a:t> S.Kirstein, H.Wersing </a:t>
            </a:r>
            <a:r>
              <a:rPr lang="de-DE" sz="1200" dirty="0" smtClean="0"/>
              <a:t>“Rapid </a:t>
            </a:r>
            <a:r>
              <a:rPr lang="de-DE" sz="1200" dirty="0"/>
              <a:t>Online Learning of objects in a biologically motivated </a:t>
            </a:r>
            <a:r>
              <a:rPr lang="de-DE" sz="1200" dirty="0" smtClean="0"/>
              <a:t>architecture“, 2005</a:t>
            </a:r>
            <a:endParaRPr lang="de-DE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6068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Learning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6172200" cy="2950029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Benefits:</a:t>
            </a:r>
          </a:p>
          <a:p>
            <a:r>
              <a:rPr lang="de-DE" dirty="0" smtClean="0"/>
              <a:t>Incremental learning</a:t>
            </a:r>
          </a:p>
          <a:p>
            <a:r>
              <a:rPr lang="de-DE" dirty="0" smtClean="0"/>
              <a:t>Control of model complexity</a:t>
            </a:r>
          </a:p>
          <a:p>
            <a:r>
              <a:rPr lang="de-DE" dirty="0" smtClean="0"/>
              <a:t>Limited Ressources &amp; Efficiency</a:t>
            </a:r>
          </a:p>
          <a:p>
            <a:r>
              <a:rPr lang="de-DE" dirty="0" smtClean="0"/>
              <a:t>Handling of drift</a:t>
            </a:r>
          </a:p>
          <a:p>
            <a:r>
              <a:rPr lang="de-DE" dirty="0" smtClean="0"/>
              <a:t>Incorporation </a:t>
            </a:r>
            <a:r>
              <a:rPr lang="de-DE" dirty="0" smtClean="0"/>
              <a:t>of new classes</a:t>
            </a:r>
          </a:p>
          <a:p>
            <a:r>
              <a:rPr lang="de-DE" dirty="0" smtClean="0"/>
              <a:t>Adaptation to user habits &amp; environment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6" y="5152231"/>
            <a:ext cx="2520000" cy="151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6" y="1440000"/>
            <a:ext cx="2520000" cy="1676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6" y="3112419"/>
            <a:ext cx="2520000" cy="204433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8000" y="5157074"/>
            <a:ext cx="6019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77825" indent="-377825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9150" indent="-3159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60475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63713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22685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27257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31829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36401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40973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Challenges:</a:t>
            </a:r>
          </a:p>
          <a:p>
            <a:r>
              <a:rPr lang="de-DE" kern="0" dirty="0" smtClean="0"/>
              <a:t>Stability - Plasticity</a:t>
            </a:r>
          </a:p>
          <a:p>
            <a:pPr marL="0" indent="0">
              <a:buFontTx/>
              <a:buNone/>
            </a:pPr>
            <a:endParaRPr lang="de-DE" kern="0" dirty="0" smtClean="0"/>
          </a:p>
          <a:p>
            <a:pPr marL="0" indent="0">
              <a:buFontTx/>
              <a:buNone/>
            </a:pPr>
            <a:endParaRPr lang="de-DE" kern="0" dirty="0" smtClean="0"/>
          </a:p>
          <a:p>
            <a:pPr marL="0" indent="0">
              <a:buFontTx/>
              <a:buNone/>
            </a:pPr>
            <a:endParaRPr lang="de-DE" kern="0" dirty="0" smtClean="0"/>
          </a:p>
          <a:p>
            <a:pPr marL="0" indent="0">
              <a:buFontTx/>
              <a:buNone/>
            </a:pPr>
            <a:endParaRPr lang="de-DE" kern="0" dirty="0" smtClean="0"/>
          </a:p>
          <a:p>
            <a:endParaRPr lang="de-DE" kern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64648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architecture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9842500" cy="60340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de-DE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/>
                        <a:ea typeface="Cambria Math"/>
                      </a:rPr>
                      <m:t>new</m:t>
                    </m:r>
                    <m:r>
                      <a:rPr lang="de-DE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  <a:ea typeface="Cambria Math"/>
                      </a:rPr>
                      <m:t>sample</m:t>
                    </m:r>
                    <m:r>
                      <a:rPr lang="de-DE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  <a:ea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  <a:ea typeface="Cambria Math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>
                    <a:latin typeface="Cambria Math" panose="02040503050406030204" pitchFamily="18" charset="0"/>
                    <a:ea typeface="Cambria Math"/>
                  </a:rPr>
                  <a:t>:</a:t>
                </a:r>
              </a:p>
              <a:p>
                <a:pPr marL="0" indent="0"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de-DE" i="1">
                            <a:latin typeface="Cambria Math"/>
                          </a:rPr>
                        </m:ctrlPr>
                      </m:box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begChr m:val="⟨"/>
                        <m:endChr m:val="⟩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  <a:ea typeface="Cambria Math"/>
                              </a:rPr>
                              <m:t>∪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3000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de-DE" baseline="30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de-D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</a:rPr>
                  <a:t>	</a:t>
                </a:r>
                <a:r>
                  <a:rPr lang="de-DE" dirty="0" smtClean="0">
                    <a:latin typeface="Cambria Math" panose="02040503050406030204" pitchFamily="18" charset="0"/>
                  </a:rPr>
                  <a:t>GLVQ-update as in (1)</a:t>
                </a:r>
                <a:r>
                  <a:rPr lang="de-DE" dirty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de-DE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  <a:ea typeface="Cambria Math"/>
                      </a:rPr>
                      <m:t>errorCount</m:t>
                    </m:r>
                    <m:r>
                      <a:rPr lang="de-DE">
                        <a:latin typeface="Cambria Math" panose="02040503050406030204" pitchFamily="18" charset="0"/>
                        <a:ea typeface="Cambria Math"/>
                      </a:rPr>
                      <m:t>+=1, 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  <a:ea typeface="Cambria Math"/>
                      </a:rPr>
                      <m:t>if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de-DE" baseline="3000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de-DE" baseline="300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de-DE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Cambria Math" panose="02040503050406030204" pitchFamily="18" charset="0"/>
                    <a:ea typeface="Cambria Math"/>
                  </a:rPr>
                  <a:t>	if errorCount &gt; maxErrors:</a:t>
                </a:r>
              </a:p>
              <a:p>
                <a:pPr marL="441325" lvl="1" indent="0">
                  <a:buNone/>
                </a:pPr>
                <a:r>
                  <a:rPr lang="de-DE" sz="2200" dirty="0">
                    <a:latin typeface="Cambria Math" panose="02040503050406030204" pitchFamily="18" charset="0"/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de-DE" sz="220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de-DE" sz="220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de-DE" sz="220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de-DE" sz="2200">
                        <a:latin typeface="Cambria Math" panose="02040503050406030204" pitchFamily="18" charset="0"/>
                        <a:ea typeface="Cambria Math"/>
                      </a:rPr>
                      <m:t>l</m:t>
                    </m:r>
                    <m:r>
                      <a:rPr lang="de-DE" sz="220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de-DE" sz="220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box>
                      <m:boxPr>
                        <m:ctrlPr>
                          <a:rPr lang="de-DE" sz="2200" i="1">
                            <a:latin typeface="Cambria Math"/>
                            <a:ea typeface="Cambria Math"/>
                          </a:rPr>
                        </m:ctrlPr>
                      </m:boxPr>
                      <m:e>
                        <m:r>
                          <a:rPr lang="de-DE" sz="2200">
                            <a:latin typeface="Cambria Math" panose="02040503050406030204" pitchFamily="18" charset="0"/>
                            <a:ea typeface="Cambria Math"/>
                          </a:rPr>
                          <m:t>≔</m:t>
                        </m:r>
                      </m:e>
                    </m:box>
                  </m:oMath>
                </a14:m>
                <a:r>
                  <a:rPr lang="de-DE" sz="2200" dirty="0">
                    <a:latin typeface="Cambria Math" panose="02040503050406030204" pitchFamily="18" charset="0"/>
                    <a:ea typeface="Cambria Math"/>
                  </a:rPr>
                  <a:t> GetNewPrototypeByStrategy(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de-DE" sz="2200" dirty="0">
                    <a:latin typeface="Cambria Math" panose="02040503050406030204" pitchFamily="18" charset="0"/>
                    <a:ea typeface="Cambria Math"/>
                  </a:rPr>
                  <a:t>)</a:t>
                </a:r>
              </a:p>
              <a:p>
                <a:pPr marL="441325" lvl="1" indent="0">
                  <a:buNone/>
                </a:pPr>
                <a:r>
                  <a:rPr lang="de-DE" sz="2200" dirty="0">
                    <a:latin typeface="Cambria Math" panose="02040503050406030204" pitchFamily="18" charset="0"/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20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de-DE" sz="2200">
                        <a:latin typeface="Cambria Math" panose="02040503050406030204" pitchFamily="18" charset="0"/>
                        <a:ea typeface="Cambria Math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de-DE" sz="2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  <a:ea typeface="Cambria Math"/>
                          </a:rPr>
                          <m:t>W</m:t>
                        </m:r>
                        <m:r>
                          <a:rPr lang="de-DE" sz="2200">
                            <a:latin typeface="Cambria Math" panose="02040503050406030204" pitchFamily="18" charset="0"/>
                            <a:ea typeface="Cambria Math"/>
                          </a:rPr>
                          <m:t>∪(</m:t>
                        </m:r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  <a:ea typeface="Cambria Math"/>
                          </a:rPr>
                          <m:t>w</m:t>
                        </m:r>
                        <m:r>
                          <a:rPr lang="de-DE" sz="220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  <a:ea typeface="Cambria Math"/>
                          </a:rPr>
                          <m:t>l</m:t>
                        </m:r>
                        <m:r>
                          <a:rPr lang="de-DE" sz="2200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de-DE" sz="2200" dirty="0">
                  <a:latin typeface="Cambria Math" panose="02040503050406030204" pitchFamily="18" charset="0"/>
                  <a:ea typeface="Cambria Math"/>
                </a:endParaRPr>
              </a:p>
              <a:p>
                <a:pPr marL="441325" lvl="1" indent="0">
                  <a:buNone/>
                </a:pPr>
                <a:r>
                  <a:rPr lang="de-DE" sz="2200" dirty="0">
                    <a:latin typeface="Cambria Math" panose="02040503050406030204" pitchFamily="18" charset="0"/>
                    <a:ea typeface="Cambria Math"/>
                  </a:rPr>
                  <a:t>	</a:t>
                </a:r>
                <a:r>
                  <a:rPr lang="de-DE" sz="2200" dirty="0">
                    <a:latin typeface="Cambria Math" panose="02040503050406030204" pitchFamily="18" charset="0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de-DE" sz="2200" dirty="0">
                    <a:latin typeface="Cambria Math" panose="02040503050406030204" pitchFamily="18" charset="0"/>
                    <a:ea typeface="Cambria Math"/>
                  </a:rPr>
                  <a:t> update as in </a:t>
                </a:r>
                <a:r>
                  <a:rPr lang="de-DE" sz="2200" dirty="0" smtClean="0">
                    <a:latin typeface="Cambria Math" panose="02040503050406030204" pitchFamily="18" charset="0"/>
                  </a:rPr>
                  <a:t>(2)</a:t>
                </a:r>
                <a:endParaRPr lang="de-DE" sz="2200" dirty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:r>
                  <a:rPr lang="de-DE" dirty="0" smtClean="0">
                    <a:ea typeface="Cambria Math"/>
                  </a:rPr>
                  <a:t>	</a:t>
                </a:r>
                <a:r>
                  <a:rPr lang="de-DE" dirty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  <a:ea typeface="Cambria Math"/>
                      </a:rPr>
                      <m:t>errorCount</m:t>
                    </m:r>
                    <m:r>
                      <a:rPr lang="de-DE">
                        <a:latin typeface="Cambria Math" panose="02040503050406030204" pitchFamily="18" charset="0"/>
                        <a:ea typeface="Cambria Math"/>
                      </a:rPr>
                      <m:t> ≔0</m:t>
                    </m:r>
                  </m:oMath>
                </a14:m>
                <a:endParaRPr lang="de-DE" dirty="0">
                  <a:latin typeface="Cambria Math" panose="02040503050406030204" pitchFamily="18" charset="0"/>
                  <a:ea typeface="Cambria Math"/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9842500" cy="6034087"/>
              </a:xfrm>
              <a:blipFill rotWithShape="1">
                <a:blip r:embed="rId2"/>
                <a:stretch>
                  <a:fillRect l="-867" t="-13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2199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Current Placement </a:t>
            </a:r>
            <a:r>
              <a:rPr lang="de-DE" dirty="0"/>
              <a:t>S</a:t>
            </a:r>
            <a:r>
              <a:rPr lang="de-DE" dirty="0" smtClean="0"/>
              <a:t>trategies</a:t>
            </a:r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88000" y="6445612"/>
            <a:ext cx="9753600" cy="748659"/>
            <a:chOff x="163512" y="6295231"/>
            <a:chExt cx="9753600" cy="748659"/>
          </a:xfrm>
        </p:grpSpPr>
        <p:sp>
          <p:nvSpPr>
            <p:cNvPr id="4" name="Rectangle 3"/>
            <p:cNvSpPr/>
            <p:nvPr/>
          </p:nvSpPr>
          <p:spPr>
            <a:xfrm>
              <a:off x="163512" y="629523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de-DE" sz="1200" baseline="30000" dirty="0"/>
                <a:t>1</a:t>
              </a:r>
              <a:r>
                <a:rPr lang="de-DE" sz="1200" dirty="0"/>
                <a:t> S.Kirstein, H.Wersing </a:t>
              </a:r>
              <a:r>
                <a:rPr lang="de-DE" sz="1200" dirty="0" smtClean="0"/>
                <a:t>“Rapid </a:t>
              </a:r>
              <a:r>
                <a:rPr lang="de-DE" sz="1200" dirty="0"/>
                <a:t>Online Learning of objects in a biologically motivated </a:t>
              </a:r>
              <a:r>
                <a:rPr lang="de-DE" sz="1200" dirty="0" smtClean="0"/>
                <a:t>architecture“, 2005</a:t>
              </a:r>
              <a:endParaRPr lang="de-DE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512" y="653106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de-DE" sz="1200" baseline="30000" dirty="0" smtClean="0"/>
                <a:t>2</a:t>
              </a:r>
              <a:r>
                <a:rPr lang="de-DE" sz="1200" dirty="0" smtClean="0"/>
                <a:t> M.Grbovic, S. Vucetic “Learning Vector Quantization with adaptive prototype addition and removal“, 2009</a:t>
              </a:r>
              <a:endParaRPr lang="de-DE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3512" y="6766891"/>
              <a:ext cx="97536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de-DE" sz="1200" baseline="30000" dirty="0" smtClean="0"/>
                <a:t>3</a:t>
              </a:r>
              <a:r>
                <a:rPr lang="de-DE" sz="1200" dirty="0" smtClean="0"/>
                <a:t> </a:t>
              </a:r>
              <a:r>
                <a:rPr lang="de-DE" sz="1200" dirty="0"/>
                <a:t>S</a:t>
              </a:r>
              <a:r>
                <a:rPr lang="de-DE" sz="1200" dirty="0" smtClean="0"/>
                <a:t>. Bermejo, J. Cabestany “A new dynamic lvq-based classifier and its application to handwritten digits“, 1998</a:t>
              </a:r>
              <a:endParaRPr lang="de-DE" sz="12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30" y="1440000"/>
            <a:ext cx="2926086" cy="1762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4072302"/>
            <a:ext cx="2926086" cy="1762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65" y="4080255"/>
            <a:ext cx="2926086" cy="1762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30" y="4072302"/>
            <a:ext cx="2926086" cy="17629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83420" y="3562615"/>
            <a:ext cx="1135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Closest</a:t>
            </a:r>
            <a:r>
              <a:rPr lang="de-DE" baseline="30000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38025" y="3562615"/>
            <a:ext cx="1091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Cluster</a:t>
            </a:r>
            <a:r>
              <a:rPr lang="de-DE" baseline="30000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42008" y="3562615"/>
            <a:ext cx="11499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Voronoi</a:t>
            </a:r>
            <a:r>
              <a:rPr lang="de-DE" baseline="30000"/>
              <a:t>3</a:t>
            </a:r>
            <a:endParaRPr lang="de-DE" baseline="30000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5715000" cy="1163300"/>
          </a:xfrm>
        </p:spPr>
        <p:txBody>
          <a:bodyPr/>
          <a:lstStyle/>
          <a:p>
            <a:r>
              <a:rPr lang="de-DE" dirty="0" smtClean="0"/>
              <a:t>Based on class-local heuristics</a:t>
            </a:r>
          </a:p>
          <a:p>
            <a:r>
              <a:rPr lang="de-DE" dirty="0" smtClean="0"/>
              <a:t>Use missclassifications </a:t>
            </a:r>
            <a:r>
              <a:rPr lang="de-DE" dirty="0"/>
              <a:t>only 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3011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Proposed </a:t>
            </a:r>
            <a:r>
              <a:rPr lang="de-DE" dirty="0" smtClean="0"/>
              <a:t>Strategy - SamplingCost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440000"/>
                <a:ext cx="9842500" cy="392034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  <m:r>
                      <a:rPr lang="el-GR" b="0" i="0" baseline="0">
                        <a:latin typeface="Cambria Math" panose="02040503050406030204" pitchFamily="18" charset="0"/>
                        <a:ea typeface="Cambria Math"/>
                      </a:rPr>
                      <m:t>⊆</m:t>
                    </m:r>
                  </m:oMath>
                </a14:m>
                <a:r>
                  <a:rPr lang="el-GR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baseline="0">
                        <a:latin typeface="Cambria Math" panose="02040503050406030204" pitchFamily="18" charset="0"/>
                      </a:rPr>
                      <m:t>Ψ</m:t>
                    </m:r>
                    <m:r>
                      <a:rPr lang="de-DE" b="0" i="0" baseline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de-D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b="0" i="0" baseline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acc>
                      </m:e>
                    </m:d>
                    <m:r>
                      <a:rPr lang="de-DE" b="0" i="0" baseline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b="0" i="0" baseline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endParaRPr lang="de-DE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0" baseline="0" smtClean="0">
                        <a:latin typeface="Cambria Math" panose="02040503050406030204" pitchFamily="18" charset="0"/>
                        <a:ea typeface="Cambria Math"/>
                      </a:rPr>
                      <m:t>∀ </m:t>
                    </m:r>
                    <m:d>
                      <m:dPr>
                        <m:ctrlPr>
                          <a:rPr lang="de-DE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de-DE" b="0" i="0" baseline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de-DE" b="0" i="0" baseline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de-DE" b="0" i="0" baseline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acc>
                      <m:accPr>
                        <m:chr m:val="̂"/>
                        <m:ctrlPr>
                          <a:rPr lang="de-D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20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2200" b="0" i="0" baseline="0">
                            <a:latin typeface="Cambria Math" panose="02040503050406030204" pitchFamily="18" charset="0"/>
                            <a:ea typeface="Cambria Math"/>
                          </a:rPr>
                          <m:t>W</m:t>
                        </m:r>
                      </m:e>
                    </m:acc>
                    <m:r>
                      <a:rPr lang="de-DE" sz="2200" b="0" i="0" baseline="0">
                        <a:latin typeface="Cambria Math" panose="02040503050406030204" pitchFamily="18" charset="0"/>
                        <a:ea typeface="Cambria Math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de-DE" sz="220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200" b="0" i="0" baseline="0">
                            <a:latin typeface="Cambria Math" panose="02040503050406030204" pitchFamily="18" charset="0"/>
                            <a:ea typeface="Cambria Math"/>
                          </a:rPr>
                          <m:t>W</m:t>
                        </m:r>
                        <m:r>
                          <a:rPr lang="de-DE" sz="2200" b="0" i="0" baseline="0">
                            <a:latin typeface="Cambria Math" panose="02040503050406030204" pitchFamily="18" charset="0"/>
                            <a:ea typeface="Cambria Math"/>
                          </a:rPr>
                          <m:t>∪</m:t>
                        </m:r>
                        <m:d>
                          <m:dPr>
                            <m:ctrlPr>
                              <a:rPr lang="de-DE" sz="220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20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200" b="0" i="0" baseline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200" b="0" i="0" baseline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de-DE" sz="2200" b="0" i="0" baseline="0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220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200" b="0" i="0" baseline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2200" b="0" i="0" baseline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de-DE" sz="2200" dirty="0" smtClean="0"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2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200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  <m:r>
                      <a:rPr lang="de-DE" sz="2200" b="0" i="0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200" b="0" i="0" baseline="0" smtClean="0">
                        <a:latin typeface="Cambria Math" panose="02040503050406030204" pitchFamily="18" charset="0"/>
                      </a:rPr>
                      <m:t>update</m:t>
                    </m:r>
                    <m:r>
                      <a:rPr lang="de-DE" sz="2200" b="0" i="0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200" b="0" i="0" baseline="0">
                        <a:latin typeface="Cambria Math" panose="02040503050406030204" pitchFamily="18" charset="0"/>
                      </a:rPr>
                      <m:t>Ψ</m:t>
                    </m:r>
                    <m:r>
                      <a:rPr lang="de-DE" sz="2200" b="0" i="0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200" b="0" i="0" baseline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de-DE" sz="2200" b="0" i="0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200" b="0" i="0" baseline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de-DE" sz="2200" b="0" i="0" baseline="0" smtClean="0">
                        <a:latin typeface="Cambria Math" panose="02040503050406030204" pitchFamily="18" charset="0"/>
                      </a:rPr>
                      <m:t> (2)</m:t>
                    </m:r>
                  </m:oMath>
                </a14:m>
                <a:endParaRPr lang="de-DE" sz="2200" dirty="0" smtClean="0"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 sz="2200" dirty="0" smtClean="0">
                    <a:latin typeface="Cambria Math" panose="02040503050406030204" pitchFamily="18" charset="0"/>
                  </a:rPr>
                  <a:t>Calculate cost-function value E(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2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200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de-DE" sz="220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20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sz="2200" b="0" i="0" baseline="0">
                            <a:latin typeface="Cambria Math" panose="02040503050406030204" pitchFamily="18" charset="0"/>
                            <a:ea typeface="Cambria Math"/>
                          </a:rPr>
                          <m:t>W</m:t>
                        </m:r>
                      </m:e>
                    </m:acc>
                  </m:oMath>
                </a14:m>
                <a:r>
                  <a:rPr lang="de-DE" sz="2200" dirty="0" smtClean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sz="2200" b="0" i="0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200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latin typeface="Cambria Math" panose="02040503050406030204" pitchFamily="18" charset="0"/>
                  </a:rPr>
                  <a:t>Choose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b="0" i="0" baseline="0">
                            <a:latin typeface="Cambria Math" panose="02040503050406030204" pitchFamily="18" charset="0"/>
                            <a:ea typeface="Cambria Math"/>
                          </a:rPr>
                          <m:t>W</m:t>
                        </m:r>
                      </m:e>
                    </m:acc>
                    <m:r>
                      <a:rPr lang="de-DE" b="0" i="0" baseline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s.t. </a:t>
                </a:r>
                <a:r>
                  <a:rPr lang="de-DE" dirty="0">
                    <a:latin typeface="Cambria Math" panose="02040503050406030204" pitchFamily="18" charset="0"/>
                  </a:rPr>
                  <a:t>E(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0" baseline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b="0" i="0" baseline="0">
                            <a:latin typeface="Cambria Math" panose="02040503050406030204" pitchFamily="18" charset="0"/>
                            <a:ea typeface="Cambria Math"/>
                          </a:rPr>
                          <m:t>W</m:t>
                        </m:r>
                      </m:e>
                    </m:acc>
                  </m:oMath>
                </a14:m>
                <a:r>
                  <a:rPr lang="de-DE" dirty="0">
                    <a:latin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de-DE" b="0" i="0" baseline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>
                    <a:latin typeface="Cambria Math" panose="02040503050406030204" pitchFamily="18" charset="0"/>
                  </a:rPr>
                  <a:t>is minimized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latin typeface="Cambria Math" panose="02040503050406030204" pitchFamily="18" charset="0"/>
                  </a:rPr>
                  <a:t>Cross-class </a:t>
                </a:r>
                <a:r>
                  <a:rPr lang="de-DE" dirty="0">
                    <a:latin typeface="Cambria Math" panose="02040503050406030204" pitchFamily="18" charset="0"/>
                  </a:rPr>
                  <a:t>optimization</a:t>
                </a:r>
              </a:p>
              <a:p>
                <a:pPr marL="0" indent="0">
                  <a:buNone/>
                </a:pPr>
                <a:endParaRPr lang="de-DE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440000"/>
                <a:ext cx="9842500" cy="3920345"/>
              </a:xfrm>
              <a:blipFill rotWithShape="1">
                <a:blip r:embed="rId2"/>
                <a:stretch>
                  <a:fillRect l="-1610" t="-17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381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Artificial </a:t>
            </a:r>
            <a:r>
              <a:rPr lang="de-DE" dirty="0" smtClean="0"/>
              <a:t>dataset Border </a:t>
            </a:r>
            <a:endParaRPr lang="de-DE" dirty="0"/>
          </a:p>
        </p:txBody>
      </p:sp>
      <p:grpSp>
        <p:nvGrpSpPr>
          <p:cNvPr id="17" name="Group 16"/>
          <p:cNvGrpSpPr/>
          <p:nvPr/>
        </p:nvGrpSpPr>
        <p:grpSpPr>
          <a:xfrm>
            <a:off x="287999" y="3704400"/>
            <a:ext cx="9609531" cy="2284656"/>
            <a:chOff x="239712" y="3323431"/>
            <a:chExt cx="9456776" cy="22846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712" y="3323431"/>
              <a:ext cx="2217776" cy="228465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712" y="3323431"/>
              <a:ext cx="2217776" cy="228465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12" y="3323432"/>
              <a:ext cx="2217776" cy="228465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712" y="3323431"/>
              <a:ext cx="2217776" cy="2284654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1440000"/>
            <a:ext cx="4665091" cy="18167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614" y="1429292"/>
            <a:ext cx="2234477" cy="1798482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6776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Artificial Dataset Overlap</a:t>
            </a:r>
            <a:endParaRPr lang="de-DE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1440000"/>
            <a:ext cx="4665600" cy="181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88000" y="3704431"/>
            <a:ext cx="9606891" cy="2320004"/>
            <a:chOff x="87312" y="3369291"/>
            <a:chExt cx="9606891" cy="23200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912" y="3369291"/>
              <a:ext cx="2252091" cy="232000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0512" y="3369291"/>
              <a:ext cx="2252091" cy="23200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12" y="3369291"/>
              <a:ext cx="2252091" cy="23200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112" y="3369291"/>
              <a:ext cx="2252091" cy="23200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47" y="1440001"/>
            <a:ext cx="2168088" cy="181800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524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Outdoor Dataset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6" y="1440000"/>
            <a:ext cx="4590000" cy="1279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84" y="1440000"/>
            <a:ext cx="4590000" cy="12640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18948" y="3323431"/>
            <a:ext cx="9445636" cy="1305965"/>
            <a:chOff x="-111724" y="2976402"/>
            <a:chExt cx="9445636" cy="13059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21" y="3003429"/>
              <a:ext cx="2160000" cy="125191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366" y="2976402"/>
              <a:ext cx="2160000" cy="130596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1724" y="2977487"/>
              <a:ext cx="2160000" cy="13037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912" y="3003429"/>
              <a:ext cx="2160000" cy="1251911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81515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Easy/Difficult Objects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11" y="2028031"/>
            <a:ext cx="4915565" cy="37338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04269" y="1440000"/>
            <a:ext cx="958849" cy="4135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Difficult</a:t>
            </a:r>
            <a:endParaRPr lang="de-DE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42550" y="1440000"/>
            <a:ext cx="699625" cy="41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77825" indent="-377825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9150" indent="-3159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60475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63713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22685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27257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31829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36401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40973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Easy</a:t>
            </a:r>
            <a:endParaRPr lang="de-DE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12" y="2028031"/>
            <a:ext cx="1257300" cy="37338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009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8146952" cy="3407229"/>
          </a:xfrm>
        </p:spPr>
        <p:txBody>
          <a:bodyPr/>
          <a:lstStyle/>
          <a:p>
            <a:r>
              <a:rPr lang="de-DE" dirty="0" smtClean="0"/>
              <a:t>Interactive real-time learning scenario</a:t>
            </a:r>
            <a:endParaRPr lang="de-DE" dirty="0" smtClean="0"/>
          </a:p>
          <a:p>
            <a:r>
              <a:rPr lang="de-DE" dirty="0" smtClean="0"/>
              <a:t>Challenging outdoor object dataset</a:t>
            </a:r>
          </a:p>
          <a:p>
            <a:r>
              <a:rPr lang="de-DE" dirty="0" smtClean="0"/>
              <a:t>Online learning architecture</a:t>
            </a:r>
          </a:p>
          <a:p>
            <a:r>
              <a:rPr lang="de-DE" dirty="0" smtClean="0"/>
              <a:t>Proposal of cost-function based placement strategy</a:t>
            </a:r>
          </a:p>
          <a:p>
            <a:r>
              <a:rPr lang="de-DE" dirty="0"/>
              <a:t>Comparison </a:t>
            </a:r>
            <a:r>
              <a:rPr lang="de-DE" dirty="0" smtClean="0"/>
              <a:t>to current strategies on artificial and real datasets</a:t>
            </a:r>
          </a:p>
          <a:p>
            <a:r>
              <a:rPr lang="de-DE" dirty="0" smtClean="0"/>
              <a:t>SamplingCost performs superior, especially for Overlaps</a:t>
            </a:r>
          </a:p>
          <a:p>
            <a:r>
              <a:rPr lang="de-DE" dirty="0" smtClean="0"/>
              <a:t>Outdoor recognition is very challenging, feature representation not robust enough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8579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Questions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7" y="1440263"/>
            <a:ext cx="5022850" cy="46807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294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9842500" cy="60340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Realization of an i</a:t>
            </a:r>
            <a:r>
              <a:rPr lang="de-DE" dirty="0" smtClean="0"/>
              <a:t>nteractive </a:t>
            </a:r>
            <a:r>
              <a:rPr lang="de-DE" dirty="0" smtClean="0"/>
              <a:t>Learning Scenario on a Mobile Robot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Outdoor object recognition in a garden environment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Interaction via iPad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Recording of </a:t>
            </a:r>
            <a:r>
              <a:rPr lang="de-DE" dirty="0" smtClean="0"/>
              <a:t>a </a:t>
            </a:r>
            <a:r>
              <a:rPr lang="de-DE" dirty="0" smtClean="0"/>
              <a:t>challenging object dataset (40 Objects)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Live-Demonstration </a:t>
            </a:r>
          </a:p>
          <a:p>
            <a:pPr marL="898525" lvl="1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Proposal of a non-heuristic prototype placement strategy for LVQ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Implementation of available strategies</a:t>
            </a:r>
          </a:p>
          <a:p>
            <a:pPr marL="898525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Comparison &amp; </a:t>
            </a:r>
            <a:r>
              <a:rPr lang="de-DE" dirty="0" smtClean="0"/>
              <a:t>evaluation on </a:t>
            </a:r>
            <a:r>
              <a:rPr lang="de-DE" dirty="0" smtClean="0"/>
              <a:t>artificial/real </a:t>
            </a:r>
            <a:r>
              <a:rPr lang="de-DE" dirty="0" smtClean="0"/>
              <a:t>datasets</a:t>
            </a:r>
          </a:p>
          <a:p>
            <a:pPr marL="898525" lvl="1" indent="-457200">
              <a:buFont typeface="+mj-lt"/>
              <a:buAutoNum type="arabicPeriod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95129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Interactive Scenario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12" y="1440000"/>
            <a:ext cx="4419600" cy="344012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4876800" cy="4495800"/>
          </a:xfrm>
        </p:spPr>
        <p:txBody>
          <a:bodyPr/>
          <a:lstStyle/>
          <a:p>
            <a:r>
              <a:rPr lang="de-DE" dirty="0" smtClean="0"/>
              <a:t>Random exploration</a:t>
            </a:r>
          </a:p>
          <a:p>
            <a:r>
              <a:rPr lang="de-DE" dirty="0"/>
              <a:t>Grass-segmentation for o</a:t>
            </a:r>
            <a:r>
              <a:rPr lang="de-DE" dirty="0" smtClean="0"/>
              <a:t>bstacle detection</a:t>
            </a:r>
            <a:endParaRPr lang="de-DE" dirty="0" smtClean="0"/>
          </a:p>
          <a:p>
            <a:r>
              <a:rPr lang="de-DE" dirty="0" smtClean="0"/>
              <a:t>Labeling via iPad</a:t>
            </a:r>
          </a:p>
          <a:p>
            <a:r>
              <a:rPr lang="de-DE" dirty="0"/>
              <a:t>Object specific </a:t>
            </a:r>
            <a:r>
              <a:rPr lang="de-DE" dirty="0" smtClean="0"/>
              <a:t>actions</a:t>
            </a:r>
          </a:p>
          <a:p>
            <a:pPr lvl="1"/>
            <a:r>
              <a:rPr lang="de-DE" dirty="0" smtClean="0"/>
              <a:t>Comment</a:t>
            </a:r>
          </a:p>
          <a:p>
            <a:pPr lvl="1"/>
            <a:r>
              <a:rPr lang="de-DE" dirty="0" smtClean="0"/>
              <a:t>Drive around/over</a:t>
            </a:r>
            <a:endParaRPr lang="de-DE" dirty="0" smtClean="0"/>
          </a:p>
          <a:p>
            <a:r>
              <a:rPr lang="de-DE" dirty="0" smtClean="0"/>
              <a:t>Confidence estimation</a:t>
            </a:r>
          </a:p>
          <a:p>
            <a:pPr lvl="1"/>
            <a:r>
              <a:rPr lang="de-DE" dirty="0" smtClean="0"/>
              <a:t>Unknown objects</a:t>
            </a:r>
          </a:p>
          <a:p>
            <a:pPr lvl="1"/>
            <a:r>
              <a:rPr lang="de-DE" dirty="0" smtClean="0"/>
              <a:t>Drive around </a:t>
            </a:r>
            <a:r>
              <a:rPr lang="de-DE" dirty="0" smtClean="0"/>
              <a:t>in case of </a:t>
            </a:r>
            <a:r>
              <a:rPr lang="de-DE" dirty="0" smtClean="0"/>
              <a:t>low confidence</a:t>
            </a:r>
            <a:endParaRPr lang="de-DE" dirty="0"/>
          </a:p>
          <a:p>
            <a:r>
              <a:rPr lang="de-DE" dirty="0" smtClean="0"/>
              <a:t>Bumpers </a:t>
            </a:r>
            <a:r>
              <a:rPr lang="de-DE" dirty="0" smtClean="0"/>
              <a:t>for collision detection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1632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Control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96" y="1440000"/>
            <a:ext cx="353568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96" y="4009231"/>
            <a:ext cx="3535680" cy="227969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5438112" cy="3048000"/>
          </a:xfrm>
        </p:spPr>
        <p:txBody>
          <a:bodyPr/>
          <a:lstStyle/>
          <a:p>
            <a:r>
              <a:rPr lang="de-DE" dirty="0" smtClean="0"/>
              <a:t>Object image position is </a:t>
            </a:r>
            <a:r>
              <a:rPr lang="de-DE" dirty="0" smtClean="0"/>
              <a:t>used for situation recognition </a:t>
            </a:r>
          </a:p>
          <a:p>
            <a:r>
              <a:rPr lang="de-DE" dirty="0" smtClean="0"/>
              <a:t>Far distanced objects are ignored</a:t>
            </a:r>
            <a:endParaRPr lang="de-DE" dirty="0" smtClean="0"/>
          </a:p>
          <a:p>
            <a:r>
              <a:rPr lang="de-DE" dirty="0" smtClean="0"/>
              <a:t>Vision bump triggers end of a </a:t>
            </a:r>
            <a:r>
              <a:rPr lang="de-DE" dirty="0" smtClean="0"/>
              <a:t>sequence</a:t>
            </a:r>
          </a:p>
          <a:p>
            <a:r>
              <a:rPr lang="de-DE" dirty="0" smtClean="0"/>
              <a:t>Only approached objects are considered</a:t>
            </a:r>
            <a:endParaRPr lang="de-DE" dirty="0" smtClean="0"/>
          </a:p>
          <a:p>
            <a:r>
              <a:rPr lang="de-DE" dirty="0" smtClean="0"/>
              <a:t>Last 10 images of a sequence are used for learning / classification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591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Apps</a:t>
            </a:r>
            <a:endParaRPr lang="en-US" alt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2400" y="1440000"/>
            <a:ext cx="4800600" cy="16764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Streaming – App:</a:t>
            </a:r>
          </a:p>
          <a:p>
            <a:r>
              <a:rPr lang="de-DE" dirty="0" smtClean="0"/>
              <a:t>Stream of visual input</a:t>
            </a:r>
          </a:p>
          <a:p>
            <a:r>
              <a:rPr lang="de-DE" dirty="0" smtClean="0"/>
              <a:t>Enables live-Labeling</a:t>
            </a:r>
          </a:p>
          <a:p>
            <a:r>
              <a:rPr lang="de-DE" dirty="0" smtClean="0"/>
              <a:t>Display of classification confidence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2400" y="3856831"/>
            <a:ext cx="6400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77825" indent="-377825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9150" indent="-3159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60475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63713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22685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27257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31829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36401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4097338" indent="-252413" algn="l" defTabSz="100806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/>
              <a:t>Labeling– App:</a:t>
            </a:r>
          </a:p>
          <a:p>
            <a:r>
              <a:rPr lang="de-DE" kern="0" dirty="0" smtClean="0"/>
              <a:t>Label management</a:t>
            </a:r>
          </a:p>
          <a:p>
            <a:r>
              <a:rPr lang="de-DE" kern="0" dirty="0" smtClean="0"/>
              <a:t>Configuration of object </a:t>
            </a:r>
            <a:r>
              <a:rPr lang="de-DE" kern="0" dirty="0" smtClean="0"/>
              <a:t>specific actions</a:t>
            </a:r>
          </a:p>
          <a:p>
            <a:r>
              <a:rPr lang="de-DE" kern="0" dirty="0" smtClean="0"/>
              <a:t>Post labeling</a:t>
            </a:r>
          </a:p>
          <a:p>
            <a:endParaRPr lang="de-DE" kern="0" dirty="0" smtClean="0"/>
          </a:p>
          <a:p>
            <a:pPr marL="0" indent="0">
              <a:buFontTx/>
              <a:buNone/>
            </a:pPr>
            <a:endParaRPr lang="de-DE" kern="0" dirty="0" smtClean="0"/>
          </a:p>
          <a:p>
            <a:endParaRPr lang="de-DE" kern="0" dirty="0" smtClean="0"/>
          </a:p>
          <a:p>
            <a:endParaRPr lang="de-DE" kern="0" dirty="0" smtClean="0"/>
          </a:p>
          <a:p>
            <a:pPr marL="0" indent="0">
              <a:buFontTx/>
              <a:buNone/>
            </a:pPr>
            <a:endParaRPr lang="de-DE" kern="0" dirty="0" smtClean="0"/>
          </a:p>
          <a:p>
            <a:pPr marL="0" indent="0">
              <a:buFontTx/>
              <a:buNone/>
            </a:pPr>
            <a:endParaRPr lang="de-DE" kern="0" dirty="0" smtClean="0"/>
          </a:p>
          <a:p>
            <a:pPr marL="0" indent="0">
              <a:buFontTx/>
              <a:buNone/>
            </a:pPr>
            <a:endParaRPr lang="de-DE" kern="0" dirty="0" smtClean="0"/>
          </a:p>
          <a:p>
            <a:pPr marL="0" indent="0">
              <a:buFontTx/>
              <a:buNone/>
            </a:pPr>
            <a:endParaRPr lang="de-DE" kern="0" dirty="0" smtClean="0"/>
          </a:p>
          <a:p>
            <a:endParaRPr lang="de-DE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Representation</a:t>
            </a:r>
            <a:endParaRPr 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5257800" cy="2438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rg-Chromaticity </a:t>
            </a:r>
            <a:r>
              <a:rPr lang="de-DE" dirty="0" smtClean="0"/>
              <a:t>histogram</a:t>
            </a:r>
          </a:p>
          <a:p>
            <a:r>
              <a:rPr lang="de-DE" dirty="0" smtClean="0"/>
              <a:t>Intensity invariant</a:t>
            </a:r>
            <a:endParaRPr lang="de-DE" dirty="0" smtClean="0"/>
          </a:p>
          <a:p>
            <a:r>
              <a:rPr lang="de-DE" dirty="0" smtClean="0"/>
              <a:t>e.g. r = R / R+G+B</a:t>
            </a:r>
          </a:p>
          <a:p>
            <a:r>
              <a:rPr lang="de-DE" dirty="0" smtClean="0"/>
              <a:t>21 dimensions</a:t>
            </a:r>
          </a:p>
          <a:p>
            <a:r>
              <a:rPr lang="de-DE" dirty="0" smtClean="0"/>
              <a:t>Hist.-normalization for size invariance</a:t>
            </a:r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312" y="1440000"/>
            <a:ext cx="4193631" cy="2895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0" y="4390231"/>
            <a:ext cx="2377003" cy="1782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72" y="4382633"/>
            <a:ext cx="2362200" cy="17716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14543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Pipeline</a:t>
            </a:r>
            <a:endParaRPr lang="de-DE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5443" y="2661657"/>
            <a:ext cx="9169739" cy="2153015"/>
            <a:chOff x="468312" y="2661657"/>
            <a:chExt cx="9169739" cy="2153015"/>
          </a:xfrm>
        </p:grpSpPr>
        <p:grpSp>
          <p:nvGrpSpPr>
            <p:cNvPr id="8" name="Group 7"/>
            <p:cNvGrpSpPr/>
            <p:nvPr/>
          </p:nvGrpSpPr>
          <p:grpSpPr>
            <a:xfrm>
              <a:off x="468312" y="2661657"/>
              <a:ext cx="2124000" cy="2142247"/>
              <a:chOff x="468312" y="2661657"/>
              <a:chExt cx="2124000" cy="214224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312" y="3210904"/>
                <a:ext cx="2124000" cy="1593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1153446" y="2661657"/>
                <a:ext cx="7537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 smtClean="0"/>
                  <a:t>Input</a:t>
                </a:r>
                <a:endParaRPr lang="de-DE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844132" y="2661657"/>
              <a:ext cx="2124000" cy="2142247"/>
              <a:chOff x="2880728" y="2661657"/>
              <a:chExt cx="2124000" cy="214224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0728" y="3210904"/>
                <a:ext cx="2124000" cy="1593000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059313" y="2661657"/>
                <a:ext cx="17668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 smtClean="0"/>
                  <a:t>Segmentation</a:t>
                </a:r>
                <a:endParaRPr lang="de-DE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219952" y="2661657"/>
              <a:ext cx="2124000" cy="2142247"/>
              <a:chOff x="5192712" y="2661657"/>
              <a:chExt cx="2124000" cy="214224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2712" y="3210904"/>
                <a:ext cx="2124000" cy="159300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5293552" y="2661657"/>
                <a:ext cx="19223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 smtClean="0"/>
                  <a:t>rg-Chromaticity</a:t>
                </a:r>
                <a:endParaRPr lang="de-DE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595772" y="2661657"/>
              <a:ext cx="2042279" cy="2153015"/>
              <a:chOff x="7595772" y="2661657"/>
              <a:chExt cx="2042279" cy="215301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5772" y="3200137"/>
                <a:ext cx="2042279" cy="1614535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7940284" y="2661657"/>
                <a:ext cx="13532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 smtClean="0"/>
                  <a:t>Histogram</a:t>
                </a:r>
                <a:endParaRPr lang="de-DE" dirty="0"/>
              </a:p>
            </p:txBody>
          </p:sp>
        </p:grp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24989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Outdoor dataset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12" y="1440000"/>
            <a:ext cx="4121431" cy="481563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8000" y="1440000"/>
            <a:ext cx="5403654" cy="1371600"/>
          </a:xfrm>
        </p:spPr>
        <p:txBody>
          <a:bodyPr/>
          <a:lstStyle/>
          <a:p>
            <a:r>
              <a:rPr lang="de-DE" dirty="0" smtClean="0"/>
              <a:t>40 objects</a:t>
            </a:r>
          </a:p>
          <a:p>
            <a:r>
              <a:rPr lang="de-DE" dirty="0" smtClean="0"/>
              <a:t>5 sequences in cloudy/sunny conditions</a:t>
            </a:r>
          </a:p>
          <a:p>
            <a:r>
              <a:rPr lang="de-DE" dirty="0" smtClean="0"/>
              <a:t>10 images per sequence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3344102"/>
            <a:ext cx="2971800" cy="291153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BAE7-D75F-4958-BA8C-D0E96B38C879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9639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ri-eu">
  <a:themeElements>
    <a:clrScheme name="hri-e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ri-e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80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80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ri-e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i-e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i-e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i-e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i-e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i-e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i-e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1179</Words>
  <Application>Microsoft Office PowerPoint</Application>
  <PresentationFormat>Custom</PresentationFormat>
  <Paragraphs>281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hri-eu</vt:lpstr>
      <vt:lpstr>Online Learning on a Mobile Robot</vt:lpstr>
      <vt:lpstr>Online Learning</vt:lpstr>
      <vt:lpstr>Goals</vt:lpstr>
      <vt:lpstr>Interactive Scenario</vt:lpstr>
      <vt:lpstr>Control</vt:lpstr>
      <vt:lpstr>Apps</vt:lpstr>
      <vt:lpstr>Feature Representation</vt:lpstr>
      <vt:lpstr>Pipeline</vt:lpstr>
      <vt:lpstr>Outdoor dataset</vt:lpstr>
      <vt:lpstr>Challenges</vt:lpstr>
      <vt:lpstr>GLVQ1</vt:lpstr>
      <vt:lpstr>GLVQ1</vt:lpstr>
      <vt:lpstr>GLVQ1</vt:lpstr>
      <vt:lpstr>GLVQ1</vt:lpstr>
      <vt:lpstr>GLVQ1</vt:lpstr>
      <vt:lpstr>GLVQ1</vt:lpstr>
      <vt:lpstr>GLVQ1</vt:lpstr>
      <vt:lpstr>GLVQ1</vt:lpstr>
      <vt:lpstr>Learning architecture</vt:lpstr>
      <vt:lpstr>Learning architecture</vt:lpstr>
      <vt:lpstr>Current Placement Strategies</vt:lpstr>
      <vt:lpstr>Proposed Strategy - SamplingCost</vt:lpstr>
      <vt:lpstr>Artificial dataset Border </vt:lpstr>
      <vt:lpstr>Artificial Dataset Overlap</vt:lpstr>
      <vt:lpstr>Outdoor Dataset</vt:lpstr>
      <vt:lpstr>Easy/Difficult Objects</vt:lpstr>
      <vt:lpstr>Summary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bs</dc:creator>
  <cp:lastModifiedBy>vlosing</cp:lastModifiedBy>
  <cp:revision>76</cp:revision>
  <dcterms:created xsi:type="dcterms:W3CDTF">2009-04-16T13:52:12Z</dcterms:created>
  <dcterms:modified xsi:type="dcterms:W3CDTF">2015-02-19T09:32:27Z</dcterms:modified>
</cp:coreProperties>
</file>