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8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9" r:id="rId19"/>
    <p:sldId id="275" r:id="rId20"/>
  </p:sldIdLst>
  <p:sldSz cx="10080625" cy="75612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031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06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09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124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154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186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19921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624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2F"/>
    <a:srgbClr val="74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6"/>
      </p:cViewPr>
      <p:guideLst>
        <p:guide orient="horz" pos="2382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8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7E0D-97D4-40DB-89DD-5D544607FCCC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513A-2C5B-4E53-8625-27D4FF6E1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86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1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4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07298" y="2747775"/>
            <a:ext cx="7560469" cy="1705715"/>
          </a:xfrm>
        </p:spPr>
        <p:txBody>
          <a:bodyPr anchor="t" anchorCtr="0"/>
          <a:lstStyle>
            <a:lvl1pPr algn="r">
              <a:defRPr sz="35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60777" y="2485231"/>
            <a:ext cx="8064500" cy="259079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60777" y="2485232"/>
            <a:ext cx="252016" cy="141143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60777" y="2485231"/>
            <a:ext cx="8064500" cy="259079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66" tIns="50384" rIns="100766" bIns="5038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60777" y="2485232"/>
            <a:ext cx="252016" cy="259079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66" tIns="50384" rIns="100766" bIns="5038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88D1-1E0B-4D49-8F9D-8068C5E68929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802"/>
            <a:ext cx="2268141" cy="645157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802"/>
            <a:ext cx="6636411" cy="64515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2F7B-4C86-48FD-BF78-6C1BE43441F9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001051" y="3530301"/>
            <a:ext cx="645227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8"/>
            <a:ext cx="9072563" cy="5444109"/>
          </a:xfrm>
        </p:spPr>
        <p:txBody>
          <a:bodyPr/>
          <a:lstStyle>
            <a:lvl1pPr marL="302298" indent="-302298">
              <a:buFont typeface="Arial" panose="020B0604020202020204" pitchFamily="34" charset="0"/>
              <a:buChar char="•"/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9072563" cy="5444109"/>
          </a:xfrm>
        </p:spPr>
        <p:txBody>
          <a:bodyPr/>
          <a:lstStyle>
            <a:lvl1pPr>
              <a:defRPr sz="2400"/>
            </a:lvl1pPr>
            <a:lvl2pPr marL="604821" indent="-302410">
              <a:buFont typeface="Arial" panose="020B0604020202020204" pitchFamily="34" charset="0"/>
              <a:buChar char="•"/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83" y="3276548"/>
            <a:ext cx="7560469" cy="1176196"/>
          </a:xfrm>
        </p:spPr>
        <p:txBody>
          <a:bodyPr anchor="t" anchorCtr="0"/>
          <a:lstStyle>
            <a:lvl1pPr algn="r">
              <a:buNone/>
              <a:defRPr sz="35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088" y="4704786"/>
            <a:ext cx="7476464" cy="1260211"/>
          </a:xfrm>
        </p:spPr>
        <p:txBody>
          <a:bodyPr anchor="t" anchorCtr="0"/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438" y="7006771"/>
            <a:ext cx="2520156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558" y="7006771"/>
            <a:ext cx="3830638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433" y="7006771"/>
            <a:ext cx="1676744" cy="403267"/>
          </a:xfrm>
        </p:spPr>
        <p:txBody>
          <a:bodyPr/>
          <a:lstStyle/>
          <a:p>
            <a:fld id="{7718C5A4-D53F-45A4-B079-9270420FA2C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Rectangle 6"/>
          <p:cNvSpPr/>
          <p:nvPr/>
        </p:nvSpPr>
        <p:spPr>
          <a:xfrm>
            <a:off x="1008063" y="3108519"/>
            <a:ext cx="8064500" cy="141143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08062" y="3108519"/>
            <a:ext cx="252016" cy="141143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3F3A-ECF8-46D8-9CF4-8902386E660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06677" y="1340864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417737"/>
            <a:ext cx="4454027" cy="756126"/>
          </a:xfrm>
          <a:noFill/>
          <a:ln>
            <a:noFill/>
          </a:ln>
        </p:spPr>
        <p:txBody>
          <a:bodyPr lIns="100803" anchor="b" anchorCtr="0">
            <a:noAutofit/>
          </a:bodyPr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4318" y="1428239"/>
            <a:ext cx="4455776" cy="756126"/>
          </a:xfrm>
          <a:noFill/>
          <a:ln>
            <a:noFill/>
          </a:ln>
        </p:spPr>
        <p:txBody>
          <a:bodyPr lIns="100803" anchor="b" anchorCtr="0"/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3E2E-E605-433A-86E3-559ED0477564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124318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11C-8E33-4DE6-A416-0D7698FA4BB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2FDC-4D36-4DAD-A96A-E9B0A7E86F6E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432" y="336056"/>
            <a:ext cx="2772172" cy="924154"/>
          </a:xfrm>
        </p:spPr>
        <p:txBody>
          <a:bodyPr anchor="b" anchorCtr="0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72432" y="1344225"/>
            <a:ext cx="2772172" cy="5340143"/>
          </a:xfrm>
        </p:spPr>
        <p:txBody>
          <a:bodyPr/>
          <a:lstStyle>
            <a:lvl1pPr marL="0" indent="0">
              <a:lnSpc>
                <a:spcPts val="2425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D91-D05D-4839-9921-0F5F2C78686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484042" y="3665112"/>
            <a:ext cx="665391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6021" y="336056"/>
            <a:ext cx="6300391" cy="630105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52217"/>
            <a:ext cx="9072563" cy="743875"/>
          </a:xfrm>
          <a:ln>
            <a:solidFill>
              <a:schemeClr val="accent1"/>
            </a:solidFill>
          </a:ln>
        </p:spPr>
        <p:txBody>
          <a:bodyPr lIns="302410" anchor="ctr"/>
          <a:lstStyle>
            <a:lvl1pPr algn="r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2100351"/>
            <a:ext cx="9072563" cy="470814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61"/>
              </a:spcBef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1344225"/>
            <a:ext cx="9072563" cy="588098"/>
          </a:xfrm>
        </p:spPr>
        <p:txBody>
          <a:bodyPr anchor="ctr" anchorCtr="0"/>
          <a:lstStyle>
            <a:lvl1pPr marL="0" indent="0" algn="l">
              <a:buFontTx/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E36-F467-456D-8937-AD2220DCA1A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04031" y="552217"/>
            <a:ext cx="201613" cy="75612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168028"/>
            <a:ext cx="9072563" cy="1092182"/>
          </a:xfrm>
          <a:prstGeom prst="rect">
            <a:avLst/>
          </a:prstGeom>
        </p:spPr>
        <p:txBody>
          <a:bodyPr vert="horz" lIns="100803" tIns="50402" rIns="100803" bIns="5040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44225"/>
            <a:ext cx="9072563" cy="5413864"/>
          </a:xfrm>
          <a:prstGeom prst="rect">
            <a:avLst/>
          </a:prstGeom>
        </p:spPr>
        <p:txBody>
          <a:bodyPr vert="horz" lIns="100803" tIns="50402" rIns="100803" bIns="50402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56438" y="7008171"/>
            <a:ext cx="2523516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5558" y="7008171"/>
            <a:ext cx="3864240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5402" y="7008171"/>
            <a:ext cx="2184135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504031" y="1260211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410" indent="-302410" algn="l" rtl="0" eaLnBrk="1" latinLnBrk="0" hangingPunct="1">
        <a:spcBef>
          <a:spcPts val="661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821" indent="-302410" algn="l" rtl="0" eaLnBrk="1" latinLnBrk="0" hangingPunct="1">
        <a:spcBef>
          <a:spcPts val="551"/>
        </a:spcBef>
        <a:buClr>
          <a:schemeClr val="accent2"/>
        </a:buClr>
        <a:buSzPct val="76000"/>
        <a:buFont typeface="Wingdings 3"/>
        <a:buChar char="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07231" indent="-252009" algn="l" rtl="0" eaLnBrk="1" latinLnBrk="0" hangingPunct="1">
        <a:spcBef>
          <a:spcPts val="55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641" indent="-252009" algn="l" rtl="0" eaLnBrk="1" latinLnBrk="0" hangingPunct="1">
        <a:spcBef>
          <a:spcPts val="44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indent="-252009" algn="l" rtl="0" eaLnBrk="1" latinLnBrk="0" hangingPunct="1">
        <a:spcBef>
          <a:spcPts val="331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462" indent="-201607" algn="l" rtl="0" eaLnBrk="1" latinLnBrk="0" hangingPunct="1">
        <a:spcBef>
          <a:spcPts val="331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016069" indent="-201607" algn="l" rtl="0" eaLnBrk="1" latinLnBrk="0" hangingPunct="1">
        <a:spcBef>
          <a:spcPts val="331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217676" indent="-201607" algn="l" rtl="0" eaLnBrk="1" latinLnBrk="0" hangingPunct="1">
        <a:spcBef>
          <a:spcPts val="331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419283" indent="-201607" algn="l" rtl="0" eaLnBrk="1" latinLnBrk="0" hangingPunct="1">
        <a:spcBef>
          <a:spcPts val="331"/>
        </a:spcBef>
        <a:buClr>
          <a:srgbClr val="9FB8CD"/>
        </a:buClr>
        <a:buSzPct val="75000"/>
        <a:buFont typeface="Wingdings 3"/>
        <a:buChar char=""/>
        <a:defRPr kumimoji="0"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19" y="1081088"/>
            <a:ext cx="9145588" cy="1428750"/>
          </a:xfrm>
        </p:spPr>
        <p:txBody>
          <a:bodyPr/>
          <a:lstStyle/>
          <a:p>
            <a:r>
              <a:rPr lang="en-US" altLang="de-DE" i="1" dirty="0" smtClean="0"/>
              <a:t>Interactive Online Learning for Obstacle Classification on a Mobile Robot</a:t>
            </a:r>
            <a:endParaRPr lang="en-US" altLang="de-DE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30312" y="2713831"/>
            <a:ext cx="9121774" cy="575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0" dirty="0" smtClean="0">
                <a:latin typeface="+mj-lt"/>
              </a:rPr>
              <a:t>Viktor </a:t>
            </a:r>
            <a:r>
              <a:rPr lang="de-DE" sz="2200" b="0" dirty="0" smtClean="0">
                <a:latin typeface="+mj-lt"/>
              </a:rPr>
              <a:t>Losing</a:t>
            </a:r>
            <a:r>
              <a:rPr lang="de-DE" sz="2200" b="0" baseline="30000" dirty="0" smtClean="0">
                <a:latin typeface="+mj-lt"/>
              </a:rPr>
              <a:t>1,2</a:t>
            </a:r>
            <a:r>
              <a:rPr lang="de-DE" sz="2200" b="0" dirty="0" smtClean="0">
                <a:latin typeface="+mj-lt"/>
              </a:rPr>
              <a:t>, Barbara </a:t>
            </a:r>
            <a:r>
              <a:rPr lang="de-DE" sz="2200" b="0" dirty="0" smtClean="0">
                <a:latin typeface="+mj-lt"/>
              </a:rPr>
              <a:t>Hammer</a:t>
            </a:r>
            <a:r>
              <a:rPr lang="de-DE" sz="2200" b="0" baseline="30000" dirty="0" smtClean="0">
                <a:latin typeface="+mj-lt"/>
              </a:rPr>
              <a:t>2</a:t>
            </a:r>
            <a:r>
              <a:rPr lang="de-DE" sz="2200" b="0" dirty="0" smtClean="0">
                <a:latin typeface="+mj-lt"/>
              </a:rPr>
              <a:t> </a:t>
            </a:r>
            <a:r>
              <a:rPr lang="de-DE" sz="2200" b="0" dirty="0" err="1">
                <a:latin typeface="+mj-lt"/>
              </a:rPr>
              <a:t>and</a:t>
            </a:r>
            <a:r>
              <a:rPr lang="de-DE" sz="2200" b="0" dirty="0">
                <a:latin typeface="+mj-lt"/>
              </a:rPr>
              <a:t> </a:t>
            </a:r>
            <a:r>
              <a:rPr lang="de-DE" sz="2200" b="0" dirty="0" smtClean="0">
                <a:latin typeface="+mj-lt"/>
              </a:rPr>
              <a:t>Heiko </a:t>
            </a:r>
            <a:r>
              <a:rPr lang="de-DE" sz="2200" b="0" dirty="0" smtClean="0">
                <a:latin typeface="+mj-lt"/>
              </a:rPr>
              <a:t>Wersing</a:t>
            </a:r>
            <a:r>
              <a:rPr lang="de-DE" sz="2200" b="0" baseline="30000" dirty="0" smtClean="0">
                <a:latin typeface="+mj-lt"/>
              </a:rPr>
              <a:t>1</a:t>
            </a:r>
            <a:endParaRPr lang="de-DE" sz="2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563" y="3475831"/>
            <a:ext cx="5400000" cy="769441"/>
          </a:xfrm>
          <a:prstGeom prst="rect">
            <a:avLst/>
          </a:prstGeom>
          <a:noFill/>
        </p:spPr>
        <p:txBody>
          <a:bodyPr wrap="squar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1</a:t>
            </a:r>
            <a:r>
              <a:rPr lang="de-DE" sz="2200" dirty="0">
                <a:latin typeface="+mn-lt"/>
              </a:rPr>
              <a:t>University </a:t>
            </a:r>
            <a:r>
              <a:rPr lang="de-DE" sz="2200" dirty="0" err="1">
                <a:latin typeface="+mn-lt"/>
              </a:rPr>
              <a:t>of</a:t>
            </a:r>
            <a:r>
              <a:rPr lang="de-DE" sz="2200" dirty="0">
                <a:latin typeface="+mn-lt"/>
              </a:rPr>
              <a:t> Bielefeld</a:t>
            </a:r>
          </a:p>
          <a:p>
            <a:pPr algn="ctr"/>
            <a:r>
              <a:rPr lang="de-DE" sz="2200" dirty="0">
                <a:latin typeface="+mn-lt"/>
              </a:rPr>
              <a:t>Bielefeld, </a:t>
            </a:r>
            <a:r>
              <a:rPr lang="de-DE" sz="2200" dirty="0">
                <a:latin typeface="+mn-lt"/>
              </a:rPr>
              <a:t>Germany</a:t>
            </a:r>
            <a:endParaRPr lang="de-DE" sz="2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5778" y="4245272"/>
            <a:ext cx="4936648" cy="1110348"/>
          </a:xfrm>
          <a:prstGeom prst="rect">
            <a:avLst/>
          </a:prstGeom>
          <a:noFill/>
        </p:spPr>
        <p:txBody>
          <a:bodyPr wrap="non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2</a:t>
            </a:r>
            <a:r>
              <a:rPr lang="de-DE" sz="2200" dirty="0">
                <a:latin typeface="+mn-lt"/>
              </a:rPr>
              <a:t>Honda Research Institute Europe GmbH</a:t>
            </a:r>
          </a:p>
          <a:p>
            <a:pPr algn="ctr"/>
            <a:r>
              <a:rPr lang="de-DE" sz="2200" dirty="0">
                <a:latin typeface="+mn-lt"/>
              </a:rPr>
              <a:t>Offenbach, Germany</a:t>
            </a:r>
          </a:p>
          <a:p>
            <a:pPr algn="ctr"/>
            <a:endParaRPr lang="de-DE" sz="2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1" y="5723895"/>
            <a:ext cx="2893415" cy="12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4" y="5723895"/>
            <a:ext cx="3171595" cy="12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term memory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10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4975" y="1723231"/>
                <a:ext cx="7805738" cy="511831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8800" i="1">
                              <a:latin typeface="Cambria Math"/>
                            </a:rPr>
                          </m:ctrlPr>
                        </m:boxPr>
                        <m:e>
                          <m:r>
                            <m:rPr>
                              <m:sty m:val="p"/>
                            </m:rPr>
                            <a:rPr lang="el-GR" sz="88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⟨"/>
                          <m:endChr m:val="⟩"/>
                          <m:ctrlPr>
                            <a:rPr lang="de-DE" sz="8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8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8800" baseline="30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8800" baseline="30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8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8800">
                              <a:latin typeface="Cambria Math" panose="02040503050406030204" pitchFamily="18" charset="0"/>
                              <a:ea typeface="Cambria Math"/>
                            </a:rPr>
                            <m:t>∈1,…,</m:t>
                          </m:r>
                          <m:r>
                            <m:rPr>
                              <m:sty m:val="p"/>
                            </m:rPr>
                            <a:rPr lang="de-DE" sz="8800">
                              <a:latin typeface="Cambria Math" panose="02040503050406030204" pitchFamily="18" charset="0"/>
                              <a:ea typeface="Cambria Math"/>
                            </a:rPr>
                            <m:t>t</m:t>
                          </m:r>
                        </m:e>
                      </m:d>
                      <m:r>
                        <a:rPr lang="de-DE" sz="88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window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recent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de-DE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457031" indent="-457031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</a:t>
                </a:r>
              </a:p>
            </p:txBody>
          </p:sp>
        </mc:Choice>
        <mc:Fallback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4975" y="1723231"/>
                <a:ext cx="7805738" cy="511831"/>
              </a:xfrm>
              <a:blipFill rotWithShape="1"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20713" y="3185749"/>
            <a:ext cx="8915400" cy="2498234"/>
            <a:chOff x="620712" y="4310717"/>
            <a:chExt cx="8915400" cy="2498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  <m:r>
                            <a:rPr lang="de-DE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  <m:r>
                            <a:rPr lang="de-DE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5505680" y="4699575"/>
              <a:ext cx="982432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3516312" y="5017675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1700" i="1" dirty="0" smtClean="0">
                    <a:latin typeface="Cambria Math"/>
                  </a:endParaRPr>
                </a:p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7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 baseline="20000">
                                <a:latin typeface="Cambria Math"/>
                              </a:rPr>
                              <m:t>+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</m:t>
                        </m:r>
                        <m:r>
                          <a:rPr lang="de-DE" sz="170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 baseline="20000">
                                <a:latin typeface="Cambria Math"/>
                              </a:rPr>
                              <m:t>−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6312" y="5017675"/>
                  <a:ext cx="1692000" cy="6871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58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525713" y="4695032"/>
              <a:ext cx="884188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9901" y="4840508"/>
              <a:ext cx="6126211" cy="106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07691"/>
              <a:endParaRPr lang="de-DE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620712" y="6295231"/>
              <a:ext cx="8915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20712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7166" y="6401746"/>
              <a:ext cx="790292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n-t+1</a:t>
              </a:r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62865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8952" y="6364335"/>
              <a:ext cx="571159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n-1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377825" indent="-377825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19150" indent="-3159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2pPr>
                  <a:lvl3pPr marL="1260475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763713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500">
                      <a:solidFill>
                        <a:schemeClr val="tx1"/>
                      </a:solidFill>
                      <a:latin typeface="+mn-lt"/>
                    </a:defRPr>
                  </a:lvl4pPr>
                  <a:lvl5pPr marL="22685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5pPr>
                  <a:lvl6pPr marL="27257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6pPr>
                  <a:lvl7pPr marL="31829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7pPr>
                  <a:lvl8pPr marL="36401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8pPr>
                  <a:lvl9pPr marL="40973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i="1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Ψ</m:t>
                            </m:r>
                          </m:e>
                        </m:box>
                      </m:oMath>
                    </m:oMathPara>
                  </a14:m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8990934" y="5170260"/>
            <a:ext cx="1115963" cy="312904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sz="1400" dirty="0"/>
              <a:t>s</a:t>
            </a:r>
            <a:r>
              <a:rPr lang="de-DE" sz="1400" dirty="0"/>
              <a:t>ample idx.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6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Placement </a:t>
            </a:r>
            <a:r>
              <a:rPr lang="de-DE" dirty="0"/>
              <a:t>S</a:t>
            </a:r>
            <a:r>
              <a:rPr lang="de-DE" dirty="0" smtClean="0"/>
              <a:t>trategies</a:t>
            </a:r>
            <a:endParaRPr lang="de-DE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0"/>
            <a:ext cx="6259051" cy="1762969"/>
          </a:xfrm>
        </p:spPr>
        <p:txBody>
          <a:bodyPr/>
          <a:lstStyle/>
          <a:p>
            <a:r>
              <a:rPr lang="de-DE" dirty="0" smtClean="0"/>
              <a:t>Based on class-local heuristics</a:t>
            </a:r>
          </a:p>
          <a:p>
            <a:r>
              <a:rPr lang="de-DE" dirty="0" smtClean="0"/>
              <a:t>Use misclassifications </a:t>
            </a:r>
            <a:r>
              <a:rPr lang="de-DE" dirty="0"/>
              <a:t>only 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88000" y="6132189"/>
            <a:ext cx="9753600" cy="748659"/>
            <a:chOff x="163512" y="6295231"/>
            <a:chExt cx="9753600" cy="748659"/>
          </a:xfrm>
        </p:grpSpPr>
        <p:sp>
          <p:nvSpPr>
            <p:cNvPr id="4" name="Rectangle 3"/>
            <p:cNvSpPr/>
            <p:nvPr/>
          </p:nvSpPr>
          <p:spPr>
            <a:xfrm>
              <a:off x="163512" y="629523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1</a:t>
              </a:r>
              <a:r>
                <a:rPr lang="de-DE" sz="1200" dirty="0"/>
                <a:t> S.Kirstein, H.Wersing </a:t>
              </a:r>
              <a:r>
                <a:rPr lang="de-DE" sz="1200" dirty="0"/>
                <a:t>“Rapid </a:t>
              </a:r>
              <a:r>
                <a:rPr lang="de-DE" sz="1200" dirty="0"/>
                <a:t>Online Learning of objects in a biologically motivated </a:t>
              </a:r>
              <a:r>
                <a:rPr lang="de-DE" sz="1200" dirty="0"/>
                <a:t>architecture“, 2005</a:t>
              </a:r>
              <a:endParaRPr lang="de-DE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512" y="653106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2</a:t>
              </a:r>
              <a:r>
                <a:rPr lang="de-DE" sz="1200" dirty="0"/>
                <a:t> M.Grbovic, S. Vucetic “Learning Vector Quantization with adaptive prototype addition and removal“, 2009</a:t>
              </a:r>
              <a:endParaRPr lang="de-DE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76689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3</a:t>
              </a:r>
              <a:r>
                <a:rPr lang="de-DE" sz="1200" dirty="0"/>
                <a:t> </a:t>
              </a:r>
              <a:r>
                <a:rPr lang="de-DE" sz="1200" dirty="0"/>
                <a:t>S</a:t>
              </a:r>
              <a:r>
                <a:rPr lang="de-DE" sz="1200" dirty="0"/>
                <a:t>. Bermejo, J. Cabestany “A new dynamic lvq-based classifier and its application to handwritten digits“, 1998</a:t>
              </a:r>
              <a:endParaRPr lang="de-DE" sz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2" y="1440003"/>
            <a:ext cx="2926086" cy="1762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4072305"/>
            <a:ext cx="2926086" cy="1762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12" y="4080255"/>
            <a:ext cx="2926086" cy="1762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2" y="4072305"/>
            <a:ext cx="2926086" cy="1762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63735" y="3562615"/>
            <a:ext cx="1135247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Closest</a:t>
            </a:r>
            <a:r>
              <a:rPr lang="de-DE" baseline="30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8025" y="3562615"/>
            <a:ext cx="1091966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Cluster</a:t>
            </a:r>
            <a:r>
              <a:rPr lang="de-DE" baseline="30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80988" y="3562615"/>
            <a:ext cx="1149930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/>
              <a:t>Voronoi</a:t>
            </a:r>
            <a:r>
              <a:rPr lang="de-DE" baseline="30000"/>
              <a:t>3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03301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Proposed Strategy - SamplingCost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12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40003"/>
                <a:ext cx="9857712" cy="4702828"/>
              </a:xfrm>
            </p:spPr>
            <p:txBody>
              <a:bodyPr>
                <a:normAutofit/>
              </a:bodyPr>
              <a:lstStyle/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l-GR" b="0" i="0" baseline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0" baseline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</m:d>
                    <m:r>
                      <a:rPr lang="de-DE" b="0" i="0" baseline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d>
                          <m:d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update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2400" dirty="0">
                    <a:latin typeface="Cambria Math" panose="02040503050406030204" pitchFamily="18" charset="0"/>
                  </a:rPr>
                  <a:t>Calculate cost-function value 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r>
                  <a:rPr lang="de-DE" dirty="0" smtClean="0">
                    <a:latin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s.t. </a:t>
                </a:r>
                <a:r>
                  <a:rPr lang="de-DE" dirty="0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is minimized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 panose="02040503050406030204" pitchFamily="18" charset="0"/>
                  </a:rPr>
                  <a:t>Cross-class </a:t>
                </a:r>
                <a:r>
                  <a:rPr lang="de-DE" dirty="0">
                    <a:latin typeface="Cambria Math" panose="02040503050406030204" pitchFamily="18" charset="0"/>
                  </a:rPr>
                  <a:t>optimization</a:t>
                </a: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40003"/>
                <a:ext cx="9857712" cy="4702828"/>
              </a:xfrm>
              <a:blipFill rotWithShape="1">
                <a:blip r:embed="rId2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1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Border </a:t>
            </a:r>
            <a:endParaRPr lang="de-DE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51" y="3704403"/>
            <a:ext cx="2253600" cy="2284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2" y="3704403"/>
            <a:ext cx="2253600" cy="2284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704404"/>
            <a:ext cx="2253600" cy="22846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54" y="3704405"/>
            <a:ext cx="2253600" cy="22846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440000"/>
            <a:ext cx="4665091" cy="18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Overlap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" y="1440000"/>
            <a:ext cx="4665600" cy="18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53" y="3704431"/>
            <a:ext cx="2252091" cy="232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84" y="3704431"/>
            <a:ext cx="2252091" cy="232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2" y="3704431"/>
            <a:ext cx="2252091" cy="2320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14" y="3704430"/>
            <a:ext cx="2252091" cy="23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440000"/>
            <a:ext cx="4590000" cy="127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84" y="1440000"/>
            <a:ext cx="4590000" cy="1264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61" y="3350462"/>
            <a:ext cx="2160000" cy="1251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22" y="3323435"/>
            <a:ext cx="2160000" cy="130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0" y="3324520"/>
            <a:ext cx="2160000" cy="1303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84" y="3350462"/>
            <a:ext cx="2160000" cy="12519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247273"/>
            <a:ext cx="5178564" cy="9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Easy/Difficult Objects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16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04272" y="1440003"/>
            <a:ext cx="1526840" cy="413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dirty="0" err="1" smtClean="0"/>
              <a:t>Difficult</a:t>
            </a:r>
            <a:endParaRPr lang="de-DE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4" y="2028031"/>
            <a:ext cx="4915565" cy="3733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42551" y="1440003"/>
            <a:ext cx="699624" cy="41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Easy</a:t>
            </a:r>
            <a:endParaRPr lang="de-DE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3" y="2028031"/>
            <a:ext cx="1257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857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18</a:t>
            </a:fld>
            <a:endParaRPr lang="de-DE" altLang="de-DE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10010110" cy="5160028"/>
          </a:xfrm>
        </p:spPr>
        <p:txBody>
          <a:bodyPr>
            <a:normAutofit/>
          </a:bodyPr>
          <a:lstStyle/>
          <a:p>
            <a:r>
              <a:rPr lang="de-DE" dirty="0" smtClean="0"/>
              <a:t>New interactive real-time learning scenario</a:t>
            </a:r>
          </a:p>
          <a:p>
            <a:r>
              <a:rPr lang="de-DE" dirty="0" smtClean="0"/>
              <a:t>Outdoor benchmark dataset for learning</a:t>
            </a:r>
          </a:p>
          <a:p>
            <a:r>
              <a:rPr lang="de-DE" dirty="0" smtClean="0"/>
              <a:t>Proposal of cost-function based placement strategy</a:t>
            </a:r>
          </a:p>
          <a:p>
            <a:r>
              <a:rPr lang="de-DE" dirty="0"/>
              <a:t>Comparison </a:t>
            </a:r>
            <a:r>
              <a:rPr lang="de-DE" dirty="0" smtClean="0"/>
              <a:t>to current strategies on artificial and real datasets</a:t>
            </a:r>
          </a:p>
          <a:p>
            <a:r>
              <a:rPr lang="de-DE" dirty="0" smtClean="0"/>
              <a:t>SamplingCost performs superior, especially for Overlaps</a:t>
            </a:r>
          </a:p>
          <a:p>
            <a:r>
              <a:rPr lang="de-DE" dirty="0" smtClean="0"/>
              <a:t>Representation not robust enough, could be extended by shape based features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1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099637" y="3557427"/>
            <a:ext cx="5881356" cy="44641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Thank you for your attention!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0294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6733512" cy="5464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Motivation:</a:t>
            </a:r>
          </a:p>
          <a:p>
            <a:r>
              <a:rPr lang="de-DE" dirty="0"/>
              <a:t>Adaptation to user habits &amp; </a:t>
            </a:r>
            <a:r>
              <a:rPr lang="de-DE" dirty="0" smtClean="0"/>
              <a:t>environment</a:t>
            </a:r>
          </a:p>
          <a:p>
            <a:r>
              <a:rPr lang="de-DE" dirty="0" smtClean="0"/>
              <a:t>Current methods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smtClean="0"/>
              <a:t>simple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Benefits</a:t>
            </a:r>
            <a:r>
              <a:rPr lang="de-DE" dirty="0"/>
              <a:t>:</a:t>
            </a:r>
          </a:p>
          <a:p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Incorporation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Handling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drift</a:t>
            </a:r>
            <a:endParaRPr lang="de-DE" dirty="0" smtClean="0"/>
          </a:p>
          <a:p>
            <a:pPr marL="342771" indent="-342771"/>
            <a:endParaRPr lang="de-DE" dirty="0"/>
          </a:p>
          <a:p>
            <a:pPr marL="0" indent="0">
              <a:buNone/>
            </a:pPr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r>
              <a:rPr lang="de-DE" dirty="0" err="1"/>
              <a:t>Stability</a:t>
            </a:r>
            <a:r>
              <a:rPr lang="de-DE" dirty="0"/>
              <a:t> - </a:t>
            </a:r>
            <a:r>
              <a:rPr lang="de-DE" dirty="0" err="1"/>
              <a:t>Plasticity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6" y="1440004"/>
            <a:ext cx="2520000" cy="16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4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4"/>
            <a:ext cx="9842500" cy="6034087"/>
          </a:xfrm>
        </p:spPr>
        <p:txBody>
          <a:bodyPr/>
          <a:lstStyle/>
          <a:p>
            <a:pPr marL="457031" indent="-457031">
              <a:buFont typeface="+mj-lt"/>
              <a:buAutoNum type="arabicPeriod"/>
            </a:pPr>
            <a:r>
              <a:rPr lang="de-DE" dirty="0" smtClean="0"/>
              <a:t>Realization of a new interactive Learning Scenario on a Mobile Robot</a:t>
            </a:r>
          </a:p>
          <a:p>
            <a:pPr marL="783934" lvl="1" indent="-342771"/>
            <a:r>
              <a:rPr lang="de-DE" dirty="0" smtClean="0"/>
              <a:t>Outdoor object recognition in a garden environment</a:t>
            </a:r>
          </a:p>
          <a:p>
            <a:pPr marL="783934" lvl="1" indent="-342771"/>
            <a:r>
              <a:rPr lang="de-DE" dirty="0" smtClean="0"/>
              <a:t>Interaction via iPad</a:t>
            </a:r>
          </a:p>
          <a:p>
            <a:pPr marL="783934" lvl="1" indent="-342771"/>
            <a:r>
              <a:rPr lang="de-DE" dirty="0" smtClean="0"/>
              <a:t>Recording of a challenging outdoor benchmark dataset for learning</a:t>
            </a:r>
          </a:p>
          <a:p>
            <a:pPr marL="898193" lvl="1" indent="-457031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031" indent="-457031">
              <a:buFont typeface="+mj-lt"/>
              <a:buAutoNum type="arabicPeriod"/>
            </a:pPr>
            <a:endParaRPr lang="de-DE" dirty="0"/>
          </a:p>
          <a:p>
            <a:pPr marL="457031" indent="-457031">
              <a:buFont typeface="+mj-lt"/>
              <a:buAutoNum type="arabicPeriod"/>
            </a:pPr>
            <a:r>
              <a:rPr lang="de-DE" dirty="0" smtClean="0"/>
              <a:t>Improvement of incremental learning for LVQ</a:t>
            </a:r>
          </a:p>
          <a:p>
            <a:pPr marL="783934" lvl="1" indent="-342771"/>
            <a:r>
              <a:rPr lang="de-DE" dirty="0" smtClean="0"/>
              <a:t>Analysis of prototype placement strategies</a:t>
            </a:r>
          </a:p>
          <a:p>
            <a:pPr marL="783934" lvl="1" indent="-342771"/>
            <a:r>
              <a:rPr lang="de-DE" dirty="0" smtClean="0"/>
              <a:t>Comparison on artificial/real datasets</a:t>
            </a:r>
          </a:p>
          <a:p>
            <a:pPr marL="898193" lvl="1" indent="-457031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12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Interactive Scenario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316598" cy="5541032"/>
          </a:xfrm>
        </p:spPr>
        <p:txBody>
          <a:bodyPr>
            <a:normAutofit/>
          </a:bodyPr>
          <a:lstStyle/>
          <a:p>
            <a:r>
              <a:rPr lang="de-DE" dirty="0" smtClean="0"/>
              <a:t>Random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dirty="0" smtClean="0"/>
              <a:t>Grass-segmentation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smtClean="0"/>
              <a:t>via </a:t>
            </a:r>
            <a:r>
              <a:rPr lang="de-DE" dirty="0" smtClean="0"/>
              <a:t>iPad</a:t>
            </a:r>
            <a:endParaRPr lang="de-DE" dirty="0" smtClean="0"/>
          </a:p>
          <a:p>
            <a:r>
              <a:rPr lang="de-DE" dirty="0"/>
              <a:t>Object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Comment</a:t>
            </a:r>
          </a:p>
          <a:p>
            <a:pPr lvl="1"/>
            <a:r>
              <a:rPr lang="de-DE" dirty="0" smtClean="0"/>
              <a:t>Drive </a:t>
            </a:r>
            <a:r>
              <a:rPr lang="de-DE" dirty="0" smtClean="0"/>
              <a:t>around/over</a:t>
            </a:r>
          </a:p>
          <a:p>
            <a:r>
              <a:rPr lang="de-DE" dirty="0" smtClean="0"/>
              <a:t>Confidence estimation</a:t>
            </a:r>
          </a:p>
          <a:p>
            <a:pPr lvl="1"/>
            <a:r>
              <a:rPr lang="de-DE" dirty="0" smtClean="0"/>
              <a:t>Unknown objects</a:t>
            </a:r>
          </a:p>
          <a:p>
            <a:pPr lvl="1"/>
            <a:r>
              <a:rPr lang="de-DE" dirty="0" smtClean="0"/>
              <a:t>Drive around in case of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01" y="1440000"/>
            <a:ext cx="4083913" cy="3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Representation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2"/>
            <a:ext cx="7495512" cy="4855232"/>
          </a:xfrm>
        </p:spPr>
        <p:txBody>
          <a:bodyPr>
            <a:normAutofit/>
          </a:bodyPr>
          <a:lstStyle/>
          <a:p>
            <a:r>
              <a:rPr lang="de-DE" dirty="0" smtClean="0"/>
              <a:t>Color based: simple &amp; robust</a:t>
            </a:r>
          </a:p>
          <a:p>
            <a:r>
              <a:rPr lang="de-DE" dirty="0" err="1" smtClean="0"/>
              <a:t>rg-Chromaticity</a:t>
            </a:r>
            <a:r>
              <a:rPr lang="de-DE" dirty="0" smtClean="0"/>
              <a:t> </a:t>
            </a:r>
            <a:r>
              <a:rPr lang="de-DE" dirty="0" err="1" smtClean="0"/>
              <a:t>histogram</a:t>
            </a:r>
            <a:endParaRPr lang="de-DE" dirty="0" smtClean="0"/>
          </a:p>
          <a:p>
            <a:r>
              <a:rPr lang="de-DE" dirty="0" smtClean="0"/>
              <a:t>Intensity invariant</a:t>
            </a:r>
          </a:p>
          <a:p>
            <a:r>
              <a:rPr lang="de-DE" dirty="0" smtClean="0"/>
              <a:t>21 </a:t>
            </a:r>
            <a:r>
              <a:rPr lang="de-DE" dirty="0" smtClean="0"/>
              <a:t>dimensions</a:t>
            </a:r>
          </a:p>
          <a:p>
            <a:r>
              <a:rPr lang="de-DE" dirty="0" smtClean="0"/>
              <a:t>Hist.-normalization for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6" y="1342231"/>
            <a:ext cx="4193632" cy="28956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582588" y="4618831"/>
            <a:ext cx="4915449" cy="1790350"/>
            <a:chOff x="2410863" y="4618831"/>
            <a:chExt cx="4915449" cy="1790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63" y="4626429"/>
              <a:ext cx="2377003" cy="17827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112" y="4618831"/>
              <a:ext cx="2362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54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 </a:t>
            </a:r>
            <a:r>
              <a:rPr lang="de-DE" dirty="0" err="1" smtClean="0"/>
              <a:t>pipeline</a:t>
            </a:r>
            <a:endParaRPr lang="de-D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8" name="Group 7"/>
          <p:cNvGrpSpPr/>
          <p:nvPr/>
        </p:nvGrpSpPr>
        <p:grpSpPr>
          <a:xfrm>
            <a:off x="544512" y="2661657"/>
            <a:ext cx="2124000" cy="2142247"/>
            <a:chOff x="468312" y="2661657"/>
            <a:chExt cx="2124000" cy="21422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12" y="3210904"/>
              <a:ext cx="2124000" cy="1593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53446" y="2661657"/>
              <a:ext cx="76908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Input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0643" y="2661657"/>
            <a:ext cx="2124000" cy="2142247"/>
            <a:chOff x="2880728" y="2661657"/>
            <a:chExt cx="2124000" cy="21422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728" y="3210904"/>
              <a:ext cx="2124000" cy="1593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059313" y="2661657"/>
              <a:ext cx="177285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Segmentation</a:t>
              </a:r>
              <a:endParaRPr lang="de-D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6774" y="2661657"/>
            <a:ext cx="2124000" cy="2142247"/>
            <a:chOff x="5192712" y="2661657"/>
            <a:chExt cx="2124000" cy="2142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12" y="3210904"/>
              <a:ext cx="2124000" cy="1593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93552" y="2661657"/>
              <a:ext cx="1928368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rg-Chromaticity</a:t>
              </a:r>
              <a:endParaRPr lang="de-D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82904" y="2661657"/>
            <a:ext cx="2042279" cy="2153015"/>
            <a:chOff x="7595772" y="2661657"/>
            <a:chExt cx="2042279" cy="21530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5772" y="3200137"/>
              <a:ext cx="2042279" cy="161453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40284" y="2661657"/>
              <a:ext cx="1362864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Histogram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98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benchmark dataset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133309" cy="1959631"/>
          </a:xfrm>
        </p:spPr>
        <p:txBody>
          <a:bodyPr>
            <a:normAutofit/>
          </a:bodyPr>
          <a:lstStyle/>
          <a:p>
            <a:r>
              <a:rPr lang="de-DE" dirty="0" smtClean="0"/>
              <a:t>40 objects</a:t>
            </a:r>
          </a:p>
          <a:p>
            <a:r>
              <a:rPr lang="de-DE" dirty="0" smtClean="0"/>
              <a:t>5 sequences in cloudy/sunny conditions</a:t>
            </a:r>
          </a:p>
          <a:p>
            <a:r>
              <a:rPr lang="de-DE" dirty="0" smtClean="0"/>
              <a:t>10 images per </a:t>
            </a:r>
            <a:r>
              <a:rPr lang="de-DE" dirty="0" err="1" smtClean="0"/>
              <a:t>sequence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18" y="1440003"/>
            <a:ext cx="4121431" cy="481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344105"/>
            <a:ext cx="2971800" cy="2911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7602" y="6313246"/>
            <a:ext cx="1354858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All objects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219876" y="6313246"/>
            <a:ext cx="1468672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Sequences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63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3" name="Group 2"/>
          <p:cNvGrpSpPr/>
          <p:nvPr/>
        </p:nvGrpSpPr>
        <p:grpSpPr>
          <a:xfrm>
            <a:off x="2471715" y="1754821"/>
            <a:ext cx="5508000" cy="4051621"/>
            <a:chOff x="2471712" y="1951831"/>
            <a:chExt cx="5508000" cy="4051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1951831"/>
              <a:ext cx="2700000" cy="984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3020588"/>
              <a:ext cx="2700000" cy="98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3020588"/>
              <a:ext cx="2700000" cy="981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4054706"/>
              <a:ext cx="5508000" cy="9176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5023487"/>
              <a:ext cx="5508000" cy="979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1951831"/>
              <a:ext cx="2700000" cy="98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05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9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39998"/>
                <a:ext cx="5827512" cy="3788433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Supervised, prototype–based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39998"/>
                <a:ext cx="5827512" cy="3788433"/>
              </a:xfrm>
              <a:blipFill rotWithShape="1">
                <a:blip r:embed="rId2"/>
                <a:stretch>
                  <a:fillRect l="-523" t="-3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4" y="1570831"/>
            <a:ext cx="3657608" cy="275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8000" y="6689859"/>
            <a:ext cx="9753600" cy="276999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/>
              <a:t>A.Sato, K.Yamada “Generalized Learning Vector Quantization“, 1995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2003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649</Words>
  <Application>Microsoft Office PowerPoint</Application>
  <PresentationFormat>Custom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Interactive Online Learning for Obstacle Classification on a Mobile Robot</vt:lpstr>
      <vt:lpstr>Online Learning</vt:lpstr>
      <vt:lpstr>Goals</vt:lpstr>
      <vt:lpstr>Interactive Scenario</vt:lpstr>
      <vt:lpstr>Feature Representation</vt:lpstr>
      <vt:lpstr>Processing pipeline</vt:lpstr>
      <vt:lpstr>Outdoor benchmark dataset</vt:lpstr>
      <vt:lpstr>Challenges</vt:lpstr>
      <vt:lpstr>GLVQ1</vt:lpstr>
      <vt:lpstr>Short term memory</vt:lpstr>
      <vt:lpstr>Current Placement Strategies</vt:lpstr>
      <vt:lpstr>Proposed Strategy - SamplingCost</vt:lpstr>
      <vt:lpstr>Artificial dataset Border </vt:lpstr>
      <vt:lpstr>Artificial Dataset Overlap</vt:lpstr>
      <vt:lpstr>Outdoor Dataset</vt:lpstr>
      <vt:lpstr>Easy/Difficult Objects</vt:lpstr>
      <vt:lpstr>Video</vt:lpstr>
      <vt:lpstr>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vlosing</cp:lastModifiedBy>
  <cp:revision>131</cp:revision>
  <dcterms:created xsi:type="dcterms:W3CDTF">2009-04-16T13:52:12Z</dcterms:created>
  <dcterms:modified xsi:type="dcterms:W3CDTF">2015-07-08T15:18:17Z</dcterms:modified>
</cp:coreProperties>
</file>