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2FA1F2B9-861E-4D0F-927D-32800FA07136}" type="datetimeFigureOut">
              <a:rPr lang="de-DE" smtClean="0"/>
              <a:t>30.07.2015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1544964A-E9CD-4552-80FB-7E3513265AE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2FA1F2B9-861E-4D0F-927D-32800FA07136}" type="datetimeFigureOut">
              <a:rPr lang="de-DE" smtClean="0"/>
              <a:t>30.07.2015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1544964A-E9CD-4552-80FB-7E3513265AE8}" type="slidenum">
              <a:rPr lang="de-DE" smtClean="0"/>
              <a:t>‹#›</a:t>
            </a:fld>
            <a:endParaRPr lang="de-DE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/>
          <a:p>
            <a:fld id="{2FA1F2B9-861E-4D0F-927D-32800FA07136}" type="datetimeFigureOut">
              <a:rPr lang="de-DE" smtClean="0"/>
              <a:t>30.07.2015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  <a:prstGeom prst="rect">
            <a:avLst/>
          </a:prstGeom>
        </p:spPr>
        <p:txBody>
          <a:bodyPr/>
          <a:lstStyle/>
          <a:p>
            <a:fld id="{1544964A-E9CD-4552-80FB-7E3513265AE8}" type="slidenum">
              <a:rPr lang="de-DE" smtClean="0"/>
              <a:t>‹#›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2FA1F2B9-861E-4D0F-927D-32800FA07136}" type="datetimeFigureOut">
              <a:rPr lang="de-DE" smtClean="0"/>
              <a:t>30.07.2015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1544964A-E9CD-4552-80FB-7E3513265AE8}" type="slidenum">
              <a:rPr lang="de-DE" smtClean="0"/>
              <a:t>‹#›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2FA1F2B9-861E-4D0F-927D-32800FA07136}" type="datetimeFigureOut">
              <a:rPr lang="de-DE" smtClean="0"/>
              <a:t>30.07.2015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1544964A-E9CD-4552-80FB-7E3513265AE8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2FA1F2B9-861E-4D0F-927D-32800FA07136}" type="datetimeFigureOut">
              <a:rPr lang="de-DE" smtClean="0"/>
              <a:t>30.07.2015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1544964A-E9CD-4552-80FB-7E3513265AE8}" type="slidenum">
              <a:rPr lang="de-DE" smtClean="0"/>
              <a:t>‹#›</a:t>
            </a:fld>
            <a:endParaRPr lang="de-DE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2FA1F2B9-861E-4D0F-927D-32800FA07136}" type="datetimeFigureOut">
              <a:rPr lang="de-DE" smtClean="0"/>
              <a:t>30.07.2015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1544964A-E9CD-4552-80FB-7E3513265AE8}" type="slidenum">
              <a:rPr lang="de-DE" smtClean="0"/>
              <a:t>‹#›</a:t>
            </a:fld>
            <a:endParaRPr lang="de-DE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2FA1F2B9-861E-4D0F-927D-32800FA07136}" type="datetimeFigureOut">
              <a:rPr lang="de-DE" smtClean="0"/>
              <a:t>30.07.2015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1544964A-E9CD-4552-80FB-7E3513265AE8}" type="slidenum">
              <a:rPr lang="de-DE" smtClean="0"/>
              <a:t>‹#›</a:t>
            </a:fld>
            <a:endParaRPr lang="de-D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2FA1F2B9-861E-4D0F-927D-32800FA07136}" type="datetimeFigureOut">
              <a:rPr lang="de-DE" smtClean="0"/>
              <a:t>30.07.2015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1544964A-E9CD-4552-80FB-7E3513265AE8}" type="slidenum">
              <a:rPr lang="de-DE" smtClean="0"/>
              <a:t>‹#›</a:t>
            </a:fld>
            <a:endParaRPr lang="de-D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3781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dirty="0" smtClean="0"/>
              <a:t>Summer </a:t>
            </a:r>
            <a:r>
              <a:rPr lang="de-DE" dirty="0" err="1" smtClean="0"/>
              <a:t>school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Online Learning</a:t>
            </a:r>
            <a:br>
              <a:rPr lang="de-DE" dirty="0" smtClean="0"/>
            </a:br>
            <a:r>
              <a:rPr lang="de-DE" dirty="0" smtClean="0"/>
              <a:t>28.06.2015-02.07.2015</a:t>
            </a:r>
            <a:br>
              <a:rPr lang="de-DE" dirty="0" smtClean="0"/>
            </a:br>
            <a:r>
              <a:rPr lang="de-DE" dirty="0" err="1" smtClean="0"/>
              <a:t>Copenhagen</a:t>
            </a:r>
            <a:r>
              <a:rPr lang="de-DE" dirty="0" smtClean="0"/>
              <a:t> University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48679"/>
            <a:ext cx="4070328" cy="26808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48678"/>
            <a:ext cx="3528391" cy="264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3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Stochastic</a:t>
            </a:r>
            <a:r>
              <a:rPr lang="de-DE" dirty="0" smtClean="0"/>
              <a:t>, </a:t>
            </a:r>
            <a:r>
              <a:rPr lang="de-DE" dirty="0" err="1" smtClean="0"/>
              <a:t>stationary</a:t>
            </a:r>
            <a:r>
              <a:rPr lang="de-DE" dirty="0" smtClean="0"/>
              <a:t> </a:t>
            </a:r>
            <a:r>
              <a:rPr lang="de-DE" dirty="0" err="1" smtClean="0"/>
              <a:t>Bandits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Rewards for actions are generated by stationary distributions</a:t>
                </a:r>
              </a:p>
              <a:p>
                <a:r>
                  <a:rPr lang="pt-B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R(T) </a:t>
                </a:r>
                <a:r>
                  <a:rPr lang="pt-B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acc>
                      <m:accPr>
                        <m:chr m:val="̂"/>
                        <m:ctrlPr>
                          <a:rPr lang="de-DE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de-DE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</m:acc>
                    <m:r>
                      <a:rPr lang="de-DE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nary>
                      <m:naryPr>
                        <m:chr m:val="∑"/>
                        <m:ctrlPr>
                          <a:rPr lang="de-DE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a:rPr lang="de-DE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p>
                      <m:e>
                        <m:sSub>
                          <m:sSubPr>
                            <m:ctrlPr>
                              <a:rPr lang="de-DE" sz="2000" b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0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000" b="0" i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nary>
                    <m: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sz="2000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/>
                            <a:ea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de-DE" sz="2000" b="0" i="0" smtClean="0">
                        <a:latin typeface="Cambria Math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2000" b="0" i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/>
                            <a:ea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/>
                            <a:ea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de-DE" sz="2000" b="0" i="0" smtClean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/>
                        <a:ea typeface="Cambria Math" panose="02040503050406030204" pitchFamily="18" charset="0"/>
                      </a:rPr>
                      <m:t>is</m:t>
                    </m:r>
                    <m:r>
                      <a:rPr lang="de-DE" sz="2000" b="0" i="0" smtClean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/>
                        <a:ea typeface="Cambria Math" panose="02040503050406030204" pitchFamily="18" charset="0"/>
                      </a:rPr>
                      <m:t>the</m:t>
                    </m:r>
                    <m:r>
                      <a:rPr lang="de-DE" sz="2000" b="0" i="0" smtClean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/>
                        <a:ea typeface="Cambria Math" panose="02040503050406030204" pitchFamily="18" charset="0"/>
                      </a:rPr>
                      <m:t>number</m:t>
                    </m:r>
                    <m:r>
                      <a:rPr lang="de-DE" sz="2000" b="0" i="0" smtClean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/>
                        <a:ea typeface="Cambria Math" panose="02040503050406030204" pitchFamily="18" charset="0"/>
                      </a:rPr>
                      <m:t>action</m:t>
                    </m:r>
                    <m:r>
                      <a:rPr lang="de-DE" sz="2000" b="0" i="0" smtClean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/>
                        <a:ea typeface="Cambria Math" panose="02040503050406030204" pitchFamily="18" charset="0"/>
                      </a:rPr>
                      <m:t>j</m:t>
                    </m:r>
                    <m:r>
                      <a:rPr lang="de-DE" sz="2000" b="0" i="0" smtClean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/>
                        <a:ea typeface="Cambria Math" panose="02040503050406030204" pitchFamily="18" charset="0"/>
                      </a:rPr>
                      <m:t>was</m:t>
                    </m:r>
                    <m:r>
                      <a:rPr lang="de-DE" sz="2000" b="0" i="0" smtClean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/>
                        <a:ea typeface="Cambria Math" panose="02040503050406030204" pitchFamily="18" charset="0"/>
                      </a:rPr>
                      <m:t>played</m:t>
                    </m:r>
                  </m:oMath>
                </a14:m>
                <a:endParaRPr lang="de-DE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Estimate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accurately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minimize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</a:t>
                </a:r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regret</a:t>
                </a:r>
                <a:endParaRPr lang="de-DE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222" t="-16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14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Upper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Bound</a:t>
            </a:r>
            <a:r>
              <a:rPr lang="de-DE" dirty="0" smtClean="0"/>
              <a:t> (</a:t>
            </a:r>
            <a:r>
              <a:rPr lang="de-DE" dirty="0"/>
              <a:t>UCB)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Calculate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confidence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bounds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each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action</a:t>
                </a:r>
                <a:endParaRPr lang="de-DE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de-DE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Chernoff-Hoeffding</a:t>
                </a:r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bound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Let</m:t>
                    </m:r>
                    <m: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de-DE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2000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de-DE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de-DE" sz="2000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independent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random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variables in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range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[0,1]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de-DE" sz="2000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den>
                    </m:f>
                    <m:nary>
                      <m:naryPr>
                        <m:chr m:val="∑"/>
                        <m:ctrlPr>
                          <a:rPr lang="de-DE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a:rPr lang="de-DE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de-DE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p>
                      <m:e>
                        <m:sSub>
                          <m:sSubPr>
                            <m:ctrlPr>
                              <a:rPr lang="de-DE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de-DE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 </m:t>
                        </m:r>
                      </m:e>
                    </m:nary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de-DE" sz="2000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2000" b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de-DE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de-DE" sz="2000" b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de-DE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de-DE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de-DE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  <m:e>
                            <m:sSub>
                              <m:sSubPr>
                                <m:ctrlPr>
                                  <a:rPr lang="de-DE" sz="2000" b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de-DE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de-DE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m:rPr>
                                <m:sty m:val="p"/>
                              </m:rPr>
                              <a:rPr lang="de-DE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  <m:r>
                              <a:rPr lang="de-DE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de-DE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</m:nary>
                      </m:e>
                    </m:d>
                    <m: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de-DE" sz="2000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de-DE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de-DE" sz="2000" b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de-DE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de-DE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de-DE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sz="2000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sz="2000" b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de-DE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sz="20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de-DE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de-DE" sz="2000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sSub>
                              <m:sSubPr>
                                <m:ctrlPr>
                                  <a:rPr lang="de-DE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sz="20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de-DE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de-DE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de-DE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de-DE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de-DE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de-DE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de-DE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  <m:e>
                            <m:sSub>
                              <m:sSubPr>
                                <m:ctrlPr>
                                  <a:rPr lang="de-DE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sz="20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de-DE" sz="20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de-DE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m:rPr>
                                <m:sty m:val="p"/>
                              </m:rPr>
                              <a:rPr lang="de-DE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  <m:r>
                              <a:rPr lang="de-DE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de-DE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</m:nary>
                      </m:e>
                    </m:d>
                    <m:r>
                      <a:rPr lang="de-DE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de-DE" sz="2000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lang="de-DE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converges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quickly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</a:t>
                </a:r>
              </a:p>
              <a:p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Choose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action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highest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upper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confidence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bound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274320" lvl="1" indent="0">
                  <a:buNone/>
                </a:pP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de-DE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sz="20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de-DE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sz="2000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sSub>
                              <m:sSubPr>
                                <m:ctrlPr>
                                  <a:rPr lang="de-DE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sz="20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de-DE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de-DE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Balances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exploitation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vs.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exploration</a:t>
                </a:r>
                <a:endParaRPr lang="de-DE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UCB</m:t>
                        </m:r>
                      </m:sub>
                    </m:sSub>
                    <m: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de-DE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a:rPr lang="de-DE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p>
                      <m:e>
                        <m:f>
                          <m:fPr>
                            <m:ctrlPr>
                              <a:rPr lang="de-DE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de-DE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sz="20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de-DE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sz="2000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sSub>
                              <m:sSubPr>
                                <m:ctrlPr>
                                  <a:rPr lang="de-DE" sz="2000" b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0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de-DE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+(1+</m:t>
                    </m:r>
                    <m:f>
                      <m:fPr>
                        <m:ctrlPr>
                          <a:rPr lang="de-DE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2000" b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de-DE" sz="20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p>
                            <m:r>
                              <a:rPr lang="de-DE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de-DE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</m:acc>
                    <m: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sz="2000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endParaRPr lang="de-DE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222" t="-590" r="-7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48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</a:t>
            </a:r>
            <a:r>
              <a:rPr lang="de-DE" dirty="0" err="1" smtClean="0"/>
              <a:t>readings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Got interested ?</a:t>
            </a:r>
          </a:p>
          <a:p>
            <a:pPr lvl="1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Shai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Shalev-Shwartz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“Online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Learning and Online Convex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Optimization”</a:t>
            </a:r>
          </a:p>
          <a:p>
            <a:pPr lvl="1"/>
            <a:r>
              <a:rPr lang="de-DE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Sebastien </a:t>
            </a:r>
            <a:r>
              <a:rPr lang="de-DE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Bubeck</a:t>
            </a:r>
            <a:r>
              <a:rPr lang="de-DE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Nicolò</a:t>
            </a:r>
            <a:r>
              <a:rPr lang="de-DE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Cesa</a:t>
            </a:r>
            <a:r>
              <a:rPr lang="de-DE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de-DE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Bianchi „</a:t>
            </a:r>
            <a:r>
              <a:rPr lang="de-DE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Regret</a:t>
            </a:r>
            <a:r>
              <a:rPr lang="de-DE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Analysis </a:t>
            </a:r>
            <a:r>
              <a:rPr lang="de-DE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of</a:t>
            </a:r>
            <a:r>
              <a:rPr lang="de-DE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Stochastic</a:t>
            </a:r>
            <a:r>
              <a:rPr lang="de-DE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andNon-stochastic</a:t>
            </a:r>
            <a:r>
              <a:rPr lang="de-DE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Multi-</a:t>
            </a:r>
            <a:r>
              <a:rPr lang="de-DE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armedBandit</a:t>
            </a:r>
            <a:r>
              <a:rPr lang="de-DE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Problems“</a:t>
            </a:r>
          </a:p>
          <a:p>
            <a:pPr lvl="1"/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Nicolò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Cesa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-Bianchi “Prediction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learning, and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games”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de-DE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de-DE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de-DE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95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Participants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40768"/>
            <a:ext cx="7405687" cy="4937125"/>
          </a:xfrm>
        </p:spPr>
      </p:pic>
    </p:spTree>
    <p:extLst>
      <p:ext uri="{BB962C8B-B14F-4D97-AF65-F5344CB8AC3E}">
        <p14:creationId xmlns:p14="http://schemas.microsoft.com/office/powerpoint/2010/main" val="244162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Participants</a:t>
            </a:r>
            <a:r>
              <a:rPr lang="de-DE" dirty="0" smtClean="0"/>
              <a:t> &amp; </a:t>
            </a:r>
            <a:r>
              <a:rPr lang="de-DE" dirty="0" err="1" smtClean="0"/>
              <a:t>Lecturer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Around</a:t>
            </a:r>
            <a:r>
              <a:rPr lang="de-DE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60 </a:t>
            </a:r>
            <a:r>
              <a:rPr lang="de-DE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participants</a:t>
            </a:r>
            <a:endParaRPr lang="de-DE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de-DE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Lecturer</a:t>
            </a:r>
            <a:endParaRPr lang="de-DE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de-DE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Shai</a:t>
            </a:r>
            <a:r>
              <a:rPr lang="de-DE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Shalev-Shwartz</a:t>
            </a:r>
            <a:r>
              <a:rPr lang="de-DE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de-DE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Hebrew</a:t>
            </a:r>
            <a:r>
              <a:rPr lang="de-DE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University </a:t>
            </a:r>
            <a:endParaRPr lang="de-DE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endParaRPr lang="de-DE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de-DE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Peter Auer, Leoben </a:t>
            </a:r>
            <a:r>
              <a:rPr lang="de-DE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University</a:t>
            </a:r>
          </a:p>
          <a:p>
            <a:pPr lvl="1"/>
            <a:endParaRPr lang="de-DE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de-DE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Nicola </a:t>
            </a:r>
            <a:r>
              <a:rPr lang="de-DE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Cesa</a:t>
            </a:r>
            <a:r>
              <a:rPr lang="de-DE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-Bianchi,  </a:t>
            </a:r>
            <a:r>
              <a:rPr lang="de-DE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Miland</a:t>
            </a:r>
            <a:r>
              <a:rPr lang="de-DE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University</a:t>
            </a:r>
          </a:p>
          <a:p>
            <a:pPr lvl="1"/>
            <a:endParaRPr lang="de-DE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de-DE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Csaba </a:t>
            </a:r>
            <a:r>
              <a:rPr lang="de-DE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Szepesvari</a:t>
            </a:r>
            <a:r>
              <a:rPr lang="de-DE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Alberta </a:t>
            </a:r>
            <a:r>
              <a:rPr lang="de-DE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University</a:t>
            </a:r>
          </a:p>
          <a:p>
            <a:pPr lvl="1"/>
            <a:endParaRPr lang="de-DE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de-DE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Yevgeny</a:t>
            </a:r>
            <a:r>
              <a:rPr lang="de-DE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Seldin</a:t>
            </a:r>
            <a:r>
              <a:rPr lang="de-DE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de-DE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Copenhagen</a:t>
            </a:r>
            <a:r>
              <a:rPr lang="de-DE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University</a:t>
            </a:r>
          </a:p>
          <a:p>
            <a:pPr lvl="1"/>
            <a:endParaRPr lang="de-DE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endParaRPr lang="de-DE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9" y="2361775"/>
            <a:ext cx="1080000" cy="1080000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966" y="3110753"/>
            <a:ext cx="1080000" cy="1080000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67" y="1879276"/>
            <a:ext cx="1080000" cy="1080000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3789040"/>
            <a:ext cx="1080000" cy="1080000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66" y="443711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0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Topics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Basics </a:t>
            </a:r>
            <a:r>
              <a:rPr lang="de-DE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of</a:t>
            </a:r>
            <a:r>
              <a:rPr lang="de-DE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online </a:t>
            </a:r>
            <a:r>
              <a:rPr lang="de-DE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learning</a:t>
            </a:r>
            <a:endParaRPr lang="de-DE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de-DE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Online </a:t>
            </a:r>
            <a:r>
              <a:rPr lang="de-DE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convex</a:t>
            </a:r>
            <a:r>
              <a:rPr lang="de-DE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optimization</a:t>
            </a:r>
            <a:endParaRPr lang="de-DE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de-DE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Bandits</a:t>
            </a:r>
            <a:r>
              <a:rPr lang="de-DE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de-DE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stochastic</a:t>
            </a:r>
            <a:r>
              <a:rPr lang="de-DE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de-DE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adversarial</a:t>
            </a:r>
            <a:r>
              <a:rPr lang="de-DE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….)</a:t>
            </a:r>
          </a:p>
          <a:p>
            <a:r>
              <a:rPr lang="de-DE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Online </a:t>
            </a:r>
            <a:r>
              <a:rPr lang="de-DE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reinforcement</a:t>
            </a:r>
            <a:r>
              <a:rPr lang="de-DE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learning</a:t>
            </a:r>
            <a:endParaRPr lang="de-DE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de-DE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Space </a:t>
            </a:r>
            <a:r>
              <a:rPr lang="de-DE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of</a:t>
            </a:r>
            <a:r>
              <a:rPr lang="de-DE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online </a:t>
            </a:r>
            <a:r>
              <a:rPr lang="de-DE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learning</a:t>
            </a:r>
            <a:r>
              <a:rPr lang="de-DE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problems</a:t>
            </a:r>
            <a:endParaRPr lang="de-DE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de-DE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de-DE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Theory</a:t>
            </a:r>
            <a:r>
              <a:rPr lang="de-DE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only</a:t>
            </a:r>
            <a:r>
              <a:rPr lang="de-DE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de-DE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proof</a:t>
            </a:r>
            <a:r>
              <a:rPr lang="de-DE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of</a:t>
            </a:r>
            <a:r>
              <a:rPr lang="de-DE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de-DE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ounds</a:t>
            </a:r>
            <a:endParaRPr lang="de-DE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3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General online </a:t>
            </a:r>
            <a:r>
              <a:rPr lang="de-DE" dirty="0" err="1" smtClean="0"/>
              <a:t>learning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de-DE" sz="20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de-DE" sz="20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1,2, . . .</m:t>
                    </m:r>
                  </m:oMath>
                </a14:m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receive</m:t>
                    </m:r>
                    <m: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question</m:t>
                    </m:r>
                    <m: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000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de-DE" sz="20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predict</m:t>
                    </m:r>
                    <m: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000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de-DE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</m:oMath>
                </a14:m>
                <a:endParaRPr lang="de-DE" sz="20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receive</m:t>
                    </m:r>
                    <m: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true</m:t>
                    </m:r>
                    <m: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answer</m:t>
                    </m:r>
                    <m: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000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20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</m:oMath>
                </a14:m>
                <a:endParaRPr lang="de-DE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suffer</m:t>
                    </m:r>
                    <m: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loss</m:t>
                    </m:r>
                    <m: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de-DE" sz="2000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b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de-DE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de-DE" sz="2000" b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</m:oMath>
                </a14:m>
                <a:endParaRPr lang="de-DE" sz="20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(update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model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de-DE" sz="20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sz="20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de-DE" sz="2000" b="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Given</a:t>
                </a:r>
                <a:r>
                  <a:rPr lang="de-DE" sz="20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 </a:t>
                </a:r>
                <a:r>
                  <a:rPr lang="de-DE" sz="2000" b="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fixed</a:t>
                </a:r>
                <a:r>
                  <a:rPr lang="de-DE" sz="20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b="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hypothesis</a:t>
                </a:r>
                <a:r>
                  <a:rPr lang="de-DE" sz="20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b="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class</a:t>
                </a:r>
                <a:r>
                  <a:rPr lang="de-DE" sz="20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H(e.g. </a:t>
                </a:r>
                <a:r>
                  <a:rPr lang="de-DE" sz="2000" b="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halfspaces</a:t>
                </a:r>
                <a:r>
                  <a:rPr lang="de-DE" sz="20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de-DE" sz="2000" b="0" i="0" smtClean="0">
                        <a:latin typeface="Cambria Math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/>
                        <a:ea typeface="Cambria Math" panose="02040503050406030204" pitchFamily="18" charset="0"/>
                      </a:rPr>
                      <m:t>sign</m:t>
                    </m:r>
                    <m:r>
                      <a:rPr lang="de-DE" sz="2000" b="0" i="0" smtClean="0"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⟨"/>
                        <m:endChr m:val="⟩"/>
                        <m:ctrlPr>
                          <a:rPr lang="de-DE" sz="200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de-DE" sz="200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  <m:r>
                      <a:rPr lang="de-DE" sz="2000" b="0" i="0" smtClean="0"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0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de-DE" sz="2000" i="0">
                        <a:latin typeface="Cambria Math"/>
                        <a:ea typeface="Cambria Math"/>
                      </a:rPr>
                      <m:t>∀</m:t>
                    </m:r>
                    <m:r>
                      <m:rPr>
                        <m:sty m:val="p"/>
                      </m:rPr>
                      <a:rPr lang="de-DE" sz="2000" i="0">
                        <a:latin typeface="Cambria Math"/>
                        <a:ea typeface="Cambria Math"/>
                      </a:rPr>
                      <m:t>t</m:t>
                    </m:r>
                    <m:r>
                      <a:rPr lang="de-DE" sz="20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/>
                        <a:ea typeface="Cambria Math"/>
                      </a:rPr>
                      <m:t>find</m:t>
                    </m:r>
                    <m:r>
                      <a:rPr lang="de-DE" sz="2000" b="0" i="0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de-DE" sz="2000" b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/>
                            <a:ea typeface="Cambria Math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/>
                            <a:ea typeface="Cambria Math"/>
                          </a:rPr>
                          <m:t>t</m:t>
                        </m:r>
                      </m:sub>
                    </m:sSub>
                    <m:r>
                      <a:rPr lang="de-DE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de-DE" sz="2000" i="0">
                        <a:latin typeface="Cambria Math"/>
                        <a:ea typeface="Cambria Math" panose="02040503050406030204" pitchFamily="18" charset="0"/>
                      </a:rPr>
                      <m:t>H</m:t>
                    </m:r>
                    <m:r>
                      <a:rPr lang="de-DE" sz="2000" b="0" i="0" smtClean="0">
                        <a:latin typeface="Cambria Math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2000" b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de-DE" sz="2000" b="0" i="0" smtClean="0">
                        <a:latin typeface="Cambria Math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/>
                        <a:ea typeface="Cambria Math" panose="02040503050406030204" pitchFamily="18" charset="0"/>
                      </a:rPr>
                      <m:t>X</m:t>
                    </m:r>
                    <m:r>
                      <a:rPr lang="de-DE" sz="2000" b="0" i="0" smtClean="0">
                        <a:latin typeface="Cambria Math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/>
                        <a:ea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de-DE" sz="20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s.t.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de-DE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a:rPr lang="de-DE" sz="2000" b="0" i="0" smtClean="0">
                            <a:latin typeface="Cambria Math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de-DE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de-DE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  <m:r>
                          <a:rPr lang="de-DE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de-DE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de-DE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de-DE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minimized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de-DE" sz="2000" b="0" i="0" smtClean="0">
                        <a:latin typeface="Cambria Math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b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de-DE" sz="2000" b="0" i="0" smtClean="0"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000" b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de-DE" sz="2000" b="0" i="0" smtClean="0"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).  </a:t>
                </a:r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endParaRPr lang="de-DE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74320" lvl="1">
                  <a:spcBef>
                    <a:spcPts val="600"/>
                  </a:spcBef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Loss</m:t>
                    </m:r>
                    <m: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functions</m:t>
                    </m:r>
                  </m:oMath>
                </a14:m>
                <a:endParaRPr lang="de-DE" sz="20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48640" lvl="2">
                  <a:spcBef>
                    <a:spcPts val="600"/>
                  </a:spcBef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de-DE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de-DE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de-DE" b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de-DE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de-DE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b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  <m:r>
                      <a:rPr lang="de-DE" b="0" i="0" smtClean="0">
                        <a:latin typeface="Cambria Math"/>
                        <a:ea typeface="Cambria Math" panose="02040503050406030204" pitchFamily="18" charset="0"/>
                      </a:rPr>
                      <m:t> "</m:t>
                    </m:r>
                    <m:r>
                      <a:rPr lang="de-DE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0−1</m:t>
                    </m:r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loss</m:t>
                    </m:r>
                    <m:r>
                      <a:rPr lang="de-DE" b="0" i="0" smtClean="0">
                        <a:latin typeface="Cambria Math"/>
                        <a:ea typeface="Cambria Math" panose="02040503050406030204" pitchFamily="18" charset="0"/>
                      </a:rPr>
                      <m:t>"</m:t>
                    </m:r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/>
                        <a:ea typeface="Cambria Math" panose="02040503050406030204" pitchFamily="18" charset="0"/>
                      </a:rPr>
                      <m:t>or</m:t>
                    </m:r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0" smtClean="0">
                        <a:latin typeface="Cambria Math"/>
                        <a:ea typeface="Cambria Math" panose="02040503050406030204" pitchFamily="18" charset="0"/>
                      </a:rPr>
                      <m:t>"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absolut</m:t>
                    </m:r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loss</m:t>
                    </m:r>
                    <m:r>
                      <a:rPr lang="de-DE" b="0" i="0" smtClean="0">
                        <a:latin typeface="Cambria Math"/>
                        <a:ea typeface="Cambria Math" panose="02040503050406030204" pitchFamily="18" charset="0"/>
                      </a:rPr>
                      <m:t>"</m:t>
                    </m:r>
                  </m:oMath>
                </a14:m>
                <a:endParaRPr lang="de-DE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48640" lvl="2">
                  <a:spcBef>
                    <a:spcPts val="600"/>
                  </a:spcBef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de-D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de-D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  <m:r>
                      <a:rPr lang="de-DE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b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de-DE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  <m:r>
                              <a:rPr lang="de-DE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de-DE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de-DE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0" smtClean="0">
                        <a:latin typeface="Cambria Math"/>
                        <a:ea typeface="Cambria Math" panose="02040503050406030204" pitchFamily="18" charset="0"/>
                      </a:rPr>
                      <m:t> "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quadratic</m:t>
                    </m:r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loss</m:t>
                    </m:r>
                    <m:r>
                      <a:rPr lang="de-DE" b="0" i="0" smtClean="0">
                        <a:latin typeface="Cambria Math"/>
                        <a:ea typeface="Cambria Math" panose="02040503050406030204" pitchFamily="18" charset="0"/>
                      </a:rPr>
                      <m:t>"</m:t>
                    </m:r>
                  </m:oMath>
                </a14:m>
                <a:endParaRPr lang="de-DE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20040" lvl="2" indent="0">
                  <a:spcBef>
                    <a:spcPts val="600"/>
                  </a:spcBef>
                  <a:buClr>
                    <a:schemeClr val="accent1"/>
                  </a:buClr>
                  <a:buNone/>
                </a:pPr>
                <a:endParaRPr lang="de-DE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de-DE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de-DE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de-DE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de-DE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222" t="-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9149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 alternative </a:t>
            </a:r>
            <a:r>
              <a:rPr lang="de-DE" dirty="0" err="1" smtClean="0"/>
              <a:t>restrictions</a:t>
            </a:r>
            <a:r>
              <a:rPr lang="de-DE" dirty="0" smtClean="0"/>
              <a:t>/</a:t>
            </a:r>
            <a:r>
              <a:rPr lang="de-DE" dirty="0" err="1" smtClean="0"/>
              <a:t>goals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assumption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about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sequence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determenistic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stochastic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adversarial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endParaRPr lang="de-DE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Realizability</a:t>
                </a:r>
                <a:endParaRPr lang="de-DE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  <m:acc>
                      <m:accPr>
                        <m:chr m:val="̂"/>
                        <m:ctrlPr>
                          <a:rPr lang="de-DE" sz="2000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de-DE" sz="2000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de-DE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acc>
                      <m:accPr>
                        <m:chr m:val="̂"/>
                        <m:ctrlPr>
                          <a:rPr lang="de-DE" sz="2000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de-DE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b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  <m:r>
                      <a:rPr lang="de-DE" sz="2000">
                        <a:latin typeface="Cambria Math"/>
                        <a:ea typeface="Cambria Math"/>
                      </a:rPr>
                      <m:t>∀</m:t>
                    </m:r>
                    <m:r>
                      <m:rPr>
                        <m:sty m:val="p"/>
                      </m:rPr>
                      <a:rPr lang="de-DE" sz="2000">
                        <a:latin typeface="Cambria Math"/>
                        <a:ea typeface="Cambria Math"/>
                      </a:rPr>
                      <m:t>t</m:t>
                    </m:r>
                    <m: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de-DE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de-DE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de-DE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Goal : Find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algorithm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minimal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mistake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bound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(sublinear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T)  </a:t>
                </a:r>
                <a:endParaRPr lang="de-DE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realizability</a:t>
                </a:r>
                <a:endParaRPr lang="de-DE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Goal: Find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algorithm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minimal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regret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00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de-DE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compared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best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fixed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predictor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de-DE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de-DE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m:rPr>
                        <m:sty m:val="p"/>
                      </m:rPr>
                      <a:rPr lang="de-DE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de-DE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b="0" i="0" smtClean="0">
                        <a:latin typeface="Cambria Math"/>
                        <a:ea typeface="Cambria Math" panose="02040503050406030204" pitchFamily="18" charset="0"/>
                      </a:rPr>
                      <m:t>R</m:t>
                    </m:r>
                    <m:r>
                      <a:rPr lang="de-DE" sz="2000" b="0" i="0" smtClean="0"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00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de-DE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de-DE" sz="2000" b="0" i="0" smtClean="0"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de-DE" sz="2000" b="0" i="0" baseline="-25000" smtClean="0">
                        <a:latin typeface="Cambria Math"/>
                        <a:ea typeface="Cambria Math" panose="02040503050406030204" pitchFamily="18" charset="0"/>
                      </a:rPr>
                      <m:t>T</m:t>
                    </m:r>
                    <m:r>
                      <a:rPr lang="de-DE" sz="2000" b="0" i="0" smtClean="0">
                        <a:latin typeface="Cambria Math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DE" sz="200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a:rPr lang="de-DE" sz="2000" b="0" i="0" smtClean="0">
                            <a:latin typeface="Cambria Math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de-DE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de-DE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  <m:r>
                          <a:rPr lang="de-DE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200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de-DE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de-DE" sz="200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de-DE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de-DE" sz="200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a:rPr lang="de-DE" sz="2000" b="0" i="0" smtClean="0">
                            <a:latin typeface="Cambria Math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de-DE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de-DE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  <m:r>
                          <a:rPr lang="de-DE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de-DE" sz="200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de-DE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  <m:r>
                          <a:rPr lang="de-DE" sz="2000" b="0" i="0" smtClean="0">
                            <a:latin typeface="Cambria Math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200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de-DE" sz="2000" b="0" i="0" smtClean="0">
                            <a:latin typeface="Cambria Math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de-DE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de-DE" sz="200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de-DE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de-DE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Given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algorithm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-&gt; find &amp;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proof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corresponding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mistake-bound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/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regret-bound</a:t>
                </a:r>
                <a:endParaRPr lang="de-DE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222" t="-590" r="-17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39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Perceptron</a:t>
            </a:r>
            <a:r>
              <a:rPr lang="de-DE" dirty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realizability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Seperate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data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points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binary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classification</a:t>
                </a:r>
                <a:endParaRPr lang="de-DE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 </a:t>
                </a:r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{−1,1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},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hypothesis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class</a:t>
                </a:r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 = all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halfspaces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de-DE" sz="2000" i="1" smtClean="0">
                        <a:latin typeface="Cambria Math"/>
                        <a:ea typeface="Cambria Math"/>
                      </a:rPr>
                      <m:t>ℝ</m:t>
                    </m:r>
                    <m:r>
                      <a:rPr lang="de-DE" sz="2000" b="0" i="1" baseline="30000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de-DE" sz="20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 </a:t>
                </a:r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/>
                            <a:ea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de-DE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de-DE" sz="20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  <m:r>
                      <a:rPr lang="de-DE" sz="2000" b="0" i="0" smtClean="0">
                        <a:latin typeface="Cambria Math"/>
                        <a:ea typeface="Cambria Math" panose="02040503050406030204" pitchFamily="18" charset="0"/>
                      </a:rPr>
                      <m:t>, 0),  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/>
                        <a:ea typeface="Cambria Math" panose="02040503050406030204" pitchFamily="18" charset="0"/>
                      </a:rPr>
                      <m:t>similar</m:t>
                    </m:r>
                    <m:r>
                      <a:rPr lang="de-DE" sz="2000" b="0" i="0" smtClean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/>
                        <a:ea typeface="Cambria Math" panose="02040503050406030204" pitchFamily="18" charset="0"/>
                      </a:rPr>
                      <m:t>to</m:t>
                    </m:r>
                    <m:r>
                      <a:rPr lang="de-DE" sz="2000" b="0" i="0" smtClean="0">
                        <a:latin typeface="Cambria Math"/>
                        <a:ea typeface="Cambria Math" panose="02040503050406030204" pitchFamily="18" charset="0"/>
                      </a:rPr>
                      <m:t> "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/>
                        <a:ea typeface="Cambria Math" panose="02040503050406030204" pitchFamily="18" charset="0"/>
                      </a:rPr>
                      <m:t>hinge</m:t>
                    </m:r>
                    <m:r>
                      <a:rPr lang="de-DE" sz="2000" b="0" i="0" smtClean="0">
                        <a:latin typeface="Cambria Math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/>
                        <a:ea typeface="Cambria Math" panose="02040503050406030204" pitchFamily="18" charset="0"/>
                      </a:rPr>
                      <m:t>loss</m:t>
                    </m:r>
                    <m:r>
                      <a:rPr lang="de-DE" sz="2000" b="0" i="0" smtClean="0">
                        <a:latin typeface="Cambria Math"/>
                        <a:ea typeface="Cambria Math" panose="02040503050406030204" pitchFamily="18" charset="0"/>
                      </a:rPr>
                      <m:t>"</m:t>
                    </m:r>
                  </m:oMath>
                </a14:m>
                <a:endParaRPr lang="de-DE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initialize</a:t>
                </a:r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de-DE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0</a:t>
                </a:r>
              </a:p>
              <a:p>
                <a:r>
                  <a:rPr lang="de-DE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</a:t>
                </a:r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 = 1,2, . . . , T</a:t>
                </a:r>
              </a:p>
              <a:p>
                <a:pPr lvl="1"/>
                <a:r>
                  <a:rPr lang="de-DE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receive</a:t>
                </a:r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endParaRPr lang="de-DE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de-DE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predict</a:t>
                </a:r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sign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de-DE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de-DE" sz="20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de-DE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</a:t>
                </a:r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de-DE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de-DE" sz="20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 </a:t>
                </a:r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de-DE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a:rPr lang="de-DE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endParaRPr lang="de-DE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else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a:rPr lang="de-DE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endParaRPr lang="de-DE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Suppose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that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||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2000" b="0" i="1" smtClean="0">
                        <a:latin typeface="Cambria Math"/>
                        <a:ea typeface="Cambria Math" panose="02040503050406030204" pitchFamily="18" charset="0"/>
                      </a:rPr>
                      <m:t>||≤</m:t>
                    </m:r>
                    <m:r>
                      <a:rPr lang="de-DE" sz="2000" b="0" i="1" smtClean="0">
                        <a:latin typeface="Cambria Math"/>
                        <a:ea typeface="Cambria Math" panose="02040503050406030204" pitchFamily="18" charset="0"/>
                      </a:rPr>
                      <m:t>𝐷</m:t>
                    </m:r>
                    <m:r>
                      <a:rPr lang="de-DE" sz="2000" b="0" i="1" smtClean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2000" b="0" i="1" smtClean="0">
                        <a:latin typeface="Cambria Math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de-DE" sz="2000" b="0" i="1" smtClean="0">
                        <a:latin typeface="Cambria Math"/>
                        <a:ea typeface="Cambria Math" panose="02040503050406030204" pitchFamily="18" charset="0"/>
                      </a:rPr>
                      <m:t> ∃  </m:t>
                    </m:r>
                    <m:acc>
                      <m:accPr>
                        <m:chr m:val="̂"/>
                        <m:ctrlPr>
                          <a:rPr lang="de-DE" sz="2000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de-DE" sz="2000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</m:acc>
                    <m:r>
                      <a:rPr lang="de-DE" sz="2000" b="0" i="1" smtClean="0"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de-DE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sz="20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de-DE" sz="2000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de-DE" sz="2000" i="1">
                                    <a:latin typeface="Cambria Math"/>
                                    <a:ea typeface="Cambria Math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de-DE" sz="2000" b="0" i="1" baseline="-25000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de-DE" sz="2000" i="1">
                        <a:latin typeface="Cambria Math"/>
                        <a:ea typeface="Cambria Math"/>
                      </a:rPr>
                      <m:t>=1</m:t>
                    </m:r>
                    <m:r>
                      <a:rPr lang="de-DE" sz="2000" b="0" i="1" smtClean="0">
                        <a:latin typeface="Cambria Math"/>
                        <a:ea typeface="Cambria Math" panose="02040503050406030204" pitchFamily="18" charset="0"/>
                      </a:rPr>
                      <m:t>) </m:t>
                    </m:r>
                    <m:r>
                      <a:rPr lang="de-DE" sz="2000" b="0" i="1" smtClean="0">
                        <a:latin typeface="Cambria Math"/>
                        <a:ea typeface="Cambria Math" panose="02040503050406030204" pitchFamily="18" charset="0"/>
                      </a:rPr>
                      <m:t>𝑠</m:t>
                    </m:r>
                    <m:r>
                      <a:rPr lang="de-DE" sz="2000" b="0" i="1" smtClean="0">
                        <a:latin typeface="Cambria Math"/>
                        <a:ea typeface="Cambria Math" panose="02040503050406030204" pitchFamily="18" charset="0"/>
                      </a:rPr>
                      <m:t>.</m:t>
                    </m:r>
                    <m:r>
                      <a:rPr lang="de-DE" sz="2000" b="0" i="1" smtClean="0">
                        <a:latin typeface="Cambria Math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sz="2000" b="0" i="1" smtClean="0">
                        <a:latin typeface="Cambria Math"/>
                        <a:ea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de-DE" sz="20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20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de-DE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de-DE" sz="2000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de-DE" sz="2000" i="1"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</m:acc>
                      </m:e>
                      <m:e>
                        <m:sSub>
                          <m:sSubPr>
                            <m:ctrlPr>
                              <a:rPr lang="de-DE" sz="20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  <m:r>
                      <a:rPr lang="de-DE" sz="2000" b="0" i="1" smtClean="0">
                        <a:latin typeface="Cambria Math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sz="2000" b="0" i="1" smtClean="0">
                        <a:latin typeface="Cambria Math"/>
                        <a:ea typeface="Cambria Math"/>
                      </a:rPr>
                      <m:t>𝛾</m:t>
                    </m:r>
                    <m:r>
                      <a:rPr lang="de-DE" sz="2000" b="0" i="1" smtClean="0">
                        <a:latin typeface="Cambria Math"/>
                        <a:ea typeface="Cambria Math"/>
                      </a:rPr>
                      <m:t> ∀</m:t>
                    </m:r>
                    <m:r>
                      <a:rPr lang="de-DE" sz="2000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endParaRPr lang="de-DE" sz="2000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de-DE" sz="2000" b="0" i="1" smtClean="0"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de-DE" sz="2000" b="0" i="1" smtClean="0">
                          <a:latin typeface="Cambria Math"/>
                          <a:ea typeface="Cambria Math"/>
                        </a:rPr>
                        <m:t>≤</m:t>
                      </m:r>
                      <m:sSup>
                        <m:sSupPr>
                          <m:ctrlPr>
                            <a:rPr lang="de-DE" sz="20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2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de-DE" sz="2000" b="0" i="1" smtClean="0">
                                      <a:latin typeface="Cambria Math"/>
                                      <a:ea typeface="Cambria Math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de-DE" sz="2000" i="1">
                                      <a:latin typeface="Cambria Math"/>
                                      <a:ea typeface="Cambria Math"/>
                                    </a:rPr>
                                    <m:t>𝛾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de-DE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222" t="-590" b="-93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327095"/>
            <a:ext cx="4968551" cy="335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3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Multi-</a:t>
            </a:r>
            <a:r>
              <a:rPr lang="de-DE" dirty="0" err="1" smtClean="0"/>
              <a:t>armed</a:t>
            </a:r>
            <a:r>
              <a:rPr lang="de-DE" dirty="0" smtClean="0"/>
              <a:t> </a:t>
            </a:r>
            <a:r>
              <a:rPr lang="de-DE" dirty="0" err="1" smtClean="0"/>
              <a:t>Bandits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7283152" cy="54501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de-DE" sz="20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de-DE" sz="20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1,2, . . .</m:t>
                    </m:r>
                  </m:oMath>
                </a14:m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play</m:t>
                    </m:r>
                    <m: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action</m:t>
                    </m:r>
                    <m: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000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de-DE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={1,..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de-DE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receive</m:t>
                    </m:r>
                    <m:r>
                      <a:rPr lang="de-DE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reward</m:t>
                    </m:r>
                    <m: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000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  <m:d>
                      <m:dPr>
                        <m:ctrlPr>
                          <a:rPr lang="de-DE" sz="2000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b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  <m: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2000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de-DE" sz="20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sz="20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de-DE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Only</a:t>
                </a:r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reward</a:t>
                </a:r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</a:t>
                </a:r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played</a:t>
                </a:r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action</a:t>
                </a:r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</a:t>
                </a:r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seen</a:t>
                </a:r>
                <a:endParaRPr lang="de-DE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Goal</m:t>
                    </m:r>
                    <m:r>
                      <a:rPr lang="de-DE" sz="2000" b="0" i="0" smtClean="0">
                        <a:latin typeface="Cambria Math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/>
                        <a:ea typeface="Cambria Math" panose="02040503050406030204" pitchFamily="18" charset="0"/>
                      </a:rPr>
                      <m:t>maximize</m:t>
                    </m:r>
                    <m:r>
                      <a:rPr lang="de-DE" sz="2000" b="0" i="0" smtClean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/>
                        <a:ea typeface="Cambria Math" panose="02040503050406030204" pitchFamily="18" charset="0"/>
                      </a:rPr>
                      <m:t>reward</m:t>
                    </m:r>
                    <m:r>
                      <a:rPr lang="de-DE" sz="2000" b="0" i="0" smtClean="0">
                        <a:latin typeface="Cambria Math"/>
                        <a:ea typeface="Cambria Math" panose="02040503050406030204" pitchFamily="18" charset="0"/>
                      </a:rPr>
                      <m:t>!</m:t>
                    </m:r>
                  </m:oMath>
                </a14:m>
                <a:endParaRPr lang="de-DE" sz="2000" b="0" i="0" dirty="0" smtClean="0">
                  <a:latin typeface="Cambria Math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minimize</m:t>
                    </m:r>
                    <m: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regret</m:t>
                    </m:r>
                    <m: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0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14:m>
                  <m:oMath xmlns:m="http://schemas.openxmlformats.org/officeDocument/2006/math">
                    <m:r>
                      <a:rPr lang="de-DE" sz="20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acc>
                      <m:accPr>
                        <m:chr m:val="̂"/>
                        <m:ctrlPr>
                          <a:rPr lang="de-DE" sz="2000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de-DE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</m:acc>
                    <m: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nary>
                      <m:naryPr>
                        <m:chr m:val="∑"/>
                        <m:ctrlPr>
                          <a:rPr lang="de-DE" sz="2000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de-DE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a:rPr lang="de-DE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  <m:e>
                        <m:sSub>
                          <m:sSubPr>
                            <m:ctrlPr>
                              <a:rPr lang="de-DE" sz="2000" b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nary>
                  </m:oMath>
                </a14:m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de-DE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Exploitation</a:t>
                </a:r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vs. 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Exploration</a:t>
                </a:r>
              </a:p>
              <a:p>
                <a:endParaRPr lang="de-DE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Old, but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very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popular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nowadays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….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Why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?!</a:t>
                </a:r>
              </a:p>
              <a:p>
                <a:pPr marL="274320" lvl="1" indent="0">
                  <a:buNone/>
                </a:pP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de-DE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>
                        <a:latin typeface="Cambria Math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sz="2000" i="1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Google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uses</a:t>
                </a:r>
                <a:r>
                  <a:rPr lang="de-DE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it</a:t>
                </a:r>
                <a:endParaRPr lang="de-DE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7283152" cy="5450160"/>
              </a:xfrm>
              <a:blipFill rotWithShape="1">
                <a:blip r:embed="rId2"/>
                <a:stretch>
                  <a:fillRect l="-251" t="-5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484783"/>
            <a:ext cx="3545937" cy="293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1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Multi-</a:t>
            </a:r>
            <a:r>
              <a:rPr lang="de-DE" dirty="0" err="1"/>
              <a:t>armed</a:t>
            </a:r>
            <a:r>
              <a:rPr lang="de-DE" dirty="0"/>
              <a:t> </a:t>
            </a:r>
            <a:r>
              <a:rPr lang="de-DE" dirty="0" err="1"/>
              <a:t>Bandits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Various</a:t>
            </a:r>
            <a:r>
              <a:rPr lang="de-DE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versions</a:t>
            </a:r>
            <a:endParaRPr lang="de-DE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de-DE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Stochastic</a:t>
            </a:r>
            <a:r>
              <a:rPr lang="de-DE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stationary</a:t>
            </a:r>
            <a:r>
              <a:rPr lang="de-DE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/non-</a:t>
            </a:r>
            <a:r>
              <a:rPr lang="de-DE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stationary</a:t>
            </a:r>
            <a:endParaRPr lang="de-DE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de-DE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Adversarial</a:t>
            </a:r>
            <a:r>
              <a:rPr lang="de-DE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de-DE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Contextual</a:t>
            </a:r>
            <a:r>
              <a:rPr lang="de-DE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de-DE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de-DE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Graph-</a:t>
            </a:r>
            <a:r>
              <a:rPr lang="de-DE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based</a:t>
            </a:r>
            <a:endParaRPr lang="de-DE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de-DE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de-DE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Applications</a:t>
            </a:r>
            <a:endParaRPr lang="de-DE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de-DE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Web-</a:t>
            </a:r>
            <a:r>
              <a:rPr lang="de-DE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searches</a:t>
            </a:r>
            <a:r>
              <a:rPr lang="de-DE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de-DE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contextual</a:t>
            </a:r>
            <a:r>
              <a:rPr lang="de-DE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de-DE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max</a:t>
            </a:r>
            <a:r>
              <a:rPr lang="de-DE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adv. </a:t>
            </a:r>
            <a:r>
              <a:rPr lang="de-DE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income</a:t>
            </a:r>
            <a:r>
              <a:rPr lang="de-DE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of</a:t>
            </a:r>
            <a:r>
              <a:rPr lang="de-DE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Google, Bing etc.)</a:t>
            </a:r>
            <a:endParaRPr lang="de-DE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de-DE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Clinical </a:t>
            </a:r>
            <a:r>
              <a:rPr lang="de-DE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trials</a:t>
            </a:r>
            <a:r>
              <a:rPr lang="de-DE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de-DE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minimize</a:t>
            </a:r>
            <a:r>
              <a:rPr lang="de-DE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patient</a:t>
            </a:r>
            <a:r>
              <a:rPr lang="de-DE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losses</a:t>
            </a:r>
            <a:r>
              <a:rPr lang="de-DE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de-DE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de-DE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Adaptive </a:t>
            </a:r>
            <a:r>
              <a:rPr lang="de-DE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routing</a:t>
            </a:r>
            <a:r>
              <a:rPr lang="de-DE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de-DE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minimize</a:t>
            </a:r>
            <a:r>
              <a:rPr lang="de-DE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delays</a:t>
            </a:r>
            <a:r>
              <a:rPr lang="de-DE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de-DE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031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880</Words>
  <Application>Microsoft Office PowerPoint</Application>
  <PresentationFormat>On-screen Show (4:3)</PresentationFormat>
  <Paragraphs>107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Origin</vt:lpstr>
      <vt:lpstr>Summer school Online Learning 28.06.2015-02.07.2015 Copenhagen University</vt:lpstr>
      <vt:lpstr>Participants</vt:lpstr>
      <vt:lpstr>Participants &amp; Lecturer</vt:lpstr>
      <vt:lpstr>Topics</vt:lpstr>
      <vt:lpstr>General online learning problem</vt:lpstr>
      <vt:lpstr>2 alternative restrictions/goals</vt:lpstr>
      <vt:lpstr>Perceptron for realizability case</vt:lpstr>
      <vt:lpstr>Multi-armed Bandits</vt:lpstr>
      <vt:lpstr>Multi-armed Bandits</vt:lpstr>
      <vt:lpstr>Stochastic, stationary Bandits</vt:lpstr>
      <vt:lpstr>Upper Confidence Bound (UCB) algorithm</vt:lpstr>
      <vt:lpstr>Further readings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school Online Learning Copenhagen University</dc:title>
  <dc:creator>vlosing</dc:creator>
  <cp:lastModifiedBy>vlosing</cp:lastModifiedBy>
  <cp:revision>71</cp:revision>
  <dcterms:created xsi:type="dcterms:W3CDTF">2015-07-30T08:10:01Z</dcterms:created>
  <dcterms:modified xsi:type="dcterms:W3CDTF">2015-08-04T07:19:53Z</dcterms:modified>
</cp:coreProperties>
</file>