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Group 22"/>
          <p:cNvGrpSpPr/>
          <p:nvPr/>
        </p:nvGrpSpPr>
        <p:grpSpPr>
          <a:xfrm>
            <a:off x="2222500" y="1407160"/>
            <a:ext cx="7038340" cy="3344545"/>
            <a:chOff x="3453" y="1474"/>
            <a:chExt cx="11084" cy="5267"/>
          </a:xfrm>
        </p:grpSpPr>
        <p:grpSp>
          <p:nvGrpSpPr>
            <p:cNvPr id="20" name="Group 19"/>
            <p:cNvGrpSpPr/>
            <p:nvPr/>
          </p:nvGrpSpPr>
          <p:grpSpPr>
            <a:xfrm>
              <a:off x="4055" y="1474"/>
              <a:ext cx="10483" cy="4833"/>
              <a:chOff x="4055" y="1474"/>
              <a:chExt cx="10483" cy="483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15" y="2422"/>
                <a:ext cx="2196" cy="3710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246" y="2909"/>
                <a:ext cx="2196" cy="3222"/>
              </a:xfrm>
              <a:prstGeom prst="rect">
                <a:avLst/>
              </a:prstGeom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 flipV="1">
                <a:off x="4055" y="1474"/>
                <a:ext cx="0" cy="483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4055" y="6292"/>
                <a:ext cx="10483" cy="1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ight Triangle 5"/>
              <p:cNvSpPr/>
              <p:nvPr/>
            </p:nvSpPr>
            <p:spPr>
              <a:xfrm>
                <a:off x="4277" y="3617"/>
                <a:ext cx="5719" cy="2499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4277" y="4467"/>
                <a:ext cx="188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/>
                  <a:t>No Scheduler</a:t>
                </a:r>
                <a:endParaRPr lang="en-US" altLang="en-US" sz="1200"/>
              </a:p>
              <a:p>
                <a:r>
                  <a:rPr lang="en-US" altLang="en-US" sz="1200"/>
                  <a:t> (bare-metal)</a:t>
                </a:r>
                <a:endParaRPr lang="en-US" altLang="en-US" sz="120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041" y="3617"/>
                <a:ext cx="4954" cy="2514"/>
                <a:chOff x="5014" y="3601"/>
                <a:chExt cx="4954" cy="2514"/>
              </a:xfrm>
            </p:grpSpPr>
            <p:sp>
              <p:nvSpPr>
                <p:cNvPr id="10" name="Right Triangle 9"/>
                <p:cNvSpPr/>
                <p:nvPr/>
              </p:nvSpPr>
              <p:spPr>
                <a:xfrm rot="16200000">
                  <a:off x="5615" y="3018"/>
                  <a:ext cx="2497" cy="3699"/>
                </a:xfrm>
                <a:prstGeom prst="rtTriangle">
                  <a:avLst/>
                </a:pr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700" y="3601"/>
                  <a:ext cx="1269" cy="2514"/>
                </a:xfrm>
                <a:prstGeom prst="rect">
                  <a:avLst/>
                </a:pr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 Box 11"/>
              <p:cNvSpPr txBox="1"/>
              <p:nvPr/>
            </p:nvSpPr>
            <p:spPr>
              <a:xfrm>
                <a:off x="7885" y="4482"/>
                <a:ext cx="169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 b="1"/>
                  <a:t>FreeRTOS</a:t>
                </a:r>
                <a:endParaRPr lang="en-US" altLang="en-US" sz="1200" b="1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9245" y="2910"/>
                <a:ext cx="21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 b="1"/>
                  <a:t>          melis</a:t>
                </a:r>
                <a:endParaRPr lang="en-US" altLang="en-US" sz="1200" b="1"/>
              </a:p>
              <a:p>
                <a:r>
                  <a:rPr lang="en-US" altLang="en-US" sz="1200" b="1"/>
                  <a:t>(rt-thread based)</a:t>
                </a:r>
                <a:endParaRPr lang="en-US" altLang="en-US" sz="1200" b="1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1057" y="2422"/>
                <a:ext cx="181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 b="1"/>
                  <a:t>      Tina OS</a:t>
                </a:r>
                <a:endParaRPr lang="en-US" altLang="en-US" sz="1200" b="1"/>
              </a:p>
              <a:p>
                <a:endParaRPr lang="en-US" altLang="en-US" sz="1200" b="1"/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7492" y="6307"/>
              <a:ext cx="34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/>
                <a:t>        processor power</a:t>
              </a:r>
              <a:endParaRPr lang="en-US" altLang="en-US" sz="1200" b="1"/>
            </a:p>
          </p:txBody>
        </p:sp>
        <p:sp>
          <p:nvSpPr>
            <p:cNvPr id="22" name="Text Box 21"/>
            <p:cNvSpPr txBox="1"/>
            <p:nvPr/>
          </p:nvSpPr>
          <p:spPr>
            <a:xfrm rot="16200000">
              <a:off x="1959" y="3916"/>
              <a:ext cx="34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/>
                <a:t>        application capability</a:t>
              </a:r>
              <a:endParaRPr lang="en-US" altLang="en-US" sz="12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3666490" y="2202180"/>
            <a:ext cx="4598670" cy="1409065"/>
            <a:chOff x="5774" y="3468"/>
            <a:chExt cx="7242" cy="2219"/>
          </a:xfrm>
        </p:grpSpPr>
        <p:sp>
          <p:nvSpPr>
            <p:cNvPr id="37" name="Rectangle 36"/>
            <p:cNvSpPr/>
            <p:nvPr/>
          </p:nvSpPr>
          <p:spPr>
            <a:xfrm>
              <a:off x="5774" y="5133"/>
              <a:ext cx="7242" cy="5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Hardware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774" y="4578"/>
              <a:ext cx="7242" cy="5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chemeClr val="tx1"/>
                  </a:solidFill>
                  <a:uFillTx/>
                </a:rPr>
                <a:t>FreeRTOS Hardware-dependent code</a:t>
              </a:r>
              <a:endParaRPr lang="en-US" altLang="en-US" sz="1200" b="1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4" y="4023"/>
              <a:ext cx="7242" cy="5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chemeClr val="tx1"/>
                  </a:solidFill>
                  <a:uFillTx/>
                </a:rPr>
                <a:t>FreeRTOS Hardware-Independent code</a:t>
              </a:r>
              <a:endParaRPr lang="en-US" altLang="en-US" sz="1200" b="1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4" y="3468"/>
              <a:ext cx="7242" cy="5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chemeClr val="tx1"/>
                  </a:solidFill>
                  <a:uFillTx/>
                </a:rPr>
                <a:t>FreeRTOS User task and ISR routine</a:t>
              </a:r>
              <a:endParaRPr lang="en-US" altLang="en-US" sz="1200" b="1">
                <a:solidFill>
                  <a:schemeClr val="tx1"/>
                </a:solidFill>
                <a:uFillTx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2032000" y="1769745"/>
            <a:ext cx="7846060" cy="3006090"/>
            <a:chOff x="3200" y="2787"/>
            <a:chExt cx="12356" cy="4734"/>
          </a:xfrm>
        </p:grpSpPr>
        <p:grpSp>
          <p:nvGrpSpPr>
            <p:cNvPr id="56" name="Group 55"/>
            <p:cNvGrpSpPr/>
            <p:nvPr/>
          </p:nvGrpSpPr>
          <p:grpSpPr>
            <a:xfrm>
              <a:off x="3200" y="2787"/>
              <a:ext cx="12357" cy="4734"/>
              <a:chOff x="3200" y="2788"/>
              <a:chExt cx="12357" cy="473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200" y="2788"/>
                <a:ext cx="12357" cy="4734"/>
                <a:chOff x="3200" y="2788"/>
                <a:chExt cx="12357" cy="473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922" y="5092"/>
                  <a:ext cx="8578" cy="15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b="1"/>
                    <a:t>Xil_ExceptionRegisterHandler</a:t>
                  </a:r>
                  <a:endParaRPr lang="en-US" altLang="en-US" b="1"/>
                </a:p>
              </p:txBody>
            </p:sp>
            <p:sp>
              <p:nvSpPr>
                <p:cNvPr id="5" name="Text Box 4"/>
                <p:cNvSpPr txBox="1"/>
                <p:nvPr/>
              </p:nvSpPr>
              <p:spPr>
                <a:xfrm>
                  <a:off x="7065" y="5307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FreeRTOS_Tick_Handler</a:t>
                  </a:r>
                  <a:endParaRPr lang="en-US" sz="80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400" y="3610"/>
                  <a:ext cx="10157" cy="116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/>
                </a:p>
              </p:txBody>
            </p:sp>
            <p:sp>
              <p:nvSpPr>
                <p:cNvPr id="7" name="Text Box 6"/>
                <p:cNvSpPr txBox="1"/>
                <p:nvPr/>
              </p:nvSpPr>
              <p:spPr>
                <a:xfrm>
                  <a:off x="7109" y="4389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>
                      <a:solidFill>
                        <a:srgbClr val="FF0000"/>
                      </a:solidFill>
                    </a:rPr>
                    <a:t>xTaskIncrementTick</a:t>
                  </a:r>
                  <a:endParaRPr lang="en-US" sz="8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8147" y="4759"/>
                  <a:ext cx="6" cy="563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 Box 9"/>
                <p:cNvSpPr txBox="1"/>
                <p:nvPr/>
              </p:nvSpPr>
              <p:spPr>
                <a:xfrm>
                  <a:off x="9093" y="5217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vPortTaskUsesFPU</a:t>
                  </a:r>
                  <a:endParaRPr lang="en-US" sz="800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0124" y="4775"/>
                  <a:ext cx="6" cy="554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12"/>
                <p:cNvSpPr txBox="1"/>
                <p:nvPr/>
              </p:nvSpPr>
              <p:spPr>
                <a:xfrm>
                  <a:off x="9093" y="5554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pxPortInitialiseStack</a:t>
                  </a:r>
                  <a:endParaRPr lang="en-US" sz="800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2131" y="4791"/>
                  <a:ext cx="16" cy="538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14"/>
                <p:cNvSpPr txBox="1"/>
                <p:nvPr/>
              </p:nvSpPr>
              <p:spPr>
                <a:xfrm>
                  <a:off x="11088" y="5269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vPortEndScheduler</a:t>
                  </a:r>
                  <a:endParaRPr lang="en-US" sz="800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4140" y="4791"/>
                  <a:ext cx="5" cy="538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 Box 17"/>
                <p:cNvSpPr txBox="1"/>
                <p:nvPr/>
              </p:nvSpPr>
              <p:spPr>
                <a:xfrm>
                  <a:off x="11059" y="5569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vPortEnterCritical</a:t>
                  </a:r>
                  <a:endParaRPr lang="en-US" sz="800"/>
                </a:p>
              </p:txBody>
            </p:sp>
            <p:sp>
              <p:nvSpPr>
                <p:cNvPr id="20" name="Text Box 19"/>
                <p:cNvSpPr txBox="1"/>
                <p:nvPr/>
              </p:nvSpPr>
              <p:spPr>
                <a:xfrm>
                  <a:off x="9071" y="5891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vPortExitCritical</a:t>
                  </a:r>
                  <a:endParaRPr lang="en-US" sz="800"/>
                </a:p>
              </p:txBody>
            </p:sp>
            <p:sp>
              <p:nvSpPr>
                <p:cNvPr id="24" name="Text Box 23"/>
                <p:cNvSpPr txBox="1"/>
                <p:nvPr/>
              </p:nvSpPr>
              <p:spPr>
                <a:xfrm>
                  <a:off x="11013" y="5876"/>
                  <a:ext cx="235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vPortValidateInterruptPriority</a:t>
                  </a:r>
                  <a:endParaRPr lang="en-US" sz="800"/>
                </a:p>
              </p:txBody>
            </p:sp>
            <p:sp>
              <p:nvSpPr>
                <p:cNvPr id="25" name="Text Box 24"/>
                <p:cNvSpPr txBox="1"/>
                <p:nvPr/>
              </p:nvSpPr>
              <p:spPr>
                <a:xfrm>
                  <a:off x="12976" y="5329"/>
                  <a:ext cx="235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xPortStartScheduler</a:t>
                  </a:r>
                  <a:endParaRPr lang="en-US" sz="800"/>
                </a:p>
              </p:txBody>
            </p:sp>
            <p:sp>
              <p:nvSpPr>
                <p:cNvPr id="26" name="Text Box 25"/>
                <p:cNvSpPr txBox="1"/>
                <p:nvPr/>
              </p:nvSpPr>
              <p:spPr>
                <a:xfrm>
                  <a:off x="7192" y="4681"/>
                  <a:ext cx="869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tick callback</a:t>
                  </a:r>
                  <a:endParaRPr lang="en-US" altLang="en-US" sz="800"/>
                </a:p>
              </p:txBody>
            </p:sp>
            <p:sp>
              <p:nvSpPr>
                <p:cNvPr id="27" name="Text Box 26"/>
                <p:cNvSpPr txBox="1"/>
                <p:nvPr/>
              </p:nvSpPr>
              <p:spPr>
                <a:xfrm>
                  <a:off x="13086" y="5666"/>
                  <a:ext cx="235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vPortClearInterruptMask</a:t>
                  </a:r>
                  <a:endParaRPr lang="en-US" sz="800"/>
                </a:p>
              </p:txBody>
            </p:sp>
            <p:sp>
              <p:nvSpPr>
                <p:cNvPr id="28" name="Text Box 27"/>
                <p:cNvSpPr txBox="1"/>
                <p:nvPr/>
              </p:nvSpPr>
              <p:spPr>
                <a:xfrm>
                  <a:off x="13067" y="5906"/>
                  <a:ext cx="2354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ulPortSetInterruptMask</a:t>
                  </a:r>
                  <a:endParaRPr lang="en-US" sz="8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201" y="5092"/>
                  <a:ext cx="3335" cy="159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b="1"/>
                    <a:t>Xil_ExceptionRegisterndler</a:t>
                  </a:r>
                  <a:endParaRPr lang="en-US" altLang="en-US" b="1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6976" y="6288"/>
                  <a:ext cx="2133" cy="337"/>
                </a:xfrm>
                <a:prstGeom prst="rect">
                  <a:avLst/>
                </a:prstGeom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vport layer</a:t>
                  </a:r>
                  <a:endParaRPr lang="en-US" altLang="en-US" sz="800"/>
                </a:p>
              </p:txBody>
            </p:sp>
            <p:sp>
              <p:nvSpPr>
                <p:cNvPr id="31" name="Text Box 30"/>
                <p:cNvSpPr txBox="1"/>
                <p:nvPr/>
              </p:nvSpPr>
              <p:spPr>
                <a:xfrm>
                  <a:off x="11649" y="4195"/>
                  <a:ext cx="3023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/>
                    <a:t>freertos scheduler</a:t>
                  </a:r>
                  <a:endParaRPr lang="en-US" altLang="en-US" sz="1600"/>
                </a:p>
              </p:txBody>
            </p:sp>
            <p:sp>
              <p:nvSpPr>
                <p:cNvPr id="32" name="Text Box 31"/>
                <p:cNvSpPr txBox="1"/>
                <p:nvPr/>
              </p:nvSpPr>
              <p:spPr>
                <a:xfrm>
                  <a:off x="5416" y="6276"/>
                  <a:ext cx="997" cy="337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bsp layer</a:t>
                  </a:r>
                  <a:endParaRPr lang="en-US" altLang="en-US" sz="800"/>
                </a:p>
              </p:txBody>
            </p:sp>
            <p:sp>
              <p:nvSpPr>
                <p:cNvPr id="33" name="Text Box 32"/>
                <p:cNvSpPr txBox="1"/>
                <p:nvPr/>
              </p:nvSpPr>
              <p:spPr>
                <a:xfrm>
                  <a:off x="3328" y="5329"/>
                  <a:ext cx="1818" cy="5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interrupt (GIC) register/unregister</a:t>
                  </a:r>
                  <a:endParaRPr lang="en-US" altLang="en-US" sz="800"/>
                </a:p>
              </p:txBody>
            </p:sp>
            <p:sp>
              <p:nvSpPr>
                <p:cNvPr id="34" name="Text Box 33"/>
                <p:cNvSpPr txBox="1"/>
                <p:nvPr/>
              </p:nvSpPr>
              <p:spPr>
                <a:xfrm>
                  <a:off x="3328" y="6082"/>
                  <a:ext cx="1171" cy="5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hardware initialization</a:t>
                  </a:r>
                  <a:endParaRPr lang="en-US" altLang="en-US" sz="800"/>
                </a:p>
              </p:txBody>
            </p:sp>
            <p:sp>
              <p:nvSpPr>
                <p:cNvPr id="35" name="Text Box 34"/>
                <p:cNvSpPr txBox="1"/>
                <p:nvPr/>
              </p:nvSpPr>
              <p:spPr>
                <a:xfrm>
                  <a:off x="5400" y="5876"/>
                  <a:ext cx="1010" cy="3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......</a:t>
                  </a:r>
                  <a:endParaRPr lang="en-US" altLang="en-US" sz="8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201" y="6904"/>
                  <a:ext cx="12298" cy="6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b="1"/>
                    <a:t>Xil_ExceptionRgisterndler</a:t>
                  </a:r>
                  <a:endParaRPr lang="en-US" altLang="en-US" b="1"/>
                </a:p>
              </p:txBody>
            </p:sp>
            <p:sp>
              <p:nvSpPr>
                <p:cNvPr id="38" name="Text Box 37"/>
                <p:cNvSpPr txBox="1"/>
                <p:nvPr/>
              </p:nvSpPr>
              <p:spPr>
                <a:xfrm>
                  <a:off x="7064" y="6948"/>
                  <a:ext cx="3603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/>
                    <a:t>R328 hardware layer</a:t>
                  </a:r>
                  <a:endParaRPr lang="en-US" altLang="en-US" sz="16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200" y="2788"/>
                  <a:ext cx="12357" cy="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/>
                </a:p>
              </p:txBody>
            </p:sp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3501" y="3304"/>
                  <a:ext cx="2" cy="1792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6070" y="4791"/>
                  <a:ext cx="0" cy="316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6815" y="3294"/>
                  <a:ext cx="0" cy="316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10138" y="3305"/>
                  <a:ext cx="0" cy="316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13968" y="3305"/>
                  <a:ext cx="0" cy="316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44"/>
                <p:cNvSpPr txBox="1"/>
                <p:nvPr/>
              </p:nvSpPr>
              <p:spPr>
                <a:xfrm>
                  <a:off x="7065" y="2788"/>
                  <a:ext cx="4161" cy="5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/>
                    <a:t>FreeRTOS exposed API</a:t>
                  </a:r>
                  <a:endParaRPr lang="en-US" altLang="en-US" sz="1600"/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5099" y="3305"/>
                  <a:ext cx="6" cy="1787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 Box 46"/>
                <p:cNvSpPr txBox="1"/>
                <p:nvPr/>
              </p:nvSpPr>
              <p:spPr>
                <a:xfrm>
                  <a:off x="5416" y="5329"/>
                  <a:ext cx="997" cy="3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exception</a:t>
                  </a:r>
                  <a:endParaRPr lang="en-US" altLang="en-US" sz="800"/>
                </a:p>
              </p:txBody>
            </p:sp>
            <p:sp>
              <p:nvSpPr>
                <p:cNvPr id="48" name="Text Box 47"/>
                <p:cNvSpPr txBox="1"/>
                <p:nvPr/>
              </p:nvSpPr>
              <p:spPr>
                <a:xfrm>
                  <a:off x="4563" y="6273"/>
                  <a:ext cx="605" cy="3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boot</a:t>
                  </a:r>
                  <a:endParaRPr lang="en-US" altLang="en-US" sz="800"/>
                </a:p>
              </p:txBody>
            </p:sp>
            <p:sp>
              <p:nvSpPr>
                <p:cNvPr id="49" name="Text Box 48"/>
                <p:cNvSpPr txBox="1"/>
                <p:nvPr/>
              </p:nvSpPr>
              <p:spPr>
                <a:xfrm>
                  <a:off x="5284" y="4389"/>
                  <a:ext cx="181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>
                      <a:solidFill>
                        <a:srgbClr val="FF0000"/>
                      </a:solidFill>
                    </a:rPr>
                    <a:t>vTaskSwitchContext</a:t>
                  </a:r>
                  <a:endParaRPr lang="en-US" sz="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Text Box 50"/>
                <p:cNvSpPr txBox="1"/>
                <p:nvPr/>
              </p:nvSpPr>
              <p:spPr>
                <a:xfrm>
                  <a:off x="5537" y="3734"/>
                  <a:ext cx="3370" cy="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800"/>
                    <a:t>preempt point</a:t>
                  </a:r>
                  <a:endParaRPr lang="en-US" altLang="en-US" sz="800"/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6132" y="3998"/>
                  <a:ext cx="492" cy="436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7" idx="0"/>
                </p:cNvCxnSpPr>
                <p:nvPr/>
              </p:nvCxnSpPr>
              <p:spPr>
                <a:xfrm flipH="1" flipV="1">
                  <a:off x="7790" y="4032"/>
                  <a:ext cx="386" cy="357"/>
                </a:xfrm>
                <a:prstGeom prst="straightConnector1">
                  <a:avLst/>
                </a:prstGeom>
                <a:ln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 Box 7"/>
                <p:cNvSpPr txBox="1"/>
                <p:nvPr/>
              </p:nvSpPr>
              <p:spPr>
                <a:xfrm>
                  <a:off x="7064" y="5556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FreeRTOS_IRQ_Handler</a:t>
                  </a:r>
                  <a:endParaRPr lang="en-US" sz="800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7069" y="5815"/>
                  <a:ext cx="2133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800"/>
                    <a:t>FreeRTOS_</a:t>
                  </a:r>
                  <a:r>
                    <a:rPr lang="en-US" altLang="en-US" sz="800"/>
                    <a:t>SWI</a:t>
                  </a:r>
                  <a:r>
                    <a:rPr lang="en-US" sz="800"/>
                    <a:t>_Handler</a:t>
                  </a:r>
                  <a:endParaRPr lang="en-US" sz="800"/>
                </a:p>
              </p:txBody>
            </p:sp>
          </p:grpSp>
          <p:sp>
            <p:nvSpPr>
              <p:cNvPr id="55" name="Text Box 54"/>
              <p:cNvSpPr txBox="1"/>
              <p:nvPr/>
            </p:nvSpPr>
            <p:spPr>
              <a:xfrm>
                <a:off x="9998" y="3734"/>
                <a:ext cx="2133" cy="3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800" b="1"/>
                  <a:t>FreeRTOS Core</a:t>
                </a:r>
                <a:endParaRPr lang="en-US" altLang="en-US" sz="800" b="1"/>
              </a:p>
            </p:txBody>
          </p:sp>
        </p:grpSp>
        <p:sp>
          <p:nvSpPr>
            <p:cNvPr id="57" name="Text Box 56"/>
            <p:cNvSpPr txBox="1"/>
            <p:nvPr/>
          </p:nvSpPr>
          <p:spPr>
            <a:xfrm>
              <a:off x="5019" y="4666"/>
              <a:ext cx="111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800"/>
                <a:t>sched callback</a:t>
              </a:r>
              <a:endParaRPr lang="en-US" altLang="en-US" sz="800"/>
            </a:p>
          </p:txBody>
        </p:sp>
        <p:cxnSp>
          <p:nvCxnSpPr>
            <p:cNvPr id="2" name="Straight Arrow Connector 1"/>
            <p:cNvCxnSpPr/>
            <p:nvPr/>
          </p:nvCxnSpPr>
          <p:spPr>
            <a:xfrm>
              <a:off x="6548" y="5482"/>
              <a:ext cx="476" cy="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7" name="Group 136"/>
          <p:cNvGrpSpPr/>
          <p:nvPr/>
        </p:nvGrpSpPr>
        <p:grpSpPr>
          <a:xfrm>
            <a:off x="1534160" y="1379220"/>
            <a:ext cx="8832850" cy="4533265"/>
            <a:chOff x="2416" y="2172"/>
            <a:chExt cx="13910" cy="7139"/>
          </a:xfrm>
        </p:grpSpPr>
        <p:sp>
          <p:nvSpPr>
            <p:cNvPr id="27" name="Rectangle 26"/>
            <p:cNvSpPr/>
            <p:nvPr/>
          </p:nvSpPr>
          <p:spPr>
            <a:xfrm>
              <a:off x="2539" y="2414"/>
              <a:ext cx="1754" cy="5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416" y="8363"/>
              <a:ext cx="6465" cy="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2" y="8591"/>
              <a:ext cx="1090" cy="491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cpu1</a:t>
              </a:r>
              <a:endParaRPr lang="en-US" alt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10" y="8592"/>
              <a:ext cx="1090" cy="491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cpu2</a:t>
              </a:r>
              <a:endParaRPr lang="en-US" alt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6" y="2182"/>
              <a:ext cx="6465" cy="618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0" y="6295"/>
              <a:ext cx="1375" cy="162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2" y="7503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42" y="7093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task2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26" y="6564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taskN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3062" y="6644"/>
              <a:ext cx="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...</a:t>
              </a:r>
              <a:endParaRPr lang="en-US" altLang="en-US">
                <a:sym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00" y="4456"/>
              <a:ext cx="1375" cy="1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3" y="5737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73" y="5327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task2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7" y="4798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taskN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3093" y="4878"/>
              <a:ext cx="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14" y="2621"/>
              <a:ext cx="1375" cy="169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87" y="3899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7" y="3489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task2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71" y="2960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taskN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3107" y="3040"/>
              <a:ext cx="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2855" y="6295"/>
              <a:ext cx="1125" cy="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800">
                  <a:sym typeface="+mn-ea"/>
                </a:rPr>
                <a:t> cfs sched </a:t>
              </a:r>
              <a:endParaRPr lang="en-US" altLang="en-US" sz="800">
                <a:sym typeface="+mn-ea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2701" y="4461"/>
              <a:ext cx="1358" cy="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800">
                  <a:solidFill>
                    <a:schemeClr val="tx1"/>
                  </a:solidFill>
                  <a:sym typeface="+mn-ea"/>
                </a:rPr>
                <a:t> normal sched </a:t>
              </a:r>
              <a:endParaRPr lang="en-US" altLang="en-US" sz="8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2901" y="2621"/>
              <a:ext cx="1157" cy="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800">
                  <a:sym typeface="+mn-ea"/>
                </a:rPr>
                <a:t>rt sched </a:t>
              </a:r>
              <a:endParaRPr lang="en-US" altLang="en-US" sz="800">
                <a:sym typeface="+mn-ea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78" y="2392"/>
              <a:ext cx="1754" cy="5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39" y="6273"/>
              <a:ext cx="1375" cy="162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81" y="7481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81" y="7071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task2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65" y="6542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taskN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7501" y="6622"/>
              <a:ext cx="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...</a:t>
              </a:r>
              <a:endParaRPr lang="en-US" altLang="en-US">
                <a:sym typeface="+mn-e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39" y="4434"/>
              <a:ext cx="1375" cy="1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2" y="5715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12" y="5305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task2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96" y="4776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taskN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7532" y="4856"/>
              <a:ext cx="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53" y="2599"/>
              <a:ext cx="1375" cy="169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26" y="3877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26" y="3467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task2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10" y="2938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taskN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7546" y="3018"/>
              <a:ext cx="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7294" y="6273"/>
              <a:ext cx="1125" cy="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800">
                  <a:sym typeface="+mn-ea"/>
                </a:rPr>
                <a:t> cfs sched </a:t>
              </a:r>
              <a:endParaRPr lang="en-US" altLang="en-US" sz="800">
                <a:sym typeface="+mn-ea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7140" y="4439"/>
              <a:ext cx="1358" cy="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800">
                  <a:solidFill>
                    <a:schemeClr val="tx1"/>
                  </a:solidFill>
                  <a:sym typeface="+mn-ea"/>
                </a:rPr>
                <a:t> normal sched </a:t>
              </a:r>
              <a:endParaRPr lang="en-US" altLang="en-US" sz="8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7340" y="2599"/>
              <a:ext cx="1157" cy="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800">
                  <a:sym typeface="+mn-ea"/>
                </a:rPr>
                <a:t>rt sched </a:t>
              </a:r>
              <a:endParaRPr lang="en-US" altLang="en-US" sz="800">
                <a:sym typeface="+mn-ea"/>
              </a:endParaRPr>
            </a:p>
          </p:txBody>
        </p:sp>
        <p:sp>
          <p:nvSpPr>
            <p:cNvPr id="48" name="Curved Left Arrow 47"/>
            <p:cNvSpPr/>
            <p:nvPr/>
          </p:nvSpPr>
          <p:spPr>
            <a:xfrm>
              <a:off x="5688" y="4616"/>
              <a:ext cx="1107" cy="153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urved Left Arrow 48"/>
            <p:cNvSpPr/>
            <p:nvPr/>
          </p:nvSpPr>
          <p:spPr>
            <a:xfrm rot="10800000">
              <a:off x="4493" y="4495"/>
              <a:ext cx="1107" cy="153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4717" y="5117"/>
              <a:ext cx="2086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Load Banlancer 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4901" y="2504"/>
              <a:ext cx="1628" cy="43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ready queue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17" y="2721"/>
              <a:ext cx="55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527" y="2737"/>
              <a:ext cx="47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54"/>
            <p:cNvSpPr txBox="1"/>
            <p:nvPr/>
          </p:nvSpPr>
          <p:spPr>
            <a:xfrm>
              <a:off x="4779" y="8621"/>
              <a:ext cx="173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Linux  SMP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4901" y="3598"/>
              <a:ext cx="1628" cy="43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sched class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57" name="Straight Arrow Connector 56"/>
            <p:cNvCxnSpPr>
              <a:endCxn id="56" idx="1"/>
            </p:cNvCxnSpPr>
            <p:nvPr/>
          </p:nvCxnSpPr>
          <p:spPr>
            <a:xfrm flipV="1">
              <a:off x="4092" y="3815"/>
              <a:ext cx="809" cy="77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6605" y="3969"/>
              <a:ext cx="569" cy="287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9985" y="2404"/>
              <a:ext cx="1754" cy="5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862" y="8353"/>
              <a:ext cx="6465" cy="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58" y="8581"/>
              <a:ext cx="1090" cy="491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cpu1</a:t>
              </a:r>
              <a:endParaRPr lang="en-US" altLang="en-US" sz="12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756" y="8582"/>
              <a:ext cx="1090" cy="491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cpu2</a:t>
              </a:r>
              <a:endParaRPr lang="en-US" altLang="en-US" sz="12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862" y="2172"/>
              <a:ext cx="6465" cy="618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160" y="2611"/>
              <a:ext cx="1375" cy="522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333" y="7219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317" y="6481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task2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317" y="3865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taskN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10568" y="4659"/>
              <a:ext cx="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10392" y="2621"/>
              <a:ext cx="1000" cy="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800">
                  <a:sym typeface="+mn-ea"/>
                </a:rPr>
                <a:t>rt sched </a:t>
              </a:r>
              <a:endParaRPr lang="en-US" altLang="en-US" sz="800">
                <a:sym typeface="+mn-e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4424" y="2382"/>
              <a:ext cx="1754" cy="5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4599" y="2589"/>
              <a:ext cx="1375" cy="52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756" y="7224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759" y="6481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task2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719" y="3877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taskN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14943" y="4690"/>
              <a:ext cx="58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olidFill>
                    <a:schemeClr val="tx1"/>
                  </a:solidFill>
                  <a:sym typeface="+mn-ea"/>
                </a:rPr>
                <a:t>...</a:t>
              </a:r>
              <a:endParaRPr lang="en-US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0" name="Text Box 99"/>
            <p:cNvSpPr txBox="1"/>
            <p:nvPr/>
          </p:nvSpPr>
          <p:spPr>
            <a:xfrm>
              <a:off x="14786" y="2589"/>
              <a:ext cx="1157" cy="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800">
                  <a:sym typeface="+mn-ea"/>
                </a:rPr>
                <a:t>rt sched </a:t>
              </a:r>
              <a:endParaRPr lang="en-US" altLang="en-US" sz="800">
                <a:sym typeface="+mn-ea"/>
              </a:endParaRPr>
            </a:p>
          </p:txBody>
        </p:sp>
        <p:sp>
          <p:nvSpPr>
            <p:cNvPr id="104" name="Text Box 103"/>
            <p:cNvSpPr txBox="1"/>
            <p:nvPr/>
          </p:nvSpPr>
          <p:spPr>
            <a:xfrm>
              <a:off x="12347" y="2494"/>
              <a:ext cx="1628" cy="43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ready queue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11763" y="2711"/>
              <a:ext cx="55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13973" y="2727"/>
              <a:ext cx="47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 Box 106"/>
            <p:cNvSpPr txBox="1"/>
            <p:nvPr/>
          </p:nvSpPr>
          <p:spPr>
            <a:xfrm>
              <a:off x="12162" y="8611"/>
              <a:ext cx="2086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FreeRTOS SMP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317" y="5787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task3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2" name="Text Box 111"/>
            <p:cNvSpPr txBox="1"/>
            <p:nvPr/>
          </p:nvSpPr>
          <p:spPr>
            <a:xfrm>
              <a:off x="4985" y="7058"/>
              <a:ext cx="1328" cy="43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spin_lock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4329" y="7161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Right Arrow 113"/>
            <p:cNvSpPr/>
            <p:nvPr/>
          </p:nvSpPr>
          <p:spPr>
            <a:xfrm rot="10800000">
              <a:off x="6339" y="7190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Text Box 115"/>
            <p:cNvSpPr txBox="1"/>
            <p:nvPr/>
          </p:nvSpPr>
          <p:spPr>
            <a:xfrm>
              <a:off x="4960" y="7603"/>
              <a:ext cx="1328" cy="43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     IPC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7" name="Right Arrow 116"/>
            <p:cNvSpPr/>
            <p:nvPr/>
          </p:nvSpPr>
          <p:spPr>
            <a:xfrm rot="10800000">
              <a:off x="6329" y="7735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ight Arrow 117"/>
            <p:cNvSpPr/>
            <p:nvPr/>
          </p:nvSpPr>
          <p:spPr>
            <a:xfrm>
              <a:off x="4304" y="7691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12431" y="6610"/>
              <a:ext cx="1328" cy="43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spin_lock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7" name="Text Box 126"/>
            <p:cNvSpPr txBox="1"/>
            <p:nvPr/>
          </p:nvSpPr>
          <p:spPr>
            <a:xfrm>
              <a:off x="12430" y="7351"/>
              <a:ext cx="1328" cy="43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     IPC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8" name="Right Arrow 127"/>
            <p:cNvSpPr/>
            <p:nvPr/>
          </p:nvSpPr>
          <p:spPr>
            <a:xfrm>
              <a:off x="11799" y="6738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11799" y="7457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Right Arrow 130"/>
            <p:cNvSpPr/>
            <p:nvPr/>
          </p:nvSpPr>
          <p:spPr>
            <a:xfrm rot="10800000">
              <a:off x="13792" y="6706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Right Arrow 131"/>
            <p:cNvSpPr/>
            <p:nvPr/>
          </p:nvSpPr>
          <p:spPr>
            <a:xfrm rot="10800000">
              <a:off x="13800" y="7488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741" y="5787"/>
              <a:ext cx="1090" cy="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task3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4" name="Text Box 133"/>
            <p:cNvSpPr txBox="1"/>
            <p:nvPr/>
          </p:nvSpPr>
          <p:spPr>
            <a:xfrm>
              <a:off x="12430" y="4313"/>
              <a:ext cx="1328" cy="72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   share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  <a:p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  memory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5" name="Right Arrow 134"/>
            <p:cNvSpPr/>
            <p:nvPr/>
          </p:nvSpPr>
          <p:spPr>
            <a:xfrm>
              <a:off x="11784" y="4569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ight Arrow 135"/>
            <p:cNvSpPr/>
            <p:nvPr/>
          </p:nvSpPr>
          <p:spPr>
            <a:xfrm rot="10800000">
              <a:off x="13774" y="4603"/>
              <a:ext cx="632" cy="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8" name="Text Box 137"/>
          <p:cNvSpPr txBox="1"/>
          <p:nvPr/>
        </p:nvSpPr>
        <p:spPr>
          <a:xfrm>
            <a:off x="3150235" y="4070985"/>
            <a:ext cx="843280" cy="2755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1200">
                <a:solidFill>
                  <a:schemeClr val="tx1"/>
                </a:solidFill>
                <a:sym typeface="+mn-ea"/>
              </a:rPr>
              <a:t>     IPI</a:t>
            </a:r>
            <a:endParaRPr lang="en-US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9" name="Right Arrow 138"/>
          <p:cNvSpPr/>
          <p:nvPr/>
        </p:nvSpPr>
        <p:spPr>
          <a:xfrm>
            <a:off x="2748915" y="4161155"/>
            <a:ext cx="40132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Right Arrow 139"/>
          <p:cNvSpPr/>
          <p:nvPr/>
        </p:nvSpPr>
        <p:spPr>
          <a:xfrm rot="10800000">
            <a:off x="4018280" y="4148455"/>
            <a:ext cx="40132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Text Box 140"/>
          <p:cNvSpPr txBox="1"/>
          <p:nvPr/>
        </p:nvSpPr>
        <p:spPr>
          <a:xfrm>
            <a:off x="7910195" y="3795395"/>
            <a:ext cx="843280" cy="2755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1200">
                <a:solidFill>
                  <a:schemeClr val="tx1"/>
                </a:solidFill>
                <a:sym typeface="+mn-ea"/>
              </a:rPr>
              <a:t>     IPI</a:t>
            </a:r>
            <a:endParaRPr lang="en-US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2" name="Right Arrow 141"/>
          <p:cNvSpPr/>
          <p:nvPr/>
        </p:nvSpPr>
        <p:spPr>
          <a:xfrm>
            <a:off x="7482205" y="3876675"/>
            <a:ext cx="40132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Right Arrow 142"/>
          <p:cNvSpPr/>
          <p:nvPr/>
        </p:nvSpPr>
        <p:spPr>
          <a:xfrm rot="10800000">
            <a:off x="8763000" y="3872865"/>
            <a:ext cx="40132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1253490" y="173355"/>
            <a:ext cx="2722245" cy="6635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327525" y="3668395"/>
            <a:ext cx="2674620" cy="3140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2042160" y="699770"/>
            <a:ext cx="1033780" cy="2755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1200">
                <a:solidFill>
                  <a:schemeClr val="tx1"/>
                </a:solidFill>
                <a:sym typeface="+mn-ea"/>
              </a:rPr>
              <a:t>   _start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入口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Text Box 51"/>
          <p:cNvSpPr txBox="1"/>
          <p:nvPr/>
        </p:nvSpPr>
        <p:spPr>
          <a:xfrm>
            <a:off x="2042160" y="277495"/>
            <a:ext cx="1033780" cy="2755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1200">
                <a:solidFill>
                  <a:schemeClr val="tx1"/>
                </a:solidFill>
                <a:sym typeface="+mn-ea"/>
              </a:rPr>
              <a:t>   boot(cpu0)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" name="直接箭头连接符 4"/>
          <p:cNvCxnSpPr>
            <a:stCxn id="4" idx="2"/>
            <a:endCxn id="52" idx="0"/>
          </p:cNvCxnSpPr>
          <p:nvPr/>
        </p:nvCxnSpPr>
        <p:spPr>
          <a:xfrm>
            <a:off x="2559050" y="553085"/>
            <a:ext cx="0" cy="146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1"/>
          <p:cNvSpPr txBox="1"/>
          <p:nvPr/>
        </p:nvSpPr>
        <p:spPr>
          <a:xfrm>
            <a:off x="2027555" y="1128395"/>
            <a:ext cx="105981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900">
                <a:solidFill>
                  <a:schemeClr val="tx1"/>
                </a:solidFill>
                <a:sym typeface="+mn-ea"/>
              </a:rPr>
              <a:t>  1.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关闭中断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进入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svc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模式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Text Box 51"/>
          <p:cNvSpPr txBox="1"/>
          <p:nvPr/>
        </p:nvSpPr>
        <p:spPr>
          <a:xfrm>
            <a:off x="2023110" y="1702435"/>
            <a:ext cx="1059815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90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        使能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FPU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Text Box 51"/>
          <p:cNvSpPr txBox="1"/>
          <p:nvPr/>
        </p:nvSpPr>
        <p:spPr>
          <a:xfrm>
            <a:off x="1769745" y="2065655"/>
            <a:ext cx="1567180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90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设置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CPU0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各异常模式堆栈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Text Box 51"/>
          <p:cNvSpPr txBox="1"/>
          <p:nvPr/>
        </p:nvSpPr>
        <p:spPr>
          <a:xfrm>
            <a:off x="1938655" y="2505710"/>
            <a:ext cx="1296670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900">
                <a:solidFill>
                  <a:schemeClr val="tx1"/>
                </a:solidFill>
                <a:sym typeface="+mn-ea"/>
              </a:rPr>
              <a:t>          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bss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段清零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Text Box 51"/>
          <p:cNvSpPr txBox="1"/>
          <p:nvPr/>
        </p:nvSpPr>
        <p:spPr>
          <a:xfrm>
            <a:off x="1938655" y="2950210"/>
            <a:ext cx="1296670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900">
                <a:solidFill>
                  <a:schemeClr val="tx1"/>
                </a:solidFill>
                <a:sym typeface="+mn-ea"/>
              </a:rPr>
              <a:t>          enable smp(cp15)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Text Box 51"/>
          <p:cNvSpPr txBox="1"/>
          <p:nvPr/>
        </p:nvSpPr>
        <p:spPr>
          <a:xfrm>
            <a:off x="1847850" y="3422650"/>
            <a:ext cx="1449705" cy="6451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900">
                <a:solidFill>
                  <a:schemeClr val="tx1"/>
                </a:solidFill>
                <a:sym typeface="+mn-ea"/>
              </a:rPr>
              <a:t>1.build mmu table</a:t>
            </a:r>
            <a:endParaRPr lang="en-US" altLang="en-US" sz="900">
              <a:solidFill>
                <a:schemeClr val="tx1"/>
              </a:solidFill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2.mmu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初始化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/>
                </a:solidFill>
                <a:sym typeface="+mn-ea"/>
              </a:rPr>
              <a:t>实现物理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&lt;---&gt;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虚拟地址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r>
              <a:rPr lang="zh-CN" altLang="en-US" sz="900">
                <a:solidFill>
                  <a:schemeClr val="tx1"/>
                </a:solidFill>
                <a:sym typeface="+mn-ea"/>
              </a:rPr>
              <a:t>的一对一对等映射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557145" y="993775"/>
            <a:ext cx="1905" cy="135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55240" y="1510030"/>
            <a:ext cx="4445" cy="1993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>
            <a:off x="2553335" y="1932305"/>
            <a:ext cx="1905" cy="133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569845" y="2295525"/>
            <a:ext cx="1905" cy="215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571750" y="2726690"/>
            <a:ext cx="1905" cy="215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561590" y="3179445"/>
            <a:ext cx="381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51"/>
          <p:cNvSpPr txBox="1"/>
          <p:nvPr/>
        </p:nvSpPr>
        <p:spPr>
          <a:xfrm>
            <a:off x="1854200" y="4283075"/>
            <a:ext cx="1449705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   main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入口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Text Box 51"/>
          <p:cNvSpPr txBox="1"/>
          <p:nvPr/>
        </p:nvSpPr>
        <p:spPr>
          <a:xfrm>
            <a:off x="1659890" y="4684395"/>
            <a:ext cx="184213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FreeRTOS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核心初始化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  scheduler ,tick , irq, heap,timer,idle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Text Box 51"/>
          <p:cNvSpPr txBox="1"/>
          <p:nvPr/>
        </p:nvSpPr>
        <p:spPr>
          <a:xfrm>
            <a:off x="1638300" y="5246370"/>
            <a:ext cx="1842135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    secondary_cpu_up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Text Box 51"/>
          <p:cNvSpPr txBox="1"/>
          <p:nvPr/>
        </p:nvSpPr>
        <p:spPr>
          <a:xfrm>
            <a:off x="1632585" y="5655310"/>
            <a:ext cx="1842135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     wait cpu1 bootup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Text Box 51"/>
          <p:cNvSpPr txBox="1"/>
          <p:nvPr/>
        </p:nvSpPr>
        <p:spPr>
          <a:xfrm>
            <a:off x="1666240" y="6052820"/>
            <a:ext cx="1842135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   start scheduler 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564765" y="4065905"/>
            <a:ext cx="381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19" idx="0"/>
          </p:cNvCxnSpPr>
          <p:nvPr/>
        </p:nvCxnSpPr>
        <p:spPr>
          <a:xfrm>
            <a:off x="2579370" y="4504690"/>
            <a:ext cx="1905" cy="171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</p:cNvCxnSpPr>
          <p:nvPr/>
        </p:nvCxnSpPr>
        <p:spPr>
          <a:xfrm>
            <a:off x="2581275" y="5044440"/>
            <a:ext cx="0" cy="187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576195" y="5476875"/>
            <a:ext cx="0" cy="187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584450" y="5881370"/>
            <a:ext cx="0" cy="187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Box 51"/>
          <p:cNvSpPr txBox="1"/>
          <p:nvPr/>
        </p:nvSpPr>
        <p:spPr>
          <a:xfrm>
            <a:off x="1657985" y="6496050"/>
            <a:ext cx="1842135" cy="229870"/>
          </a:xfrm>
          <a:prstGeom prst="rect">
            <a:avLst/>
          </a:prstGeom>
          <a:solidFill>
            <a:srgbClr val="00B050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         cpu0 idle thread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579370" y="6295390"/>
            <a:ext cx="2540" cy="192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51"/>
          <p:cNvSpPr txBox="1"/>
          <p:nvPr/>
        </p:nvSpPr>
        <p:spPr>
          <a:xfrm>
            <a:off x="4754880" y="3963035"/>
            <a:ext cx="1842135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</a:t>
            </a:r>
            <a:r>
              <a:rPr lang="en-US" altLang="zh-CN" sz="900">
                <a:sym typeface="+mn-ea"/>
              </a:rPr>
              <a:t>secondary_cpu_start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474720" y="4106545"/>
            <a:ext cx="1277620" cy="1261745"/>
          </a:xfrm>
          <a:prstGeom prst="straightConnector1">
            <a:avLst/>
          </a:prstGeom>
          <a:ln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 Box 51"/>
          <p:cNvSpPr txBox="1"/>
          <p:nvPr/>
        </p:nvSpPr>
        <p:spPr>
          <a:xfrm>
            <a:off x="4754880" y="4349750"/>
            <a:ext cx="1842135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初始化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fpu, enable smp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Text Box 51"/>
          <p:cNvSpPr txBox="1"/>
          <p:nvPr/>
        </p:nvSpPr>
        <p:spPr>
          <a:xfrm>
            <a:off x="4754880" y="4750435"/>
            <a:ext cx="1842135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设置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CPU1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各异常模式堆栈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Text Box 51"/>
          <p:cNvSpPr txBox="1"/>
          <p:nvPr/>
        </p:nvSpPr>
        <p:spPr>
          <a:xfrm>
            <a:off x="4752340" y="5138420"/>
            <a:ext cx="184213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基于前面构建的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page table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       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初始化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MMU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6" name="直接箭头连接符 35"/>
          <p:cNvCxnSpPr>
            <a:stCxn id="37" idx="1"/>
            <a:endCxn id="21" idx="3"/>
          </p:cNvCxnSpPr>
          <p:nvPr/>
        </p:nvCxnSpPr>
        <p:spPr>
          <a:xfrm flipH="1" flipV="1">
            <a:off x="3474720" y="5770245"/>
            <a:ext cx="1131570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Box 51"/>
          <p:cNvSpPr txBox="1"/>
          <p:nvPr/>
        </p:nvSpPr>
        <p:spPr>
          <a:xfrm>
            <a:off x="4606290" y="5678170"/>
            <a:ext cx="2164080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中断向量，</a:t>
            </a:r>
            <a:r>
              <a:rPr lang="en-US" altLang="zh-CN" sz="900">
                <a:solidFill>
                  <a:schemeClr val="tx1"/>
                </a:solidFill>
                <a:sym typeface="+mn-ea"/>
              </a:rPr>
              <a:t>idle thread,tick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中断初始化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Text Box 51"/>
          <p:cNvSpPr txBox="1"/>
          <p:nvPr/>
        </p:nvSpPr>
        <p:spPr>
          <a:xfrm>
            <a:off x="4607560" y="6068695"/>
            <a:ext cx="2164080" cy="2298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                 start scheduler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40" name="Text Box 51"/>
          <p:cNvSpPr txBox="1"/>
          <p:nvPr/>
        </p:nvSpPr>
        <p:spPr>
          <a:xfrm>
            <a:off x="4776470" y="6496050"/>
            <a:ext cx="1842135" cy="229870"/>
          </a:xfrm>
          <a:prstGeom prst="rect">
            <a:avLst/>
          </a:prstGeom>
          <a:solidFill>
            <a:srgbClr val="00B050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900">
                <a:solidFill>
                  <a:schemeClr val="tx1"/>
                </a:solidFill>
                <a:sym typeface="+mn-ea"/>
              </a:rPr>
              <a:t>                     cpu1 idle thread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5690870" y="6298565"/>
            <a:ext cx="2540" cy="192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</p:cNvCxnSpPr>
          <p:nvPr/>
        </p:nvCxnSpPr>
        <p:spPr>
          <a:xfrm flipH="1">
            <a:off x="5681980" y="5908040"/>
            <a:ext cx="6350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0" idx="2"/>
            <a:endCxn id="33" idx="0"/>
          </p:cNvCxnSpPr>
          <p:nvPr/>
        </p:nvCxnSpPr>
        <p:spPr>
          <a:xfrm>
            <a:off x="5676265" y="4192905"/>
            <a:ext cx="0" cy="156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3" idx="2"/>
            <a:endCxn id="34" idx="0"/>
          </p:cNvCxnSpPr>
          <p:nvPr/>
        </p:nvCxnSpPr>
        <p:spPr>
          <a:xfrm>
            <a:off x="5676265" y="4579620"/>
            <a:ext cx="0" cy="170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5671820" y="4983480"/>
            <a:ext cx="1905" cy="154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5" idx="2"/>
          </p:cNvCxnSpPr>
          <p:nvPr/>
        </p:nvCxnSpPr>
        <p:spPr>
          <a:xfrm flipH="1">
            <a:off x="5671820" y="5506720"/>
            <a:ext cx="1905" cy="154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左右箭头 47"/>
          <p:cNvSpPr/>
          <p:nvPr/>
        </p:nvSpPr>
        <p:spPr>
          <a:xfrm>
            <a:off x="3500120" y="6093460"/>
            <a:ext cx="1107440" cy="180975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同步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22570" y="3658870"/>
            <a:ext cx="685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CPU1</a:t>
            </a:r>
            <a:endParaRPr 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63015" y="212090"/>
            <a:ext cx="685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CPU0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1085" y="1939925"/>
            <a:ext cx="2592705" cy="769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8965" y="1489710"/>
            <a:ext cx="1882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struct </a:t>
            </a:r>
            <a:r>
              <a:rPr lang="zh-CN" altLang="en-US"/>
              <a:t>tskTCB</a:t>
            </a:r>
            <a:r>
              <a:rPr lang="en-US" altLang="zh-CN"/>
              <a:t>{ ...}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331085" y="2710180"/>
            <a:ext cx="2592705" cy="4756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BaseType_t </a:t>
            </a:r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on_cpu</a:t>
            </a:r>
            <a:endParaRPr lang="en-US" altLang="zh-CN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745" y="2638425"/>
            <a:ext cx="280987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39620" y="1130935"/>
            <a:ext cx="9185275" cy="373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01645" y="1677670"/>
            <a:ext cx="1508125" cy="2627630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94580" y="1677670"/>
            <a:ext cx="1508125" cy="2627630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2600" y="1682750"/>
            <a:ext cx="1508125" cy="262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00135" y="1682750"/>
            <a:ext cx="1508125" cy="262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093595" y="2670175"/>
            <a:ext cx="82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b="1"/>
              <a:t>.........</a:t>
            </a:r>
            <a:endParaRPr lang="en-US" altLang="en-US" b="1"/>
          </a:p>
        </p:txBody>
      </p:sp>
      <p:sp>
        <p:nvSpPr>
          <p:cNvPr id="9" name="Text Box 11"/>
          <p:cNvSpPr txBox="1"/>
          <p:nvPr/>
        </p:nvSpPr>
        <p:spPr>
          <a:xfrm>
            <a:off x="10307320" y="2670175"/>
            <a:ext cx="82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b="1"/>
              <a:t>.........</a:t>
            </a:r>
            <a:endParaRPr lang="en-US" altLang="en-US" b="1"/>
          </a:p>
        </p:txBody>
      </p:sp>
      <p:sp>
        <p:nvSpPr>
          <p:cNvPr id="10" name="矩形 9"/>
          <p:cNvSpPr/>
          <p:nvPr/>
        </p:nvSpPr>
        <p:spPr>
          <a:xfrm>
            <a:off x="2073275" y="671195"/>
            <a:ext cx="388620" cy="3194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89680" y="671195"/>
            <a:ext cx="388620" cy="319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 Box 11"/>
          <p:cNvSpPr txBox="1"/>
          <p:nvPr/>
        </p:nvSpPr>
        <p:spPr>
          <a:xfrm>
            <a:off x="2519680" y="665480"/>
            <a:ext cx="826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sz="1600" b="1"/>
              <a:t>CPU0</a:t>
            </a:r>
            <a:endParaRPr lang="en-US" altLang="en-US" sz="1600" b="1"/>
          </a:p>
        </p:txBody>
      </p:sp>
      <p:sp>
        <p:nvSpPr>
          <p:cNvPr id="14" name="Text Box 11"/>
          <p:cNvSpPr txBox="1"/>
          <p:nvPr/>
        </p:nvSpPr>
        <p:spPr>
          <a:xfrm>
            <a:off x="4232910" y="665480"/>
            <a:ext cx="826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sz="1600" b="1"/>
              <a:t>CPU1</a:t>
            </a:r>
            <a:endParaRPr lang="en-US" altLang="en-US" sz="1600" b="1"/>
          </a:p>
        </p:txBody>
      </p:sp>
      <p:sp>
        <p:nvSpPr>
          <p:cNvPr id="16" name="椭圆 15"/>
          <p:cNvSpPr/>
          <p:nvPr/>
        </p:nvSpPr>
        <p:spPr>
          <a:xfrm>
            <a:off x="5591175" y="751205"/>
            <a:ext cx="159385" cy="15938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 Box 11"/>
          <p:cNvSpPr txBox="1"/>
          <p:nvPr/>
        </p:nvSpPr>
        <p:spPr>
          <a:xfrm>
            <a:off x="5825490" y="633095"/>
            <a:ext cx="929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sz="1600" b="1"/>
              <a:t>pxIndex</a:t>
            </a:r>
            <a:endParaRPr lang="en-US" altLang="en-US" sz="1600" b="1"/>
          </a:p>
        </p:txBody>
      </p:sp>
      <p:sp>
        <p:nvSpPr>
          <p:cNvPr id="18" name="Text Box 11"/>
          <p:cNvSpPr txBox="1"/>
          <p:nvPr/>
        </p:nvSpPr>
        <p:spPr>
          <a:xfrm>
            <a:off x="3181350" y="1774825"/>
            <a:ext cx="1111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sz="1600" b="1"/>
              <a:t>Priority 9</a:t>
            </a:r>
            <a:endParaRPr lang="en-US" altLang="en-US" sz="1600" b="1"/>
          </a:p>
        </p:txBody>
      </p:sp>
      <p:sp>
        <p:nvSpPr>
          <p:cNvPr id="19" name="Text Box 11"/>
          <p:cNvSpPr txBox="1"/>
          <p:nvPr/>
        </p:nvSpPr>
        <p:spPr>
          <a:xfrm>
            <a:off x="5092700" y="1774825"/>
            <a:ext cx="1111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sz="1600" b="1"/>
              <a:t>Priority 8</a:t>
            </a:r>
            <a:endParaRPr lang="en-US" altLang="en-US" sz="1600" b="1"/>
          </a:p>
        </p:txBody>
      </p:sp>
      <p:sp>
        <p:nvSpPr>
          <p:cNvPr id="20" name="Text Box 11"/>
          <p:cNvSpPr txBox="1"/>
          <p:nvPr/>
        </p:nvSpPr>
        <p:spPr>
          <a:xfrm>
            <a:off x="7030720" y="1774825"/>
            <a:ext cx="1111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sz="1600" b="1"/>
              <a:t>Priority 7</a:t>
            </a:r>
            <a:endParaRPr lang="en-US" altLang="en-US" sz="1600" b="1"/>
          </a:p>
        </p:txBody>
      </p:sp>
      <p:sp>
        <p:nvSpPr>
          <p:cNvPr id="21" name="Text Box 11"/>
          <p:cNvSpPr txBox="1"/>
          <p:nvPr/>
        </p:nvSpPr>
        <p:spPr>
          <a:xfrm>
            <a:off x="8898255" y="1774825"/>
            <a:ext cx="1111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sz="1600" b="1"/>
              <a:t>Priority 6</a:t>
            </a:r>
            <a:endParaRPr lang="en-US" altLang="en-US" sz="1600" b="1"/>
          </a:p>
        </p:txBody>
      </p:sp>
      <p:sp>
        <p:nvSpPr>
          <p:cNvPr id="22" name="矩形 21"/>
          <p:cNvSpPr/>
          <p:nvPr/>
        </p:nvSpPr>
        <p:spPr>
          <a:xfrm>
            <a:off x="3180715" y="2190115"/>
            <a:ext cx="1112520" cy="3194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task1 tcb</a:t>
            </a:r>
            <a:endParaRPr lang="en-US" altLang="zh-CN" sz="1600"/>
          </a:p>
        </p:txBody>
      </p:sp>
      <p:sp>
        <p:nvSpPr>
          <p:cNvPr id="23" name="矩形 22"/>
          <p:cNvSpPr/>
          <p:nvPr/>
        </p:nvSpPr>
        <p:spPr>
          <a:xfrm>
            <a:off x="3180715" y="2719070"/>
            <a:ext cx="1112520" cy="319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task2 tcb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3180715" y="3269615"/>
            <a:ext cx="1112520" cy="319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task3 tcb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3181350" y="3808730"/>
            <a:ext cx="1112520" cy="31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......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2" idx="2"/>
            <a:endCxn id="23" idx="0"/>
          </p:cNvCxnSpPr>
          <p:nvPr/>
        </p:nvCxnSpPr>
        <p:spPr>
          <a:xfrm>
            <a:off x="3736975" y="2509520"/>
            <a:ext cx="0" cy="2095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36975" y="3038475"/>
            <a:ext cx="0" cy="2311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  <a:endCxn id="26" idx="0"/>
          </p:cNvCxnSpPr>
          <p:nvPr/>
        </p:nvCxnSpPr>
        <p:spPr>
          <a:xfrm>
            <a:off x="3736975" y="3589020"/>
            <a:ext cx="635" cy="2197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092065" y="2190115"/>
            <a:ext cx="1112520" cy="3194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task4 tcb</a:t>
            </a:r>
            <a:endParaRPr lang="en-US" altLang="zh-CN" sz="1600"/>
          </a:p>
        </p:txBody>
      </p:sp>
      <p:sp>
        <p:nvSpPr>
          <p:cNvPr id="33" name="矩形 32"/>
          <p:cNvSpPr/>
          <p:nvPr/>
        </p:nvSpPr>
        <p:spPr>
          <a:xfrm>
            <a:off x="7040880" y="2190115"/>
            <a:ext cx="1112520" cy="319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task5 tcb</a:t>
            </a:r>
            <a:endParaRPr lang="en-US" altLang="zh-CN" sz="1600"/>
          </a:p>
        </p:txBody>
      </p:sp>
      <p:sp>
        <p:nvSpPr>
          <p:cNvPr id="35" name="矩形 34"/>
          <p:cNvSpPr/>
          <p:nvPr/>
        </p:nvSpPr>
        <p:spPr>
          <a:xfrm>
            <a:off x="7030720" y="2729865"/>
            <a:ext cx="1112520" cy="319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task6 tcb</a:t>
            </a:r>
            <a:endParaRPr lang="en-US" altLang="zh-CN" sz="1600"/>
          </a:p>
        </p:txBody>
      </p:sp>
      <p:sp>
        <p:nvSpPr>
          <p:cNvPr id="37" name="矩形 36"/>
          <p:cNvSpPr/>
          <p:nvPr/>
        </p:nvSpPr>
        <p:spPr>
          <a:xfrm>
            <a:off x="7030085" y="3269615"/>
            <a:ext cx="1112520" cy="3194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task7 tcb</a:t>
            </a:r>
            <a:endParaRPr lang="en-US" altLang="zh-CN" sz="1600"/>
          </a:p>
        </p:txBody>
      </p:sp>
      <p:cxnSp>
        <p:nvCxnSpPr>
          <p:cNvPr id="38" name="直接箭头连接符 37"/>
          <p:cNvCxnSpPr>
            <a:stCxn id="33" idx="2"/>
            <a:endCxn id="35" idx="0"/>
          </p:cNvCxnSpPr>
          <p:nvPr/>
        </p:nvCxnSpPr>
        <p:spPr>
          <a:xfrm flipH="1">
            <a:off x="7586980" y="2509520"/>
            <a:ext cx="10160" cy="2203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35" idx="2"/>
          </p:cNvCxnSpPr>
          <p:nvPr/>
        </p:nvCxnSpPr>
        <p:spPr>
          <a:xfrm flipV="1">
            <a:off x="7586345" y="3049270"/>
            <a:ext cx="635" cy="2203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898255" y="2190115"/>
            <a:ext cx="1112520" cy="3194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task8 tcb</a:t>
            </a:r>
            <a:endParaRPr lang="en-US" altLang="zh-CN" sz="1600"/>
          </a:p>
        </p:txBody>
      </p:sp>
      <p:sp>
        <p:nvSpPr>
          <p:cNvPr id="41" name="矩形 40"/>
          <p:cNvSpPr/>
          <p:nvPr/>
        </p:nvSpPr>
        <p:spPr>
          <a:xfrm>
            <a:off x="8897620" y="2734310"/>
            <a:ext cx="1112520" cy="3194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task9 tcb</a:t>
            </a:r>
            <a:endParaRPr lang="en-US" altLang="zh-CN" sz="1600"/>
          </a:p>
        </p:txBody>
      </p:sp>
      <p:sp>
        <p:nvSpPr>
          <p:cNvPr id="43" name="矩形 42"/>
          <p:cNvSpPr/>
          <p:nvPr/>
        </p:nvSpPr>
        <p:spPr>
          <a:xfrm>
            <a:off x="8898255" y="3269615"/>
            <a:ext cx="1112520" cy="319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task10 tcb</a:t>
            </a:r>
            <a:endParaRPr lang="en-US" altLang="zh-CN" sz="1600"/>
          </a:p>
        </p:txBody>
      </p:sp>
      <p:sp>
        <p:nvSpPr>
          <p:cNvPr id="44" name="矩形 43"/>
          <p:cNvSpPr/>
          <p:nvPr/>
        </p:nvSpPr>
        <p:spPr>
          <a:xfrm>
            <a:off x="8898255" y="3808730"/>
            <a:ext cx="1112520" cy="319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task11 tcb</a:t>
            </a:r>
            <a:endParaRPr lang="en-US" altLang="zh-CN" sz="1600"/>
          </a:p>
        </p:txBody>
      </p:sp>
      <p:cxnSp>
        <p:nvCxnSpPr>
          <p:cNvPr id="45" name="直接箭头连接符 44"/>
          <p:cNvCxnSpPr>
            <a:stCxn id="40" idx="2"/>
            <a:endCxn id="41" idx="0"/>
          </p:cNvCxnSpPr>
          <p:nvPr/>
        </p:nvCxnSpPr>
        <p:spPr>
          <a:xfrm flipH="1">
            <a:off x="9453880" y="2509520"/>
            <a:ext cx="635" cy="22479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3" idx="0"/>
          </p:cNvCxnSpPr>
          <p:nvPr/>
        </p:nvCxnSpPr>
        <p:spPr>
          <a:xfrm flipH="1">
            <a:off x="9454515" y="3045460"/>
            <a:ext cx="6350" cy="22415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465310" y="3589020"/>
            <a:ext cx="0" cy="2197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3102610" y="2803525"/>
            <a:ext cx="159385" cy="15938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001260" y="2270125"/>
            <a:ext cx="159385" cy="15938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946265" y="3349625"/>
            <a:ext cx="159385" cy="15938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818245" y="3888740"/>
            <a:ext cx="159385" cy="15938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Text Box 11"/>
          <p:cNvSpPr txBox="1"/>
          <p:nvPr/>
        </p:nvSpPr>
        <p:spPr>
          <a:xfrm>
            <a:off x="4733925" y="4928235"/>
            <a:ext cx="4163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/>
              <a:t>  </a:t>
            </a:r>
            <a:r>
              <a:rPr lang="en-US" altLang="en-US" sz="1600" b="1">
                <a:solidFill>
                  <a:srgbClr val="FF0000"/>
                </a:solidFill>
              </a:rPr>
              <a:t>pxReadyTasksLists[configMAX_PRIORITIES]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923540" y="1753870"/>
            <a:ext cx="4603115" cy="30441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1"/>
          <p:cNvSpPr txBox="1"/>
          <p:nvPr/>
        </p:nvSpPr>
        <p:spPr>
          <a:xfrm>
            <a:off x="3025140" y="193040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Generic Interrupt </a:t>
            </a:r>
            <a:endParaRPr lang="en-US" altLang="en-US" sz="900" b="1"/>
          </a:p>
          <a:p>
            <a:r>
              <a:rPr lang="en-US" altLang="en-US" sz="900" b="1"/>
              <a:t>      Controller</a:t>
            </a:r>
            <a:endParaRPr lang="en-US" altLang="en-US" sz="900" b="1"/>
          </a:p>
        </p:txBody>
      </p:sp>
      <p:sp>
        <p:nvSpPr>
          <p:cNvPr id="5" name="Rectangle 4"/>
          <p:cNvSpPr/>
          <p:nvPr/>
        </p:nvSpPr>
        <p:spPr>
          <a:xfrm>
            <a:off x="3108960" y="2877185"/>
            <a:ext cx="1082675" cy="283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Register</a:t>
            </a:r>
            <a:endParaRPr lang="en-US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3108960" y="3160395"/>
            <a:ext cx="1082675" cy="2832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Distributer</a:t>
            </a:r>
            <a:endParaRPr lang="en-US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5693410" y="2241550"/>
            <a:ext cx="1082675" cy="283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Register</a:t>
            </a:r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5693410" y="2524760"/>
            <a:ext cx="1082675" cy="2832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CPU0 interface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5693410" y="3574415"/>
            <a:ext cx="1082675" cy="283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Register</a:t>
            </a:r>
            <a:endParaRPr lang="en-US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5693410" y="3857625"/>
            <a:ext cx="1082675" cy="2832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CPU1 interface</a:t>
            </a:r>
            <a:endParaRPr lang="en-US" altLang="en-US" sz="100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2691130" y="3018790"/>
            <a:ext cx="417830" cy="1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12085" y="3211195"/>
            <a:ext cx="382905" cy="38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"/>
          <p:cNvSpPr txBox="1"/>
          <p:nvPr/>
        </p:nvSpPr>
        <p:spPr>
          <a:xfrm>
            <a:off x="1234440" y="3100070"/>
            <a:ext cx="16319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Private Periph. Interrupts</a:t>
            </a:r>
            <a:endParaRPr lang="en-US" altLang="en-US" sz="900" b="1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05735" y="3376295"/>
            <a:ext cx="382905" cy="38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1"/>
          <p:cNvSpPr txBox="1"/>
          <p:nvPr/>
        </p:nvSpPr>
        <p:spPr>
          <a:xfrm>
            <a:off x="1234440" y="3265170"/>
            <a:ext cx="15855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Shared Periph. Interrupts</a:t>
            </a:r>
            <a:endParaRPr lang="en-US" altLang="en-US" sz="900" b="1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7745" y="3211195"/>
            <a:ext cx="260985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1395" y="3376295"/>
            <a:ext cx="260985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8" idx="1"/>
          </p:cNvCxnSpPr>
          <p:nvPr/>
        </p:nvCxnSpPr>
        <p:spPr>
          <a:xfrm flipV="1">
            <a:off x="4191635" y="2666365"/>
            <a:ext cx="1501775" cy="635635"/>
          </a:xfrm>
          <a:prstGeom prst="bentConnector3">
            <a:avLst>
              <a:gd name="adj1" fmla="val 50021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0" idx="1"/>
          </p:cNvCxnSpPr>
          <p:nvPr/>
        </p:nvCxnSpPr>
        <p:spPr>
          <a:xfrm>
            <a:off x="4926965" y="3302000"/>
            <a:ext cx="766445" cy="697230"/>
          </a:xfrm>
          <a:prstGeom prst="bentConnector3">
            <a:avLst>
              <a:gd name="adj1" fmla="val 2485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7" idx="3"/>
          </p:cNvCxnSpPr>
          <p:nvPr/>
        </p:nvCxnSpPr>
        <p:spPr>
          <a:xfrm flipV="1">
            <a:off x="6776085" y="2383155"/>
            <a:ext cx="3175" cy="1332865"/>
          </a:xfrm>
          <a:prstGeom prst="bentConnector3">
            <a:avLst>
              <a:gd name="adj1" fmla="val 7500000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011035" y="3355340"/>
            <a:ext cx="1295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9895" y="2543175"/>
            <a:ext cx="179959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82435" y="2755900"/>
            <a:ext cx="1776730" cy="444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8625" y="3878580"/>
            <a:ext cx="181102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1"/>
          <p:cNvSpPr txBox="1"/>
          <p:nvPr/>
        </p:nvSpPr>
        <p:spPr>
          <a:xfrm>
            <a:off x="8663940" y="2409825"/>
            <a:ext cx="824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nIRQ_CPU0</a:t>
            </a:r>
            <a:endParaRPr lang="en-US" altLang="en-US" sz="900" b="1"/>
          </a:p>
        </p:txBody>
      </p:sp>
      <p:sp>
        <p:nvSpPr>
          <p:cNvPr id="31" name="Text Box 11"/>
          <p:cNvSpPr txBox="1"/>
          <p:nvPr/>
        </p:nvSpPr>
        <p:spPr>
          <a:xfrm>
            <a:off x="8667115" y="2632075"/>
            <a:ext cx="824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nFIQ_CPU0</a:t>
            </a:r>
            <a:endParaRPr lang="en-US" altLang="en-US" sz="900" b="1"/>
          </a:p>
        </p:txBody>
      </p:sp>
      <p:sp>
        <p:nvSpPr>
          <p:cNvPr id="32" name="Rectangle 31"/>
          <p:cNvSpPr/>
          <p:nvPr/>
        </p:nvSpPr>
        <p:spPr>
          <a:xfrm>
            <a:off x="9710420" y="2383155"/>
            <a:ext cx="961390" cy="494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Porcessor0</a:t>
            </a:r>
            <a:endParaRPr lang="en-US" altLang="en-US" sz="1200"/>
          </a:p>
        </p:txBody>
      </p:sp>
      <p:sp>
        <p:nvSpPr>
          <p:cNvPr id="33" name="Rectangle 32"/>
          <p:cNvSpPr/>
          <p:nvPr/>
        </p:nvSpPr>
        <p:spPr>
          <a:xfrm>
            <a:off x="9710420" y="3717290"/>
            <a:ext cx="961390" cy="494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Porcessor1</a:t>
            </a:r>
            <a:endParaRPr lang="en-US" altLang="en-US" sz="12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79895" y="4121785"/>
            <a:ext cx="1819910" cy="1016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1"/>
          <p:cNvSpPr txBox="1"/>
          <p:nvPr/>
        </p:nvSpPr>
        <p:spPr>
          <a:xfrm>
            <a:off x="8648065" y="3765550"/>
            <a:ext cx="824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nIRQ_CPU1</a:t>
            </a:r>
            <a:endParaRPr lang="en-US" altLang="en-US" sz="900" b="1"/>
          </a:p>
        </p:txBody>
      </p:sp>
      <p:sp>
        <p:nvSpPr>
          <p:cNvPr id="39" name="Text Box 11"/>
          <p:cNvSpPr txBox="1"/>
          <p:nvPr/>
        </p:nvSpPr>
        <p:spPr>
          <a:xfrm>
            <a:off x="8651240" y="3987800"/>
            <a:ext cx="824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nFIQ_CPU1</a:t>
            </a:r>
            <a:endParaRPr lang="en-US" altLang="en-US" sz="900" b="1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415780" y="2524760"/>
            <a:ext cx="307340" cy="82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403080" y="2742565"/>
            <a:ext cx="307340" cy="82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422130" y="3885565"/>
            <a:ext cx="307340" cy="82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422130" y="4097020"/>
            <a:ext cx="307340" cy="82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1"/>
          <p:cNvSpPr txBox="1"/>
          <p:nvPr/>
        </p:nvSpPr>
        <p:spPr>
          <a:xfrm>
            <a:off x="3108960" y="2632075"/>
            <a:ext cx="11023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  1.Control on/off</a:t>
            </a:r>
            <a:endParaRPr lang="en-US" altLang="en-US" sz="900" b="1"/>
          </a:p>
        </p:txBody>
      </p:sp>
      <p:sp>
        <p:nvSpPr>
          <p:cNvPr id="45" name="Text Box 11"/>
          <p:cNvSpPr txBox="1"/>
          <p:nvPr/>
        </p:nvSpPr>
        <p:spPr>
          <a:xfrm>
            <a:off x="5661025" y="1980565"/>
            <a:ext cx="11023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  2.Control on/off</a:t>
            </a:r>
            <a:endParaRPr lang="en-US" altLang="en-US" sz="900" b="1"/>
          </a:p>
        </p:txBody>
      </p:sp>
      <p:sp>
        <p:nvSpPr>
          <p:cNvPr id="46" name="Text Box 11"/>
          <p:cNvSpPr txBox="1"/>
          <p:nvPr/>
        </p:nvSpPr>
        <p:spPr>
          <a:xfrm>
            <a:off x="5680075" y="3340100"/>
            <a:ext cx="11023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  2.Control on/off</a:t>
            </a:r>
            <a:endParaRPr lang="en-US" altLang="en-US" sz="900" b="1"/>
          </a:p>
        </p:txBody>
      </p:sp>
      <p:sp>
        <p:nvSpPr>
          <p:cNvPr id="47" name="Text Box 11"/>
          <p:cNvSpPr txBox="1"/>
          <p:nvPr/>
        </p:nvSpPr>
        <p:spPr>
          <a:xfrm>
            <a:off x="9639935" y="2068830"/>
            <a:ext cx="11023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  3.CPSR on/off</a:t>
            </a:r>
            <a:endParaRPr lang="en-US" altLang="en-US" sz="900" b="1"/>
          </a:p>
        </p:txBody>
      </p:sp>
      <p:sp>
        <p:nvSpPr>
          <p:cNvPr id="49" name="Text Box 11"/>
          <p:cNvSpPr txBox="1"/>
          <p:nvPr/>
        </p:nvSpPr>
        <p:spPr>
          <a:xfrm>
            <a:off x="9678035" y="4328795"/>
            <a:ext cx="11023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  3.CPSR on/off</a:t>
            </a:r>
            <a:endParaRPr lang="en-US" altLang="en-US" sz="900" b="1"/>
          </a:p>
        </p:txBody>
      </p:sp>
      <p:sp>
        <p:nvSpPr>
          <p:cNvPr id="2" name="Text Box 11"/>
          <p:cNvSpPr txBox="1"/>
          <p:nvPr/>
        </p:nvSpPr>
        <p:spPr>
          <a:xfrm>
            <a:off x="1189355" y="2903855"/>
            <a:ext cx="16014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Inter Processor interrupts</a:t>
            </a:r>
            <a:endParaRPr lang="en-US" altLang="en-US" sz="900" b="1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10920" y="3028950"/>
            <a:ext cx="260985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1"/>
          <p:cNvSpPr txBox="1"/>
          <p:nvPr/>
        </p:nvSpPr>
        <p:spPr>
          <a:xfrm>
            <a:off x="8225790" y="3230880"/>
            <a:ext cx="16014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 b="1"/>
              <a:t>Inter Processor interrupts</a:t>
            </a:r>
            <a:endParaRPr lang="en-US" altLang="en-US" sz="900" b="1"/>
          </a:p>
        </p:txBody>
      </p:sp>
      <p:cxnSp>
        <p:nvCxnSpPr>
          <p:cNvPr id="29" name="Elbow Connector 28"/>
          <p:cNvCxnSpPr>
            <a:endCxn id="28" idx="3"/>
          </p:cNvCxnSpPr>
          <p:nvPr/>
        </p:nvCxnSpPr>
        <p:spPr>
          <a:xfrm rot="5400000">
            <a:off x="9783445" y="2919730"/>
            <a:ext cx="469265" cy="38163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10165" y="3345815"/>
            <a:ext cx="2540" cy="37147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Group 31"/>
          <p:cNvGrpSpPr/>
          <p:nvPr/>
        </p:nvGrpSpPr>
        <p:grpSpPr>
          <a:xfrm>
            <a:off x="3429000" y="970915"/>
            <a:ext cx="3490595" cy="5669280"/>
            <a:chOff x="5400" y="1529"/>
            <a:chExt cx="5387" cy="8928"/>
          </a:xfrm>
        </p:grpSpPr>
        <p:sp>
          <p:nvSpPr>
            <p:cNvPr id="19" name="Rectangle 18"/>
            <p:cNvSpPr/>
            <p:nvPr/>
          </p:nvSpPr>
          <p:spPr>
            <a:xfrm>
              <a:off x="5767" y="1529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ldr r2, gic_cpu_if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767" y="2336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ldr r0, bootreg_addr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67" y="3109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mov   r1,   #1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82" y="3852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str    r1,   [r2]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2" y="4622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mov    r1,   #0xff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7" y="5431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str    r1,   [r2, 4]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2" y="6284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DSB barrier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12" y="7011"/>
              <a:ext cx="3090" cy="446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WFI</a:t>
              </a:r>
              <a:endParaRPr lang="en-US" alt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97" y="7742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ldr  r1,  [r0]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12" y="8453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tst  r1,  r1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12" y="9227"/>
              <a:ext cx="3090" cy="446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beqz  </a:t>
              </a:r>
              <a:r>
                <a:rPr lang="en-US" altLang="en-US" sz="12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ang="5400000" scaled="0"/>
                  </a:gradFill>
                </a:rPr>
                <a:t>wait_ipi</a:t>
              </a:r>
              <a:endParaRPr lang="en-US" altLang="en-US" sz="12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Text Box 11"/>
            <p:cNvSpPr txBox="1"/>
            <p:nvPr/>
          </p:nvSpPr>
          <p:spPr>
            <a:xfrm>
              <a:off x="5400" y="7020"/>
              <a:ext cx="18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900" b="1"/>
                <a:t>        </a:t>
              </a:r>
              <a:r>
                <a:rPr lang="en-US" altLang="en-US" sz="9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ang="5400000" scaled="0"/>
                  </a:gradFill>
                </a:rPr>
                <a:t> </a:t>
              </a:r>
              <a:r>
                <a:rPr lang="en-US" sz="1200" b="1">
                  <a:gradFill>
                    <a:gsLst>
                      <a:gs pos="0">
                        <a:srgbClr val="FBFB11"/>
                      </a:gs>
                      <a:gs pos="100000">
                        <a:srgbClr val="838309"/>
                      </a:gs>
                    </a:gsLst>
                    <a:lin ang="5400000" scaled="0"/>
                  </a:gradFill>
                </a:rPr>
                <a:t>wait_ipi</a:t>
              </a:r>
              <a:r>
                <a:rPr lang="en-US" altLang="en-US" sz="900" b="1"/>
                <a:t>:</a:t>
              </a:r>
              <a:endParaRPr lang="en-US" altLang="en-US" sz="900" b="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12" y="10011"/>
              <a:ext cx="3090" cy="44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bx  r1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3"/>
              <a:endCxn id="11" idx="3"/>
            </p:cNvCxnSpPr>
            <p:nvPr/>
          </p:nvCxnSpPr>
          <p:spPr>
            <a:xfrm flipV="1">
              <a:off x="8902" y="7234"/>
              <a:ext cx="5" cy="2216"/>
            </a:xfrm>
            <a:prstGeom prst="bentConnector3">
              <a:avLst>
                <a:gd name="adj1" fmla="val 1706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1"/>
            <p:cNvSpPr txBox="1"/>
            <p:nvPr/>
          </p:nvSpPr>
          <p:spPr>
            <a:xfrm>
              <a:off x="9675" y="8091"/>
              <a:ext cx="1112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900" b="1"/>
                <a:t> r1==null</a:t>
              </a:r>
              <a:endParaRPr lang="en-US" altLang="en-US" sz="900" b="1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357" y="9688"/>
              <a:ext cx="0" cy="3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327" y="1998"/>
              <a:ext cx="0" cy="3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332" y="2783"/>
              <a:ext cx="0" cy="3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2"/>
              <a:endCxn id="7" idx="0"/>
            </p:cNvCxnSpPr>
            <p:nvPr/>
          </p:nvCxnSpPr>
          <p:spPr>
            <a:xfrm>
              <a:off x="7297" y="3555"/>
              <a:ext cx="15" cy="2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342" y="4288"/>
              <a:ext cx="5" cy="36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329" y="5073"/>
              <a:ext cx="13" cy="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302" y="5877"/>
              <a:ext cx="20" cy="4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1" idx="0"/>
            </p:cNvCxnSpPr>
            <p:nvPr/>
          </p:nvCxnSpPr>
          <p:spPr>
            <a:xfrm>
              <a:off x="7352" y="6730"/>
              <a:ext cx="5" cy="2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2"/>
              <a:endCxn id="12" idx="0"/>
            </p:cNvCxnSpPr>
            <p:nvPr/>
          </p:nvCxnSpPr>
          <p:spPr>
            <a:xfrm flipH="1">
              <a:off x="7342" y="7457"/>
              <a:ext cx="15" cy="2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7357" y="8179"/>
              <a:ext cx="4" cy="28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72" y="8899"/>
              <a:ext cx="21" cy="3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11"/>
            <p:cNvSpPr txBox="1"/>
            <p:nvPr/>
          </p:nvSpPr>
          <p:spPr>
            <a:xfrm>
              <a:off x="7357" y="9679"/>
              <a:ext cx="1112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900" b="1"/>
                <a:t> r1!=null</a:t>
              </a:r>
              <a:endParaRPr lang="en-US" altLang="en-US" sz="9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2660</Words>
  <Application>WPS Presentation</Application>
  <PresentationFormat>Widescreen</PresentationFormat>
  <Paragraphs>383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文泉驿微米黑</vt:lpstr>
      <vt:lpstr>宋体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czl</dc:creator>
  <cp:lastModifiedBy>czl</cp:lastModifiedBy>
  <cp:revision>169</cp:revision>
  <dcterms:created xsi:type="dcterms:W3CDTF">2019-07-08T12:03:24Z</dcterms:created>
  <dcterms:modified xsi:type="dcterms:W3CDTF">2019-07-08T12:03:24Z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