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81" r:id="rId8"/>
    <p:sldId id="262" r:id="rId9"/>
    <p:sldId id="263" r:id="rId10"/>
    <p:sldId id="264" r:id="rId11"/>
    <p:sldId id="265" r:id="rId12"/>
    <p:sldId id="266" r:id="rId13"/>
    <p:sldId id="267" r:id="rId14"/>
    <p:sldId id="268" r:id="rId15"/>
    <p:sldId id="269" r:id="rId16"/>
    <p:sldId id="270" r:id="rId17"/>
    <p:sldId id="271" r:id="rId18"/>
    <p:sldId id="273" r:id="rId19"/>
    <p:sldId id="275" r:id="rId20"/>
    <p:sldId id="276" r:id="rId21"/>
    <p:sldId id="272" r:id="rId22"/>
    <p:sldId id="274"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5" r:id="rId49"/>
    <p:sldId id="303" r:id="rId50"/>
    <p:sldId id="304" r:id="rId5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310"/>
  </p:normalViewPr>
  <p:slideViewPr>
    <p:cSldViewPr showGuides="1">
      <p:cViewPr varScale="1">
        <p:scale>
          <a:sx n="71" d="100"/>
          <a:sy n="71" d="100"/>
        </p:scale>
        <p:origin x="-4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9698" name="组合 29697"/>
          <p:cNvGrpSpPr/>
          <p:nvPr/>
        </p:nvGrpSpPr>
        <p:grpSpPr>
          <a:xfrm>
            <a:off x="0" y="0"/>
            <a:ext cx="5867400" cy="6858000"/>
            <a:chOff x="0" y="0"/>
            <a:chExt cx="3696" cy="4320"/>
          </a:xfrm>
        </p:grpSpPr>
        <p:sp>
          <p:nvSpPr>
            <p:cNvPr id="29699" name="矩形 29698"/>
            <p:cNvSpPr/>
            <p:nvPr/>
          </p:nvSpPr>
          <p:spPr>
            <a:xfrm>
              <a:off x="0" y="0"/>
              <a:ext cx="2880" cy="4320"/>
            </a:xfrm>
            <a:prstGeom prst="rect">
              <a:avLst/>
            </a:prstGeom>
            <a:solidFill>
              <a:schemeClr val="accent2"/>
            </a:solidFill>
            <a:ln w="9525">
              <a:noFill/>
            </a:ln>
          </p:spPr>
          <p:txBody>
            <a:bodyPr wrap="none" anchor="ctr"/>
            <a:p>
              <a:pPr lvl="0" algn="ctr"/>
              <a:endParaRPr sz="2400" dirty="0">
                <a:latin typeface="Times New Roman" panose="02020603050405020304" pitchFamily="18" charset="0"/>
              </a:endParaRPr>
            </a:p>
          </p:txBody>
        </p:sp>
        <p:sp>
          <p:nvSpPr>
            <p:cNvPr id="29700" name="圆角矩形 29699"/>
            <p:cNvSpPr/>
            <p:nvPr/>
          </p:nvSpPr>
          <p:spPr>
            <a:xfrm>
              <a:off x="432" y="624"/>
              <a:ext cx="3264" cy="1200"/>
            </a:xfrm>
            <a:prstGeom prst="roundRect">
              <a:avLst>
                <a:gd name="adj" fmla="val 50000"/>
              </a:avLst>
            </a:prstGeom>
            <a:solidFill>
              <a:schemeClr val="bg1"/>
            </a:solidFill>
            <a:ln w="9525">
              <a:noFill/>
            </a:ln>
          </p:spPr>
          <p:txBody>
            <a:bodyPr wrap="none" anchor="ctr"/>
            <a:p>
              <a:pPr lvl="0" algn="ctr"/>
              <a:endParaRPr sz="2400" dirty="0">
                <a:latin typeface="Times New Roman" panose="02020603050405020304" pitchFamily="18" charset="0"/>
              </a:endParaRPr>
            </a:p>
          </p:txBody>
        </p:sp>
      </p:grpSp>
      <p:grpSp>
        <p:nvGrpSpPr>
          <p:cNvPr id="29701" name="组合 29700"/>
          <p:cNvGrpSpPr/>
          <p:nvPr/>
        </p:nvGrpSpPr>
        <p:grpSpPr>
          <a:xfrm>
            <a:off x="3632200" y="4889500"/>
            <a:ext cx="4876800" cy="319088"/>
            <a:chOff x="2288" y="3080"/>
            <a:chExt cx="3072" cy="201"/>
          </a:xfrm>
        </p:grpSpPr>
        <p:sp>
          <p:nvSpPr>
            <p:cNvPr id="29702" name="圆角矩形 29701"/>
            <p:cNvSpPr/>
            <p:nvPr/>
          </p:nvSpPr>
          <p:spPr>
            <a:xfrm flipH="1">
              <a:off x="2288" y="3080"/>
              <a:ext cx="2914" cy="200"/>
            </a:xfrm>
            <a:prstGeom prst="roundRect">
              <a:avLst>
                <a:gd name="adj" fmla="val 0"/>
              </a:avLst>
            </a:prstGeom>
            <a:solidFill>
              <a:schemeClr val="hlink"/>
            </a:solidFill>
            <a:ln w="9525">
              <a:noFill/>
            </a:ln>
          </p:spPr>
          <p:txBody>
            <a:bodyPr/>
            <a:p>
              <a:endParaRPr lang="zh-CN" altLang="en-US"/>
            </a:p>
          </p:txBody>
        </p:sp>
        <p:sp>
          <p:nvSpPr>
            <p:cNvPr id="29703" name="流程图: 延期 29702"/>
            <p:cNvSpPr/>
            <p:nvPr/>
          </p:nvSpPr>
          <p:spPr>
            <a:xfrm>
              <a:off x="5196" y="3080"/>
              <a:ext cx="164" cy="201"/>
            </a:xfrm>
            <a:prstGeom prst="flowChartDelay">
              <a:avLst/>
            </a:prstGeom>
            <a:solidFill>
              <a:schemeClr val="hlink"/>
            </a:solidFill>
            <a:ln w="9525">
              <a:noFill/>
            </a:ln>
          </p:spPr>
          <p:txBody>
            <a:bodyPr/>
            <a:p>
              <a:endParaRPr lang="zh-CN" altLang="en-US"/>
            </a:p>
          </p:txBody>
        </p:sp>
      </p:grpSp>
      <p:sp>
        <p:nvSpPr>
          <p:cNvPr id="29704" name="副标题 29703"/>
          <p:cNvSpPr>
            <a:spLocks noGrp="1"/>
          </p:cNvSpPr>
          <p:nvPr>
            <p:ph type="subTitle" idx="1"/>
          </p:nvPr>
        </p:nvSpPr>
        <p:spPr>
          <a:xfrm>
            <a:off x="4673600" y="2927350"/>
            <a:ext cx="4013200" cy="1822450"/>
          </a:xfrm>
          <a:prstGeom prst="rect">
            <a:avLst/>
          </a:prstGeom>
          <a:noFill/>
          <a:ln w="9525">
            <a:noFill/>
          </a:ln>
        </p:spPr>
        <p:txBody>
          <a:bodyPr anchor="b"/>
          <a:lstStyle>
            <a:lvl1pPr marL="0" lvl="0" indent="0">
              <a:buClr>
                <a:schemeClr val="tx1"/>
              </a:buClr>
              <a:buSzPct val="75000"/>
              <a:buFont typeface="Wingdings" panose="05000000000000000000" pitchFamily="2" charset="2"/>
              <a:buNone/>
              <a:defRPr>
                <a:solidFill>
                  <a:schemeClr val="tx2"/>
                </a:solidFill>
              </a:defRPr>
            </a:lvl1pPr>
            <a:lvl2pPr marL="457200" lvl="1" indent="0" algn="ctr">
              <a:buClr>
                <a:schemeClr val="tx1"/>
              </a:buClr>
              <a:buSzPct val="75000"/>
              <a:buFontTx/>
              <a:buNone/>
              <a:defRPr>
                <a:solidFill>
                  <a:schemeClr val="tx2"/>
                </a:solidFill>
              </a:defRPr>
            </a:lvl2pPr>
            <a:lvl3pPr marL="914400" lvl="2" indent="0" algn="ctr">
              <a:buClr>
                <a:schemeClr val="tx1"/>
              </a:buClr>
              <a:buSzPct val="75000"/>
              <a:buFont typeface="Wingdings" panose="05000000000000000000" pitchFamily="2" charset="2"/>
              <a:buNone/>
              <a:defRPr>
                <a:solidFill>
                  <a:schemeClr val="tx2"/>
                </a:solidFill>
              </a:defRPr>
            </a:lvl3pPr>
            <a:lvl4pPr marL="1371600" lvl="3" indent="0" algn="ctr">
              <a:buClr>
                <a:schemeClr val="tx1"/>
              </a:buClr>
              <a:buSzPct val="80000"/>
              <a:buFontTx/>
              <a:buNone/>
              <a:defRPr>
                <a:solidFill>
                  <a:schemeClr val="tx2"/>
                </a:solidFill>
              </a:defRPr>
            </a:lvl4pPr>
            <a:lvl5pPr marL="1828800" lvl="4" indent="0" algn="ctr">
              <a:buClr>
                <a:schemeClr val="tx1"/>
              </a:buClr>
              <a:buSzPct val="65000"/>
              <a:buFont typeface="Wingdings" panose="05000000000000000000" pitchFamily="2" charset="2"/>
              <a:buNone/>
              <a:defRPr>
                <a:solidFill>
                  <a:schemeClr val="tx2"/>
                </a:solidFill>
              </a:defRPr>
            </a:lvl5pPr>
          </a:lstStyle>
          <a:p>
            <a:pPr lvl="0"/>
            <a:r>
              <a:rPr lang="zh-CN" altLang="en-US" dirty="0"/>
              <a:t>单击此处编辑母版副标题样式</a:t>
            </a:r>
            <a:endParaRPr lang="zh-CN" altLang="en-US" dirty="0"/>
          </a:p>
        </p:txBody>
      </p:sp>
      <p:sp>
        <p:nvSpPr>
          <p:cNvPr id="29705" name="日期占位符 29704"/>
          <p:cNvSpPr>
            <a:spLocks noGrp="1"/>
          </p:cNvSpPr>
          <p:nvPr>
            <p:ph type="dt" sz="quarter" idx="2"/>
          </p:nvPr>
        </p:nvSpPr>
        <p:spPr>
          <a:xfrm>
            <a:off x="2438400" y="6248400"/>
            <a:ext cx="2130425" cy="474663"/>
          </a:xfrm>
          <a:prstGeom prst="rect">
            <a:avLst/>
          </a:prstGeom>
          <a:noFill/>
          <a:ln w="9525">
            <a:noFill/>
          </a:ln>
        </p:spPr>
        <p:txBody>
          <a:bodyPr anchor="b"/>
          <a:lstStyle>
            <a:lvl1pPr algn="r">
              <a:defRPr sz="1400">
                <a:solidFill>
                  <a:schemeClr val="bg1"/>
                </a:solidFill>
              </a:defRPr>
            </a:lvl1pPr>
          </a:lstStyle>
          <a:p>
            <a:endParaRPr lang="zh-CN" altLang="en-US" dirty="0">
              <a:latin typeface="Arial" panose="020B0604020202020204" pitchFamily="34" charset="0"/>
            </a:endParaRPr>
          </a:p>
        </p:txBody>
      </p:sp>
      <p:sp>
        <p:nvSpPr>
          <p:cNvPr id="29706" name="页脚占位符 29705"/>
          <p:cNvSpPr>
            <a:spLocks noGrp="1"/>
          </p:cNvSpPr>
          <p:nvPr>
            <p:ph type="ftr" sz="quarter" idx="3"/>
          </p:nvPr>
        </p:nvSpPr>
        <p:spPr>
          <a:xfrm>
            <a:off x="5791200" y="6248400"/>
            <a:ext cx="2897188" cy="474663"/>
          </a:xfrm>
          <a:prstGeom prst="rect">
            <a:avLst/>
          </a:prstGeom>
          <a:noFill/>
          <a:ln w="9525">
            <a:noFill/>
          </a:ln>
        </p:spPr>
        <p:txBody>
          <a:bodyPr anchor="b"/>
          <a:lstStyle>
            <a:lvl1pPr algn="r">
              <a:defRPr sz="1400"/>
            </a:lvl1pPr>
          </a:lstStyle>
          <a:p>
            <a:endParaRPr lang="zh-CN" altLang="en-US" dirty="0">
              <a:latin typeface="Arial" panose="020B0604020202020204" pitchFamily="34" charset="0"/>
            </a:endParaRPr>
          </a:p>
        </p:txBody>
      </p:sp>
      <p:sp>
        <p:nvSpPr>
          <p:cNvPr id="29707" name="灯片编号占位符 29706"/>
          <p:cNvSpPr>
            <a:spLocks noGrp="1"/>
          </p:cNvSpPr>
          <p:nvPr>
            <p:ph type="sldNum" sz="quarter" idx="4"/>
          </p:nvPr>
        </p:nvSpPr>
        <p:spPr>
          <a:xfrm>
            <a:off x="76200" y="6248400"/>
            <a:ext cx="587375" cy="488950"/>
          </a:xfrm>
          <a:prstGeom prst="rect">
            <a:avLst/>
          </a:prstGeom>
          <a:noFill/>
          <a:ln w="9525">
            <a:noFill/>
          </a:ln>
        </p:spPr>
        <p:txBody>
          <a:bodyPr anchor="b"/>
          <a:lstStyle>
            <a:lvl1pPr>
              <a:defRPr sz="2600" b="1">
                <a:solidFill>
                  <a:schemeClr val="bg1"/>
                </a:solidFill>
              </a:defRPr>
            </a:lvl1pPr>
          </a:lstStyle>
          <a:p>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9708" name="标题 29707"/>
          <p:cNvSpPr>
            <a:spLocks noGrp="1"/>
          </p:cNvSpPr>
          <p:nvPr>
            <p:ph type="ctrTitle" sz="quarter"/>
          </p:nvPr>
        </p:nvSpPr>
        <p:spPr>
          <a:xfrm>
            <a:off x="685800" y="990600"/>
            <a:ext cx="8229600" cy="1905000"/>
          </a:xfrm>
          <a:prstGeom prst="roundRect">
            <a:avLst>
              <a:gd name="adj" fmla="val 50000"/>
            </a:avLst>
          </a:prstGeom>
          <a:noFill/>
          <a:ln w="9525">
            <a:noFill/>
          </a:ln>
        </p:spPr>
        <p:txBody>
          <a:bodyPr anchor="ctr"/>
          <a:lstStyle>
            <a:lvl1pPr lvl="0" algn="ctr">
              <a:buClrTx/>
              <a:buSzTx/>
              <a:buFontTx/>
              <a:defRPr>
                <a:solidFill>
                  <a:schemeClr val="tx1"/>
                </a:solidFill>
              </a:defRPr>
            </a:lvl1pPr>
          </a:lstStyle>
          <a:p>
            <a:pPr lvl="0"/>
            <a:r>
              <a:rPr lang="zh-CN" altLang="en-US" dirty="0"/>
              <a:t>单击此处编辑母版标题样式</a:t>
            </a:r>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762000"/>
            <a:ext cx="5828748" cy="53244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2362200"/>
            <a:ext cx="3769582" cy="3724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1643" y="2362200"/>
            <a:ext cx="3769582" cy="3724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8674" name="组合 28673"/>
          <p:cNvGrpSpPr/>
          <p:nvPr/>
        </p:nvGrpSpPr>
        <p:grpSpPr>
          <a:xfrm>
            <a:off x="0" y="0"/>
            <a:ext cx="7620000" cy="6858000"/>
            <a:chOff x="0" y="0"/>
            <a:chExt cx="4800" cy="4320"/>
          </a:xfrm>
        </p:grpSpPr>
        <p:grpSp>
          <p:nvGrpSpPr>
            <p:cNvPr id="28675" name="组合 28674"/>
            <p:cNvGrpSpPr/>
            <p:nvPr userDrawn="1"/>
          </p:nvGrpSpPr>
          <p:grpSpPr>
            <a:xfrm>
              <a:off x="0" y="0"/>
              <a:ext cx="2016" cy="4320"/>
              <a:chOff x="0" y="0"/>
              <a:chExt cx="2016" cy="4320"/>
            </a:xfrm>
          </p:grpSpPr>
          <p:sp>
            <p:nvSpPr>
              <p:cNvPr id="28676" name="矩形 28675"/>
              <p:cNvSpPr/>
              <p:nvPr userDrawn="1"/>
            </p:nvSpPr>
            <p:spPr>
              <a:xfrm>
                <a:off x="0" y="0"/>
                <a:ext cx="480" cy="4320"/>
              </a:xfrm>
              <a:prstGeom prst="rect">
                <a:avLst/>
              </a:prstGeom>
              <a:solidFill>
                <a:schemeClr val="accent2"/>
              </a:solidFill>
              <a:ln w="9525">
                <a:noFill/>
              </a:ln>
            </p:spPr>
            <p:txBody>
              <a:bodyPr/>
              <a:p>
                <a:endParaRPr lang="zh-CN" altLang="en-US"/>
              </a:p>
            </p:txBody>
          </p:sp>
          <p:sp>
            <p:nvSpPr>
              <p:cNvPr id="28677" name="任意多边形 28676"/>
              <p:cNvSpPr/>
              <p:nvPr userDrawn="1"/>
            </p:nvSpPr>
            <p:spPr>
              <a:xfrm>
                <a:off x="288" y="0"/>
                <a:ext cx="1728" cy="735"/>
              </a:xfrm>
              <a:custGeom>
                <a:avLst/>
                <a:gdLst/>
                <a:ahLst/>
                <a:cxnLst/>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alpha val="100000"/>
                </a:schemeClr>
              </a:solidFill>
              <a:ln w="9525">
                <a:noFill/>
              </a:ln>
            </p:spPr>
            <p:txBody>
              <a:bodyPr/>
              <a:p>
                <a:endParaRPr lang="zh-CN" altLang="en-US"/>
              </a:p>
            </p:txBody>
          </p:sp>
        </p:grpSp>
        <p:grpSp>
          <p:nvGrpSpPr>
            <p:cNvPr id="28678" name="组合 28677"/>
            <p:cNvGrpSpPr/>
            <p:nvPr/>
          </p:nvGrpSpPr>
          <p:grpSpPr>
            <a:xfrm>
              <a:off x="144" y="1248"/>
              <a:ext cx="4656" cy="201"/>
              <a:chOff x="144" y="1248"/>
              <a:chExt cx="4656" cy="201"/>
            </a:xfrm>
          </p:grpSpPr>
          <p:sp>
            <p:nvSpPr>
              <p:cNvPr id="28679" name="圆角矩形 28678"/>
              <p:cNvSpPr/>
              <p:nvPr/>
            </p:nvSpPr>
            <p:spPr>
              <a:xfrm>
                <a:off x="384" y="1248"/>
                <a:ext cx="4416" cy="200"/>
              </a:xfrm>
              <a:prstGeom prst="roundRect">
                <a:avLst>
                  <a:gd name="adj" fmla="val 0"/>
                </a:avLst>
              </a:prstGeom>
              <a:solidFill>
                <a:schemeClr val="hlink"/>
              </a:solidFill>
              <a:ln w="9525">
                <a:noFill/>
              </a:ln>
            </p:spPr>
            <p:txBody>
              <a:bodyPr/>
              <a:p>
                <a:endParaRPr lang="zh-CN" altLang="en-US"/>
              </a:p>
            </p:txBody>
          </p:sp>
          <p:sp>
            <p:nvSpPr>
              <p:cNvPr id="28680" name="流程图: 延期 28679"/>
              <p:cNvSpPr/>
              <p:nvPr/>
            </p:nvSpPr>
            <p:spPr>
              <a:xfrm flipH="1">
                <a:off x="144" y="1248"/>
                <a:ext cx="248" cy="201"/>
              </a:xfrm>
              <a:prstGeom prst="flowChartDelay">
                <a:avLst/>
              </a:prstGeom>
              <a:solidFill>
                <a:schemeClr val="hlink"/>
              </a:solidFill>
              <a:ln w="9525">
                <a:noFill/>
              </a:ln>
            </p:spPr>
            <p:txBody>
              <a:bodyPr/>
              <a:p>
                <a:endParaRPr lang="zh-CN" altLang="en-US"/>
              </a:p>
            </p:txBody>
          </p:sp>
        </p:grpSp>
      </p:grpSp>
      <p:sp>
        <p:nvSpPr>
          <p:cNvPr id="28681" name="标题 28680"/>
          <p:cNvSpPr>
            <a:spLocks noGrp="1"/>
          </p:cNvSpPr>
          <p:nvPr>
            <p:ph type="title"/>
          </p:nvPr>
        </p:nvSpPr>
        <p:spPr>
          <a:xfrm>
            <a:off x="762000" y="762000"/>
            <a:ext cx="7924800" cy="1143000"/>
          </a:xfrm>
          <a:prstGeom prst="roundRect">
            <a:avLst>
              <a:gd name="adj" fmla="val 21667"/>
            </a:avLst>
          </a:prstGeom>
          <a:noFill/>
          <a:ln w="9525">
            <a:noFill/>
          </a:ln>
        </p:spPr>
        <p:txBody>
          <a:bodyPr anchor="b"/>
          <a:p>
            <a:pPr lvl="0"/>
            <a:r>
              <a:rPr lang="zh-CN" altLang="en-US" dirty="0"/>
              <a:t>单击此处编辑母版标题样式</a:t>
            </a:r>
            <a:endParaRPr lang="zh-CN" altLang="en-US" dirty="0"/>
          </a:p>
        </p:txBody>
      </p:sp>
      <p:sp>
        <p:nvSpPr>
          <p:cNvPr id="28682" name="文本占位符 28681"/>
          <p:cNvSpPr>
            <a:spLocks noGrp="1"/>
          </p:cNvSpPr>
          <p:nvPr>
            <p:ph type="body" idx="1"/>
          </p:nvPr>
        </p:nvSpPr>
        <p:spPr>
          <a:xfrm>
            <a:off x="838200" y="2362200"/>
            <a:ext cx="7693025" cy="37242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8683" name="日期占位符 28682"/>
          <p:cNvSpPr>
            <a:spLocks noGrp="1"/>
          </p:cNvSpPr>
          <p:nvPr>
            <p:ph type="dt" sz="half" idx="2"/>
          </p:nvPr>
        </p:nvSpPr>
        <p:spPr>
          <a:xfrm>
            <a:off x="2438400" y="6248400"/>
            <a:ext cx="2130425" cy="474663"/>
          </a:xfrm>
          <a:prstGeom prst="rect">
            <a:avLst/>
          </a:prstGeom>
          <a:noFill/>
          <a:ln w="9525">
            <a:noFill/>
          </a:ln>
        </p:spPr>
        <p:txBody>
          <a:bodyPr anchor="b"/>
          <a:lstStyle>
            <a:lvl1pPr algn="r">
              <a:defRPr sz="1400"/>
            </a:lvl1p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28684" name="页脚占位符 28683"/>
          <p:cNvSpPr>
            <a:spLocks noGrp="1"/>
          </p:cNvSpPr>
          <p:nvPr>
            <p:ph type="ftr" sz="quarter" idx="3"/>
          </p:nvPr>
        </p:nvSpPr>
        <p:spPr>
          <a:xfrm>
            <a:off x="5791200" y="6248400"/>
            <a:ext cx="2897188" cy="474663"/>
          </a:xfrm>
          <a:prstGeom prst="rect">
            <a:avLst/>
          </a:prstGeom>
          <a:noFill/>
          <a:ln w="9525">
            <a:noFill/>
          </a:ln>
        </p:spPr>
        <p:txBody>
          <a:bodyPr anchor="b"/>
          <a:lstStyle>
            <a:lvl1pPr algn="ctr">
              <a:defRPr sz="1400"/>
            </a:lvl1pPr>
          </a:lstStyle>
          <a:p>
            <a:pPr lvl="0"/>
            <a:endParaRPr lang="zh-CN" altLang="en-US" dirty="0">
              <a:latin typeface="Arial" panose="020B0604020202020204" pitchFamily="34" charset="0"/>
            </a:endParaRPr>
          </a:p>
        </p:txBody>
      </p:sp>
      <p:sp>
        <p:nvSpPr>
          <p:cNvPr id="28685" name="灯片编号占位符 28684"/>
          <p:cNvSpPr>
            <a:spLocks noGrp="1"/>
          </p:cNvSpPr>
          <p:nvPr>
            <p:ph type="sldNum" sz="quarter" idx="4"/>
          </p:nvPr>
        </p:nvSpPr>
        <p:spPr>
          <a:xfrm>
            <a:off x="84138" y="6242050"/>
            <a:ext cx="587375" cy="488950"/>
          </a:xfrm>
          <a:prstGeom prst="rect">
            <a:avLst/>
          </a:prstGeom>
          <a:noFill/>
          <a:ln w="9525">
            <a:noFill/>
          </a:ln>
        </p:spPr>
        <p:txBody>
          <a:bodyPr anchor="b" anchorCtr="1"/>
          <a:lstStyle>
            <a:lvl1pPr>
              <a:defRPr sz="2600" b="1">
                <a:solidFill>
                  <a:schemeClr val="bg1"/>
                </a:solidFill>
              </a:defRPr>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rtl="0" eaLnBrk="1" fontAlgn="base" latinLnBrk="0" hangingPunct="1">
        <a:lnSpc>
          <a:spcPct val="9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Tx/>
        <a:buChar char="–"/>
        <a:defRPr sz="18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image" Target="../media/image1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image" Target="../media/image15.w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w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a:xfrm>
            <a:off x="762000" y="990600"/>
            <a:ext cx="7924800" cy="914400"/>
          </a:xfrm>
          <a:ln/>
        </p:spPr>
        <p:txBody>
          <a:bodyPr anchor="b"/>
          <a:p>
            <a:r>
              <a:rPr lang="en-US" altLang="zh-CN" dirty="0"/>
              <a:t>OSEK/VDX</a:t>
            </a:r>
            <a:r>
              <a:rPr lang="zh-CN" altLang="en-US" dirty="0"/>
              <a:t>标准的产生</a:t>
            </a:r>
            <a:endParaRPr lang="zh-CN" altLang="en-US" dirty="0"/>
          </a:p>
        </p:txBody>
      </p:sp>
      <p:sp>
        <p:nvSpPr>
          <p:cNvPr id="21510" name="文本占位符 21509"/>
          <p:cNvSpPr>
            <a:spLocks noGrp="1" noRot="1"/>
          </p:cNvSpPr>
          <p:nvPr>
            <p:ph type="body" idx="1"/>
          </p:nvPr>
        </p:nvSpPr>
        <p:spPr>
          <a:xfrm>
            <a:off x="454025" y="2514600"/>
            <a:ext cx="8385175" cy="4038600"/>
          </a:xfrm>
          <a:ln/>
        </p:spPr>
        <p:txBody>
          <a:bodyPr vert="horz" wrap="square" lIns="91440" tIns="45720" rIns="91440" bIns="45720" anchor="t"/>
          <a:p>
            <a:r>
              <a:rPr lang="en-US" altLang="zh-CN" sz="2400" dirty="0"/>
              <a:t>1993</a:t>
            </a:r>
            <a:r>
              <a:rPr lang="zh-CN" altLang="en-US" sz="2400" dirty="0"/>
              <a:t>年</a:t>
            </a:r>
            <a:r>
              <a:rPr lang="en-US" altLang="zh-CN" sz="2400" dirty="0"/>
              <a:t>5</a:t>
            </a:r>
            <a:r>
              <a:rPr lang="zh-CN" altLang="en-US" sz="2400" dirty="0"/>
              <a:t>月，几家德国汽车制造商同意在适用于汽车且通用的实时分布式操作系统的规范化方面进行合作，产物就是</a:t>
            </a:r>
            <a:r>
              <a:rPr lang="en-US" altLang="zh-CN" sz="2400" dirty="0"/>
              <a:t>OSEK(OSEK</a:t>
            </a:r>
            <a:r>
              <a:rPr lang="zh-CN" altLang="en-US" sz="2400" dirty="0"/>
              <a:t>：</a:t>
            </a:r>
            <a:r>
              <a:rPr lang="en-US" altLang="zh-CN" sz="2400" err="1"/>
              <a:t>Offense systeme und deren  Schnit-stellen</a:t>
            </a:r>
            <a:r>
              <a:rPr lang="en-US" altLang="zh-CN" sz="2400" dirty="0"/>
              <a:t> fur ide Elek im Kraftfahrzeug)</a:t>
            </a:r>
            <a:r>
              <a:rPr lang="zh-CN" altLang="en-US" sz="2400" dirty="0"/>
              <a:t>。</a:t>
            </a:r>
            <a:endParaRPr lang="zh-CN" altLang="en-US" sz="2400" dirty="0"/>
          </a:p>
          <a:p>
            <a:r>
              <a:rPr lang="zh-CN" altLang="en-US" sz="2400" dirty="0"/>
              <a:t>与此同时，法国的</a:t>
            </a:r>
            <a:r>
              <a:rPr lang="en-US" altLang="zh-CN" sz="2400" dirty="0"/>
              <a:t>PSA</a:t>
            </a:r>
            <a:r>
              <a:rPr lang="zh-CN" altLang="en-US" sz="2400" dirty="0"/>
              <a:t>和</a:t>
            </a:r>
            <a:r>
              <a:rPr lang="en-US" altLang="zh-CN" sz="2400" dirty="0"/>
              <a:t>Renault</a:t>
            </a:r>
            <a:r>
              <a:rPr lang="zh-CN" altLang="en-US" sz="2400" dirty="0"/>
              <a:t>开发了一个类似的系统，该系统被成为</a:t>
            </a:r>
            <a:r>
              <a:rPr lang="en-US" altLang="zh-CN" sz="2400" dirty="0"/>
              <a:t>VDX(VDX</a:t>
            </a:r>
            <a:r>
              <a:rPr lang="zh-CN" altLang="en-US" sz="2400" dirty="0"/>
              <a:t>：</a:t>
            </a:r>
            <a:r>
              <a:rPr lang="en-US" altLang="zh-CN" sz="2400" dirty="0"/>
              <a:t>Vehicle Distributed eXecu-tive)</a:t>
            </a:r>
            <a:r>
              <a:rPr lang="zh-CN" altLang="en-US" sz="2400" dirty="0"/>
              <a:t>。</a:t>
            </a:r>
            <a:endParaRPr lang="zh-CN" altLang="en-US" sz="2400" dirty="0"/>
          </a:p>
          <a:p>
            <a:r>
              <a:rPr lang="en-US" altLang="zh-CN" sz="2400" dirty="0"/>
              <a:t>1994</a:t>
            </a:r>
            <a:r>
              <a:rPr lang="zh-CN" altLang="en-US" sz="2400" dirty="0"/>
              <a:t>年，两项目合并，</a:t>
            </a:r>
            <a:r>
              <a:rPr lang="en-US" altLang="zh-CN" sz="2400" dirty="0"/>
              <a:t>1995</a:t>
            </a:r>
            <a:r>
              <a:rPr lang="zh-CN" altLang="en-US" sz="2400" dirty="0"/>
              <a:t>年，</a:t>
            </a:r>
            <a:r>
              <a:rPr lang="en-US" altLang="zh-CN" sz="2400" dirty="0"/>
              <a:t>OSEK/VDX</a:t>
            </a:r>
            <a:r>
              <a:rPr lang="zh-CN" altLang="en-US" sz="2400" dirty="0"/>
              <a:t>面世，译文大意是</a:t>
            </a:r>
            <a:r>
              <a:rPr lang="zh-CN" altLang="en-US" sz="2400" u="sng" dirty="0"/>
              <a:t>用于汽车电子的、带有接口的开放式系统</a:t>
            </a:r>
            <a:r>
              <a:rPr lang="zh-CN" altLang="en-US"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1510">
                                            <p:txEl>
                                              <p:charRg st="0" end="137"/>
                                            </p:txEl>
                                          </p:spTgt>
                                        </p:tgtEl>
                                        <p:attrNameLst>
                                          <p:attrName>style.visibility</p:attrName>
                                        </p:attrNameLst>
                                      </p:cBhvr>
                                      <p:to>
                                        <p:strVal val="visible"/>
                                      </p:to>
                                    </p:set>
                                    <p:anim calcmode="lin" valueType="num">
                                      <p:cBhvr additive="base">
                                        <p:cTn id="7" dur="500" fill="hold"/>
                                        <p:tgtEl>
                                          <p:spTgt spid="21510">
                                            <p:txEl>
                                              <p:charRg st="0" end="13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10">
                                            <p:txEl>
                                              <p:charRg st="0" end="137"/>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510">
                                            <p:txEl>
                                              <p:charRg st="137" end="214"/>
                                            </p:txEl>
                                          </p:spTgt>
                                        </p:tgtEl>
                                        <p:attrNameLst>
                                          <p:attrName>style.visibility</p:attrName>
                                        </p:attrNameLst>
                                      </p:cBhvr>
                                      <p:to>
                                        <p:strVal val="visible"/>
                                      </p:to>
                                    </p:set>
                                    <p:anim calcmode="lin" valueType="num">
                                      <p:cBhvr additive="base">
                                        <p:cTn id="13" dur="500" fill="hold"/>
                                        <p:tgtEl>
                                          <p:spTgt spid="21510">
                                            <p:txEl>
                                              <p:charRg st="137" end="21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510">
                                            <p:txEl>
                                              <p:charRg st="137" end="2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10">
                                            <p:txEl>
                                              <p:charRg st="214" end="268"/>
                                            </p:txEl>
                                          </p:spTgt>
                                        </p:tgtEl>
                                        <p:attrNameLst>
                                          <p:attrName>style.visibility</p:attrName>
                                        </p:attrNameLst>
                                      </p:cBhvr>
                                      <p:to>
                                        <p:strVal val="visible"/>
                                      </p:to>
                                    </p:set>
                                    <p:anim calcmode="lin" valueType="num">
                                      <p:cBhvr additive="base">
                                        <p:cTn id="19" dur="500" fill="hold"/>
                                        <p:tgtEl>
                                          <p:spTgt spid="21510">
                                            <p:txEl>
                                              <p:charRg st="214" end="26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10">
                                            <p:txEl>
                                              <p:charRg st="214" end="2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64" name="图片 40963"/>
          <p:cNvPicPr>
            <a:picLocks noChangeAspect="1"/>
          </p:cNvPicPr>
          <p:nvPr/>
        </p:nvPicPr>
        <p:blipFill>
          <a:blip r:embed="rId1"/>
          <a:stretch>
            <a:fillRect/>
          </a:stretch>
        </p:blipFill>
        <p:spPr>
          <a:xfrm>
            <a:off x="0" y="0"/>
            <a:ext cx="9043988" cy="69088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a:ln/>
        </p:spPr>
        <p:txBody>
          <a:bodyPr anchor="b"/>
          <a:p>
            <a:r>
              <a:rPr lang="zh-CN" altLang="en-US" dirty="0"/>
              <a:t>基本任务状态转换</a:t>
            </a:r>
            <a:endParaRPr lang="zh-CN" altLang="en-US" dirty="0"/>
          </a:p>
        </p:txBody>
      </p:sp>
      <p:pic>
        <p:nvPicPr>
          <p:cNvPr id="41988" name="文本占位符 41987"/>
          <p:cNvPicPr>
            <a:picLocks noChangeAspect="1"/>
          </p:cNvPicPr>
          <p:nvPr>
            <p:ph type="body" idx="1"/>
          </p:nvPr>
        </p:nvPicPr>
        <p:blipFill>
          <a:blip r:embed="rId1"/>
          <a:stretch>
            <a:fillRect/>
          </a:stretch>
        </p:blipFill>
        <p:spPr>
          <a:xfrm>
            <a:off x="2133600" y="2635250"/>
            <a:ext cx="4953000" cy="4222750"/>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1+#ppt_w/2"/>
                                          </p:val>
                                        </p:tav>
                                        <p:tav tm="100000">
                                          <p:val>
                                            <p:strVal val="#ppt_x"/>
                                          </p:val>
                                        </p:tav>
                                      </p:tavLst>
                                    </p:anim>
                                    <p:anim calcmode="lin" valueType="num">
                                      <p:cBhvr additive="base">
                                        <p:cTn id="8" dur="500" fill="hold"/>
                                        <p:tgtEl>
                                          <p:spTgt spid="419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12" name="标题 43011"/>
          <p:cNvPicPr>
            <a:picLocks noChangeAspect="1"/>
          </p:cNvPicPr>
          <p:nvPr>
            <p:ph type="title"/>
          </p:nvPr>
        </p:nvPicPr>
        <p:blipFill>
          <a:blip r:embed="rId1"/>
          <a:stretch>
            <a:fillRect/>
          </a:stretch>
        </p:blipFill>
        <p:spPr>
          <a:xfrm>
            <a:off x="0" y="0"/>
            <a:ext cx="9144000" cy="6858000"/>
          </a:xfrm>
          <a:prstGeom prst="rect">
            <a:avLst/>
          </a:prstGeo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a:ln/>
        </p:spPr>
        <p:txBody>
          <a:bodyPr anchor="b"/>
          <a:p>
            <a:r>
              <a:rPr lang="zh-CN" altLang="en-US" dirty="0"/>
              <a:t>两种任务类型的比较</a:t>
            </a:r>
            <a:endParaRPr lang="zh-CN" altLang="en-US" dirty="0"/>
          </a:p>
        </p:txBody>
      </p:sp>
      <p:sp>
        <p:nvSpPr>
          <p:cNvPr id="45059" name="文本占位符 45058"/>
          <p:cNvSpPr>
            <a:spLocks noGrp="1"/>
          </p:cNvSpPr>
          <p:nvPr>
            <p:ph type="body" idx="1"/>
          </p:nvPr>
        </p:nvSpPr>
        <p:spPr>
          <a:xfrm>
            <a:off x="838200" y="2362200"/>
            <a:ext cx="7696200" cy="4191000"/>
          </a:xfrm>
          <a:ln/>
        </p:spPr>
        <p:txBody>
          <a:bodyPr/>
          <a:p>
            <a:pPr>
              <a:lnSpc>
                <a:spcPct val="90000"/>
              </a:lnSpc>
            </a:pPr>
            <a:r>
              <a:rPr lang="zh-CN" altLang="en-US" sz="2400" dirty="0"/>
              <a:t>基本任务没有等待状态，仅在任务开始和结束形成同步点</a:t>
            </a:r>
            <a:r>
              <a:rPr lang="en-US" altLang="zh-CN" sz="2400" dirty="0"/>
              <a:t>(Synchronisation points)</a:t>
            </a:r>
            <a:r>
              <a:rPr lang="zh-CN" altLang="en-US" sz="2400" dirty="0"/>
              <a:t>，如果应用程序需要内部同步点，可以用两个以上任务实现。</a:t>
            </a:r>
            <a:endParaRPr lang="zh-CN" altLang="en-US" sz="2400" dirty="0"/>
          </a:p>
          <a:p>
            <a:pPr>
              <a:lnSpc>
                <a:spcPct val="90000"/>
              </a:lnSpc>
            </a:pPr>
            <a:r>
              <a:rPr lang="zh-CN" altLang="en-US" sz="2400" dirty="0"/>
              <a:t>标准中有这样一句：</a:t>
            </a:r>
            <a:r>
              <a:rPr lang="en-US" altLang="zh-CN" sz="2400" dirty="0"/>
              <a:t>An advantage of basic tasks is their moderate requirement regarding run time context (RAM).</a:t>
            </a:r>
            <a:r>
              <a:rPr lang="zh-CN" altLang="en-US" sz="2400" dirty="0"/>
              <a:t>（？？）</a:t>
            </a:r>
            <a:endParaRPr lang="zh-CN" altLang="en-US" sz="2400" dirty="0"/>
          </a:p>
          <a:p>
            <a:pPr>
              <a:lnSpc>
                <a:spcPct val="90000"/>
              </a:lnSpc>
            </a:pPr>
            <a:r>
              <a:rPr lang="zh-CN" altLang="en-US" sz="2400" dirty="0"/>
              <a:t>扩展任务的有点是：可以由一个任务完成一个连贯的工作，即使有同步需求。当扩展任务缺少继续往下运行需要的信息时，便进入等待状态。当具有需要的信息（事件被设置或者数据被更新）时，脱离等待状态。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5059">
                                            <p:txEl>
                                              <p:charRg st="0" end="77"/>
                                            </p:txEl>
                                          </p:spTgt>
                                        </p:tgtEl>
                                        <p:attrNameLst>
                                          <p:attrName>style.visibility</p:attrName>
                                        </p:attrNameLst>
                                      </p:cBhvr>
                                      <p:to>
                                        <p:strVal val="visible"/>
                                      </p:to>
                                    </p:set>
                                    <p:anim calcmode="lin" valueType="num">
                                      <p:cBhvr additive="base">
                                        <p:cTn id="7" dur="500" fill="hold"/>
                                        <p:tgtEl>
                                          <p:spTgt spid="45059">
                                            <p:txEl>
                                              <p:charRg st="0" end="7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charRg st="0" end="77"/>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059">
                                            <p:txEl>
                                              <p:charRg st="77" end="182"/>
                                            </p:txEl>
                                          </p:spTgt>
                                        </p:tgtEl>
                                        <p:attrNameLst>
                                          <p:attrName>style.visibility</p:attrName>
                                        </p:attrNameLst>
                                      </p:cBhvr>
                                      <p:to>
                                        <p:strVal val="visible"/>
                                      </p:to>
                                    </p:set>
                                    <p:anim calcmode="lin" valueType="num">
                                      <p:cBhvr additive="base">
                                        <p:cTn id="13" dur="500" fill="hold"/>
                                        <p:tgtEl>
                                          <p:spTgt spid="45059">
                                            <p:txEl>
                                              <p:charRg st="77" end="18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5059">
                                            <p:txEl>
                                              <p:charRg st="77" end="18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59">
                                            <p:txEl>
                                              <p:charRg st="182" end="276"/>
                                            </p:txEl>
                                          </p:spTgt>
                                        </p:tgtEl>
                                        <p:attrNameLst>
                                          <p:attrName>style.visibility</p:attrName>
                                        </p:attrNameLst>
                                      </p:cBhvr>
                                      <p:to>
                                        <p:strVal val="visible"/>
                                      </p:to>
                                    </p:set>
                                    <p:anim calcmode="lin" valueType="num">
                                      <p:cBhvr additive="base">
                                        <p:cTn id="19" dur="500" fill="hold"/>
                                        <p:tgtEl>
                                          <p:spTgt spid="45059">
                                            <p:txEl>
                                              <p:charRg st="182" end="27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charRg st="182" end="2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a:ln/>
        </p:spPr>
        <p:txBody>
          <a:bodyPr anchor="b"/>
          <a:p>
            <a:r>
              <a:rPr lang="zh-CN" altLang="en-US" dirty="0"/>
              <a:t>任务的优先级</a:t>
            </a:r>
            <a:endParaRPr lang="zh-CN" altLang="en-US" dirty="0"/>
          </a:p>
        </p:txBody>
      </p:sp>
      <p:sp>
        <p:nvSpPr>
          <p:cNvPr id="46083" name="文本占位符 46082"/>
          <p:cNvSpPr>
            <a:spLocks noGrp="1"/>
          </p:cNvSpPr>
          <p:nvPr>
            <p:ph type="body" idx="1"/>
          </p:nvPr>
        </p:nvSpPr>
        <p:spPr>
          <a:ln/>
        </p:spPr>
        <p:txBody>
          <a:bodyPr/>
          <a:p>
            <a:r>
              <a:rPr lang="en-US" altLang="zh-CN" sz="2400" dirty="0"/>
              <a:t>OS</a:t>
            </a:r>
            <a:r>
              <a:rPr lang="zh-CN" altLang="en-US" sz="2400" dirty="0"/>
              <a:t>标准中的任务具有静态定义的优先级，它不能被应用程序修改。</a:t>
            </a:r>
            <a:endParaRPr lang="zh-CN" altLang="en-US" sz="2400" dirty="0"/>
          </a:p>
          <a:p>
            <a:r>
              <a:rPr lang="zh-CN" altLang="en-US" sz="2400" dirty="0"/>
              <a:t>有一种特殊情况，就是优先级天花板协议有效时，操作系统能改变一个任务的优先级。</a:t>
            </a:r>
            <a:endParaRPr lang="zh-CN" altLang="en-US" sz="2400"/>
          </a:p>
          <a:p>
            <a:r>
              <a:rPr lang="zh-CN" altLang="en-US" sz="2400" dirty="0"/>
              <a:t>标准中定义</a:t>
            </a:r>
            <a:r>
              <a:rPr lang="en-US" altLang="zh-CN" sz="2400" dirty="0"/>
              <a:t>0</a:t>
            </a:r>
            <a:r>
              <a:rPr lang="zh-CN" altLang="en-US" sz="2400" dirty="0"/>
              <a:t>是最低的优先级，没有定义最高优先级，定义太多的优先级将会影响应用程序的可移植性</a:t>
            </a:r>
            <a:endParaRPr lang="zh-CN" altLang="en-US" sz="2400" dirty="0"/>
          </a:p>
          <a:p>
            <a:r>
              <a:rPr lang="zh-CN" altLang="en-US" sz="2400" dirty="0"/>
              <a:t>如果允许多个任务具有相同的优先级，则需要多级任务队列。同优先级按照</a:t>
            </a:r>
            <a:r>
              <a:rPr lang="en-US" altLang="zh-CN" sz="2400" dirty="0"/>
              <a:t>FIFO</a:t>
            </a:r>
            <a:r>
              <a:rPr lang="zh-CN" altLang="en-US" sz="2400" dirty="0"/>
              <a:t>进行调度。</a:t>
            </a:r>
            <a:endParaRPr lang="zh-CN" altLang="en-US" sz="2400" dirty="0"/>
          </a:p>
          <a:p>
            <a:r>
              <a:rPr lang="zh-CN" altLang="en-US" sz="2400" dirty="0"/>
              <a:t>见下图：</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083">
                                            <p:txEl>
                                              <p:charRg st="0" end="31"/>
                                            </p:txEl>
                                          </p:spTgt>
                                        </p:tgtEl>
                                        <p:attrNameLst>
                                          <p:attrName>style.visibility</p:attrName>
                                        </p:attrNameLst>
                                      </p:cBhvr>
                                      <p:to>
                                        <p:strVal val="visible"/>
                                      </p:to>
                                    </p:set>
                                    <p:anim calcmode="lin" valueType="num">
                                      <p:cBhvr additive="base">
                                        <p:cTn id="7" dur="500" fill="hold"/>
                                        <p:tgtEl>
                                          <p:spTgt spid="46083">
                                            <p:txEl>
                                              <p:charRg st="0"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charRg st="0" end="3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083">
                                            <p:txEl>
                                              <p:charRg st="31" end="70"/>
                                            </p:txEl>
                                          </p:spTgt>
                                        </p:tgtEl>
                                        <p:attrNameLst>
                                          <p:attrName>style.visibility</p:attrName>
                                        </p:attrNameLst>
                                      </p:cBhvr>
                                      <p:to>
                                        <p:strVal val="visible"/>
                                      </p:to>
                                    </p:set>
                                    <p:anim calcmode="lin" valueType="num">
                                      <p:cBhvr additive="base">
                                        <p:cTn id="13" dur="500" fill="hold"/>
                                        <p:tgtEl>
                                          <p:spTgt spid="46083">
                                            <p:txEl>
                                              <p:charRg st="31" end="7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083">
                                            <p:txEl>
                                              <p:charRg st="31" end="7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6083">
                                            <p:txEl>
                                              <p:charRg st="70" end="116"/>
                                            </p:txEl>
                                          </p:spTgt>
                                        </p:tgtEl>
                                        <p:attrNameLst>
                                          <p:attrName>style.visibility</p:attrName>
                                        </p:attrNameLst>
                                      </p:cBhvr>
                                      <p:to>
                                        <p:strVal val="visible"/>
                                      </p:to>
                                    </p:set>
                                    <p:anim calcmode="lin" valueType="num">
                                      <p:cBhvr additive="base">
                                        <p:cTn id="19" dur="500" fill="hold"/>
                                        <p:tgtEl>
                                          <p:spTgt spid="46083">
                                            <p:txEl>
                                              <p:charRg st="70" end="11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083">
                                            <p:txEl>
                                              <p:charRg st="70" end="11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6083">
                                            <p:txEl>
                                              <p:charRg st="116" end="159"/>
                                            </p:txEl>
                                          </p:spTgt>
                                        </p:tgtEl>
                                        <p:attrNameLst>
                                          <p:attrName>style.visibility</p:attrName>
                                        </p:attrNameLst>
                                      </p:cBhvr>
                                      <p:to>
                                        <p:strVal val="visible"/>
                                      </p:to>
                                    </p:set>
                                    <p:anim calcmode="lin" valueType="num">
                                      <p:cBhvr additive="base">
                                        <p:cTn id="25" dur="500" fill="hold"/>
                                        <p:tgtEl>
                                          <p:spTgt spid="46083">
                                            <p:txEl>
                                              <p:charRg st="116" end="159"/>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6083">
                                            <p:txEl>
                                              <p:charRg st="116" end="15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6083">
                                            <p:txEl>
                                              <p:charRg st="159" end="164"/>
                                            </p:txEl>
                                          </p:spTgt>
                                        </p:tgtEl>
                                        <p:attrNameLst>
                                          <p:attrName>style.visibility</p:attrName>
                                        </p:attrNameLst>
                                      </p:cBhvr>
                                      <p:to>
                                        <p:strVal val="visible"/>
                                      </p:to>
                                    </p:set>
                                    <p:anim calcmode="lin" valueType="num">
                                      <p:cBhvr additive="base">
                                        <p:cTn id="31" dur="500" fill="hold"/>
                                        <p:tgtEl>
                                          <p:spTgt spid="46083">
                                            <p:txEl>
                                              <p:charRg st="159" end="16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3">
                                            <p:txEl>
                                              <p:charRg st="159" end="1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a:ln/>
        </p:spPr>
        <p:txBody>
          <a:bodyPr anchor="b"/>
          <a:p>
            <a:endParaRPr dirty="0"/>
          </a:p>
        </p:txBody>
      </p:sp>
      <p:pic>
        <p:nvPicPr>
          <p:cNvPr id="47108" name="文本占位符 47107"/>
          <p:cNvPicPr>
            <a:picLocks noChangeAspect="1"/>
          </p:cNvPicPr>
          <p:nvPr>
            <p:ph type="body" idx="1"/>
          </p:nvPr>
        </p:nvPicPr>
        <p:blipFill>
          <a:blip r:embed="rId1"/>
          <a:stretch>
            <a:fillRect/>
          </a:stretch>
        </p:blipFill>
        <p:spPr>
          <a:xfrm>
            <a:off x="0" y="0"/>
            <a:ext cx="8991600" cy="6858000"/>
          </a:xfr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a:ln/>
        </p:spPr>
        <p:txBody>
          <a:bodyPr anchor="b"/>
          <a:p>
            <a:r>
              <a:rPr lang="zh-CN" altLang="en-US" dirty="0"/>
              <a:t>任务的激活</a:t>
            </a:r>
            <a:endParaRPr lang="zh-CN" altLang="en-US" dirty="0"/>
          </a:p>
        </p:txBody>
      </p:sp>
      <p:sp>
        <p:nvSpPr>
          <p:cNvPr id="48131" name="文本占位符 48130"/>
          <p:cNvSpPr>
            <a:spLocks noGrp="1"/>
          </p:cNvSpPr>
          <p:nvPr>
            <p:ph type="body" idx="1"/>
          </p:nvPr>
        </p:nvSpPr>
        <p:spPr>
          <a:xfrm>
            <a:off x="838200" y="2362200"/>
            <a:ext cx="7696200" cy="4343400"/>
          </a:xfrm>
          <a:ln/>
        </p:spPr>
        <p:txBody>
          <a:bodyPr/>
          <a:p>
            <a:r>
              <a:rPr lang="zh-CN" altLang="en-US" sz="2400" dirty="0"/>
              <a:t>激活将会使任务从挂起状态到就绪状态。</a:t>
            </a:r>
            <a:endParaRPr lang="zh-CN" altLang="en-US" sz="2400" dirty="0"/>
          </a:p>
          <a:p>
            <a:r>
              <a:rPr lang="zh-CN" altLang="en-US" sz="2400" dirty="0"/>
              <a:t>基本任务有一个独特的特性：多重激活，应用程序可以对基本任务提出多重激活请求</a:t>
            </a:r>
            <a:r>
              <a:rPr lang="en-US" altLang="zh-CN" sz="2400"/>
              <a:t>(</a:t>
            </a:r>
            <a:r>
              <a:rPr lang="en-US" altLang="zh-CN"/>
              <a:t>“Multiple requesting of task activation”</a:t>
            </a:r>
            <a:r>
              <a:rPr lang="en-US" altLang="zh-CN" sz="2400" dirty="0"/>
              <a:t>)</a:t>
            </a:r>
            <a:r>
              <a:rPr lang="zh-CN" altLang="en-US" sz="2400" dirty="0"/>
              <a:t>。意思是操作系统接收并记录已激活基本任务的并发激活请求。操作系统生成阶段会有一个激活次数的最大值。</a:t>
            </a:r>
            <a:endParaRPr lang="zh-CN" altLang="en-US" sz="2400" dirty="0"/>
          </a:p>
          <a:p>
            <a:r>
              <a:rPr lang="zh-CN" altLang="en-US" sz="2400" dirty="0"/>
              <a:t>基本任务状态转换图中的特殊情况：当一个基本任务处于非挂起状态时，激活并立即不进入就绪状态。</a:t>
            </a:r>
            <a:endParaRPr lang="zh-CN" altLang="en-US" sz="2400" dirty="0"/>
          </a:p>
          <a:p>
            <a:r>
              <a:rPr lang="zh-CN" altLang="en-US" sz="2400" dirty="0"/>
              <a:t>多重激活允许一个任务终止后然后立即在执行。</a:t>
            </a:r>
            <a:endParaRPr lang="zh-CN" altLang="en-US" sz="2400" dirty="0"/>
          </a:p>
          <a:p>
            <a:r>
              <a:rPr lang="zh-CN" altLang="en-US" sz="2400" dirty="0"/>
              <a:t>缺点：需要</a:t>
            </a:r>
            <a:r>
              <a:rPr lang="en-US" altLang="zh-CN" sz="2400" dirty="0"/>
              <a:t>(??)</a:t>
            </a:r>
            <a:r>
              <a:rPr lang="zh-CN" altLang="en-US" sz="2400" dirty="0"/>
              <a:t>一个包含所有优先级的多任务队列。</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8131">
                                            <p:txEl>
                                              <p:charRg st="0" end="19"/>
                                            </p:txEl>
                                          </p:spTgt>
                                        </p:tgtEl>
                                        <p:attrNameLst>
                                          <p:attrName>style.visibility</p:attrName>
                                        </p:attrNameLst>
                                      </p:cBhvr>
                                      <p:to>
                                        <p:strVal val="visible"/>
                                      </p:to>
                                    </p:set>
                                    <p:anim calcmode="lin" valueType="num">
                                      <p:cBhvr additive="base">
                                        <p:cTn id="7" dur="500" fill="hold"/>
                                        <p:tgtEl>
                                          <p:spTgt spid="48131">
                                            <p:txEl>
                                              <p:charRg st="0" end="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charRg st="0" end="19"/>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31">
                                            <p:txEl>
                                              <p:charRg st="19" end="148"/>
                                            </p:txEl>
                                          </p:spTgt>
                                        </p:tgtEl>
                                        <p:attrNameLst>
                                          <p:attrName>style.visibility</p:attrName>
                                        </p:attrNameLst>
                                      </p:cBhvr>
                                      <p:to>
                                        <p:strVal val="visible"/>
                                      </p:to>
                                    </p:set>
                                    <p:anim calcmode="lin" valueType="num">
                                      <p:cBhvr additive="base">
                                        <p:cTn id="13" dur="500" fill="hold"/>
                                        <p:tgtEl>
                                          <p:spTgt spid="48131">
                                            <p:txEl>
                                              <p:charRg st="19" end="148"/>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131">
                                            <p:txEl>
                                              <p:charRg st="19" end="14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131">
                                            <p:txEl>
                                              <p:charRg st="148" end="194"/>
                                            </p:txEl>
                                          </p:spTgt>
                                        </p:tgtEl>
                                        <p:attrNameLst>
                                          <p:attrName>style.visibility</p:attrName>
                                        </p:attrNameLst>
                                      </p:cBhvr>
                                      <p:to>
                                        <p:strVal val="visible"/>
                                      </p:to>
                                    </p:set>
                                    <p:anim calcmode="lin" valueType="num">
                                      <p:cBhvr additive="base">
                                        <p:cTn id="19" dur="500" fill="hold"/>
                                        <p:tgtEl>
                                          <p:spTgt spid="48131">
                                            <p:txEl>
                                              <p:charRg st="148" end="19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131">
                                            <p:txEl>
                                              <p:charRg st="148" end="19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131">
                                            <p:txEl>
                                              <p:charRg st="194" end="216"/>
                                            </p:txEl>
                                          </p:spTgt>
                                        </p:tgtEl>
                                        <p:attrNameLst>
                                          <p:attrName>style.visibility</p:attrName>
                                        </p:attrNameLst>
                                      </p:cBhvr>
                                      <p:to>
                                        <p:strVal val="visible"/>
                                      </p:to>
                                    </p:set>
                                    <p:anim calcmode="lin" valueType="num">
                                      <p:cBhvr additive="base">
                                        <p:cTn id="25" dur="500" fill="hold"/>
                                        <p:tgtEl>
                                          <p:spTgt spid="48131">
                                            <p:txEl>
                                              <p:charRg st="194" end="21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charRg st="194" end="21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48131">
                                            <p:txEl>
                                              <p:charRg st="216" end="242"/>
                                            </p:txEl>
                                          </p:spTgt>
                                        </p:tgtEl>
                                        <p:attrNameLst>
                                          <p:attrName>style.visibility</p:attrName>
                                        </p:attrNameLst>
                                      </p:cBhvr>
                                      <p:to>
                                        <p:strVal val="visible"/>
                                      </p:to>
                                    </p:set>
                                    <p:anim calcmode="lin" valueType="num">
                                      <p:cBhvr additive="base">
                                        <p:cTn id="31" dur="500" fill="hold"/>
                                        <p:tgtEl>
                                          <p:spTgt spid="48131">
                                            <p:txEl>
                                              <p:charRg st="216" end="24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131">
                                            <p:txEl>
                                              <p:charRg st="216" end="2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a:ln/>
        </p:spPr>
        <p:txBody>
          <a:bodyPr anchor="b"/>
          <a:p>
            <a:r>
              <a:rPr lang="zh-CN" altLang="en-US" dirty="0"/>
              <a:t>符合类</a:t>
            </a:r>
            <a:endParaRPr lang="zh-CN" altLang="en-US" dirty="0"/>
          </a:p>
        </p:txBody>
      </p:sp>
      <p:sp>
        <p:nvSpPr>
          <p:cNvPr id="50179" name="文本占位符 50178"/>
          <p:cNvSpPr>
            <a:spLocks noGrp="1"/>
          </p:cNvSpPr>
          <p:nvPr>
            <p:ph type="body" sz="half" idx="1"/>
          </p:nvPr>
        </p:nvSpPr>
        <p:spPr>
          <a:xfrm>
            <a:off x="838200" y="2362200"/>
            <a:ext cx="7620000" cy="914400"/>
          </a:xfrm>
          <a:ln/>
        </p:spPr>
        <p:txBody>
          <a:bodyPr/>
          <a:p>
            <a:pPr>
              <a:buClr>
                <a:schemeClr val="tx1"/>
              </a:buClr>
              <a:buSzPct val="75000"/>
              <a:buFont typeface="Wingdings" panose="05000000000000000000" pitchFamily="2" charset="2"/>
            </a:pPr>
            <a:r>
              <a:rPr lang="zh-CN" altLang="en-US" sz="2400" dirty="0"/>
              <a:t>一个符合类被定义为操作系统要求的一个具体实现这样要求包括一个由应用指定的属性集。</a:t>
            </a:r>
            <a:endParaRPr lang="zh-CN" altLang="en-US" sz="2400" dirty="0"/>
          </a:p>
          <a:p>
            <a:pPr>
              <a:buClr>
                <a:schemeClr val="tx1"/>
              </a:buClr>
              <a:buSzPct val="75000"/>
              <a:buFont typeface="Wingdings" panose="05000000000000000000" pitchFamily="2" charset="2"/>
              <a:buNone/>
            </a:pPr>
            <a:endParaRPr lang="zh-CN" altLang="en-US" sz="2400" dirty="0"/>
          </a:p>
        </p:txBody>
      </p:sp>
      <p:graphicFrame>
        <p:nvGraphicFramePr>
          <p:cNvPr id="50237" name="内容占位符 50236"/>
          <p:cNvGraphicFramePr/>
          <p:nvPr>
            <p:ph sz="half" idx="2"/>
          </p:nvPr>
        </p:nvGraphicFramePr>
        <p:xfrm>
          <a:off x="838200" y="3429000"/>
          <a:ext cx="8001000" cy="3070225"/>
        </p:xfrm>
        <a:graphic>
          <a:graphicData uri="http://schemas.openxmlformats.org/drawingml/2006/table">
            <a:tbl>
              <a:tblPr/>
              <a:tblGrid>
                <a:gridCol w="2852738"/>
                <a:gridCol w="1338262"/>
                <a:gridCol w="1219200"/>
                <a:gridCol w="1295400"/>
                <a:gridCol w="1295400"/>
              </a:tblGrid>
              <a:tr h="550863">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dirty="0"/>
                        <a:t>属性</a:t>
                      </a: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BCC1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BCC2</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ECC1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a:t>ECC2</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0237">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dirty="0"/>
                        <a:t>基本任务激活数</a:t>
                      </a: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dirty="0"/>
                        <a:t>≥</a:t>
                      </a:r>
                      <a:r>
                        <a:rPr lang="en-US" altLang="zh-CN"/>
                        <a:t>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dirty="0"/>
                        <a:t>≥</a:t>
                      </a:r>
                      <a:r>
                        <a:rPr lang="en-US" altLang="zh-CN"/>
                        <a:t>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0238">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dirty="0"/>
                        <a:t>每个优先级任务数</a:t>
                      </a: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dirty="0"/>
                        <a:t>≥</a:t>
                      </a:r>
                      <a:r>
                        <a:rPr lang="en-US" altLang="zh-CN"/>
                        <a:t>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dirty="0"/>
                        <a:t>≥</a:t>
                      </a:r>
                      <a:r>
                        <a:rPr lang="en-US" altLang="zh-CN"/>
                        <a:t>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0237">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dirty="0"/>
                        <a:t>基本任务</a:t>
                      </a: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Yes</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Yes</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Yes</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Yes</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8650">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dirty="0"/>
                        <a:t>扩展任务</a:t>
                      </a: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No</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No</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Yes</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75000"/>
                        <a:buFontTx/>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t>Yes</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0179">
                                            <p:txEl>
                                              <p:charRg st="0" end="41"/>
                                            </p:txEl>
                                          </p:spTgt>
                                        </p:tgtEl>
                                        <p:attrNameLst>
                                          <p:attrName>style.visibility</p:attrName>
                                        </p:attrNameLst>
                                      </p:cBhvr>
                                      <p:to>
                                        <p:strVal val="visible"/>
                                      </p:to>
                                    </p:set>
                                    <p:anim calcmode="lin" valueType="num">
                                      <p:cBhvr additive="base">
                                        <p:cTn id="7" dur="500" fill="hold"/>
                                        <p:tgtEl>
                                          <p:spTgt spid="50179">
                                            <p:txEl>
                                              <p:charRg st="0"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charRg st="0" end="4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237"/>
                                        </p:tgtEl>
                                        <p:attrNameLst>
                                          <p:attrName>style.visibility</p:attrName>
                                        </p:attrNameLst>
                                      </p:cBhvr>
                                      <p:to>
                                        <p:strVal val="visible"/>
                                      </p:to>
                                    </p:set>
                                    <p:anim calcmode="lin" valueType="num">
                                      <p:cBhvr additive="base">
                                        <p:cTn id="13" dur="500" fill="hold"/>
                                        <p:tgtEl>
                                          <p:spTgt spid="50237"/>
                                        </p:tgtEl>
                                        <p:attrNameLst>
                                          <p:attrName>ppt_x</p:attrName>
                                        </p:attrNameLst>
                                      </p:cBhvr>
                                      <p:tavLst>
                                        <p:tav tm="0">
                                          <p:val>
                                            <p:strVal val="#ppt_x"/>
                                          </p:val>
                                        </p:tav>
                                        <p:tav tm="100000">
                                          <p:val>
                                            <p:strVal val="#ppt_x"/>
                                          </p:val>
                                        </p:tav>
                                      </p:tavLst>
                                    </p:anim>
                                    <p:anim calcmode="lin" valueType="num">
                                      <p:cBhvr additive="base">
                                        <p:cTn id="14" dur="500" fill="hold"/>
                                        <p:tgtEl>
                                          <p:spTgt spid="502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ln/>
        </p:spPr>
        <p:txBody>
          <a:bodyPr anchor="b"/>
          <a:p>
            <a:r>
              <a:rPr lang="zh-CN" altLang="en-US" dirty="0"/>
              <a:t>符合类</a:t>
            </a:r>
            <a:endParaRPr lang="zh-CN" altLang="en-US" dirty="0"/>
          </a:p>
        </p:txBody>
      </p:sp>
      <p:sp>
        <p:nvSpPr>
          <p:cNvPr id="53251" name="文本占位符 53250"/>
          <p:cNvSpPr>
            <a:spLocks noGrp="1"/>
          </p:cNvSpPr>
          <p:nvPr>
            <p:ph type="body" idx="1"/>
          </p:nvPr>
        </p:nvSpPr>
        <p:spPr>
          <a:ln/>
        </p:spPr>
        <p:txBody>
          <a:bodyPr/>
          <a:p>
            <a:r>
              <a:rPr lang="zh-CN" altLang="en-US" sz="2400" dirty="0"/>
              <a:t>任务是向上兼容的：任何为</a:t>
            </a:r>
            <a:r>
              <a:rPr lang="en-US" altLang="zh-CN" sz="2400" dirty="0"/>
              <a:t>BCCx</a:t>
            </a:r>
            <a:r>
              <a:rPr lang="zh-CN" altLang="en-US" sz="2400" dirty="0"/>
              <a:t>符合类开发的任务可在可在一个</a:t>
            </a:r>
            <a:r>
              <a:rPr lang="en-US" altLang="zh-CN" sz="2400" dirty="0"/>
              <a:t>ECCx</a:t>
            </a:r>
            <a:r>
              <a:rPr lang="zh-CN" altLang="en-US" sz="2400" dirty="0"/>
              <a:t>符合类中使用，任何为</a:t>
            </a:r>
            <a:r>
              <a:rPr lang="en-US" altLang="zh-CN" sz="2400" dirty="0"/>
              <a:t>xCC1</a:t>
            </a:r>
            <a:r>
              <a:rPr lang="zh-CN" altLang="en-US" sz="2400" dirty="0"/>
              <a:t>符合类编写的任务可在</a:t>
            </a:r>
            <a:r>
              <a:rPr lang="en-US" altLang="zh-CN" sz="2400" dirty="0"/>
              <a:t>xCC2</a:t>
            </a:r>
            <a:r>
              <a:rPr lang="zh-CN" altLang="en-US" sz="2400" dirty="0"/>
              <a:t>符合类中使用。</a:t>
            </a:r>
            <a:endParaRPr lang="zh-CN" altLang="en-US" sz="2400" dirty="0"/>
          </a:p>
          <a:p>
            <a:endParaRPr lang="zh-CN" altLang="en-US" sz="2400" dirty="0"/>
          </a:p>
        </p:txBody>
      </p:sp>
      <p:pic>
        <p:nvPicPr>
          <p:cNvPr id="53252" name="图片 53251"/>
          <p:cNvPicPr>
            <a:picLocks noChangeAspect="1"/>
          </p:cNvPicPr>
          <p:nvPr/>
        </p:nvPicPr>
        <p:blipFill>
          <a:blip r:embed="rId1"/>
          <a:stretch>
            <a:fillRect/>
          </a:stretch>
        </p:blipFill>
        <p:spPr>
          <a:xfrm>
            <a:off x="1066800" y="3505200"/>
            <a:ext cx="7010400" cy="3352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3251">
                                            <p:txEl>
                                              <p:charRg st="0" end="70"/>
                                            </p:txEl>
                                          </p:spTgt>
                                        </p:tgtEl>
                                        <p:attrNameLst>
                                          <p:attrName>style.visibility</p:attrName>
                                        </p:attrNameLst>
                                      </p:cBhvr>
                                      <p:to>
                                        <p:strVal val="visible"/>
                                      </p:to>
                                    </p:set>
                                    <p:anim calcmode="lin" valueType="num">
                                      <p:cBhvr additive="base">
                                        <p:cTn id="7" dur="500" fill="hold"/>
                                        <p:tgtEl>
                                          <p:spTgt spid="53251">
                                            <p:txEl>
                                              <p:charRg st="0" end="7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charRg st="0" end="7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ppt_x"/>
                                          </p:val>
                                        </p:tav>
                                        <p:tav tm="100000">
                                          <p:val>
                                            <p:strVal val="#ppt_x"/>
                                          </p:val>
                                        </p:tav>
                                      </p:tavLst>
                                    </p:anim>
                                    <p:anim calcmode="lin" valueType="num">
                                      <p:cBhvr additive="base">
                                        <p:cTn id="1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a:ln/>
        </p:spPr>
        <p:txBody>
          <a:bodyPr anchor="b"/>
          <a:p>
            <a:r>
              <a:rPr lang="zh-CN" altLang="en-US" dirty="0"/>
              <a:t>符合类</a:t>
            </a:r>
            <a:endParaRPr lang="zh-CN" altLang="en-US" dirty="0"/>
          </a:p>
        </p:txBody>
      </p:sp>
      <p:sp>
        <p:nvSpPr>
          <p:cNvPr id="54275" name="文本占位符 54274"/>
          <p:cNvSpPr>
            <a:spLocks noGrp="1"/>
          </p:cNvSpPr>
          <p:nvPr>
            <p:ph type="body" idx="1"/>
          </p:nvPr>
        </p:nvSpPr>
        <p:spPr>
          <a:xfrm>
            <a:off x="838200" y="5562600"/>
            <a:ext cx="7693025" cy="1057275"/>
          </a:xfrm>
          <a:ln/>
        </p:spPr>
        <p:txBody>
          <a:bodyPr/>
          <a:p>
            <a:r>
              <a:rPr lang="zh-CN" altLang="en-US" sz="2400" dirty="0"/>
              <a:t>具体开发</a:t>
            </a:r>
            <a:r>
              <a:rPr lang="en-US" altLang="zh-CN" sz="2400" dirty="0"/>
              <a:t>OSEKOS</a:t>
            </a:r>
            <a:r>
              <a:rPr lang="zh-CN" altLang="en-US" sz="2400" dirty="0"/>
              <a:t>，支持一个符合类即可。标准中为每个符合类的属性定义了一组最小的需求数值，超过这组数字将会影响可移植性。</a:t>
            </a:r>
            <a:endParaRPr lang="zh-CN" altLang="en-US" sz="2400" dirty="0"/>
          </a:p>
        </p:txBody>
      </p:sp>
      <p:pic>
        <p:nvPicPr>
          <p:cNvPr id="54276" name="图片 54275"/>
          <p:cNvPicPr>
            <a:picLocks noChangeAspect="1"/>
          </p:cNvPicPr>
          <p:nvPr/>
        </p:nvPicPr>
        <p:blipFill>
          <a:blip r:embed="rId1"/>
          <a:stretch>
            <a:fillRect/>
          </a:stretch>
        </p:blipFill>
        <p:spPr>
          <a:xfrm>
            <a:off x="0" y="0"/>
            <a:ext cx="9144000" cy="56118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charRg st="0" end="62"/>
                                            </p:txEl>
                                          </p:spTgt>
                                        </p:tgtEl>
                                        <p:attrNameLst>
                                          <p:attrName>style.visibility</p:attrName>
                                        </p:attrNameLst>
                                      </p:cBhvr>
                                      <p:to>
                                        <p:strVal val="visible"/>
                                      </p:to>
                                    </p:set>
                                    <p:anim calcmode="lin" valueType="num">
                                      <p:cBhvr additive="base">
                                        <p:cTn id="7" dur="500" fill="hold"/>
                                        <p:tgtEl>
                                          <p:spTgt spid="54275">
                                            <p:txEl>
                                              <p:charRg st="0" end="6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charRg st="0" end="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a:ln/>
        </p:spPr>
        <p:txBody>
          <a:bodyPr anchor="b"/>
          <a:p>
            <a:r>
              <a:rPr lang="en-US" altLang="zh-CN" dirty="0"/>
              <a:t>OSEK/VDX</a:t>
            </a:r>
            <a:r>
              <a:rPr lang="zh-CN" altLang="en-US" dirty="0"/>
              <a:t>是什么？</a:t>
            </a:r>
            <a:endParaRPr lang="zh-CN" altLang="en-US" dirty="0"/>
          </a:p>
        </p:txBody>
      </p:sp>
      <p:sp>
        <p:nvSpPr>
          <p:cNvPr id="31747" name="文本占位符 31746"/>
          <p:cNvSpPr>
            <a:spLocks noGrp="1"/>
          </p:cNvSpPr>
          <p:nvPr>
            <p:ph type="body" idx="1"/>
          </p:nvPr>
        </p:nvSpPr>
        <p:spPr>
          <a:xfrm>
            <a:off x="838200" y="2362200"/>
            <a:ext cx="7693025" cy="4267200"/>
          </a:xfrm>
          <a:ln/>
        </p:spPr>
        <p:txBody>
          <a:bodyPr/>
          <a:p>
            <a:r>
              <a:rPr lang="en-US" altLang="zh-CN" sz="2400" dirty="0"/>
              <a:t>OSEK/VDX</a:t>
            </a:r>
            <a:r>
              <a:rPr lang="zh-CN" altLang="en-US" sz="2400" dirty="0"/>
              <a:t>是用于分布式实时结构的一组标准，它包含四个标准：操作系统（</a:t>
            </a:r>
            <a:r>
              <a:rPr lang="en-US" altLang="zh-CN" sz="2400" dirty="0"/>
              <a:t>OS</a:t>
            </a:r>
            <a:r>
              <a:rPr lang="zh-CN" altLang="en-US" sz="2400" dirty="0"/>
              <a:t>）、通信（</a:t>
            </a:r>
            <a:r>
              <a:rPr lang="en-US" altLang="zh-CN" sz="2400" dirty="0"/>
              <a:t>COM</a:t>
            </a:r>
            <a:r>
              <a:rPr lang="zh-CN" altLang="en-US" sz="2400" dirty="0"/>
              <a:t>）、网络管理（</a:t>
            </a:r>
            <a:r>
              <a:rPr lang="en-US" altLang="zh-CN" sz="2400" dirty="0"/>
              <a:t>NM</a:t>
            </a:r>
            <a:r>
              <a:rPr lang="zh-CN" altLang="en-US" sz="2400" dirty="0"/>
              <a:t>）和</a:t>
            </a:r>
            <a:r>
              <a:rPr lang="en-US" altLang="zh-CN" sz="2400" dirty="0"/>
              <a:t>OSEK</a:t>
            </a:r>
            <a:r>
              <a:rPr lang="zh-CN" altLang="en-US" sz="2400" dirty="0"/>
              <a:t>实现语言（</a:t>
            </a:r>
            <a:r>
              <a:rPr lang="en-US" altLang="zh-CN" sz="2400" dirty="0"/>
              <a:t>OIL</a:t>
            </a:r>
            <a:r>
              <a:rPr lang="zh-CN" altLang="en-US" sz="2400" dirty="0"/>
              <a:t>）。</a:t>
            </a:r>
            <a:endParaRPr lang="zh-CN" altLang="en-US" sz="2400" dirty="0"/>
          </a:p>
          <a:p>
            <a:r>
              <a:rPr lang="zh-CN" altLang="en-US" sz="2400" dirty="0"/>
              <a:t>虽然</a:t>
            </a:r>
            <a:r>
              <a:rPr lang="en-US" altLang="zh-CN" sz="2400" dirty="0"/>
              <a:t>OSEK/VDX</a:t>
            </a:r>
            <a:r>
              <a:rPr lang="zh-CN" altLang="en-US" sz="2400" dirty="0"/>
              <a:t>是欧洲汽车工业开发的，但它并不只是一个用于汽车的实时操作系统。基于这个标准的系统能够并且将要用于其他应用中，</a:t>
            </a:r>
            <a:r>
              <a:rPr lang="zh-CN" altLang="en-US" sz="2400" u="sng" dirty="0"/>
              <a:t>只要这些应用是被静态定义</a:t>
            </a:r>
            <a:r>
              <a:rPr lang="zh-CN" altLang="en-US" sz="2400" dirty="0"/>
              <a:t>且需要一个紧凑的分布式实时系统。</a:t>
            </a:r>
            <a:endParaRPr lang="zh-CN" altLang="en-US" sz="2400" dirty="0"/>
          </a:p>
          <a:p>
            <a:r>
              <a:rPr lang="zh-CN" altLang="en-US" sz="2400" dirty="0"/>
              <a:t>我们所主要关心的是其中的操作系统标准部分。</a:t>
            </a:r>
            <a:endParaRPr lang="zh-CN" altLang="en-US" sz="2400"/>
          </a:p>
          <a:p>
            <a:r>
              <a:rPr lang="en-US" altLang="zh-CN" sz="2400" dirty="0"/>
              <a:t>OSEK</a:t>
            </a:r>
            <a:r>
              <a:rPr lang="zh-CN" altLang="en-US" sz="2400" dirty="0"/>
              <a:t>工作组于</a:t>
            </a:r>
            <a:r>
              <a:rPr lang="en-US" altLang="zh-CN" sz="2400" dirty="0"/>
              <a:t>2000</a:t>
            </a:r>
            <a:r>
              <a:rPr lang="zh-CN" altLang="en-US" sz="2400" dirty="0"/>
              <a:t>年</a:t>
            </a:r>
            <a:r>
              <a:rPr lang="en-US" altLang="zh-CN" sz="2400" dirty="0"/>
              <a:t>11</a:t>
            </a:r>
            <a:r>
              <a:rPr lang="zh-CN" altLang="en-US" sz="2400" dirty="0"/>
              <a:t>月推出</a:t>
            </a:r>
            <a:r>
              <a:rPr lang="en-US" altLang="zh-CN" sz="2400" dirty="0"/>
              <a:t>OS Specification V2.1r1</a:t>
            </a:r>
            <a:r>
              <a:rPr lang="zh-CN" altLang="en-US" sz="2400" dirty="0"/>
              <a:t>版本</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747">
                                            <p:txEl>
                                              <p:charRg st="0" end="73"/>
                                            </p:txEl>
                                          </p:spTgt>
                                        </p:tgtEl>
                                        <p:attrNameLst>
                                          <p:attrName>style.visibility</p:attrName>
                                        </p:attrNameLst>
                                      </p:cBhvr>
                                      <p:to>
                                        <p:strVal val="visible"/>
                                      </p:to>
                                    </p:set>
                                    <p:anim calcmode="lin" valueType="num">
                                      <p:cBhvr additive="base">
                                        <p:cTn id="7" dur="500" fill="hold"/>
                                        <p:tgtEl>
                                          <p:spTgt spid="31747">
                                            <p:txEl>
                                              <p:charRg st="0" end="7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charRg st="0" end="73"/>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747">
                                            <p:txEl>
                                              <p:charRg st="73" end="166"/>
                                            </p:txEl>
                                          </p:spTgt>
                                        </p:tgtEl>
                                        <p:attrNameLst>
                                          <p:attrName>style.visibility</p:attrName>
                                        </p:attrNameLst>
                                      </p:cBhvr>
                                      <p:to>
                                        <p:strVal val="visible"/>
                                      </p:to>
                                    </p:set>
                                    <p:anim calcmode="lin" valueType="num">
                                      <p:cBhvr additive="base">
                                        <p:cTn id="13" dur="500" fill="hold"/>
                                        <p:tgtEl>
                                          <p:spTgt spid="31747">
                                            <p:txEl>
                                              <p:charRg st="73" end="166"/>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747">
                                            <p:txEl>
                                              <p:charRg st="73" end="16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747">
                                            <p:txEl>
                                              <p:charRg st="166" end="188"/>
                                            </p:txEl>
                                          </p:spTgt>
                                        </p:tgtEl>
                                        <p:attrNameLst>
                                          <p:attrName>style.visibility</p:attrName>
                                        </p:attrNameLst>
                                      </p:cBhvr>
                                      <p:to>
                                        <p:strVal val="visible"/>
                                      </p:to>
                                    </p:set>
                                    <p:anim calcmode="lin" valueType="num">
                                      <p:cBhvr additive="base">
                                        <p:cTn id="19" dur="500" fill="hold"/>
                                        <p:tgtEl>
                                          <p:spTgt spid="31747">
                                            <p:txEl>
                                              <p:charRg st="166" end="188"/>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747">
                                            <p:txEl>
                                              <p:charRg st="166" end="18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47">
                                            <p:txEl>
                                              <p:charRg st="188" end="232"/>
                                            </p:txEl>
                                          </p:spTgt>
                                        </p:tgtEl>
                                        <p:attrNameLst>
                                          <p:attrName>style.visibility</p:attrName>
                                        </p:attrNameLst>
                                      </p:cBhvr>
                                      <p:to>
                                        <p:strVal val="visible"/>
                                      </p:to>
                                    </p:set>
                                    <p:anim calcmode="lin" valueType="num">
                                      <p:cBhvr additive="base">
                                        <p:cTn id="25" dur="500" fill="hold"/>
                                        <p:tgtEl>
                                          <p:spTgt spid="31747">
                                            <p:txEl>
                                              <p:charRg st="188" end="23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charRg st="188" end="23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a:ln/>
        </p:spPr>
        <p:txBody>
          <a:bodyPr anchor="b"/>
          <a:p>
            <a:r>
              <a:rPr lang="zh-CN" altLang="en-US" dirty="0"/>
              <a:t>调度策略</a:t>
            </a:r>
            <a:endParaRPr lang="zh-CN" altLang="en-US" dirty="0"/>
          </a:p>
        </p:txBody>
      </p:sp>
      <p:sp>
        <p:nvSpPr>
          <p:cNvPr id="49155" name="文本占位符 49154"/>
          <p:cNvSpPr>
            <a:spLocks noGrp="1"/>
          </p:cNvSpPr>
          <p:nvPr>
            <p:ph type="body" idx="1"/>
          </p:nvPr>
        </p:nvSpPr>
        <p:spPr>
          <a:ln/>
        </p:spPr>
        <p:txBody>
          <a:bodyPr/>
          <a:p>
            <a:r>
              <a:rPr lang="zh-CN" altLang="en-US" sz="2400" dirty="0"/>
              <a:t>调度策略分三种：非抢占、全抢占、混合抢占</a:t>
            </a:r>
            <a:endParaRPr lang="zh-CN" altLang="en-US" sz="2400" dirty="0"/>
          </a:p>
          <a:p>
            <a:r>
              <a:rPr lang="zh-CN" altLang="en-US" sz="2400" dirty="0"/>
              <a:t>软件开发人员或者系统集成者通过给每个任务分配优先级并且把是否可抢占作为一个任务的属性来决定任务的执行顺序。</a:t>
            </a:r>
            <a:endParaRPr lang="zh-CN" altLang="en-US" sz="2400" dirty="0"/>
          </a:p>
          <a:p>
            <a:r>
              <a:rPr lang="zh-CN" altLang="en-US" sz="2400" dirty="0"/>
              <a:t>调度函数</a:t>
            </a:r>
            <a:r>
              <a:rPr lang="en-US" altLang="zh-CN" sz="2400" dirty="0"/>
              <a:t>Schedule()</a:t>
            </a:r>
            <a:r>
              <a:rPr lang="zh-CN" altLang="en-US" sz="2400" dirty="0"/>
              <a:t>检查就绪的最高优先级的任务，把处理器交给它。</a:t>
            </a:r>
            <a:endParaRPr lang="zh-CN" altLang="en-US" sz="2400" dirty="0"/>
          </a:p>
          <a:p>
            <a:r>
              <a:rPr lang="zh-CN" altLang="en-US" sz="2400" dirty="0"/>
              <a:t>  如果</a:t>
            </a:r>
            <a:r>
              <a:rPr lang="en-US" altLang="zh-CN" sz="2400" dirty="0"/>
              <a:t>OS API(</a:t>
            </a:r>
            <a:r>
              <a:rPr lang="zh-CN" altLang="en-US" sz="2400" dirty="0"/>
              <a:t>或者称系统服务</a:t>
            </a:r>
            <a:r>
              <a:rPr lang="en-US" altLang="zh-CN" sz="2400" dirty="0"/>
              <a:t>)</a:t>
            </a:r>
            <a:r>
              <a:rPr lang="zh-CN" altLang="en-US" sz="2400" dirty="0"/>
              <a:t>正在运行，调度可能要推迟到这个</a:t>
            </a:r>
            <a:r>
              <a:rPr lang="en-US" altLang="zh-CN" sz="2400" dirty="0"/>
              <a:t>API</a:t>
            </a:r>
            <a:r>
              <a:rPr lang="zh-CN" altLang="en-US" sz="2400" dirty="0"/>
              <a:t>完成之后。</a:t>
            </a:r>
            <a:endParaRPr lang="zh-CN" altLang="en-US"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9155">
                                            <p:txEl>
                                              <p:charRg st="0" end="21"/>
                                            </p:txEl>
                                          </p:spTgt>
                                        </p:tgtEl>
                                        <p:attrNameLst>
                                          <p:attrName>style.visibility</p:attrName>
                                        </p:attrNameLst>
                                      </p:cBhvr>
                                      <p:to>
                                        <p:strVal val="visible"/>
                                      </p:to>
                                    </p:set>
                                    <p:anim calcmode="lin" valueType="num">
                                      <p:cBhvr additive="base">
                                        <p:cTn id="7" dur="500" fill="hold"/>
                                        <p:tgtEl>
                                          <p:spTgt spid="49155">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charRg st="0" end="2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155">
                                            <p:txEl>
                                              <p:charRg st="21" end="75"/>
                                            </p:txEl>
                                          </p:spTgt>
                                        </p:tgtEl>
                                        <p:attrNameLst>
                                          <p:attrName>style.visibility</p:attrName>
                                        </p:attrNameLst>
                                      </p:cBhvr>
                                      <p:to>
                                        <p:strVal val="visible"/>
                                      </p:to>
                                    </p:set>
                                    <p:anim calcmode="lin" valueType="num">
                                      <p:cBhvr additive="base">
                                        <p:cTn id="13" dur="500" fill="hold"/>
                                        <p:tgtEl>
                                          <p:spTgt spid="49155">
                                            <p:txEl>
                                              <p:charRg st="21" end="7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9155">
                                            <p:txEl>
                                              <p:charRg st="21" end="7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9155">
                                            <p:txEl>
                                              <p:charRg st="75" end="112"/>
                                            </p:txEl>
                                          </p:spTgt>
                                        </p:tgtEl>
                                        <p:attrNameLst>
                                          <p:attrName>style.visibility</p:attrName>
                                        </p:attrNameLst>
                                      </p:cBhvr>
                                      <p:to>
                                        <p:strVal val="visible"/>
                                      </p:to>
                                    </p:set>
                                    <p:anim calcmode="lin" valueType="num">
                                      <p:cBhvr additive="base">
                                        <p:cTn id="19" dur="500" fill="hold"/>
                                        <p:tgtEl>
                                          <p:spTgt spid="49155">
                                            <p:txEl>
                                              <p:charRg st="75" end="11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9155">
                                            <p:txEl>
                                              <p:charRg st="75" end="11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49155">
                                            <p:txEl>
                                              <p:charRg st="112" end="155"/>
                                            </p:txEl>
                                          </p:spTgt>
                                        </p:tgtEl>
                                        <p:attrNameLst>
                                          <p:attrName>style.visibility</p:attrName>
                                        </p:attrNameLst>
                                      </p:cBhvr>
                                      <p:to>
                                        <p:strVal val="visible"/>
                                      </p:to>
                                    </p:set>
                                    <p:anim calcmode="lin" valueType="num">
                                      <p:cBhvr additive="base">
                                        <p:cTn id="25" dur="500" fill="hold"/>
                                        <p:tgtEl>
                                          <p:spTgt spid="49155">
                                            <p:txEl>
                                              <p:charRg st="112" end="15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9155">
                                            <p:txEl>
                                              <p:charRg st="112" end="1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a:ln/>
        </p:spPr>
        <p:txBody>
          <a:bodyPr anchor="b"/>
          <a:p>
            <a:r>
              <a:rPr lang="zh-CN" altLang="en-US" dirty="0"/>
              <a:t>非抢占调度</a:t>
            </a:r>
            <a:endParaRPr lang="zh-CN" altLang="en-US" dirty="0"/>
          </a:p>
        </p:txBody>
      </p:sp>
      <p:pic>
        <p:nvPicPr>
          <p:cNvPr id="52228" name="文本占位符 52227"/>
          <p:cNvPicPr>
            <a:picLocks noChangeAspect="1"/>
          </p:cNvPicPr>
          <p:nvPr>
            <p:ph type="body" idx="1"/>
          </p:nvPr>
        </p:nvPicPr>
        <p:blipFill>
          <a:blip r:embed="rId1"/>
          <a:stretch>
            <a:fillRect/>
          </a:stretch>
        </p:blipFill>
        <p:spPr>
          <a:xfrm>
            <a:off x="762000" y="2362200"/>
            <a:ext cx="7848600" cy="3810000"/>
          </a:xfr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a:ln/>
        </p:spPr>
        <p:txBody>
          <a:bodyPr anchor="b"/>
          <a:p>
            <a:r>
              <a:rPr lang="zh-CN" altLang="en-US" dirty="0"/>
              <a:t>非抢占调度的调度点</a:t>
            </a:r>
            <a:endParaRPr lang="zh-CN" altLang="en-US"/>
          </a:p>
        </p:txBody>
      </p:sp>
      <p:sp>
        <p:nvSpPr>
          <p:cNvPr id="55299" name="文本占位符 55298"/>
          <p:cNvSpPr>
            <a:spLocks noGrp="1"/>
          </p:cNvSpPr>
          <p:nvPr>
            <p:ph type="body" idx="1"/>
          </p:nvPr>
        </p:nvSpPr>
        <p:spPr>
          <a:xfrm>
            <a:off x="838200" y="2743200"/>
            <a:ext cx="7772400" cy="3733800"/>
          </a:xfrm>
          <a:ln/>
        </p:spPr>
        <p:txBody>
          <a:bodyPr/>
          <a:p>
            <a:r>
              <a:rPr lang="zh-CN" altLang="en-US" sz="2400" dirty="0"/>
              <a:t>非抢占调度的调度点：</a:t>
            </a:r>
            <a:endParaRPr lang="zh-CN" altLang="en-US" sz="2400" dirty="0"/>
          </a:p>
          <a:p>
            <a:pPr lvl="1"/>
            <a:r>
              <a:rPr lang="zh-CN" altLang="en-US" sz="2000" dirty="0"/>
              <a:t>一个任务的成功结束（调用</a:t>
            </a:r>
            <a:r>
              <a:rPr lang="en-US" altLang="zh-CN" sz="2000" dirty="0"/>
              <a:t>TerminateTask</a:t>
            </a:r>
            <a:r>
              <a:rPr lang="zh-CN" altLang="en-US" sz="2000" dirty="0"/>
              <a:t>）</a:t>
            </a:r>
            <a:endParaRPr lang="zh-CN" altLang="en-US" sz="2000" dirty="0"/>
          </a:p>
          <a:p>
            <a:pPr lvl="1"/>
            <a:r>
              <a:rPr lang="zh-CN" altLang="en-US" sz="2000" dirty="0"/>
              <a:t>一个任务成功结束并显示激活一个任务（当前任务调用</a:t>
            </a:r>
            <a:r>
              <a:rPr lang="en-US" altLang="zh-CN" sz="2000" dirty="0"/>
              <a:t>ChainTask()</a:t>
            </a:r>
            <a:r>
              <a:rPr lang="zh-CN" altLang="en-US" sz="2000" dirty="0"/>
              <a:t>）</a:t>
            </a:r>
            <a:endParaRPr lang="zh-CN" altLang="en-US" sz="2000" dirty="0"/>
          </a:p>
          <a:p>
            <a:pPr lvl="1"/>
            <a:r>
              <a:rPr lang="zh-CN" altLang="en-US" sz="2000" dirty="0"/>
              <a:t>显示调用调度函数</a:t>
            </a:r>
            <a:r>
              <a:rPr lang="en-US" altLang="zh-CN" sz="2000"/>
              <a:t>Schedule()</a:t>
            </a:r>
            <a:endParaRPr lang="en-US" altLang="zh-CN" sz="2000"/>
          </a:p>
          <a:p>
            <a:pPr lvl="1"/>
            <a:r>
              <a:rPr lang="zh-CN" altLang="en-US" sz="2000" dirty="0"/>
              <a:t>一个任务调用</a:t>
            </a:r>
            <a:r>
              <a:rPr lang="en-US" altLang="zh-CN" sz="2000" dirty="0"/>
              <a:t>WaitEvent()</a:t>
            </a:r>
            <a:r>
              <a:rPr lang="zh-CN" altLang="en-US" sz="2000" dirty="0"/>
              <a:t>，并转入等待状态。</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5299">
                                            <p:txEl>
                                              <p:charRg st="0" end="11"/>
                                            </p:txEl>
                                          </p:spTgt>
                                        </p:tgtEl>
                                        <p:attrNameLst>
                                          <p:attrName>style.visibility</p:attrName>
                                        </p:attrNameLst>
                                      </p:cBhvr>
                                      <p:to>
                                        <p:strVal val="visible"/>
                                      </p:to>
                                    </p:set>
                                    <p:anim calcmode="lin" valueType="num">
                                      <p:cBhvr additive="base">
                                        <p:cTn id="7" dur="500" fill="hold"/>
                                        <p:tgtEl>
                                          <p:spTgt spid="55299">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charRg st="0" end="11"/>
                                            </p:txEl>
                                          </p:spTgt>
                                        </p:tgtEl>
                                        <p:attrNameLst>
                                          <p:attrName>ppt_y</p:attrName>
                                        </p:attrNameLst>
                                      </p:cBhvr>
                                      <p:tavLst>
                                        <p:tav tm="0">
                                          <p:val>
                                            <p:strVal val="0-#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5299">
                                            <p:txEl>
                                              <p:charRg st="11" end="38"/>
                                            </p:txEl>
                                          </p:spTgt>
                                        </p:tgtEl>
                                        <p:attrNameLst>
                                          <p:attrName>style.visibility</p:attrName>
                                        </p:attrNameLst>
                                      </p:cBhvr>
                                      <p:to>
                                        <p:strVal val="visible"/>
                                      </p:to>
                                    </p:set>
                                    <p:anim calcmode="lin" valueType="num">
                                      <p:cBhvr additive="base">
                                        <p:cTn id="11" dur="500" fill="hold"/>
                                        <p:tgtEl>
                                          <p:spTgt spid="55299">
                                            <p:txEl>
                                              <p:charRg st="11" end="38"/>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5299">
                                            <p:txEl>
                                              <p:charRg st="11" end="38"/>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5299">
                                            <p:txEl>
                                              <p:charRg st="38" end="75"/>
                                            </p:txEl>
                                          </p:spTgt>
                                        </p:tgtEl>
                                        <p:attrNameLst>
                                          <p:attrName>style.visibility</p:attrName>
                                        </p:attrNameLst>
                                      </p:cBhvr>
                                      <p:to>
                                        <p:strVal val="visible"/>
                                      </p:to>
                                    </p:set>
                                    <p:anim calcmode="lin" valueType="num">
                                      <p:cBhvr additive="base">
                                        <p:cTn id="15" dur="500" fill="hold"/>
                                        <p:tgtEl>
                                          <p:spTgt spid="55299">
                                            <p:txEl>
                                              <p:charRg st="38" end="75"/>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5299">
                                            <p:txEl>
                                              <p:charRg st="38" end="75"/>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5299">
                                            <p:txEl>
                                              <p:charRg st="75" end="94"/>
                                            </p:txEl>
                                          </p:spTgt>
                                        </p:tgtEl>
                                        <p:attrNameLst>
                                          <p:attrName>style.visibility</p:attrName>
                                        </p:attrNameLst>
                                      </p:cBhvr>
                                      <p:to>
                                        <p:strVal val="visible"/>
                                      </p:to>
                                    </p:set>
                                    <p:anim calcmode="lin" valueType="num">
                                      <p:cBhvr additive="base">
                                        <p:cTn id="19" dur="500" fill="hold"/>
                                        <p:tgtEl>
                                          <p:spTgt spid="55299">
                                            <p:txEl>
                                              <p:charRg st="75" end="9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5299">
                                            <p:txEl>
                                              <p:charRg st="75" end="94"/>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55299">
                                            <p:txEl>
                                              <p:charRg st="94" end="121"/>
                                            </p:txEl>
                                          </p:spTgt>
                                        </p:tgtEl>
                                        <p:attrNameLst>
                                          <p:attrName>style.visibility</p:attrName>
                                        </p:attrNameLst>
                                      </p:cBhvr>
                                      <p:to>
                                        <p:strVal val="visible"/>
                                      </p:to>
                                    </p:set>
                                    <p:anim calcmode="lin" valueType="num">
                                      <p:cBhvr additive="base">
                                        <p:cTn id="23" dur="500" fill="hold"/>
                                        <p:tgtEl>
                                          <p:spTgt spid="55299">
                                            <p:txEl>
                                              <p:charRg st="94" end="12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5299">
                                            <p:txEl>
                                              <p:charRg st="94" end="1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a:ln/>
        </p:spPr>
        <p:txBody>
          <a:bodyPr anchor="b"/>
          <a:p>
            <a:r>
              <a:rPr lang="zh-CN" altLang="en-US" dirty="0"/>
              <a:t>全抢占调度策略</a:t>
            </a:r>
            <a:endParaRPr lang="zh-CN" altLang="en-US" dirty="0"/>
          </a:p>
        </p:txBody>
      </p:sp>
      <p:pic>
        <p:nvPicPr>
          <p:cNvPr id="56324" name="文本占位符 56323"/>
          <p:cNvPicPr>
            <a:picLocks noChangeAspect="1"/>
          </p:cNvPicPr>
          <p:nvPr>
            <p:ph type="body" idx="1"/>
          </p:nvPr>
        </p:nvPicPr>
        <p:blipFill>
          <a:blip r:embed="rId1"/>
          <a:stretch>
            <a:fillRect/>
          </a:stretch>
        </p:blipFill>
        <p:spPr>
          <a:xfrm>
            <a:off x="914400" y="2362200"/>
            <a:ext cx="7391400" cy="3962400"/>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additive="base">
                                        <p:cTn id="7" dur="500" fill="hold"/>
                                        <p:tgtEl>
                                          <p:spTgt spid="56324"/>
                                        </p:tgtEl>
                                        <p:attrNameLst>
                                          <p:attrName>ppt_x</p:attrName>
                                        </p:attrNameLst>
                                      </p:cBhvr>
                                      <p:tavLst>
                                        <p:tav tm="0">
                                          <p:val>
                                            <p:strVal val="1+#ppt_w/2"/>
                                          </p:val>
                                        </p:tav>
                                        <p:tav tm="100000">
                                          <p:val>
                                            <p:strVal val="#ppt_x"/>
                                          </p:val>
                                        </p:tav>
                                      </p:tavLst>
                                    </p:anim>
                                    <p:anim calcmode="lin" valueType="num">
                                      <p:cBhvr additive="base">
                                        <p:cTn id="8" dur="500" fill="hold"/>
                                        <p:tgtEl>
                                          <p:spTgt spid="563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a:ln/>
        </p:spPr>
        <p:txBody>
          <a:bodyPr anchor="b"/>
          <a:p>
            <a:r>
              <a:rPr lang="zh-CN" altLang="en-US" dirty="0"/>
              <a:t>全抢占调度的调度点</a:t>
            </a:r>
            <a:endParaRPr lang="zh-CN" altLang="en-US" dirty="0"/>
          </a:p>
        </p:txBody>
      </p:sp>
      <p:sp>
        <p:nvSpPr>
          <p:cNvPr id="57347" name="文本占位符 57346"/>
          <p:cNvSpPr>
            <a:spLocks noGrp="1"/>
          </p:cNvSpPr>
          <p:nvPr>
            <p:ph type="body" idx="1"/>
          </p:nvPr>
        </p:nvSpPr>
        <p:spPr>
          <a:xfrm>
            <a:off x="838200" y="2362200"/>
            <a:ext cx="7693025" cy="3962400"/>
          </a:xfrm>
          <a:ln/>
        </p:spPr>
        <p:txBody>
          <a:bodyPr/>
          <a:p>
            <a:pPr>
              <a:lnSpc>
                <a:spcPct val="90000"/>
              </a:lnSpc>
            </a:pPr>
            <a:r>
              <a:rPr lang="zh-CN" altLang="en-US" dirty="0"/>
              <a:t>调度点：</a:t>
            </a:r>
            <a:endParaRPr lang="zh-CN" altLang="en-US" dirty="0"/>
          </a:p>
          <a:p>
            <a:pPr lvl="1">
              <a:lnSpc>
                <a:spcPct val="90000"/>
              </a:lnSpc>
            </a:pPr>
            <a:r>
              <a:rPr lang="zh-CN" altLang="en-US" dirty="0"/>
              <a:t>一个任务的成功结束（当前任务调用</a:t>
            </a:r>
            <a:r>
              <a:rPr lang="en-US" altLang="zh-CN" dirty="0"/>
              <a:t>TerminateTask</a:t>
            </a:r>
            <a:r>
              <a:rPr lang="zh-CN" altLang="en-US" dirty="0"/>
              <a:t>（）一个任务要结束必须调用它）</a:t>
            </a:r>
            <a:endParaRPr lang="zh-CN" altLang="en-US" dirty="0"/>
          </a:p>
          <a:p>
            <a:pPr lvl="1">
              <a:lnSpc>
                <a:spcPct val="90000"/>
              </a:lnSpc>
            </a:pPr>
            <a:r>
              <a:rPr lang="zh-CN" altLang="en-US" dirty="0"/>
              <a:t>一个任务成功结束并显示激活一个任务（当前任务调用</a:t>
            </a:r>
            <a:r>
              <a:rPr lang="en-US" altLang="zh-CN" dirty="0"/>
              <a:t>ChainTask()</a:t>
            </a:r>
            <a:r>
              <a:rPr lang="zh-CN" altLang="en-US" dirty="0"/>
              <a:t>）</a:t>
            </a:r>
            <a:endParaRPr lang="zh-CN" altLang="en-US" dirty="0"/>
          </a:p>
          <a:p>
            <a:pPr lvl="1">
              <a:lnSpc>
                <a:spcPct val="90000"/>
              </a:lnSpc>
            </a:pPr>
            <a:r>
              <a:rPr lang="zh-CN" altLang="en-US" dirty="0"/>
              <a:t>在任务层激活一个任务</a:t>
            </a:r>
            <a:endParaRPr lang="zh-CN" altLang="en-US" dirty="0"/>
          </a:p>
          <a:p>
            <a:pPr lvl="1">
              <a:lnSpc>
                <a:spcPct val="90000"/>
              </a:lnSpc>
            </a:pPr>
            <a:r>
              <a:rPr lang="zh-CN" altLang="en-US" dirty="0"/>
              <a:t>显示的调用</a:t>
            </a:r>
            <a:r>
              <a:rPr lang="en-US" altLang="zh-CN" dirty="0"/>
              <a:t>WaitEvent()</a:t>
            </a:r>
            <a:r>
              <a:rPr lang="zh-CN" altLang="en-US" dirty="0"/>
              <a:t>，并转入等待转态</a:t>
            </a:r>
            <a:endParaRPr lang="zh-CN" altLang="en-US" dirty="0"/>
          </a:p>
          <a:p>
            <a:pPr lvl="1">
              <a:lnSpc>
                <a:spcPct val="90000"/>
              </a:lnSpc>
            </a:pPr>
            <a:r>
              <a:rPr lang="zh-CN" altLang="en-US" dirty="0"/>
              <a:t>在任务层设置了某个任务正在等待的事件</a:t>
            </a:r>
            <a:endParaRPr lang="zh-CN" altLang="en-US" dirty="0"/>
          </a:p>
          <a:p>
            <a:pPr lvl="1">
              <a:lnSpc>
                <a:spcPct val="90000"/>
              </a:lnSpc>
            </a:pPr>
            <a:r>
              <a:rPr lang="zh-CN" altLang="en-US" dirty="0"/>
              <a:t>任务层资源的释放</a:t>
            </a:r>
            <a:endParaRPr lang="zh-CN" altLang="en-US" dirty="0"/>
          </a:p>
          <a:p>
            <a:pPr lvl="1">
              <a:lnSpc>
                <a:spcPct val="90000"/>
              </a:lnSpc>
            </a:pPr>
            <a:r>
              <a:rPr lang="zh-CN" altLang="en-US" dirty="0"/>
              <a:t>从中断层转到任务层运行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7347">
                                            <p:txEl>
                                              <p:charRg st="0" end="5"/>
                                            </p:txEl>
                                          </p:spTgt>
                                        </p:tgtEl>
                                        <p:attrNameLst>
                                          <p:attrName>style.visibility</p:attrName>
                                        </p:attrNameLst>
                                      </p:cBhvr>
                                      <p:to>
                                        <p:strVal val="visible"/>
                                      </p:to>
                                    </p:set>
                                    <p:anim calcmode="lin" valueType="num">
                                      <p:cBhvr additive="base">
                                        <p:cTn id="7" dur="500" fill="hold"/>
                                        <p:tgtEl>
                                          <p:spTgt spid="57347">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charRg st="0" end="5"/>
                                            </p:txEl>
                                          </p:spTgt>
                                        </p:tgtEl>
                                        <p:attrNameLst>
                                          <p:attrName>ppt_y</p:attrName>
                                        </p:attrNameLst>
                                      </p:cBhvr>
                                      <p:tavLst>
                                        <p:tav tm="0">
                                          <p:val>
                                            <p:strVal val="0-#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7347">
                                            <p:txEl>
                                              <p:charRg st="5" end="50"/>
                                            </p:txEl>
                                          </p:spTgt>
                                        </p:tgtEl>
                                        <p:attrNameLst>
                                          <p:attrName>style.visibility</p:attrName>
                                        </p:attrNameLst>
                                      </p:cBhvr>
                                      <p:to>
                                        <p:strVal val="visible"/>
                                      </p:to>
                                    </p:set>
                                    <p:anim calcmode="lin" valueType="num">
                                      <p:cBhvr additive="base">
                                        <p:cTn id="11" dur="500" fill="hold"/>
                                        <p:tgtEl>
                                          <p:spTgt spid="57347">
                                            <p:txEl>
                                              <p:charRg st="5" end="5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7347">
                                            <p:txEl>
                                              <p:charRg st="5" end="5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7347">
                                            <p:txEl>
                                              <p:charRg st="50" end="87"/>
                                            </p:txEl>
                                          </p:spTgt>
                                        </p:tgtEl>
                                        <p:attrNameLst>
                                          <p:attrName>style.visibility</p:attrName>
                                        </p:attrNameLst>
                                      </p:cBhvr>
                                      <p:to>
                                        <p:strVal val="visible"/>
                                      </p:to>
                                    </p:set>
                                    <p:anim calcmode="lin" valueType="num">
                                      <p:cBhvr additive="base">
                                        <p:cTn id="15" dur="500" fill="hold"/>
                                        <p:tgtEl>
                                          <p:spTgt spid="57347">
                                            <p:txEl>
                                              <p:charRg st="50" end="87"/>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7347">
                                            <p:txEl>
                                              <p:charRg st="50" end="87"/>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7347">
                                            <p:txEl>
                                              <p:charRg st="87" end="98"/>
                                            </p:txEl>
                                          </p:spTgt>
                                        </p:tgtEl>
                                        <p:attrNameLst>
                                          <p:attrName>style.visibility</p:attrName>
                                        </p:attrNameLst>
                                      </p:cBhvr>
                                      <p:to>
                                        <p:strVal val="visible"/>
                                      </p:to>
                                    </p:set>
                                    <p:anim calcmode="lin" valueType="num">
                                      <p:cBhvr additive="base">
                                        <p:cTn id="19" dur="500" fill="hold"/>
                                        <p:tgtEl>
                                          <p:spTgt spid="57347">
                                            <p:txEl>
                                              <p:charRg st="87" end="98"/>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7347">
                                            <p:txEl>
                                              <p:charRg st="87" end="98"/>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57347">
                                            <p:txEl>
                                              <p:charRg st="98" end="123"/>
                                            </p:txEl>
                                          </p:spTgt>
                                        </p:tgtEl>
                                        <p:attrNameLst>
                                          <p:attrName>style.visibility</p:attrName>
                                        </p:attrNameLst>
                                      </p:cBhvr>
                                      <p:to>
                                        <p:strVal val="visible"/>
                                      </p:to>
                                    </p:set>
                                    <p:anim calcmode="lin" valueType="num">
                                      <p:cBhvr additive="base">
                                        <p:cTn id="23" dur="500" fill="hold"/>
                                        <p:tgtEl>
                                          <p:spTgt spid="57347">
                                            <p:txEl>
                                              <p:charRg st="98" end="12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7347">
                                            <p:txEl>
                                              <p:charRg st="98" end="123"/>
                                            </p:txEl>
                                          </p:spTgt>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7347">
                                            <p:txEl>
                                              <p:charRg st="123" end="142"/>
                                            </p:txEl>
                                          </p:spTgt>
                                        </p:tgtEl>
                                        <p:attrNameLst>
                                          <p:attrName>style.visibility</p:attrName>
                                        </p:attrNameLst>
                                      </p:cBhvr>
                                      <p:to>
                                        <p:strVal val="visible"/>
                                      </p:to>
                                    </p:set>
                                    <p:anim calcmode="lin" valueType="num">
                                      <p:cBhvr additive="base">
                                        <p:cTn id="27" dur="500" fill="hold"/>
                                        <p:tgtEl>
                                          <p:spTgt spid="57347">
                                            <p:txEl>
                                              <p:charRg st="123" end="14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7347">
                                            <p:txEl>
                                              <p:charRg st="123" end="14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7347">
                                            <p:txEl>
                                              <p:charRg st="142" end="151"/>
                                            </p:txEl>
                                          </p:spTgt>
                                        </p:tgtEl>
                                        <p:attrNameLst>
                                          <p:attrName>style.visibility</p:attrName>
                                        </p:attrNameLst>
                                      </p:cBhvr>
                                      <p:to>
                                        <p:strVal val="visible"/>
                                      </p:to>
                                    </p:set>
                                    <p:anim calcmode="lin" valueType="num">
                                      <p:cBhvr additive="base">
                                        <p:cTn id="31" dur="500" fill="hold"/>
                                        <p:tgtEl>
                                          <p:spTgt spid="57347">
                                            <p:txEl>
                                              <p:charRg st="142" end="15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7">
                                            <p:txEl>
                                              <p:charRg st="142" end="15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7347">
                                            <p:txEl>
                                              <p:charRg st="151" end="163"/>
                                            </p:txEl>
                                          </p:spTgt>
                                        </p:tgtEl>
                                        <p:attrNameLst>
                                          <p:attrName>style.visibility</p:attrName>
                                        </p:attrNameLst>
                                      </p:cBhvr>
                                      <p:to>
                                        <p:strVal val="visible"/>
                                      </p:to>
                                    </p:set>
                                    <p:anim calcmode="lin" valueType="num">
                                      <p:cBhvr additive="base">
                                        <p:cTn id="35" dur="500" fill="hold"/>
                                        <p:tgtEl>
                                          <p:spTgt spid="57347">
                                            <p:txEl>
                                              <p:charRg st="151" end="16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7347">
                                            <p:txEl>
                                              <p:charRg st="151" end="1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a:ln/>
        </p:spPr>
        <p:txBody>
          <a:bodyPr anchor="b"/>
          <a:p>
            <a:r>
              <a:rPr lang="zh-CN" altLang="en-US" dirty="0"/>
              <a:t>混合抢占任务调度</a:t>
            </a:r>
            <a:endParaRPr lang="zh-CN" altLang="en-US" dirty="0"/>
          </a:p>
        </p:txBody>
      </p:sp>
      <p:sp>
        <p:nvSpPr>
          <p:cNvPr id="58371" name="文本占位符 58370"/>
          <p:cNvSpPr>
            <a:spLocks noGrp="1"/>
          </p:cNvSpPr>
          <p:nvPr>
            <p:ph type="body" idx="1"/>
          </p:nvPr>
        </p:nvSpPr>
        <p:spPr>
          <a:xfrm>
            <a:off x="838200" y="2362200"/>
            <a:ext cx="7693025" cy="4038600"/>
          </a:xfrm>
          <a:ln/>
        </p:spPr>
        <p:txBody>
          <a:bodyPr/>
          <a:p>
            <a:r>
              <a:rPr lang="zh-CN" altLang="en-US" sz="2400" dirty="0"/>
              <a:t>如果应用程序中的一些任务被指定为抢占任务，而另一些被指定为非抢占任务，则该程序采用混合抢占任务调度策略。</a:t>
            </a:r>
            <a:endParaRPr lang="zh-CN" altLang="en-US" sz="2400" dirty="0"/>
          </a:p>
          <a:p>
            <a:r>
              <a:rPr lang="zh-CN" altLang="en-US" sz="2400" dirty="0"/>
              <a:t>在这种策略下，操作系统根据当前运行任务允许的抢占类型决定是否启动调度程序。</a:t>
            </a:r>
            <a:endParaRPr lang="zh-CN" altLang="en-US" sz="2400" dirty="0"/>
          </a:p>
          <a:p>
            <a:r>
              <a:rPr lang="zh-CN" altLang="en-US" sz="2400" dirty="0"/>
              <a:t>非抢占任务在混合调度中的意义：</a:t>
            </a:r>
            <a:endParaRPr lang="zh-CN" altLang="en-US" sz="2400" dirty="0"/>
          </a:p>
          <a:p>
            <a:pPr lvl="1"/>
            <a:r>
              <a:rPr lang="zh-CN" altLang="en-US" sz="2000" dirty="0"/>
              <a:t>如果任务的执行时间和上下文切换时间差不多</a:t>
            </a:r>
            <a:endParaRPr lang="zh-CN" altLang="en-US" sz="2000" dirty="0"/>
          </a:p>
          <a:p>
            <a:pPr lvl="1"/>
            <a:r>
              <a:rPr lang="zh-CN" altLang="en-US" sz="2000" dirty="0"/>
              <a:t>如果为保存任务的上下文需耗费大量内存</a:t>
            </a:r>
            <a:endParaRPr lang="zh-CN" altLang="en-US" sz="2000" dirty="0"/>
          </a:p>
          <a:p>
            <a:pPr lvl="1"/>
            <a:r>
              <a:rPr lang="zh-CN" altLang="en-US" sz="2000" dirty="0"/>
              <a:t>应用程序中某个任务被强制指定为非抢占</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8371">
                                            <p:txEl>
                                              <p:charRg st="0" end="53"/>
                                            </p:txEl>
                                          </p:spTgt>
                                        </p:tgtEl>
                                        <p:attrNameLst>
                                          <p:attrName>style.visibility</p:attrName>
                                        </p:attrNameLst>
                                      </p:cBhvr>
                                      <p:to>
                                        <p:strVal val="visible"/>
                                      </p:to>
                                    </p:set>
                                    <p:anim calcmode="lin" valueType="num">
                                      <p:cBhvr additive="base">
                                        <p:cTn id="7" dur="500" fill="hold"/>
                                        <p:tgtEl>
                                          <p:spTgt spid="58371">
                                            <p:txEl>
                                              <p:charRg st="0" end="5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charRg st="0" end="53"/>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8371">
                                            <p:txEl>
                                              <p:charRg st="53" end="91"/>
                                            </p:txEl>
                                          </p:spTgt>
                                        </p:tgtEl>
                                        <p:attrNameLst>
                                          <p:attrName>style.visibility</p:attrName>
                                        </p:attrNameLst>
                                      </p:cBhvr>
                                      <p:to>
                                        <p:strVal val="visible"/>
                                      </p:to>
                                    </p:set>
                                    <p:anim calcmode="lin" valueType="num">
                                      <p:cBhvr additive="base">
                                        <p:cTn id="13" dur="500" fill="hold"/>
                                        <p:tgtEl>
                                          <p:spTgt spid="58371">
                                            <p:txEl>
                                              <p:charRg st="53" end="9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8371">
                                            <p:txEl>
                                              <p:charRg st="53" end="9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8371">
                                            <p:txEl>
                                              <p:charRg st="91" end="107"/>
                                            </p:txEl>
                                          </p:spTgt>
                                        </p:tgtEl>
                                        <p:attrNameLst>
                                          <p:attrName>style.visibility</p:attrName>
                                        </p:attrNameLst>
                                      </p:cBhvr>
                                      <p:to>
                                        <p:strVal val="visible"/>
                                      </p:to>
                                    </p:set>
                                    <p:anim calcmode="lin" valueType="num">
                                      <p:cBhvr additive="base">
                                        <p:cTn id="19" dur="500" fill="hold"/>
                                        <p:tgtEl>
                                          <p:spTgt spid="58371">
                                            <p:txEl>
                                              <p:charRg st="91" end="107"/>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8371">
                                            <p:txEl>
                                              <p:charRg st="91" end="107"/>
                                            </p:txEl>
                                          </p:spTgt>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8371">
                                            <p:txEl>
                                              <p:charRg st="107" end="128"/>
                                            </p:txEl>
                                          </p:spTgt>
                                        </p:tgtEl>
                                        <p:attrNameLst>
                                          <p:attrName>style.visibility</p:attrName>
                                        </p:attrNameLst>
                                      </p:cBhvr>
                                      <p:to>
                                        <p:strVal val="visible"/>
                                      </p:to>
                                    </p:set>
                                    <p:anim calcmode="lin" valueType="num">
                                      <p:cBhvr additive="base">
                                        <p:cTn id="23" dur="500" fill="hold"/>
                                        <p:tgtEl>
                                          <p:spTgt spid="58371">
                                            <p:txEl>
                                              <p:charRg st="107" end="12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371">
                                            <p:txEl>
                                              <p:charRg st="107" end="12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8371">
                                            <p:txEl>
                                              <p:charRg st="128" end="147"/>
                                            </p:txEl>
                                          </p:spTgt>
                                        </p:tgtEl>
                                        <p:attrNameLst>
                                          <p:attrName>style.visibility</p:attrName>
                                        </p:attrNameLst>
                                      </p:cBhvr>
                                      <p:to>
                                        <p:strVal val="visible"/>
                                      </p:to>
                                    </p:set>
                                    <p:anim calcmode="lin" valueType="num">
                                      <p:cBhvr additive="base">
                                        <p:cTn id="27" dur="500" fill="hold"/>
                                        <p:tgtEl>
                                          <p:spTgt spid="58371">
                                            <p:txEl>
                                              <p:charRg st="128" end="14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371">
                                            <p:txEl>
                                              <p:charRg st="128" end="147"/>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8371">
                                            <p:txEl>
                                              <p:charRg st="147" end="166"/>
                                            </p:txEl>
                                          </p:spTgt>
                                        </p:tgtEl>
                                        <p:attrNameLst>
                                          <p:attrName>style.visibility</p:attrName>
                                        </p:attrNameLst>
                                      </p:cBhvr>
                                      <p:to>
                                        <p:strVal val="visible"/>
                                      </p:to>
                                    </p:set>
                                    <p:anim calcmode="lin" valueType="num">
                                      <p:cBhvr additive="base">
                                        <p:cTn id="31" dur="500" fill="hold"/>
                                        <p:tgtEl>
                                          <p:spTgt spid="58371">
                                            <p:txEl>
                                              <p:charRg st="147" end="16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1">
                                            <p:txEl>
                                              <p:charRg st="147" end="1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a:ln/>
        </p:spPr>
        <p:txBody>
          <a:bodyPr anchor="b"/>
          <a:p>
            <a:r>
              <a:rPr lang="zh-CN" altLang="en-US" dirty="0"/>
              <a:t>任务的终止</a:t>
            </a:r>
            <a:endParaRPr lang="zh-CN" altLang="en-US" dirty="0"/>
          </a:p>
        </p:txBody>
      </p:sp>
      <p:sp>
        <p:nvSpPr>
          <p:cNvPr id="60419" name="文本占位符 60418"/>
          <p:cNvSpPr>
            <a:spLocks noGrp="1"/>
          </p:cNvSpPr>
          <p:nvPr>
            <p:ph type="body" idx="1"/>
          </p:nvPr>
        </p:nvSpPr>
        <p:spPr>
          <a:ln/>
        </p:spPr>
        <p:txBody>
          <a:bodyPr/>
          <a:p>
            <a:r>
              <a:rPr lang="zh-CN" altLang="en-US" sz="2400" dirty="0"/>
              <a:t>在</a:t>
            </a:r>
            <a:r>
              <a:rPr lang="en-US" altLang="zh-CN" sz="2400" dirty="0"/>
              <a:t>OSEK</a:t>
            </a:r>
            <a:r>
              <a:rPr lang="zh-CN" altLang="en-US" sz="2400" dirty="0"/>
              <a:t>操作系统中，一个任务只能被它自己终止。</a:t>
            </a:r>
            <a:endParaRPr lang="zh-CN" altLang="en-US" sz="2400" dirty="0"/>
          </a:p>
          <a:p>
            <a:r>
              <a:rPr lang="en-US" altLang="zh-CN" sz="2400" dirty="0"/>
              <a:t>OSEK</a:t>
            </a:r>
            <a:r>
              <a:rPr lang="zh-CN" altLang="en-US" sz="2400" dirty="0"/>
              <a:t>标准定义了一个</a:t>
            </a:r>
            <a:r>
              <a:rPr lang="en-US" altLang="zh-CN" sz="2400" dirty="0"/>
              <a:t>API ChainTask()</a:t>
            </a:r>
            <a:r>
              <a:rPr lang="zh-CN" altLang="en-US" sz="2400" dirty="0"/>
              <a:t>；允许在当前任务终止后立即再激活参数中指定的任务，当然可以指定任务自己。</a:t>
            </a:r>
            <a:endParaRPr lang="zh-CN" altLang="en-US" sz="2400" dirty="0"/>
          </a:p>
          <a:p>
            <a:r>
              <a:rPr lang="zh-CN" altLang="en-US" sz="2400" dirty="0"/>
              <a:t>每个任务在它的代码最后必须结束它自己。或者调用</a:t>
            </a:r>
            <a:r>
              <a:rPr lang="en-US" altLang="zh-CN" sz="2400" dirty="0"/>
              <a:t>TermiateTask()</a:t>
            </a:r>
            <a:r>
              <a:rPr lang="zh-CN" altLang="en-US" sz="2400" dirty="0"/>
              <a:t>；或者调用</a:t>
            </a:r>
            <a:r>
              <a:rPr lang="en-US" altLang="zh-CN" sz="2400" dirty="0"/>
              <a:t>ChainTask(Task)</a:t>
            </a:r>
            <a:r>
              <a:rPr lang="zh-CN" altLang="en-US" sz="2400" dirty="0"/>
              <a:t>；</a:t>
            </a:r>
            <a:r>
              <a:rPr lang="en-US" altLang="zh-CN" u="sng"/>
              <a:t>Ending the task without a call to </a:t>
            </a:r>
            <a:r>
              <a:rPr lang="en-US" altLang="zh-CN" i="1" u="sng"/>
              <a:t>Terminate- Task </a:t>
            </a:r>
            <a:r>
              <a:rPr lang="en-US" altLang="zh-CN" u="sng"/>
              <a:t>or </a:t>
            </a:r>
            <a:r>
              <a:rPr lang="en-US" altLang="zh-CN" i="1" u="sng"/>
              <a:t>ChainTask </a:t>
            </a:r>
            <a:r>
              <a:rPr lang="en-US" altLang="zh-CN" u="sng"/>
              <a:t>is strictly forbidden!</a:t>
            </a:r>
            <a:endParaRPr lang="en-US" altLang="zh-CN"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0419">
                                            <p:txEl>
                                              <p:charRg st="0" end="25"/>
                                            </p:txEl>
                                          </p:spTgt>
                                        </p:tgtEl>
                                        <p:attrNameLst>
                                          <p:attrName>style.visibility</p:attrName>
                                        </p:attrNameLst>
                                      </p:cBhvr>
                                      <p:to>
                                        <p:strVal val="visible"/>
                                      </p:to>
                                    </p:set>
                                    <p:anim calcmode="lin" valueType="num">
                                      <p:cBhvr additive="base">
                                        <p:cTn id="7" dur="500" fill="hold"/>
                                        <p:tgtEl>
                                          <p:spTgt spid="60419">
                                            <p:txEl>
                                              <p:charRg st="0"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charRg st="0" end="25"/>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0419">
                                            <p:txEl>
                                              <p:charRg st="25" end="88"/>
                                            </p:txEl>
                                          </p:spTgt>
                                        </p:tgtEl>
                                        <p:attrNameLst>
                                          <p:attrName>style.visibility</p:attrName>
                                        </p:attrNameLst>
                                      </p:cBhvr>
                                      <p:to>
                                        <p:strVal val="visible"/>
                                      </p:to>
                                    </p:set>
                                    <p:anim calcmode="lin" valueType="num">
                                      <p:cBhvr additive="base">
                                        <p:cTn id="13" dur="500" fill="hold"/>
                                        <p:tgtEl>
                                          <p:spTgt spid="60419">
                                            <p:txEl>
                                              <p:charRg st="25" end="88"/>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0419">
                                            <p:txEl>
                                              <p:charRg st="25" end="8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419">
                                            <p:txEl>
                                              <p:charRg st="88" end="232"/>
                                            </p:txEl>
                                          </p:spTgt>
                                        </p:tgtEl>
                                        <p:attrNameLst>
                                          <p:attrName>style.visibility</p:attrName>
                                        </p:attrNameLst>
                                      </p:cBhvr>
                                      <p:to>
                                        <p:strVal val="visible"/>
                                      </p:to>
                                    </p:set>
                                    <p:anim calcmode="lin" valueType="num">
                                      <p:cBhvr additive="base">
                                        <p:cTn id="19" dur="500" fill="hold"/>
                                        <p:tgtEl>
                                          <p:spTgt spid="60419">
                                            <p:txEl>
                                              <p:charRg st="88" end="23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charRg st="88" end="23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a:ln/>
        </p:spPr>
        <p:txBody>
          <a:bodyPr anchor="b"/>
          <a:p>
            <a:r>
              <a:rPr lang="zh-CN" altLang="en-US" dirty="0"/>
              <a:t>应用程序模式</a:t>
            </a:r>
            <a:r>
              <a:rPr lang="en-US" altLang="zh-CN"/>
              <a:t>(APPMODE)</a:t>
            </a:r>
            <a:endParaRPr lang="en-US" altLang="zh-CN"/>
          </a:p>
        </p:txBody>
      </p:sp>
      <p:sp>
        <p:nvSpPr>
          <p:cNvPr id="61443" name="文本占位符 61442"/>
          <p:cNvSpPr>
            <a:spLocks noGrp="1"/>
          </p:cNvSpPr>
          <p:nvPr>
            <p:ph type="body" idx="1"/>
          </p:nvPr>
        </p:nvSpPr>
        <p:spPr>
          <a:xfrm>
            <a:off x="838200" y="2362200"/>
            <a:ext cx="7848600" cy="4495800"/>
          </a:xfrm>
          <a:ln/>
        </p:spPr>
        <p:txBody>
          <a:bodyPr/>
          <a:p>
            <a:r>
              <a:rPr lang="zh-CN" altLang="en-US" sz="2400" dirty="0"/>
              <a:t>操作系统启动时需提供要运行的</a:t>
            </a:r>
            <a:r>
              <a:rPr lang="en-US" altLang="zh-CN" sz="2400"/>
              <a:t>APPMODE</a:t>
            </a:r>
            <a:endParaRPr lang="en-US" altLang="zh-CN" sz="2400"/>
          </a:p>
          <a:p>
            <a:r>
              <a:rPr lang="zh-CN" altLang="en-US" sz="2400" dirty="0"/>
              <a:t>一种</a:t>
            </a:r>
            <a:r>
              <a:rPr lang="en-US" altLang="zh-CN" sz="2400" dirty="0"/>
              <a:t>OSEK</a:t>
            </a:r>
            <a:r>
              <a:rPr lang="zh-CN" altLang="en-US" sz="2400" dirty="0"/>
              <a:t>标准的实现至少要支持一种</a:t>
            </a:r>
            <a:r>
              <a:rPr lang="en-US" altLang="zh-CN" sz="2400"/>
              <a:t>APPMODE</a:t>
            </a:r>
            <a:endParaRPr lang="en-US" altLang="zh-CN" sz="2400"/>
          </a:p>
          <a:p>
            <a:r>
              <a:rPr lang="zh-CN" altLang="en-US" sz="2400" dirty="0"/>
              <a:t>操作系统启动后不允许改变</a:t>
            </a:r>
            <a:r>
              <a:rPr lang="en-US" altLang="zh-CN" sz="2400"/>
              <a:t>APPMODE</a:t>
            </a:r>
            <a:endParaRPr lang="en-US" altLang="zh-CN" sz="2400"/>
          </a:p>
          <a:p>
            <a:r>
              <a:rPr lang="en-US" altLang="zh-CN" sz="2400" dirty="0"/>
              <a:t>APPMODE</a:t>
            </a:r>
            <a:r>
              <a:rPr lang="zh-CN" altLang="en-US" sz="2400" dirty="0"/>
              <a:t>被应用程序用于定义当前的操作环境，</a:t>
            </a:r>
            <a:r>
              <a:rPr lang="en-US" altLang="zh-CN" sz="2400" u="sng" dirty="0"/>
              <a:t>The application mode is a means to structure the software running in the ECU according to those different conditions</a:t>
            </a:r>
            <a:r>
              <a:rPr lang="zh-CN" altLang="en-US" sz="2400" u="sng" dirty="0"/>
              <a:t>。</a:t>
            </a:r>
            <a:r>
              <a:rPr lang="zh-CN" altLang="en-US" sz="2400" dirty="0"/>
              <a:t>用户可以按某种</a:t>
            </a:r>
            <a:r>
              <a:rPr lang="en-US" altLang="zh-CN" sz="2400" dirty="0"/>
              <a:t>APPMODE</a:t>
            </a:r>
            <a:r>
              <a:rPr lang="zh-CN" altLang="en-US" sz="2400" dirty="0"/>
              <a:t>来决定是否启动某个任务或</a:t>
            </a:r>
            <a:r>
              <a:rPr lang="en-US" altLang="zh-CN" sz="2400" dirty="0"/>
              <a:t>ISR</a:t>
            </a:r>
            <a:r>
              <a:rPr lang="zh-CN" altLang="en-US" sz="2400" dirty="0"/>
              <a:t>。就是说，某些任务和</a:t>
            </a:r>
            <a:r>
              <a:rPr lang="en-US" altLang="zh-CN" sz="2400" dirty="0"/>
              <a:t>ISR</a:t>
            </a:r>
            <a:r>
              <a:rPr lang="zh-CN" altLang="en-US" sz="2400" dirty="0"/>
              <a:t>只有在特定的</a:t>
            </a:r>
            <a:r>
              <a:rPr lang="en-US" altLang="zh-CN" sz="2400" dirty="0"/>
              <a:t>APPMODE</a:t>
            </a:r>
            <a:r>
              <a:rPr lang="zh-CN" altLang="en-US" sz="2400" dirty="0"/>
              <a:t>下才启动</a:t>
            </a:r>
            <a:endParaRPr lang="zh-CN" altLang="en-US" sz="2400" u="sng"/>
          </a:p>
          <a:p>
            <a:r>
              <a:rPr lang="en-US" altLang="zh-CN" sz="2400" dirty="0"/>
              <a:t>OSEK OS</a:t>
            </a:r>
            <a:r>
              <a:rPr lang="zh-CN" altLang="en-US" sz="2400" dirty="0"/>
              <a:t>标准并未规定各个</a:t>
            </a:r>
            <a:r>
              <a:rPr lang="en-US" altLang="zh-CN" sz="2400" dirty="0"/>
              <a:t>API</a:t>
            </a:r>
            <a:r>
              <a:rPr lang="zh-CN" altLang="en-US" sz="2400" dirty="0"/>
              <a:t>和</a:t>
            </a:r>
            <a:r>
              <a:rPr lang="en-US" altLang="zh-CN" sz="2400" dirty="0"/>
              <a:t>APPMODE</a:t>
            </a:r>
            <a:r>
              <a:rPr lang="zh-CN" altLang="en-US" sz="2400" dirty="0"/>
              <a:t>的关系，纯粹是为应用程序提供另一种层次的信息和控制。</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1443">
                                            <p:txEl>
                                              <p:charRg st="0" end="22"/>
                                            </p:txEl>
                                          </p:spTgt>
                                        </p:tgtEl>
                                        <p:attrNameLst>
                                          <p:attrName>style.visibility</p:attrName>
                                        </p:attrNameLst>
                                      </p:cBhvr>
                                      <p:to>
                                        <p:strVal val="visible"/>
                                      </p:to>
                                    </p:set>
                                    <p:anim calcmode="lin" valueType="num">
                                      <p:cBhvr additive="base">
                                        <p:cTn id="7" dur="500" fill="hold"/>
                                        <p:tgtEl>
                                          <p:spTgt spid="61443">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charRg st="0" end="22"/>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1443">
                                            <p:txEl>
                                              <p:charRg st="22" end="48"/>
                                            </p:txEl>
                                          </p:spTgt>
                                        </p:tgtEl>
                                        <p:attrNameLst>
                                          <p:attrName>style.visibility</p:attrName>
                                        </p:attrNameLst>
                                      </p:cBhvr>
                                      <p:to>
                                        <p:strVal val="visible"/>
                                      </p:to>
                                    </p:set>
                                    <p:anim calcmode="lin" valueType="num">
                                      <p:cBhvr additive="base">
                                        <p:cTn id="13" dur="500" fill="hold"/>
                                        <p:tgtEl>
                                          <p:spTgt spid="61443">
                                            <p:txEl>
                                              <p:charRg st="22" end="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charRg st="22" end="48"/>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443">
                                            <p:txEl>
                                              <p:charRg st="48" end="68"/>
                                            </p:txEl>
                                          </p:spTgt>
                                        </p:tgtEl>
                                        <p:attrNameLst>
                                          <p:attrName>style.visibility</p:attrName>
                                        </p:attrNameLst>
                                      </p:cBhvr>
                                      <p:to>
                                        <p:strVal val="visible"/>
                                      </p:to>
                                    </p:set>
                                    <p:anim calcmode="lin" valueType="num">
                                      <p:cBhvr additive="base">
                                        <p:cTn id="19" dur="500" fill="hold"/>
                                        <p:tgtEl>
                                          <p:spTgt spid="61443">
                                            <p:txEl>
                                              <p:charRg st="48" end="68"/>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1443">
                                            <p:txEl>
                                              <p:charRg st="48" end="6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443">
                                            <p:txEl>
                                              <p:charRg st="68" end="269"/>
                                            </p:txEl>
                                          </p:spTgt>
                                        </p:tgtEl>
                                        <p:attrNameLst>
                                          <p:attrName>style.visibility</p:attrName>
                                        </p:attrNameLst>
                                      </p:cBhvr>
                                      <p:to>
                                        <p:strVal val="visible"/>
                                      </p:to>
                                    </p:set>
                                    <p:anim calcmode="lin" valueType="num">
                                      <p:cBhvr additive="base">
                                        <p:cTn id="25" dur="500" fill="hold"/>
                                        <p:tgtEl>
                                          <p:spTgt spid="61443">
                                            <p:txEl>
                                              <p:charRg st="68" end="269"/>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1443">
                                            <p:txEl>
                                              <p:charRg st="68" end="26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3">
                                            <p:txEl>
                                              <p:charRg st="269" end="322"/>
                                            </p:txEl>
                                          </p:spTgt>
                                        </p:tgtEl>
                                        <p:attrNameLst>
                                          <p:attrName>style.visibility</p:attrName>
                                        </p:attrNameLst>
                                      </p:cBhvr>
                                      <p:to>
                                        <p:strVal val="visible"/>
                                      </p:to>
                                    </p:set>
                                    <p:anim calcmode="lin" valueType="num">
                                      <p:cBhvr additive="base">
                                        <p:cTn id="31" dur="500" fill="hold"/>
                                        <p:tgtEl>
                                          <p:spTgt spid="61443">
                                            <p:txEl>
                                              <p:charRg st="269" end="32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3">
                                            <p:txEl>
                                              <p:charRg st="269" end="3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a:ln/>
        </p:spPr>
        <p:txBody>
          <a:bodyPr anchor="b"/>
          <a:p>
            <a:r>
              <a:rPr lang="en-US" altLang="zh-CN" b="0" dirty="0"/>
              <a:t>APPMODE</a:t>
            </a:r>
            <a:r>
              <a:rPr lang="zh-CN" altLang="en-US" b="0" dirty="0"/>
              <a:t>的特性</a:t>
            </a:r>
            <a:r>
              <a:rPr lang="en-US" altLang="zh-CN" b="0"/>
              <a:t>(characteristics)</a:t>
            </a:r>
            <a:endParaRPr lang="en-US" altLang="zh-CN" b="0"/>
          </a:p>
        </p:txBody>
      </p:sp>
      <p:sp>
        <p:nvSpPr>
          <p:cNvPr id="62467" name="文本占位符 62466"/>
          <p:cNvSpPr>
            <a:spLocks noGrp="1"/>
          </p:cNvSpPr>
          <p:nvPr>
            <p:ph type="body" idx="1"/>
          </p:nvPr>
        </p:nvSpPr>
        <p:spPr>
          <a:xfrm>
            <a:off x="838200" y="2362200"/>
            <a:ext cx="7772400" cy="4267200"/>
          </a:xfrm>
          <a:ln/>
        </p:spPr>
        <p:txBody>
          <a:bodyPr/>
          <a:p>
            <a:r>
              <a:rPr lang="zh-CN" altLang="en-US" sz="2400" dirty="0"/>
              <a:t>标准中提到三个特性：</a:t>
            </a:r>
            <a:r>
              <a:rPr lang="en-US" altLang="zh-CN" sz="2400" dirty="0"/>
              <a:t>Start up performance</a:t>
            </a:r>
            <a:r>
              <a:rPr lang="zh-CN" altLang="en-US" sz="2400" dirty="0"/>
              <a:t>，</a:t>
            </a:r>
            <a:r>
              <a:rPr lang="en-US" altLang="zh-CN" sz="2400" dirty="0"/>
              <a:t>Support of exclusive applications</a:t>
            </a:r>
            <a:r>
              <a:rPr lang="zh-CN" altLang="en-US" sz="2400" dirty="0"/>
              <a:t>，</a:t>
            </a:r>
            <a:r>
              <a:rPr lang="en-US" altLang="zh-CN" sz="2400" dirty="0"/>
              <a:t>Supported by all conformance classes</a:t>
            </a:r>
            <a:r>
              <a:rPr lang="zh-CN" altLang="en-US" sz="2400" dirty="0"/>
              <a:t>。</a:t>
            </a:r>
            <a:endParaRPr lang="zh-CN" altLang="en-US" sz="2400" dirty="0"/>
          </a:p>
          <a:p>
            <a:r>
              <a:rPr lang="zh-CN" altLang="en-US" sz="2400" dirty="0"/>
              <a:t>因为检查当前</a:t>
            </a:r>
            <a:r>
              <a:rPr lang="en-US" altLang="zh-CN" sz="2400" dirty="0"/>
              <a:t>APPMODE</a:t>
            </a:r>
            <a:r>
              <a:rPr lang="zh-CN" altLang="en-US" sz="2400" dirty="0"/>
              <a:t>的开销很小，所有的符合类均支持</a:t>
            </a:r>
            <a:r>
              <a:rPr lang="en-US" altLang="zh-CN" sz="2400" dirty="0"/>
              <a:t>APPMODE</a:t>
            </a:r>
            <a:r>
              <a:rPr lang="zh-CN" altLang="en-US" sz="2400" dirty="0"/>
              <a:t>。</a:t>
            </a:r>
            <a:endParaRPr lang="zh-CN" altLang="en-US" sz="2400" dirty="0"/>
          </a:p>
          <a:p>
            <a:r>
              <a:rPr lang="zh-CN" altLang="en-US" sz="2400" dirty="0"/>
              <a:t>在启动</a:t>
            </a:r>
            <a:r>
              <a:rPr lang="en-US" altLang="zh-CN" sz="2400" dirty="0"/>
              <a:t>OS</a:t>
            </a:r>
            <a:r>
              <a:rPr lang="zh-CN" altLang="en-US" sz="2400" dirty="0"/>
              <a:t>之前，用户需决定要启动的</a:t>
            </a:r>
            <a:r>
              <a:rPr lang="en-US" altLang="zh-CN" sz="2400" dirty="0"/>
              <a:t>APPMODE</a:t>
            </a:r>
            <a:r>
              <a:rPr lang="zh-CN" altLang="en-US" sz="2400" dirty="0"/>
              <a:t>，然后将其作为一个参数传递给操作系统。（在</a:t>
            </a:r>
            <a:r>
              <a:rPr lang="en-US" altLang="zh-CN" sz="2400" dirty="0"/>
              <a:t>StartOS()</a:t>
            </a:r>
            <a:r>
              <a:rPr lang="zh-CN" altLang="en-US" sz="2400" dirty="0"/>
              <a:t>作为参数传递）。</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2467">
                                            <p:txEl>
                                              <p:charRg st="0" end="103"/>
                                            </p:txEl>
                                          </p:spTgt>
                                        </p:tgtEl>
                                        <p:attrNameLst>
                                          <p:attrName>style.visibility</p:attrName>
                                        </p:attrNameLst>
                                      </p:cBhvr>
                                      <p:to>
                                        <p:strVal val="visible"/>
                                      </p:to>
                                    </p:set>
                                    <p:anim calcmode="lin" valueType="num">
                                      <p:cBhvr additive="base">
                                        <p:cTn id="7" dur="500" fill="hold"/>
                                        <p:tgtEl>
                                          <p:spTgt spid="62467">
                                            <p:txEl>
                                              <p:charRg st="0" end="10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charRg st="0" end="103"/>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2467">
                                            <p:txEl>
                                              <p:charRg st="103" end="140"/>
                                            </p:txEl>
                                          </p:spTgt>
                                        </p:tgtEl>
                                        <p:attrNameLst>
                                          <p:attrName>style.visibility</p:attrName>
                                        </p:attrNameLst>
                                      </p:cBhvr>
                                      <p:to>
                                        <p:strVal val="visible"/>
                                      </p:to>
                                    </p:set>
                                    <p:anim calcmode="lin" valueType="num">
                                      <p:cBhvr additive="base">
                                        <p:cTn id="13" dur="500" fill="hold"/>
                                        <p:tgtEl>
                                          <p:spTgt spid="62467">
                                            <p:txEl>
                                              <p:charRg st="103" end="14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2467">
                                            <p:txEl>
                                              <p:charRg st="103" end="14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467">
                                            <p:txEl>
                                              <p:charRg st="140" end="203"/>
                                            </p:txEl>
                                          </p:spTgt>
                                        </p:tgtEl>
                                        <p:attrNameLst>
                                          <p:attrName>style.visibility</p:attrName>
                                        </p:attrNameLst>
                                      </p:cBhvr>
                                      <p:to>
                                        <p:strVal val="visible"/>
                                      </p:to>
                                    </p:set>
                                    <p:anim calcmode="lin" valueType="num">
                                      <p:cBhvr additive="base">
                                        <p:cTn id="19" dur="500" fill="hold"/>
                                        <p:tgtEl>
                                          <p:spTgt spid="62467">
                                            <p:txEl>
                                              <p:charRg st="140" end="20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charRg st="140" end="20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a:ln/>
        </p:spPr>
        <p:txBody>
          <a:bodyPr anchor="b"/>
          <a:p>
            <a:r>
              <a:rPr lang="zh-CN" altLang="en-US" dirty="0"/>
              <a:t>中断分类</a:t>
            </a:r>
            <a:endParaRPr lang="zh-CN" altLang="en-US" dirty="0"/>
          </a:p>
        </p:txBody>
      </p:sp>
      <p:sp>
        <p:nvSpPr>
          <p:cNvPr id="63491" name="文本占位符 63490"/>
          <p:cNvSpPr>
            <a:spLocks noGrp="1"/>
          </p:cNvSpPr>
          <p:nvPr>
            <p:ph type="body" idx="1"/>
          </p:nvPr>
        </p:nvSpPr>
        <p:spPr>
          <a:xfrm>
            <a:off x="838200" y="2362200"/>
            <a:ext cx="7772400" cy="4495800"/>
          </a:xfrm>
          <a:ln/>
        </p:spPr>
        <p:txBody>
          <a:bodyPr/>
          <a:p>
            <a:r>
              <a:rPr lang="zh-CN" altLang="en-US" sz="2400" dirty="0"/>
              <a:t>中断服务程序</a:t>
            </a:r>
            <a:r>
              <a:rPr lang="en-US" altLang="zh-CN" sz="2400" dirty="0"/>
              <a:t>(ISR)</a:t>
            </a:r>
            <a:r>
              <a:rPr lang="zh-CN" altLang="en-US" sz="2400" dirty="0"/>
              <a:t>分为三类：</a:t>
            </a:r>
            <a:r>
              <a:rPr lang="en-US" altLang="zh-CN" sz="2400" dirty="0"/>
              <a:t>1</a:t>
            </a:r>
            <a:r>
              <a:rPr lang="zh-CN" altLang="en-US" sz="2400" dirty="0"/>
              <a:t>类</a:t>
            </a:r>
            <a:r>
              <a:rPr lang="en-US" altLang="zh-CN" sz="2400" dirty="0"/>
              <a:t>ISR</a:t>
            </a:r>
            <a:r>
              <a:rPr lang="zh-CN" altLang="en-US" sz="2400" dirty="0"/>
              <a:t>，</a:t>
            </a:r>
            <a:r>
              <a:rPr lang="en-US" altLang="zh-CN" sz="2400" dirty="0"/>
              <a:t>2</a:t>
            </a:r>
            <a:r>
              <a:rPr lang="zh-CN" altLang="en-US" sz="2400" dirty="0"/>
              <a:t>类</a:t>
            </a:r>
            <a:r>
              <a:rPr lang="en-US" altLang="zh-CN" sz="2400" dirty="0"/>
              <a:t>ISR</a:t>
            </a:r>
            <a:r>
              <a:rPr lang="zh-CN" altLang="en-US" sz="2400" dirty="0"/>
              <a:t>和</a:t>
            </a:r>
            <a:r>
              <a:rPr lang="en-US" altLang="zh-CN" sz="2400" dirty="0"/>
              <a:t>3</a:t>
            </a:r>
            <a:r>
              <a:rPr lang="zh-CN" altLang="en-US" sz="2400" dirty="0"/>
              <a:t>类</a:t>
            </a:r>
            <a:r>
              <a:rPr lang="en-US" altLang="zh-CN" sz="2400" dirty="0"/>
              <a:t>ISR</a:t>
            </a:r>
            <a:r>
              <a:rPr lang="zh-CN" altLang="en-US" sz="2400" dirty="0"/>
              <a:t>。</a:t>
            </a:r>
            <a:endParaRPr lang="zh-CN" altLang="en-US" sz="2400" dirty="0"/>
          </a:p>
          <a:p>
            <a:r>
              <a:rPr lang="en-US" altLang="zh-CN" sz="2400" dirty="0"/>
              <a:t>1</a:t>
            </a:r>
            <a:r>
              <a:rPr lang="zh-CN" altLang="en-US" sz="2400" dirty="0"/>
              <a:t>类</a:t>
            </a:r>
            <a:r>
              <a:rPr lang="en-US" altLang="zh-CN" sz="2400" dirty="0"/>
              <a:t>ISR</a:t>
            </a:r>
            <a:r>
              <a:rPr lang="zh-CN" altLang="en-US" sz="2400" dirty="0"/>
              <a:t>：此类中断不需要调用</a:t>
            </a:r>
            <a:r>
              <a:rPr lang="en-US" altLang="zh-CN" sz="2400" dirty="0"/>
              <a:t>API</a:t>
            </a:r>
            <a:r>
              <a:rPr lang="zh-CN" altLang="en-US" sz="2400" dirty="0"/>
              <a:t>。对任务管理没有影响。</a:t>
            </a:r>
            <a:endParaRPr lang="zh-CN" altLang="en-US" sz="2400" dirty="0"/>
          </a:p>
          <a:p>
            <a:r>
              <a:rPr lang="en-US" altLang="zh-CN" sz="2400" dirty="0"/>
              <a:t>2</a:t>
            </a:r>
            <a:r>
              <a:rPr lang="zh-CN" altLang="en-US" sz="2400" dirty="0"/>
              <a:t>类</a:t>
            </a:r>
            <a:r>
              <a:rPr lang="en-US" altLang="zh-CN" sz="2400" dirty="0"/>
              <a:t>ISR</a:t>
            </a:r>
            <a:r>
              <a:rPr lang="zh-CN" altLang="en-US" sz="2400" dirty="0"/>
              <a:t>：需要调用</a:t>
            </a:r>
            <a:r>
              <a:rPr lang="en-US" altLang="zh-CN" sz="2400" dirty="0"/>
              <a:t>API</a:t>
            </a:r>
            <a:r>
              <a:rPr lang="zh-CN" altLang="en-US" sz="2400" dirty="0"/>
              <a:t>。典型地，这类中断需要增加计数器的值、激活任务，设置时间和发送消息。操作系统为这类</a:t>
            </a:r>
            <a:r>
              <a:rPr lang="en-US" altLang="zh-CN" sz="2400" dirty="0"/>
              <a:t>ISR</a:t>
            </a:r>
            <a:r>
              <a:rPr lang="zh-CN" altLang="en-US" sz="2400" dirty="0"/>
              <a:t>提供了准备其运行环境的框架，在框架内执行用户编写的中断处理程序。</a:t>
            </a:r>
            <a:endParaRPr lang="zh-CN" altLang="en-US" sz="2400" dirty="0"/>
          </a:p>
          <a:p>
            <a:r>
              <a:rPr lang="en-US" altLang="zh-CN" sz="2400" dirty="0"/>
              <a:t>3</a:t>
            </a:r>
            <a:r>
              <a:rPr lang="zh-CN" altLang="en-US" sz="2400" dirty="0"/>
              <a:t>类</a:t>
            </a:r>
            <a:r>
              <a:rPr lang="en-US" altLang="zh-CN" sz="2400" dirty="0"/>
              <a:t>ISR</a:t>
            </a:r>
            <a:r>
              <a:rPr lang="zh-CN" altLang="en-US" sz="2400" dirty="0"/>
              <a:t>：这类中断在满足一定条件时会调用</a:t>
            </a:r>
            <a:r>
              <a:rPr lang="en-US" altLang="zh-CN" sz="2400" dirty="0"/>
              <a:t>API</a:t>
            </a:r>
            <a:r>
              <a:rPr lang="zh-CN" altLang="en-US" sz="2400" dirty="0"/>
              <a:t>，也有可能不调用</a:t>
            </a:r>
            <a:r>
              <a:rPr lang="en-US" altLang="zh-CN" sz="2400" dirty="0"/>
              <a:t>API</a:t>
            </a:r>
            <a:r>
              <a:rPr lang="zh-CN" altLang="en-US" sz="2400" dirty="0"/>
              <a:t>。但调用时必须调用</a:t>
            </a:r>
            <a:r>
              <a:rPr lang="en-US" altLang="zh-CN" sz="2400" dirty="0"/>
              <a:t>EnterISR()</a:t>
            </a:r>
            <a:r>
              <a:rPr lang="zh-CN" altLang="en-US" sz="2400" dirty="0"/>
              <a:t>和</a:t>
            </a:r>
            <a:r>
              <a:rPr lang="en-US" altLang="zh-CN" sz="2400" dirty="0"/>
              <a:t>LeaveISR()</a:t>
            </a:r>
            <a:r>
              <a:rPr lang="zh-CN" altLang="en-US" sz="2400" dirty="0"/>
              <a:t>。图示如下：</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3491">
                                            <p:txEl>
                                              <p:charRg st="0" end="35"/>
                                            </p:txEl>
                                          </p:spTgt>
                                        </p:tgtEl>
                                        <p:attrNameLst>
                                          <p:attrName>style.visibility</p:attrName>
                                        </p:attrNameLst>
                                      </p:cBhvr>
                                      <p:to>
                                        <p:strVal val="visible"/>
                                      </p:to>
                                    </p:set>
                                    <p:anim calcmode="lin" valueType="num">
                                      <p:cBhvr additive="base">
                                        <p:cTn id="7" dur="500" fill="hold"/>
                                        <p:tgtEl>
                                          <p:spTgt spid="63491">
                                            <p:txEl>
                                              <p:charRg st="0" end="3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charRg st="0" end="35"/>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3491">
                                            <p:txEl>
                                              <p:charRg st="35" end="65"/>
                                            </p:txEl>
                                          </p:spTgt>
                                        </p:tgtEl>
                                        <p:attrNameLst>
                                          <p:attrName>style.visibility</p:attrName>
                                        </p:attrNameLst>
                                      </p:cBhvr>
                                      <p:to>
                                        <p:strVal val="visible"/>
                                      </p:to>
                                    </p:set>
                                    <p:anim calcmode="lin" valueType="num">
                                      <p:cBhvr additive="base">
                                        <p:cTn id="13" dur="500" fill="hold"/>
                                        <p:tgtEl>
                                          <p:spTgt spid="63491">
                                            <p:txEl>
                                              <p:charRg st="35" end="6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3491">
                                            <p:txEl>
                                              <p:charRg st="35" end="6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3491">
                                            <p:txEl>
                                              <p:charRg st="65" end="155"/>
                                            </p:txEl>
                                          </p:spTgt>
                                        </p:tgtEl>
                                        <p:attrNameLst>
                                          <p:attrName>style.visibility</p:attrName>
                                        </p:attrNameLst>
                                      </p:cBhvr>
                                      <p:to>
                                        <p:strVal val="visible"/>
                                      </p:to>
                                    </p:set>
                                    <p:anim calcmode="lin" valueType="num">
                                      <p:cBhvr additive="base">
                                        <p:cTn id="19" dur="500" fill="hold"/>
                                        <p:tgtEl>
                                          <p:spTgt spid="63491">
                                            <p:txEl>
                                              <p:charRg st="65" end="15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3491">
                                            <p:txEl>
                                              <p:charRg st="65" end="15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491">
                                            <p:txEl>
                                              <p:charRg st="155" end="227"/>
                                            </p:txEl>
                                          </p:spTgt>
                                        </p:tgtEl>
                                        <p:attrNameLst>
                                          <p:attrName>style.visibility</p:attrName>
                                        </p:attrNameLst>
                                      </p:cBhvr>
                                      <p:to>
                                        <p:strVal val="visible"/>
                                      </p:to>
                                    </p:set>
                                    <p:anim calcmode="lin" valueType="num">
                                      <p:cBhvr additive="base">
                                        <p:cTn id="25" dur="500" fill="hold"/>
                                        <p:tgtEl>
                                          <p:spTgt spid="63491">
                                            <p:txEl>
                                              <p:charRg st="155" end="22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491">
                                            <p:txEl>
                                              <p:charRg st="155" end="2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a:ln/>
        </p:spPr>
        <p:txBody>
          <a:bodyPr anchor="b"/>
          <a:p>
            <a:r>
              <a:rPr lang="en-US" altLang="zh-CN" dirty="0"/>
              <a:t>OSEK</a:t>
            </a:r>
            <a:r>
              <a:rPr lang="zh-CN" altLang="en-US" dirty="0"/>
              <a:t>的几个要点</a:t>
            </a:r>
            <a:endParaRPr lang="zh-CN" altLang="en-US" dirty="0"/>
          </a:p>
        </p:txBody>
      </p:sp>
      <p:sp>
        <p:nvSpPr>
          <p:cNvPr id="32771" name="文本占位符 32770"/>
          <p:cNvSpPr>
            <a:spLocks noGrp="1"/>
          </p:cNvSpPr>
          <p:nvPr>
            <p:ph type="body" idx="1"/>
          </p:nvPr>
        </p:nvSpPr>
        <p:spPr>
          <a:xfrm>
            <a:off x="838200" y="2362200"/>
            <a:ext cx="7772400" cy="4648200"/>
          </a:xfrm>
          <a:ln/>
        </p:spPr>
        <p:txBody>
          <a:bodyPr/>
          <a:p>
            <a:pPr>
              <a:lnSpc>
                <a:spcPct val="80000"/>
              </a:lnSpc>
            </a:pPr>
            <a:r>
              <a:rPr lang="en-US" altLang="zh-CN" sz="2400" dirty="0"/>
              <a:t>OS</a:t>
            </a:r>
            <a:r>
              <a:rPr lang="zh-CN" altLang="en-US" sz="2400" dirty="0"/>
              <a:t>在单处理器上运行</a:t>
            </a:r>
            <a:endParaRPr lang="zh-CN" altLang="en-US" sz="2400" dirty="0"/>
          </a:p>
          <a:p>
            <a:pPr>
              <a:lnSpc>
                <a:spcPct val="80000"/>
              </a:lnSpc>
            </a:pPr>
            <a:r>
              <a:rPr lang="en-US" altLang="zh-CN" sz="2400" dirty="0"/>
              <a:t>OS</a:t>
            </a:r>
            <a:r>
              <a:rPr lang="zh-CN" altLang="en-US" sz="2400" dirty="0"/>
              <a:t>在启动时由用户配置指令生成，以后不支持任务的动态生成。</a:t>
            </a:r>
            <a:endParaRPr lang="zh-CN" altLang="en-US" sz="2400" dirty="0"/>
          </a:p>
          <a:p>
            <a:pPr>
              <a:lnSpc>
                <a:spcPct val="80000"/>
              </a:lnSpc>
            </a:pPr>
            <a:r>
              <a:rPr lang="en-US" altLang="zh-CN" sz="2400" dirty="0"/>
              <a:t>OS</a:t>
            </a:r>
            <a:r>
              <a:rPr lang="zh-CN" altLang="en-US" sz="2400" dirty="0"/>
              <a:t>提供的服务提供了标准接口，对于不同的处理器实现接口必须相同，即通常所说的</a:t>
            </a:r>
            <a:r>
              <a:rPr lang="en-US" altLang="zh-CN" sz="2400" dirty="0"/>
              <a:t>OS</a:t>
            </a:r>
            <a:r>
              <a:rPr lang="zh-CN" altLang="en-US" sz="2400" dirty="0"/>
              <a:t>的移植。</a:t>
            </a:r>
            <a:endParaRPr lang="zh-CN" altLang="en-US" sz="2400" dirty="0"/>
          </a:p>
          <a:p>
            <a:pPr>
              <a:lnSpc>
                <a:spcPct val="80000"/>
              </a:lnSpc>
            </a:pPr>
            <a:r>
              <a:rPr lang="zh-CN" altLang="en-US" sz="2400" dirty="0"/>
              <a:t>支持符合类（见后面详细介绍）和不同的调度策略。</a:t>
            </a:r>
            <a:endParaRPr lang="zh-CN" altLang="en-US" sz="2400" dirty="0"/>
          </a:p>
          <a:p>
            <a:pPr>
              <a:lnSpc>
                <a:spcPct val="80000"/>
              </a:lnSpc>
            </a:pPr>
            <a:r>
              <a:rPr lang="zh-CN" altLang="en-US" sz="2400" dirty="0"/>
              <a:t>几乎所有的</a:t>
            </a:r>
            <a:r>
              <a:rPr lang="en-US" altLang="zh-CN" sz="2400" dirty="0"/>
              <a:t>API</a:t>
            </a:r>
            <a:r>
              <a:rPr lang="zh-CN" altLang="en-US" sz="2400" dirty="0"/>
              <a:t>都返回一个</a:t>
            </a:r>
            <a:r>
              <a:rPr lang="en-US" altLang="zh-CN" sz="2400" dirty="0"/>
              <a:t>StatusType</a:t>
            </a:r>
            <a:r>
              <a:rPr lang="zh-CN" altLang="en-US" sz="2400" dirty="0"/>
              <a:t>类型，有几个例外。</a:t>
            </a:r>
            <a:r>
              <a:rPr lang="en-US" altLang="zh-CN" sz="2400" dirty="0"/>
              <a:t>(StartOS()</a:t>
            </a:r>
            <a:r>
              <a:rPr lang="zh-CN" altLang="en-US" sz="2400" dirty="0"/>
              <a:t>、</a:t>
            </a:r>
            <a:r>
              <a:rPr lang="en-US" altLang="zh-CN" sz="2400" err="1"/>
              <a:t>ShutdownOS</a:t>
            </a:r>
            <a:r>
              <a:rPr lang="en-US" altLang="zh-CN" sz="2400" dirty="0"/>
              <a:t>()</a:t>
            </a:r>
            <a:r>
              <a:rPr lang="zh-CN" altLang="en-US" sz="2400" dirty="0"/>
              <a:t>、</a:t>
            </a:r>
            <a:r>
              <a:rPr lang="en-US" altLang="zh-CN" sz="2400" err="1"/>
              <a:t>GetActiveApplica-tionMode</a:t>
            </a:r>
            <a:r>
              <a:rPr lang="en-US" altLang="zh-CN" sz="2400" dirty="0"/>
              <a:t>()</a:t>
            </a:r>
            <a:r>
              <a:rPr lang="zh-CN" altLang="en-US" sz="2400" dirty="0"/>
              <a:t>、</a:t>
            </a:r>
            <a:r>
              <a:rPr lang="en-US" altLang="zh-CN" sz="2400" dirty="0"/>
              <a:t>EnterISR()</a:t>
            </a:r>
            <a:r>
              <a:rPr lang="zh-CN" altLang="en-US" sz="2400" dirty="0"/>
              <a:t>、</a:t>
            </a:r>
            <a:r>
              <a:rPr lang="en-US" altLang="zh-CN" sz="2400"/>
              <a:t>LeaveISR())</a:t>
            </a:r>
            <a:endParaRPr lang="en-US" altLang="zh-CN" sz="2400"/>
          </a:p>
          <a:p>
            <a:pPr>
              <a:lnSpc>
                <a:spcPct val="80000"/>
              </a:lnSpc>
            </a:pPr>
            <a:r>
              <a:rPr lang="zh-CN" altLang="en-US" sz="2400" dirty="0"/>
              <a:t>标准状态模式</a:t>
            </a:r>
            <a:r>
              <a:rPr lang="en-US" altLang="zh-CN" sz="2400" dirty="0"/>
              <a:t>(API</a:t>
            </a:r>
            <a:r>
              <a:rPr lang="zh-CN" altLang="en-US" sz="2400" dirty="0"/>
              <a:t>只返回</a:t>
            </a:r>
            <a:r>
              <a:rPr lang="en-US" altLang="zh-CN" sz="2400" dirty="0"/>
              <a:t>E_OK)</a:t>
            </a:r>
            <a:r>
              <a:rPr lang="zh-CN" altLang="en-US" sz="2400" dirty="0"/>
              <a:t>和扩展状态模式</a:t>
            </a:r>
            <a:r>
              <a:rPr lang="en-US" altLang="zh-CN" sz="2400" dirty="0"/>
              <a:t>(</a:t>
            </a:r>
            <a:r>
              <a:rPr lang="zh-CN" altLang="en-US" sz="2400" dirty="0"/>
              <a:t>可以返回错误码</a:t>
            </a:r>
            <a:r>
              <a:rPr lang="en-US" altLang="zh-CN" sz="2400" dirty="0"/>
              <a:t>)</a:t>
            </a:r>
            <a:r>
              <a:rPr lang="zh-CN" altLang="en-US" sz="2400" dirty="0"/>
              <a:t>，一般系统测试阶段采用扩展状态模式，发布的时候采用标准状态模式。</a:t>
            </a:r>
            <a:endParaRPr lang="zh-CN" altLang="en-US" sz="2400" dirty="0"/>
          </a:p>
          <a:p>
            <a:pPr>
              <a:lnSpc>
                <a:spcPct val="80000"/>
              </a:lnSpc>
            </a:pPr>
            <a:r>
              <a:rPr lang="zh-CN" altLang="en-US" sz="2400" dirty="0"/>
              <a:t>回调函数和应用程序模式。</a:t>
            </a:r>
            <a:endParaRPr lang="zh-CN" altLang="en-US" sz="2400"/>
          </a:p>
          <a:p>
            <a:pPr>
              <a:lnSpc>
                <a:spcPct val="80000"/>
              </a:lnSpc>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771">
                                            <p:txEl>
                                              <p:charRg st="0" end="11"/>
                                            </p:txEl>
                                          </p:spTgt>
                                        </p:tgtEl>
                                        <p:attrNameLst>
                                          <p:attrName>style.visibility</p:attrName>
                                        </p:attrNameLst>
                                      </p:cBhvr>
                                      <p:to>
                                        <p:strVal val="visible"/>
                                      </p:to>
                                    </p:set>
                                    <p:anim calcmode="lin" valueType="num">
                                      <p:cBhvr additive="base">
                                        <p:cTn id="7" dur="500" fill="hold"/>
                                        <p:tgtEl>
                                          <p:spTgt spid="32771">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charRg st="0" end="1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2771">
                                            <p:txEl>
                                              <p:charRg st="11" end="41"/>
                                            </p:txEl>
                                          </p:spTgt>
                                        </p:tgtEl>
                                        <p:attrNameLst>
                                          <p:attrName>style.visibility</p:attrName>
                                        </p:attrNameLst>
                                      </p:cBhvr>
                                      <p:to>
                                        <p:strVal val="visible"/>
                                      </p:to>
                                    </p:set>
                                    <p:anim calcmode="lin" valueType="num">
                                      <p:cBhvr additive="base">
                                        <p:cTn id="13" dur="500" fill="hold"/>
                                        <p:tgtEl>
                                          <p:spTgt spid="32771">
                                            <p:txEl>
                                              <p:charRg st="11"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charRg st="11" end="4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771">
                                            <p:txEl>
                                              <p:charRg st="41" end="86"/>
                                            </p:txEl>
                                          </p:spTgt>
                                        </p:tgtEl>
                                        <p:attrNameLst>
                                          <p:attrName>style.visibility</p:attrName>
                                        </p:attrNameLst>
                                      </p:cBhvr>
                                      <p:to>
                                        <p:strVal val="visible"/>
                                      </p:to>
                                    </p:set>
                                    <p:anim calcmode="lin" valueType="num">
                                      <p:cBhvr additive="base">
                                        <p:cTn id="19" dur="500" fill="hold"/>
                                        <p:tgtEl>
                                          <p:spTgt spid="32771">
                                            <p:txEl>
                                              <p:charRg st="41" end="8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2771">
                                            <p:txEl>
                                              <p:charRg st="41" end="8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2771">
                                            <p:txEl>
                                              <p:charRg st="86" end="110"/>
                                            </p:txEl>
                                          </p:spTgt>
                                        </p:tgtEl>
                                        <p:attrNameLst>
                                          <p:attrName>style.visibility</p:attrName>
                                        </p:attrNameLst>
                                      </p:cBhvr>
                                      <p:to>
                                        <p:strVal val="visible"/>
                                      </p:to>
                                    </p:set>
                                    <p:anim calcmode="lin" valueType="num">
                                      <p:cBhvr additive="base">
                                        <p:cTn id="25" dur="500" fill="hold"/>
                                        <p:tgtEl>
                                          <p:spTgt spid="32771">
                                            <p:txEl>
                                              <p:charRg st="86" end="11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2771">
                                            <p:txEl>
                                              <p:charRg st="86" end="11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2771">
                                            <p:txEl>
                                              <p:charRg st="110" end="217"/>
                                            </p:txEl>
                                          </p:spTgt>
                                        </p:tgtEl>
                                        <p:attrNameLst>
                                          <p:attrName>style.visibility</p:attrName>
                                        </p:attrNameLst>
                                      </p:cBhvr>
                                      <p:to>
                                        <p:strVal val="visible"/>
                                      </p:to>
                                    </p:set>
                                    <p:anim calcmode="lin" valueType="num">
                                      <p:cBhvr additive="base">
                                        <p:cTn id="31" dur="500" fill="hold"/>
                                        <p:tgtEl>
                                          <p:spTgt spid="32771">
                                            <p:txEl>
                                              <p:charRg st="110" end="21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2771">
                                            <p:txEl>
                                              <p:charRg st="110" end="21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2771">
                                            <p:txEl>
                                              <p:charRg st="217" end="284"/>
                                            </p:txEl>
                                          </p:spTgt>
                                        </p:tgtEl>
                                        <p:attrNameLst>
                                          <p:attrName>style.visibility</p:attrName>
                                        </p:attrNameLst>
                                      </p:cBhvr>
                                      <p:to>
                                        <p:strVal val="visible"/>
                                      </p:to>
                                    </p:set>
                                    <p:anim calcmode="lin" valueType="num">
                                      <p:cBhvr additive="base">
                                        <p:cTn id="37" dur="500" fill="hold"/>
                                        <p:tgtEl>
                                          <p:spTgt spid="32771">
                                            <p:txEl>
                                              <p:charRg st="217" end="28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1">
                                            <p:txEl>
                                              <p:charRg st="217" end="28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2771">
                                            <p:txEl>
                                              <p:charRg st="284" end="297"/>
                                            </p:txEl>
                                          </p:spTgt>
                                        </p:tgtEl>
                                        <p:attrNameLst>
                                          <p:attrName>style.visibility</p:attrName>
                                        </p:attrNameLst>
                                      </p:cBhvr>
                                      <p:to>
                                        <p:strVal val="visible"/>
                                      </p:to>
                                    </p:set>
                                    <p:anim calcmode="lin" valueType="num">
                                      <p:cBhvr additive="base">
                                        <p:cTn id="43" dur="500" fill="hold"/>
                                        <p:tgtEl>
                                          <p:spTgt spid="32771">
                                            <p:txEl>
                                              <p:charRg st="284" end="29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1">
                                            <p:txEl>
                                              <p:charRg st="284" end="2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a:ln/>
        </p:spPr>
        <p:txBody>
          <a:bodyPr anchor="b"/>
          <a:p>
            <a:r>
              <a:rPr lang="zh-CN" altLang="en-US" dirty="0"/>
              <a:t>中断分类</a:t>
            </a:r>
            <a:endParaRPr lang="zh-CN" altLang="en-US" dirty="0"/>
          </a:p>
        </p:txBody>
      </p:sp>
      <p:pic>
        <p:nvPicPr>
          <p:cNvPr id="64516" name="文本占位符 64515"/>
          <p:cNvPicPr>
            <a:picLocks noChangeAspect="1"/>
          </p:cNvPicPr>
          <p:nvPr>
            <p:ph type="body" idx="1"/>
          </p:nvPr>
        </p:nvPicPr>
        <p:blipFill>
          <a:blip r:embed="rId1"/>
          <a:stretch>
            <a:fillRect/>
          </a:stretch>
        </p:blipFill>
        <p:spPr>
          <a:xfrm>
            <a:off x="762000" y="2590800"/>
            <a:ext cx="7848600" cy="3459163"/>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500" fill="hold"/>
                                        <p:tgtEl>
                                          <p:spTgt spid="64516"/>
                                        </p:tgtEl>
                                        <p:attrNameLst>
                                          <p:attrName>ppt_x</p:attrName>
                                        </p:attrNameLst>
                                      </p:cBhvr>
                                      <p:tavLst>
                                        <p:tav tm="0">
                                          <p:val>
                                            <p:strVal val="1+#ppt_w/2"/>
                                          </p:val>
                                        </p:tav>
                                        <p:tav tm="100000">
                                          <p:val>
                                            <p:strVal val="#ppt_x"/>
                                          </p:val>
                                        </p:tav>
                                      </p:tavLst>
                                    </p:anim>
                                    <p:anim calcmode="lin" valueType="num">
                                      <p:cBhvr additive="base">
                                        <p:cTn id="8"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a:ln/>
        </p:spPr>
        <p:txBody>
          <a:bodyPr anchor="b"/>
          <a:p>
            <a:r>
              <a:rPr lang="zh-CN" altLang="en-US" dirty="0"/>
              <a:t>中断</a:t>
            </a:r>
            <a:endParaRPr lang="zh-CN" altLang="en-US" dirty="0"/>
          </a:p>
        </p:txBody>
      </p:sp>
      <p:sp>
        <p:nvSpPr>
          <p:cNvPr id="65539" name="文本占位符 65538"/>
          <p:cNvSpPr>
            <a:spLocks noGrp="1"/>
          </p:cNvSpPr>
          <p:nvPr>
            <p:ph type="body" idx="1"/>
          </p:nvPr>
        </p:nvSpPr>
        <p:spPr>
          <a:ln/>
        </p:spPr>
        <p:txBody>
          <a:bodyPr/>
          <a:p>
            <a:r>
              <a:rPr lang="zh-CN" altLang="en-US" sz="2400" dirty="0"/>
              <a:t>在</a:t>
            </a:r>
            <a:r>
              <a:rPr lang="en-US" altLang="zh-CN" sz="2400" dirty="0"/>
              <a:t>ISR</a:t>
            </a:r>
            <a:r>
              <a:rPr lang="zh-CN" altLang="en-US" sz="2400" dirty="0"/>
              <a:t>内部不会调度。</a:t>
            </a:r>
            <a:endParaRPr lang="zh-CN" altLang="en-US" sz="2400" dirty="0"/>
          </a:p>
          <a:p>
            <a:r>
              <a:rPr lang="zh-CN" altLang="en-US" sz="2400" dirty="0"/>
              <a:t>调度发生在</a:t>
            </a:r>
            <a:r>
              <a:rPr lang="en-US" altLang="zh-CN" sz="2400" dirty="0"/>
              <a:t>2</a:t>
            </a:r>
            <a:r>
              <a:rPr lang="zh-CN" altLang="en-US" sz="2400" dirty="0"/>
              <a:t>类</a:t>
            </a:r>
            <a:r>
              <a:rPr lang="en-US" altLang="zh-CN" sz="2400" dirty="0"/>
              <a:t>ISR</a:t>
            </a:r>
            <a:r>
              <a:rPr lang="zh-CN" altLang="en-US" sz="2400" dirty="0"/>
              <a:t>和</a:t>
            </a:r>
            <a:r>
              <a:rPr lang="en-US" altLang="zh-CN" sz="2400" dirty="0"/>
              <a:t>3</a:t>
            </a:r>
            <a:r>
              <a:rPr lang="zh-CN" altLang="en-US" sz="2400" dirty="0"/>
              <a:t>类</a:t>
            </a:r>
            <a:r>
              <a:rPr lang="en-US" altLang="zh-CN" sz="2400" dirty="0"/>
              <a:t>ISR</a:t>
            </a:r>
            <a:r>
              <a:rPr lang="zh-CN" altLang="en-US" sz="2400" dirty="0"/>
              <a:t>返回时，没有其它要处理的中断且该中断是在一个可抢占任务运行时发生的。</a:t>
            </a:r>
            <a:endParaRPr lang="zh-CN" altLang="en-US" sz="2400" dirty="0"/>
          </a:p>
          <a:p>
            <a:r>
              <a:rPr lang="zh-CN" altLang="en-US" sz="2400" dirty="0"/>
              <a:t>此时的调度应根据全抢占调度策略的调度点去调度任务。</a:t>
            </a:r>
            <a:endParaRPr lang="zh-CN" altLang="en-US" sz="2400" dirty="0"/>
          </a:p>
          <a:p>
            <a:r>
              <a:rPr lang="zh-CN" altLang="en-US" sz="2400" dirty="0"/>
              <a:t>中断的调度顺序是由具体硬件来决定的。</a:t>
            </a:r>
            <a:endParaRPr lang="zh-CN" altLang="en-US" sz="2400" dirty="0"/>
          </a:p>
          <a:p>
            <a:r>
              <a:rPr lang="zh-CN" altLang="en-US" sz="2400" dirty="0"/>
              <a:t>可被任务和</a:t>
            </a:r>
            <a:r>
              <a:rPr lang="en-US" altLang="zh-CN" sz="2400" dirty="0"/>
              <a:t>ISR</a:t>
            </a:r>
            <a:r>
              <a:rPr lang="zh-CN" altLang="en-US" sz="2400" dirty="0"/>
              <a:t>使用的中断服务如下图：</a:t>
            </a:r>
            <a:endParaRPr lang="zh-CN" altLang="en-US"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5539">
                                            <p:txEl>
                                              <p:charRg st="0" end="12"/>
                                            </p:txEl>
                                          </p:spTgt>
                                        </p:tgtEl>
                                        <p:attrNameLst>
                                          <p:attrName>style.visibility</p:attrName>
                                        </p:attrNameLst>
                                      </p:cBhvr>
                                      <p:to>
                                        <p:strVal val="visible"/>
                                      </p:to>
                                    </p:set>
                                    <p:anim calcmode="lin" valueType="num">
                                      <p:cBhvr additive="base">
                                        <p:cTn id="7" dur="500" fill="hold"/>
                                        <p:tgtEl>
                                          <p:spTgt spid="65539">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charRg st="0" end="12"/>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5539">
                                            <p:txEl>
                                              <p:charRg st="12" end="63"/>
                                            </p:txEl>
                                          </p:spTgt>
                                        </p:tgtEl>
                                        <p:attrNameLst>
                                          <p:attrName>style.visibility</p:attrName>
                                        </p:attrNameLst>
                                      </p:cBhvr>
                                      <p:to>
                                        <p:strVal val="visible"/>
                                      </p:to>
                                    </p:set>
                                    <p:anim calcmode="lin" valueType="num">
                                      <p:cBhvr additive="base">
                                        <p:cTn id="13" dur="500" fill="hold"/>
                                        <p:tgtEl>
                                          <p:spTgt spid="65539">
                                            <p:txEl>
                                              <p:charRg st="12" end="6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5539">
                                            <p:txEl>
                                              <p:charRg st="12" end="6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5539">
                                            <p:txEl>
                                              <p:charRg st="63" end="89"/>
                                            </p:txEl>
                                          </p:spTgt>
                                        </p:tgtEl>
                                        <p:attrNameLst>
                                          <p:attrName>style.visibility</p:attrName>
                                        </p:attrNameLst>
                                      </p:cBhvr>
                                      <p:to>
                                        <p:strVal val="visible"/>
                                      </p:to>
                                    </p:set>
                                    <p:anim calcmode="lin" valueType="num">
                                      <p:cBhvr additive="base">
                                        <p:cTn id="19" dur="500" fill="hold"/>
                                        <p:tgtEl>
                                          <p:spTgt spid="65539">
                                            <p:txEl>
                                              <p:charRg st="63" end="89"/>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5539">
                                            <p:txEl>
                                              <p:charRg st="63" end="8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5539">
                                            <p:txEl>
                                              <p:charRg st="89" end="108"/>
                                            </p:txEl>
                                          </p:spTgt>
                                        </p:tgtEl>
                                        <p:attrNameLst>
                                          <p:attrName>style.visibility</p:attrName>
                                        </p:attrNameLst>
                                      </p:cBhvr>
                                      <p:to>
                                        <p:strVal val="visible"/>
                                      </p:to>
                                    </p:set>
                                    <p:anim calcmode="lin" valueType="num">
                                      <p:cBhvr additive="base">
                                        <p:cTn id="25" dur="500" fill="hold"/>
                                        <p:tgtEl>
                                          <p:spTgt spid="65539">
                                            <p:txEl>
                                              <p:charRg st="89" end="108"/>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5539">
                                            <p:txEl>
                                              <p:charRg st="89" end="10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5539">
                                            <p:txEl>
                                              <p:charRg st="108" end="128"/>
                                            </p:txEl>
                                          </p:spTgt>
                                        </p:tgtEl>
                                        <p:attrNameLst>
                                          <p:attrName>style.visibility</p:attrName>
                                        </p:attrNameLst>
                                      </p:cBhvr>
                                      <p:to>
                                        <p:strVal val="visible"/>
                                      </p:to>
                                    </p:set>
                                    <p:anim calcmode="lin" valueType="num">
                                      <p:cBhvr additive="base">
                                        <p:cTn id="31" dur="500" fill="hold"/>
                                        <p:tgtEl>
                                          <p:spTgt spid="65539">
                                            <p:txEl>
                                              <p:charRg st="108" end="12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charRg st="108" end="1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5" name="文本占位符 66564"/>
          <p:cNvSpPr>
            <a:spLocks noGrp="1"/>
          </p:cNvSpPr>
          <p:nvPr>
            <p:ph type="body" idx="1"/>
          </p:nvPr>
        </p:nvSpPr>
        <p:spPr>
          <a:ln/>
        </p:spPr>
        <p:txBody>
          <a:bodyPr/>
          <a:p>
            <a:endParaRPr dirty="0"/>
          </a:p>
        </p:txBody>
      </p:sp>
      <p:pic>
        <p:nvPicPr>
          <p:cNvPr id="66566" name="标题 66565"/>
          <p:cNvPicPr>
            <a:picLocks noChangeAspect="1"/>
          </p:cNvPicPr>
          <p:nvPr>
            <p:ph type="title"/>
          </p:nvPr>
        </p:nvPicPr>
        <p:blipFill>
          <a:blip r:embed="rId1"/>
          <a:stretch>
            <a:fillRect/>
          </a:stretch>
        </p:blipFill>
        <p:spPr>
          <a:xfrm>
            <a:off x="0" y="0"/>
            <a:ext cx="9144000" cy="6858000"/>
          </a:xfrm>
          <a:prstGeom prst="rect">
            <a:avLst/>
          </a:prstGeo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7" name="文本占位符 67586"/>
          <p:cNvSpPr>
            <a:spLocks noGrp="1"/>
          </p:cNvSpPr>
          <p:nvPr>
            <p:ph type="body" idx="1"/>
          </p:nvPr>
        </p:nvSpPr>
        <p:spPr>
          <a:ln/>
        </p:spPr>
        <p:txBody>
          <a:bodyPr/>
          <a:p>
            <a:endParaRPr dirty="0"/>
          </a:p>
        </p:txBody>
      </p:sp>
      <p:pic>
        <p:nvPicPr>
          <p:cNvPr id="67588" name="标题 67587"/>
          <p:cNvPicPr>
            <a:picLocks noChangeAspect="1"/>
          </p:cNvPicPr>
          <p:nvPr>
            <p:ph type="title"/>
          </p:nvPr>
        </p:nvPicPr>
        <p:blipFill>
          <a:blip r:embed="rId1"/>
          <a:stretch>
            <a:fillRect/>
          </a:stretch>
        </p:blipFill>
        <p:spPr>
          <a:xfrm>
            <a:off x="0" y="0"/>
            <a:ext cx="9220200" cy="685800"/>
          </a:xfrm>
          <a:prstGeom prst="rect">
            <a:avLst/>
          </a:prstGeom>
          <a:ln/>
        </p:spPr>
      </p:pic>
      <p:pic>
        <p:nvPicPr>
          <p:cNvPr id="67589" name="图片 67588"/>
          <p:cNvPicPr>
            <a:picLocks noChangeAspect="1"/>
          </p:cNvPicPr>
          <p:nvPr/>
        </p:nvPicPr>
        <p:blipFill>
          <a:blip r:embed="rId2"/>
          <a:stretch>
            <a:fillRect/>
          </a:stretch>
        </p:blipFill>
        <p:spPr>
          <a:xfrm>
            <a:off x="0" y="609600"/>
            <a:ext cx="9144000" cy="62484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a:ln/>
        </p:spPr>
        <p:txBody>
          <a:bodyPr anchor="b"/>
          <a:p>
            <a:r>
              <a:rPr lang="zh-CN" altLang="en-US" dirty="0"/>
              <a:t>事件机制</a:t>
            </a:r>
            <a:endParaRPr lang="zh-CN" altLang="en-US" dirty="0"/>
          </a:p>
        </p:txBody>
      </p:sp>
      <p:sp>
        <p:nvSpPr>
          <p:cNvPr id="68611" name="文本占位符 68610"/>
          <p:cNvSpPr>
            <a:spLocks noGrp="1"/>
          </p:cNvSpPr>
          <p:nvPr>
            <p:ph type="body" idx="1"/>
          </p:nvPr>
        </p:nvSpPr>
        <p:spPr>
          <a:ln/>
        </p:spPr>
        <p:txBody>
          <a:bodyPr/>
          <a:p>
            <a:r>
              <a:rPr lang="zh-CN" altLang="en-US" dirty="0"/>
              <a:t>事件用于任务同步</a:t>
            </a:r>
            <a:endParaRPr lang="zh-CN" altLang="en-US" dirty="0"/>
          </a:p>
          <a:p>
            <a:r>
              <a:rPr lang="zh-CN" altLang="en-US" dirty="0"/>
              <a:t>操作系统只为扩展任务提供事件机制，每个事件均被分配给某个任务，每个任务可以拥有有限个事件。</a:t>
            </a:r>
            <a:endParaRPr lang="zh-CN" altLang="en-US" dirty="0"/>
          </a:p>
          <a:p>
            <a:r>
              <a:rPr lang="zh-CN" altLang="en-US" dirty="0"/>
              <a:t>事件机制激发任务进入或者脱离等待状态。</a:t>
            </a:r>
            <a:endParaRPr lang="zh-CN" altLang="en-US" dirty="0"/>
          </a:p>
          <a:p>
            <a:r>
              <a:rPr lang="zh-CN" altLang="en-US" dirty="0"/>
              <a:t>以下两图为全抢占和非抢占情况下设置事件对任务调度的影响：</a:t>
            </a:r>
            <a:endParaRPr lang="zh-CN" altLang="en-US" dirty="0"/>
          </a:p>
          <a:p>
            <a:pPr>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8611">
                                            <p:txEl>
                                              <p:charRg st="0" end="9"/>
                                            </p:txEl>
                                          </p:spTgt>
                                        </p:tgtEl>
                                        <p:attrNameLst>
                                          <p:attrName>style.visibility</p:attrName>
                                        </p:attrNameLst>
                                      </p:cBhvr>
                                      <p:to>
                                        <p:strVal val="visible"/>
                                      </p:to>
                                    </p:set>
                                    <p:anim calcmode="lin" valueType="num">
                                      <p:cBhvr additive="base">
                                        <p:cTn id="7" dur="500" fill="hold"/>
                                        <p:tgtEl>
                                          <p:spTgt spid="68611">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charRg st="0" end="9"/>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8611">
                                            <p:txEl>
                                              <p:charRg st="9" end="55"/>
                                            </p:txEl>
                                          </p:spTgt>
                                        </p:tgtEl>
                                        <p:attrNameLst>
                                          <p:attrName>style.visibility</p:attrName>
                                        </p:attrNameLst>
                                      </p:cBhvr>
                                      <p:to>
                                        <p:strVal val="visible"/>
                                      </p:to>
                                    </p:set>
                                    <p:anim calcmode="lin" valueType="num">
                                      <p:cBhvr additive="base">
                                        <p:cTn id="13" dur="500" fill="hold"/>
                                        <p:tgtEl>
                                          <p:spTgt spid="68611">
                                            <p:txEl>
                                              <p:charRg st="9" end="5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8611">
                                            <p:txEl>
                                              <p:charRg st="9" end="5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8611">
                                            <p:txEl>
                                              <p:charRg st="55" end="75"/>
                                            </p:txEl>
                                          </p:spTgt>
                                        </p:tgtEl>
                                        <p:attrNameLst>
                                          <p:attrName>style.visibility</p:attrName>
                                        </p:attrNameLst>
                                      </p:cBhvr>
                                      <p:to>
                                        <p:strVal val="visible"/>
                                      </p:to>
                                    </p:set>
                                    <p:anim calcmode="lin" valueType="num">
                                      <p:cBhvr additive="base">
                                        <p:cTn id="19" dur="500" fill="hold"/>
                                        <p:tgtEl>
                                          <p:spTgt spid="68611">
                                            <p:txEl>
                                              <p:charRg st="55" end="7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8611">
                                            <p:txEl>
                                              <p:charRg st="55" end="7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8611">
                                            <p:txEl>
                                              <p:charRg st="75" end="104"/>
                                            </p:txEl>
                                          </p:spTgt>
                                        </p:tgtEl>
                                        <p:attrNameLst>
                                          <p:attrName>style.visibility</p:attrName>
                                        </p:attrNameLst>
                                      </p:cBhvr>
                                      <p:to>
                                        <p:strVal val="visible"/>
                                      </p:to>
                                    </p:set>
                                    <p:anim calcmode="lin" valueType="num">
                                      <p:cBhvr additive="base">
                                        <p:cTn id="25" dur="500" fill="hold"/>
                                        <p:tgtEl>
                                          <p:spTgt spid="68611">
                                            <p:txEl>
                                              <p:charRg st="75" end="10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611">
                                            <p:txEl>
                                              <p:charRg st="75" end="10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a:ln/>
        </p:spPr>
        <p:txBody>
          <a:bodyPr anchor="b"/>
          <a:p>
            <a:endParaRPr dirty="0"/>
          </a:p>
        </p:txBody>
      </p:sp>
      <p:pic>
        <p:nvPicPr>
          <p:cNvPr id="69636" name="文本占位符 69635"/>
          <p:cNvPicPr>
            <a:picLocks noChangeAspect="1"/>
          </p:cNvPicPr>
          <p:nvPr>
            <p:ph type="body" idx="1"/>
          </p:nvPr>
        </p:nvPicPr>
        <p:blipFill>
          <a:blip r:embed="rId1"/>
          <a:stretch>
            <a:fillRect/>
          </a:stretch>
        </p:blipFill>
        <p:spPr>
          <a:xfrm>
            <a:off x="0" y="0"/>
            <a:ext cx="9144000" cy="6172200"/>
          </a:xfrm>
          <a:ln/>
        </p:spPr>
      </p:pic>
      <p:pic>
        <p:nvPicPr>
          <p:cNvPr id="69637" name="图片 69636"/>
          <p:cNvPicPr>
            <a:picLocks noChangeAspect="1"/>
          </p:cNvPicPr>
          <p:nvPr/>
        </p:nvPicPr>
        <p:blipFill>
          <a:blip r:embed="rId2"/>
          <a:stretch>
            <a:fillRect/>
          </a:stretch>
        </p:blipFill>
        <p:spPr>
          <a:xfrm>
            <a:off x="0" y="6096000"/>
            <a:ext cx="9144000" cy="76200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a:ln/>
        </p:spPr>
        <p:txBody>
          <a:bodyPr anchor="b"/>
          <a:p>
            <a:endParaRPr dirty="0"/>
          </a:p>
        </p:txBody>
      </p:sp>
      <p:pic>
        <p:nvPicPr>
          <p:cNvPr id="70660" name="文本占位符 70659"/>
          <p:cNvPicPr>
            <a:picLocks noChangeAspect="1"/>
          </p:cNvPicPr>
          <p:nvPr>
            <p:ph type="body" idx="1"/>
          </p:nvPr>
        </p:nvPicPr>
        <p:blipFill>
          <a:blip r:embed="rId1"/>
          <a:stretch>
            <a:fillRect/>
          </a:stretch>
        </p:blipFill>
        <p:spPr>
          <a:xfrm>
            <a:off x="0" y="0"/>
            <a:ext cx="9144000" cy="5943600"/>
          </a:xfrm>
          <a:ln/>
        </p:spPr>
      </p:pic>
      <p:pic>
        <p:nvPicPr>
          <p:cNvPr id="70661" name="图片 70660"/>
          <p:cNvPicPr>
            <a:picLocks noChangeAspect="1"/>
          </p:cNvPicPr>
          <p:nvPr/>
        </p:nvPicPr>
        <p:blipFill>
          <a:blip r:embed="rId2"/>
          <a:stretch>
            <a:fillRect/>
          </a:stretch>
        </p:blipFill>
        <p:spPr>
          <a:xfrm>
            <a:off x="0" y="5943600"/>
            <a:ext cx="8153400" cy="91440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a:ln/>
        </p:spPr>
        <p:txBody>
          <a:bodyPr anchor="b"/>
          <a:p>
            <a:r>
              <a:rPr lang="zh-CN" altLang="en-US" dirty="0"/>
              <a:t>资源管理</a:t>
            </a:r>
            <a:endParaRPr lang="zh-CN" altLang="en-US" dirty="0"/>
          </a:p>
        </p:txBody>
      </p:sp>
      <p:sp>
        <p:nvSpPr>
          <p:cNvPr id="71683" name="文本占位符 71682"/>
          <p:cNvSpPr>
            <a:spLocks noGrp="1"/>
          </p:cNvSpPr>
          <p:nvPr>
            <p:ph type="body" idx="1"/>
          </p:nvPr>
        </p:nvSpPr>
        <p:spPr>
          <a:xfrm>
            <a:off x="838200" y="2362200"/>
            <a:ext cx="7924800" cy="4038600"/>
          </a:xfrm>
          <a:ln/>
        </p:spPr>
        <p:txBody>
          <a:bodyPr/>
          <a:p>
            <a:pPr>
              <a:lnSpc>
                <a:spcPct val="80000"/>
              </a:lnSpc>
            </a:pPr>
            <a:r>
              <a:rPr lang="zh-CN" altLang="en-US" sz="2400" dirty="0"/>
              <a:t>资源管理对四个符合类都是必须的。</a:t>
            </a:r>
            <a:endParaRPr lang="zh-CN" altLang="en-US" sz="2400" dirty="0"/>
          </a:p>
          <a:p>
            <a:pPr>
              <a:lnSpc>
                <a:spcPct val="80000"/>
              </a:lnSpc>
            </a:pPr>
            <a:r>
              <a:rPr lang="zh-CN" altLang="en-US" sz="2400" dirty="0"/>
              <a:t>资源管理的目标：</a:t>
            </a:r>
            <a:endParaRPr lang="zh-CN" altLang="en-US" sz="2400" dirty="0"/>
          </a:p>
          <a:p>
            <a:pPr lvl="1">
              <a:lnSpc>
                <a:spcPct val="80000"/>
              </a:lnSpc>
            </a:pPr>
            <a:r>
              <a:rPr lang="zh-CN" altLang="en-US" sz="2000" dirty="0"/>
              <a:t>两个任务不能同时占有同一资源（互斥）。</a:t>
            </a:r>
            <a:endParaRPr lang="zh-CN" altLang="en-US" sz="2000" dirty="0"/>
          </a:p>
          <a:p>
            <a:pPr lvl="1">
              <a:lnSpc>
                <a:spcPct val="80000"/>
              </a:lnSpc>
            </a:pPr>
            <a:r>
              <a:rPr lang="zh-CN" altLang="en-US" sz="2000" dirty="0"/>
              <a:t>不出现优先级反转</a:t>
            </a:r>
            <a:endParaRPr lang="zh-CN" altLang="en-US" sz="2000" dirty="0"/>
          </a:p>
          <a:p>
            <a:pPr lvl="1">
              <a:lnSpc>
                <a:spcPct val="80000"/>
              </a:lnSpc>
            </a:pPr>
            <a:r>
              <a:rPr lang="zh-CN" altLang="en-US" sz="2000" dirty="0"/>
              <a:t>不能出现死锁</a:t>
            </a:r>
            <a:endParaRPr lang="zh-CN" altLang="en-US" sz="2000" dirty="0"/>
          </a:p>
          <a:p>
            <a:pPr lvl="1">
              <a:lnSpc>
                <a:spcPct val="80000"/>
              </a:lnSpc>
            </a:pPr>
            <a:r>
              <a:rPr lang="zh-CN" altLang="en-US" sz="2000" dirty="0"/>
              <a:t>访问资源的任务不能进入等待状态。</a:t>
            </a:r>
            <a:endParaRPr lang="zh-CN" altLang="en-US" sz="2000" dirty="0"/>
          </a:p>
          <a:p>
            <a:pPr>
              <a:lnSpc>
                <a:spcPct val="80000"/>
              </a:lnSpc>
            </a:pPr>
            <a:r>
              <a:rPr lang="en-US" altLang="zh-CN" sz="2400" dirty="0"/>
              <a:t>ISR</a:t>
            </a:r>
            <a:r>
              <a:rPr lang="zh-CN" altLang="en-US" sz="2400" dirty="0"/>
              <a:t>只有在其所需要的资源全部可用的时候才执行。</a:t>
            </a:r>
            <a:r>
              <a:rPr lang="en-US" altLang="zh-CN" sz="2400" u="sng" dirty="0"/>
              <a:t>The OSEK operating system ensures also that an interrupt service routine is only processed if all resources which might be occupied by that interrupt service routine during its execution have been released</a:t>
            </a:r>
            <a:r>
              <a:rPr lang="zh-CN" altLang="en-US" sz="2400" u="sng" dirty="0"/>
              <a:t>。</a:t>
            </a:r>
            <a:endParaRPr lang="zh-CN" altLang="en-US" sz="240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683">
                                            <p:txEl>
                                              <p:charRg st="0" end="17"/>
                                            </p:txEl>
                                          </p:spTgt>
                                        </p:tgtEl>
                                        <p:attrNameLst>
                                          <p:attrName>style.visibility</p:attrName>
                                        </p:attrNameLst>
                                      </p:cBhvr>
                                      <p:to>
                                        <p:strVal val="visible"/>
                                      </p:to>
                                    </p:set>
                                    <p:anim calcmode="lin" valueType="num">
                                      <p:cBhvr additive="base">
                                        <p:cTn id="7" dur="500" fill="hold"/>
                                        <p:tgtEl>
                                          <p:spTgt spid="71683">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charRg st="0" end="17"/>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683">
                                            <p:txEl>
                                              <p:charRg st="17" end="26"/>
                                            </p:txEl>
                                          </p:spTgt>
                                        </p:tgtEl>
                                        <p:attrNameLst>
                                          <p:attrName>style.visibility</p:attrName>
                                        </p:attrNameLst>
                                      </p:cBhvr>
                                      <p:to>
                                        <p:strVal val="visible"/>
                                      </p:to>
                                    </p:set>
                                    <p:anim calcmode="lin" valueType="num">
                                      <p:cBhvr additive="base">
                                        <p:cTn id="13" dur="500" fill="hold"/>
                                        <p:tgtEl>
                                          <p:spTgt spid="71683">
                                            <p:txEl>
                                              <p:charRg st="17" end="26"/>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1683">
                                            <p:txEl>
                                              <p:charRg st="17" end="26"/>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1683">
                                            <p:txEl>
                                              <p:charRg st="26" end="46"/>
                                            </p:txEl>
                                          </p:spTgt>
                                        </p:tgtEl>
                                        <p:attrNameLst>
                                          <p:attrName>style.visibility</p:attrName>
                                        </p:attrNameLst>
                                      </p:cBhvr>
                                      <p:to>
                                        <p:strVal val="visible"/>
                                      </p:to>
                                    </p:set>
                                    <p:anim calcmode="lin" valueType="num">
                                      <p:cBhvr additive="base">
                                        <p:cTn id="17" dur="500" fill="hold"/>
                                        <p:tgtEl>
                                          <p:spTgt spid="71683">
                                            <p:txEl>
                                              <p:charRg st="26" end="46"/>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1683">
                                            <p:txEl>
                                              <p:charRg st="26" end="46"/>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1683">
                                            <p:txEl>
                                              <p:charRg st="46" end="55"/>
                                            </p:txEl>
                                          </p:spTgt>
                                        </p:tgtEl>
                                        <p:attrNameLst>
                                          <p:attrName>style.visibility</p:attrName>
                                        </p:attrNameLst>
                                      </p:cBhvr>
                                      <p:to>
                                        <p:strVal val="visible"/>
                                      </p:to>
                                    </p:set>
                                    <p:anim calcmode="lin" valueType="num">
                                      <p:cBhvr additive="base">
                                        <p:cTn id="21" dur="500" fill="hold"/>
                                        <p:tgtEl>
                                          <p:spTgt spid="71683">
                                            <p:txEl>
                                              <p:charRg st="46" end="55"/>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1683">
                                            <p:txEl>
                                              <p:charRg st="46" end="55"/>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1683">
                                            <p:txEl>
                                              <p:charRg st="55" end="62"/>
                                            </p:txEl>
                                          </p:spTgt>
                                        </p:tgtEl>
                                        <p:attrNameLst>
                                          <p:attrName>style.visibility</p:attrName>
                                        </p:attrNameLst>
                                      </p:cBhvr>
                                      <p:to>
                                        <p:strVal val="visible"/>
                                      </p:to>
                                    </p:set>
                                    <p:anim calcmode="lin" valueType="num">
                                      <p:cBhvr additive="base">
                                        <p:cTn id="25" dur="500" fill="hold"/>
                                        <p:tgtEl>
                                          <p:spTgt spid="71683">
                                            <p:txEl>
                                              <p:charRg st="55" end="6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1683">
                                            <p:txEl>
                                              <p:charRg st="55" end="62"/>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1683">
                                            <p:txEl>
                                              <p:charRg st="62" end="79"/>
                                            </p:txEl>
                                          </p:spTgt>
                                        </p:tgtEl>
                                        <p:attrNameLst>
                                          <p:attrName>style.visibility</p:attrName>
                                        </p:attrNameLst>
                                      </p:cBhvr>
                                      <p:to>
                                        <p:strVal val="visible"/>
                                      </p:to>
                                    </p:set>
                                    <p:anim calcmode="lin" valueType="num">
                                      <p:cBhvr additive="base">
                                        <p:cTn id="29" dur="500" fill="hold"/>
                                        <p:tgtEl>
                                          <p:spTgt spid="71683">
                                            <p:txEl>
                                              <p:charRg st="62" end="79"/>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1683">
                                            <p:txEl>
                                              <p:charRg st="62" end="7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1683">
                                            <p:txEl>
                                              <p:charRg st="79" end="310"/>
                                            </p:txEl>
                                          </p:spTgt>
                                        </p:tgtEl>
                                        <p:attrNameLst>
                                          <p:attrName>style.visibility</p:attrName>
                                        </p:attrNameLst>
                                      </p:cBhvr>
                                      <p:to>
                                        <p:strVal val="visible"/>
                                      </p:to>
                                    </p:set>
                                    <p:anim calcmode="lin" valueType="num">
                                      <p:cBhvr additive="base">
                                        <p:cTn id="35" dur="500" fill="hold"/>
                                        <p:tgtEl>
                                          <p:spTgt spid="71683">
                                            <p:txEl>
                                              <p:charRg st="79" end="3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683">
                                            <p:txEl>
                                              <p:charRg st="79" end="3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a:ln/>
        </p:spPr>
        <p:txBody>
          <a:bodyPr anchor="b"/>
          <a:p>
            <a:r>
              <a:rPr lang="zh-CN" altLang="en-US" dirty="0"/>
              <a:t>调度程序作为资源</a:t>
            </a:r>
            <a:endParaRPr lang="zh-CN" altLang="en-US" dirty="0"/>
          </a:p>
        </p:txBody>
      </p:sp>
      <p:sp>
        <p:nvSpPr>
          <p:cNvPr id="72707" name="文本占位符 72706"/>
          <p:cNvSpPr>
            <a:spLocks noGrp="1"/>
          </p:cNvSpPr>
          <p:nvPr>
            <p:ph type="body" idx="1"/>
          </p:nvPr>
        </p:nvSpPr>
        <p:spPr>
          <a:ln/>
        </p:spPr>
        <p:txBody>
          <a:bodyPr/>
          <a:p>
            <a:r>
              <a:rPr lang="zh-CN" altLang="en-US" sz="2400" dirty="0"/>
              <a:t>如果一个任务在执行期间不想被打断，可以锁定调度程序。</a:t>
            </a:r>
            <a:endParaRPr lang="zh-CN" altLang="en-US" sz="2400" dirty="0"/>
          </a:p>
          <a:p>
            <a:r>
              <a:rPr lang="zh-CN" altLang="en-US" sz="2400" dirty="0"/>
              <a:t>在系统生成的时候，系统生成一个资源</a:t>
            </a:r>
            <a:r>
              <a:rPr lang="en-US" altLang="zh-CN" sz="2400" dirty="0"/>
              <a:t>RES_SHEDULE</a:t>
            </a:r>
            <a:r>
              <a:rPr lang="zh-CN" altLang="en-US" sz="2400" dirty="0"/>
              <a:t>。</a:t>
            </a:r>
            <a:endParaRPr lang="zh-CN" altLang="en-US" sz="2400" dirty="0"/>
          </a:p>
          <a:p>
            <a:r>
              <a:rPr lang="zh-CN" altLang="en-US" sz="2400" dirty="0"/>
              <a:t>由于中断层的优先级高于调度者，所以中断不会受到调度资源被上锁的影响。</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a:ln/>
        </p:spPr>
        <p:txBody>
          <a:bodyPr anchor="b"/>
          <a:p>
            <a:r>
              <a:rPr lang="zh-CN" altLang="en-US" dirty="0"/>
              <a:t>优先级反转</a:t>
            </a:r>
            <a:endParaRPr lang="zh-CN" altLang="en-US" dirty="0"/>
          </a:p>
        </p:txBody>
      </p:sp>
      <p:pic>
        <p:nvPicPr>
          <p:cNvPr id="73732" name="文本占位符 73731"/>
          <p:cNvPicPr>
            <a:picLocks noChangeAspect="1"/>
          </p:cNvPicPr>
          <p:nvPr>
            <p:ph type="body" idx="1"/>
          </p:nvPr>
        </p:nvPicPr>
        <p:blipFill>
          <a:blip r:embed="rId1"/>
          <a:stretch>
            <a:fillRect/>
          </a:stretch>
        </p:blipFill>
        <p:spPr>
          <a:xfrm>
            <a:off x="762000" y="2362200"/>
            <a:ext cx="7924800" cy="4114800"/>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1+#ppt_w/2"/>
                                          </p:val>
                                        </p:tav>
                                        <p:tav tm="100000">
                                          <p:val>
                                            <p:strVal val="#ppt_x"/>
                                          </p:val>
                                        </p:tav>
                                      </p:tavLst>
                                    </p:anim>
                                    <p:anim calcmode="lin" valueType="num">
                                      <p:cBhvr additive="base">
                                        <p:cTn id="8"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a:ln/>
        </p:spPr>
        <p:txBody>
          <a:bodyPr anchor="b"/>
          <a:p>
            <a:r>
              <a:rPr lang="en-US" altLang="zh-CN" dirty="0"/>
              <a:t>OSEK OS</a:t>
            </a:r>
            <a:r>
              <a:rPr lang="zh-CN" altLang="en-US" dirty="0"/>
              <a:t>体系结构</a:t>
            </a:r>
            <a:endParaRPr lang="zh-CN" altLang="en-US" dirty="0"/>
          </a:p>
        </p:txBody>
      </p:sp>
      <p:sp>
        <p:nvSpPr>
          <p:cNvPr id="33795" name="文本占位符 33794"/>
          <p:cNvSpPr>
            <a:spLocks noGrp="1"/>
          </p:cNvSpPr>
          <p:nvPr>
            <p:ph type="body" idx="1"/>
          </p:nvPr>
        </p:nvSpPr>
        <p:spPr>
          <a:ln/>
        </p:spPr>
        <p:txBody>
          <a:bodyPr/>
          <a:p>
            <a:r>
              <a:rPr lang="en-US" altLang="zh-CN" sz="2400" dirty="0"/>
              <a:t>OS</a:t>
            </a:r>
            <a:r>
              <a:rPr lang="zh-CN" altLang="en-US" sz="2400" dirty="0"/>
              <a:t>标准中定义的服务被两种实体来使用：中断服务程序</a:t>
            </a:r>
            <a:r>
              <a:rPr lang="en-US" altLang="zh-CN" sz="2400" dirty="0"/>
              <a:t>(ISR)</a:t>
            </a:r>
            <a:r>
              <a:rPr lang="zh-CN" altLang="en-US" sz="2400" dirty="0"/>
              <a:t>和任务</a:t>
            </a:r>
            <a:r>
              <a:rPr lang="en-US" altLang="zh-CN" sz="2400"/>
              <a:t>(Task)</a:t>
            </a:r>
            <a:endParaRPr lang="en-US" altLang="zh-CN" sz="2400"/>
          </a:p>
          <a:p>
            <a:r>
              <a:rPr lang="zh-CN" altLang="en-US" sz="2400" dirty="0"/>
              <a:t>标准定义了三个处理级别：中断</a:t>
            </a:r>
            <a:r>
              <a:rPr lang="en-US" altLang="zh-CN" sz="2400" dirty="0"/>
              <a:t>Level</a:t>
            </a:r>
            <a:r>
              <a:rPr lang="zh-CN" altLang="en-US" sz="2400" dirty="0"/>
              <a:t>、调度</a:t>
            </a:r>
            <a:r>
              <a:rPr lang="en-US" altLang="zh-CN" sz="2400" dirty="0"/>
              <a:t>Level</a:t>
            </a:r>
            <a:r>
              <a:rPr lang="zh-CN" altLang="en-US" sz="2400" dirty="0"/>
              <a:t>、任务</a:t>
            </a:r>
            <a:r>
              <a:rPr lang="en-US" altLang="zh-CN" sz="2400" dirty="0"/>
              <a:t>Level</a:t>
            </a:r>
            <a:r>
              <a:rPr lang="zh-CN" altLang="en-US" sz="2400" dirty="0"/>
              <a:t>。以下分别翻译成：中断层、调度层、任务层。图示如下：</a:t>
            </a:r>
            <a:endParaRPr lang="zh-CN" altLang="en-US" sz="2400"/>
          </a:p>
          <a:p>
            <a:pPr>
              <a:buNone/>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3795">
                                            <p:txEl>
                                              <p:charRg st="0" end="40"/>
                                            </p:txEl>
                                          </p:spTgt>
                                        </p:tgtEl>
                                        <p:attrNameLst>
                                          <p:attrName>style.visibility</p:attrName>
                                        </p:attrNameLst>
                                      </p:cBhvr>
                                      <p:to>
                                        <p:strVal val="visible"/>
                                      </p:to>
                                    </p:set>
                                    <p:anim calcmode="lin" valueType="num">
                                      <p:cBhvr additive="base">
                                        <p:cTn id="7" dur="500" fill="hold"/>
                                        <p:tgtEl>
                                          <p:spTgt spid="33795">
                                            <p:txEl>
                                              <p:charRg st="0" end="4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charRg st="0" end="4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795">
                                            <p:txEl>
                                              <p:charRg st="40" end="102"/>
                                            </p:txEl>
                                          </p:spTgt>
                                        </p:tgtEl>
                                        <p:attrNameLst>
                                          <p:attrName>style.visibility</p:attrName>
                                        </p:attrNameLst>
                                      </p:cBhvr>
                                      <p:to>
                                        <p:strVal val="visible"/>
                                      </p:to>
                                    </p:set>
                                    <p:anim calcmode="lin" valueType="num">
                                      <p:cBhvr additive="base">
                                        <p:cTn id="13" dur="500" fill="hold"/>
                                        <p:tgtEl>
                                          <p:spTgt spid="33795">
                                            <p:txEl>
                                              <p:charRg st="40" end="10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3795">
                                            <p:txEl>
                                              <p:charRg st="40" end="10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a:ln/>
        </p:spPr>
        <p:txBody>
          <a:bodyPr anchor="b"/>
          <a:p>
            <a:r>
              <a:rPr lang="zh-CN" altLang="en-US" dirty="0"/>
              <a:t>死锁</a:t>
            </a:r>
            <a:endParaRPr lang="zh-CN" altLang="en-US" dirty="0"/>
          </a:p>
        </p:txBody>
      </p:sp>
      <p:pic>
        <p:nvPicPr>
          <p:cNvPr id="74756" name="文本占位符 74755"/>
          <p:cNvPicPr>
            <a:picLocks noChangeAspect="1"/>
          </p:cNvPicPr>
          <p:nvPr>
            <p:ph type="body" idx="1"/>
          </p:nvPr>
        </p:nvPicPr>
        <p:blipFill>
          <a:blip r:embed="rId1"/>
          <a:stretch>
            <a:fillRect/>
          </a:stretch>
        </p:blipFill>
        <p:spPr>
          <a:xfrm>
            <a:off x="838200" y="2438400"/>
            <a:ext cx="7924800" cy="4267200"/>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additive="base">
                                        <p:cTn id="7" dur="500" fill="hold"/>
                                        <p:tgtEl>
                                          <p:spTgt spid="74756"/>
                                        </p:tgtEl>
                                        <p:attrNameLst>
                                          <p:attrName>ppt_x</p:attrName>
                                        </p:attrNameLst>
                                      </p:cBhvr>
                                      <p:tavLst>
                                        <p:tav tm="0">
                                          <p:val>
                                            <p:strVal val="1+#ppt_w/2"/>
                                          </p:val>
                                        </p:tav>
                                        <p:tav tm="100000">
                                          <p:val>
                                            <p:strVal val="#ppt_x"/>
                                          </p:val>
                                        </p:tav>
                                      </p:tavLst>
                                    </p:anim>
                                    <p:anim calcmode="lin" valueType="num">
                                      <p:cBhvr additive="base">
                                        <p:cTn id="8" dur="500" fill="hold"/>
                                        <p:tgtEl>
                                          <p:spTgt spid="747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a:ln/>
        </p:spPr>
        <p:txBody>
          <a:bodyPr anchor="b"/>
          <a:p>
            <a:r>
              <a:rPr lang="zh-CN" altLang="en-US" dirty="0"/>
              <a:t>资源的优先级天花板协议</a:t>
            </a:r>
            <a:endParaRPr lang="zh-CN" altLang="en-US" dirty="0"/>
          </a:p>
        </p:txBody>
      </p:sp>
      <p:pic>
        <p:nvPicPr>
          <p:cNvPr id="75780" name="文本占位符 75779"/>
          <p:cNvPicPr>
            <a:picLocks noChangeAspect="1"/>
          </p:cNvPicPr>
          <p:nvPr>
            <p:ph type="body" idx="1"/>
          </p:nvPr>
        </p:nvPicPr>
        <p:blipFill>
          <a:blip r:embed="rId1"/>
          <a:stretch>
            <a:fillRect/>
          </a:stretch>
        </p:blipFill>
        <p:spPr>
          <a:xfrm>
            <a:off x="838200" y="2362200"/>
            <a:ext cx="8001000" cy="4343400"/>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1+#ppt_w/2"/>
                                          </p:val>
                                        </p:tav>
                                        <p:tav tm="100000">
                                          <p:val>
                                            <p:strVal val="#ppt_x"/>
                                          </p:val>
                                        </p:tav>
                                      </p:tavLst>
                                    </p:anim>
                                    <p:anim calcmode="lin" valueType="num">
                                      <p:cBhvr additive="base">
                                        <p:cTn id="8"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a:ln/>
        </p:spPr>
        <p:txBody>
          <a:bodyPr anchor="b"/>
          <a:p>
            <a:r>
              <a:rPr lang="zh-CN" altLang="en-US" dirty="0"/>
              <a:t>资源的优先级天花板协议</a:t>
            </a:r>
            <a:endParaRPr lang="zh-CN" altLang="en-US" dirty="0"/>
          </a:p>
        </p:txBody>
      </p:sp>
      <p:pic>
        <p:nvPicPr>
          <p:cNvPr id="76804" name="文本占位符 76803"/>
          <p:cNvPicPr>
            <a:picLocks noChangeAspect="1"/>
          </p:cNvPicPr>
          <p:nvPr>
            <p:ph type="body" idx="1"/>
          </p:nvPr>
        </p:nvPicPr>
        <p:blipFill>
          <a:blip r:embed="rId1"/>
          <a:stretch>
            <a:fillRect/>
          </a:stretch>
        </p:blipFill>
        <p:spPr>
          <a:xfrm>
            <a:off x="838200" y="2362200"/>
            <a:ext cx="7467600" cy="4495800"/>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1+#ppt_w/2"/>
                                          </p:val>
                                        </p:tav>
                                        <p:tav tm="100000">
                                          <p:val>
                                            <p:strVal val="#ppt_x"/>
                                          </p:val>
                                        </p:tav>
                                      </p:tavLst>
                                    </p:anim>
                                    <p:anim calcmode="lin" valueType="num">
                                      <p:cBhvr additive="base">
                                        <p:cTn id="8" dur="500" fill="hold"/>
                                        <p:tgtEl>
                                          <p:spTgt spid="76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a:ln/>
        </p:spPr>
        <p:txBody>
          <a:bodyPr anchor="b"/>
          <a:p>
            <a:r>
              <a:rPr lang="zh-CN" altLang="en-US" dirty="0"/>
              <a:t>资源的优先级天花板协议</a:t>
            </a:r>
            <a:endParaRPr lang="zh-CN" altLang="en-US" dirty="0"/>
          </a:p>
        </p:txBody>
      </p:sp>
      <p:pic>
        <p:nvPicPr>
          <p:cNvPr id="77828" name="文本占位符 77827"/>
          <p:cNvPicPr>
            <a:picLocks noChangeAspect="1"/>
          </p:cNvPicPr>
          <p:nvPr>
            <p:ph type="body" idx="1"/>
          </p:nvPr>
        </p:nvPicPr>
        <p:blipFill>
          <a:blip r:embed="rId1"/>
          <a:stretch>
            <a:fillRect/>
          </a:stretch>
        </p:blipFill>
        <p:spPr>
          <a:xfrm>
            <a:off x="762000" y="1981200"/>
            <a:ext cx="7696200" cy="4648200"/>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additive="base">
                                        <p:cTn id="7" dur="500" fill="hold"/>
                                        <p:tgtEl>
                                          <p:spTgt spid="77828"/>
                                        </p:tgtEl>
                                        <p:attrNameLst>
                                          <p:attrName>ppt_x</p:attrName>
                                        </p:attrNameLst>
                                      </p:cBhvr>
                                      <p:tavLst>
                                        <p:tav tm="0">
                                          <p:val>
                                            <p:strVal val="1+#ppt_w/2"/>
                                          </p:val>
                                        </p:tav>
                                        <p:tav tm="100000">
                                          <p:val>
                                            <p:strVal val="#ppt_x"/>
                                          </p:val>
                                        </p:tav>
                                      </p:tavLst>
                                    </p:anim>
                                    <p:anim calcmode="lin" valueType="num">
                                      <p:cBhvr additive="base">
                                        <p:cTn id="8"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a:ln/>
        </p:spPr>
        <p:txBody>
          <a:bodyPr anchor="b"/>
          <a:p>
            <a:r>
              <a:rPr lang="zh-CN" altLang="en-US" dirty="0"/>
              <a:t>报警</a:t>
            </a:r>
            <a:r>
              <a:rPr lang="en-US" altLang="zh-CN"/>
              <a:t>(ALARM)</a:t>
            </a:r>
            <a:endParaRPr lang="en-US" altLang="zh-CN"/>
          </a:p>
        </p:txBody>
      </p:sp>
      <p:sp>
        <p:nvSpPr>
          <p:cNvPr id="78851" name="文本占位符 78850"/>
          <p:cNvSpPr>
            <a:spLocks noGrp="1"/>
          </p:cNvSpPr>
          <p:nvPr>
            <p:ph type="body" idx="1"/>
          </p:nvPr>
        </p:nvSpPr>
        <p:spPr>
          <a:xfrm>
            <a:off x="838200" y="2362200"/>
            <a:ext cx="7772400" cy="4038600"/>
          </a:xfrm>
          <a:ln/>
        </p:spPr>
        <p:txBody>
          <a:bodyPr/>
          <a:p>
            <a:r>
              <a:rPr lang="zh-CN" altLang="en-US" sz="2400" dirty="0"/>
              <a:t>计数器</a:t>
            </a:r>
            <a:r>
              <a:rPr lang="en-US" altLang="zh-CN" sz="2400" dirty="0"/>
              <a:t>(Counter)</a:t>
            </a:r>
            <a:r>
              <a:rPr lang="zh-CN" altLang="en-US" sz="2400" dirty="0"/>
              <a:t>：计数器由计数器的值（滴答数）来衡量，</a:t>
            </a:r>
            <a:r>
              <a:rPr lang="en-US" altLang="zh-CN" sz="2400" dirty="0"/>
              <a:t>OSEK OS</a:t>
            </a:r>
            <a:r>
              <a:rPr lang="zh-CN" altLang="en-US" sz="2400" dirty="0"/>
              <a:t>必须提供一个计数器（硬件或者软件定时器）。</a:t>
            </a:r>
            <a:endParaRPr lang="zh-CN" altLang="en-US" sz="2400" dirty="0"/>
          </a:p>
          <a:p>
            <a:r>
              <a:rPr lang="en-US" altLang="zh-CN" sz="2400" dirty="0"/>
              <a:t>OSEK</a:t>
            </a:r>
            <a:r>
              <a:rPr lang="zh-CN" altLang="en-US" sz="2400" dirty="0"/>
              <a:t>标准没有提供标准对计数器操作的</a:t>
            </a:r>
            <a:r>
              <a:rPr lang="en-US" altLang="zh-CN" sz="2400"/>
              <a:t>API</a:t>
            </a:r>
            <a:endParaRPr lang="en-US" altLang="zh-CN" sz="2400"/>
          </a:p>
          <a:p>
            <a:r>
              <a:rPr lang="zh-CN" altLang="en-US" sz="2400" dirty="0"/>
              <a:t>报警会与一个计数器和一个任务</a:t>
            </a:r>
            <a:r>
              <a:rPr lang="en-US" altLang="zh-CN" sz="2400" dirty="0"/>
              <a:t>/</a:t>
            </a:r>
            <a:r>
              <a:rPr lang="zh-CN" altLang="en-US" sz="2400" dirty="0"/>
              <a:t>事件相关联，当计数器值达到预定义的数值时，就会激活相关联的任务或设置相应的事件。</a:t>
            </a:r>
            <a:endParaRPr lang="zh-CN" altLang="en-US" sz="2400" dirty="0"/>
          </a:p>
          <a:p>
            <a:r>
              <a:rPr lang="en-US" altLang="zh-CN" sz="2400" dirty="0"/>
              <a:t>OSEK</a:t>
            </a:r>
            <a:r>
              <a:rPr lang="zh-CN" altLang="en-US" sz="2400" dirty="0"/>
              <a:t>标准提供了设置报警何时触发的相关</a:t>
            </a:r>
            <a:r>
              <a:rPr lang="en-US" altLang="zh-CN" sz="2400"/>
              <a:t>API</a:t>
            </a:r>
            <a:endParaRPr lang="en-US" altLang="zh-CN" sz="2400"/>
          </a:p>
          <a:p>
            <a:r>
              <a:rPr lang="zh-CN" altLang="en-US" sz="2400" dirty="0"/>
              <a:t>报警例子如下：</a:t>
            </a:r>
            <a:endParaRPr lang="zh-CN" altLang="en-US"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8851">
                                            <p:txEl>
                                              <p:charRg st="0" end="60"/>
                                            </p:txEl>
                                          </p:spTgt>
                                        </p:tgtEl>
                                        <p:attrNameLst>
                                          <p:attrName>style.visibility</p:attrName>
                                        </p:attrNameLst>
                                      </p:cBhvr>
                                      <p:to>
                                        <p:strVal val="visible"/>
                                      </p:to>
                                    </p:set>
                                    <p:anim calcmode="lin" valueType="num">
                                      <p:cBhvr additive="base">
                                        <p:cTn id="7" dur="500" fill="hold"/>
                                        <p:tgtEl>
                                          <p:spTgt spid="78851">
                                            <p:txEl>
                                              <p:charRg st="0" end="6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charRg st="0" end="6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851">
                                            <p:txEl>
                                              <p:charRg st="60" end="83"/>
                                            </p:txEl>
                                          </p:spTgt>
                                        </p:tgtEl>
                                        <p:attrNameLst>
                                          <p:attrName>style.visibility</p:attrName>
                                        </p:attrNameLst>
                                      </p:cBhvr>
                                      <p:to>
                                        <p:strVal val="visible"/>
                                      </p:to>
                                    </p:set>
                                    <p:anim calcmode="lin" valueType="num">
                                      <p:cBhvr additive="base">
                                        <p:cTn id="13" dur="500" fill="hold"/>
                                        <p:tgtEl>
                                          <p:spTgt spid="78851">
                                            <p:txEl>
                                              <p:charRg st="60" end="8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851">
                                            <p:txEl>
                                              <p:charRg st="60" end="8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851">
                                            <p:txEl>
                                              <p:charRg st="83" end="139"/>
                                            </p:txEl>
                                          </p:spTgt>
                                        </p:tgtEl>
                                        <p:attrNameLst>
                                          <p:attrName>style.visibility</p:attrName>
                                        </p:attrNameLst>
                                      </p:cBhvr>
                                      <p:to>
                                        <p:strVal val="visible"/>
                                      </p:to>
                                    </p:set>
                                    <p:anim calcmode="lin" valueType="num">
                                      <p:cBhvr additive="base">
                                        <p:cTn id="19" dur="500" fill="hold"/>
                                        <p:tgtEl>
                                          <p:spTgt spid="78851">
                                            <p:txEl>
                                              <p:charRg st="83" end="139"/>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851">
                                            <p:txEl>
                                              <p:charRg st="83" end="13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8851">
                                            <p:txEl>
                                              <p:charRg st="139" end="163"/>
                                            </p:txEl>
                                          </p:spTgt>
                                        </p:tgtEl>
                                        <p:attrNameLst>
                                          <p:attrName>style.visibility</p:attrName>
                                        </p:attrNameLst>
                                      </p:cBhvr>
                                      <p:to>
                                        <p:strVal val="visible"/>
                                      </p:to>
                                    </p:set>
                                    <p:anim calcmode="lin" valueType="num">
                                      <p:cBhvr additive="base">
                                        <p:cTn id="25" dur="500" fill="hold"/>
                                        <p:tgtEl>
                                          <p:spTgt spid="78851">
                                            <p:txEl>
                                              <p:charRg st="139" end="16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1">
                                            <p:txEl>
                                              <p:charRg st="139" end="16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8851">
                                            <p:txEl>
                                              <p:charRg st="163" end="171"/>
                                            </p:txEl>
                                          </p:spTgt>
                                        </p:tgtEl>
                                        <p:attrNameLst>
                                          <p:attrName>style.visibility</p:attrName>
                                        </p:attrNameLst>
                                      </p:cBhvr>
                                      <p:to>
                                        <p:strVal val="visible"/>
                                      </p:to>
                                    </p:set>
                                    <p:anim calcmode="lin" valueType="num">
                                      <p:cBhvr additive="base">
                                        <p:cTn id="31" dur="500" fill="hold"/>
                                        <p:tgtEl>
                                          <p:spTgt spid="78851">
                                            <p:txEl>
                                              <p:charRg st="163" end="17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8851">
                                            <p:txEl>
                                              <p:charRg st="163" end="1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a:ln/>
        </p:spPr>
        <p:txBody>
          <a:bodyPr anchor="b"/>
          <a:p>
            <a:r>
              <a:rPr lang="zh-CN" altLang="en-US" dirty="0"/>
              <a:t>报警</a:t>
            </a:r>
            <a:endParaRPr lang="zh-CN" altLang="en-US" dirty="0"/>
          </a:p>
        </p:txBody>
      </p:sp>
      <p:sp>
        <p:nvSpPr>
          <p:cNvPr id="79875" name="文本占位符 79874"/>
          <p:cNvSpPr>
            <a:spLocks noGrp="1"/>
          </p:cNvSpPr>
          <p:nvPr>
            <p:ph type="body" idx="1"/>
          </p:nvPr>
        </p:nvSpPr>
        <p:spPr>
          <a:xfrm>
            <a:off x="838200" y="2362200"/>
            <a:ext cx="7693025" cy="3429000"/>
          </a:xfrm>
          <a:ln/>
        </p:spPr>
        <p:txBody>
          <a:bodyPr/>
          <a:p>
            <a:r>
              <a:rPr lang="zh-CN" altLang="en-US" sz="2400" dirty="0"/>
              <a:t>用户定义计数器和报警</a:t>
            </a:r>
            <a:endParaRPr lang="zh-CN" altLang="en-US" sz="2400" dirty="0"/>
          </a:p>
          <a:p>
            <a:pPr lvl="1"/>
            <a:r>
              <a:rPr lang="en-US" altLang="zh-CN"/>
              <a:t>Counter1  { MaxValue=500;MinCycle=10;}</a:t>
            </a:r>
            <a:endParaRPr lang="en-US" altLang="zh-CN"/>
          </a:p>
          <a:p>
            <a:pPr lvl="1"/>
            <a:r>
              <a:rPr lang="en-US" altLang="zh-CN" dirty="0"/>
              <a:t>Alarm1 { Counter</a:t>
            </a:r>
            <a:r>
              <a:rPr lang="zh-CN" altLang="en-US" dirty="0"/>
              <a:t>＝</a:t>
            </a:r>
            <a:r>
              <a:rPr lang="en-US" altLang="zh-CN"/>
              <a:t>Counter1; Task=Task1;}</a:t>
            </a:r>
            <a:endParaRPr lang="en-US" altLang="zh-CN"/>
          </a:p>
          <a:p>
            <a:pPr lvl="1"/>
            <a:r>
              <a:rPr lang="en-US" altLang="zh-CN"/>
              <a:t>SetAbsAlarm(alarm1,100,50);</a:t>
            </a:r>
            <a:endParaRPr lang="en-US" altLang="zh-CN"/>
          </a:p>
          <a:p>
            <a:pPr lvl="1"/>
            <a:r>
              <a:rPr lang="en-US" altLang="zh-CN"/>
              <a:t>SetRelAlarm(alarm1,80,50);</a:t>
            </a:r>
            <a:endParaRPr lang="en-US" altLang="zh-CN"/>
          </a:p>
          <a:p>
            <a:r>
              <a:rPr lang="en-US" altLang="zh-CN" sz="2400" dirty="0"/>
              <a:t>Abs-</a:t>
            </a:r>
            <a:r>
              <a:rPr lang="zh-CN" altLang="en-US" sz="2400" dirty="0"/>
              <a:t>绝对计数器值   </a:t>
            </a:r>
            <a:r>
              <a:rPr lang="en-US" altLang="zh-CN" sz="2400" err="1"/>
              <a:t>Rel</a:t>
            </a:r>
            <a:r>
              <a:rPr lang="en-US" altLang="zh-CN" sz="2400" dirty="0"/>
              <a:t>-</a:t>
            </a:r>
            <a:r>
              <a:rPr lang="zh-CN" altLang="en-US" sz="2400" dirty="0"/>
              <a:t>相对计数器值，如果最后一个参数被设置为</a:t>
            </a:r>
            <a:r>
              <a:rPr lang="en-US" altLang="zh-CN" sz="2400" dirty="0"/>
              <a:t>0</a:t>
            </a:r>
            <a:r>
              <a:rPr lang="zh-CN" altLang="en-US" sz="2400" dirty="0"/>
              <a:t>，不是周期报警。</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9875">
                                            <p:txEl>
                                              <p:charRg st="0" end="11"/>
                                            </p:txEl>
                                          </p:spTgt>
                                        </p:tgtEl>
                                        <p:attrNameLst>
                                          <p:attrName>style.visibility</p:attrName>
                                        </p:attrNameLst>
                                      </p:cBhvr>
                                      <p:to>
                                        <p:strVal val="visible"/>
                                      </p:to>
                                    </p:set>
                                    <p:anim calcmode="lin" valueType="num">
                                      <p:cBhvr additive="base">
                                        <p:cTn id="7" dur="500" fill="hold"/>
                                        <p:tgtEl>
                                          <p:spTgt spid="79875">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charRg st="0" end="11"/>
                                            </p:txEl>
                                          </p:spTgt>
                                        </p:tgtEl>
                                        <p:attrNameLst>
                                          <p:attrName>ppt_y</p:attrName>
                                        </p:attrNameLst>
                                      </p:cBhvr>
                                      <p:tavLst>
                                        <p:tav tm="0">
                                          <p:val>
                                            <p:strVal val="0-#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875">
                                            <p:txEl>
                                              <p:charRg st="11" end="50"/>
                                            </p:txEl>
                                          </p:spTgt>
                                        </p:tgtEl>
                                        <p:attrNameLst>
                                          <p:attrName>style.visibility</p:attrName>
                                        </p:attrNameLst>
                                      </p:cBhvr>
                                      <p:to>
                                        <p:strVal val="visible"/>
                                      </p:to>
                                    </p:set>
                                    <p:anim calcmode="lin" valueType="num">
                                      <p:cBhvr additive="base">
                                        <p:cTn id="11" dur="500" fill="hold"/>
                                        <p:tgtEl>
                                          <p:spTgt spid="79875">
                                            <p:txEl>
                                              <p:charRg st="11" end="5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875">
                                            <p:txEl>
                                              <p:charRg st="11" end="5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9875">
                                            <p:txEl>
                                              <p:charRg st="50" end="90"/>
                                            </p:txEl>
                                          </p:spTgt>
                                        </p:tgtEl>
                                        <p:attrNameLst>
                                          <p:attrName>style.visibility</p:attrName>
                                        </p:attrNameLst>
                                      </p:cBhvr>
                                      <p:to>
                                        <p:strVal val="visible"/>
                                      </p:to>
                                    </p:set>
                                    <p:anim calcmode="lin" valueType="num">
                                      <p:cBhvr additive="base">
                                        <p:cTn id="15" dur="500" fill="hold"/>
                                        <p:tgtEl>
                                          <p:spTgt spid="79875">
                                            <p:txEl>
                                              <p:charRg st="50" end="9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9875">
                                            <p:txEl>
                                              <p:charRg st="50" end="90"/>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9875">
                                            <p:txEl>
                                              <p:charRg st="90" end="118"/>
                                            </p:txEl>
                                          </p:spTgt>
                                        </p:tgtEl>
                                        <p:attrNameLst>
                                          <p:attrName>style.visibility</p:attrName>
                                        </p:attrNameLst>
                                      </p:cBhvr>
                                      <p:to>
                                        <p:strVal val="visible"/>
                                      </p:to>
                                    </p:set>
                                    <p:anim calcmode="lin" valueType="num">
                                      <p:cBhvr additive="base">
                                        <p:cTn id="19" dur="500" fill="hold"/>
                                        <p:tgtEl>
                                          <p:spTgt spid="79875">
                                            <p:txEl>
                                              <p:charRg st="90" end="118"/>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875">
                                            <p:txEl>
                                              <p:charRg st="90" end="118"/>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9875">
                                            <p:txEl>
                                              <p:charRg st="118" end="145"/>
                                            </p:txEl>
                                          </p:spTgt>
                                        </p:tgtEl>
                                        <p:attrNameLst>
                                          <p:attrName>style.visibility</p:attrName>
                                        </p:attrNameLst>
                                      </p:cBhvr>
                                      <p:to>
                                        <p:strVal val="visible"/>
                                      </p:to>
                                    </p:set>
                                    <p:anim calcmode="lin" valueType="num">
                                      <p:cBhvr additive="base">
                                        <p:cTn id="23" dur="500" fill="hold"/>
                                        <p:tgtEl>
                                          <p:spTgt spid="79875">
                                            <p:txEl>
                                              <p:charRg st="118" end="14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9875">
                                            <p:txEl>
                                              <p:charRg st="118" end="145"/>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9875">
                                            <p:txEl>
                                              <p:charRg st="145" end="191"/>
                                            </p:txEl>
                                          </p:spTgt>
                                        </p:tgtEl>
                                        <p:attrNameLst>
                                          <p:attrName>style.visibility</p:attrName>
                                        </p:attrNameLst>
                                      </p:cBhvr>
                                      <p:to>
                                        <p:strVal val="visible"/>
                                      </p:to>
                                    </p:set>
                                    <p:anim calcmode="lin" valueType="num">
                                      <p:cBhvr additive="base">
                                        <p:cTn id="29" dur="500" fill="hold"/>
                                        <p:tgtEl>
                                          <p:spTgt spid="79875">
                                            <p:txEl>
                                              <p:charRg st="145" end="19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9875">
                                            <p:txEl>
                                              <p:charRg st="145" end="1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80897"/>
          <p:cNvSpPr>
            <a:spLocks noGrp="1"/>
          </p:cNvSpPr>
          <p:nvPr>
            <p:ph type="title"/>
          </p:nvPr>
        </p:nvSpPr>
        <p:spPr>
          <a:ln/>
        </p:spPr>
        <p:txBody>
          <a:bodyPr anchor="b"/>
          <a:p>
            <a:r>
              <a:rPr lang="zh-CN" altLang="en-US" dirty="0"/>
              <a:t>报警与</a:t>
            </a:r>
            <a:r>
              <a:rPr lang="en-US" altLang="zh-CN"/>
              <a:t>OS</a:t>
            </a:r>
            <a:endParaRPr lang="en-US" altLang="zh-CN"/>
          </a:p>
        </p:txBody>
      </p:sp>
      <p:pic>
        <p:nvPicPr>
          <p:cNvPr id="80900" name="文本占位符 80899"/>
          <p:cNvPicPr>
            <a:picLocks noChangeAspect="1"/>
          </p:cNvPicPr>
          <p:nvPr>
            <p:ph type="body" idx="1"/>
          </p:nvPr>
        </p:nvPicPr>
        <p:blipFill>
          <a:blip r:embed="rId1"/>
          <a:stretch>
            <a:fillRect/>
          </a:stretch>
        </p:blipFill>
        <p:spPr>
          <a:xfrm>
            <a:off x="762000" y="2241550"/>
            <a:ext cx="7848600" cy="4616450"/>
          </a:xfrm>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83969"/>
          <p:cNvSpPr>
            <a:spLocks noGrp="1"/>
          </p:cNvSpPr>
          <p:nvPr>
            <p:ph type="title"/>
          </p:nvPr>
        </p:nvSpPr>
        <p:spPr>
          <a:ln/>
        </p:spPr>
        <p:txBody>
          <a:bodyPr anchor="b"/>
          <a:p>
            <a:r>
              <a:rPr lang="zh-CN" altLang="en-US" dirty="0"/>
              <a:t>系统的启动</a:t>
            </a:r>
            <a:endParaRPr lang="zh-CN" altLang="en-US" dirty="0"/>
          </a:p>
        </p:txBody>
      </p:sp>
      <p:pic>
        <p:nvPicPr>
          <p:cNvPr id="83972" name="文本占位符 83971"/>
          <p:cNvPicPr>
            <a:picLocks noChangeAspect="1"/>
          </p:cNvPicPr>
          <p:nvPr>
            <p:ph type="body" idx="1"/>
          </p:nvPr>
        </p:nvPicPr>
        <p:blipFill>
          <a:blip r:embed="rId1"/>
          <a:stretch>
            <a:fillRect/>
          </a:stretch>
        </p:blipFill>
        <p:spPr>
          <a:xfrm>
            <a:off x="762000" y="2438400"/>
            <a:ext cx="8001000" cy="2438400"/>
          </a:xfrm>
          <a:ln/>
        </p:spPr>
      </p:pic>
      <p:sp>
        <p:nvSpPr>
          <p:cNvPr id="83973" name="矩形 83972"/>
          <p:cNvSpPr/>
          <p:nvPr/>
        </p:nvSpPr>
        <p:spPr>
          <a:xfrm>
            <a:off x="3581400" y="0"/>
            <a:ext cx="5562600" cy="16764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lvl="0"/>
            <a:r>
              <a:rPr lang="en-US" altLang="zh-CN" sz="2400" dirty="0"/>
              <a:t>①</a:t>
            </a:r>
            <a:r>
              <a:rPr lang="zh-CN" altLang="en-US" sz="2400" dirty="0"/>
              <a:t>执行硬件相关代码，比如关掉</a:t>
            </a:r>
            <a:r>
              <a:rPr lang="en-US" altLang="zh-CN" sz="2400" dirty="0"/>
              <a:t>2</a:t>
            </a:r>
            <a:r>
              <a:rPr lang="zh-CN" altLang="en-US" sz="2400" dirty="0"/>
              <a:t>类和</a:t>
            </a:r>
            <a:r>
              <a:rPr lang="en-US" altLang="zh-CN" sz="2400" dirty="0"/>
              <a:t>3</a:t>
            </a:r>
            <a:r>
              <a:rPr lang="zh-CN" altLang="en-US" sz="2400" dirty="0"/>
              <a:t>类中断，到阶段</a:t>
            </a:r>
            <a:r>
              <a:rPr lang="en-US" altLang="zh-CN" sz="2400" dirty="0"/>
              <a:t>⑤</a:t>
            </a:r>
            <a:r>
              <a:rPr lang="zh-CN" altLang="en-US" sz="2400" dirty="0"/>
              <a:t>再开中断</a:t>
            </a:r>
            <a:endParaRPr lang="zh-CN" altLang="en-US" sz="2400" dirty="0"/>
          </a:p>
          <a:p>
            <a:pPr lvl="0"/>
            <a:r>
              <a:rPr lang="zh-CN" altLang="zh-CN" dirty="0"/>
              <a:t>②</a:t>
            </a:r>
            <a:r>
              <a:rPr lang="zh-CN" altLang="en-US" sz="2400" dirty="0"/>
              <a:t>调用</a:t>
            </a:r>
            <a:r>
              <a:rPr lang="en-US" altLang="zh-CN" sz="2400" dirty="0"/>
              <a:t>StratOS</a:t>
            </a:r>
            <a:r>
              <a:rPr lang="zh-CN" altLang="en-US" sz="2400" dirty="0"/>
              <a:t>，</a:t>
            </a:r>
            <a:r>
              <a:rPr lang="en-US" altLang="zh-CN" sz="2400" dirty="0"/>
              <a:t>APPMODE</a:t>
            </a:r>
            <a:r>
              <a:rPr lang="zh-CN" altLang="en-US" sz="2400" dirty="0"/>
              <a:t>作为参数</a:t>
            </a:r>
            <a:endParaRPr lang="zh-CN" altLang="en-US" sz="2400" dirty="0"/>
          </a:p>
        </p:txBody>
      </p:sp>
      <p:sp>
        <p:nvSpPr>
          <p:cNvPr id="83974" name="矩形 83973"/>
          <p:cNvSpPr/>
          <p:nvPr/>
        </p:nvSpPr>
        <p:spPr>
          <a:xfrm>
            <a:off x="1066800" y="4953000"/>
            <a:ext cx="7772400" cy="16764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lvl="0"/>
            <a:r>
              <a:rPr lang="en-US" altLang="zh-CN" dirty="0"/>
              <a:t>③</a:t>
            </a:r>
            <a:r>
              <a:rPr lang="zh-CN" altLang="en-US" sz="2400" dirty="0"/>
              <a:t>操作系统调用内部启动代码，比如找到优先级最高的任务置为就绪，但并不调度。</a:t>
            </a:r>
            <a:endParaRPr lang="zh-CN" altLang="en-US" sz="2400" dirty="0"/>
          </a:p>
          <a:p>
            <a:pPr lvl="0"/>
            <a:r>
              <a:rPr lang="en-US" altLang="zh-CN" dirty="0"/>
              <a:t>④</a:t>
            </a:r>
            <a:r>
              <a:rPr lang="zh-CN" altLang="en-US" dirty="0"/>
              <a:t>调用</a:t>
            </a:r>
            <a:r>
              <a:rPr lang="en-US" altLang="zh-CN"/>
              <a:t>StartupHook()</a:t>
            </a:r>
            <a:endParaRPr lang="en-US" altLang="zh-CN" sz="2400"/>
          </a:p>
          <a:p>
            <a:pPr lvl="0"/>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3973">
                                            <p:txEl>
                                              <p:charRg st="0" end="31"/>
                                            </p:txEl>
                                          </p:spTgt>
                                        </p:tgtEl>
                                        <p:attrNameLst>
                                          <p:attrName>style.visibility</p:attrName>
                                        </p:attrNameLst>
                                      </p:cBhvr>
                                      <p:to>
                                        <p:strVal val="visible"/>
                                      </p:to>
                                    </p:set>
                                    <p:anim calcmode="lin" valueType="num">
                                      <p:cBhvr additive="base">
                                        <p:cTn id="7" dur="500" fill="hold"/>
                                        <p:tgtEl>
                                          <p:spTgt spid="83973">
                                            <p:txEl>
                                              <p:charRg st="0" end="3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973">
                                            <p:txEl>
                                              <p:charRg st="0" end="31"/>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3973">
                                            <p:txEl>
                                              <p:charRg st="31" end="54"/>
                                            </p:txEl>
                                          </p:spTgt>
                                        </p:tgtEl>
                                        <p:attrNameLst>
                                          <p:attrName>style.visibility</p:attrName>
                                        </p:attrNameLst>
                                      </p:cBhvr>
                                      <p:to>
                                        <p:strVal val="visible"/>
                                      </p:to>
                                    </p:set>
                                    <p:anim calcmode="lin" valueType="num">
                                      <p:cBhvr additive="base">
                                        <p:cTn id="11" dur="500" fill="hold"/>
                                        <p:tgtEl>
                                          <p:spTgt spid="83973">
                                            <p:txEl>
                                              <p:charRg st="31" end="54"/>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3973">
                                            <p:txEl>
                                              <p:charRg st="31" end="54"/>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3974"/>
                                        </p:tgtEl>
                                        <p:attrNameLst>
                                          <p:attrName>style.visibility</p:attrName>
                                        </p:attrNameLst>
                                      </p:cBhvr>
                                      <p:to>
                                        <p:strVal val="visible"/>
                                      </p:to>
                                    </p:set>
                                    <p:anim calcmode="lin" valueType="num">
                                      <p:cBhvr additive="base">
                                        <p:cTn id="17" dur="500" fill="hold"/>
                                        <p:tgtEl>
                                          <p:spTgt spid="83974"/>
                                        </p:tgtEl>
                                        <p:attrNameLst>
                                          <p:attrName>ppt_x</p:attrName>
                                        </p:attrNameLst>
                                      </p:cBhvr>
                                      <p:tavLst>
                                        <p:tav tm="0">
                                          <p:val>
                                            <p:strVal val="#ppt_x"/>
                                          </p:val>
                                        </p:tav>
                                        <p:tav tm="100000">
                                          <p:val>
                                            <p:strVal val="#ppt_x"/>
                                          </p:val>
                                        </p:tav>
                                      </p:tavLst>
                                    </p:anim>
                                    <p:anim calcmode="lin" valueType="num">
                                      <p:cBhvr additive="base">
                                        <p:cTn id="18" dur="500" fill="hold"/>
                                        <p:tgtEl>
                                          <p:spTgt spid="839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uiExpand="1" build="allAtOnce"/>
      <p:bldP spid="8397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81921"/>
          <p:cNvSpPr>
            <a:spLocks noGrp="1"/>
          </p:cNvSpPr>
          <p:nvPr>
            <p:ph type="title"/>
          </p:nvPr>
        </p:nvSpPr>
        <p:spPr>
          <a:ln/>
        </p:spPr>
        <p:txBody>
          <a:bodyPr anchor="b"/>
          <a:p>
            <a:r>
              <a:rPr lang="zh-CN" altLang="en-US" dirty="0"/>
              <a:t>回调函数和错误处理</a:t>
            </a:r>
            <a:endParaRPr lang="zh-CN" altLang="en-US"/>
          </a:p>
        </p:txBody>
      </p:sp>
      <p:sp>
        <p:nvSpPr>
          <p:cNvPr id="81923" name="文本占位符 81922"/>
          <p:cNvSpPr>
            <a:spLocks noGrp="1"/>
          </p:cNvSpPr>
          <p:nvPr>
            <p:ph type="body" idx="1"/>
          </p:nvPr>
        </p:nvSpPr>
        <p:spPr>
          <a:xfrm>
            <a:off x="838200" y="2362200"/>
            <a:ext cx="7696200" cy="4267200"/>
          </a:xfrm>
          <a:ln/>
        </p:spPr>
        <p:txBody>
          <a:bodyPr/>
          <a:p>
            <a:pPr>
              <a:lnSpc>
                <a:spcPct val="90000"/>
              </a:lnSpc>
            </a:pPr>
            <a:r>
              <a:rPr lang="zh-CN" altLang="en-US" sz="2400" dirty="0"/>
              <a:t>操作系统在合适的地方调用如下回调函数</a:t>
            </a:r>
            <a:r>
              <a:rPr lang="zh-CN" altLang="en-US" dirty="0"/>
              <a:t>：</a:t>
            </a:r>
            <a:endParaRPr lang="zh-CN" altLang="en-US" dirty="0"/>
          </a:p>
          <a:p>
            <a:pPr lvl="1">
              <a:lnSpc>
                <a:spcPct val="90000"/>
              </a:lnSpc>
            </a:pPr>
            <a:r>
              <a:rPr lang="en-US" altLang="zh-CN"/>
              <a:t>StartupHook()</a:t>
            </a:r>
            <a:endParaRPr lang="en-US" altLang="zh-CN"/>
          </a:p>
          <a:p>
            <a:pPr lvl="1">
              <a:lnSpc>
                <a:spcPct val="90000"/>
              </a:lnSpc>
            </a:pPr>
            <a:r>
              <a:rPr lang="en-US" altLang="zh-CN"/>
              <a:t>ShutDownHook()</a:t>
            </a:r>
            <a:endParaRPr lang="en-US" altLang="zh-CN"/>
          </a:p>
          <a:p>
            <a:pPr lvl="1">
              <a:lnSpc>
                <a:spcPct val="90000"/>
              </a:lnSpc>
            </a:pPr>
            <a:r>
              <a:rPr lang="en-US" altLang="zh-CN"/>
              <a:t>ErrorHook()</a:t>
            </a:r>
            <a:endParaRPr lang="en-US" altLang="zh-CN"/>
          </a:p>
          <a:p>
            <a:pPr lvl="1">
              <a:lnSpc>
                <a:spcPct val="90000"/>
              </a:lnSpc>
            </a:pPr>
            <a:r>
              <a:rPr lang="en-US" altLang="zh-CN"/>
              <a:t>PreTaskHook()</a:t>
            </a:r>
            <a:endParaRPr lang="en-US" altLang="zh-CN"/>
          </a:p>
          <a:p>
            <a:pPr lvl="1">
              <a:lnSpc>
                <a:spcPct val="90000"/>
              </a:lnSpc>
            </a:pPr>
            <a:r>
              <a:rPr lang="en-US" altLang="zh-CN"/>
              <a:t>PostTaskHook()</a:t>
            </a:r>
            <a:endParaRPr lang="en-US" altLang="zh-CN"/>
          </a:p>
          <a:p>
            <a:pPr>
              <a:lnSpc>
                <a:spcPct val="90000"/>
              </a:lnSpc>
            </a:pPr>
            <a:r>
              <a:rPr lang="zh-CN" altLang="en-US" sz="2400" dirty="0"/>
              <a:t>错误处理：应用错误、致命错误</a:t>
            </a:r>
            <a:endParaRPr lang="zh-CN" altLang="en-US" sz="2400" dirty="0"/>
          </a:p>
          <a:p>
            <a:pPr lvl="1">
              <a:lnSpc>
                <a:spcPct val="90000"/>
              </a:lnSpc>
            </a:pPr>
            <a:r>
              <a:rPr lang="zh-CN" altLang="en-US" sz="2000" dirty="0"/>
              <a:t>如果操作系统提供的服务结果不正确，但是内部数据没有破坏，则认为是应用错误。比如一个基本任务等待事件。</a:t>
            </a:r>
            <a:endParaRPr lang="zh-CN" altLang="en-US" sz="2000" dirty="0"/>
          </a:p>
          <a:p>
            <a:pPr lvl="1">
              <a:lnSpc>
                <a:spcPct val="90000"/>
              </a:lnSpc>
            </a:pPr>
            <a:r>
              <a:rPr lang="zh-CN" altLang="en-US" sz="2000" dirty="0"/>
              <a:t>认为内部数据不正确则认为是致命错误，此时要关闭</a:t>
            </a:r>
            <a:r>
              <a:rPr lang="en-US" altLang="zh-CN" sz="2000" dirty="0"/>
              <a:t>OS</a:t>
            </a:r>
            <a:r>
              <a:rPr lang="zh-CN" altLang="en-US" sz="2000" dirty="0"/>
              <a:t>。比如在调度新任务执行时，所有任务处于非就绪状态。</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1923">
                                            <p:txEl>
                                              <p:charRg st="0" end="20"/>
                                            </p:txEl>
                                          </p:spTgt>
                                        </p:tgtEl>
                                        <p:attrNameLst>
                                          <p:attrName>style.visibility</p:attrName>
                                        </p:attrNameLst>
                                      </p:cBhvr>
                                      <p:to>
                                        <p:strVal val="visible"/>
                                      </p:to>
                                    </p:set>
                                    <p:anim calcmode="lin" valueType="num">
                                      <p:cBhvr additive="base">
                                        <p:cTn id="7" dur="500" fill="hold"/>
                                        <p:tgtEl>
                                          <p:spTgt spid="81923">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charRg st="0" end="20"/>
                                            </p:txEl>
                                          </p:spTgt>
                                        </p:tgtEl>
                                        <p:attrNameLst>
                                          <p:attrName>ppt_y</p:attrName>
                                        </p:attrNameLst>
                                      </p:cBhvr>
                                      <p:tavLst>
                                        <p:tav tm="0">
                                          <p:val>
                                            <p:strVal val="0-#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1923">
                                            <p:txEl>
                                              <p:charRg st="20" end="34"/>
                                            </p:txEl>
                                          </p:spTgt>
                                        </p:tgtEl>
                                        <p:attrNameLst>
                                          <p:attrName>style.visibility</p:attrName>
                                        </p:attrNameLst>
                                      </p:cBhvr>
                                      <p:to>
                                        <p:strVal val="visible"/>
                                      </p:to>
                                    </p:set>
                                    <p:anim calcmode="lin" valueType="num">
                                      <p:cBhvr additive="base">
                                        <p:cTn id="11" dur="500" fill="hold"/>
                                        <p:tgtEl>
                                          <p:spTgt spid="81923">
                                            <p:txEl>
                                              <p:charRg st="20" end="34"/>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1923">
                                            <p:txEl>
                                              <p:charRg st="20" end="34"/>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1923">
                                            <p:txEl>
                                              <p:charRg st="34" end="49"/>
                                            </p:txEl>
                                          </p:spTgt>
                                        </p:tgtEl>
                                        <p:attrNameLst>
                                          <p:attrName>style.visibility</p:attrName>
                                        </p:attrNameLst>
                                      </p:cBhvr>
                                      <p:to>
                                        <p:strVal val="visible"/>
                                      </p:to>
                                    </p:set>
                                    <p:anim calcmode="lin" valueType="num">
                                      <p:cBhvr additive="base">
                                        <p:cTn id="15" dur="500" fill="hold"/>
                                        <p:tgtEl>
                                          <p:spTgt spid="81923">
                                            <p:txEl>
                                              <p:charRg st="34" end="49"/>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1923">
                                            <p:txEl>
                                              <p:charRg st="34" end="49"/>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1923">
                                            <p:txEl>
                                              <p:charRg st="49" end="61"/>
                                            </p:txEl>
                                          </p:spTgt>
                                        </p:tgtEl>
                                        <p:attrNameLst>
                                          <p:attrName>style.visibility</p:attrName>
                                        </p:attrNameLst>
                                      </p:cBhvr>
                                      <p:to>
                                        <p:strVal val="visible"/>
                                      </p:to>
                                    </p:set>
                                    <p:anim calcmode="lin" valueType="num">
                                      <p:cBhvr additive="base">
                                        <p:cTn id="19" dur="500" fill="hold"/>
                                        <p:tgtEl>
                                          <p:spTgt spid="81923">
                                            <p:txEl>
                                              <p:charRg st="49" end="6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923">
                                            <p:txEl>
                                              <p:charRg st="49" end="61"/>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1923">
                                            <p:txEl>
                                              <p:charRg st="61" end="75"/>
                                            </p:txEl>
                                          </p:spTgt>
                                        </p:tgtEl>
                                        <p:attrNameLst>
                                          <p:attrName>style.visibility</p:attrName>
                                        </p:attrNameLst>
                                      </p:cBhvr>
                                      <p:to>
                                        <p:strVal val="visible"/>
                                      </p:to>
                                    </p:set>
                                    <p:anim calcmode="lin" valueType="num">
                                      <p:cBhvr additive="base">
                                        <p:cTn id="23" dur="500" fill="hold"/>
                                        <p:tgtEl>
                                          <p:spTgt spid="81923">
                                            <p:txEl>
                                              <p:charRg st="61" end="7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1923">
                                            <p:txEl>
                                              <p:charRg st="61" end="75"/>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1923">
                                            <p:txEl>
                                              <p:charRg st="75" end="90"/>
                                            </p:txEl>
                                          </p:spTgt>
                                        </p:tgtEl>
                                        <p:attrNameLst>
                                          <p:attrName>style.visibility</p:attrName>
                                        </p:attrNameLst>
                                      </p:cBhvr>
                                      <p:to>
                                        <p:strVal val="visible"/>
                                      </p:to>
                                    </p:set>
                                    <p:anim calcmode="lin" valueType="num">
                                      <p:cBhvr additive="base">
                                        <p:cTn id="27" dur="500" fill="hold"/>
                                        <p:tgtEl>
                                          <p:spTgt spid="81923">
                                            <p:txEl>
                                              <p:charRg st="75" end="9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1923">
                                            <p:txEl>
                                              <p:charRg st="75" end="9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81923">
                                            <p:txEl>
                                              <p:charRg st="90" end="105"/>
                                            </p:txEl>
                                          </p:spTgt>
                                        </p:tgtEl>
                                        <p:attrNameLst>
                                          <p:attrName>style.visibility</p:attrName>
                                        </p:attrNameLst>
                                      </p:cBhvr>
                                      <p:to>
                                        <p:strVal val="visible"/>
                                      </p:to>
                                    </p:set>
                                    <p:anim calcmode="lin" valueType="num">
                                      <p:cBhvr additive="base">
                                        <p:cTn id="33" dur="500" fill="hold"/>
                                        <p:tgtEl>
                                          <p:spTgt spid="81923">
                                            <p:txEl>
                                              <p:charRg st="90" end="10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1923">
                                            <p:txEl>
                                              <p:charRg st="90" end="105"/>
                                            </p:txEl>
                                          </p:spTgt>
                                        </p:tgtEl>
                                        <p:attrNameLst>
                                          <p:attrName>ppt_y</p:attrName>
                                        </p:attrNameLst>
                                      </p:cBhvr>
                                      <p:tavLst>
                                        <p:tav tm="0">
                                          <p:val>
                                            <p:strVal val="#ppt_y"/>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1923">
                                            <p:txEl>
                                              <p:charRg st="105" end="156"/>
                                            </p:txEl>
                                          </p:spTgt>
                                        </p:tgtEl>
                                        <p:attrNameLst>
                                          <p:attrName>style.visibility</p:attrName>
                                        </p:attrNameLst>
                                      </p:cBhvr>
                                      <p:to>
                                        <p:strVal val="visible"/>
                                      </p:to>
                                    </p:set>
                                    <p:anim calcmode="lin" valueType="num">
                                      <p:cBhvr additive="base">
                                        <p:cTn id="37" dur="500" fill="hold"/>
                                        <p:tgtEl>
                                          <p:spTgt spid="81923">
                                            <p:txEl>
                                              <p:charRg st="105" end="15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23">
                                            <p:txEl>
                                              <p:charRg st="105" end="15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1923">
                                            <p:txEl>
                                              <p:charRg st="156" end="207"/>
                                            </p:txEl>
                                          </p:spTgt>
                                        </p:tgtEl>
                                        <p:attrNameLst>
                                          <p:attrName>style.visibility</p:attrName>
                                        </p:attrNameLst>
                                      </p:cBhvr>
                                      <p:to>
                                        <p:strVal val="visible"/>
                                      </p:to>
                                    </p:set>
                                    <p:anim calcmode="lin" valueType="num">
                                      <p:cBhvr additive="base">
                                        <p:cTn id="41" dur="500" fill="hold"/>
                                        <p:tgtEl>
                                          <p:spTgt spid="81923">
                                            <p:txEl>
                                              <p:charRg st="156" end="20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23">
                                            <p:txEl>
                                              <p:charRg st="156" end="20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1"/>
          </p:cNvSpPr>
          <p:nvPr>
            <p:ph type="title"/>
          </p:nvPr>
        </p:nvSpPr>
        <p:spPr>
          <a:ln/>
        </p:spPr>
        <p:txBody>
          <a:bodyPr anchor="b"/>
          <a:p>
            <a:r>
              <a:rPr lang="en-US" altLang="zh-CN" dirty="0"/>
              <a:t>OS</a:t>
            </a:r>
            <a:r>
              <a:rPr lang="zh-CN" altLang="en-US" dirty="0"/>
              <a:t>的关闭和调试</a:t>
            </a:r>
            <a:endParaRPr lang="zh-CN" altLang="en-US" dirty="0"/>
          </a:p>
        </p:txBody>
      </p:sp>
      <p:pic>
        <p:nvPicPr>
          <p:cNvPr id="82948" name="图片 82947"/>
          <p:cNvPicPr>
            <a:picLocks noChangeAspect="1"/>
          </p:cNvPicPr>
          <p:nvPr/>
        </p:nvPicPr>
        <p:blipFill>
          <a:blip r:embed="rId1"/>
          <a:stretch>
            <a:fillRect/>
          </a:stretch>
        </p:blipFill>
        <p:spPr>
          <a:xfrm>
            <a:off x="838200" y="3784600"/>
            <a:ext cx="8001000" cy="3073400"/>
          </a:xfrm>
          <a:prstGeom prst="rect">
            <a:avLst/>
          </a:prstGeom>
          <a:noFill/>
          <a:ln w="9525">
            <a:noFill/>
          </a:ln>
        </p:spPr>
      </p:pic>
      <p:sp>
        <p:nvSpPr>
          <p:cNvPr id="82949" name="文本占位符 82948"/>
          <p:cNvSpPr>
            <a:spLocks noGrp="1"/>
          </p:cNvSpPr>
          <p:nvPr>
            <p:ph type="body" idx="1"/>
          </p:nvPr>
        </p:nvSpPr>
        <p:spPr>
          <a:xfrm>
            <a:off x="838200" y="2362200"/>
            <a:ext cx="7693025" cy="1143000"/>
          </a:xfrm>
          <a:ln/>
        </p:spPr>
        <p:txBody>
          <a:bodyPr/>
          <a:p>
            <a:r>
              <a:rPr lang="en-US" altLang="zh-CN" sz="2400" dirty="0"/>
              <a:t>OSEK</a:t>
            </a:r>
            <a:r>
              <a:rPr lang="zh-CN" altLang="en-US" sz="2400" dirty="0"/>
              <a:t>标准中定义了一个关闭操作系统的系统调用</a:t>
            </a:r>
            <a:r>
              <a:rPr lang="en-US" altLang="zh-CN" sz="2400" err="1"/>
              <a:t>ShutdownOS</a:t>
            </a:r>
            <a:r>
              <a:rPr lang="en-US" altLang="zh-CN" sz="2400" dirty="0"/>
              <a:t>()</a:t>
            </a:r>
            <a:r>
              <a:rPr lang="zh-CN" altLang="en-US" sz="2400" dirty="0"/>
              <a:t>，在其中调用</a:t>
            </a:r>
            <a:r>
              <a:rPr lang="en-US" altLang="zh-CN" sz="2400" err="1"/>
              <a:t>ShutdownHook</a:t>
            </a:r>
            <a:r>
              <a:rPr lang="en-US" altLang="zh-CN" sz="2400" dirty="0"/>
              <a:t>()</a:t>
            </a:r>
            <a:r>
              <a:rPr lang="zh-CN" altLang="en-US"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2949">
                                            <p:txEl>
                                              <p:charRg st="0" end="57"/>
                                            </p:txEl>
                                          </p:spTgt>
                                        </p:tgtEl>
                                        <p:attrNameLst>
                                          <p:attrName>style.visibility</p:attrName>
                                        </p:attrNameLst>
                                      </p:cBhvr>
                                      <p:to>
                                        <p:strVal val="visible"/>
                                      </p:to>
                                    </p:set>
                                    <p:anim calcmode="lin" valueType="num">
                                      <p:cBhvr additive="base">
                                        <p:cTn id="7" dur="500" fill="hold"/>
                                        <p:tgtEl>
                                          <p:spTgt spid="82949">
                                            <p:txEl>
                                              <p:charRg st="0" end="5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9">
                                            <p:txEl>
                                              <p:charRg st="0" end="57"/>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2948"/>
                                        </p:tgtEl>
                                        <p:attrNameLst>
                                          <p:attrName>style.visibility</p:attrName>
                                        </p:attrNameLst>
                                      </p:cBhvr>
                                      <p:to>
                                        <p:strVal val="visible"/>
                                      </p:to>
                                    </p:set>
                                    <p:anim calcmode="lin" valueType="num">
                                      <p:cBhvr additive="base">
                                        <p:cTn id="13" dur="500" fill="hold"/>
                                        <p:tgtEl>
                                          <p:spTgt spid="82948"/>
                                        </p:tgtEl>
                                        <p:attrNameLst>
                                          <p:attrName>ppt_x</p:attrName>
                                        </p:attrNameLst>
                                      </p:cBhvr>
                                      <p:tavLst>
                                        <p:tav tm="0">
                                          <p:val>
                                            <p:strVal val="1+#ppt_w/2"/>
                                          </p:val>
                                        </p:tav>
                                        <p:tav tm="100000">
                                          <p:val>
                                            <p:strVal val="#ppt_x"/>
                                          </p:val>
                                        </p:tav>
                                      </p:tavLst>
                                    </p:anim>
                                    <p:anim calcmode="lin" valueType="num">
                                      <p:cBhvr additive="base">
                                        <p:cTn id="14"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a:ln/>
        </p:spPr>
        <p:txBody>
          <a:bodyPr anchor="b"/>
          <a:p>
            <a:r>
              <a:rPr lang="en-US" altLang="zh-CN" dirty="0"/>
              <a:t>OSEK OS</a:t>
            </a:r>
            <a:r>
              <a:rPr lang="zh-CN" altLang="en-US" dirty="0"/>
              <a:t>体系结构</a:t>
            </a:r>
            <a:endParaRPr lang="zh-CN" altLang="en-US" dirty="0"/>
          </a:p>
        </p:txBody>
      </p:sp>
      <p:pic>
        <p:nvPicPr>
          <p:cNvPr id="34820" name="文本占位符 34819"/>
          <p:cNvPicPr>
            <a:picLocks noChangeAspect="1"/>
          </p:cNvPicPr>
          <p:nvPr>
            <p:ph type="body" idx="1"/>
          </p:nvPr>
        </p:nvPicPr>
        <p:blipFill>
          <a:blip r:embed="rId1"/>
          <a:stretch>
            <a:fillRect/>
          </a:stretch>
        </p:blipFill>
        <p:spPr>
          <a:xfrm>
            <a:off x="1747838" y="2362200"/>
            <a:ext cx="6710362" cy="4256088"/>
          </a:xfrm>
          <a:ln/>
        </p:spPr>
      </p:pic>
      <p:sp>
        <p:nvSpPr>
          <p:cNvPr id="34823" name="矩形 34822"/>
          <p:cNvSpPr/>
          <p:nvPr/>
        </p:nvSpPr>
        <p:spPr>
          <a:xfrm>
            <a:off x="4495800" y="152400"/>
            <a:ext cx="4648200" cy="19812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lvl="0"/>
            <a:r>
              <a:rPr lang="zh-CN" altLang="en-US" sz="2400" dirty="0"/>
              <a:t>优先级的划分必须满足下列条件，</a:t>
            </a:r>
            <a:r>
              <a:rPr lang="en-US" altLang="zh-CN" sz="2400"/>
              <a:t>k</a:t>
            </a:r>
            <a:r>
              <a:rPr lang="en-US" altLang="zh-CN" sz="2400">
                <a:latin typeface="Arial" panose="020B0604020202020204" pitchFamily="34" charset="0"/>
              </a:rPr>
              <a:t>…</a:t>
            </a:r>
            <a:r>
              <a:rPr lang="en-US" altLang="zh-CN" sz="2400">
                <a:latin typeface="Arial" panose="020B0604020202020204" pitchFamily="34" charset="0"/>
              </a:rPr>
              <a:t>…</a:t>
            </a:r>
            <a:r>
              <a:rPr lang="en-US" altLang="zh-CN" sz="2400" dirty="0"/>
              <a:t>m</a:t>
            </a:r>
            <a:r>
              <a:rPr lang="zh-CN" altLang="en-US" sz="2400" dirty="0"/>
              <a:t>分配给</a:t>
            </a:r>
            <a:r>
              <a:rPr lang="en-US" altLang="zh-CN" sz="2400" dirty="0"/>
              <a:t>ISR</a:t>
            </a:r>
            <a:r>
              <a:rPr lang="zh-CN" altLang="en-US" sz="2400" dirty="0"/>
              <a:t>，</a:t>
            </a:r>
            <a:r>
              <a:rPr lang="en-US" altLang="zh-CN" sz="2400" dirty="0"/>
              <a:t>j</a:t>
            </a:r>
            <a:r>
              <a:rPr lang="zh-CN" altLang="en-US" sz="2400" dirty="0"/>
              <a:t>分配给调度程序，</a:t>
            </a:r>
            <a:r>
              <a:rPr lang="en-US" altLang="zh-CN" sz="2400"/>
              <a:t>0</a:t>
            </a:r>
            <a:r>
              <a:rPr lang="en-US" altLang="zh-CN" sz="2400">
                <a:latin typeface="Arial" panose="020B0604020202020204" pitchFamily="34" charset="0"/>
              </a:rPr>
              <a:t>…</a:t>
            </a:r>
            <a:r>
              <a:rPr lang="en-US" altLang="zh-CN" sz="2400">
                <a:latin typeface="Arial" panose="020B0604020202020204" pitchFamily="34" charset="0"/>
              </a:rPr>
              <a:t>…</a:t>
            </a:r>
            <a:r>
              <a:rPr lang="en-US" altLang="zh-CN" sz="2400" dirty="0"/>
              <a:t>i</a:t>
            </a:r>
            <a:r>
              <a:rPr lang="zh-CN" altLang="en-US" sz="2400" dirty="0"/>
              <a:t>分配给任务，其中</a:t>
            </a:r>
            <a:r>
              <a:rPr lang="en-US" altLang="zh-CN" sz="2400"/>
              <a:t>0</a:t>
            </a:r>
            <a:r>
              <a:rPr lang="en-US" altLang="zh-CN"/>
              <a:t>≤</a:t>
            </a:r>
            <a:r>
              <a:rPr lang="en-US" altLang="zh-CN" sz="2400" err="1"/>
              <a:t>i&lt;j&lt;k</a:t>
            </a:r>
            <a:r>
              <a:rPr lang="en-US" altLang="zh-CN" err="1"/>
              <a:t>≤</a:t>
            </a:r>
            <a:r>
              <a:rPr lang="en-US" altLang="zh-CN" sz="2400" err="1"/>
              <a:t>m</a:t>
            </a:r>
            <a:endParaRPr lang="en-US" altLang="zh-CN" sz="2400"/>
          </a:p>
          <a:p>
            <a:pPr lvl="0"/>
            <a:endParaRPr lang="en-US" altLang="zh-CN" sz="2400"/>
          </a:p>
        </p:txBody>
      </p:sp>
      <p:sp>
        <p:nvSpPr>
          <p:cNvPr id="34825" name="矩形 34824"/>
          <p:cNvSpPr/>
          <p:nvPr/>
        </p:nvSpPr>
        <p:spPr>
          <a:xfrm>
            <a:off x="533400" y="2667000"/>
            <a:ext cx="2362200" cy="20574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lvl="0"/>
            <a:r>
              <a:rPr lang="zh-CN" altLang="en-US" sz="2400" dirty="0"/>
              <a:t>调度层：调度任务，所有的调度活动处在这一层。</a:t>
            </a:r>
            <a:endParaRPr lang="zh-CN" altLang="en-US" sz="2400" dirty="0"/>
          </a:p>
          <a:p>
            <a:pPr lvl="0"/>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 calcmode="lin" valueType="num">
                                      <p:cBhvr additive="base">
                                        <p:cTn id="7" dur="500" fill="hold"/>
                                        <p:tgtEl>
                                          <p:spTgt spid="34820"/>
                                        </p:tgtEl>
                                        <p:attrNameLst>
                                          <p:attrName>ppt_x</p:attrName>
                                        </p:attrNameLst>
                                      </p:cBhvr>
                                      <p:tavLst>
                                        <p:tav tm="0">
                                          <p:val>
                                            <p:strVal val="1+#ppt_w/2"/>
                                          </p:val>
                                        </p:tav>
                                        <p:tav tm="100000">
                                          <p:val>
                                            <p:strVal val="#ppt_x"/>
                                          </p:val>
                                        </p:tav>
                                      </p:tavLst>
                                    </p:anim>
                                    <p:anim calcmode="lin" valueType="num">
                                      <p:cBhvr additive="base">
                                        <p:cTn id="8" dur="500" fill="hold"/>
                                        <p:tgtEl>
                                          <p:spTgt spid="348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823">
                                            <p:txEl>
                                              <p:charRg st="0" end="57"/>
                                            </p:txEl>
                                          </p:spTgt>
                                        </p:tgtEl>
                                        <p:attrNameLst>
                                          <p:attrName>style.visibility</p:attrName>
                                        </p:attrNameLst>
                                      </p:cBhvr>
                                      <p:to>
                                        <p:strVal val="visible"/>
                                      </p:to>
                                    </p:set>
                                    <p:anim calcmode="lin" valueType="num">
                                      <p:cBhvr additive="base">
                                        <p:cTn id="13" dur="500" fill="hold"/>
                                        <p:tgtEl>
                                          <p:spTgt spid="34823">
                                            <p:txEl>
                                              <p:charRg st="0" end="57"/>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4823">
                                            <p:txEl>
                                              <p:charRg st="0" end="5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25">
                                            <p:txEl>
                                              <p:charRg st="0" end="23"/>
                                            </p:txEl>
                                          </p:spTgt>
                                        </p:tgtEl>
                                        <p:attrNameLst>
                                          <p:attrName>style.visibility</p:attrName>
                                        </p:attrNameLst>
                                      </p:cBhvr>
                                      <p:to>
                                        <p:strVal val="visible"/>
                                      </p:to>
                                    </p:set>
                                    <p:anim calcmode="lin" valueType="num">
                                      <p:cBhvr additive="base">
                                        <p:cTn id="19" dur="500" fill="hold"/>
                                        <p:tgtEl>
                                          <p:spTgt spid="34825">
                                            <p:txEl>
                                              <p:charRg st="0" end="2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25">
                                            <p:txEl>
                                              <p:charRg st="0" end="2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build="p"/>
      <p:bldP spid="3482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a:ln/>
        </p:spPr>
        <p:txBody>
          <a:bodyPr anchor="b"/>
          <a:p>
            <a:r>
              <a:rPr lang="zh-CN" altLang="en-US" dirty="0"/>
              <a:t>优先级规则</a:t>
            </a:r>
            <a:endParaRPr lang="zh-CN" altLang="en-US" dirty="0"/>
          </a:p>
        </p:txBody>
      </p:sp>
      <p:sp>
        <p:nvSpPr>
          <p:cNvPr id="59395" name="文本占位符 59394"/>
          <p:cNvSpPr>
            <a:spLocks noGrp="1"/>
          </p:cNvSpPr>
          <p:nvPr>
            <p:ph type="body" idx="1"/>
          </p:nvPr>
        </p:nvSpPr>
        <p:spPr>
          <a:xfrm>
            <a:off x="1160780" y="2284095"/>
            <a:ext cx="7772400" cy="4191000"/>
          </a:xfrm>
          <a:ln/>
        </p:spPr>
        <p:txBody>
          <a:bodyPr/>
          <a:p>
            <a:r>
              <a:rPr lang="zh-CN" altLang="en-US" sz="2400" dirty="0"/>
              <a:t>中断的优先级要高于任务</a:t>
            </a:r>
            <a:endParaRPr lang="zh-CN" altLang="en-US" sz="2400" dirty="0"/>
          </a:p>
          <a:p>
            <a:r>
              <a:rPr lang="zh-CN" altLang="en-US" sz="2400" dirty="0"/>
              <a:t>中断处理层可以包含一个或多个中断优先级</a:t>
            </a:r>
            <a:endParaRPr lang="zh-CN" altLang="en-US" sz="2400" dirty="0"/>
          </a:p>
          <a:p>
            <a:r>
              <a:rPr lang="en-US" altLang="zh-CN" sz="2400" dirty="0"/>
              <a:t>ISR</a:t>
            </a:r>
            <a:r>
              <a:rPr lang="zh-CN" altLang="en-US" sz="2400" dirty="0"/>
              <a:t>的中断优先级是静态分配的</a:t>
            </a:r>
            <a:endParaRPr lang="zh-CN" altLang="en-US" sz="2400" dirty="0"/>
          </a:p>
          <a:p>
            <a:r>
              <a:rPr lang="en-US" altLang="zh-CN" sz="2400" dirty="0"/>
              <a:t>ISR</a:t>
            </a:r>
            <a:r>
              <a:rPr lang="zh-CN" altLang="en-US" sz="2400" dirty="0"/>
              <a:t>的优先级的分配与具体实现或硬件体系结构有关</a:t>
            </a:r>
            <a:endParaRPr lang="zh-CN" altLang="en-US" sz="2400" dirty="0"/>
          </a:p>
          <a:p>
            <a:r>
              <a:rPr lang="zh-CN" altLang="en-US" sz="2400" dirty="0"/>
              <a:t>对于任务的优先级和资源的天花板优先级来说，大的数字指较高的优先级。</a:t>
            </a:r>
            <a:r>
              <a:rPr lang="en-US" altLang="zh-CN" u="sng"/>
              <a:t>For task priorities and resource ceiling-priorities bigger numbers refer to higher priorities.</a:t>
            </a:r>
            <a:endParaRPr lang="en-US" altLang="zh-CN" u="sng"/>
          </a:p>
          <a:p>
            <a:r>
              <a:rPr lang="zh-CN" altLang="en-US" sz="2400" dirty="0"/>
              <a:t>任务的优先级由用户（应用程序开发人员）指定</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9395">
                                            <p:txEl>
                                              <p:charRg st="0" end="12"/>
                                            </p:txEl>
                                          </p:spTgt>
                                        </p:tgtEl>
                                        <p:attrNameLst>
                                          <p:attrName>style.visibility</p:attrName>
                                        </p:attrNameLst>
                                      </p:cBhvr>
                                      <p:to>
                                        <p:strVal val="visible"/>
                                      </p:to>
                                    </p:set>
                                    <p:anim calcmode="lin" valueType="num">
                                      <p:cBhvr additive="base">
                                        <p:cTn id="7" dur="500" fill="hold"/>
                                        <p:tgtEl>
                                          <p:spTgt spid="59395">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charRg st="0" end="12"/>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9395">
                                            <p:txEl>
                                              <p:charRg st="12" end="32"/>
                                            </p:txEl>
                                          </p:spTgt>
                                        </p:tgtEl>
                                        <p:attrNameLst>
                                          <p:attrName>style.visibility</p:attrName>
                                        </p:attrNameLst>
                                      </p:cBhvr>
                                      <p:to>
                                        <p:strVal val="visible"/>
                                      </p:to>
                                    </p:set>
                                    <p:anim calcmode="lin" valueType="num">
                                      <p:cBhvr additive="base">
                                        <p:cTn id="13" dur="500" fill="hold"/>
                                        <p:tgtEl>
                                          <p:spTgt spid="59395">
                                            <p:txEl>
                                              <p:charRg st="12" end="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charRg st="12" end="3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9395">
                                            <p:txEl>
                                              <p:charRg st="32" end="48"/>
                                            </p:txEl>
                                          </p:spTgt>
                                        </p:tgtEl>
                                        <p:attrNameLst>
                                          <p:attrName>style.visibility</p:attrName>
                                        </p:attrNameLst>
                                      </p:cBhvr>
                                      <p:to>
                                        <p:strVal val="visible"/>
                                      </p:to>
                                    </p:set>
                                    <p:anim calcmode="lin" valueType="num">
                                      <p:cBhvr additive="base">
                                        <p:cTn id="19" dur="500" fill="hold"/>
                                        <p:tgtEl>
                                          <p:spTgt spid="59395">
                                            <p:txEl>
                                              <p:charRg st="32" end="48"/>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9395">
                                            <p:txEl>
                                              <p:charRg st="32" end="4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9395">
                                            <p:txEl>
                                              <p:charRg st="48" end="73"/>
                                            </p:txEl>
                                          </p:spTgt>
                                        </p:tgtEl>
                                        <p:attrNameLst>
                                          <p:attrName>style.visibility</p:attrName>
                                        </p:attrNameLst>
                                      </p:cBhvr>
                                      <p:to>
                                        <p:strVal val="visible"/>
                                      </p:to>
                                    </p:set>
                                    <p:anim calcmode="lin" valueType="num">
                                      <p:cBhvr additive="base">
                                        <p:cTn id="25" dur="500" fill="hold"/>
                                        <p:tgtEl>
                                          <p:spTgt spid="59395">
                                            <p:txEl>
                                              <p:charRg st="48" end="7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9395">
                                            <p:txEl>
                                              <p:charRg st="48" end="7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5">
                                            <p:txEl>
                                              <p:charRg st="73" end="201"/>
                                            </p:txEl>
                                          </p:spTgt>
                                        </p:tgtEl>
                                        <p:attrNameLst>
                                          <p:attrName>style.visibility</p:attrName>
                                        </p:attrNameLst>
                                      </p:cBhvr>
                                      <p:to>
                                        <p:strVal val="visible"/>
                                      </p:to>
                                    </p:set>
                                    <p:anim calcmode="lin" valueType="num">
                                      <p:cBhvr additive="base">
                                        <p:cTn id="31" dur="500" fill="hold"/>
                                        <p:tgtEl>
                                          <p:spTgt spid="59395">
                                            <p:txEl>
                                              <p:charRg st="73" end="20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charRg st="73" end="20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395">
                                            <p:txEl>
                                              <p:charRg st="201" end="223"/>
                                            </p:txEl>
                                          </p:spTgt>
                                        </p:tgtEl>
                                        <p:attrNameLst>
                                          <p:attrName>style.visibility</p:attrName>
                                        </p:attrNameLst>
                                      </p:cBhvr>
                                      <p:to>
                                        <p:strVal val="visible"/>
                                      </p:to>
                                    </p:set>
                                    <p:anim calcmode="lin" valueType="num">
                                      <p:cBhvr additive="base">
                                        <p:cTn id="37" dur="500" fill="hold"/>
                                        <p:tgtEl>
                                          <p:spTgt spid="59395">
                                            <p:txEl>
                                              <p:charRg st="201" end="22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5">
                                            <p:txEl>
                                              <p:charRg st="201" end="2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a:ln/>
        </p:spPr>
        <p:txBody>
          <a:bodyPr anchor="b"/>
          <a:p>
            <a:r>
              <a:rPr lang="en-US" altLang="zh-CN" dirty="0"/>
              <a:t>OSEK</a:t>
            </a:r>
            <a:r>
              <a:rPr lang="zh-CN" altLang="en-US" dirty="0"/>
              <a:t>体系结构</a:t>
            </a:r>
            <a:endParaRPr lang="zh-CN" altLang="en-US" dirty="0"/>
          </a:p>
        </p:txBody>
      </p:sp>
      <p:sp>
        <p:nvSpPr>
          <p:cNvPr id="35846" name="文本占位符 35845"/>
          <p:cNvSpPr>
            <a:spLocks noGrp="1"/>
          </p:cNvSpPr>
          <p:nvPr>
            <p:ph type="body" idx="1"/>
          </p:nvPr>
        </p:nvSpPr>
        <p:spPr>
          <a:ln/>
        </p:spPr>
        <p:txBody>
          <a:bodyPr/>
          <a:p>
            <a:pPr>
              <a:lnSpc>
                <a:spcPct val="90000"/>
              </a:lnSpc>
            </a:pPr>
            <a:r>
              <a:rPr lang="zh-CN" altLang="en-US" sz="2400" dirty="0"/>
              <a:t>在</a:t>
            </a:r>
            <a:r>
              <a:rPr lang="en-US" altLang="zh-CN" sz="2400" dirty="0"/>
              <a:t>OS</a:t>
            </a:r>
            <a:r>
              <a:rPr lang="zh-CN" altLang="en-US" sz="2400" dirty="0"/>
              <a:t>标准里，符合类也算作了体系结构的一部分</a:t>
            </a:r>
            <a:endParaRPr lang="zh-CN" altLang="en-US" sz="2400"/>
          </a:p>
          <a:p>
            <a:pPr>
              <a:lnSpc>
                <a:spcPct val="90000"/>
              </a:lnSpc>
            </a:pPr>
            <a:r>
              <a:rPr lang="zh-CN" altLang="en-US" sz="2400" dirty="0"/>
              <a:t>四个符合类：  </a:t>
            </a:r>
            <a:endParaRPr lang="zh-CN" altLang="en-US" sz="2400" dirty="0"/>
          </a:p>
          <a:p>
            <a:pPr lvl="1">
              <a:lnSpc>
                <a:spcPct val="90000"/>
              </a:lnSpc>
            </a:pPr>
            <a:r>
              <a:rPr lang="en-US" altLang="zh-CN" sz="2000" dirty="0"/>
              <a:t>BCC1</a:t>
            </a:r>
            <a:r>
              <a:rPr lang="zh-CN" altLang="en-US" sz="2000" dirty="0"/>
              <a:t>（基本符合类</a:t>
            </a:r>
            <a:r>
              <a:rPr lang="en-US" altLang="zh-CN" sz="2000" dirty="0"/>
              <a:t>1</a:t>
            </a:r>
            <a:r>
              <a:rPr lang="zh-CN" altLang="en-US" sz="2000" dirty="0"/>
              <a:t>）</a:t>
            </a:r>
            <a:endParaRPr lang="zh-CN" altLang="en-US" sz="2000" dirty="0"/>
          </a:p>
          <a:p>
            <a:pPr lvl="1">
              <a:lnSpc>
                <a:spcPct val="90000"/>
              </a:lnSpc>
            </a:pPr>
            <a:r>
              <a:rPr lang="en-US" altLang="zh-CN" sz="2000" dirty="0"/>
              <a:t>BCC2</a:t>
            </a:r>
            <a:r>
              <a:rPr lang="zh-CN" altLang="en-US" sz="2000" dirty="0"/>
              <a:t>（基本符合类</a:t>
            </a:r>
            <a:r>
              <a:rPr lang="en-US" altLang="zh-CN" sz="2000" dirty="0"/>
              <a:t>2</a:t>
            </a:r>
            <a:r>
              <a:rPr lang="zh-CN" altLang="en-US" sz="2000" dirty="0"/>
              <a:t>）</a:t>
            </a:r>
            <a:endParaRPr lang="zh-CN" altLang="en-US" sz="2000" dirty="0"/>
          </a:p>
          <a:p>
            <a:pPr lvl="1">
              <a:lnSpc>
                <a:spcPct val="90000"/>
              </a:lnSpc>
            </a:pPr>
            <a:r>
              <a:rPr lang="en-US" altLang="zh-CN" sz="2000" dirty="0"/>
              <a:t>ECC1</a:t>
            </a:r>
            <a:r>
              <a:rPr lang="zh-CN" altLang="en-US" sz="2000" dirty="0"/>
              <a:t>（扩展符合类</a:t>
            </a:r>
            <a:r>
              <a:rPr lang="en-US" altLang="zh-CN" sz="2000" dirty="0"/>
              <a:t>1</a:t>
            </a:r>
            <a:r>
              <a:rPr lang="zh-CN" altLang="en-US" sz="2000" dirty="0"/>
              <a:t>）</a:t>
            </a:r>
            <a:endParaRPr lang="zh-CN" altLang="en-US" sz="2000" dirty="0"/>
          </a:p>
          <a:p>
            <a:pPr lvl="1">
              <a:lnSpc>
                <a:spcPct val="90000"/>
              </a:lnSpc>
            </a:pPr>
            <a:r>
              <a:rPr lang="en-US" altLang="zh-CN" sz="2000" dirty="0"/>
              <a:t>ECC2</a:t>
            </a:r>
            <a:r>
              <a:rPr lang="zh-CN" altLang="en-US" sz="2000" dirty="0"/>
              <a:t>（扩展符合类</a:t>
            </a:r>
            <a:r>
              <a:rPr lang="en-US" altLang="zh-CN" sz="2000" dirty="0"/>
              <a:t>2</a:t>
            </a:r>
            <a:r>
              <a:rPr lang="zh-CN" altLang="en-US" sz="2000" dirty="0"/>
              <a:t>）</a:t>
            </a:r>
            <a:endParaRPr lang="zh-CN" altLang="en-US" sz="2000" dirty="0"/>
          </a:p>
          <a:p>
            <a:pPr>
              <a:lnSpc>
                <a:spcPct val="90000"/>
              </a:lnSpc>
            </a:pPr>
            <a:r>
              <a:rPr lang="zh-CN" altLang="en-US" sz="2400" dirty="0"/>
              <a:t>因牵涉到很多任务的具体概念，每个符合类的定义放在任务之后再说。</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5846">
                                            <p:txEl>
                                              <p:charRg st="0" end="23"/>
                                            </p:txEl>
                                          </p:spTgt>
                                        </p:tgtEl>
                                        <p:attrNameLst>
                                          <p:attrName>style.visibility</p:attrName>
                                        </p:attrNameLst>
                                      </p:cBhvr>
                                      <p:to>
                                        <p:strVal val="visible"/>
                                      </p:to>
                                    </p:set>
                                    <p:anim calcmode="lin" valueType="num">
                                      <p:cBhvr additive="base">
                                        <p:cTn id="7" dur="500" fill="hold"/>
                                        <p:tgtEl>
                                          <p:spTgt spid="35846">
                                            <p:txEl>
                                              <p:charRg st="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6">
                                            <p:txEl>
                                              <p:charRg st="0" end="23"/>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5846">
                                            <p:txEl>
                                              <p:charRg st="23" end="32"/>
                                            </p:txEl>
                                          </p:spTgt>
                                        </p:tgtEl>
                                        <p:attrNameLst>
                                          <p:attrName>style.visibility</p:attrName>
                                        </p:attrNameLst>
                                      </p:cBhvr>
                                      <p:to>
                                        <p:strVal val="visible"/>
                                      </p:to>
                                    </p:set>
                                    <p:anim calcmode="lin" valueType="num">
                                      <p:cBhvr additive="base">
                                        <p:cTn id="13" dur="500" fill="hold"/>
                                        <p:tgtEl>
                                          <p:spTgt spid="35846">
                                            <p:txEl>
                                              <p:charRg st="23" end="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6">
                                            <p:txEl>
                                              <p:charRg st="23" end="32"/>
                                            </p:txEl>
                                          </p:spTgt>
                                        </p:tgtEl>
                                        <p:attrNameLst>
                                          <p:attrName>ppt_y</p:attrName>
                                        </p:attrNameLst>
                                      </p:cBhvr>
                                      <p:tavLst>
                                        <p:tav tm="0">
                                          <p:val>
                                            <p:strVal val="0-#ppt_h/2"/>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5846">
                                            <p:txEl>
                                              <p:charRg st="32" end="45"/>
                                            </p:txEl>
                                          </p:spTgt>
                                        </p:tgtEl>
                                        <p:attrNameLst>
                                          <p:attrName>style.visibility</p:attrName>
                                        </p:attrNameLst>
                                      </p:cBhvr>
                                      <p:to>
                                        <p:strVal val="visible"/>
                                      </p:to>
                                    </p:set>
                                    <p:anim calcmode="lin" valueType="num">
                                      <p:cBhvr additive="base">
                                        <p:cTn id="17" dur="500" fill="hold"/>
                                        <p:tgtEl>
                                          <p:spTgt spid="35846">
                                            <p:txEl>
                                              <p:charRg st="32" end="45"/>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5846">
                                            <p:txEl>
                                              <p:charRg st="32" end="45"/>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5846">
                                            <p:txEl>
                                              <p:charRg st="45" end="58"/>
                                            </p:txEl>
                                          </p:spTgt>
                                        </p:tgtEl>
                                        <p:attrNameLst>
                                          <p:attrName>style.visibility</p:attrName>
                                        </p:attrNameLst>
                                      </p:cBhvr>
                                      <p:to>
                                        <p:strVal val="visible"/>
                                      </p:to>
                                    </p:set>
                                    <p:anim calcmode="lin" valueType="num">
                                      <p:cBhvr additive="base">
                                        <p:cTn id="21" dur="500" fill="hold"/>
                                        <p:tgtEl>
                                          <p:spTgt spid="35846">
                                            <p:txEl>
                                              <p:charRg st="45" end="58"/>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5846">
                                            <p:txEl>
                                              <p:charRg st="45" end="58"/>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5846">
                                            <p:txEl>
                                              <p:charRg st="58" end="71"/>
                                            </p:txEl>
                                          </p:spTgt>
                                        </p:tgtEl>
                                        <p:attrNameLst>
                                          <p:attrName>style.visibility</p:attrName>
                                        </p:attrNameLst>
                                      </p:cBhvr>
                                      <p:to>
                                        <p:strVal val="visible"/>
                                      </p:to>
                                    </p:set>
                                    <p:anim calcmode="lin" valueType="num">
                                      <p:cBhvr additive="base">
                                        <p:cTn id="25" dur="500" fill="hold"/>
                                        <p:tgtEl>
                                          <p:spTgt spid="35846">
                                            <p:txEl>
                                              <p:charRg st="58" end="7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5846">
                                            <p:txEl>
                                              <p:charRg st="58" end="71"/>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5846">
                                            <p:txEl>
                                              <p:charRg st="71" end="84"/>
                                            </p:txEl>
                                          </p:spTgt>
                                        </p:tgtEl>
                                        <p:attrNameLst>
                                          <p:attrName>style.visibility</p:attrName>
                                        </p:attrNameLst>
                                      </p:cBhvr>
                                      <p:to>
                                        <p:strVal val="visible"/>
                                      </p:to>
                                    </p:set>
                                    <p:anim calcmode="lin" valueType="num">
                                      <p:cBhvr additive="base">
                                        <p:cTn id="29" dur="500" fill="hold"/>
                                        <p:tgtEl>
                                          <p:spTgt spid="35846">
                                            <p:txEl>
                                              <p:charRg st="71" end="8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5846">
                                            <p:txEl>
                                              <p:charRg st="71" end="8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5846">
                                            <p:txEl>
                                              <p:charRg st="84" end="116"/>
                                            </p:txEl>
                                          </p:spTgt>
                                        </p:tgtEl>
                                        <p:attrNameLst>
                                          <p:attrName>style.visibility</p:attrName>
                                        </p:attrNameLst>
                                      </p:cBhvr>
                                      <p:to>
                                        <p:strVal val="visible"/>
                                      </p:to>
                                    </p:set>
                                    <p:anim calcmode="lin" valueType="num">
                                      <p:cBhvr additive="base">
                                        <p:cTn id="35" dur="500" fill="hold"/>
                                        <p:tgtEl>
                                          <p:spTgt spid="35846">
                                            <p:txEl>
                                              <p:charRg st="84" end="11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846">
                                            <p:txEl>
                                              <p:charRg st="84" end="1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a:ln/>
        </p:spPr>
        <p:txBody>
          <a:bodyPr anchor="b"/>
          <a:p>
            <a:r>
              <a:rPr lang="zh-CN" altLang="en-US" dirty="0"/>
              <a:t>任务－任务的类型</a:t>
            </a:r>
            <a:endParaRPr lang="zh-CN" altLang="en-US" dirty="0"/>
          </a:p>
        </p:txBody>
      </p:sp>
      <p:sp>
        <p:nvSpPr>
          <p:cNvPr id="36867" name="文本占位符 36866"/>
          <p:cNvSpPr>
            <a:spLocks noGrp="1"/>
          </p:cNvSpPr>
          <p:nvPr>
            <p:ph type="body" idx="1"/>
          </p:nvPr>
        </p:nvSpPr>
        <p:spPr>
          <a:xfrm>
            <a:off x="838200" y="2362200"/>
            <a:ext cx="7693025" cy="3886200"/>
          </a:xfrm>
          <a:ln/>
        </p:spPr>
        <p:txBody>
          <a:bodyPr/>
          <a:p>
            <a:r>
              <a:rPr lang="zh-CN" altLang="en-US" sz="2400" dirty="0"/>
              <a:t>任务有两种类型：基本任务</a:t>
            </a:r>
            <a:r>
              <a:rPr lang="en-US" altLang="zh-CN" sz="2400" dirty="0"/>
              <a:t>(BT)</a:t>
            </a:r>
            <a:r>
              <a:rPr lang="zh-CN" altLang="en-US" sz="2400" dirty="0"/>
              <a:t>和扩展任务</a:t>
            </a:r>
            <a:r>
              <a:rPr lang="en-US" altLang="zh-CN" sz="2400" dirty="0"/>
              <a:t>(ET)</a:t>
            </a:r>
            <a:r>
              <a:rPr lang="zh-CN" altLang="en-US" sz="2400" dirty="0"/>
              <a:t>。</a:t>
            </a:r>
            <a:endParaRPr lang="zh-CN" altLang="en-US" sz="2400" dirty="0"/>
          </a:p>
          <a:p>
            <a:r>
              <a:rPr lang="zh-CN" altLang="en-US" sz="2400" dirty="0"/>
              <a:t>基本任务只在以下三种情况释放</a:t>
            </a:r>
            <a:r>
              <a:rPr lang="en-US" altLang="zh-CN" sz="2400" dirty="0"/>
              <a:t>CPU</a:t>
            </a:r>
            <a:r>
              <a:rPr lang="zh-CN" altLang="en-US" sz="2400" dirty="0"/>
              <a:t>：</a:t>
            </a:r>
            <a:endParaRPr lang="zh-CN" altLang="en-US" sz="2400" dirty="0"/>
          </a:p>
          <a:p>
            <a:pPr lvl="1"/>
            <a:r>
              <a:rPr lang="zh-CN" altLang="en-US" sz="2000" dirty="0"/>
              <a:t>一、任务结束         </a:t>
            </a:r>
            <a:endParaRPr lang="zh-CN" altLang="en-US" sz="2000" dirty="0"/>
          </a:p>
          <a:p>
            <a:pPr lvl="1"/>
            <a:r>
              <a:rPr lang="zh-CN" altLang="en-US" sz="2000" dirty="0"/>
              <a:t>二、</a:t>
            </a:r>
            <a:r>
              <a:rPr lang="en-US" altLang="zh-CN" sz="2000" dirty="0"/>
              <a:t>OS</a:t>
            </a:r>
            <a:r>
              <a:rPr lang="zh-CN" altLang="en-US" sz="2000" dirty="0"/>
              <a:t>切换到高优先级的任务去运行         </a:t>
            </a:r>
            <a:endParaRPr lang="zh-CN" altLang="en-US" sz="2000" dirty="0"/>
          </a:p>
          <a:p>
            <a:pPr lvl="1"/>
            <a:r>
              <a:rPr lang="zh-CN" altLang="en-US" sz="2000" dirty="0"/>
              <a:t>三、产生中断，</a:t>
            </a:r>
            <a:r>
              <a:rPr lang="en-US" altLang="zh-CN" sz="2000" dirty="0"/>
              <a:t>CPU</a:t>
            </a:r>
            <a:r>
              <a:rPr lang="zh-CN" altLang="en-US" sz="2000" dirty="0"/>
              <a:t>去执行</a:t>
            </a:r>
            <a:r>
              <a:rPr lang="en-US" altLang="zh-CN" sz="2000" dirty="0"/>
              <a:t>ISR</a:t>
            </a:r>
            <a:r>
              <a:rPr lang="zh-CN" altLang="en-US" sz="2000" dirty="0"/>
              <a:t>。</a:t>
            </a:r>
            <a:endParaRPr lang="zh-CN" altLang="en-US" sz="2000" dirty="0"/>
          </a:p>
          <a:p>
            <a:r>
              <a:rPr lang="zh-CN" altLang="en-US" sz="2400" dirty="0"/>
              <a:t>区别于基本任务，扩展任务可调用</a:t>
            </a:r>
            <a:r>
              <a:rPr lang="en-US" altLang="zh-CN" sz="2400" dirty="0"/>
              <a:t>WaitEvent()</a:t>
            </a:r>
            <a:r>
              <a:rPr lang="zh-CN" altLang="en-US" sz="2400" dirty="0"/>
              <a:t>服务进入等待</a:t>
            </a:r>
            <a:r>
              <a:rPr lang="en-US" altLang="zh-CN" sz="2400" err="1"/>
              <a:t>(Waitiing</a:t>
            </a:r>
            <a:r>
              <a:rPr lang="en-US" altLang="zh-CN" sz="2400" dirty="0"/>
              <a:t>)</a:t>
            </a:r>
            <a:r>
              <a:rPr lang="zh-CN" altLang="en-US" sz="2400" dirty="0"/>
              <a:t>状态，等待状态下的任务释放</a:t>
            </a:r>
            <a:r>
              <a:rPr lang="en-US" altLang="zh-CN" sz="2400" dirty="0"/>
              <a:t>CPU</a:t>
            </a:r>
            <a:r>
              <a:rPr lang="zh-CN" altLang="en-US" sz="2400" dirty="0"/>
              <a:t>，允许原本比它低优先级的任务去执行。</a:t>
            </a:r>
            <a:endParaRPr lang="zh-CN" altLang="en-US" dirty="0"/>
          </a:p>
          <a:p>
            <a:pPr>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867">
                                            <p:txEl>
                                              <p:charRg st="0" end="27"/>
                                            </p:txEl>
                                          </p:spTgt>
                                        </p:tgtEl>
                                        <p:attrNameLst>
                                          <p:attrName>style.visibility</p:attrName>
                                        </p:attrNameLst>
                                      </p:cBhvr>
                                      <p:to>
                                        <p:strVal val="visible"/>
                                      </p:to>
                                    </p:set>
                                    <p:anim calcmode="lin" valueType="num">
                                      <p:cBhvr additive="base">
                                        <p:cTn id="7" dur="500" fill="hold"/>
                                        <p:tgtEl>
                                          <p:spTgt spid="36867">
                                            <p:txEl>
                                              <p:charRg st="0" end="2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charRg st="0" end="27"/>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6867">
                                            <p:txEl>
                                              <p:charRg st="27" end="46"/>
                                            </p:txEl>
                                          </p:spTgt>
                                        </p:tgtEl>
                                        <p:attrNameLst>
                                          <p:attrName>style.visibility</p:attrName>
                                        </p:attrNameLst>
                                      </p:cBhvr>
                                      <p:to>
                                        <p:strVal val="visible"/>
                                      </p:to>
                                    </p:set>
                                    <p:anim calcmode="lin" valueType="num">
                                      <p:cBhvr additive="base">
                                        <p:cTn id="13" dur="500" fill="hold"/>
                                        <p:tgtEl>
                                          <p:spTgt spid="36867">
                                            <p:txEl>
                                              <p:charRg st="27" end="4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charRg st="27" end="46"/>
                                            </p:txEl>
                                          </p:spTgt>
                                        </p:tgtEl>
                                        <p:attrNameLst>
                                          <p:attrName>ppt_y</p:attrName>
                                        </p:attrNameLst>
                                      </p:cBhvr>
                                      <p:tavLst>
                                        <p:tav tm="0">
                                          <p:val>
                                            <p:strVal val="0-#ppt_h/2"/>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6867">
                                            <p:txEl>
                                              <p:charRg st="46" end="62"/>
                                            </p:txEl>
                                          </p:spTgt>
                                        </p:tgtEl>
                                        <p:attrNameLst>
                                          <p:attrName>style.visibility</p:attrName>
                                        </p:attrNameLst>
                                      </p:cBhvr>
                                      <p:to>
                                        <p:strVal val="visible"/>
                                      </p:to>
                                    </p:set>
                                    <p:anim calcmode="lin" valueType="num">
                                      <p:cBhvr additive="base">
                                        <p:cTn id="17" dur="500" fill="hold"/>
                                        <p:tgtEl>
                                          <p:spTgt spid="36867">
                                            <p:txEl>
                                              <p:charRg st="46" end="6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6867">
                                            <p:txEl>
                                              <p:charRg st="46" end="6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6867">
                                            <p:txEl>
                                              <p:charRg st="62" end="89"/>
                                            </p:txEl>
                                          </p:spTgt>
                                        </p:tgtEl>
                                        <p:attrNameLst>
                                          <p:attrName>style.visibility</p:attrName>
                                        </p:attrNameLst>
                                      </p:cBhvr>
                                      <p:to>
                                        <p:strVal val="visible"/>
                                      </p:to>
                                    </p:set>
                                    <p:anim calcmode="lin" valueType="num">
                                      <p:cBhvr additive="base">
                                        <p:cTn id="21" dur="500" fill="hold"/>
                                        <p:tgtEl>
                                          <p:spTgt spid="36867">
                                            <p:txEl>
                                              <p:charRg st="62" end="89"/>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6867">
                                            <p:txEl>
                                              <p:charRg st="62" end="89"/>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867">
                                            <p:txEl>
                                              <p:charRg st="89" end="107"/>
                                            </p:txEl>
                                          </p:spTgt>
                                        </p:tgtEl>
                                        <p:attrNameLst>
                                          <p:attrName>style.visibility</p:attrName>
                                        </p:attrNameLst>
                                      </p:cBhvr>
                                      <p:to>
                                        <p:strVal val="visible"/>
                                      </p:to>
                                    </p:set>
                                    <p:anim calcmode="lin" valueType="num">
                                      <p:cBhvr additive="base">
                                        <p:cTn id="25" dur="500" fill="hold"/>
                                        <p:tgtEl>
                                          <p:spTgt spid="36867">
                                            <p:txEl>
                                              <p:charRg st="89" end="10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6867">
                                            <p:txEl>
                                              <p:charRg st="89" end="10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867">
                                            <p:txEl>
                                              <p:charRg st="107" end="184"/>
                                            </p:txEl>
                                          </p:spTgt>
                                        </p:tgtEl>
                                        <p:attrNameLst>
                                          <p:attrName>style.visibility</p:attrName>
                                        </p:attrNameLst>
                                      </p:cBhvr>
                                      <p:to>
                                        <p:strVal val="visible"/>
                                      </p:to>
                                    </p:set>
                                    <p:anim calcmode="lin" valueType="num">
                                      <p:cBhvr additive="base">
                                        <p:cTn id="31" dur="500" fill="hold"/>
                                        <p:tgtEl>
                                          <p:spTgt spid="36867">
                                            <p:txEl>
                                              <p:charRg st="107" end="18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charRg st="107" end="1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a:ln/>
        </p:spPr>
        <p:txBody>
          <a:bodyPr anchor="b"/>
          <a:p>
            <a:r>
              <a:rPr lang="zh-CN" altLang="en-US" dirty="0"/>
              <a:t>扩展任务状态转换</a:t>
            </a:r>
            <a:endParaRPr lang="zh-CN" altLang="en-US" dirty="0"/>
          </a:p>
        </p:txBody>
      </p:sp>
      <p:pic>
        <p:nvPicPr>
          <p:cNvPr id="38916" name="文本占位符 38915"/>
          <p:cNvPicPr>
            <a:picLocks noChangeAspect="1"/>
          </p:cNvPicPr>
          <p:nvPr>
            <p:ph type="body" idx="1"/>
          </p:nvPr>
        </p:nvPicPr>
        <p:blipFill>
          <a:blip r:embed="rId1"/>
          <a:stretch>
            <a:fillRect/>
          </a:stretch>
        </p:blipFill>
        <p:spPr>
          <a:xfrm>
            <a:off x="1371600" y="1981200"/>
            <a:ext cx="6781800" cy="4810125"/>
          </a:xfr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1+#ppt_w/2"/>
                                          </p:val>
                                        </p:tav>
                                        <p:tav tm="100000">
                                          <p:val>
                                            <p:strVal val="#ppt_x"/>
                                          </p:val>
                                        </p:tav>
                                      </p:tavLst>
                                    </p:anim>
                                    <p:anim calcmode="lin" valueType="num">
                                      <p:cBhvr additive="base">
                                        <p:cTn id="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psules">
  <a:themeElements>
    <a:clrScheme name="">
      <a:dk1>
        <a:srgbClr val="003366"/>
      </a:dk1>
      <a:lt1>
        <a:srgbClr val="FFFFFF"/>
      </a:lt1>
      <a:dk2>
        <a:srgbClr val="006666"/>
      </a:dk2>
      <a:lt2>
        <a:srgbClr val="666699"/>
      </a:lt2>
      <a:accent1>
        <a:srgbClr val="33CCCC"/>
      </a:accent1>
      <a:accent2>
        <a:srgbClr val="99CC99"/>
      </a:accent2>
      <a:accent3>
        <a:srgbClr val="FFFFFF"/>
      </a:accent3>
      <a:accent4>
        <a:srgbClr val="002A57"/>
      </a:accent4>
      <a:accent5>
        <a:srgbClr val="ADE2E2"/>
      </a:accent5>
      <a:accent6>
        <a:srgbClr val="89B789"/>
      </a:accent6>
      <a:hlink>
        <a:srgbClr val="003366"/>
      </a:hlink>
      <a:folHlink>
        <a:srgbClr val="CC99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3366"/>
        </a:dk1>
        <a:lt1>
          <a:srgbClr val="FFFFFF"/>
        </a:lt1>
        <a:dk2>
          <a:srgbClr val="006666"/>
        </a:dk2>
        <a:lt2>
          <a:srgbClr val="666699"/>
        </a:lt2>
        <a:accent1>
          <a:srgbClr val="33CCCC"/>
        </a:accent1>
        <a:accent2>
          <a:srgbClr val="99CC99"/>
        </a:accent2>
        <a:accent3>
          <a:srgbClr val="FFFFFF"/>
        </a:accent3>
        <a:accent4>
          <a:srgbClr val="002A57"/>
        </a:accent4>
        <a:accent5>
          <a:srgbClr val="ADE2E2"/>
        </a:accent5>
        <a:accent6>
          <a:srgbClr val="89B789"/>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9B7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6699FF"/>
        </a:lt1>
        <a:dk2>
          <a:srgbClr val="FFFFFF"/>
        </a:dk2>
        <a:lt2>
          <a:srgbClr val="006699"/>
        </a:lt2>
        <a:accent1>
          <a:srgbClr val="33CCCC"/>
        </a:accent1>
        <a:accent2>
          <a:srgbClr val="006699"/>
        </a:accent2>
        <a:accent3>
          <a:srgbClr val="B9CAFF"/>
        </a:accent3>
        <a:accent4>
          <a:srgbClr val="DCDCDC"/>
        </a:accent4>
        <a:accent5>
          <a:srgbClr val="ADE2E2"/>
        </a:accent5>
        <a:accent6>
          <a:srgbClr val="005B89"/>
        </a:accent6>
        <a:hlink>
          <a:srgbClr val="99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5B75B"/>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
        <a:dk1>
          <a:srgbClr val="FFFFFF"/>
        </a:dk1>
        <a:lt1>
          <a:srgbClr val="336699"/>
        </a:lt1>
        <a:dk2>
          <a:srgbClr val="FFFFEB"/>
        </a:dk2>
        <a:lt2>
          <a:srgbClr val="000066"/>
        </a:lt2>
        <a:accent1>
          <a:srgbClr val="99CCFF"/>
        </a:accent1>
        <a:accent2>
          <a:srgbClr val="9999FF"/>
        </a:accent2>
        <a:accent3>
          <a:srgbClr val="ADB9CA"/>
        </a:accent3>
        <a:accent4>
          <a:srgbClr val="DCDCDC"/>
        </a:accent4>
        <a:accent5>
          <a:srgbClr val="CAE2FF"/>
        </a:accent5>
        <a:accent6>
          <a:srgbClr val="8989E5"/>
        </a:accent6>
        <a:hlink>
          <a:srgbClr val="CCCCFF"/>
        </a:hlink>
        <a:folHlink>
          <a:srgbClr val="C68DFF"/>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808000"/>
        </a:lt2>
        <a:accent1>
          <a:srgbClr val="FFCC66"/>
        </a:accent1>
        <a:accent2>
          <a:srgbClr val="00ACA8"/>
        </a:accent2>
        <a:accent3>
          <a:srgbClr val="AAB9B9"/>
        </a:accent3>
        <a:accent4>
          <a:srgbClr val="DCDCDC"/>
        </a:accent4>
        <a:accent5>
          <a:srgbClr val="FFE2B9"/>
        </a:accent5>
        <a:accent6>
          <a:srgbClr val="009A96"/>
        </a:accent6>
        <a:hlink>
          <a:srgbClr val="CCCC00"/>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660033"/>
        </a:lt1>
        <a:dk2>
          <a:srgbClr val="FFFFFF"/>
        </a:dk2>
        <a:lt2>
          <a:srgbClr val="FFFFCC"/>
        </a:lt2>
        <a:accent1>
          <a:srgbClr val="FF9900"/>
        </a:accent1>
        <a:accent2>
          <a:srgbClr val="CC3300"/>
        </a:accent2>
        <a:accent3>
          <a:srgbClr val="B9AAAD"/>
        </a:accent3>
        <a:accent4>
          <a:srgbClr val="DCDCDC"/>
        </a:accent4>
        <a:accent5>
          <a:srgbClr val="FFCAAA"/>
        </a:accent5>
        <a:accent6>
          <a:srgbClr val="B72D00"/>
        </a:accent6>
        <a:hlink>
          <a:srgbClr val="FFCC00"/>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FF0000"/>
        </a:lt2>
        <a:accent1>
          <a:srgbClr val="FFCC00"/>
        </a:accent1>
        <a:accent2>
          <a:srgbClr val="CC3300"/>
        </a:accent2>
        <a:accent3>
          <a:srgbClr val="AAAAAA"/>
        </a:accent3>
        <a:accent4>
          <a:srgbClr val="DCDCDC"/>
        </a:accent4>
        <a:accent5>
          <a:srgbClr val="FFE2AA"/>
        </a:accent5>
        <a:accent6>
          <a:srgbClr val="B7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0</TotalTime>
  <Words>5570</Words>
  <Application>WPS 演示</Application>
  <PresentationFormat>在屏幕上显示</PresentationFormat>
  <Paragraphs>314</Paragraphs>
  <Slides>49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Arial</vt:lpstr>
      <vt:lpstr>宋体</vt:lpstr>
      <vt:lpstr>Wingdings</vt:lpstr>
      <vt:lpstr>Times New Roman</vt:lpstr>
      <vt:lpstr>微软雅黑</vt:lpstr>
      <vt:lpstr>Arial Unicode MS</vt:lpstr>
      <vt:lpstr>Calibri</vt:lpstr>
      <vt:lpstr>Capsules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czl</cp:lastModifiedBy>
  <cp:revision>30</cp:revision>
  <dcterms:created xsi:type="dcterms:W3CDTF">2019-10-23T09:12:12Z</dcterms:created>
  <dcterms:modified xsi:type="dcterms:W3CDTF">2019-10-23T09:22:14Z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2052-11.1.0.9098</vt:lpwstr>
  </property>
</Properties>
</file>