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73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04140" y="139700"/>
            <a:ext cx="11235055" cy="6646545"/>
            <a:chOff x="164" y="220"/>
            <a:chExt cx="17693" cy="10467"/>
          </a:xfrm>
        </p:grpSpPr>
        <p:grpSp>
          <p:nvGrpSpPr>
            <p:cNvPr id="21" name="组合 20"/>
            <p:cNvGrpSpPr/>
            <p:nvPr/>
          </p:nvGrpSpPr>
          <p:grpSpPr>
            <a:xfrm>
              <a:off x="497" y="5095"/>
              <a:ext cx="15582" cy="5590"/>
              <a:chOff x="1510" y="4179"/>
              <a:chExt cx="15582" cy="559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10" y="8941"/>
                <a:ext cx="15582" cy="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Sunxi SOCs  (</a:t>
                </a:r>
                <a:r>
                  <a:rPr lang="en-US" altLang="zh-CN" sz="1200"/>
                  <a:t>F1C100/100S,F1C200/200S,F1C500/500S,F1D100/F1C800 ...</a:t>
                </a:r>
                <a:r>
                  <a:rPr lang="en-US" altLang="zh-CN"/>
                  <a:t>)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26" y="5025"/>
                <a:ext cx="7874" cy="2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 RTOS Kernel</a:t>
                </a:r>
                <a:endParaRPr lang="en-US" altLang="zh-CN"/>
              </a:p>
              <a:p>
                <a:pPr algn="ctr"/>
                <a:r>
                  <a:rPr lang="en-US" altLang="zh-CN"/>
                  <a:t>RT-Thread/Zephyr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526" y="7849"/>
                <a:ext cx="7873" cy="8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CSP Hal layer</a:t>
                </a:r>
                <a:endParaRPr lang="en-US" altLang="zh-CN"/>
              </a:p>
              <a:p>
                <a:pPr algn="ctr"/>
                <a:r>
                  <a:rPr lang="en-US" altLang="zh-CN" sz="1200">
                    <a:sym typeface="+mn-ea"/>
                  </a:rPr>
                  <a:t>gic,virtualmemory,timer,dram,sram, mmu...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9814" y="5025"/>
                <a:ext cx="2098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文件系统</a:t>
                </a:r>
                <a:endParaRPr lang="zh-CN" altLang="en-US" sz="120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456" y="5009"/>
                <a:ext cx="2098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设备管理</a:t>
                </a:r>
                <a:endParaRPr lang="zh-CN" altLang="en-US" sz="12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994" y="4993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内存管理</a:t>
                </a:r>
                <a:endParaRPr lang="zh-CN" altLang="en-US" sz="12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14" y="6082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虚拟内存</a:t>
                </a:r>
                <a:endParaRPr lang="zh-CN" altLang="en-US" sz="12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473" y="6067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时间管理</a:t>
                </a:r>
                <a:endParaRPr lang="zh-CN" altLang="en-US" sz="12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985" y="6083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/>
                  <a:t>动态加载</a:t>
                </a:r>
                <a:endParaRPr lang="zh-CN" altLang="en-US" sz="1200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24" y="7223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sys_config</a:t>
                </a:r>
                <a:r>
                  <a:rPr lang="zh-CN" altLang="en-US" sz="1200"/>
                  <a:t>配置</a:t>
                </a:r>
                <a:endParaRPr lang="zh-CN" altLang="en-US" sz="12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457" y="7217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休眠管理</a:t>
                </a:r>
                <a:endParaRPr lang="zh-CN" altLang="en-US" sz="12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985" y="7201"/>
                <a:ext cx="2097" cy="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异常处理</a:t>
                </a:r>
                <a:endParaRPr lang="zh-CN" altLang="en-US" sz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400" y="8265"/>
                <a:ext cx="7691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pmu,dma,uart,gpio,ccmu,...</a:t>
                </a:r>
                <a:endParaRPr lang="en-US" altLang="zh-CN" sz="12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526" y="4179"/>
                <a:ext cx="15566" cy="5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Osal SysCall Layer ( </a:t>
                </a:r>
                <a:r>
                  <a:rPr lang="en-US" altLang="zh-CN">
                    <a:solidFill>
                      <a:srgbClr val="FFFF00"/>
                    </a:solidFill>
                  </a:rPr>
                  <a:t>RT-thread API</a:t>
                </a:r>
                <a:r>
                  <a:rPr lang="en-US" altLang="zh-CN"/>
                  <a:t>/</a:t>
                </a:r>
                <a:r>
                  <a:rPr lang="en-US" altLang="zh-CN">
                    <a:solidFill>
                      <a:schemeClr val="accent2">
                        <a:lumMod val="75000"/>
                      </a:schemeClr>
                    </a:solidFill>
                  </a:rPr>
                  <a:t>CMSIS API</a:t>
                </a:r>
                <a:r>
                  <a:rPr lang="en-US" altLang="zh-CN"/>
                  <a:t>/</a:t>
                </a:r>
                <a:r>
                  <a:rPr lang="en-US" altLang="zh-CN"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scaled="0"/>
                    </a:gradFill>
                  </a:rPr>
                  <a:t>Posix API</a:t>
                </a:r>
                <a:r>
                  <a:rPr lang="en-US" altLang="zh-CN"/>
                  <a:t>/</a:t>
                </a:r>
                <a:r>
                  <a:rPr lang="en-US" altLang="zh-CN">
                    <a:solidFill>
                      <a:srgbClr val="FF0000"/>
                    </a:solidFill>
                  </a:rPr>
                  <a:t>Melis Native API</a:t>
                </a:r>
                <a:r>
                  <a:rPr lang="en-US" altLang="zh-CN"/>
                  <a:t>) </a:t>
                </a:r>
                <a:endParaRPr lang="en-US" altLang="zh-CN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13" y="4194"/>
              <a:ext cx="15499" cy="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BSP HAL Layer</a:t>
              </a:r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3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OTG Driver</a:t>
              </a:r>
              <a:endParaRPr lang="en-US" altLang="zh-CN" sz="12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97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PWM Driver</a:t>
              </a:r>
              <a:endParaRPr lang="en-US" altLang="zh-CN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47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Display Driver</a:t>
              </a:r>
              <a:endParaRPr lang="en-US" altLang="zh-CN" sz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47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Keyboard Driver</a:t>
              </a:r>
              <a:endParaRPr lang="en-US" altLang="zh-CN" sz="12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752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Audio Codec Driver</a:t>
              </a:r>
              <a:endParaRPr lang="en-US" altLang="zh-CN" sz="1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148" y="3360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SPI/SDIO Driver</a:t>
              </a:r>
              <a:endParaRPr lang="en-US" altLang="zh-CN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568" y="3360"/>
              <a:ext cx="1444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......</a:t>
              </a:r>
              <a:endParaRPr lang="en-US" altLang="zh-CN" sz="12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3" y="2554"/>
              <a:ext cx="15430" cy="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MOD Layer ( Framework</a:t>
              </a:r>
              <a:r>
                <a:rPr lang="zh-CN" altLang="en-US"/>
                <a:t>层）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3" y="1717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cedarx framework</a:t>
              </a:r>
              <a:endParaRPr lang="en-US" altLang="zh-CN" sz="12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072" y="1717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GUI framework</a:t>
              </a:r>
              <a:endParaRPr lang="en-US" altLang="zh-CN" sz="12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547" y="1717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Message framework</a:t>
              </a:r>
              <a:endParaRPr lang="en-US" altLang="zh-CN" sz="1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066" y="1717"/>
              <a:ext cx="2098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Desktop framework</a:t>
              </a:r>
              <a:endParaRPr lang="en-US" altLang="zh-CN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353" y="1717"/>
              <a:ext cx="1733" cy="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plug in/out framework</a:t>
              </a:r>
              <a:endParaRPr lang="en-US" altLang="zh-CN" sz="1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724" y="1717"/>
              <a:ext cx="2280" cy="637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/>
                <a:t>third party</a:t>
              </a:r>
              <a:endParaRPr lang="en-US" altLang="zh-CN" sz="1200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581" y="956"/>
              <a:ext cx="15430" cy="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Application Layer</a:t>
              </a:r>
              <a:endParaRPr lang="en-US" altLang="zh-CN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5" y="220"/>
              <a:ext cx="2098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/>
                <a:t>车  机</a:t>
              </a:r>
              <a:endParaRPr lang="zh-CN" altLang="en-US" sz="20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36" y="223"/>
              <a:ext cx="2098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DTMB</a:t>
              </a:r>
              <a:endParaRPr lang="en-US" altLang="zh-CN" sz="20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488" y="223"/>
              <a:ext cx="2098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/>
                <a:t>老人机</a:t>
              </a:r>
              <a:endParaRPr lang="zh-CN" altLang="en-US" sz="20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855" y="220"/>
              <a:ext cx="2098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/>
                <a:t>故事机</a:t>
              </a:r>
              <a:endParaRPr lang="zh-CN" altLang="en-US" sz="20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179" y="220"/>
              <a:ext cx="1671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CDR</a:t>
              </a:r>
              <a:endParaRPr lang="en-US" altLang="zh-CN" sz="20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2086" y="223"/>
              <a:ext cx="2098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/>
                <a:t>广告机</a:t>
              </a:r>
              <a:endParaRPr lang="zh-CN" altLang="en-US" sz="2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4430" y="223"/>
              <a:ext cx="1572" cy="637"/>
            </a:xfrm>
            <a:prstGeom prst="rect">
              <a:avLst/>
            </a:prstGeom>
            <a:gradFill>
              <a:gsLst>
                <a:gs pos="500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...</a:t>
              </a:r>
              <a:endParaRPr lang="en-US" altLang="zh-CN" sz="20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64" y="4942"/>
              <a:ext cx="16494" cy="4784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" y="3171"/>
              <a:ext cx="16494" cy="1771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64" y="1573"/>
              <a:ext cx="16494" cy="1598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012" y="6390"/>
              <a:ext cx="69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内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核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002" y="3360"/>
              <a:ext cx="6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chemeClr val="accent2">
                      <a:lumMod val="75000"/>
                    </a:schemeClr>
                  </a:solidFill>
                </a:rPr>
                <a:t>驱动</a:t>
              </a:r>
              <a:endParaRPr lang="zh-CN" altLang="en-US" sz="1200" b="1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zh-CN" altLang="en-US" sz="1200" b="1">
                  <a:solidFill>
                    <a:schemeClr val="accent2">
                      <a:lumMod val="75000"/>
                    </a:schemeClr>
                  </a:solidFill>
                </a:rPr>
                <a:t>插件</a:t>
              </a:r>
              <a:endParaRPr lang="zh-CN" altLang="en-US" sz="12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03" y="1717"/>
              <a:ext cx="6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模块</a:t>
              </a:r>
              <a:endParaRPr lang="zh-CN" altLang="en-US" sz="1200"/>
            </a:p>
            <a:p>
              <a:r>
                <a:rPr lang="zh-CN" altLang="en-US" sz="1200"/>
                <a:t>插件</a:t>
              </a:r>
              <a:endParaRPr lang="zh-CN" altLang="en-US" sz="1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6841" y="223"/>
              <a:ext cx="1016" cy="10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发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工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具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集</a:t>
              </a:r>
              <a:endParaRPr lang="zh-CN" altLang="en-US"/>
            </a:p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0204450" y="167640"/>
            <a:ext cx="442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方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案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7771765" y="1090295"/>
            <a:ext cx="847090" cy="4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Shell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文件系统扩展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21180" y="1428115"/>
            <a:ext cx="8528685" cy="514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Legacy filesystem syscall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21180" y="2770505"/>
            <a:ext cx="4243705" cy="9950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Melis3.0 VFS</a:t>
            </a:r>
            <a:r>
              <a:rPr lang="en-US" altLang="zh-CN" sz="1000"/>
              <a:t>(porting from linux2.4)</a:t>
            </a:r>
            <a:endParaRPr lang="en-US" altLang="zh-CN" sz="1000"/>
          </a:p>
        </p:txBody>
      </p:sp>
      <p:sp>
        <p:nvSpPr>
          <p:cNvPr id="16" name="上箭头 15"/>
          <p:cNvSpPr/>
          <p:nvPr/>
        </p:nvSpPr>
        <p:spPr>
          <a:xfrm rot="10800000">
            <a:off x="3820160" y="1972945"/>
            <a:ext cx="245745" cy="7874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14830" y="5063490"/>
            <a:ext cx="803910" cy="450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NTFS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2720340" y="5063490"/>
            <a:ext cx="803910" cy="450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FAT</a:t>
            </a:r>
            <a:endParaRPr lang="en-US" altLang="zh-CN" sz="1000"/>
          </a:p>
        </p:txBody>
      </p:sp>
      <p:sp>
        <p:nvSpPr>
          <p:cNvPr id="6" name="矩形 5"/>
          <p:cNvSpPr/>
          <p:nvPr/>
        </p:nvSpPr>
        <p:spPr>
          <a:xfrm>
            <a:off x="3686175" y="5063490"/>
            <a:ext cx="803910" cy="450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exFat</a:t>
            </a:r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4614545" y="5063490"/>
            <a:ext cx="740410" cy="450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......</a:t>
            </a:r>
            <a:endParaRPr lang="en-US" altLang="zh-CN" sz="1000"/>
          </a:p>
        </p:txBody>
      </p:sp>
      <p:cxnSp>
        <p:nvCxnSpPr>
          <p:cNvPr id="22" name="肘形连接符 21"/>
          <p:cNvCxnSpPr>
            <a:endCxn id="4" idx="0"/>
          </p:cNvCxnSpPr>
          <p:nvPr/>
        </p:nvCxnSpPr>
        <p:spPr>
          <a:xfrm rot="5400000">
            <a:off x="1920875" y="4772660"/>
            <a:ext cx="596265" cy="50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>
            <a:off x="2823845" y="4762500"/>
            <a:ext cx="596265" cy="50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3864610" y="4762500"/>
            <a:ext cx="596265" cy="50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>
            <a:off x="4794885" y="4762500"/>
            <a:ext cx="596265" cy="50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28205" y="3550920"/>
            <a:ext cx="3122295" cy="185674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小型文件系统</a:t>
            </a:r>
            <a:endParaRPr lang="zh-CN" altLang="en-US"/>
          </a:p>
          <a:p>
            <a:pPr algn="ctr"/>
            <a:r>
              <a:rPr lang="en-US" altLang="zh-CN"/>
              <a:t>spiffs,littlefs, fatfs ...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14830" y="3973830"/>
            <a:ext cx="4243705" cy="4933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Melis3.0 BLKIO </a:t>
            </a:r>
            <a:r>
              <a:rPr lang="en-US" altLang="zh-CN" sz="1000"/>
              <a:t>(porting from linux2.4)</a:t>
            </a:r>
            <a:endParaRPr lang="en-US" altLang="zh-CN" sz="1000"/>
          </a:p>
        </p:txBody>
      </p:sp>
      <p:sp>
        <p:nvSpPr>
          <p:cNvPr id="13" name="上箭头 12"/>
          <p:cNvSpPr/>
          <p:nvPr/>
        </p:nvSpPr>
        <p:spPr>
          <a:xfrm rot="10800000">
            <a:off x="3813810" y="3756025"/>
            <a:ext cx="245745" cy="217805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28205" y="2845435"/>
            <a:ext cx="1445260" cy="42037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智能语音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4524375" y="659130"/>
            <a:ext cx="3121660" cy="4203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微媒体（带视频）</a:t>
            </a:r>
            <a:endParaRPr lang="zh-CN" altLang="en-US" sz="1200"/>
          </a:p>
        </p:txBody>
      </p:sp>
      <p:sp>
        <p:nvSpPr>
          <p:cNvPr id="17" name="上箭头 16"/>
          <p:cNvSpPr/>
          <p:nvPr/>
        </p:nvSpPr>
        <p:spPr>
          <a:xfrm rot="10800000">
            <a:off x="5962015" y="1079500"/>
            <a:ext cx="245745" cy="348615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765290" y="2695575"/>
            <a:ext cx="4060190" cy="297307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05240" y="2845435"/>
            <a:ext cx="1445260" cy="42037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。。。。。。</a:t>
            </a:r>
            <a:endParaRPr lang="zh-CN" altLang="en-US" sz="1200"/>
          </a:p>
        </p:txBody>
      </p:sp>
      <p:sp>
        <p:nvSpPr>
          <p:cNvPr id="50" name="文本框 49"/>
          <p:cNvSpPr txBox="1"/>
          <p:nvPr/>
        </p:nvSpPr>
        <p:spPr>
          <a:xfrm>
            <a:off x="10382885" y="3550920"/>
            <a:ext cx="442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</a:t>
            </a:r>
            <a:endParaRPr lang="zh-CN" altLang="en-US"/>
          </a:p>
          <a:p>
            <a:r>
              <a:rPr lang="zh-CN" altLang="en-US"/>
              <a:t>核</a:t>
            </a:r>
            <a:endParaRPr lang="zh-CN" altLang="en-US"/>
          </a:p>
          <a:p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10800000">
            <a:off x="8820150" y="2013585"/>
            <a:ext cx="245745" cy="572135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12580" y="2013585"/>
            <a:ext cx="83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复用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180" y="5794375"/>
            <a:ext cx="3627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厚</a:t>
            </a:r>
            <a:r>
              <a:rPr lang="en-US" altLang="zh-CN"/>
              <a:t>VFS,</a:t>
            </a:r>
            <a:r>
              <a:rPr lang="zh-CN" altLang="en-US"/>
              <a:t>薄具体文件设备访问层</a:t>
            </a:r>
            <a:endParaRPr lang="zh-CN" altLang="en-US"/>
          </a:p>
          <a:p>
            <a:r>
              <a:rPr lang="en-US" altLang="zh-CN"/>
              <a:t>2.path_walk</a:t>
            </a:r>
            <a:r>
              <a:rPr lang="zh-CN" altLang="en-US"/>
              <a:t>和</a:t>
            </a:r>
            <a:r>
              <a:rPr lang="en-US" altLang="zh-CN"/>
              <a:t>blk buffer</a:t>
            </a:r>
            <a:r>
              <a:rPr lang="zh-CN" altLang="en-US"/>
              <a:t>缓冲共享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33260" y="5794375"/>
            <a:ext cx="3616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pathwalk</a:t>
            </a:r>
            <a:r>
              <a:rPr lang="zh-CN" altLang="en-US"/>
              <a:t>逻辑和缓冲，设备访问做在一起。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862" y="313890"/>
            <a:ext cx="10852237" cy="648000"/>
          </a:xfrm>
        </p:spPr>
        <p:txBody>
          <a:bodyPr/>
          <a:p>
            <a:r>
              <a:rPr lang="zh-CN" altLang="en-US"/>
              <a:t>驱动开发标准</a:t>
            </a:r>
            <a:r>
              <a:rPr lang="en-US" altLang="zh-CN"/>
              <a:t>: </a:t>
            </a:r>
            <a:r>
              <a:t>支持注册，解注册，打开，关闭等管理操作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589915" y="1435100"/>
            <a:ext cx="1934210" cy="4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应用扩展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87800" y="1435100"/>
            <a:ext cx="1934210" cy="4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设备管理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12330" y="1435100"/>
            <a:ext cx="1934210" cy="4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设备驱动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flipH="1">
            <a:off x="1530350" y="1927225"/>
            <a:ext cx="26670" cy="4855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949825" y="1927225"/>
            <a:ext cx="2540" cy="4834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241030" y="1927225"/>
            <a:ext cx="13335" cy="47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23390" y="3217545"/>
            <a:ext cx="2991485" cy="107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70760" y="2726690"/>
            <a:ext cx="2443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设备查找 </a:t>
            </a:r>
            <a:r>
              <a:rPr lang="en-US" altLang="zh-CN" sz="1600"/>
              <a:t>device_find()</a:t>
            </a:r>
            <a:endParaRPr lang="en-US" altLang="zh-CN" sz="16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23390" y="3964305"/>
            <a:ext cx="2991485" cy="107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65680" y="3554730"/>
            <a:ext cx="2443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设备打开 </a:t>
            </a:r>
            <a:r>
              <a:rPr lang="en-US" altLang="zh-CN" sz="1600"/>
              <a:t>device_open(...)</a:t>
            </a:r>
            <a:endParaRPr lang="en-US" altLang="zh-CN" sz="16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23390" y="4689475"/>
            <a:ext cx="2991485" cy="107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37055" y="4269105"/>
            <a:ext cx="295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设备读写 </a:t>
            </a:r>
            <a:r>
              <a:rPr lang="en-US" altLang="zh-CN" sz="1600"/>
              <a:t>device_read/write(...)</a:t>
            </a:r>
            <a:endParaRPr lang="en-US" altLang="zh-CN" sz="16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22755" y="5500370"/>
            <a:ext cx="2991485" cy="107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37055" y="5017135"/>
            <a:ext cx="2700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设备关闭 </a:t>
            </a:r>
            <a:r>
              <a:rPr lang="en-US" altLang="zh-CN" sz="1600"/>
              <a:t>device_close(...)</a:t>
            </a:r>
            <a:endParaRPr lang="en-US" altLang="zh-CN" sz="1600"/>
          </a:p>
        </p:txBody>
      </p:sp>
      <p:sp>
        <p:nvSpPr>
          <p:cNvPr id="17" name="矩形 16"/>
          <p:cNvSpPr/>
          <p:nvPr/>
        </p:nvSpPr>
        <p:spPr>
          <a:xfrm>
            <a:off x="9935845" y="1435100"/>
            <a:ext cx="1934210" cy="4921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BSP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900410" y="1927225"/>
            <a:ext cx="1270" cy="48348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011420" y="2461260"/>
            <a:ext cx="3226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30850" y="2056130"/>
            <a:ext cx="2443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设备注册 </a:t>
            </a:r>
            <a:r>
              <a:rPr lang="en-US" altLang="zh-CN" sz="1600"/>
              <a:t>device_attach(.)</a:t>
            </a:r>
            <a:endParaRPr lang="en-US" altLang="zh-CN" sz="16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11420" y="6263005"/>
            <a:ext cx="3226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7480" y="5875655"/>
            <a:ext cx="273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设备解注册 </a:t>
            </a:r>
            <a:r>
              <a:rPr lang="en-US" altLang="zh-CN" sz="1600"/>
              <a:t>device_detach(.)</a:t>
            </a:r>
            <a:endParaRPr lang="en-US" altLang="zh-CN" sz="16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046345" y="4272280"/>
            <a:ext cx="311975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256530" y="3733165"/>
            <a:ext cx="273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      read/write/ioctl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8276590" y="4272280"/>
            <a:ext cx="72326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0292715" y="4253230"/>
            <a:ext cx="544830" cy="8255"/>
          </a:xfrm>
          <a:prstGeom prst="straightConnector1">
            <a:avLst/>
          </a:prstGeom>
          <a:ln w="508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043035" y="3985260"/>
            <a:ext cx="1176020" cy="544830"/>
          </a:xfrm>
          <a:prstGeom prst="rect">
            <a:avLst/>
          </a:prstGeom>
          <a:gradFill>
            <a:gsLst>
              <a:gs pos="0">
                <a:srgbClr val="14CD68">
                  <a:lumMod val="94000"/>
                </a:srgbClr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cmsis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CMSIS</a:t>
            </a:r>
            <a: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面向</a:t>
            </a:r>
            <a:r>
              <a:rPr lang="en-US" altLang="zh-CN"/>
              <a:t>cortex-m</a:t>
            </a:r>
            <a:r>
              <a:t>系列，并不一定完全</a:t>
            </a:r>
            <a:r>
              <a:rPr lang="en-US" altLang="zh-CN"/>
              <a:t>follow</a:t>
            </a:r>
            <a:endParaRPr lang="en-US" altLang="zh-CN"/>
          </a:p>
          <a:p>
            <a:r>
              <a:t>有些没有定义的，我们可以自己定义</a:t>
            </a:r>
          </a:p>
          <a:p>
            <a:r>
              <a:t>重点在抽象化</a:t>
            </a:r>
          </a:p>
          <a:p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</a:t>
            </a:r>
            <a:r>
              <a:rPr lang="en-US" altLang="zh-CN" sz="2400"/>
              <a:t>PSW</a:t>
            </a:r>
            <a:r>
              <a:rPr sz="2400"/>
              <a:t>不依赖</a:t>
            </a:r>
            <a:r>
              <a:rPr lang="en-US" altLang="zh-CN" sz="2400"/>
              <a:t>SWC</a:t>
            </a:r>
            <a:r>
              <a:rPr sz="2400"/>
              <a:t>， </a:t>
            </a:r>
            <a:r>
              <a:rPr lang="en-US" altLang="zh-CN" sz="2400"/>
              <a:t>SWC</a:t>
            </a:r>
            <a:r>
              <a:rPr sz="2400"/>
              <a:t>不依赖</a:t>
            </a:r>
            <a:r>
              <a:rPr lang="en-US" altLang="zh-CN" sz="2400"/>
              <a:t>PSW</a:t>
            </a:r>
            <a:r>
              <a:rPr sz="2400"/>
              <a:t>， </a:t>
            </a:r>
            <a:r>
              <a:rPr sz="2400" b="1"/>
              <a:t>共同依赖抽象层</a:t>
            </a:r>
            <a:endParaRPr sz="2400" b="1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CMSIS OS</a:t>
            </a:r>
            <a:r>
              <a:t>标准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995" y="1371600"/>
            <a:ext cx="7620000" cy="5054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CMSIS Driver</a:t>
            </a:r>
            <a:r>
              <a:t>标准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3524250"/>
            <a:ext cx="6038850" cy="241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95" y="4576445"/>
            <a:ext cx="7810500" cy="240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90" y="1196975"/>
            <a:ext cx="8597900" cy="2209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CMSIS Wifi </a:t>
            </a:r>
            <a:r>
              <a:t>接口标准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677035"/>
            <a:ext cx="11499850" cy="491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52" y="111960"/>
            <a:ext cx="10852237" cy="648000"/>
          </a:xfrm>
        </p:spPr>
        <p:txBody>
          <a:bodyPr/>
          <a:p>
            <a:r>
              <a:t>例子</a:t>
            </a:r>
            <a:r>
              <a:rPr lang="en-US" altLang="zh-CN"/>
              <a:t>:</a:t>
            </a:r>
            <a:r>
              <a:t> </a:t>
            </a:r>
            <a:r>
              <a:rPr lang="en-US" altLang="zh-CN"/>
              <a:t>2015/2016DTMB</a:t>
            </a:r>
            <a:r>
              <a:t>框架图，和大平台源码级复用</a:t>
            </a:r>
          </a:p>
        </p:txBody>
      </p:sp>
      <p:pic>
        <p:nvPicPr>
          <p:cNvPr id="24579" name="图片 245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755" y="914400"/>
            <a:ext cx="6024245" cy="581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243205" y="1079500"/>
            <a:ext cx="5335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模块化是开发便利性的障碍，不是源码复用的障碍</a:t>
            </a:r>
            <a:endParaRPr lang="zh-CN" altLang="en-US"/>
          </a:p>
          <a:p>
            <a:r>
              <a:rPr lang="zh-CN" altLang="en-US"/>
              <a:t>每个模块都要  </a:t>
            </a:r>
            <a:r>
              <a:rPr lang="en-US" altLang="zh-CN"/>
              <a:t>“</a:t>
            </a:r>
            <a:r>
              <a:rPr lang="zh-CN" altLang="en-US"/>
              <a:t>带帽子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02" y="205940"/>
            <a:ext cx="10852237" cy="648000"/>
          </a:xfrm>
        </p:spPr>
        <p:txBody>
          <a:bodyPr/>
          <a:p>
            <a:r>
              <a:t>系统启动流程</a:t>
            </a:r>
          </a:p>
        </p:txBody>
      </p:sp>
      <p:pic>
        <p:nvPicPr>
          <p:cNvPr id="4" name="图片 3" descr="Selection_0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905" y="366395"/>
            <a:ext cx="7984490" cy="6125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3865" y="3106420"/>
            <a:ext cx="5822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目前软件架构有哪些问题？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模块化提高了开发难度和降低了开发效率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501005"/>
          </a:xfrm>
        </p:spPr>
        <p:txBody>
          <a:bodyPr/>
          <a:p>
            <a:r>
              <a:rPr sz="2400"/>
              <a:t>除了内核，全部是模块。</a:t>
            </a:r>
            <a:endParaRPr sz="2400"/>
          </a:p>
          <a:p>
            <a:pPr lvl="1"/>
            <a:r>
              <a:rPr sz="2400"/>
              <a:t>需要对业务逻辑进行封装，提供模块化标准接口</a:t>
            </a:r>
            <a:endParaRPr sz="2400"/>
          </a:p>
          <a:p>
            <a:pPr lvl="1"/>
            <a:r>
              <a:rPr sz="2400"/>
              <a:t>需要提供链接脚本，查表寻找空闲内存区作为运行空间</a:t>
            </a:r>
            <a:endParaRPr sz="2400"/>
          </a:p>
          <a:p>
            <a:pPr lvl="1"/>
            <a:r>
              <a:rPr sz="2400"/>
              <a:t>微内核工作模式，模块通信需要内核转发，</a:t>
            </a:r>
            <a:r>
              <a:rPr sz="2400">
                <a:sym typeface="+mn-ea"/>
              </a:rPr>
              <a:t>跨模块通信复杂，</a:t>
            </a:r>
            <a:endParaRPr sz="2400"/>
          </a:p>
          <a:p>
            <a:pPr lvl="1"/>
            <a:r>
              <a:rPr sz="2400"/>
              <a:t>需要考虑</a:t>
            </a:r>
            <a:r>
              <a:rPr sz="2400">
                <a:sym typeface="+mn-ea"/>
              </a:rPr>
              <a:t>维护</a:t>
            </a:r>
            <a:r>
              <a:rPr sz="2400"/>
              <a:t>模块之间业务顺序，通常做法是业务层抽象独立的</a:t>
            </a:r>
            <a:r>
              <a:rPr lang="en-US" altLang="zh-CN" sz="2400"/>
              <a:t>manager</a:t>
            </a:r>
            <a:r>
              <a:rPr sz="2400"/>
              <a:t>模块维护模块间的依赖关系和对工作流程进行控制。</a:t>
            </a:r>
            <a:endParaRPr sz="2400"/>
          </a:p>
          <a:p>
            <a:pPr lvl="1"/>
            <a:r>
              <a:rPr sz="2400"/>
              <a:t>模块装载需要二级页表支持，系统复杂度增加。</a:t>
            </a:r>
            <a:endParaRPr sz="2400"/>
          </a:p>
          <a:p>
            <a:pPr lvl="1"/>
            <a:r>
              <a:rPr sz="2400"/>
              <a:t>新客户将会有三成精力放在和产品功能无关的问题上。</a:t>
            </a:r>
            <a:endParaRPr sz="2400"/>
          </a:p>
          <a:p>
            <a:pPr marL="457200" lvl="1" indent="0">
              <a:buNone/>
            </a:pP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新客户绝对不会接受这种开发方式！</a:t>
            </a: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1" name="图片 225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40005"/>
            <a:ext cx="6906895" cy="320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3383280"/>
            <a:ext cx="6906260" cy="33756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</a:t>
            </a:r>
            <a:r>
              <a:rPr lang="en-US" altLang="zh-CN"/>
              <a:t>Linux-</a:t>
            </a:r>
            <a:r>
              <a:rPr lang="zh-CN" altLang="en-US"/>
              <a:t>大内核小模块架构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3202305"/>
          </a:xfrm>
        </p:spPr>
        <p:txBody>
          <a:bodyPr/>
          <a:p/>
          <a:p>
            <a:r>
              <a:rPr sz="2400"/>
              <a:t>抛弃微内核设计方式，采用</a:t>
            </a:r>
            <a:r>
              <a:rPr lang="en-US" altLang="zh-CN" sz="2400"/>
              <a:t>“</a:t>
            </a:r>
            <a:r>
              <a:rPr sz="2400"/>
              <a:t>单一镜像内核</a:t>
            </a:r>
            <a:r>
              <a:rPr lang="en-US" altLang="zh-CN" sz="2400"/>
              <a:t>” + “</a:t>
            </a:r>
            <a:r>
              <a:rPr sz="2400"/>
              <a:t>模块扩展</a:t>
            </a:r>
            <a:r>
              <a:rPr lang="en-US" altLang="zh-CN" sz="2400"/>
              <a:t>”</a:t>
            </a:r>
            <a:endParaRPr sz="2400"/>
          </a:p>
          <a:p>
            <a:r>
              <a:rPr sz="2400"/>
              <a:t>采用</a:t>
            </a:r>
            <a:r>
              <a:rPr lang="en-US" altLang="zh-CN" sz="2400"/>
              <a:t>unikernel</a:t>
            </a:r>
            <a:r>
              <a:rPr sz="2400"/>
              <a:t>架构，将方案做进内核</a:t>
            </a:r>
            <a:r>
              <a:rPr lang="en-US" altLang="zh-CN" sz="2400"/>
              <a:t>.</a:t>
            </a:r>
            <a:endParaRPr sz="2400"/>
          </a:p>
          <a:p>
            <a:r>
              <a:rPr sz="2400"/>
              <a:t>新开发的</a:t>
            </a:r>
            <a:r>
              <a:rPr lang="en-US" altLang="zh-CN" sz="2400"/>
              <a:t>BSP,Driver,</a:t>
            </a:r>
            <a:r>
              <a:rPr sz="2400"/>
              <a:t>中间件和应用方案放进内核，和内核链接到一起。</a:t>
            </a:r>
            <a:endParaRPr sz="2400"/>
          </a:p>
          <a:p>
            <a:r>
              <a:rPr sz="2400"/>
              <a:t>旧有的驱动模块和框架模块作为扩展特性，兼容进来。</a:t>
            </a:r>
            <a:endParaRPr sz="2400"/>
          </a:p>
          <a:p>
            <a:r>
              <a:rPr sz="2400"/>
              <a:t>新架构淡化模块机制，采用</a:t>
            </a:r>
            <a:r>
              <a:rPr lang="en-US" altLang="zh-CN" sz="2400"/>
              <a:t>unikernel</a:t>
            </a:r>
            <a:r>
              <a:rPr sz="2400"/>
              <a:t>宏内核机制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 rot="0">
            <a:off x="315595" y="2153920"/>
            <a:ext cx="9894570" cy="4672330"/>
            <a:chOff x="1510" y="2412"/>
            <a:chExt cx="15582" cy="7358"/>
          </a:xfrm>
          <a:solidFill>
            <a:schemeClr val="bg1">
              <a:lumMod val="6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510" y="8941"/>
              <a:ext cx="15582" cy="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             Sunxi SOCs  (</a:t>
              </a:r>
              <a:r>
                <a:rPr lang="en-US" altLang="zh-CN" sz="1200"/>
                <a:t>F1C100/100S,F1C200/200S,F1C500/500S,F1D100/F1C800 ...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526" y="6503"/>
              <a:ext cx="11580" cy="1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RT-Thread/Zephyr RTOS Kernel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558" y="3153"/>
              <a:ext cx="2098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文件系统</a:t>
              </a:r>
              <a:endParaRPr lang="zh-CN" altLang="en-US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8" y="3137"/>
              <a:ext cx="2098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设备管理</a:t>
              </a:r>
              <a:endParaRPr lang="zh-CN" altLang="en-US" sz="12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5" y="3153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内存管理</a:t>
              </a:r>
              <a:endParaRPr lang="zh-CN" alt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58" y="4210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虚拟内存</a:t>
              </a:r>
              <a:endParaRPr lang="zh-CN" altLang="en-US" sz="1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65" y="4195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时间管理</a:t>
              </a:r>
              <a:endParaRPr lang="zh-CN" altLang="en-US" sz="1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15" y="4210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/>
                <a:t>动态加载</a:t>
              </a:r>
              <a:endParaRPr lang="zh-CN" altLang="en-US" sz="1200" b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68" y="5351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sys_config</a:t>
              </a:r>
              <a:r>
                <a:rPr lang="zh-CN" altLang="en-US" sz="1200"/>
                <a:t>配置</a:t>
              </a:r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49" y="5345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休眠管理</a:t>
              </a:r>
              <a:endParaRPr lang="zh-CN" altLang="en-US" sz="12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14" y="5351"/>
              <a:ext cx="2097" cy="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异常处理</a:t>
              </a:r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68" y="7849"/>
              <a:ext cx="15523" cy="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ym typeface="+mn-ea"/>
                </a:rPr>
                <a:t>CSP Hal layer    gic,vm,timer,dram,sram ...</a:t>
              </a:r>
              <a:endParaRPr lang="en-US" altLang="zh-CN" sz="12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26" y="2412"/>
              <a:ext cx="12680" cy="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Osal SysCall Layer ( </a:t>
              </a:r>
              <a:r>
                <a:rPr lang="en-US" altLang="zh-CN">
                  <a:solidFill>
                    <a:srgbClr val="FFFF00"/>
                  </a:solidFill>
                </a:rPr>
                <a:t>RT-thread API</a:t>
              </a:r>
              <a:r>
                <a:rPr lang="en-US" altLang="zh-CN"/>
                <a:t>/</a:t>
              </a:r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</a:rPr>
                <a:t>Zephyr API</a:t>
              </a:r>
              <a:r>
                <a:rPr lang="en-US" altLang="zh-CN"/>
                <a:t>/</a:t>
              </a:r>
              <a:r>
                <a:rPr lang="en-US" altLang="zh-CN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Posix API</a:t>
              </a:r>
              <a:r>
                <a:rPr lang="en-US" altLang="zh-CN"/>
                <a:t>/</a:t>
              </a:r>
              <a:r>
                <a:rPr lang="en-US" altLang="zh-CN" b="1">
                  <a:solidFill>
                    <a:srgbClr val="FF0000"/>
                  </a:solidFill>
                </a:rPr>
                <a:t>Melis Native AP</a:t>
              </a:r>
              <a:r>
                <a:rPr lang="en-US" altLang="zh-CN">
                  <a:solidFill>
                    <a:srgbClr val="FF0000"/>
                  </a:solidFill>
                </a:rPr>
                <a:t>I</a:t>
              </a:r>
              <a:r>
                <a:rPr lang="en-US" altLang="zh-CN"/>
                <a:t>) </a:t>
              </a:r>
              <a:endParaRPr lang="en-US" altLang="zh-CN"/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104140" y="1887220"/>
            <a:ext cx="10473690" cy="428879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167620" y="4057650"/>
            <a:ext cx="442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核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818495" y="647065"/>
            <a:ext cx="591820" cy="6179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发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工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具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集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7287" y="-435"/>
            <a:ext cx="10852237" cy="648000"/>
          </a:xfrm>
        </p:spPr>
        <p:txBody>
          <a:bodyPr/>
          <a:p>
            <a:r>
              <a:t>新架构</a:t>
            </a:r>
            <a:r>
              <a:rPr lang="en-US" altLang="zh-CN"/>
              <a:t>-unikernel + legacy</a:t>
            </a:r>
            <a:r>
              <a:t>模块化扩展</a:t>
            </a:r>
          </a:p>
        </p:txBody>
      </p:sp>
      <p:sp>
        <p:nvSpPr>
          <p:cNvPr id="19" name="矩形 18"/>
          <p:cNvSpPr/>
          <p:nvPr/>
        </p:nvSpPr>
        <p:spPr>
          <a:xfrm>
            <a:off x="351790" y="1105535"/>
            <a:ext cx="9852025" cy="608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Legacy module mechanism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53060" y="647065"/>
            <a:ext cx="9857105" cy="267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Legacy Projects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283575" y="4711065"/>
            <a:ext cx="1918335" cy="895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dma,uart,gpio,ccmu,...</a:t>
            </a:r>
            <a:endParaRPr lang="en-US" altLang="zh-CN" sz="1200"/>
          </a:p>
        </p:txBody>
      </p:sp>
      <p:sp>
        <p:nvSpPr>
          <p:cNvPr id="58" name="圆角矩形 57"/>
          <p:cNvSpPr/>
          <p:nvPr/>
        </p:nvSpPr>
        <p:spPr>
          <a:xfrm>
            <a:off x="5588635" y="2654935"/>
            <a:ext cx="4605020" cy="1989455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693785" y="2703195"/>
            <a:ext cx="123571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设备管理</a:t>
            </a:r>
            <a:endParaRPr lang="zh-CN" altLang="en-US" sz="1200"/>
          </a:p>
        </p:txBody>
      </p:sp>
      <p:sp>
        <p:nvSpPr>
          <p:cNvPr id="60" name="矩形 59"/>
          <p:cNvSpPr/>
          <p:nvPr/>
        </p:nvSpPr>
        <p:spPr>
          <a:xfrm>
            <a:off x="7215505" y="2720975"/>
            <a:ext cx="123571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小型文件系统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5836285" y="2720975"/>
            <a:ext cx="123571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三方库，算法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7205345" y="4049395"/>
            <a:ext cx="124587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网络组件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5836285" y="3374390"/>
            <a:ext cx="123571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新</a:t>
            </a:r>
            <a:r>
              <a:rPr lang="en-US" altLang="zh-CN" sz="1200"/>
              <a:t>IP</a:t>
            </a:r>
            <a:r>
              <a:rPr lang="zh-CN" altLang="en-US" sz="1200"/>
              <a:t>驱动</a:t>
            </a:r>
            <a:endParaRPr lang="zh-CN" altLang="en-US" sz="1200"/>
          </a:p>
        </p:txBody>
      </p:sp>
      <p:sp>
        <p:nvSpPr>
          <p:cNvPr id="64" name="矩形 63"/>
          <p:cNvSpPr/>
          <p:nvPr/>
        </p:nvSpPr>
        <p:spPr>
          <a:xfrm>
            <a:off x="5826125" y="4059555"/>
            <a:ext cx="1235075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新</a:t>
            </a:r>
            <a:r>
              <a:rPr lang="en-US" altLang="zh-CN" sz="1200"/>
              <a:t>BSP 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8683625" y="3364230"/>
            <a:ext cx="1235710" cy="5143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音频扩展</a:t>
            </a:r>
            <a:endParaRPr lang="zh-CN" altLang="en-US" sz="1200"/>
          </a:p>
        </p:txBody>
      </p:sp>
      <p:sp>
        <p:nvSpPr>
          <p:cNvPr id="66" name="矩形 65"/>
          <p:cNvSpPr/>
          <p:nvPr/>
        </p:nvSpPr>
        <p:spPr>
          <a:xfrm>
            <a:off x="7215505" y="3374390"/>
            <a:ext cx="1235710" cy="501650"/>
          </a:xfrm>
          <a:prstGeom prst="rect">
            <a:avLst/>
          </a:prstGeom>
          <a:gradFill>
            <a:gsLst>
              <a:gs pos="0">
                <a:srgbClr val="14CD68">
                  <a:alpha val="100000"/>
                  <a:lumMod val="97000"/>
                </a:srgbClr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外挂模组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8683625" y="412877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微系统扩展</a:t>
            </a:r>
            <a:endParaRPr lang="zh-CN" altLang="en-US" b="1"/>
          </a:p>
        </p:txBody>
      </p:sp>
      <p:sp>
        <p:nvSpPr>
          <p:cNvPr id="69" name="矩形 68"/>
          <p:cNvSpPr/>
          <p:nvPr/>
        </p:nvSpPr>
        <p:spPr>
          <a:xfrm>
            <a:off x="8377555" y="2153920"/>
            <a:ext cx="1833245" cy="358775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70" name="下箭头 69"/>
          <p:cNvSpPr/>
          <p:nvPr/>
        </p:nvSpPr>
        <p:spPr>
          <a:xfrm>
            <a:off x="9082405" y="1624965"/>
            <a:ext cx="415290" cy="999490"/>
          </a:xfrm>
          <a:prstGeom prst="down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复用</a:t>
            </a:r>
            <a:endParaRPr lang="zh-CN" altLang="en-US" sz="1200" b="1"/>
          </a:p>
        </p:txBody>
      </p:sp>
      <p:sp>
        <p:nvSpPr>
          <p:cNvPr id="72" name="下箭头 71"/>
          <p:cNvSpPr/>
          <p:nvPr/>
        </p:nvSpPr>
        <p:spPr>
          <a:xfrm rot="10800000">
            <a:off x="7744460" y="4636770"/>
            <a:ext cx="415290" cy="949325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复用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下箭头 72"/>
          <p:cNvSpPr/>
          <p:nvPr/>
        </p:nvSpPr>
        <p:spPr>
          <a:xfrm rot="15180000">
            <a:off x="4932680" y="3626485"/>
            <a:ext cx="415290" cy="9525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复用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下箭头 73"/>
          <p:cNvSpPr/>
          <p:nvPr/>
        </p:nvSpPr>
        <p:spPr>
          <a:xfrm rot="17520000">
            <a:off x="4929505" y="2615565"/>
            <a:ext cx="415290" cy="9525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复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肘形连接符 75"/>
          <p:cNvCxnSpPr>
            <a:stCxn id="64" idx="1"/>
            <a:endCxn id="63" idx="1"/>
          </p:cNvCxnSpPr>
          <p:nvPr/>
        </p:nvCxnSpPr>
        <p:spPr>
          <a:xfrm rot="10800000" flipH="1">
            <a:off x="5826125" y="3630930"/>
            <a:ext cx="10160" cy="685165"/>
          </a:xfrm>
          <a:prstGeom prst="bentConnector3">
            <a:avLst>
              <a:gd name="adj1" fmla="val -17125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/>
        </p:nvSpPr>
        <p:spPr>
          <a:xfrm>
            <a:off x="633730" y="212090"/>
            <a:ext cx="110655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新架构</a:t>
            </a:r>
            <a:r>
              <a:rPr lang="en-US" altLang="zh-CN"/>
              <a:t>-unikernel + legacy</a:t>
            </a:r>
            <a:r>
              <a:t>模块化扩展 </a:t>
            </a:r>
            <a:r>
              <a:rPr lang="en-US" altLang="zh-CN"/>
              <a:t>- BSP</a:t>
            </a:r>
            <a:r>
              <a:t>系统无关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7385" y="116332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1.OS </a:t>
            </a:r>
            <a:r>
              <a:rPr lang="zh-CN" altLang="en-US"/>
              <a:t>无关，抽象</a:t>
            </a:r>
            <a:r>
              <a:rPr lang="en-US" altLang="zh-CN"/>
              <a:t>OSAL </a:t>
            </a:r>
            <a:r>
              <a:rPr lang="zh-CN" altLang="en-US"/>
              <a:t>层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37160" y="1748790"/>
            <a:ext cx="11111230" cy="3966845"/>
            <a:chOff x="216" y="2755"/>
            <a:chExt cx="17498" cy="6247"/>
          </a:xfrm>
        </p:grpSpPr>
        <p:sp>
          <p:nvSpPr>
            <p:cNvPr id="64" name="矩形 63"/>
            <p:cNvSpPr/>
            <p:nvPr/>
          </p:nvSpPr>
          <p:spPr>
            <a:xfrm>
              <a:off x="2528" y="6376"/>
              <a:ext cx="12087" cy="810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HAL </a:t>
              </a:r>
              <a:r>
                <a:rPr lang="en-US" altLang="zh-CN" b="1"/>
                <a:t>CMSIS </a:t>
              </a:r>
              <a:r>
                <a:rPr lang="en-US" altLang="zh-CN"/>
                <a:t>Driver  API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2539" y="8192"/>
              <a:ext cx="1711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CE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4564" y="8192"/>
              <a:ext cx="2618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thermal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7425" y="8192"/>
              <a:ext cx="2618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GPIO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0418" y="8192"/>
              <a:ext cx="2164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regulator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2903" y="8192"/>
              <a:ext cx="1711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......</a:t>
              </a:r>
              <a:endParaRPr lang="en-US" altLang="zh-CN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3436" y="7270"/>
              <a:ext cx="16" cy="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076" y="7302"/>
              <a:ext cx="16" cy="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8726" y="7270"/>
              <a:ext cx="16" cy="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11492" y="7270"/>
              <a:ext cx="16" cy="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3882" y="7270"/>
              <a:ext cx="16" cy="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28" y="4288"/>
              <a:ext cx="12086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驱动框架设计（封装，注册，功能组合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6" name="上箭头 15"/>
            <p:cNvSpPr/>
            <p:nvPr/>
          </p:nvSpPr>
          <p:spPr>
            <a:xfrm>
              <a:off x="8247" y="5098"/>
              <a:ext cx="975" cy="1158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32" y="7334"/>
              <a:ext cx="12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SWC</a:t>
              </a:r>
              <a:endParaRPr lang="en-US" altLang="zh-CN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4" y="7064"/>
              <a:ext cx="16" cy="14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6" y="5274"/>
              <a:ext cx="12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PDC</a:t>
              </a:r>
              <a:endParaRPr lang="en-US" altLang="zh-CN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1597" y="4725"/>
              <a:ext cx="34" cy="1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823" y="2755"/>
              <a:ext cx="10891" cy="810"/>
            </a:xfrm>
            <a:prstGeom prst="rect">
              <a:avLst/>
            </a:prstGeom>
            <a:gradFill>
              <a:gsLst>
                <a:gs pos="0">
                  <a:srgbClr val="14CD68">
                    <a:alpha val="100000"/>
                    <a:lumMod val="97000"/>
                  </a:srgb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RTOS </a:t>
              </a:r>
              <a:r>
                <a:rPr lang="zh-CN" altLang="en-US"/>
                <a:t>系统接口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908" y="6376"/>
              <a:ext cx="2806" cy="810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/>
                <a:t>CMSIS </a:t>
              </a:r>
              <a:r>
                <a:rPr lang="en-US" altLang="zh-CN" sz="1200"/>
                <a:t>OS/Interrupt/Timer</a:t>
              </a:r>
              <a:endParaRPr lang="zh-CN" altLang="en-US" sz="1200"/>
            </a:p>
          </p:txBody>
        </p:sp>
        <p:cxnSp>
          <p:nvCxnSpPr>
            <p:cNvPr id="22" name="肘形连接符 21"/>
            <p:cNvCxnSpPr/>
            <p:nvPr/>
          </p:nvCxnSpPr>
          <p:spPr>
            <a:xfrm rot="5400000">
              <a:off x="14786" y="5010"/>
              <a:ext cx="2825" cy="5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5400000">
              <a:off x="14625" y="7044"/>
              <a:ext cx="1576" cy="1699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19" y="6773"/>
              <a:ext cx="2105" cy="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83" y="2755"/>
              <a:ext cx="48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2.</a:t>
              </a:r>
              <a:r>
                <a:rPr lang="zh-CN" altLang="en-US"/>
                <a:t>平台无关，抽象</a:t>
              </a:r>
              <a:r>
                <a:rPr lang="en-US" altLang="zh-CN"/>
                <a:t>HAL </a:t>
              </a:r>
              <a:r>
                <a:rPr lang="zh-CN" altLang="en-US"/>
                <a:t>层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82" y="298650"/>
            <a:ext cx="10852237" cy="648000"/>
          </a:xfrm>
        </p:spPr>
        <p:txBody>
          <a:bodyPr/>
          <a:p>
            <a:r>
              <a:t>设备管理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9095" y="4770755"/>
            <a:ext cx="1459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解注册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97025" y="1559560"/>
            <a:ext cx="9307195" cy="4452620"/>
            <a:chOff x="2515" y="2456"/>
            <a:chExt cx="14657" cy="7012"/>
          </a:xfrm>
        </p:grpSpPr>
        <p:sp>
          <p:nvSpPr>
            <p:cNvPr id="58" name="圆角矩形 57"/>
            <p:cNvSpPr/>
            <p:nvPr/>
          </p:nvSpPr>
          <p:spPr>
            <a:xfrm>
              <a:off x="10207" y="6269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Melis Legacy devfs </a:t>
              </a:r>
              <a:r>
                <a:rPr lang="zh-CN" altLang="en-US">
                  <a:solidFill>
                    <a:schemeClr val="tx1"/>
                  </a:solidFill>
                </a:rPr>
                <a:t>设备管理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515" y="6269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RT-Thread</a:t>
              </a:r>
              <a:r>
                <a:rPr lang="zh-CN" altLang="en-US">
                  <a:solidFill>
                    <a:schemeClr val="tx1"/>
                  </a:solidFill>
                </a:rPr>
                <a:t>设备管理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15" y="8320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New Driver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07" y="8320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Legacy Driver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上箭头 6"/>
            <p:cNvSpPr/>
            <p:nvPr/>
          </p:nvSpPr>
          <p:spPr>
            <a:xfrm>
              <a:off x="3937" y="7497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11274" y="7497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 rot="10800000">
              <a:off x="7881" y="7505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 rot="10800000">
              <a:off x="15647" y="7545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432" y="4349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设备操作抽象接口 </a:t>
              </a:r>
              <a:r>
                <a:rPr lang="en-US" altLang="zh-CN">
                  <a:solidFill>
                    <a:schemeClr val="tx1"/>
                  </a:solidFill>
                </a:rPr>
                <a:t>device_lookup(...)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8252" y="5514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11178" y="5514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28" y="2456"/>
              <a:ext cx="6965" cy="1148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微系统扩展获取</a:t>
              </a:r>
              <a:r>
                <a:rPr lang="en-US" altLang="zh-CN">
                  <a:solidFill>
                    <a:schemeClr val="tx1"/>
                  </a:solidFill>
                </a:rPr>
                <a:t>device_handle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>
              <a:off x="9705" y="3642"/>
              <a:ext cx="387" cy="707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098675" y="3490595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分支查找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45740" y="2312035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演示</Application>
  <PresentationFormat>宽屏</PresentationFormat>
  <Paragraphs>334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微软雅黑</vt:lpstr>
      <vt:lpstr>Noto Sans CJK SC</vt:lpstr>
      <vt:lpstr>宋体</vt:lpstr>
      <vt:lpstr>Arial Unicode MS</vt:lpstr>
      <vt:lpstr>微软雅黑</vt:lpstr>
      <vt:lpstr>Office 主题​​</vt:lpstr>
      <vt:lpstr>PowerPoint 演示文稿</vt:lpstr>
      <vt:lpstr>系统启动流程</vt:lpstr>
      <vt:lpstr>PowerPoint 演示文稿</vt:lpstr>
      <vt:lpstr>模块化提高了开发难度和降低了开发效率</vt:lpstr>
      <vt:lpstr>PowerPoint 演示文稿</vt:lpstr>
      <vt:lpstr>参考Linux-大内核小模块架构</vt:lpstr>
      <vt:lpstr>新架构-unikernel + legacy模块化扩展</vt:lpstr>
      <vt:lpstr>PowerPoint 演示文稿</vt:lpstr>
      <vt:lpstr>设备管理</vt:lpstr>
      <vt:lpstr>文件系统扩展</vt:lpstr>
      <vt:lpstr>驱动开发标准: 支持注册，解注册，打开，关闭等管理操作</vt:lpstr>
      <vt:lpstr>CMSIS标准</vt:lpstr>
      <vt:lpstr>CMSIS OS标准</vt:lpstr>
      <vt:lpstr>CMSIS Driver标准</vt:lpstr>
      <vt:lpstr>CMSIS Wifi 接口标准</vt:lpstr>
      <vt:lpstr>例子: 2015/2016DTMB框架图，和大平台源码级复用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czl</cp:lastModifiedBy>
  <cp:revision>171</cp:revision>
  <dcterms:created xsi:type="dcterms:W3CDTF">2019-11-13T10:53:46Z</dcterms:created>
  <dcterms:modified xsi:type="dcterms:W3CDTF">2019-11-13T10:53:46Z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