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17a920a23a_0_600: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77" name="Google Shape;377;g17a920a23a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CompositorFrameSink API now gives a much smaller API than OutputSurface, more or less just giving a way to submit CompositorFrames.</a:t>
            </a:r>
            <a:endParaRPr lang="en-GB"/>
          </a:p>
          <a:p>
            <a:pPr marL="0" lvl="0" indent="0">
              <a:spcBef>
                <a:spcPts val="0"/>
              </a:spcBef>
              <a:spcAft>
                <a:spcPts val="0"/>
              </a:spcAft>
              <a:buNone/>
            </a:pPr>
          </a:p>
          <a:p>
            <a:pPr marL="0" lvl="0" indent="0">
              <a:spcBef>
                <a:spcPts val="0"/>
              </a:spcBef>
              <a:spcAft>
                <a:spcPts val="0"/>
              </a:spcAft>
              <a:buNone/>
            </a:pPr>
            <a:r>
              <a:rPr lang="en-GB"/>
              <a:t>The implementation will use whatever methods to get them to the Display compositor.</a:t>
            </a:r>
            <a:endParaRPr lang="en-GB"/>
          </a:p>
          <a:p>
            <a:pPr marL="0" lvl="0" indent="0">
              <a:spcBef>
                <a:spcPts val="0"/>
              </a:spcBef>
              <a:spcAft>
                <a:spcPts val="0"/>
              </a:spcAft>
              <a:buNone/>
            </a:pPr>
          </a:p>
          <a:p>
            <a:pPr marL="0" lvl="0" indent="0">
              <a:spcBef>
                <a:spcPts val="0"/>
              </a:spcBef>
              <a:spcAft>
                <a:spcPts val="0"/>
              </a:spcAft>
              <a:buNone/>
            </a:pPr>
            <a:r>
              <a:rPr lang="en-GB"/>
              <a:t>The client here is my favorite part, as it no longer talks about “SwapBuffers” which is not a real concept that the Layer compositor cares about.</a:t>
            </a:r>
            <a:endParaRPr lang="en-GB"/>
          </a:p>
          <a:p>
            <a:pPr marL="0" lvl="0" indent="0">
              <a:spcBef>
                <a:spcPts val="0"/>
              </a:spcBef>
              <a:spcAft>
                <a:spcPts val="0"/>
              </a:spcAft>
              <a:buNone/>
            </a:pPr>
          </a:p>
          <a:p>
            <a:pPr marL="0" lvl="0" indent="0" rtl="0">
              <a:spcBef>
                <a:spcPts val="0"/>
              </a:spcBef>
              <a:spcAft>
                <a:spcPts val="0"/>
              </a:spcAft>
              <a:buNone/>
            </a:pPr>
            <a:r>
              <a:rPr lang="en-GB"/>
              <a:t>And it has Layer compositor-specific APIs that the OutputSurface client does not need.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17a920a23a_0_609: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84" name="Google Shape;384;g17a920a23a_0_6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Remember this? Let’s make some space..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17a920a23a_0_676: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50" name="Google Shape;450;g17a920a23a_0_6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This shows each Layer compositor connecting to the Display compositor through their CompositorFrameSinks.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g17a920a23a_0_743: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516" name="Google Shape;516;g17a920a23a_0_7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surfaces model also includes other components submitting CompositorFrames </a:t>
            </a:r>
            <a:r>
              <a:rPr lang="en-GB" b="1"/>
              <a:t>without a Layer compositor</a:t>
            </a:r>
            <a:r>
              <a:rPr lang="en-GB"/>
              <a:t>.</a:t>
            </a:r>
            <a:endParaRPr lang="en-GB"/>
          </a:p>
          <a:p>
            <a:pPr marL="0" lvl="0" indent="0">
              <a:spcBef>
                <a:spcPts val="0"/>
              </a:spcBef>
              <a:spcAft>
                <a:spcPts val="0"/>
              </a:spcAft>
              <a:buNone/>
            </a:pPr>
          </a:p>
          <a:p>
            <a:pPr marL="0" lvl="0" indent="0">
              <a:spcBef>
                <a:spcPts val="0"/>
              </a:spcBef>
              <a:spcAft>
                <a:spcPts val="0"/>
              </a:spcAft>
              <a:buNone/>
            </a:pPr>
            <a:r>
              <a:rPr lang="en-GB">
                <a:solidFill>
                  <a:schemeClr val="dk1"/>
                </a:solidFill>
              </a:rPr>
              <a:t>cc::CompositorFrameSink is very Layer compositor-specific. It is designed strictly for LayerTreeHost + LayerTreeHostImpl. We need something else.</a:t>
            </a:r>
            <a:endParaRPr lang="en-GB">
              <a:solidFill>
                <a:schemeClr val="dk1"/>
              </a:solidFill>
            </a:endParaRPr>
          </a:p>
          <a:p>
            <a:pPr marL="0" lvl="0" indent="0">
              <a:spcBef>
                <a:spcPts val="0"/>
              </a:spcBef>
              <a:spcAft>
                <a:spcPts val="0"/>
              </a:spcAft>
              <a:buNone/>
            </a:pPr>
          </a:p>
          <a:p>
            <a:pPr marL="0" lvl="0" indent="0">
              <a:spcBef>
                <a:spcPts val="0"/>
              </a:spcBef>
              <a:spcAft>
                <a:spcPts val="0"/>
              </a:spcAft>
              <a:buNone/>
            </a:pPr>
            <a:r>
              <a:rPr lang="en-GB"/>
              <a:t>MojoCompositorFrameSink is similar to cc::CompositorFrameSink.</a:t>
            </a:r>
            <a:endParaRPr lang="en-GB"/>
          </a:p>
          <a:p>
            <a:pPr marL="457200" lvl="0" indent="-317500" rtl="0">
              <a:spcBef>
                <a:spcPts val="0"/>
              </a:spcBef>
              <a:spcAft>
                <a:spcPts val="0"/>
              </a:spcAft>
              <a:buSzPts val="1400"/>
              <a:buChar char="-"/>
            </a:pPr>
            <a:r>
              <a:rPr lang="en-GB"/>
              <a:t>No Layer compositor-specific APIs</a:t>
            </a:r>
            <a:endParaRPr lang="en-GB"/>
          </a:p>
          <a:p>
            <a:pPr marL="457200" lvl="0" indent="-317500" rtl="0">
              <a:spcBef>
                <a:spcPts val="0"/>
              </a:spcBef>
              <a:spcAft>
                <a:spcPts val="0"/>
              </a:spcAft>
              <a:buSzPts val="1400"/>
              <a:buChar char="-"/>
            </a:pPr>
            <a:r>
              <a:rPr lang="en-GB"/>
              <a:t>Simply submit CompositorFrames and receive acks</a:t>
            </a:r>
            <a:endParaRPr lang="en-GB"/>
          </a:p>
          <a:p>
            <a:pPr marL="457200" lvl="0" indent="-317500">
              <a:spcBef>
                <a:spcPts val="0"/>
              </a:spcBef>
              <a:spcAft>
                <a:spcPts val="0"/>
              </a:spcAft>
              <a:buSzPts val="1400"/>
              <a:buChar char="-"/>
            </a:pPr>
            <a:r>
              <a:rPr lang="en-GB"/>
              <a:t>An indirection that allows the implementation’s connection to the Display compositor to be in- or out-of- process.</a:t>
            </a:r>
            <a:endParaRPr lang="en-GB"/>
          </a:p>
          <a:p>
            <a:pPr marL="0" lvl="0" indent="0">
              <a:spcBef>
                <a:spcPts val="0"/>
              </a:spcBef>
              <a:spcAft>
                <a:spcPts val="0"/>
              </a:spcAft>
              <a:buNone/>
            </a:pPr>
          </a:p>
          <a:p>
            <a:pPr marL="0" lvl="0" indent="0">
              <a:spcBef>
                <a:spcPts val="0"/>
              </a:spcBef>
              <a:spcAft>
                <a:spcPts val="0"/>
              </a:spcAft>
              <a:buNone/>
            </a:pPr>
            <a:r>
              <a:rPr lang="en-GB"/>
              <a:t>Layer compositor becomes a peer with other components such as</a:t>
            </a:r>
            <a:endParaRPr lang="en-GB"/>
          </a:p>
          <a:p>
            <a:pPr marL="457200" lvl="0" indent="-317500" rtl="0">
              <a:spcBef>
                <a:spcPts val="0"/>
              </a:spcBef>
              <a:spcAft>
                <a:spcPts val="0"/>
              </a:spcAft>
              <a:buSzPts val="1400"/>
              <a:buChar char="-"/>
            </a:pPr>
            <a:r>
              <a:rPr lang="en-GB"/>
              <a:t>OffscreenCanvas</a:t>
            </a:r>
            <a:endParaRPr lang="en-GB"/>
          </a:p>
          <a:p>
            <a:pPr marL="457200" lvl="0" indent="-317500" rtl="0">
              <a:spcBef>
                <a:spcPts val="0"/>
              </a:spcBef>
              <a:spcAft>
                <a:spcPts val="0"/>
              </a:spcAft>
              <a:buSzPts val="1400"/>
              <a:buChar char="-"/>
            </a:pPr>
            <a:r>
              <a:rPr lang="en-GB"/>
              <a:t>OOPIF</a:t>
            </a:r>
            <a:endParaRPr lang="en-GB"/>
          </a:p>
          <a:p>
            <a:pPr marL="457200" lvl="0" indent="-317500" rtl="0">
              <a:spcBef>
                <a:spcPts val="0"/>
              </a:spcBef>
              <a:spcAft>
                <a:spcPts val="0"/>
              </a:spcAft>
              <a:buSzPts val="1400"/>
              <a:buChar char="-"/>
            </a:pPr>
            <a:r>
              <a:rPr lang="en-GB"/>
              <a:t>Android browser UI (currently a Layer compositor, considering switching)</a:t>
            </a:r>
            <a:endParaRPr lang="en-GB"/>
          </a:p>
          <a:p>
            <a:pPr marL="457200" lvl="0" indent="-317500" rtl="0">
              <a:spcBef>
                <a:spcPts val="0"/>
              </a:spcBef>
              <a:spcAft>
                <a:spcPts val="0"/>
              </a:spcAft>
              <a:buSzPts val="1400"/>
              <a:buChar char="-"/>
            </a:pPr>
            <a:r>
              <a:rPr lang="en-GB"/>
              <a:t>Video (speculative)</a:t>
            </a:r>
            <a:endParaRPr lang="en-GB"/>
          </a:p>
          <a:p>
            <a:pPr marL="457200" lvl="0" indent="-317500" rtl="0">
              <a:spcBef>
                <a:spcPts val="0"/>
              </a:spcBef>
              <a:spcAft>
                <a:spcPts val="0"/>
              </a:spcAft>
              <a:buSzPts val="1400"/>
              <a:buChar char="-"/>
            </a:pPr>
            <a:r>
              <a:rPr lang="en-GB"/>
              <a:t>WebGL/Canvas (speculative)</a:t>
            </a:r>
            <a:endParaRPr lang="en-GB"/>
          </a:p>
          <a:p>
            <a:pPr marL="457200" lvl="0" indent="-317500" rtl="0">
              <a:spcBef>
                <a:spcPts val="0"/>
              </a:spcBef>
              <a:spcAft>
                <a:spcPts val="0"/>
              </a:spcAft>
              <a:buSzPts val="1400"/>
              <a:buChar char="-"/>
            </a:pPr>
            <a:r>
              <a:rPr lang="en-GB"/>
              <a:t>Pepper (speculative)</a:t>
            </a:r>
            <a:endParaRPr lang="en-GB"/>
          </a:p>
          <a:p>
            <a:pPr marL="0" lvl="0" indent="0" rtl="0">
              <a:spcBef>
                <a:spcPts val="0"/>
              </a:spcBef>
              <a:spcAft>
                <a:spcPts val="0"/>
              </a:spcAft>
              <a:buNone/>
            </a:pPr>
          </a:p>
          <a:p>
            <a:pPr marL="0" lvl="0" indent="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0" name="Shape 600"/>
        <p:cNvGrpSpPr/>
        <p:nvPr/>
      </p:nvGrpSpPr>
      <p:grpSpPr>
        <a:xfrm>
          <a:off x="0" y="0"/>
          <a:ext cx="0" cy="0"/>
          <a:chOff x="0" y="0"/>
          <a:chExt cx="0" cy="0"/>
        </a:xfrm>
      </p:grpSpPr>
      <p:sp>
        <p:nvSpPr>
          <p:cNvPr id="601" name="Google Shape;601;g17a920a23a_0_837: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02" name="Google Shape;602;g17a920a23a_0_8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Because the Display compositor is now an independent component, we can send all CompositorFrames through a Mojo indirection allowing them to go out of process.</a:t>
            </a:r>
            <a:endParaRPr lang="en-GB"/>
          </a:p>
          <a:p>
            <a:pPr marL="0" lvl="0" indent="0">
              <a:spcBef>
                <a:spcPts val="0"/>
              </a:spcBef>
              <a:spcAft>
                <a:spcPts val="0"/>
              </a:spcAft>
              <a:buNone/>
            </a:pPr>
          </a:p>
          <a:p>
            <a:pPr marL="0" lvl="0" indent="0">
              <a:spcBef>
                <a:spcPts val="0"/>
              </a:spcBef>
              <a:spcAft>
                <a:spcPts val="0"/>
              </a:spcAft>
              <a:buNone/>
            </a:pPr>
            <a:r>
              <a:rPr lang="en-GB"/>
              <a:t>There are also many other pointery-connections between UI code in the browser process and the Display. These are not shown here but will need to be indirected through Mojo APIs.</a:t>
            </a:r>
            <a:endParaRPr lang="en-GB"/>
          </a:p>
          <a:p>
            <a:pPr marL="0" lvl="0" indent="0">
              <a:spcBef>
                <a:spcPts val="0"/>
              </a:spcBef>
              <a:spcAft>
                <a:spcPts val="0"/>
              </a:spcAft>
              <a:buNone/>
            </a:pPr>
          </a:p>
          <a:p>
            <a:pPr marL="0" lvl="0" indent="0" rtl="0">
              <a:spcBef>
                <a:spcPts val="0"/>
              </a:spcBef>
              <a:spcAft>
                <a:spcPts val="0"/>
              </a:spcAft>
              <a:buNone/>
            </a:pPr>
            <a:r>
              <a:rPr lang="en-GB"/>
              <a:t>At that point, we can move the Display out of the browser process into the Gpu process.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6" name="Shape 686"/>
        <p:cNvGrpSpPr/>
        <p:nvPr/>
      </p:nvGrpSpPr>
      <p:grpSpPr>
        <a:xfrm>
          <a:off x="0" y="0"/>
          <a:ext cx="0" cy="0"/>
          <a:chOff x="0" y="0"/>
          <a:chExt cx="0" cy="0"/>
        </a:xfrm>
      </p:grpSpPr>
      <p:sp>
        <p:nvSpPr>
          <p:cNvPr id="687" name="Google Shape;687;g17a920a23a_0_1017: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88" name="Google Shape;688;g17a920a23a_0_1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eriod"/>
            </a:pPr>
            <a:r>
              <a:rPr lang="en-GB"/>
              <a:t>Vulkan</a:t>
            </a:r>
            <a:endParaRPr lang="en-GB"/>
          </a:p>
          <a:p>
            <a:pPr marL="457200" lvl="0" indent="-317500" rtl="0">
              <a:spcBef>
                <a:spcPts val="0"/>
              </a:spcBef>
              <a:spcAft>
                <a:spcPts val="0"/>
              </a:spcAft>
              <a:buSzPts val="1400"/>
              <a:buAutoNum type="arabicPeriod"/>
            </a:pPr>
            <a:r>
              <a:rPr lang="en-GB"/>
              <a:t>No command buffer</a:t>
            </a:r>
            <a:endParaRPr lang="en-GB"/>
          </a:p>
          <a:p>
            <a:pPr marL="0" lvl="0" indent="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2" name="Shape 692"/>
        <p:cNvGrpSpPr/>
        <p:nvPr/>
      </p:nvGrpSpPr>
      <p:grpSpPr>
        <a:xfrm>
          <a:off x="0" y="0"/>
          <a:ext cx="0" cy="0"/>
          <a:chOff x="0" y="0"/>
          <a:chExt cx="0" cy="0"/>
        </a:xfrm>
      </p:grpSpPr>
      <p:sp>
        <p:nvSpPr>
          <p:cNvPr id="693" name="Google Shape;693;g17a920a23a_0_1089: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94" name="Google Shape;694;g17a920a23a_0_10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17a920a23a_0_1022: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700" name="Google Shape;700;g17a920a23a_0_1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Display compositor uses GLRenderer to draw to the screen. It handles things like </a:t>
            </a:r>
            <a:endParaRPr lang="en-GB"/>
          </a:p>
          <a:p>
            <a:pPr marL="457200" lvl="0" indent="-317500" rtl="0">
              <a:spcBef>
                <a:spcPts val="0"/>
              </a:spcBef>
              <a:spcAft>
                <a:spcPts val="0"/>
              </a:spcAft>
              <a:buSzPts val="1400"/>
              <a:buChar char="-"/>
            </a:pPr>
            <a:r>
              <a:rPr lang="en-GB"/>
              <a:t>Drawing solid colors</a:t>
            </a:r>
            <a:endParaRPr lang="en-GB"/>
          </a:p>
          <a:p>
            <a:pPr marL="457200" lvl="0" indent="-317500" rtl="0">
              <a:spcBef>
                <a:spcPts val="0"/>
              </a:spcBef>
              <a:spcAft>
                <a:spcPts val="0"/>
              </a:spcAft>
              <a:buSzPts val="1400"/>
              <a:buChar char="-"/>
            </a:pPr>
            <a:r>
              <a:rPr lang="en-GB"/>
              <a:t>Drawing </a:t>
            </a:r>
            <a:r>
              <a:rPr lang="en-GB" b="1"/>
              <a:t>textures</a:t>
            </a:r>
            <a:r>
              <a:rPr lang="en-GB"/>
              <a:t> from the Layer compositors</a:t>
            </a:r>
            <a:endParaRPr lang="en-GB"/>
          </a:p>
          <a:p>
            <a:pPr marL="457200" lvl="0" indent="-317500" rtl="0">
              <a:spcBef>
                <a:spcPts val="0"/>
              </a:spcBef>
              <a:spcAft>
                <a:spcPts val="0"/>
              </a:spcAft>
              <a:buSzPts val="1400"/>
              <a:buChar char="-"/>
            </a:pPr>
            <a:r>
              <a:rPr lang="en-GB"/>
              <a:t>Drawing layer borders</a:t>
            </a:r>
            <a:endParaRPr lang="en-GB"/>
          </a:p>
          <a:p>
            <a:pPr marL="457200" lvl="0" indent="-317500" rtl="0">
              <a:spcBef>
                <a:spcPts val="0"/>
              </a:spcBef>
              <a:spcAft>
                <a:spcPts val="0"/>
              </a:spcAft>
              <a:buSzPts val="1400"/>
              <a:buChar char="-"/>
            </a:pPr>
            <a:r>
              <a:rPr lang="en-GB"/>
              <a:t>Etc..</a:t>
            </a:r>
            <a:endParaRPr lang="en-GB"/>
          </a:p>
          <a:p>
            <a:pPr marL="0" lvl="0" indent="0" rtl="0">
              <a:spcBef>
                <a:spcPts val="0"/>
              </a:spcBef>
              <a:spcAft>
                <a:spcPts val="0"/>
              </a:spcAft>
              <a:buNone/>
            </a:pPr>
          </a:p>
          <a:p>
            <a:pPr marL="0" lvl="0" indent="0" rtl="0">
              <a:spcBef>
                <a:spcPts val="0"/>
              </a:spcBef>
              <a:spcAft>
                <a:spcPts val="0"/>
              </a:spcAft>
              <a:buNone/>
            </a:pPr>
            <a:r>
              <a:rPr lang="en-GB"/>
              <a:t>Layer compositor uses a RasterBufferProvider that produces </a:t>
            </a:r>
            <a:r>
              <a:rPr lang="en-GB" b="1"/>
              <a:t>GL textures</a:t>
            </a:r>
            <a:r>
              <a:rPr lang="en-GB"/>
              <a:t>, such as OneCopyRasterBufferProvider</a:t>
            </a:r>
            <a:endParaRPr lang="en-GB"/>
          </a:p>
          <a:p>
            <a:pPr marL="0" lvl="0" indent="0" rtl="0">
              <a:spcBef>
                <a:spcPts val="0"/>
              </a:spcBef>
              <a:spcAft>
                <a:spcPts val="0"/>
              </a:spcAft>
              <a:buNone/>
            </a:pPr>
          </a:p>
          <a:p>
            <a:pPr marL="0" lvl="0" indent="0" rtl="0">
              <a:spcBef>
                <a:spcPts val="0"/>
              </a:spcBef>
              <a:spcAft>
                <a:spcPts val="0"/>
              </a:spcAft>
              <a:buNone/>
            </a:pPr>
            <a:r>
              <a:rPr lang="en-GB"/>
              <a:t>The DrawQuads given to the CompositorFrameSink include references to </a:t>
            </a:r>
            <a:r>
              <a:rPr lang="en-GB" b="1"/>
              <a:t>GL textures</a:t>
            </a:r>
            <a:r>
              <a:rPr lang="en-GB"/>
              <a:t> (as gpu::Mailboxes).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2" name="Shape 782"/>
        <p:cNvGrpSpPr/>
        <p:nvPr/>
      </p:nvGrpSpPr>
      <p:grpSpPr>
        <a:xfrm>
          <a:off x="0" y="0"/>
          <a:ext cx="0" cy="0"/>
          <a:chOff x="0" y="0"/>
          <a:chExt cx="0" cy="0"/>
        </a:xfrm>
      </p:grpSpPr>
      <p:sp>
        <p:nvSpPr>
          <p:cNvPr id="783" name="Google Shape;783;g17a920a23a_0_1121: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784" name="Google Shape;784;g17a920a23a_0_1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Display compositor uses SoftwareRenderer to draw to the screen. It again handles things like </a:t>
            </a:r>
            <a:endParaRPr lang="en-GB"/>
          </a:p>
          <a:p>
            <a:pPr marL="457200" lvl="0" indent="-317500" rtl="0">
              <a:spcBef>
                <a:spcPts val="0"/>
              </a:spcBef>
              <a:spcAft>
                <a:spcPts val="0"/>
              </a:spcAft>
              <a:buSzPts val="1400"/>
              <a:buChar char="-"/>
            </a:pPr>
            <a:r>
              <a:rPr lang="en-GB"/>
              <a:t>Drawing solid colors</a:t>
            </a:r>
            <a:endParaRPr lang="en-GB"/>
          </a:p>
          <a:p>
            <a:pPr marL="457200" lvl="0" indent="-317500" rtl="0">
              <a:spcBef>
                <a:spcPts val="0"/>
              </a:spcBef>
              <a:spcAft>
                <a:spcPts val="0"/>
              </a:spcAft>
              <a:buSzPts val="1400"/>
              <a:buChar char="-"/>
            </a:pPr>
            <a:r>
              <a:rPr lang="en-GB"/>
              <a:t>Drawing </a:t>
            </a:r>
            <a:r>
              <a:rPr lang="en-GB" b="1"/>
              <a:t>shared memory bitmaps</a:t>
            </a:r>
            <a:r>
              <a:rPr lang="en-GB"/>
              <a:t> from the Layer compositors</a:t>
            </a:r>
            <a:endParaRPr lang="en-GB"/>
          </a:p>
          <a:p>
            <a:pPr marL="457200" lvl="0" indent="-317500" rtl="0">
              <a:spcBef>
                <a:spcPts val="0"/>
              </a:spcBef>
              <a:spcAft>
                <a:spcPts val="0"/>
              </a:spcAft>
              <a:buSzPts val="1400"/>
              <a:buChar char="-"/>
            </a:pPr>
            <a:r>
              <a:rPr lang="en-GB"/>
              <a:t>Drawing layer borders</a:t>
            </a:r>
            <a:endParaRPr lang="en-GB"/>
          </a:p>
          <a:p>
            <a:pPr marL="457200" lvl="0" indent="-317500" rtl="0">
              <a:spcBef>
                <a:spcPts val="0"/>
              </a:spcBef>
              <a:spcAft>
                <a:spcPts val="0"/>
              </a:spcAft>
              <a:buSzPts val="1400"/>
              <a:buChar char="-"/>
            </a:pPr>
            <a:r>
              <a:rPr lang="en-GB"/>
              <a:t>Etc..</a:t>
            </a:r>
            <a:endParaRPr lang="en-GB"/>
          </a:p>
          <a:p>
            <a:pPr marL="0" lvl="0" indent="0" rtl="0">
              <a:spcBef>
                <a:spcPts val="0"/>
              </a:spcBef>
              <a:spcAft>
                <a:spcPts val="0"/>
              </a:spcAft>
              <a:buNone/>
            </a:pPr>
          </a:p>
          <a:p>
            <a:pPr marL="0" lvl="0" indent="0" rtl="0">
              <a:spcBef>
                <a:spcPts val="0"/>
              </a:spcBef>
              <a:spcAft>
                <a:spcPts val="0"/>
              </a:spcAft>
              <a:buNone/>
            </a:pPr>
            <a:r>
              <a:rPr lang="en-GB"/>
              <a:t>Layer compositor uses a RasterBufferProvider that produces </a:t>
            </a:r>
            <a:r>
              <a:rPr lang="en-GB" b="1"/>
              <a:t>bitmaps</a:t>
            </a:r>
            <a:r>
              <a:rPr lang="en-GB"/>
              <a:t>, which is BitmapRasterBufferProvider</a:t>
            </a:r>
            <a:endParaRPr lang="en-GB"/>
          </a:p>
          <a:p>
            <a:pPr marL="0" lvl="0" indent="0" rtl="0">
              <a:spcBef>
                <a:spcPts val="0"/>
              </a:spcBef>
              <a:spcAft>
                <a:spcPts val="0"/>
              </a:spcAft>
              <a:buNone/>
            </a:pPr>
          </a:p>
          <a:p>
            <a:pPr marL="0" lvl="0" indent="0">
              <a:spcBef>
                <a:spcPts val="0"/>
              </a:spcBef>
              <a:spcAft>
                <a:spcPts val="0"/>
              </a:spcAft>
              <a:buNone/>
            </a:pPr>
            <a:r>
              <a:rPr lang="en-GB"/>
              <a:t>The DrawQuads given to the CompositorFrameSink include references to shared memory (as cc::SharedBitmapId).</a:t>
            </a:r>
            <a:endParaRPr lang="en-GB"/>
          </a:p>
          <a:p>
            <a:pPr marL="0" lvl="0" indent="0">
              <a:spcBef>
                <a:spcPts val="0"/>
              </a:spcBef>
              <a:spcAft>
                <a:spcPts val="0"/>
              </a:spcAft>
              <a:buNone/>
            </a:pPr>
          </a:p>
          <a:p>
            <a:pPr marL="0" lvl="0" indent="0" rtl="0">
              <a:spcBef>
                <a:spcPts val="0"/>
              </a:spcBef>
              <a:spcAft>
                <a:spcPts val="0"/>
              </a:spcAft>
              <a:buNone/>
            </a:pPr>
            <a:r>
              <a:rPr lang="en-GB"/>
              <a:t>cc::SharedBitmapId is a type alias to gpu::Mailbox so that we can use the same field for both.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1" name="Shape 861"/>
        <p:cNvGrpSpPr/>
        <p:nvPr/>
      </p:nvGrpSpPr>
      <p:grpSpPr>
        <a:xfrm>
          <a:off x="0" y="0"/>
          <a:ext cx="0" cy="0"/>
          <a:chOff x="0" y="0"/>
          <a:chExt cx="0" cy="0"/>
        </a:xfrm>
      </p:grpSpPr>
      <p:sp>
        <p:nvSpPr>
          <p:cNvPr id="862" name="Google Shape;862;g17a920a23a_0_1204: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863" name="Google Shape;863;g17a920a23a_0_1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7a920a23a_0_0: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58" name="Google Shape;58;g17a920a23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 think it’s hard to understand the code as it is now without understanding some of the history.</a:t>
            </a:r>
            <a:endParaRPr lang="en-GB"/>
          </a:p>
          <a:p>
            <a:pPr marL="0" lvl="0" indent="0">
              <a:spcBef>
                <a:spcPts val="0"/>
              </a:spcBef>
              <a:spcAft>
                <a:spcPts val="0"/>
              </a:spcAft>
              <a:buNone/>
            </a:pPr>
          </a:p>
          <a:p>
            <a:pPr marL="0" lvl="0" indent="0">
              <a:spcBef>
                <a:spcPts val="0"/>
              </a:spcBef>
              <a:spcAft>
                <a:spcPts val="0"/>
              </a:spcAft>
              <a:buNone/>
            </a:pPr>
            <a:r>
              <a:rPr lang="en-GB"/>
              <a:t>So I’m going to show the evolution of the compositing stack until today, to help explain why it looks how it does.</a:t>
            </a:r>
            <a:endParaRPr lang="en-GB"/>
          </a:p>
          <a:p>
            <a:pPr marL="0" lvl="0" indent="0">
              <a:spcBef>
                <a:spcPts val="0"/>
              </a:spcBef>
              <a:spcAft>
                <a:spcPts val="0"/>
              </a:spcAft>
              <a:buNone/>
            </a:pPr>
          </a:p>
          <a:p>
            <a:pPr marL="0" lvl="0" indent="0">
              <a:spcBef>
                <a:spcPts val="0"/>
              </a:spcBef>
              <a:spcAft>
                <a:spcPts val="0"/>
              </a:spcAft>
              <a:buNone/>
            </a:pPr>
            <a:r>
              <a:rPr lang="en-GB"/>
              <a:t>Round 1 was the initial design of the compositor based on the architecture presented in Apple WebKit.</a:t>
            </a:r>
            <a:endParaRPr lang="en-GB"/>
          </a:p>
          <a:p>
            <a:pPr marL="0" lvl="0" indent="0" rtl="0">
              <a:spcBef>
                <a:spcPts val="0"/>
              </a:spcBef>
              <a:spcAft>
                <a:spcPts val="0"/>
              </a:spcAft>
              <a:buNone/>
            </a:pPr>
            <a:r>
              <a:rPr lang="en-GB"/>
              <a:t>- We had a single implementation of a compositor, largely identical in both the browser and renderer process.</a:t>
            </a:r>
            <a:endParaRPr lang="en-GB"/>
          </a:p>
          <a:p>
            <a:pPr marL="0" lvl="0" indent="0">
              <a:spcBef>
                <a:spcPts val="0"/>
              </a:spcBef>
              <a:spcAft>
                <a:spcPts val="0"/>
              </a:spcAft>
              <a:buNone/>
            </a:pPr>
            <a:r>
              <a:rPr lang="en-GB"/>
              <a:t>- I am going to ignore threaded vs single-thread here as it is interesting but orthogonal to the path we take through the stack to get pixels to the screen.</a:t>
            </a:r>
            <a:endParaRPr lang="en-GB"/>
          </a:p>
          <a:p>
            <a:pPr marL="0" lvl="0" indent="0">
              <a:spcBef>
                <a:spcPts val="0"/>
              </a:spcBef>
              <a:spcAft>
                <a:spcPts val="0"/>
              </a:spcAft>
              <a:buNone/>
            </a:pPr>
          </a:p>
          <a:p>
            <a:pPr marL="0" lvl="0" indent="0">
              <a:spcBef>
                <a:spcPts val="0"/>
              </a:spcBef>
              <a:spcAft>
                <a:spcPts val="0"/>
              </a:spcAft>
              <a:buNone/>
            </a:pPr>
            <a:r>
              <a:rPr lang="en-GB"/>
              <a:t>Round 2 held the widely known name of Ubercompositor. It was a design to improve performance by reducing the amount of memory bandwidth consumed along the critical path.</a:t>
            </a:r>
            <a:endParaRPr lang="en-GB"/>
          </a:p>
          <a:p>
            <a:pPr marL="0" lvl="0" indent="0" rtl="0">
              <a:spcBef>
                <a:spcPts val="0"/>
              </a:spcBef>
              <a:spcAft>
                <a:spcPts val="0"/>
              </a:spcAft>
              <a:buNone/>
            </a:pPr>
            <a:r>
              <a:rPr lang="en-GB"/>
              <a:t>- The renderer and the browser diverged.</a:t>
            </a:r>
            <a:endParaRPr lang="en-GB"/>
          </a:p>
          <a:p>
            <a:pPr marL="0" lvl="0" indent="0" rtl="0">
              <a:spcBef>
                <a:spcPts val="0"/>
              </a:spcBef>
              <a:spcAft>
                <a:spcPts val="0"/>
              </a:spcAft>
              <a:buNone/>
            </a:pPr>
            <a:r>
              <a:rPr lang="en-GB"/>
              <a:t>- The “renderer compositor” and “browser compositor” or “ui compositor” became common names for the two.</a:t>
            </a:r>
            <a:endParaRPr lang="en-GB"/>
          </a:p>
          <a:p>
            <a:pPr marL="0" lvl="0" indent="0">
              <a:spcBef>
                <a:spcPts val="0"/>
              </a:spcBef>
              <a:spcAft>
                <a:spcPts val="0"/>
              </a:spcAft>
              <a:buNone/>
            </a:pPr>
            <a:r>
              <a:rPr lang="en-GB"/>
              <a:t>- I refer to them as “delegating compositor” and “direct compositor” instead.</a:t>
            </a:r>
            <a:endParaRPr lang="en-GB"/>
          </a:p>
          <a:p>
            <a:pPr marL="0" lvl="0" indent="0">
              <a:spcBef>
                <a:spcPts val="0"/>
              </a:spcBef>
              <a:spcAft>
                <a:spcPts val="0"/>
              </a:spcAft>
              <a:buNone/>
            </a:pPr>
          </a:p>
          <a:p>
            <a:pPr marL="0" lvl="0" indent="0">
              <a:spcBef>
                <a:spcPts val="0"/>
              </a:spcBef>
              <a:spcAft>
                <a:spcPts val="0"/>
              </a:spcAft>
              <a:buNone/>
            </a:pPr>
            <a:r>
              <a:rPr lang="en-GB"/>
              <a:t>Round 3 is where we are today. The Surfaces model supercedes the ubercompositor one and extends it to components beyond our traditional notion of compositors.</a:t>
            </a:r>
            <a:endParaRPr lang="en-GB"/>
          </a:p>
          <a:p>
            <a:pPr marL="0" lvl="0" indent="0" rtl="0">
              <a:spcBef>
                <a:spcPts val="0"/>
              </a:spcBef>
              <a:spcAft>
                <a:spcPts val="0"/>
              </a:spcAft>
              <a:buNone/>
            </a:pPr>
            <a:r>
              <a:rPr lang="en-GB"/>
              <a:t>- The “browser compositor” or “ui compositor” is no longer strongly differentiated from the “renderer compositor” so we need new naming.</a:t>
            </a:r>
            <a:endParaRPr lang="en-GB"/>
          </a:p>
          <a:p>
            <a:pPr marL="0" lvl="0" indent="0" rtl="0">
              <a:spcBef>
                <a:spcPts val="0"/>
              </a:spcBef>
              <a:spcAft>
                <a:spcPts val="0"/>
              </a:spcAft>
              <a:buNone/>
            </a:pPr>
            <a:r>
              <a:rPr lang="en-GB"/>
              <a:t>- I’ve begun using “layer compositor” to refer to any stack including cc::LayerTreeHost (which then also includes cc::Layer, which does raster, etc)</a:t>
            </a:r>
            <a:endParaRPr lang="en-GB"/>
          </a:p>
          <a:p>
            <a:pPr marL="0" lvl="0" indent="0" rtl="0">
              <a:spcBef>
                <a:spcPts val="0"/>
              </a:spcBef>
              <a:spcAft>
                <a:spcPts val="0"/>
              </a:spcAft>
              <a:buNone/>
            </a:pPr>
            <a:r>
              <a:rPr lang="en-GB"/>
              <a:t>- A “display compositor” is introduced which is a completely new concept, breaking off from the “direct compositor” in the ubercomp model.</a:t>
            </a:r>
            <a:endParaRPr lang="en-GB"/>
          </a:p>
          <a:p>
            <a:pPr marL="0" lvl="0" indent="0" rtl="0">
              <a:spcBef>
                <a:spcPts val="0"/>
              </a:spcBef>
              <a:spcAft>
                <a:spcPts val="0"/>
              </a:spcAft>
              <a:buNone/>
            </a:pPr>
          </a:p>
          <a:p>
            <a:pPr marL="0" lvl="0" indent="0">
              <a:spcBef>
                <a:spcPts val="0"/>
              </a:spcBef>
              <a:spcAft>
                <a:spcPts val="0"/>
              </a:spcAft>
              <a:buNone/>
            </a:pPr>
            <a:r>
              <a:rPr lang="en-GB"/>
              <a:t>Pictures incoming.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7a920a23a_0_7: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4" name="Google Shape;64;g17a920a23a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There are two embedders of “the compositor”. ui::Compositor in the browser, and RenderWidget (via RenderWidgetCompositor) in the renderer.</a:t>
            </a:r>
            <a:endParaRPr lang="en-GB"/>
          </a:p>
          <a:p>
            <a:pPr marL="0" lvl="0" indent="0" rtl="0">
              <a:spcBef>
                <a:spcPts val="0"/>
              </a:spcBef>
              <a:spcAft>
                <a:spcPts val="0"/>
              </a:spcAft>
              <a:buNone/>
            </a:pPr>
          </a:p>
          <a:p>
            <a:pPr marL="0" lvl="0" indent="0" rtl="0">
              <a:spcBef>
                <a:spcPts val="0"/>
              </a:spcBef>
              <a:spcAft>
                <a:spcPts val="0"/>
              </a:spcAft>
              <a:buNone/>
            </a:pPr>
            <a:r>
              <a:rPr lang="en-GB"/>
              <a:t>There is a single browser process, but one ui::Compositor per window (on desktop - ChromeOS is different). There can be many renderer processes and/or RenderWidgets per ui::Compositor though normally only 1 is visible at a time (the active tab).</a:t>
            </a:r>
            <a:endParaRPr lang="en-GB"/>
          </a:p>
          <a:p>
            <a:pPr marL="0" lvl="0" indent="0" rtl="0">
              <a:spcBef>
                <a:spcPts val="0"/>
              </a:spcBef>
              <a:spcAft>
                <a:spcPts val="0"/>
              </a:spcAft>
              <a:buNone/>
            </a:pPr>
          </a:p>
          <a:p>
            <a:pPr marL="0" lvl="0" indent="0" rtl="0">
              <a:spcBef>
                <a:spcPts val="0"/>
              </a:spcBef>
              <a:spcAft>
                <a:spcPts val="0"/>
              </a:spcAft>
              <a:buNone/>
            </a:pPr>
            <a:r>
              <a:rPr lang="en-GB"/>
              <a:t>Both processes look identical inside the compositor embedder. We have a cc::LayerTreeHost, and cc::Layers, which is the interface to a “compositor” that will draw everything you give it into a single texture (or bitmap for software compositing).</a:t>
            </a:r>
            <a:endParaRPr lang="en-GB"/>
          </a:p>
          <a:p>
            <a:pPr marL="0" lvl="0" indent="0" rtl="0">
              <a:spcBef>
                <a:spcPts val="0"/>
              </a:spcBef>
              <a:spcAft>
                <a:spcPts val="0"/>
              </a:spcAft>
              <a:buNone/>
            </a:pPr>
          </a:p>
          <a:p>
            <a:pPr marL="0" lvl="0" indent="0" rtl="0">
              <a:spcBef>
                <a:spcPts val="0"/>
              </a:spcBef>
              <a:spcAft>
                <a:spcPts val="0"/>
              </a:spcAft>
              <a:buNone/>
            </a:pPr>
            <a:r>
              <a:rPr lang="en-GB"/>
              <a:t>OutputSurface provides an abstraction for platform-specific things while drawing into the GL framebuffer (aka to the screen)</a:t>
            </a:r>
            <a:endParaRPr lang="en-GB"/>
          </a:p>
          <a:p>
            <a:pPr marL="0" lvl="0" indent="0" rtl="0">
              <a:spcBef>
                <a:spcPts val="0"/>
              </a:spcBef>
              <a:spcAft>
                <a:spcPts val="0"/>
              </a:spcAft>
              <a:buNone/>
            </a:pPr>
          </a:p>
          <a:p>
            <a:pPr marL="0" lvl="0" indent="0" rtl="0">
              <a:spcBef>
                <a:spcPts val="0"/>
              </a:spcBef>
              <a:spcAft>
                <a:spcPts val="0"/>
              </a:spcAft>
              <a:buNone/>
            </a:pPr>
            <a:r>
              <a:rPr lang="en-GB"/>
              <a:t>In the renderer the framebuffer is not actually the screen, it’s faked out inside the GPU process behind the GL context. It looks like the screen but is actually a texture.</a:t>
            </a:r>
            <a:endParaRPr lang="en-GB"/>
          </a:p>
          <a:p>
            <a:pPr marL="0" lvl="0" indent="0" rtl="0">
              <a:spcBef>
                <a:spcPts val="0"/>
              </a:spcBef>
              <a:spcAft>
                <a:spcPts val="0"/>
              </a:spcAft>
              <a:buNone/>
            </a:pPr>
          </a:p>
          <a:p>
            <a:pPr marL="0" lvl="0" indent="0" rtl="0">
              <a:spcBef>
                <a:spcPts val="0"/>
              </a:spcBef>
              <a:spcAft>
                <a:spcPts val="0"/>
              </a:spcAft>
              <a:buNone/>
            </a:pPr>
            <a:r>
              <a:rPr lang="en-GB"/>
              <a:t>The texture is sent with IPC to the browser and inserted into the ui::Compositor’s scene.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7a920a23a_0_95: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05" name="Google Shape;105;g17a920a23a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processes diverge. The renderer’s compositor no longer draws to a fake backbuffer. It sends an IPC of all the things it </a:t>
            </a:r>
            <a:r>
              <a:rPr lang="en-GB" b="1"/>
              <a:t>would</a:t>
            </a:r>
            <a:r>
              <a:rPr lang="en-GB"/>
              <a:t> draw to the browser instead, delegating its GL drawing work</a:t>
            </a:r>
            <a:endParaRPr lang="en-GB"/>
          </a:p>
          <a:p>
            <a:pPr marL="0" lvl="0" indent="0">
              <a:spcBef>
                <a:spcPts val="0"/>
              </a:spcBef>
              <a:spcAft>
                <a:spcPts val="0"/>
              </a:spcAft>
              <a:buNone/>
            </a:pPr>
          </a:p>
          <a:p>
            <a:pPr marL="0" lvl="0" indent="0">
              <a:spcBef>
                <a:spcPts val="0"/>
              </a:spcBef>
              <a:spcAft>
                <a:spcPts val="0"/>
              </a:spcAft>
              <a:buNone/>
            </a:pPr>
            <a:r>
              <a:rPr lang="en-GB"/>
              <a:t>CompositorFrame is wire-friendly format of high level things we want drawn. Consists of lists of RenderPasses and DrawQuads.</a:t>
            </a:r>
            <a:endParaRPr lang="en-GB"/>
          </a:p>
          <a:p>
            <a:pPr marL="0" lvl="0" indent="0">
              <a:spcBef>
                <a:spcPts val="0"/>
              </a:spcBef>
              <a:spcAft>
                <a:spcPts val="0"/>
              </a:spcAft>
              <a:buNone/>
            </a:pPr>
          </a:p>
          <a:p>
            <a:pPr marL="0" lvl="0" indent="0" rtl="0">
              <a:spcBef>
                <a:spcPts val="0"/>
              </a:spcBef>
              <a:spcAft>
                <a:spcPts val="0"/>
              </a:spcAft>
              <a:buNone/>
            </a:pPr>
            <a:r>
              <a:rPr lang="en-GB"/>
              <a:t>OutputSurface takes two roles:</a:t>
            </a:r>
            <a:endParaRPr lang="en-GB"/>
          </a:p>
          <a:p>
            <a:pPr marL="0" lvl="0" indent="0" rtl="0">
              <a:spcBef>
                <a:spcPts val="0"/>
              </a:spcBef>
              <a:spcAft>
                <a:spcPts val="0"/>
              </a:spcAft>
              <a:buNone/>
            </a:pPr>
            <a:r>
              <a:rPr lang="en-GB"/>
              <a:t>1. It continues to provide platform-specific behaviour for drawing to the screen.</a:t>
            </a:r>
            <a:endParaRPr lang="en-GB"/>
          </a:p>
          <a:p>
            <a:pPr marL="0" lvl="0" indent="0" rtl="0">
              <a:spcBef>
                <a:spcPts val="0"/>
              </a:spcBef>
              <a:spcAft>
                <a:spcPts val="0"/>
              </a:spcAft>
              <a:buNone/>
            </a:pPr>
            <a:r>
              <a:rPr lang="en-GB"/>
              <a:t>2. Now also provides implementation to send IPC of RenderPass+DrawQuads</a:t>
            </a:r>
            <a:endParaRPr lang="en-GB"/>
          </a:p>
          <a:p>
            <a:pPr marL="0" lvl="0" indent="0" rtl="0">
              <a:spcBef>
                <a:spcPts val="0"/>
              </a:spcBef>
              <a:spcAft>
                <a:spcPts val="0"/>
              </a:spcAft>
              <a:buNone/>
            </a:pPr>
          </a:p>
          <a:p>
            <a:pPr marL="0" lvl="0" indent="0" rtl="0">
              <a:spcBef>
                <a:spcPts val="0"/>
              </a:spcBef>
              <a:spcAft>
                <a:spcPts val="0"/>
              </a:spcAft>
              <a:buNone/>
            </a:pPr>
            <a:r>
              <a:rPr lang="en-GB"/>
              <a:t>The API of OutputSurface is still meant for drawing to a GL framebuffer which just doesn’t describe its job in the renderer process anymore. So confusion ensues.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17a920a23a_0_330: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9" name="Google Shape;149;g17a920a23a_0_3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Just moving the pictures around here. Get ready...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17a920a23a_0_396: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90" name="Google Shape;190;g17a920a23a_0_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a:t>Surfaces</a:t>
            </a:r>
            <a:r>
              <a:rPr lang="en-GB"/>
              <a:t> is the name used to describe the system in which each “compositor” instance is a peer and submit to a single place that does the GL work.</a:t>
            </a:r>
            <a:endParaRPr lang="en-GB"/>
          </a:p>
          <a:p>
            <a:pPr marL="0" lvl="0" indent="0">
              <a:spcBef>
                <a:spcPts val="0"/>
              </a:spcBef>
              <a:spcAft>
                <a:spcPts val="0"/>
              </a:spcAft>
              <a:buNone/>
            </a:pPr>
          </a:p>
          <a:p>
            <a:pPr marL="0" lvl="0" indent="0">
              <a:spcBef>
                <a:spcPts val="0"/>
              </a:spcBef>
              <a:spcAft>
                <a:spcPts val="0"/>
              </a:spcAft>
              <a:buNone/>
            </a:pPr>
            <a:r>
              <a:rPr lang="en-GB"/>
              <a:t>The commonality between these compositors now is that they all use a cc::LayerTreeHost, cc::Layers, they do raster. We will call them </a:t>
            </a:r>
            <a:r>
              <a:rPr lang="en-GB" b="1"/>
              <a:t>Layer compositors</a:t>
            </a:r>
            <a:r>
              <a:rPr lang="en-GB"/>
              <a:t>.</a:t>
            </a:r>
            <a:endParaRPr lang="en-GB"/>
          </a:p>
          <a:p>
            <a:pPr marL="0" lvl="0" indent="0">
              <a:spcBef>
                <a:spcPts val="0"/>
              </a:spcBef>
              <a:spcAft>
                <a:spcPts val="0"/>
              </a:spcAft>
              <a:buNone/>
            </a:pPr>
          </a:p>
          <a:p>
            <a:pPr marL="0" lvl="0" indent="0" rtl="0">
              <a:spcBef>
                <a:spcPts val="0"/>
              </a:spcBef>
              <a:spcAft>
                <a:spcPts val="0"/>
              </a:spcAft>
              <a:buNone/>
            </a:pPr>
            <a:r>
              <a:rPr lang="en-GB"/>
              <a:t>Now the </a:t>
            </a:r>
            <a:r>
              <a:rPr lang="en-GB" b="1"/>
              <a:t>Layer compositor</a:t>
            </a:r>
            <a:r>
              <a:rPr lang="en-GB"/>
              <a:t> in the browser and renderer process have become symmetrical again. Neither actually draws to a GL framebuffer anymore. Each submits CompositorFrames of things it</a:t>
            </a:r>
            <a:r>
              <a:rPr lang="en-GB" b="1"/>
              <a:t> </a:t>
            </a:r>
            <a:r>
              <a:rPr lang="en-GB"/>
              <a:t>would like drawn.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17a920a23a_0_181: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7" name="Google Shape;237;g17a920a23a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surfaces model introduces a separate component called the </a:t>
            </a:r>
            <a:r>
              <a:rPr lang="en-GB" b="1"/>
              <a:t>Display compositor</a:t>
            </a:r>
            <a:r>
              <a:rPr lang="en-GB"/>
              <a:t>.</a:t>
            </a:r>
            <a:endParaRPr lang="en-GB"/>
          </a:p>
          <a:p>
            <a:pPr marL="0" lvl="0" indent="0">
              <a:spcBef>
                <a:spcPts val="0"/>
              </a:spcBef>
              <a:spcAft>
                <a:spcPts val="0"/>
              </a:spcAft>
              <a:buNone/>
            </a:pPr>
          </a:p>
          <a:p>
            <a:pPr marL="0" lvl="0" indent="0">
              <a:spcBef>
                <a:spcPts val="0"/>
              </a:spcBef>
              <a:spcAft>
                <a:spcPts val="0"/>
              </a:spcAft>
              <a:buNone/>
            </a:pPr>
            <a:r>
              <a:rPr lang="en-GB"/>
              <a:t>A SurfaceFactory is owned by each entity receiving CompositorFrames from a </a:t>
            </a:r>
            <a:r>
              <a:rPr lang="en-GB" b="1"/>
              <a:t>Layer compositor</a:t>
            </a:r>
            <a:r>
              <a:rPr lang="en-GB"/>
              <a:t>. For reference these are a </a:t>
            </a:r>
            <a:r>
              <a:rPr lang="en-GB" b="1"/>
              <a:t>DelegatedFrameHost </a:t>
            </a:r>
            <a:r>
              <a:rPr lang="en-GB"/>
              <a:t>for each renderer, the implementation of ui::Compositor’s OutputSurface for the browser, other things for OOPIF etc.</a:t>
            </a:r>
            <a:endParaRPr lang="en-GB"/>
          </a:p>
          <a:p>
            <a:pPr marL="0" lvl="0" indent="0">
              <a:spcBef>
                <a:spcPts val="0"/>
              </a:spcBef>
              <a:spcAft>
                <a:spcPts val="0"/>
              </a:spcAft>
              <a:buNone/>
            </a:pPr>
          </a:p>
          <a:p>
            <a:pPr marL="0" lvl="0" indent="0">
              <a:spcBef>
                <a:spcPts val="0"/>
              </a:spcBef>
              <a:spcAft>
                <a:spcPts val="0"/>
              </a:spcAft>
              <a:buNone/>
            </a:pPr>
            <a:r>
              <a:rPr lang="en-GB"/>
              <a:t>SurfaceFactory is the entry point to the Display compositor and interacts with other internal components to get the CompositorFrames into the Display.</a:t>
            </a:r>
            <a:endParaRPr lang="en-GB"/>
          </a:p>
          <a:p>
            <a:pPr marL="0" lvl="0" indent="0">
              <a:spcBef>
                <a:spcPts val="0"/>
              </a:spcBef>
              <a:spcAft>
                <a:spcPts val="0"/>
              </a:spcAft>
              <a:buNone/>
            </a:pPr>
          </a:p>
          <a:p>
            <a:pPr marL="0" lvl="0" indent="0">
              <a:spcBef>
                <a:spcPts val="0"/>
              </a:spcBef>
              <a:spcAft>
                <a:spcPts val="0"/>
              </a:spcAft>
              <a:buNone/>
            </a:pPr>
            <a:r>
              <a:rPr lang="en-GB"/>
              <a:t>There is now one Display for each physical output. On desktop that is 1 per window, on ChromeOS 1 per monitor. It aggregates all CompositorFrames together and draws them to the GL framebuffer via the OutputSurface.</a:t>
            </a:r>
            <a:endParaRPr lang="en-GB"/>
          </a:p>
          <a:p>
            <a:pPr marL="0" lvl="0" indent="0">
              <a:spcBef>
                <a:spcPts val="0"/>
              </a:spcBef>
              <a:spcAft>
                <a:spcPts val="0"/>
              </a:spcAft>
              <a:buNone/>
            </a:pPr>
          </a:p>
          <a:p>
            <a:pPr marL="0" lvl="0" indent="0" rtl="0">
              <a:spcBef>
                <a:spcPts val="0"/>
              </a:spcBef>
              <a:spcAft>
                <a:spcPts val="0"/>
              </a:spcAft>
              <a:buNone/>
            </a:pPr>
            <a:r>
              <a:rPr lang="en-GB"/>
              <a:t>But look at the OutputSurface now. All Layer compositors are using it to send CompositorFrames. And the Display is using it for GL drawing. We can finally split the API.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g17a920a23a_0_452: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4" name="Google Shape;304;g17a920a23a_0_4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a:t>CompositorFrameSink</a:t>
            </a:r>
            <a:r>
              <a:rPr lang="en-GB"/>
              <a:t> is introduced as the API for submitting CompositorFrames to that will be routed to a Display compositor.</a:t>
            </a:r>
            <a:endParaRPr lang="en-GB"/>
          </a:p>
          <a:p>
            <a:pPr marL="0" lvl="0" indent="0">
              <a:spcBef>
                <a:spcPts val="0"/>
              </a:spcBef>
              <a:spcAft>
                <a:spcPts val="0"/>
              </a:spcAft>
              <a:buNone/>
            </a:pPr>
          </a:p>
          <a:p>
            <a:pPr marL="0" lvl="0" indent="0" rtl="0">
              <a:spcBef>
                <a:spcPts val="0"/>
              </a:spcBef>
              <a:spcAft>
                <a:spcPts val="0"/>
              </a:spcAft>
              <a:buNone/>
            </a:pPr>
            <a:r>
              <a:rPr lang="en-GB" b="1"/>
              <a:t>OutputSurface</a:t>
            </a:r>
            <a:r>
              <a:rPr lang="en-GB"/>
              <a:t> is once again only used for platform-specific behaviour while drawing to a GL framebuffer.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17a920a23a_0_590:notes"/>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70" name="Google Shape;370;g17a920a23a_0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OutputSurface API looks a lot like before, but its methods and types are all specific to managing the platform’s backbuffer, swapping it to the screen, dealing with overlays etc. All things related to putting stuff on the physical screen.</a:t>
            </a:r>
            <a:endParaRPr lang="en-GB"/>
          </a:p>
          <a:p>
            <a:pPr marL="0" lvl="0" indent="0">
              <a:spcBef>
                <a:spcPts val="0"/>
              </a:spcBef>
              <a:spcAft>
                <a:spcPts val="0"/>
              </a:spcAft>
              <a:buNone/>
            </a:pPr>
          </a:p>
          <a:p>
            <a:pPr marL="0" lvl="0" indent="0">
              <a:spcBef>
                <a:spcPts val="0"/>
              </a:spcBef>
              <a:spcAft>
                <a:spcPts val="0"/>
              </a:spcAft>
              <a:buNone/>
            </a:pPr>
            <a:r>
              <a:rPr lang="en-GB"/>
              <a:t>The client of course has names related to “SwapBuffers” which is the ack of presentation to the user.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40chromium%252F..%252F..%252Fcc%252Foutput%252Fcompositor_frame_sink_client.h%257Cdecl&amp;gsn=SetTreeActivationCallback&amp;ct=xref_usages" TargetMode="External"/><Relationship Id="rId8"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7"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6" Type="http://schemas.openxmlformats.org/officeDocument/2006/relationships/hyperlink" Target="https://cs.chromium.org/chromium/src/cc/output/output_surface_client.h?l=26&amp;gs=cpp%253Acc%253A%253Aclass-OutputSurfaceClient%2540chromium%252F..%252F..%252Fcc%252Foutput%252Foutput_surface_client.h%257Cdef&amp;gsn=OutputSurfaceClient&amp;ct=xref_usages" TargetMode="External"/><Relationship Id="rId5" Type="http://schemas.openxmlformats.org/officeDocument/2006/relationships/hyperlink" Target="https://cs.chromium.org/chromium/src/cc/output/compositor_frame_sink.h?l=110&amp;gs=cpp%253Acc%253A%253Aclass-CompositorFrameSink%253A%253ASubmitCompositorFrame(cc%253A%253ACompositorFrame)%253A%253Aparam-frame%2540chromium%252F..%252F..%252Fcc%252Foutput%252Fcompositor_frame_sink.h%253A4037%257Cdecl&amp;gsn=frame&amp;ct=xref_usages" TargetMode="External"/><Relationship Id="rId4" Type="http://schemas.openxmlformats.org/officeDocument/2006/relationships/hyperlink" Target="https://cs.chromium.org/chromium/src/cc/output/compositor_frame.h?l=24&amp;ct=xref_jump_to_def&amp;cl=GROK&amp;gsn=CompositorFrame" TargetMode="External"/><Relationship Id="rId3" Type="http://schemas.openxmlformats.org/officeDocument/2006/relationships/hyperlink" Target="https://cs.chromium.org/chromium/src/cc/output/compositor_frame_sink.h?l=110&amp;gs=cpp%253Acc%253A%253Aclass-CompositorFrameSink%253A%253ASubmitCompositorFrame(cc%253A%253ACompositorFrame)%2540chromium%252F..%252F..%252Fcc%252Foutput%252Fcompositor_frame_sink.h%257Cdecl&amp;gsn=SubmitCompositorFrame&amp;ct=xref_usages" TargetMode="External"/><Relationship Id="rId2" Type="http://schemas.openxmlformats.org/officeDocument/2006/relationships/hyperlink" Target="https://cs.chromium.org/chromium/src/cc/output/output_surface.h?l=47&amp;gs=cpp%253Acc%253A%253Aclass-OutputSurface%2540chromium%252F..%252F..%252Fcc%252Foutput%252Foutput_surface.h%257Cdef&amp;gsn=OutputSurface&amp;ct=xref_usages" TargetMode="External"/><Relationship Id="rId15" Type="http://schemas.openxmlformats.org/officeDocument/2006/relationships/notesSlide" Target="../notesSlides/notesSlide10.xml"/><Relationship Id="rId14" Type="http://schemas.openxmlformats.org/officeDocument/2006/relationships/slideLayout" Target="../slideLayouts/slideLayout3.xml"/><Relationship Id="rId13"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3A%253Aparam-callback%2540chromium%252F..%252F..%252Fcc%252Foutput%252Fcompositor_frame_sink_client.h%253A1524%257Cdecl&amp;gsn=callback&amp;ct=xref_usages" TargetMode="External"/><Relationship Id="rId12" Type="http://schemas.openxmlformats.org/officeDocument/2006/relationships/hyperlink" Target="https://cs.chromium.org/chromium/src/out/Debug/GENERATED/figments/cpp/LValueRefTo/Const/start-with-ba/base/Closure.cc?l=3&amp;ct=xref_jump_to_def&amp;cl=GROK&amp;gsn=%26" TargetMode="External"/><Relationship Id="rId11" Type="http://schemas.openxmlformats.org/officeDocument/2006/relationships/hyperlink" Target="https://cs.chromium.org/chromium/src/base/callback_forward.h?l=33&amp;ct=xref_jump_to_def&amp;cl=GROK&amp;gsn=Closure" TargetMode="External"/><Relationship Id="rId10" Type="http://schemas.openxmlformats.org/officeDocument/2006/relationships/hyperlink" Target="https://cs.chromium.org/chromium/src/base/cancelable_callback.h?l=58&amp;ct=xref_jump_to_def&amp;cl=GROK&amp;gsn=base" TargetMode="External"/><Relationship Id="rId1" Type="http://schemas.openxmlformats.org/officeDocument/2006/relationships/hyperlink" Target="https://cs.chromium.org/chromium/src/cc/base/cc_export.h?l=21&amp;ct=xref_jump_to_def&amp;cl=GROK&amp;gsn=CC_EXPOR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9" Type="http://schemas.openxmlformats.org/officeDocument/2006/relationships/hyperlink" Target="https://cs.chromium.org/chromium/src/ui/gfx/geometry/size.h?l=25&amp;ct=xref_jump_to_def&amp;cl=GROK&amp;gsn=Size" TargetMode="External"/><Relationship Id="rId8" Type="http://schemas.openxmlformats.org/officeDocument/2006/relationships/hyperlink" Target="https://cs.chromium.org/chromium/src/cc/output/output_surface.h?l=27&amp;ct=xref_jump_to_def&amp;cl=GROK&amp;gsn=gfx" TargetMode="External"/><Relationship Id="rId7"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40chromium%252F..%252F..%252Fcc%252Foutput%252Foutput_surface.h%257Cdecl&amp;gsn=Reshape&amp;ct=xref_usages" TargetMode="External"/><Relationship Id="rId6" Type="http://schemas.openxmlformats.org/officeDocument/2006/relationships/hyperlink" Target="https://cs.chromium.org/chromium/src/cc/output/output_surface.h?l=101&amp;gs=cpp%253Acc%253A%253Aclass-OutputSurface%253A%253AIsDisplayedAsOverlayPlane()-const%2540chromium%252F..%252F..%252Fcc%252Foutput%252Foutput_surface.h%257Cdecl&amp;gsn=IsDisplayedAsOverlayPlane&amp;ct=xref_usages" TargetMode="External"/><Relationship Id="rId5" Type="http://schemas.openxmlformats.org/officeDocument/2006/relationships/hyperlink" Target="https://cs.chromium.org/chromium/usr/lib/clang/google3-trunk/include/stdbool.h?l=31&amp;ct=xref_jump_to_def&amp;cl=GROK&amp;gsn=bool" TargetMode="External"/><Relationship Id="rId4" Type="http://schemas.openxmlformats.org/officeDocument/2006/relationships/hyperlink" Target="https://cs.chromium.org/chromium/src/cc/output/output_surface.h?l=91&amp;gs=cpp%253Acc%253A%253Aclass-OutputSurface%253A%253ADiscardBackbuffer()%2540chromium%252F..%252F..%252Fcc%252Foutput%252Foutput_surface.h%257Cdecl&amp;gsn=DiscardBackbuffer&amp;ct=xref_usages" TargetMode="External"/><Relationship Id="rId3" Type="http://schemas.openxmlformats.org/officeDocument/2006/relationships/hyperlink" Target="https://cs.chromium.org/chromium/src/cc/output/output_surface.h?l=90&amp;gs=cpp%253Acc%253A%253Aclass-OutputSurface%253A%253AEnsureBackbuffer()%2540chromium%252F..%252F..%252Fcc%252Foutput%252Foutput_surface.h%257Cdecl&amp;gsn=EnsureBackbuffer&amp;ct=xref_usages" TargetMode="External"/><Relationship Id="rId24" Type="http://schemas.openxmlformats.org/officeDocument/2006/relationships/notesSlide" Target="../notesSlides/notesSlide9.xml"/><Relationship Id="rId23" Type="http://schemas.openxmlformats.org/officeDocument/2006/relationships/slideLayout" Target="../slideLayouts/slideLayout3.xml"/><Relationship Id="rId22"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21"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20" Type="http://schemas.openxmlformats.org/officeDocument/2006/relationships/hyperlink" Target="https://cs.chromium.org/chromium/src/cc/output/output_surface_client.h?l=26&amp;gs=cpp%253Acc%253A%253Aclass-OutputSurfaceClient%2540chromium%252F..%252F..%252Fcc%252Foutput%252Foutput_surface_client.h%257Cdef&amp;gsn=OutputSurfaceClient&amp;ct=xref_usages" TargetMode="External"/><Relationship Id="rId2" Type="http://schemas.openxmlformats.org/officeDocument/2006/relationships/hyperlink" Target="https://cs.chromium.org/chromium/src/cc/output/output_surface.h?l=47&amp;gs=cpp%253Acc%253A%253Aclass-OutputSurface%2540chromium%252F..%252F..%252Fcc%252Foutput%252Foutput_surface.h%257Cdef&amp;gsn=OutputSurface&amp;ct=xref_usages" TargetMode="External"/><Relationship Id="rId19" Type="http://schemas.openxmlformats.org/officeDocument/2006/relationships/hyperlink" Target="https://cs.chromium.org/chromium/src/cc/output/output_surface.h?l=125&amp;gs=cpp%253Acc%253A%253Aclass-OutputSurface%253A%253ASwapBuffers(cc%253A%253AOutputSurfaceFrame)%253A%253Aparam-frame%2540chromium%252F..%252F..%252Fcc%252Foutput%252Foutput_surface.h%253A4678%257Cdecl&amp;gsn=frame&amp;ct=xref_usages" TargetMode="External"/><Relationship Id="rId18" Type="http://schemas.openxmlformats.org/officeDocument/2006/relationships/hyperlink" Target="https://cs.chromium.org/chromium/src/cc/output/output_surface_frame.h?l=20&amp;ct=xref_jump_to_def&amp;cl=GROK&amp;gsn=OutputSurfaceFrame" TargetMode="External"/><Relationship Id="rId17" Type="http://schemas.openxmlformats.org/officeDocument/2006/relationships/hyperlink" Target="https://cs.chromium.org/chromium/src/cc/output/output_surface.h?l=125&amp;gs=cpp%253Acc%253A%253Aclass-OutputSurface%253A%253ASwapBuffers(cc%253A%253AOutputSurfaceFrame)%2540chromium%252F..%252F..%252Fcc%252Foutput%252Foutput_surface.h%257Cdecl&amp;gsn=SwapBuffers&amp;ct=xref_usages" TargetMode="External"/><Relationship Id="rId16" Type="http://schemas.openxmlformats.org/officeDocument/2006/relationships/hyperlink" Target="https://cs.chromium.org/chromium/src/cc/output/output_surface.h?l=112&amp;gs=cpp%253Acc%253A%253Aclass-OutputSurface%253A%253AReshape(const%2Bgfx%253A%253ASize%2B%2526%252C%2Bfloat%252C%2Bconst%2Bgfx%253A%253AColorSpace%2B%2526%252C%2Bbool)%253A%253Aparam-has_alpha%2540chromium%252F..%252F..%252Fcc%252Foutput%252Foutput_surface.h%253A4040%257Cdecl&amp;gsn=has_alpha&amp;ct=xref_usages" TargetMode="External"/><Relationship Id="rId15" Type="http://schemas.openxmlformats.org/officeDocument/2006/relationships/hyperlink" Target="https://cs.chromium.org/chromium/src/cc/output/output_surface.h?l=111&amp;gs=cpp%253Acc%253A%253Aclass-OutputSurface%253A%253AReshape(const%2Bgfx%253A%253ASize%2B%2526%252C%2Bfloat%252C%2Bconst%2Bgfx%253A%253AColorSpace%2B%2526%252C%2Bbool)%253A%253Aparam-color_space%2540chromium%252F..%252F..%252Fcc%252Foutput%252Foutput_surface.h%253A3999%257Cdecl&amp;gsn=color_space&amp;ct=xref_usages" TargetMode="External"/><Relationship Id="rId14" Type="http://schemas.openxmlformats.org/officeDocument/2006/relationships/hyperlink" Target="https://cs.chromium.org/chromium/src/out/Debug/GENERATED/figments/cpp/LValueRefTo/Const/start-with-gf/gfx/class-ColorSpace.cc?l=3&amp;ct=xref_jump_to_def&amp;cl=GROK&amp;gsn=%26" TargetMode="External"/><Relationship Id="rId13" Type="http://schemas.openxmlformats.org/officeDocument/2006/relationships/hyperlink" Target="https://cs.chromium.org/chromium/src/ui/gfx/color_space.h?l=32&amp;ct=xref_jump_to_def&amp;cl=GROK&amp;gsn=ColorSpace" TargetMode="External"/><Relationship Id="rId12" Type="http://schemas.openxmlformats.org/officeDocument/2006/relationships/hyperlink" Target="https://cs.chromium.org/chromium/src/cc/output/output_surface.h?l=110&amp;gs=cpp%253Acc%253A%253Aclass-OutputSurface%253A%253AReshape(const%2Bgfx%253A%253ASize%2B%2526%252C%2Bfloat%252C%2Bconst%2Bgfx%253A%253AColorSpace%2B%2526%252C%2Bbool)%253A%253Aparam-device_scale_factor%2540chromium%252F..%252F..%252Fcc%252Foutput%252Foutput_surface.h%253A3932%257Cdecl&amp;gsn=device_scale_factor&amp;ct=xref_usages" TargetMode="External"/><Relationship Id="rId11"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3A%253Aparam-size%2540chromium%252F..%252F..%252Fcc%252Foutput%252Foutput_surface.h%253A3897%257Cdecl&amp;gsn=size&amp;ct=xref_usages" TargetMode="External"/><Relationship Id="rId10" Type="http://schemas.openxmlformats.org/officeDocument/2006/relationships/hyperlink" Target="https://cs.chromium.org/chromium/src/out/Debug/GENERATED/figments/cpp/LValueRefTo/Const/start-with-gf/gfx/class-Size.cc?l=3&amp;ct=xref_jump_to_def&amp;cl=GROK&amp;gsn=%26" TargetMode="External"/><Relationship Id="rId1" Type="http://schemas.openxmlformats.org/officeDocument/2006/relationships/hyperlink" Target="https://cs.chromium.org/chromium/src/cc/base/cc_export.h?l=21&amp;ct=xref_jump_to_def&amp;cl=GROK&amp;gsn=CC_EX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To CompositorFrameSink</a:t>
            </a:r>
            <a:endParaRPr lang="en-GB"/>
          </a:p>
          <a:p>
            <a:pPr marL="0" lvl="0" indent="0">
              <a:spcBef>
                <a:spcPts val="0"/>
              </a:spcBef>
              <a:spcAft>
                <a:spcPts val="0"/>
              </a:spcAft>
              <a:buNone/>
            </a:pPr>
            <a:r>
              <a:rPr lang="en-GB"/>
              <a:t>And Beyond</a:t>
            </a:r>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danakj@chromium.org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CompositorFrameSink API</a:t>
            </a:r>
          </a:p>
        </p:txBody>
      </p:sp>
      <p:sp>
        <p:nvSpPr>
          <p:cNvPr id="380" name="Google Shape;380;p22"/>
          <p:cNvSpPr txBox="1"/>
          <p:nvPr>
            <p:ph type="body" idx="1"/>
          </p:nvPr>
        </p:nvSpPr>
        <p:spPr>
          <a:xfrm>
            <a:off x="311700" y="1152475"/>
            <a:ext cx="4251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Managing the backbuffer, swapping it, and using overlays.</a:t>
            </a:r>
            <a:endParaRPr lang="en-GB"/>
          </a:p>
          <a:p>
            <a:pPr marL="0" lvl="0" indent="0" rtl="0">
              <a:spcBef>
                <a:spcPts val="1600"/>
              </a:spcBef>
              <a:spcAft>
                <a:spcPts val="0"/>
              </a:spcAft>
              <a:buNone/>
            </a:pPr>
            <a:r>
              <a:rPr lang="en-GB" sz="1100">
                <a:solidFill>
                  <a:srgbClr val="000088"/>
                </a:solidFill>
                <a:highlight>
                  <a:srgbClr val="FFFFFF"/>
                </a:highlight>
              </a:rPr>
              <a:t>class</a:t>
            </a:r>
            <a:r>
              <a:rPr lang="en-GB" sz="1100">
                <a:solidFill>
                  <a:schemeClr val="dk1"/>
                </a:solidFill>
                <a:highlight>
                  <a:srgbClr val="FFFFFF"/>
                </a:highlight>
                <a:uFill>
                  <a:noFill/>
                </a:uFill>
                <a:hlinkClick r:id="rId1"/>
              </a:rPr>
              <a:t> </a:t>
            </a:r>
            <a:r>
              <a:rPr lang="en-GB" sz="1100" b="1">
                <a:solidFill>
                  <a:srgbClr val="551A8B"/>
                </a:solidFill>
                <a:uFill>
                  <a:noFill/>
                </a:uFill>
                <a:hlinkClick r:id="rId2"/>
              </a:rPr>
              <a:t>CompositorFrameSink</a:t>
            </a:r>
            <a:r>
              <a:rPr lang="en-GB" sz="1100">
                <a:solidFill>
                  <a:schemeClr val="dk1"/>
                </a:solidFill>
                <a:highlight>
                  <a:srgbClr val="FFFFFF"/>
                </a:highlight>
              </a:rPr>
              <a:t> {</a:t>
            </a:r>
            <a:br>
              <a:rPr lang="en-GB" sz="1100">
                <a:solidFill>
                  <a:schemeClr val="dk1"/>
                </a:solidFill>
                <a:highlight>
                  <a:srgbClr val="FFFFFF"/>
                </a:highlight>
              </a:rPr>
            </a:br>
            <a:r>
              <a:rPr lang="en-GB" sz="1100">
                <a:solidFill>
                  <a:schemeClr val="dk1"/>
                </a:solidFill>
                <a:highlight>
                  <a:srgbClr val="FFFFFF"/>
                </a:highlight>
                <a:latin typeface="Verdana"/>
                <a:ea typeface="Verdana"/>
                <a:cs typeface="Verdana"/>
                <a:sym typeface="Verdana"/>
              </a:rPr>
              <a:t> </a:t>
            </a:r>
            <a:r>
              <a:rPr lang="en-GB" sz="1100">
                <a:solidFill>
                  <a:srgbClr val="000088"/>
                </a:solidFill>
                <a:highlight>
                  <a:srgbClr val="FFFFFF"/>
                </a:highlight>
                <a:latin typeface="Verdana"/>
                <a:ea typeface="Verdana"/>
                <a:cs typeface="Verdana"/>
                <a:sym typeface="Verdana"/>
              </a:rPr>
              <a:t>virtual</a:t>
            </a:r>
            <a:r>
              <a:rPr lang="en-GB" sz="1100">
                <a:solidFill>
                  <a:schemeClr val="dk1"/>
                </a:solidFill>
                <a:highlight>
                  <a:srgbClr val="FFFFFF"/>
                </a:highlight>
                <a:latin typeface="Verdana"/>
                <a:ea typeface="Verdana"/>
                <a:cs typeface="Verdana"/>
                <a:sym typeface="Verdana"/>
              </a:rPr>
              <a:t> </a:t>
            </a:r>
            <a:r>
              <a:rPr lang="en-GB" sz="1100">
                <a:solidFill>
                  <a:srgbClr val="000088"/>
                </a:solidFill>
                <a:highlight>
                  <a:srgbClr val="FFFFFF"/>
                </a:highlight>
                <a:latin typeface="Verdana"/>
                <a:ea typeface="Verdana"/>
                <a:cs typeface="Verdana"/>
                <a:sym typeface="Verdana"/>
              </a:rPr>
              <a:t>void</a:t>
            </a:r>
            <a:r>
              <a:rPr lang="en-GB" sz="1100">
                <a:solidFill>
                  <a:schemeClr val="dk1"/>
                </a:solidFill>
                <a:highlight>
                  <a:srgbClr val="FFFFFF"/>
                </a:highlight>
                <a:uFill>
                  <a:noFill/>
                </a:uFill>
                <a:latin typeface="Verdana"/>
                <a:ea typeface="Verdana"/>
                <a:cs typeface="Verdana"/>
                <a:sym typeface="Verdana"/>
                <a:hlinkClick r:id="rId3"/>
              </a:rPr>
              <a:t> </a:t>
            </a:r>
            <a:r>
              <a:rPr lang="en-GB" sz="1100">
                <a:solidFill>
                  <a:srgbClr val="551A8B"/>
                </a:solidFill>
                <a:highlight>
                  <a:srgbClr val="FFFFFF"/>
                </a:highlight>
                <a:uFill>
                  <a:noFill/>
                </a:uFill>
                <a:latin typeface="Verdana"/>
                <a:ea typeface="Verdana"/>
                <a:cs typeface="Verdana"/>
                <a:sym typeface="Verdana"/>
                <a:hlinkClick r:id="rId3"/>
              </a:rPr>
              <a:t>SubmitCompositorFrame</a:t>
            </a:r>
            <a:r>
              <a:rPr lang="en-GB"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marL="0" lvl="0" indent="0" rtl="0">
              <a:spcBef>
                <a:spcPts val="0"/>
              </a:spcBef>
              <a:spcAft>
                <a:spcPts val="0"/>
              </a:spcAft>
              <a:buNone/>
            </a:pPr>
            <a:r>
              <a:rPr lang="en-GB" sz="1100">
                <a:solidFill>
                  <a:schemeClr val="dk1"/>
                </a:solidFill>
                <a:highlight>
                  <a:srgbClr val="FFFFFF"/>
                </a:highlight>
                <a:latin typeface="Verdana"/>
                <a:ea typeface="Verdana"/>
                <a:cs typeface="Verdana"/>
                <a:sym typeface="Verdana"/>
              </a:rPr>
              <a:t>     </a:t>
            </a:r>
            <a:r>
              <a:rPr lang="en-GB" sz="1100">
                <a:solidFill>
                  <a:srgbClr val="551A8B"/>
                </a:solidFill>
                <a:highlight>
                  <a:srgbClr val="FFFFFF"/>
                </a:highlight>
                <a:uFill>
                  <a:noFill/>
                </a:uFill>
                <a:latin typeface="Verdana"/>
                <a:ea typeface="Verdana"/>
                <a:cs typeface="Verdana"/>
                <a:sym typeface="Verdana"/>
                <a:hlinkClick r:id="rId4"/>
              </a:rPr>
              <a:t>CompositorFrame</a:t>
            </a:r>
            <a:r>
              <a:rPr lang="en-GB" sz="1100">
                <a:solidFill>
                  <a:schemeClr val="dk1"/>
                </a:solidFill>
                <a:highlight>
                  <a:srgbClr val="FFFFFF"/>
                </a:highlight>
                <a:uFill>
                  <a:noFill/>
                </a:uFill>
                <a:latin typeface="Verdana"/>
                <a:ea typeface="Verdana"/>
                <a:cs typeface="Verdana"/>
                <a:sym typeface="Verdana"/>
                <a:hlinkClick r:id="rId5"/>
              </a:rPr>
              <a:t> </a:t>
            </a:r>
            <a:r>
              <a:rPr lang="en-GB" sz="1100">
                <a:solidFill>
                  <a:srgbClr val="551A8B"/>
                </a:solidFill>
                <a:highlight>
                  <a:srgbClr val="FFFFFF"/>
                </a:highlight>
                <a:uFill>
                  <a:noFill/>
                </a:uFill>
                <a:latin typeface="Verdana"/>
                <a:ea typeface="Verdana"/>
                <a:cs typeface="Verdana"/>
                <a:sym typeface="Verdana"/>
                <a:hlinkClick r:id="rId5"/>
              </a:rPr>
              <a:t>frame</a:t>
            </a:r>
            <a:r>
              <a:rPr lang="en-GB" sz="1100">
                <a:solidFill>
                  <a:schemeClr val="dk1"/>
                </a:solidFill>
                <a:highlight>
                  <a:srgbClr val="FFFFFF"/>
                </a:highlight>
                <a:latin typeface="Verdana"/>
                <a:ea typeface="Verdana"/>
                <a:cs typeface="Verdana"/>
                <a:sym typeface="Verdana"/>
              </a:rPr>
              <a:t>) = </a:t>
            </a:r>
            <a:r>
              <a:rPr lang="en-GB" sz="1100">
                <a:solidFill>
                  <a:srgbClr val="006666"/>
                </a:solidFill>
                <a:highlight>
                  <a:srgbClr val="FFFFFF"/>
                </a:highlight>
                <a:latin typeface="Verdana"/>
                <a:ea typeface="Verdana"/>
                <a:cs typeface="Verdana"/>
                <a:sym typeface="Verdana"/>
              </a:rPr>
              <a:t>0</a:t>
            </a:r>
            <a:r>
              <a:rPr lang="en-GB"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marL="0" lvl="0" indent="0" rtl="0">
              <a:spcBef>
                <a:spcPts val="0"/>
              </a:spcBef>
              <a:spcAft>
                <a:spcPts val="0"/>
              </a:spcAft>
              <a:buNone/>
            </a:pPr>
            <a:r>
              <a:rPr lang="en-GB" sz="1100">
                <a:solidFill>
                  <a:schemeClr val="dk1"/>
                </a:solidFill>
                <a:highlight>
                  <a:srgbClr val="FFFFFF"/>
                </a:highlight>
              </a:rPr>
              <a:t>};</a:t>
            </a:r>
            <a:endParaRPr sz="1100">
              <a:solidFill>
                <a:schemeClr val="dk1"/>
              </a:solidFill>
              <a:highlight>
                <a:srgbClr val="FFFFFF"/>
              </a:highlight>
            </a:endParaRPr>
          </a:p>
          <a:p>
            <a:pPr marL="0" lvl="0" indent="0" rtl="0">
              <a:spcBef>
                <a:spcPts val="0"/>
              </a:spcBef>
              <a:spcAft>
                <a:spcPts val="1600"/>
              </a:spcAft>
              <a:buNone/>
            </a:pPr>
          </a:p>
        </p:txBody>
      </p:sp>
      <p:sp>
        <p:nvSpPr>
          <p:cNvPr id="381" name="Google Shape;381;p22"/>
          <p:cNvSpPr txBox="1"/>
          <p:nvPr>
            <p:ph type="body" idx="1"/>
          </p:nvPr>
        </p:nvSpPr>
        <p:spPr>
          <a:xfrm>
            <a:off x="4726475" y="1948525"/>
            <a:ext cx="4105800" cy="2751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100">
                <a:solidFill>
                  <a:srgbClr val="000088"/>
                </a:solidFill>
                <a:highlight>
                  <a:srgbClr val="FFFFFF"/>
                </a:highlight>
              </a:rPr>
              <a:t>class</a:t>
            </a:r>
            <a:r>
              <a:rPr lang="en-GB" sz="1100">
                <a:solidFill>
                  <a:schemeClr val="dk1"/>
                </a:solidFill>
                <a:highlight>
                  <a:srgbClr val="FFFFFF"/>
                </a:highlight>
                <a:uFill>
                  <a:noFill/>
                </a:uFill>
                <a:hlinkClick r:id="rId1"/>
              </a:rPr>
              <a:t> </a:t>
            </a:r>
            <a:r>
              <a:rPr lang="en-GB" sz="1100" b="1">
                <a:solidFill>
                  <a:srgbClr val="551A8B"/>
                </a:solidFill>
                <a:highlight>
                  <a:srgbClr val="FFFFFF"/>
                </a:highlight>
                <a:uFill>
                  <a:noFill/>
                </a:uFill>
                <a:hlinkClick r:id="rId6"/>
              </a:rPr>
              <a:t>CompositorFrameSinkClient</a:t>
            </a:r>
            <a:r>
              <a:rPr lang="en-GB" sz="1100">
                <a:solidFill>
                  <a:schemeClr val="dk1"/>
                </a:solidFill>
                <a:highlight>
                  <a:srgbClr val="FFFFFF"/>
                </a:highlight>
              </a:rPr>
              <a:t> {</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7"/>
              </a:rPr>
              <a:t> </a:t>
            </a:r>
            <a:r>
              <a:rPr lang="en-GB" sz="1100">
                <a:solidFill>
                  <a:srgbClr val="551A8B"/>
                </a:solidFill>
                <a:highlight>
                  <a:srgbClr val="FFFFFF"/>
                </a:highlight>
                <a:uFill>
                  <a:noFill/>
                </a:uFill>
                <a:hlinkClick r:id="rId7"/>
              </a:rPr>
              <a:t>DidReceiveCompositorFrameAck</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8"/>
              </a:rPr>
              <a:t> </a:t>
            </a:r>
            <a:r>
              <a:rPr lang="en-GB" sz="1100">
                <a:solidFill>
                  <a:srgbClr val="551A8B"/>
                </a:solidFill>
                <a:highlight>
                  <a:srgbClr val="FFFFFF"/>
                </a:highlight>
                <a:uFill>
                  <a:noFill/>
                </a:uFill>
                <a:hlinkClick r:id="rId8"/>
              </a:rPr>
              <a:t>DidLoseCompositorFrameAck</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endParaRPr sz="1100">
              <a:solidFill>
                <a:schemeClr val="dk1"/>
              </a:solidFill>
              <a:highlight>
                <a:srgbClr val="FFFFFF"/>
              </a:highlight>
            </a:endParaRPr>
          </a:p>
          <a:p>
            <a:pPr marL="0" lvl="0" indent="0" rtl="0">
              <a:spcBef>
                <a:spcPts val="0"/>
              </a:spcBef>
              <a:spcAft>
                <a:spcPts val="0"/>
              </a:spcAft>
              <a:buNone/>
            </a:pPr>
            <a:r>
              <a:rPr lang="en-GB" sz="1100">
                <a:solidFill>
                  <a:schemeClr val="dk1"/>
                </a:solidFill>
                <a:highlight>
                  <a:srgbClr val="FFFFFF"/>
                </a:highlight>
              </a:rPr>
              <a:t>  </a:t>
            </a:r>
            <a:r>
              <a:rPr lang="en-GB" sz="1100">
                <a:solidFill>
                  <a:srgbClr val="880000"/>
                </a:solidFill>
                <a:highlight>
                  <a:srgbClr val="FFFFFF"/>
                </a:highlight>
                <a:latin typeface="Verdana"/>
                <a:ea typeface="Verdana"/>
                <a:cs typeface="Verdana"/>
                <a:sym typeface="Verdana"/>
              </a:rPr>
              <a:t>// Layer compositor-specific stuff.</a:t>
            </a:r>
            <a:endParaRPr sz="1100">
              <a:solidFill>
                <a:schemeClr val="dk1"/>
              </a:solidFill>
              <a:highlight>
                <a:srgbClr val="FFFFFF"/>
              </a:highlight>
            </a:endParaRPr>
          </a:p>
          <a:p>
            <a:pPr marL="0" lvl="0" indent="0" rtl="0">
              <a:spcBef>
                <a:spcPts val="0"/>
              </a:spcBef>
              <a:spcAft>
                <a:spcPts val="0"/>
              </a:spcAft>
              <a:buNone/>
            </a:pPr>
            <a:r>
              <a:rPr lang="en-GB" sz="1100">
                <a:solidFill>
                  <a:srgbClr val="000088"/>
                </a:solidFill>
                <a:highlight>
                  <a:srgbClr val="FFFFFF"/>
                </a:highlight>
              </a:rPr>
              <a:t>  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9"/>
              </a:rPr>
              <a:t> </a:t>
            </a:r>
            <a:r>
              <a:rPr lang="en-GB" sz="1100">
                <a:solidFill>
                  <a:srgbClr val="551A8B"/>
                </a:solidFill>
                <a:highlight>
                  <a:srgbClr val="FFFFFF"/>
                </a:highlight>
                <a:uFill>
                  <a:noFill/>
                </a:uFill>
                <a:hlinkClick r:id="rId9"/>
              </a:rPr>
              <a:t>SetTreeActivationCallback</a:t>
            </a:r>
            <a:r>
              <a:rPr lang="en-GB" sz="1100">
                <a:solidFill>
                  <a:schemeClr val="dk1"/>
                </a:solidFill>
                <a:highlight>
                  <a:srgbClr val="FFFFFF"/>
                </a:highlight>
              </a:rPr>
              <a:t>(</a:t>
            </a:r>
            <a:endParaRPr sz="1100">
              <a:solidFill>
                <a:schemeClr val="dk1"/>
              </a:solidFill>
              <a:highlight>
                <a:srgbClr val="FFFFFF"/>
              </a:highlight>
            </a:endParaRPr>
          </a:p>
          <a:p>
            <a:pPr marL="0" lvl="0" indent="0" rtl="0">
              <a:spcBef>
                <a:spcPts val="0"/>
              </a:spcBef>
              <a:spcAft>
                <a:spcPts val="0"/>
              </a:spcAft>
              <a:buNone/>
            </a:pPr>
            <a:r>
              <a:rPr lang="en-GB" sz="1100">
                <a:solidFill>
                  <a:srgbClr val="000088"/>
                </a:solidFill>
                <a:highlight>
                  <a:srgbClr val="FFFFFF"/>
                </a:highlight>
              </a:rPr>
              <a:t>      const</a:t>
            </a:r>
            <a:r>
              <a:rPr lang="en-GB" sz="1100">
                <a:solidFill>
                  <a:schemeClr val="dk1"/>
                </a:solidFill>
                <a:highlight>
                  <a:srgbClr val="FFFFFF"/>
                </a:highlight>
                <a:uFill>
                  <a:noFill/>
                </a:uFill>
                <a:hlinkClick r:id="rId10"/>
              </a:rPr>
              <a:t> </a:t>
            </a:r>
            <a:r>
              <a:rPr lang="en-GB" sz="1100">
                <a:solidFill>
                  <a:srgbClr val="551A8B"/>
                </a:solidFill>
                <a:highlight>
                  <a:srgbClr val="FFFFFF"/>
                </a:highlight>
                <a:uFill>
                  <a:noFill/>
                </a:uFill>
                <a:hlinkClick r:id="rId10"/>
              </a:rPr>
              <a:t>base</a:t>
            </a:r>
            <a:r>
              <a:rPr lang="en-GB" sz="1100">
                <a:solidFill>
                  <a:schemeClr val="dk1"/>
                </a:solidFill>
                <a:highlight>
                  <a:srgbClr val="FFFFFF"/>
                </a:highlight>
              </a:rPr>
              <a:t>::</a:t>
            </a:r>
            <a:r>
              <a:rPr lang="en-GB" sz="1100">
                <a:solidFill>
                  <a:srgbClr val="551A8B"/>
                </a:solidFill>
                <a:highlight>
                  <a:srgbClr val="FFFFFF"/>
                </a:highlight>
                <a:uFill>
                  <a:noFill/>
                </a:uFill>
                <a:hlinkClick r:id="rId11"/>
              </a:rPr>
              <a:t>Closure</a:t>
            </a:r>
            <a:r>
              <a:rPr lang="en-GB" sz="1100">
                <a:solidFill>
                  <a:srgbClr val="551A8B"/>
                </a:solidFill>
                <a:highlight>
                  <a:srgbClr val="FFFFFF"/>
                </a:highlight>
                <a:uFill>
                  <a:noFill/>
                </a:uFill>
                <a:hlinkClick r:id="rId12"/>
              </a:rPr>
              <a:t>&amp;</a:t>
            </a:r>
            <a:r>
              <a:rPr lang="en-GB" sz="1100">
                <a:solidFill>
                  <a:schemeClr val="dk1"/>
                </a:solidFill>
                <a:highlight>
                  <a:srgbClr val="FFFFFF"/>
                </a:highlight>
                <a:uFill>
                  <a:noFill/>
                </a:uFill>
                <a:hlinkClick r:id="rId13"/>
              </a:rPr>
              <a:t> </a:t>
            </a:r>
            <a:r>
              <a:rPr lang="en-GB" sz="1100">
                <a:solidFill>
                  <a:srgbClr val="551A8B"/>
                </a:solidFill>
                <a:highlight>
                  <a:srgbClr val="FFFFFF"/>
                </a:highlight>
                <a:uFill>
                  <a:noFill/>
                </a:uFill>
                <a:hlinkClick r:id="rId13"/>
              </a:rPr>
              <a:t>callback</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a:t>
            </a:r>
            <a:endParaRPr sz="1100">
              <a:solidFill>
                <a:schemeClr val="dk1"/>
              </a:solidFill>
              <a:highlight>
                <a:srgbClr val="FFFFFF"/>
              </a:highlight>
            </a:endParaRPr>
          </a:p>
          <a:p>
            <a:pPr marL="0" lvl="0" indent="0" rtl="0">
              <a:spcBef>
                <a:spcPts val="0"/>
              </a:spcBef>
              <a:spcAft>
                <a:spcPts val="1600"/>
              </a:spcAft>
              <a:buNone/>
            </a:pPr>
            <a:endParaRPr sz="1100">
              <a:solidFill>
                <a:srgbClr val="000088"/>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23"/>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87" name="Google Shape;387;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4. Surfaces++11</a:t>
            </a:r>
          </a:p>
        </p:txBody>
      </p:sp>
      <p:grpSp>
        <p:nvGrpSpPr>
          <p:cNvPr id="388" name="Google Shape;388;p23"/>
          <p:cNvGrpSpPr/>
          <p:nvPr/>
        </p:nvGrpSpPr>
        <p:grpSpPr>
          <a:xfrm>
            <a:off x="4097488" y="1136239"/>
            <a:ext cx="1515028" cy="2106333"/>
            <a:chOff x="1666394" y="1759000"/>
            <a:chExt cx="1940106" cy="2606525"/>
          </a:xfrm>
        </p:grpSpPr>
        <p:sp>
          <p:nvSpPr>
            <p:cNvPr id="389" name="Google Shape;389;p23"/>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90" name="Google Shape;390;p23"/>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391" name="Google Shape;391;p23"/>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92" name="Google Shape;392;p23"/>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393" name="Google Shape;393;p23"/>
          <p:cNvGrpSpPr/>
          <p:nvPr/>
        </p:nvGrpSpPr>
        <p:grpSpPr>
          <a:xfrm>
            <a:off x="4164563" y="1187989"/>
            <a:ext cx="1515028" cy="2106333"/>
            <a:chOff x="1666394" y="1759000"/>
            <a:chExt cx="1940106" cy="2606525"/>
          </a:xfrm>
        </p:grpSpPr>
        <p:sp>
          <p:nvSpPr>
            <p:cNvPr id="394" name="Google Shape;394;p23"/>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95" name="Google Shape;395;p23"/>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396" name="Google Shape;396;p23"/>
          <p:cNvGrpSpPr/>
          <p:nvPr/>
        </p:nvGrpSpPr>
        <p:grpSpPr>
          <a:xfrm>
            <a:off x="4269590" y="1711698"/>
            <a:ext cx="1357847" cy="1530865"/>
            <a:chOff x="1808850" y="2407075"/>
            <a:chExt cx="1844400" cy="1894400"/>
          </a:xfrm>
        </p:grpSpPr>
        <p:sp>
          <p:nvSpPr>
            <p:cNvPr id="397" name="Google Shape;397;p23"/>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98" name="Google Shape;398;p23"/>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399" name="Google Shape;399;p23"/>
          <p:cNvCxnSpPr>
            <a:stCxn id="397" idx="1"/>
            <a:endCxn id="400" idx="3"/>
          </p:cNvCxnSpPr>
          <p:nvPr/>
        </p:nvCxnSpPr>
        <p:spPr>
          <a:xfrm flipH="1">
            <a:off x="4029590" y="2491514"/>
            <a:ext cx="240000" cy="736800"/>
          </a:xfrm>
          <a:prstGeom prst="straightConnector1">
            <a:avLst/>
          </a:prstGeom>
          <a:noFill/>
          <a:ln w="9525" cap="flat" cmpd="sng">
            <a:solidFill>
              <a:schemeClr val="dk2"/>
            </a:solidFill>
            <a:prstDash val="solid"/>
            <a:round/>
            <a:headEnd type="none" w="med" len="med"/>
            <a:tailEnd type="triangle" w="med" len="med"/>
          </a:ln>
        </p:spPr>
      </p:cxnSp>
      <p:sp>
        <p:nvSpPr>
          <p:cNvPr id="401" name="Google Shape;401;p23"/>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02" name="Google Shape;402;p23"/>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403" name="Google Shape;403;p23"/>
          <p:cNvGrpSpPr/>
          <p:nvPr/>
        </p:nvGrpSpPr>
        <p:grpSpPr>
          <a:xfrm>
            <a:off x="7204951" y="2586275"/>
            <a:ext cx="1593797" cy="2256990"/>
            <a:chOff x="1666394" y="1759000"/>
            <a:chExt cx="1940106" cy="2606525"/>
          </a:xfrm>
        </p:grpSpPr>
        <p:sp>
          <p:nvSpPr>
            <p:cNvPr id="404" name="Google Shape;404;p23"/>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05" name="Google Shape;405;p23"/>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406" name="Google Shape;406;p23"/>
          <p:cNvGrpSpPr/>
          <p:nvPr/>
        </p:nvGrpSpPr>
        <p:grpSpPr>
          <a:xfrm>
            <a:off x="7326335" y="3147443"/>
            <a:ext cx="1428303" cy="1640361"/>
            <a:chOff x="1808850" y="2407075"/>
            <a:chExt cx="1844400" cy="1894400"/>
          </a:xfrm>
        </p:grpSpPr>
        <p:sp>
          <p:nvSpPr>
            <p:cNvPr id="407" name="Google Shape;407;p23"/>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08" name="Google Shape;408;p23"/>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409" name="Google Shape;409;p23"/>
          <p:cNvCxnSpPr>
            <a:stCxn id="407" idx="1"/>
            <a:endCxn id="410" idx="3"/>
          </p:cNvCxnSpPr>
          <p:nvPr/>
        </p:nvCxnSpPr>
        <p:spPr>
          <a:xfrm rot="10800000">
            <a:off x="7019135" y="3758637"/>
            <a:ext cx="307200" cy="224400"/>
          </a:xfrm>
          <a:prstGeom prst="straightConnector1">
            <a:avLst/>
          </a:prstGeom>
          <a:noFill/>
          <a:ln w="9525" cap="flat" cmpd="sng">
            <a:solidFill>
              <a:schemeClr val="dk2"/>
            </a:solidFill>
            <a:prstDash val="solid"/>
            <a:round/>
            <a:headEnd type="none" w="med" len="med"/>
            <a:tailEnd type="triangle" w="med" len="med"/>
          </a:ln>
        </p:spPr>
      </p:cxnSp>
      <p:sp>
        <p:nvSpPr>
          <p:cNvPr id="410" name="Google Shape;410;p23"/>
          <p:cNvSpPr/>
          <p:nvPr/>
        </p:nvSpPr>
        <p:spPr>
          <a:xfrm>
            <a:off x="5927068" y="3197579"/>
            <a:ext cx="1092000" cy="11223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11" name="Google Shape;411;p23"/>
          <p:cNvGrpSpPr/>
          <p:nvPr/>
        </p:nvGrpSpPr>
        <p:grpSpPr>
          <a:xfrm>
            <a:off x="5927023" y="3196756"/>
            <a:ext cx="1092136" cy="1072980"/>
            <a:chOff x="121075" y="2464025"/>
            <a:chExt cx="1410300" cy="1239150"/>
          </a:xfrm>
        </p:grpSpPr>
        <p:sp>
          <p:nvSpPr>
            <p:cNvPr id="412" name="Google Shape;412;p23"/>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413" name="Google Shape;413;p23"/>
            <p:cNvGrpSpPr/>
            <p:nvPr/>
          </p:nvGrpSpPr>
          <p:grpSpPr>
            <a:xfrm>
              <a:off x="208288" y="2942525"/>
              <a:ext cx="1186200" cy="760650"/>
              <a:chOff x="208288" y="2942525"/>
              <a:chExt cx="1186200" cy="760650"/>
            </a:xfrm>
          </p:grpSpPr>
          <p:sp>
            <p:nvSpPr>
              <p:cNvPr id="414" name="Google Shape;414;p23"/>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15" name="Google Shape;415;p23"/>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416" name="Google Shape;416;p23"/>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17" name="Google Shape;417;p23"/>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418" name="Google Shape;418;p23"/>
          <p:cNvGrpSpPr/>
          <p:nvPr/>
        </p:nvGrpSpPr>
        <p:grpSpPr>
          <a:xfrm>
            <a:off x="318435" y="2114101"/>
            <a:ext cx="2036157" cy="1076635"/>
            <a:chOff x="233175" y="2164713"/>
            <a:chExt cx="1357800" cy="1076635"/>
          </a:xfrm>
        </p:grpSpPr>
        <p:sp>
          <p:nvSpPr>
            <p:cNvPr id="419" name="Google Shape;419;p23"/>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20" name="Google Shape;420;p23"/>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421" name="Google Shape;421;p23"/>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422" name="Google Shape;422;p23"/>
          <p:cNvGrpSpPr/>
          <p:nvPr/>
        </p:nvGrpSpPr>
        <p:grpSpPr>
          <a:xfrm>
            <a:off x="1464951" y="1084346"/>
            <a:ext cx="1391318" cy="922780"/>
            <a:chOff x="121075" y="2464025"/>
            <a:chExt cx="1410358" cy="1296950"/>
          </a:xfrm>
        </p:grpSpPr>
        <p:sp>
          <p:nvSpPr>
            <p:cNvPr id="423" name="Google Shape;423;p23"/>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424" name="Google Shape;424;p23"/>
            <p:cNvGrpSpPr/>
            <p:nvPr/>
          </p:nvGrpSpPr>
          <p:grpSpPr>
            <a:xfrm>
              <a:off x="121075" y="2464025"/>
              <a:ext cx="1410300" cy="1239150"/>
              <a:chOff x="121075" y="2464025"/>
              <a:chExt cx="1410300" cy="1239150"/>
            </a:xfrm>
          </p:grpSpPr>
          <p:sp>
            <p:nvSpPr>
              <p:cNvPr id="425" name="Google Shape;425;p23"/>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426" name="Google Shape;426;p23"/>
              <p:cNvGrpSpPr/>
              <p:nvPr/>
            </p:nvGrpSpPr>
            <p:grpSpPr>
              <a:xfrm>
                <a:off x="208282" y="2942525"/>
                <a:ext cx="1186200" cy="760650"/>
                <a:chOff x="208282" y="2942525"/>
                <a:chExt cx="1186200" cy="760650"/>
              </a:xfrm>
            </p:grpSpPr>
            <p:sp>
              <p:nvSpPr>
                <p:cNvPr id="427" name="Google Shape;427;p23"/>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28" name="Google Shape;428;p23"/>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429" name="Google Shape;429;p23"/>
          <p:cNvGrpSpPr/>
          <p:nvPr/>
        </p:nvGrpSpPr>
        <p:grpSpPr>
          <a:xfrm>
            <a:off x="611225" y="3379513"/>
            <a:ext cx="1783450" cy="1229675"/>
            <a:chOff x="605325" y="3483175"/>
            <a:chExt cx="1783450" cy="1229675"/>
          </a:xfrm>
        </p:grpSpPr>
        <p:sp>
          <p:nvSpPr>
            <p:cNvPr id="430" name="Google Shape;430;p23"/>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31" name="Google Shape;431;p23"/>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32" name="Google Shape;432;p23"/>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33" name="Google Shape;433;p23"/>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434" name="Google Shape;434;p23"/>
          <p:cNvCxnSpPr>
            <a:stCxn id="410" idx="1"/>
            <a:endCxn id="433" idx="3"/>
          </p:cNvCxnSpPr>
          <p:nvPr/>
        </p:nvCxnSpPr>
        <p:spPr>
          <a:xfrm flipH="1">
            <a:off x="2394568" y="3758729"/>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435" name="Google Shape;435;p23"/>
          <p:cNvCxnSpPr>
            <a:stCxn id="400" idx="1"/>
            <a:endCxn id="433"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cxnSp>
        <p:nvCxnSpPr>
          <p:cNvPr id="436" name="Google Shape;436;p23"/>
          <p:cNvCxnSpPr>
            <a:stCxn id="421" idx="0"/>
            <a:endCxn id="423"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437" name="Google Shape;437;p23"/>
          <p:cNvCxnSpPr>
            <a:stCxn id="430" idx="0"/>
            <a:endCxn id="419"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23"/>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439" name="Google Shape;439;p23"/>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440" name="Google Shape;440;p23"/>
          <p:cNvSpPr txBox="1"/>
          <p:nvPr/>
        </p:nvSpPr>
        <p:spPr>
          <a:xfrm>
            <a:off x="6499799" y="16283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441" name="Google Shape;441;p23"/>
          <p:cNvSpPr/>
          <p:nvPr/>
        </p:nvSpPr>
        <p:spPr>
          <a:xfrm>
            <a:off x="4164563" y="38021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grpSp>
        <p:nvGrpSpPr>
          <p:cNvPr id="442" name="Google Shape;442;p23"/>
          <p:cNvGrpSpPr/>
          <p:nvPr/>
        </p:nvGrpSpPr>
        <p:grpSpPr>
          <a:xfrm>
            <a:off x="2991277" y="2616234"/>
            <a:ext cx="1038306" cy="1223413"/>
            <a:chOff x="121075" y="2464025"/>
            <a:chExt cx="1410358" cy="1296950"/>
          </a:xfrm>
        </p:grpSpPr>
        <p:sp>
          <p:nvSpPr>
            <p:cNvPr id="400" name="Google Shape;400;p23"/>
            <p:cNvSpPr/>
            <p:nvPr/>
          </p:nvSpPr>
          <p:spPr>
            <a:xfrm>
              <a:off x="121133" y="2464975"/>
              <a:ext cx="1410300" cy="12960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43" name="Google Shape;443;p23"/>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444" name="Google Shape;444;p23"/>
          <p:cNvGrpSpPr/>
          <p:nvPr/>
        </p:nvGrpSpPr>
        <p:grpSpPr>
          <a:xfrm>
            <a:off x="3051135" y="3062214"/>
            <a:ext cx="918593" cy="658647"/>
            <a:chOff x="208288" y="2942525"/>
            <a:chExt cx="1186200" cy="760650"/>
          </a:xfrm>
        </p:grpSpPr>
        <p:sp>
          <p:nvSpPr>
            <p:cNvPr id="445" name="Google Shape;445;p23"/>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446" name="Google Shape;446;p23"/>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47" name="Google Shape;447;p23"/>
          <p:cNvSpPr txBox="1"/>
          <p:nvPr/>
        </p:nvSpPr>
        <p:spPr>
          <a:xfrm>
            <a:off x="3051135" y="3062214"/>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1" name="Shape 451"/>
        <p:cNvGrpSpPr/>
        <p:nvPr/>
      </p:nvGrpSpPr>
      <p:grpSpPr>
        <a:xfrm>
          <a:off x="0" y="0"/>
          <a:ext cx="0" cy="0"/>
          <a:chOff x="0" y="0"/>
          <a:chExt cx="0" cy="0"/>
        </a:xfrm>
      </p:grpSpPr>
      <p:sp>
        <p:nvSpPr>
          <p:cNvPr id="452" name="Google Shape;452;p24"/>
          <p:cNvSpPr/>
          <p:nvPr/>
        </p:nvSpPr>
        <p:spPr>
          <a:xfrm>
            <a:off x="6314750" y="877725"/>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53" name="Google Shape;453;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4. Surfaces++11</a:t>
            </a:r>
          </a:p>
        </p:txBody>
      </p:sp>
      <p:grpSp>
        <p:nvGrpSpPr>
          <p:cNvPr id="454" name="Google Shape;454;p24"/>
          <p:cNvGrpSpPr/>
          <p:nvPr/>
        </p:nvGrpSpPr>
        <p:grpSpPr>
          <a:xfrm>
            <a:off x="4097488" y="944439"/>
            <a:ext cx="1515028" cy="1009246"/>
            <a:chOff x="1666394" y="1759000"/>
            <a:chExt cx="1940106" cy="2606525"/>
          </a:xfrm>
        </p:grpSpPr>
        <p:sp>
          <p:nvSpPr>
            <p:cNvPr id="455" name="Google Shape;455;p24"/>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56" name="Google Shape;456;p24"/>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457" name="Google Shape;457;p24"/>
          <p:cNvSpPr/>
          <p:nvPr/>
        </p:nvSpPr>
        <p:spPr>
          <a:xfrm>
            <a:off x="3409725" y="767948"/>
            <a:ext cx="2359200" cy="12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58" name="Google Shape;458;p24"/>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459" name="Google Shape;459;p24"/>
          <p:cNvGrpSpPr/>
          <p:nvPr/>
        </p:nvGrpSpPr>
        <p:grpSpPr>
          <a:xfrm>
            <a:off x="4164563" y="969234"/>
            <a:ext cx="1515028" cy="1009246"/>
            <a:chOff x="1666394" y="1759000"/>
            <a:chExt cx="1940106" cy="2606525"/>
          </a:xfrm>
        </p:grpSpPr>
        <p:sp>
          <p:nvSpPr>
            <p:cNvPr id="460" name="Google Shape;460;p24"/>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61" name="Google Shape;461;p24"/>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462" name="Google Shape;462;p24"/>
          <p:cNvGrpSpPr/>
          <p:nvPr/>
        </p:nvGrpSpPr>
        <p:grpSpPr>
          <a:xfrm>
            <a:off x="4269590" y="1220169"/>
            <a:ext cx="1357847" cy="733512"/>
            <a:chOff x="1808850" y="2407075"/>
            <a:chExt cx="1844400" cy="1894400"/>
          </a:xfrm>
        </p:grpSpPr>
        <p:sp>
          <p:nvSpPr>
            <p:cNvPr id="463" name="Google Shape;463;p24"/>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64" name="Google Shape;464;p24"/>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465" name="Google Shape;465;p24"/>
          <p:cNvCxnSpPr>
            <a:stCxn id="463" idx="1"/>
            <a:endCxn id="466" idx="3"/>
          </p:cNvCxnSpPr>
          <p:nvPr/>
        </p:nvCxnSpPr>
        <p:spPr>
          <a:xfrm flipH="1">
            <a:off x="4097090" y="1593817"/>
            <a:ext cx="172500" cy="1119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24"/>
          <p:cNvSpPr/>
          <p:nvPr/>
        </p:nvSpPr>
        <p:spPr>
          <a:xfrm>
            <a:off x="6408350" y="916829"/>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68" name="Google Shape;468;p24"/>
          <p:cNvSpPr txBox="1"/>
          <p:nvPr/>
        </p:nvSpPr>
        <p:spPr>
          <a:xfrm>
            <a:off x="6408358" y="87773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469" name="Google Shape;469;p24"/>
          <p:cNvGrpSpPr/>
          <p:nvPr/>
        </p:nvGrpSpPr>
        <p:grpSpPr>
          <a:xfrm>
            <a:off x="7202443" y="1151424"/>
            <a:ext cx="1593797" cy="1176064"/>
            <a:chOff x="1666394" y="1759000"/>
            <a:chExt cx="1940106" cy="2606525"/>
          </a:xfrm>
        </p:grpSpPr>
        <p:sp>
          <p:nvSpPr>
            <p:cNvPr id="470" name="Google Shape;470;p24"/>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71" name="Google Shape;471;p24"/>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472" name="Google Shape;472;p24"/>
          <p:cNvGrpSpPr/>
          <p:nvPr/>
        </p:nvGrpSpPr>
        <p:grpSpPr>
          <a:xfrm>
            <a:off x="7323826" y="1443836"/>
            <a:ext cx="1428303" cy="854753"/>
            <a:chOff x="1808850" y="2407075"/>
            <a:chExt cx="1844400" cy="1894400"/>
          </a:xfrm>
        </p:grpSpPr>
        <p:sp>
          <p:nvSpPr>
            <p:cNvPr id="473" name="Google Shape;473;p24"/>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74" name="Google Shape;474;p24"/>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475" name="Google Shape;475;p24"/>
          <p:cNvCxnSpPr>
            <a:stCxn id="473" idx="1"/>
            <a:endCxn id="476" idx="3"/>
          </p:cNvCxnSpPr>
          <p:nvPr/>
        </p:nvCxnSpPr>
        <p:spPr>
          <a:xfrm rot="10800000">
            <a:off x="7031626" y="1871744"/>
            <a:ext cx="292200" cy="7500"/>
          </a:xfrm>
          <a:prstGeom prst="straightConnector1">
            <a:avLst/>
          </a:prstGeom>
          <a:noFill/>
          <a:ln w="9525" cap="flat" cmpd="sng">
            <a:solidFill>
              <a:schemeClr val="dk2"/>
            </a:solidFill>
            <a:prstDash val="solid"/>
            <a:round/>
            <a:headEnd type="none" w="med" len="med"/>
            <a:tailEnd type="triangle" w="med" len="med"/>
          </a:ln>
        </p:spPr>
      </p:cxnSp>
      <p:sp>
        <p:nvSpPr>
          <p:cNvPr id="476" name="Google Shape;476;p24"/>
          <p:cNvSpPr/>
          <p:nvPr/>
        </p:nvSpPr>
        <p:spPr>
          <a:xfrm>
            <a:off x="5939668" y="1310479"/>
            <a:ext cx="1092000" cy="11223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77" name="Google Shape;477;p24"/>
          <p:cNvGrpSpPr/>
          <p:nvPr/>
        </p:nvGrpSpPr>
        <p:grpSpPr>
          <a:xfrm>
            <a:off x="5939623" y="1309656"/>
            <a:ext cx="1092136" cy="1072980"/>
            <a:chOff x="121075" y="2464025"/>
            <a:chExt cx="1410300" cy="1239150"/>
          </a:xfrm>
        </p:grpSpPr>
        <p:sp>
          <p:nvSpPr>
            <p:cNvPr id="478" name="Google Shape;478;p24"/>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479" name="Google Shape;479;p24"/>
            <p:cNvGrpSpPr/>
            <p:nvPr/>
          </p:nvGrpSpPr>
          <p:grpSpPr>
            <a:xfrm>
              <a:off x="208288" y="2942525"/>
              <a:ext cx="1186200" cy="760650"/>
              <a:chOff x="208288" y="2942525"/>
              <a:chExt cx="1186200" cy="760650"/>
            </a:xfrm>
          </p:grpSpPr>
          <p:sp>
            <p:nvSpPr>
              <p:cNvPr id="480" name="Google Shape;480;p24"/>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81" name="Google Shape;481;p24"/>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482" name="Google Shape;482;p24"/>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483" name="Google Shape;483;p24"/>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484" name="Google Shape;484;p24"/>
          <p:cNvGrpSpPr/>
          <p:nvPr/>
        </p:nvGrpSpPr>
        <p:grpSpPr>
          <a:xfrm>
            <a:off x="318435" y="2114101"/>
            <a:ext cx="2036157" cy="1076635"/>
            <a:chOff x="233175" y="2164713"/>
            <a:chExt cx="1357800" cy="1076635"/>
          </a:xfrm>
        </p:grpSpPr>
        <p:sp>
          <p:nvSpPr>
            <p:cNvPr id="485" name="Google Shape;485;p24"/>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86" name="Google Shape;486;p24"/>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487" name="Google Shape;487;p24"/>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488" name="Google Shape;488;p24"/>
          <p:cNvGrpSpPr/>
          <p:nvPr/>
        </p:nvGrpSpPr>
        <p:grpSpPr>
          <a:xfrm>
            <a:off x="1464951" y="1084346"/>
            <a:ext cx="1391318" cy="922780"/>
            <a:chOff x="121075" y="2464025"/>
            <a:chExt cx="1410358" cy="1296950"/>
          </a:xfrm>
        </p:grpSpPr>
        <p:sp>
          <p:nvSpPr>
            <p:cNvPr id="489" name="Google Shape;489;p24"/>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490" name="Google Shape;490;p24"/>
            <p:cNvGrpSpPr/>
            <p:nvPr/>
          </p:nvGrpSpPr>
          <p:grpSpPr>
            <a:xfrm>
              <a:off x="121075" y="2464025"/>
              <a:ext cx="1410300" cy="1239150"/>
              <a:chOff x="121075" y="2464025"/>
              <a:chExt cx="1410300" cy="1239150"/>
            </a:xfrm>
          </p:grpSpPr>
          <p:sp>
            <p:nvSpPr>
              <p:cNvPr id="491" name="Google Shape;491;p24"/>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492" name="Google Shape;492;p24"/>
              <p:cNvGrpSpPr/>
              <p:nvPr/>
            </p:nvGrpSpPr>
            <p:grpSpPr>
              <a:xfrm>
                <a:off x="208282" y="2942525"/>
                <a:ext cx="1186200" cy="760650"/>
                <a:chOff x="208282" y="2942525"/>
                <a:chExt cx="1186200" cy="760650"/>
              </a:xfrm>
            </p:grpSpPr>
            <p:sp>
              <p:nvSpPr>
                <p:cNvPr id="493" name="Google Shape;493;p24"/>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494" name="Google Shape;494;p24"/>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495" name="Google Shape;495;p24"/>
          <p:cNvGrpSpPr/>
          <p:nvPr/>
        </p:nvGrpSpPr>
        <p:grpSpPr>
          <a:xfrm>
            <a:off x="611225" y="3379513"/>
            <a:ext cx="1783450" cy="1229675"/>
            <a:chOff x="605325" y="3483175"/>
            <a:chExt cx="1783450" cy="1229675"/>
          </a:xfrm>
        </p:grpSpPr>
        <p:sp>
          <p:nvSpPr>
            <p:cNvPr id="496" name="Google Shape;496;p24"/>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97" name="Google Shape;497;p24"/>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98" name="Google Shape;498;p24"/>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499" name="Google Shape;499;p24"/>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500" name="Google Shape;500;p24"/>
          <p:cNvCxnSpPr>
            <a:stCxn id="476" idx="1"/>
            <a:endCxn id="499" idx="3"/>
          </p:cNvCxnSpPr>
          <p:nvPr/>
        </p:nvCxnSpPr>
        <p:spPr>
          <a:xfrm flipH="1">
            <a:off x="2394568" y="1871629"/>
            <a:ext cx="3545100" cy="2230500"/>
          </a:xfrm>
          <a:prstGeom prst="straightConnector1">
            <a:avLst/>
          </a:prstGeom>
          <a:noFill/>
          <a:ln w="9525" cap="flat" cmpd="sng">
            <a:solidFill>
              <a:schemeClr val="dk2"/>
            </a:solidFill>
            <a:prstDash val="dash"/>
            <a:round/>
            <a:headEnd type="none" w="med" len="med"/>
            <a:tailEnd type="triangle" w="med" len="med"/>
          </a:ln>
        </p:spPr>
      </p:cxnSp>
      <p:cxnSp>
        <p:nvCxnSpPr>
          <p:cNvPr id="501" name="Google Shape;501;p24"/>
          <p:cNvCxnSpPr>
            <a:stCxn id="466" idx="1"/>
            <a:endCxn id="499" idx="3"/>
          </p:cNvCxnSpPr>
          <p:nvPr/>
        </p:nvCxnSpPr>
        <p:spPr>
          <a:xfrm flipH="1">
            <a:off x="2394645" y="1705826"/>
            <a:ext cx="664200" cy="2396400"/>
          </a:xfrm>
          <a:prstGeom prst="straightConnector1">
            <a:avLst/>
          </a:prstGeom>
          <a:noFill/>
          <a:ln w="9525" cap="flat" cmpd="sng">
            <a:solidFill>
              <a:schemeClr val="dk2"/>
            </a:solidFill>
            <a:prstDash val="dash"/>
            <a:round/>
            <a:headEnd type="none" w="med" len="med"/>
            <a:tailEnd type="triangle" w="med" len="med"/>
          </a:ln>
        </p:spPr>
      </p:cxnSp>
      <p:cxnSp>
        <p:nvCxnSpPr>
          <p:cNvPr id="502" name="Google Shape;502;p24"/>
          <p:cNvCxnSpPr>
            <a:stCxn id="487" idx="0"/>
            <a:endCxn id="489"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p24"/>
          <p:cNvCxnSpPr>
            <a:stCxn id="496" idx="0"/>
            <a:endCxn id="485"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24"/>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505" name="Google Shape;505;p24"/>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506" name="Google Shape;506;p24"/>
          <p:cNvSpPr txBox="1"/>
          <p:nvPr/>
        </p:nvSpPr>
        <p:spPr>
          <a:xfrm>
            <a:off x="6497299" y="44502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507" name="Google Shape;507;p24"/>
          <p:cNvSpPr/>
          <p:nvPr/>
        </p:nvSpPr>
        <p:spPr>
          <a:xfrm>
            <a:off x="2559888" y="3379525"/>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grpSp>
        <p:nvGrpSpPr>
          <p:cNvPr id="508" name="Google Shape;508;p24"/>
          <p:cNvGrpSpPr/>
          <p:nvPr/>
        </p:nvGrpSpPr>
        <p:grpSpPr>
          <a:xfrm>
            <a:off x="3058802" y="1093671"/>
            <a:ext cx="1038306" cy="1223413"/>
            <a:chOff x="121075" y="2464025"/>
            <a:chExt cx="1410358" cy="1296950"/>
          </a:xfrm>
        </p:grpSpPr>
        <p:sp>
          <p:nvSpPr>
            <p:cNvPr id="466" name="Google Shape;466;p24"/>
            <p:cNvSpPr/>
            <p:nvPr/>
          </p:nvSpPr>
          <p:spPr>
            <a:xfrm>
              <a:off x="121133" y="2464975"/>
              <a:ext cx="1410300" cy="12960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09" name="Google Shape;509;p24"/>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510" name="Google Shape;510;p24"/>
          <p:cNvGrpSpPr/>
          <p:nvPr/>
        </p:nvGrpSpPr>
        <p:grpSpPr>
          <a:xfrm>
            <a:off x="3118660" y="1539652"/>
            <a:ext cx="918593" cy="658647"/>
            <a:chOff x="208288" y="2942525"/>
            <a:chExt cx="1186200" cy="760650"/>
          </a:xfrm>
        </p:grpSpPr>
        <p:sp>
          <p:nvSpPr>
            <p:cNvPr id="511" name="Google Shape;511;p24"/>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512" name="Google Shape;512;p24"/>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13" name="Google Shape;513;p24"/>
          <p:cNvSpPr txBox="1"/>
          <p:nvPr/>
        </p:nvSpPr>
        <p:spPr>
          <a:xfrm>
            <a:off x="3118660" y="1539652"/>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cxnSp>
        <p:nvCxnSpPr>
          <p:cNvPr id="518" name="Google Shape;518;p25"/>
          <p:cNvCxnSpPr>
            <a:stCxn id="519" idx="1"/>
            <a:endCxn id="520" idx="3"/>
          </p:cNvCxnSpPr>
          <p:nvPr/>
        </p:nvCxnSpPr>
        <p:spPr>
          <a:xfrm flipH="1">
            <a:off x="2394750" y="3947125"/>
            <a:ext cx="1005900" cy="155100"/>
          </a:xfrm>
          <a:prstGeom prst="straightConnector1">
            <a:avLst/>
          </a:prstGeom>
          <a:noFill/>
          <a:ln w="9525" cap="flat" cmpd="sng">
            <a:solidFill>
              <a:schemeClr val="dk2"/>
            </a:solidFill>
            <a:prstDash val="dash"/>
            <a:round/>
            <a:headEnd type="none" w="med" len="med"/>
            <a:tailEnd type="triangle" w="med" len="med"/>
          </a:ln>
        </p:spPr>
      </p:cxnSp>
      <p:cxnSp>
        <p:nvCxnSpPr>
          <p:cNvPr id="521" name="Google Shape;521;p25"/>
          <p:cNvCxnSpPr>
            <a:endCxn id="520" idx="3"/>
          </p:cNvCxnSpPr>
          <p:nvPr/>
        </p:nvCxnSpPr>
        <p:spPr>
          <a:xfrm rot="10800000">
            <a:off x="2394675" y="4102188"/>
            <a:ext cx="3571800" cy="197100"/>
          </a:xfrm>
          <a:prstGeom prst="straightConnector1">
            <a:avLst/>
          </a:prstGeom>
          <a:noFill/>
          <a:ln w="9525" cap="flat" cmpd="sng">
            <a:solidFill>
              <a:schemeClr val="dk2"/>
            </a:solidFill>
            <a:prstDash val="dash"/>
            <a:round/>
            <a:headEnd type="none" w="med" len="med"/>
            <a:tailEnd type="triangle" w="med" len="med"/>
          </a:ln>
        </p:spPr>
      </p:cxnSp>
      <p:sp>
        <p:nvSpPr>
          <p:cNvPr id="522" name="Google Shape;522;p25"/>
          <p:cNvSpPr/>
          <p:nvPr/>
        </p:nvSpPr>
        <p:spPr>
          <a:xfrm>
            <a:off x="6314750" y="877725"/>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523" name="Google Shape;523;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4. Surfaces++11</a:t>
            </a:r>
          </a:p>
        </p:txBody>
      </p:sp>
      <p:grpSp>
        <p:nvGrpSpPr>
          <p:cNvPr id="524" name="Google Shape;524;p25"/>
          <p:cNvGrpSpPr/>
          <p:nvPr/>
        </p:nvGrpSpPr>
        <p:grpSpPr>
          <a:xfrm>
            <a:off x="4097488" y="944439"/>
            <a:ext cx="1515028" cy="1009246"/>
            <a:chOff x="1666394" y="1759000"/>
            <a:chExt cx="1940106" cy="2606525"/>
          </a:xfrm>
        </p:grpSpPr>
        <p:sp>
          <p:nvSpPr>
            <p:cNvPr id="525" name="Google Shape;525;p25"/>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26" name="Google Shape;526;p25"/>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527" name="Google Shape;527;p25"/>
          <p:cNvSpPr/>
          <p:nvPr/>
        </p:nvSpPr>
        <p:spPr>
          <a:xfrm>
            <a:off x="3409725" y="767948"/>
            <a:ext cx="2359200" cy="12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528" name="Google Shape;528;p25"/>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529" name="Google Shape;529;p25"/>
          <p:cNvGrpSpPr/>
          <p:nvPr/>
        </p:nvGrpSpPr>
        <p:grpSpPr>
          <a:xfrm>
            <a:off x="4164563" y="969234"/>
            <a:ext cx="1515028" cy="1009246"/>
            <a:chOff x="1666394" y="1759000"/>
            <a:chExt cx="1940106" cy="2606525"/>
          </a:xfrm>
        </p:grpSpPr>
        <p:sp>
          <p:nvSpPr>
            <p:cNvPr id="530" name="Google Shape;530;p25"/>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31" name="Google Shape;531;p25"/>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532" name="Google Shape;532;p25"/>
          <p:cNvGrpSpPr/>
          <p:nvPr/>
        </p:nvGrpSpPr>
        <p:grpSpPr>
          <a:xfrm>
            <a:off x="4269590" y="1220169"/>
            <a:ext cx="1357847" cy="733512"/>
            <a:chOff x="1808850" y="2407075"/>
            <a:chExt cx="1844400" cy="1894400"/>
          </a:xfrm>
        </p:grpSpPr>
        <p:sp>
          <p:nvSpPr>
            <p:cNvPr id="533" name="Google Shape;533;p25"/>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34" name="Google Shape;534;p25"/>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535" name="Google Shape;535;p25"/>
          <p:cNvCxnSpPr>
            <a:stCxn id="533" idx="1"/>
            <a:endCxn id="536" idx="3"/>
          </p:cNvCxnSpPr>
          <p:nvPr/>
        </p:nvCxnSpPr>
        <p:spPr>
          <a:xfrm flipH="1">
            <a:off x="4097090" y="1593817"/>
            <a:ext cx="172500" cy="111900"/>
          </a:xfrm>
          <a:prstGeom prst="straightConnector1">
            <a:avLst/>
          </a:prstGeom>
          <a:noFill/>
          <a:ln w="9525" cap="flat" cmpd="sng">
            <a:solidFill>
              <a:schemeClr val="dk2"/>
            </a:solidFill>
            <a:prstDash val="solid"/>
            <a:round/>
            <a:headEnd type="none" w="med" len="med"/>
            <a:tailEnd type="triangle" w="med" len="med"/>
          </a:ln>
        </p:spPr>
      </p:cxnSp>
      <p:sp>
        <p:nvSpPr>
          <p:cNvPr id="537" name="Google Shape;537;p25"/>
          <p:cNvSpPr/>
          <p:nvPr/>
        </p:nvSpPr>
        <p:spPr>
          <a:xfrm>
            <a:off x="6408350" y="916829"/>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538" name="Google Shape;538;p25"/>
          <p:cNvSpPr txBox="1"/>
          <p:nvPr/>
        </p:nvSpPr>
        <p:spPr>
          <a:xfrm>
            <a:off x="6408358" y="87773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539" name="Google Shape;539;p25"/>
          <p:cNvGrpSpPr/>
          <p:nvPr/>
        </p:nvGrpSpPr>
        <p:grpSpPr>
          <a:xfrm>
            <a:off x="7202443" y="1151424"/>
            <a:ext cx="1593797" cy="1176064"/>
            <a:chOff x="1666394" y="1759000"/>
            <a:chExt cx="1940106" cy="2606525"/>
          </a:xfrm>
        </p:grpSpPr>
        <p:sp>
          <p:nvSpPr>
            <p:cNvPr id="540" name="Google Shape;540;p25"/>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41" name="Google Shape;541;p25"/>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542" name="Google Shape;542;p25"/>
          <p:cNvGrpSpPr/>
          <p:nvPr/>
        </p:nvGrpSpPr>
        <p:grpSpPr>
          <a:xfrm>
            <a:off x="7323826" y="1443836"/>
            <a:ext cx="1428303" cy="854753"/>
            <a:chOff x="1808850" y="2407075"/>
            <a:chExt cx="1844400" cy="1894400"/>
          </a:xfrm>
        </p:grpSpPr>
        <p:sp>
          <p:nvSpPr>
            <p:cNvPr id="543" name="Google Shape;543;p25"/>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44" name="Google Shape;544;p25"/>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545" name="Google Shape;545;p25"/>
          <p:cNvCxnSpPr>
            <a:stCxn id="543" idx="1"/>
            <a:endCxn id="546" idx="3"/>
          </p:cNvCxnSpPr>
          <p:nvPr/>
        </p:nvCxnSpPr>
        <p:spPr>
          <a:xfrm rot="10800000">
            <a:off x="7031626" y="1871744"/>
            <a:ext cx="292200" cy="7500"/>
          </a:xfrm>
          <a:prstGeom prst="straightConnector1">
            <a:avLst/>
          </a:prstGeom>
          <a:noFill/>
          <a:ln w="9525" cap="flat" cmpd="sng">
            <a:solidFill>
              <a:schemeClr val="dk2"/>
            </a:solidFill>
            <a:prstDash val="solid"/>
            <a:round/>
            <a:headEnd type="none" w="med" len="med"/>
            <a:tailEnd type="triangle" w="med" len="med"/>
          </a:ln>
        </p:spPr>
      </p:cxnSp>
      <p:sp>
        <p:nvSpPr>
          <p:cNvPr id="546" name="Google Shape;546;p25"/>
          <p:cNvSpPr/>
          <p:nvPr/>
        </p:nvSpPr>
        <p:spPr>
          <a:xfrm>
            <a:off x="5939668" y="1310479"/>
            <a:ext cx="1092000" cy="11223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547" name="Google Shape;547;p25"/>
          <p:cNvGrpSpPr/>
          <p:nvPr/>
        </p:nvGrpSpPr>
        <p:grpSpPr>
          <a:xfrm>
            <a:off x="5939623" y="1309656"/>
            <a:ext cx="1092136" cy="1072980"/>
            <a:chOff x="121075" y="2464025"/>
            <a:chExt cx="1410300" cy="1239150"/>
          </a:xfrm>
        </p:grpSpPr>
        <p:sp>
          <p:nvSpPr>
            <p:cNvPr id="548" name="Google Shape;548;p25"/>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549" name="Google Shape;549;p25"/>
            <p:cNvGrpSpPr/>
            <p:nvPr/>
          </p:nvGrpSpPr>
          <p:grpSpPr>
            <a:xfrm>
              <a:off x="208288" y="2942525"/>
              <a:ext cx="1186200" cy="760650"/>
              <a:chOff x="208288" y="2942525"/>
              <a:chExt cx="1186200" cy="760650"/>
            </a:xfrm>
          </p:grpSpPr>
          <p:sp>
            <p:nvSpPr>
              <p:cNvPr id="550" name="Google Shape;550;p25"/>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51" name="Google Shape;551;p25"/>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552" name="Google Shape;552;p25"/>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553" name="Google Shape;553;p25"/>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554" name="Google Shape;554;p25"/>
          <p:cNvGrpSpPr/>
          <p:nvPr/>
        </p:nvGrpSpPr>
        <p:grpSpPr>
          <a:xfrm>
            <a:off x="318435" y="2114101"/>
            <a:ext cx="2036157" cy="1076635"/>
            <a:chOff x="233175" y="2164713"/>
            <a:chExt cx="1357800" cy="1076635"/>
          </a:xfrm>
        </p:grpSpPr>
        <p:sp>
          <p:nvSpPr>
            <p:cNvPr id="555" name="Google Shape;555;p25"/>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56" name="Google Shape;556;p25"/>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557" name="Google Shape;557;p25"/>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558" name="Google Shape;558;p25"/>
          <p:cNvGrpSpPr/>
          <p:nvPr/>
        </p:nvGrpSpPr>
        <p:grpSpPr>
          <a:xfrm>
            <a:off x="1464951" y="1084346"/>
            <a:ext cx="1391318" cy="922780"/>
            <a:chOff x="121075" y="2464025"/>
            <a:chExt cx="1410358" cy="1296950"/>
          </a:xfrm>
        </p:grpSpPr>
        <p:sp>
          <p:nvSpPr>
            <p:cNvPr id="559" name="Google Shape;559;p25"/>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560" name="Google Shape;560;p25"/>
            <p:cNvGrpSpPr/>
            <p:nvPr/>
          </p:nvGrpSpPr>
          <p:grpSpPr>
            <a:xfrm>
              <a:off x="121075" y="2464025"/>
              <a:ext cx="1410300" cy="1239150"/>
              <a:chOff x="121075" y="2464025"/>
              <a:chExt cx="1410300" cy="1239150"/>
            </a:xfrm>
          </p:grpSpPr>
          <p:sp>
            <p:nvSpPr>
              <p:cNvPr id="561" name="Google Shape;561;p25"/>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562" name="Google Shape;562;p25"/>
              <p:cNvGrpSpPr/>
              <p:nvPr/>
            </p:nvGrpSpPr>
            <p:grpSpPr>
              <a:xfrm>
                <a:off x="208282" y="2942525"/>
                <a:ext cx="1186200" cy="760650"/>
                <a:chOff x="208282" y="2942525"/>
                <a:chExt cx="1186200" cy="760650"/>
              </a:xfrm>
            </p:grpSpPr>
            <p:sp>
              <p:nvSpPr>
                <p:cNvPr id="563" name="Google Shape;563;p25"/>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64" name="Google Shape;564;p25"/>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565" name="Google Shape;565;p25"/>
          <p:cNvGrpSpPr/>
          <p:nvPr/>
        </p:nvGrpSpPr>
        <p:grpSpPr>
          <a:xfrm>
            <a:off x="611225" y="3379513"/>
            <a:ext cx="1783450" cy="1229675"/>
            <a:chOff x="605325" y="3483175"/>
            <a:chExt cx="1783450" cy="1229675"/>
          </a:xfrm>
        </p:grpSpPr>
        <p:sp>
          <p:nvSpPr>
            <p:cNvPr id="566" name="Google Shape;566;p25"/>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567" name="Google Shape;567;p25"/>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568" name="Google Shape;568;p25"/>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520" name="Google Shape;520;p25"/>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569" name="Google Shape;569;p25"/>
          <p:cNvCxnSpPr>
            <a:stCxn id="546" idx="1"/>
            <a:endCxn id="520" idx="3"/>
          </p:cNvCxnSpPr>
          <p:nvPr/>
        </p:nvCxnSpPr>
        <p:spPr>
          <a:xfrm flipH="1">
            <a:off x="2394568" y="1871629"/>
            <a:ext cx="3545100" cy="2230500"/>
          </a:xfrm>
          <a:prstGeom prst="straightConnector1">
            <a:avLst/>
          </a:prstGeom>
          <a:noFill/>
          <a:ln w="9525" cap="flat" cmpd="sng">
            <a:solidFill>
              <a:schemeClr val="dk2"/>
            </a:solidFill>
            <a:prstDash val="dash"/>
            <a:round/>
            <a:headEnd type="none" w="med" len="med"/>
            <a:tailEnd type="triangle" w="med" len="med"/>
          </a:ln>
        </p:spPr>
      </p:cxnSp>
      <p:cxnSp>
        <p:nvCxnSpPr>
          <p:cNvPr id="570" name="Google Shape;570;p25"/>
          <p:cNvCxnSpPr>
            <a:stCxn id="536" idx="1"/>
            <a:endCxn id="520" idx="3"/>
          </p:cNvCxnSpPr>
          <p:nvPr/>
        </p:nvCxnSpPr>
        <p:spPr>
          <a:xfrm flipH="1">
            <a:off x="2394645" y="1705826"/>
            <a:ext cx="664200" cy="2396400"/>
          </a:xfrm>
          <a:prstGeom prst="straightConnector1">
            <a:avLst/>
          </a:prstGeom>
          <a:noFill/>
          <a:ln w="9525" cap="flat" cmpd="sng">
            <a:solidFill>
              <a:schemeClr val="dk2"/>
            </a:solidFill>
            <a:prstDash val="dash"/>
            <a:round/>
            <a:headEnd type="none" w="med" len="med"/>
            <a:tailEnd type="triangle" w="med" len="med"/>
          </a:ln>
        </p:spPr>
      </p:cxnSp>
      <p:cxnSp>
        <p:nvCxnSpPr>
          <p:cNvPr id="571" name="Google Shape;571;p25"/>
          <p:cNvCxnSpPr>
            <a:stCxn id="557" idx="0"/>
            <a:endCxn id="559"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572" name="Google Shape;572;p25"/>
          <p:cNvCxnSpPr>
            <a:stCxn id="566" idx="0"/>
            <a:endCxn id="555"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573" name="Google Shape;573;p25"/>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574" name="Google Shape;574;p25"/>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575" name="Google Shape;575;p25"/>
          <p:cNvSpPr txBox="1"/>
          <p:nvPr/>
        </p:nvSpPr>
        <p:spPr>
          <a:xfrm>
            <a:off x="6497299" y="44502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576" name="Google Shape;576;p25"/>
          <p:cNvSpPr/>
          <p:nvPr/>
        </p:nvSpPr>
        <p:spPr>
          <a:xfrm>
            <a:off x="2543951" y="35694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grpSp>
        <p:nvGrpSpPr>
          <p:cNvPr id="577" name="Google Shape;577;p25"/>
          <p:cNvGrpSpPr/>
          <p:nvPr/>
        </p:nvGrpSpPr>
        <p:grpSpPr>
          <a:xfrm>
            <a:off x="3058802" y="1093671"/>
            <a:ext cx="1038306" cy="1223413"/>
            <a:chOff x="121075" y="2464025"/>
            <a:chExt cx="1410358" cy="1296950"/>
          </a:xfrm>
        </p:grpSpPr>
        <p:sp>
          <p:nvSpPr>
            <p:cNvPr id="536" name="Google Shape;536;p25"/>
            <p:cNvSpPr/>
            <p:nvPr/>
          </p:nvSpPr>
          <p:spPr>
            <a:xfrm>
              <a:off x="121133" y="2464975"/>
              <a:ext cx="1410300" cy="12960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578" name="Google Shape;578;p25"/>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579" name="Google Shape;579;p25"/>
          <p:cNvGrpSpPr/>
          <p:nvPr/>
        </p:nvGrpSpPr>
        <p:grpSpPr>
          <a:xfrm>
            <a:off x="3118660" y="1539652"/>
            <a:ext cx="918593" cy="658647"/>
            <a:chOff x="208288" y="2942525"/>
            <a:chExt cx="1186200" cy="760650"/>
          </a:xfrm>
        </p:grpSpPr>
        <p:sp>
          <p:nvSpPr>
            <p:cNvPr id="580" name="Google Shape;580;p25"/>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581" name="Google Shape;581;p25"/>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82" name="Google Shape;582;p25"/>
          <p:cNvSpPr txBox="1"/>
          <p:nvPr/>
        </p:nvSpPr>
        <p:spPr>
          <a:xfrm>
            <a:off x="3118660" y="1539652"/>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583" name="Google Shape;583;p25"/>
          <p:cNvSpPr/>
          <p:nvPr/>
        </p:nvSpPr>
        <p:spPr>
          <a:xfrm>
            <a:off x="4332400" y="2543925"/>
            <a:ext cx="1391400" cy="161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4" name="Google Shape;584;p25"/>
          <p:cNvSpPr/>
          <p:nvPr/>
        </p:nvSpPr>
        <p:spPr>
          <a:xfrm>
            <a:off x="6863025" y="3087525"/>
            <a:ext cx="1783500" cy="171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5" name="Google Shape;585;p25"/>
          <p:cNvSpPr/>
          <p:nvPr/>
        </p:nvSpPr>
        <p:spPr>
          <a:xfrm>
            <a:off x="4558183" y="2937925"/>
            <a:ext cx="1114200" cy="11760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200">
                <a:solidFill>
                  <a:schemeClr val="dk1"/>
                </a:solidFill>
              </a:rPr>
              <a:t>Offscreen</a:t>
            </a:r>
            <a:endParaRPr sz="1200">
              <a:solidFill>
                <a:schemeClr val="dk1"/>
              </a:solidFill>
            </a:endParaRPr>
          </a:p>
          <a:p>
            <a:pPr marL="0" lvl="0" indent="0">
              <a:spcBef>
                <a:spcPts val="0"/>
              </a:spcBef>
              <a:spcAft>
                <a:spcPts val="0"/>
              </a:spcAft>
              <a:buNone/>
            </a:pPr>
            <a:r>
              <a:rPr lang="en-GB" sz="1200">
                <a:solidFill>
                  <a:schemeClr val="dk1"/>
                </a:solidFill>
              </a:rPr>
              <a:t>Canvas</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Clr>
                <a:schemeClr val="dk1"/>
              </a:buClr>
              <a:buSzPts val="1100"/>
              <a:buFont typeface="Arial" charset="0"/>
              <a:buNone/>
            </a:pPr>
            <a:endParaRPr sz="1200">
              <a:solidFill>
                <a:schemeClr val="dk1"/>
              </a:solidFill>
            </a:endParaRPr>
          </a:p>
        </p:txBody>
      </p:sp>
      <p:sp>
        <p:nvSpPr>
          <p:cNvPr id="586" name="Google Shape;586;p25"/>
          <p:cNvSpPr/>
          <p:nvPr/>
        </p:nvSpPr>
        <p:spPr>
          <a:xfrm>
            <a:off x="7147225" y="3569450"/>
            <a:ext cx="1428300" cy="1176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200">
                <a:solidFill>
                  <a:schemeClr val="dk1"/>
                </a:solidFill>
              </a:rPr>
              <a:t>OOPIF</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p:txBody>
      </p:sp>
      <p:grpSp>
        <p:nvGrpSpPr>
          <p:cNvPr id="587" name="Google Shape;587;p25"/>
          <p:cNvGrpSpPr/>
          <p:nvPr/>
        </p:nvGrpSpPr>
        <p:grpSpPr>
          <a:xfrm>
            <a:off x="3400650" y="3280075"/>
            <a:ext cx="1038300" cy="1334100"/>
            <a:chOff x="3975800" y="3379525"/>
            <a:chExt cx="1038300" cy="1334100"/>
          </a:xfrm>
        </p:grpSpPr>
        <p:sp>
          <p:nvSpPr>
            <p:cNvPr id="519" name="Google Shape;519;p25"/>
            <p:cNvSpPr/>
            <p:nvPr/>
          </p:nvSpPr>
          <p:spPr>
            <a:xfrm>
              <a:off x="3975800" y="3379525"/>
              <a:ext cx="1038300" cy="133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200"/>
                <a:t>Mojo</a:t>
              </a:r>
              <a:endParaRPr sz="1200"/>
            </a:p>
            <a:p>
              <a:pPr marL="0" lvl="0" indent="0">
                <a:spcBef>
                  <a:spcPts val="0"/>
                </a:spcBef>
                <a:spcAft>
                  <a:spcPts val="0"/>
                </a:spcAft>
                <a:buNone/>
              </a:pPr>
              <a:r>
                <a:rPr lang="en-GB" sz="1200"/>
                <a:t>Compositor</a:t>
              </a:r>
              <a:endParaRPr sz="1200"/>
            </a:p>
            <a:p>
              <a:pPr marL="0" lvl="0" indent="0">
                <a:spcBef>
                  <a:spcPts val="0"/>
                </a:spcBef>
                <a:spcAft>
                  <a:spcPts val="0"/>
                </a:spcAft>
                <a:buNone/>
              </a:pPr>
              <a:r>
                <a:rPr lang="en-GB" sz="1200"/>
                <a:t>FrameSink</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p:txBody>
        </p:sp>
        <p:grpSp>
          <p:nvGrpSpPr>
            <p:cNvPr id="588" name="Google Shape;588;p25"/>
            <p:cNvGrpSpPr/>
            <p:nvPr/>
          </p:nvGrpSpPr>
          <p:grpSpPr>
            <a:xfrm>
              <a:off x="4035660" y="3984427"/>
              <a:ext cx="918593" cy="658647"/>
              <a:chOff x="208288" y="2942525"/>
              <a:chExt cx="1186200" cy="760650"/>
            </a:xfrm>
          </p:grpSpPr>
          <p:sp>
            <p:nvSpPr>
              <p:cNvPr id="589" name="Google Shape;589;p25"/>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590" name="Google Shape;590;p25"/>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91" name="Google Shape;591;p25"/>
            <p:cNvSpPr txBox="1"/>
            <p:nvPr/>
          </p:nvSpPr>
          <p:spPr>
            <a:xfrm>
              <a:off x="4035660" y="3984427"/>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nvGrpSpPr>
          <p:cNvPr id="592" name="Google Shape;592;p25"/>
          <p:cNvGrpSpPr/>
          <p:nvPr/>
        </p:nvGrpSpPr>
        <p:grpSpPr>
          <a:xfrm>
            <a:off x="5966538" y="3632225"/>
            <a:ext cx="1038300" cy="1334100"/>
            <a:chOff x="3975800" y="3379525"/>
            <a:chExt cx="1038300" cy="1334100"/>
          </a:xfrm>
        </p:grpSpPr>
        <p:sp>
          <p:nvSpPr>
            <p:cNvPr id="593" name="Google Shape;593;p25"/>
            <p:cNvSpPr/>
            <p:nvPr/>
          </p:nvSpPr>
          <p:spPr>
            <a:xfrm>
              <a:off x="3975800" y="3379525"/>
              <a:ext cx="1038300" cy="133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Mojo</a:t>
              </a:r>
              <a:endParaRPr sz="1200"/>
            </a:p>
            <a:p>
              <a:pPr marL="0" lvl="0" indent="0" rtl="0">
                <a:spcBef>
                  <a:spcPts val="0"/>
                </a:spcBef>
                <a:spcAft>
                  <a:spcPts val="0"/>
                </a:spcAft>
                <a:buNone/>
              </a:pPr>
              <a:r>
                <a:rPr lang="en-GB" sz="1200"/>
                <a:t>Compositor</a:t>
              </a:r>
              <a:endParaRPr sz="1200"/>
            </a:p>
            <a:p>
              <a:pPr marL="0" lvl="0" indent="0" rtl="0">
                <a:spcBef>
                  <a:spcPts val="0"/>
                </a:spcBef>
                <a:spcAft>
                  <a:spcPts val="0"/>
                </a:spcAft>
                <a:buNone/>
              </a:pPr>
              <a:r>
                <a:rPr lang="en-GB" sz="1200"/>
                <a:t>FrameSink</a:t>
              </a: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p:txBody>
        </p:sp>
        <p:grpSp>
          <p:nvGrpSpPr>
            <p:cNvPr id="594" name="Google Shape;594;p25"/>
            <p:cNvGrpSpPr/>
            <p:nvPr/>
          </p:nvGrpSpPr>
          <p:grpSpPr>
            <a:xfrm>
              <a:off x="4035660" y="3984427"/>
              <a:ext cx="918593" cy="658647"/>
              <a:chOff x="208288" y="2942525"/>
              <a:chExt cx="1186200" cy="760650"/>
            </a:xfrm>
          </p:grpSpPr>
          <p:sp>
            <p:nvSpPr>
              <p:cNvPr id="595" name="Google Shape;595;p25"/>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596" name="Google Shape;596;p25"/>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97" name="Google Shape;597;p25"/>
            <p:cNvSpPr txBox="1"/>
            <p:nvPr/>
          </p:nvSpPr>
          <p:spPr>
            <a:xfrm>
              <a:off x="4035660" y="3984427"/>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cxnSp>
        <p:nvCxnSpPr>
          <p:cNvPr id="598" name="Google Shape;598;p25"/>
          <p:cNvCxnSpPr>
            <a:stCxn id="586" idx="1"/>
            <a:endCxn id="593" idx="3"/>
          </p:cNvCxnSpPr>
          <p:nvPr/>
        </p:nvCxnSpPr>
        <p:spPr>
          <a:xfrm flipH="1">
            <a:off x="7004725" y="4157450"/>
            <a:ext cx="142500" cy="141900"/>
          </a:xfrm>
          <a:prstGeom prst="straightConnector1">
            <a:avLst/>
          </a:prstGeom>
          <a:noFill/>
          <a:ln w="9525" cap="flat" cmpd="sng">
            <a:solidFill>
              <a:schemeClr val="dk2"/>
            </a:solidFill>
            <a:prstDash val="solid"/>
            <a:round/>
            <a:headEnd type="none" w="med" len="med"/>
            <a:tailEnd type="triangle" w="med" len="med"/>
          </a:ln>
        </p:spPr>
      </p:cxnSp>
      <p:cxnSp>
        <p:nvCxnSpPr>
          <p:cNvPr id="599" name="Google Shape;599;p25"/>
          <p:cNvCxnSpPr>
            <a:endCxn id="519" idx="3"/>
          </p:cNvCxnSpPr>
          <p:nvPr/>
        </p:nvCxnSpPr>
        <p:spPr>
          <a:xfrm flipH="1">
            <a:off x="4438950" y="3525925"/>
            <a:ext cx="119100" cy="421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cxnSp>
        <p:nvCxnSpPr>
          <p:cNvPr id="604" name="Google Shape;604;p26"/>
          <p:cNvCxnSpPr>
            <a:stCxn id="605" idx="1"/>
            <a:endCxn id="606" idx="3"/>
          </p:cNvCxnSpPr>
          <p:nvPr/>
        </p:nvCxnSpPr>
        <p:spPr>
          <a:xfrm flipH="1">
            <a:off x="2394750" y="3947125"/>
            <a:ext cx="1005900" cy="155100"/>
          </a:xfrm>
          <a:prstGeom prst="straightConnector1">
            <a:avLst/>
          </a:prstGeom>
          <a:noFill/>
          <a:ln w="9525" cap="flat" cmpd="sng">
            <a:solidFill>
              <a:schemeClr val="dk2"/>
            </a:solidFill>
            <a:prstDash val="dash"/>
            <a:round/>
            <a:headEnd type="none" w="med" len="med"/>
            <a:tailEnd type="triangle" w="med" len="med"/>
          </a:ln>
        </p:spPr>
      </p:cxnSp>
      <p:cxnSp>
        <p:nvCxnSpPr>
          <p:cNvPr id="607" name="Google Shape;607;p26"/>
          <p:cNvCxnSpPr>
            <a:endCxn id="606" idx="3"/>
          </p:cNvCxnSpPr>
          <p:nvPr/>
        </p:nvCxnSpPr>
        <p:spPr>
          <a:xfrm rot="10800000">
            <a:off x="2394675" y="4102188"/>
            <a:ext cx="3571800" cy="197100"/>
          </a:xfrm>
          <a:prstGeom prst="straightConnector1">
            <a:avLst/>
          </a:prstGeom>
          <a:noFill/>
          <a:ln w="9525" cap="flat" cmpd="sng">
            <a:solidFill>
              <a:schemeClr val="dk2"/>
            </a:solidFill>
            <a:prstDash val="dash"/>
            <a:round/>
            <a:headEnd type="none" w="med" len="med"/>
            <a:tailEnd type="triangle" w="med" len="med"/>
          </a:ln>
        </p:spPr>
      </p:cxnSp>
      <p:sp>
        <p:nvSpPr>
          <p:cNvPr id="608" name="Google Shape;608;p26"/>
          <p:cNvSpPr/>
          <p:nvPr/>
        </p:nvSpPr>
        <p:spPr>
          <a:xfrm>
            <a:off x="6314750" y="877725"/>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09" name="Google Shape;609;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4. Surfaces++11</a:t>
            </a:r>
          </a:p>
        </p:txBody>
      </p:sp>
      <p:grpSp>
        <p:nvGrpSpPr>
          <p:cNvPr id="610" name="Google Shape;610;p26"/>
          <p:cNvGrpSpPr/>
          <p:nvPr/>
        </p:nvGrpSpPr>
        <p:grpSpPr>
          <a:xfrm>
            <a:off x="4097488" y="944439"/>
            <a:ext cx="1515028" cy="1009246"/>
            <a:chOff x="1666394" y="1759000"/>
            <a:chExt cx="1940106" cy="2606525"/>
          </a:xfrm>
        </p:grpSpPr>
        <p:sp>
          <p:nvSpPr>
            <p:cNvPr id="611" name="Google Shape;611;p26"/>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12" name="Google Shape;612;p26"/>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613" name="Google Shape;613;p26"/>
          <p:cNvSpPr/>
          <p:nvPr/>
        </p:nvSpPr>
        <p:spPr>
          <a:xfrm>
            <a:off x="3409725" y="767948"/>
            <a:ext cx="2359200" cy="12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14" name="Google Shape;614;p26"/>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615" name="Google Shape;615;p26"/>
          <p:cNvGrpSpPr/>
          <p:nvPr/>
        </p:nvGrpSpPr>
        <p:grpSpPr>
          <a:xfrm>
            <a:off x="4164563" y="969234"/>
            <a:ext cx="1515028" cy="1009246"/>
            <a:chOff x="1666394" y="1759000"/>
            <a:chExt cx="1940106" cy="2606525"/>
          </a:xfrm>
        </p:grpSpPr>
        <p:sp>
          <p:nvSpPr>
            <p:cNvPr id="616" name="Google Shape;616;p26"/>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17" name="Google Shape;617;p26"/>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618" name="Google Shape;618;p26"/>
          <p:cNvGrpSpPr/>
          <p:nvPr/>
        </p:nvGrpSpPr>
        <p:grpSpPr>
          <a:xfrm>
            <a:off x="4269590" y="1220169"/>
            <a:ext cx="1357847" cy="733512"/>
            <a:chOff x="1808850" y="2407075"/>
            <a:chExt cx="1844400" cy="1894400"/>
          </a:xfrm>
        </p:grpSpPr>
        <p:sp>
          <p:nvSpPr>
            <p:cNvPr id="619" name="Google Shape;619;p26"/>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20" name="Google Shape;620;p26"/>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621" name="Google Shape;621;p26"/>
          <p:cNvCxnSpPr>
            <a:stCxn id="619" idx="1"/>
            <a:endCxn id="622" idx="3"/>
          </p:cNvCxnSpPr>
          <p:nvPr/>
        </p:nvCxnSpPr>
        <p:spPr>
          <a:xfrm flipH="1">
            <a:off x="4097090" y="1593817"/>
            <a:ext cx="172500" cy="111900"/>
          </a:xfrm>
          <a:prstGeom prst="straightConnector1">
            <a:avLst/>
          </a:prstGeom>
          <a:noFill/>
          <a:ln w="9525" cap="flat" cmpd="sng">
            <a:solidFill>
              <a:schemeClr val="dk2"/>
            </a:solidFill>
            <a:prstDash val="solid"/>
            <a:round/>
            <a:headEnd type="none" w="med" len="med"/>
            <a:tailEnd type="triangle" w="med" len="med"/>
          </a:ln>
        </p:spPr>
      </p:cxnSp>
      <p:sp>
        <p:nvSpPr>
          <p:cNvPr id="623" name="Google Shape;623;p26"/>
          <p:cNvSpPr/>
          <p:nvPr/>
        </p:nvSpPr>
        <p:spPr>
          <a:xfrm>
            <a:off x="6408350" y="916829"/>
            <a:ext cx="2481600" cy="143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24" name="Google Shape;624;p26"/>
          <p:cNvSpPr txBox="1"/>
          <p:nvPr/>
        </p:nvSpPr>
        <p:spPr>
          <a:xfrm>
            <a:off x="6408358" y="87773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625" name="Google Shape;625;p26"/>
          <p:cNvGrpSpPr/>
          <p:nvPr/>
        </p:nvGrpSpPr>
        <p:grpSpPr>
          <a:xfrm>
            <a:off x="7202443" y="1151424"/>
            <a:ext cx="1593797" cy="1176064"/>
            <a:chOff x="1666394" y="1759000"/>
            <a:chExt cx="1940106" cy="2606525"/>
          </a:xfrm>
        </p:grpSpPr>
        <p:sp>
          <p:nvSpPr>
            <p:cNvPr id="626" name="Google Shape;626;p26"/>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27" name="Google Shape;627;p26"/>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628" name="Google Shape;628;p26"/>
          <p:cNvGrpSpPr/>
          <p:nvPr/>
        </p:nvGrpSpPr>
        <p:grpSpPr>
          <a:xfrm>
            <a:off x="7323826" y="1443836"/>
            <a:ext cx="1428303" cy="854753"/>
            <a:chOff x="1808850" y="2407075"/>
            <a:chExt cx="1844400" cy="1894400"/>
          </a:xfrm>
        </p:grpSpPr>
        <p:sp>
          <p:nvSpPr>
            <p:cNvPr id="629" name="Google Shape;629;p26"/>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30" name="Google Shape;630;p26"/>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631" name="Google Shape;631;p26"/>
          <p:cNvCxnSpPr>
            <a:stCxn id="629" idx="1"/>
            <a:endCxn id="632" idx="3"/>
          </p:cNvCxnSpPr>
          <p:nvPr/>
        </p:nvCxnSpPr>
        <p:spPr>
          <a:xfrm rot="10800000">
            <a:off x="7031626" y="1871744"/>
            <a:ext cx="292200" cy="7500"/>
          </a:xfrm>
          <a:prstGeom prst="straightConnector1">
            <a:avLst/>
          </a:prstGeom>
          <a:noFill/>
          <a:ln w="9525" cap="flat" cmpd="sng">
            <a:solidFill>
              <a:schemeClr val="dk2"/>
            </a:solidFill>
            <a:prstDash val="solid"/>
            <a:round/>
            <a:headEnd type="none" w="med" len="med"/>
            <a:tailEnd type="triangle" w="med" len="med"/>
          </a:ln>
        </p:spPr>
      </p:cxnSp>
      <p:sp>
        <p:nvSpPr>
          <p:cNvPr id="632" name="Google Shape;632;p26"/>
          <p:cNvSpPr/>
          <p:nvPr/>
        </p:nvSpPr>
        <p:spPr>
          <a:xfrm>
            <a:off x="5939668" y="1310479"/>
            <a:ext cx="1092000" cy="11223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633" name="Google Shape;633;p26"/>
          <p:cNvGrpSpPr/>
          <p:nvPr/>
        </p:nvGrpSpPr>
        <p:grpSpPr>
          <a:xfrm>
            <a:off x="5939623" y="1309656"/>
            <a:ext cx="1092136" cy="1072980"/>
            <a:chOff x="121075" y="2464025"/>
            <a:chExt cx="1410300" cy="1239150"/>
          </a:xfrm>
        </p:grpSpPr>
        <p:sp>
          <p:nvSpPr>
            <p:cNvPr id="634" name="Google Shape;634;p26"/>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635" name="Google Shape;635;p26"/>
            <p:cNvGrpSpPr/>
            <p:nvPr/>
          </p:nvGrpSpPr>
          <p:grpSpPr>
            <a:xfrm>
              <a:off x="208288" y="2942525"/>
              <a:ext cx="1186200" cy="760650"/>
              <a:chOff x="208288" y="2942525"/>
              <a:chExt cx="1186200" cy="760650"/>
            </a:xfrm>
          </p:grpSpPr>
          <p:sp>
            <p:nvSpPr>
              <p:cNvPr id="636" name="Google Shape;636;p26"/>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37" name="Google Shape;637;p26"/>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638" name="Google Shape;638;p26"/>
          <p:cNvSpPr/>
          <p:nvPr/>
        </p:nvSpPr>
        <p:spPr>
          <a:xfrm>
            <a:off x="145877" y="1683462"/>
            <a:ext cx="2359200" cy="2996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39" name="Google Shape;639;p26"/>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Gpu Process!!</a:t>
            </a:r>
            <a:endParaRPr sz="1000"/>
          </a:p>
        </p:txBody>
      </p:sp>
      <p:grpSp>
        <p:nvGrpSpPr>
          <p:cNvPr id="640" name="Google Shape;640;p26"/>
          <p:cNvGrpSpPr/>
          <p:nvPr/>
        </p:nvGrpSpPr>
        <p:grpSpPr>
          <a:xfrm>
            <a:off x="318435" y="2114101"/>
            <a:ext cx="2036157" cy="1076635"/>
            <a:chOff x="233175" y="2164713"/>
            <a:chExt cx="1357800" cy="1076635"/>
          </a:xfrm>
        </p:grpSpPr>
        <p:sp>
          <p:nvSpPr>
            <p:cNvPr id="641" name="Google Shape;641;p26"/>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42" name="Google Shape;642;p26"/>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643" name="Google Shape;643;p26"/>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644" name="Google Shape;644;p26"/>
          <p:cNvGrpSpPr/>
          <p:nvPr/>
        </p:nvGrpSpPr>
        <p:grpSpPr>
          <a:xfrm>
            <a:off x="1464951" y="1084346"/>
            <a:ext cx="1391318" cy="922780"/>
            <a:chOff x="121075" y="2464025"/>
            <a:chExt cx="1410358" cy="1296950"/>
          </a:xfrm>
        </p:grpSpPr>
        <p:sp>
          <p:nvSpPr>
            <p:cNvPr id="645" name="Google Shape;645;p26"/>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646" name="Google Shape;646;p26"/>
            <p:cNvGrpSpPr/>
            <p:nvPr/>
          </p:nvGrpSpPr>
          <p:grpSpPr>
            <a:xfrm>
              <a:off x="121075" y="2464025"/>
              <a:ext cx="1410300" cy="1239150"/>
              <a:chOff x="121075" y="2464025"/>
              <a:chExt cx="1410300" cy="1239150"/>
            </a:xfrm>
          </p:grpSpPr>
          <p:sp>
            <p:nvSpPr>
              <p:cNvPr id="647" name="Google Shape;647;p26"/>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648" name="Google Shape;648;p26"/>
              <p:cNvGrpSpPr/>
              <p:nvPr/>
            </p:nvGrpSpPr>
            <p:grpSpPr>
              <a:xfrm>
                <a:off x="208282" y="2942525"/>
                <a:ext cx="1186200" cy="760650"/>
                <a:chOff x="208282" y="2942525"/>
                <a:chExt cx="1186200" cy="760650"/>
              </a:xfrm>
            </p:grpSpPr>
            <p:sp>
              <p:nvSpPr>
                <p:cNvPr id="649" name="Google Shape;649;p26"/>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50" name="Google Shape;650;p26"/>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651" name="Google Shape;651;p26"/>
          <p:cNvGrpSpPr/>
          <p:nvPr/>
        </p:nvGrpSpPr>
        <p:grpSpPr>
          <a:xfrm>
            <a:off x="611225" y="3379513"/>
            <a:ext cx="1783450" cy="1229675"/>
            <a:chOff x="605325" y="3483175"/>
            <a:chExt cx="1783450" cy="1229675"/>
          </a:xfrm>
        </p:grpSpPr>
        <p:sp>
          <p:nvSpPr>
            <p:cNvPr id="652" name="Google Shape;652;p26"/>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653" name="Google Shape;653;p26"/>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654" name="Google Shape;654;p26"/>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606" name="Google Shape;606;p26"/>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655" name="Google Shape;655;p26"/>
          <p:cNvCxnSpPr>
            <a:stCxn id="632" idx="1"/>
            <a:endCxn id="606" idx="3"/>
          </p:cNvCxnSpPr>
          <p:nvPr/>
        </p:nvCxnSpPr>
        <p:spPr>
          <a:xfrm flipH="1">
            <a:off x="2394568" y="1871629"/>
            <a:ext cx="3545100" cy="2230500"/>
          </a:xfrm>
          <a:prstGeom prst="straightConnector1">
            <a:avLst/>
          </a:prstGeom>
          <a:noFill/>
          <a:ln w="9525" cap="flat" cmpd="sng">
            <a:solidFill>
              <a:schemeClr val="dk2"/>
            </a:solidFill>
            <a:prstDash val="dash"/>
            <a:round/>
            <a:headEnd type="none" w="med" len="med"/>
            <a:tailEnd type="triangle" w="med" len="med"/>
          </a:ln>
        </p:spPr>
      </p:cxnSp>
      <p:cxnSp>
        <p:nvCxnSpPr>
          <p:cNvPr id="656" name="Google Shape;656;p26"/>
          <p:cNvCxnSpPr>
            <a:stCxn id="622" idx="1"/>
            <a:endCxn id="606" idx="3"/>
          </p:cNvCxnSpPr>
          <p:nvPr/>
        </p:nvCxnSpPr>
        <p:spPr>
          <a:xfrm flipH="1">
            <a:off x="2394645" y="1705826"/>
            <a:ext cx="664200" cy="2396400"/>
          </a:xfrm>
          <a:prstGeom prst="straightConnector1">
            <a:avLst/>
          </a:prstGeom>
          <a:noFill/>
          <a:ln w="9525" cap="flat" cmpd="sng">
            <a:solidFill>
              <a:schemeClr val="dk2"/>
            </a:solidFill>
            <a:prstDash val="dash"/>
            <a:round/>
            <a:headEnd type="none" w="med" len="med"/>
            <a:tailEnd type="triangle" w="med" len="med"/>
          </a:ln>
        </p:spPr>
      </p:cxnSp>
      <p:cxnSp>
        <p:nvCxnSpPr>
          <p:cNvPr id="657" name="Google Shape;657;p26"/>
          <p:cNvCxnSpPr>
            <a:stCxn id="643" idx="0"/>
            <a:endCxn id="645"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658" name="Google Shape;658;p26"/>
          <p:cNvCxnSpPr>
            <a:stCxn id="652" idx="0"/>
            <a:endCxn id="641"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659" name="Google Shape;659;p26"/>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660" name="Google Shape;660;p26"/>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661" name="Google Shape;661;p26"/>
          <p:cNvSpPr txBox="1"/>
          <p:nvPr/>
        </p:nvSpPr>
        <p:spPr>
          <a:xfrm>
            <a:off x="6497299" y="44502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662" name="Google Shape;662;p26"/>
          <p:cNvSpPr/>
          <p:nvPr/>
        </p:nvSpPr>
        <p:spPr>
          <a:xfrm>
            <a:off x="2543951" y="35694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grpSp>
        <p:nvGrpSpPr>
          <p:cNvPr id="663" name="Google Shape;663;p26"/>
          <p:cNvGrpSpPr/>
          <p:nvPr/>
        </p:nvGrpSpPr>
        <p:grpSpPr>
          <a:xfrm>
            <a:off x="3058802" y="1093671"/>
            <a:ext cx="1038306" cy="1223413"/>
            <a:chOff x="121075" y="2464025"/>
            <a:chExt cx="1410358" cy="1296950"/>
          </a:xfrm>
        </p:grpSpPr>
        <p:sp>
          <p:nvSpPr>
            <p:cNvPr id="622" name="Google Shape;622;p26"/>
            <p:cNvSpPr/>
            <p:nvPr/>
          </p:nvSpPr>
          <p:spPr>
            <a:xfrm>
              <a:off x="121133" y="2464975"/>
              <a:ext cx="1410300" cy="12960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664" name="Google Shape;664;p26"/>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665" name="Google Shape;665;p26"/>
          <p:cNvGrpSpPr/>
          <p:nvPr/>
        </p:nvGrpSpPr>
        <p:grpSpPr>
          <a:xfrm>
            <a:off x="3118660" y="1539652"/>
            <a:ext cx="918593" cy="658647"/>
            <a:chOff x="208288" y="2942525"/>
            <a:chExt cx="1186200" cy="760650"/>
          </a:xfrm>
        </p:grpSpPr>
        <p:sp>
          <p:nvSpPr>
            <p:cNvPr id="666" name="Google Shape;666;p26"/>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667" name="Google Shape;667;p26"/>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68" name="Google Shape;668;p26"/>
          <p:cNvSpPr txBox="1"/>
          <p:nvPr/>
        </p:nvSpPr>
        <p:spPr>
          <a:xfrm>
            <a:off x="3118660" y="1539652"/>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669" name="Google Shape;669;p26"/>
          <p:cNvSpPr/>
          <p:nvPr/>
        </p:nvSpPr>
        <p:spPr>
          <a:xfrm>
            <a:off x="4332400" y="2543925"/>
            <a:ext cx="1391400" cy="161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70" name="Google Shape;670;p26"/>
          <p:cNvSpPr/>
          <p:nvPr/>
        </p:nvSpPr>
        <p:spPr>
          <a:xfrm>
            <a:off x="6863025" y="3087525"/>
            <a:ext cx="1783500" cy="171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71" name="Google Shape;671;p26"/>
          <p:cNvSpPr/>
          <p:nvPr/>
        </p:nvSpPr>
        <p:spPr>
          <a:xfrm>
            <a:off x="4558183" y="2937925"/>
            <a:ext cx="1114200" cy="11760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solidFill>
                  <a:schemeClr val="dk1"/>
                </a:solidFill>
              </a:rPr>
              <a:t>Offscreen</a:t>
            </a:r>
            <a:endParaRPr sz="1200">
              <a:solidFill>
                <a:schemeClr val="dk1"/>
              </a:solidFill>
            </a:endParaRPr>
          </a:p>
          <a:p>
            <a:pPr marL="0" lvl="0" indent="0" rtl="0">
              <a:spcBef>
                <a:spcPts val="0"/>
              </a:spcBef>
              <a:spcAft>
                <a:spcPts val="0"/>
              </a:spcAft>
              <a:buNone/>
            </a:pPr>
            <a:r>
              <a:rPr lang="en-GB" sz="1200">
                <a:solidFill>
                  <a:schemeClr val="dk1"/>
                </a:solidFill>
              </a:rPr>
              <a:t>Canvas</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p:txBody>
      </p:sp>
      <p:sp>
        <p:nvSpPr>
          <p:cNvPr id="672" name="Google Shape;672;p26"/>
          <p:cNvSpPr/>
          <p:nvPr/>
        </p:nvSpPr>
        <p:spPr>
          <a:xfrm>
            <a:off x="7147225" y="3569450"/>
            <a:ext cx="1428300" cy="1176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solidFill>
                  <a:schemeClr val="dk1"/>
                </a:solidFill>
              </a:rPr>
              <a:t>OOPIF</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p:txBody>
      </p:sp>
      <p:grpSp>
        <p:nvGrpSpPr>
          <p:cNvPr id="673" name="Google Shape;673;p26"/>
          <p:cNvGrpSpPr/>
          <p:nvPr/>
        </p:nvGrpSpPr>
        <p:grpSpPr>
          <a:xfrm>
            <a:off x="3400650" y="3280075"/>
            <a:ext cx="1038300" cy="1334100"/>
            <a:chOff x="3975800" y="3379525"/>
            <a:chExt cx="1038300" cy="1334100"/>
          </a:xfrm>
        </p:grpSpPr>
        <p:sp>
          <p:nvSpPr>
            <p:cNvPr id="605" name="Google Shape;605;p26"/>
            <p:cNvSpPr/>
            <p:nvPr/>
          </p:nvSpPr>
          <p:spPr>
            <a:xfrm>
              <a:off x="3975800" y="3379525"/>
              <a:ext cx="1038300" cy="133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Mojo</a:t>
              </a:r>
              <a:endParaRPr sz="1200"/>
            </a:p>
            <a:p>
              <a:pPr marL="0" lvl="0" indent="0" rtl="0">
                <a:spcBef>
                  <a:spcPts val="0"/>
                </a:spcBef>
                <a:spcAft>
                  <a:spcPts val="0"/>
                </a:spcAft>
                <a:buNone/>
              </a:pPr>
              <a:r>
                <a:rPr lang="en-GB" sz="1200"/>
                <a:t>Compositor</a:t>
              </a:r>
              <a:endParaRPr sz="1200"/>
            </a:p>
            <a:p>
              <a:pPr marL="0" lvl="0" indent="0" rtl="0">
                <a:spcBef>
                  <a:spcPts val="0"/>
                </a:spcBef>
                <a:spcAft>
                  <a:spcPts val="0"/>
                </a:spcAft>
                <a:buNone/>
              </a:pPr>
              <a:r>
                <a:rPr lang="en-GB" sz="1200"/>
                <a:t>FrameSink</a:t>
              </a: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p:txBody>
        </p:sp>
        <p:grpSp>
          <p:nvGrpSpPr>
            <p:cNvPr id="674" name="Google Shape;674;p26"/>
            <p:cNvGrpSpPr/>
            <p:nvPr/>
          </p:nvGrpSpPr>
          <p:grpSpPr>
            <a:xfrm>
              <a:off x="4035660" y="3984427"/>
              <a:ext cx="918593" cy="658647"/>
              <a:chOff x="208288" y="2942525"/>
              <a:chExt cx="1186200" cy="760650"/>
            </a:xfrm>
          </p:grpSpPr>
          <p:sp>
            <p:nvSpPr>
              <p:cNvPr id="675" name="Google Shape;675;p26"/>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676" name="Google Shape;676;p26"/>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77" name="Google Shape;677;p26"/>
            <p:cNvSpPr txBox="1"/>
            <p:nvPr/>
          </p:nvSpPr>
          <p:spPr>
            <a:xfrm>
              <a:off x="4035660" y="3984427"/>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nvGrpSpPr>
          <p:cNvPr id="678" name="Google Shape;678;p26"/>
          <p:cNvGrpSpPr/>
          <p:nvPr/>
        </p:nvGrpSpPr>
        <p:grpSpPr>
          <a:xfrm>
            <a:off x="5966538" y="3632225"/>
            <a:ext cx="1038300" cy="1334100"/>
            <a:chOff x="3975800" y="3379525"/>
            <a:chExt cx="1038300" cy="1334100"/>
          </a:xfrm>
        </p:grpSpPr>
        <p:sp>
          <p:nvSpPr>
            <p:cNvPr id="679" name="Google Shape;679;p26"/>
            <p:cNvSpPr/>
            <p:nvPr/>
          </p:nvSpPr>
          <p:spPr>
            <a:xfrm>
              <a:off x="3975800" y="3379525"/>
              <a:ext cx="1038300" cy="133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Mojo</a:t>
              </a:r>
              <a:endParaRPr sz="1200"/>
            </a:p>
            <a:p>
              <a:pPr marL="0" lvl="0" indent="0" rtl="0">
                <a:spcBef>
                  <a:spcPts val="0"/>
                </a:spcBef>
                <a:spcAft>
                  <a:spcPts val="0"/>
                </a:spcAft>
                <a:buNone/>
              </a:pPr>
              <a:r>
                <a:rPr lang="en-GB" sz="1200"/>
                <a:t>Compositor</a:t>
              </a:r>
              <a:endParaRPr sz="1200"/>
            </a:p>
            <a:p>
              <a:pPr marL="0" lvl="0" indent="0" rtl="0">
                <a:spcBef>
                  <a:spcPts val="0"/>
                </a:spcBef>
                <a:spcAft>
                  <a:spcPts val="0"/>
                </a:spcAft>
                <a:buNone/>
              </a:pPr>
              <a:r>
                <a:rPr lang="en-GB" sz="1200"/>
                <a:t>FrameSink</a:t>
              </a: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p:txBody>
        </p:sp>
        <p:grpSp>
          <p:nvGrpSpPr>
            <p:cNvPr id="680" name="Google Shape;680;p26"/>
            <p:cNvGrpSpPr/>
            <p:nvPr/>
          </p:nvGrpSpPr>
          <p:grpSpPr>
            <a:xfrm>
              <a:off x="4035660" y="3984427"/>
              <a:ext cx="918593" cy="658647"/>
              <a:chOff x="208288" y="2942525"/>
              <a:chExt cx="1186200" cy="760650"/>
            </a:xfrm>
          </p:grpSpPr>
          <p:sp>
            <p:nvSpPr>
              <p:cNvPr id="681" name="Google Shape;681;p26"/>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682" name="Google Shape;682;p26"/>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83" name="Google Shape;683;p26"/>
            <p:cNvSpPr txBox="1"/>
            <p:nvPr/>
          </p:nvSpPr>
          <p:spPr>
            <a:xfrm>
              <a:off x="4035660" y="3984427"/>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cxnSp>
        <p:nvCxnSpPr>
          <p:cNvPr id="684" name="Google Shape;684;p26"/>
          <p:cNvCxnSpPr>
            <a:stCxn id="672" idx="1"/>
            <a:endCxn id="679" idx="3"/>
          </p:cNvCxnSpPr>
          <p:nvPr/>
        </p:nvCxnSpPr>
        <p:spPr>
          <a:xfrm flipH="1">
            <a:off x="7004725" y="4157450"/>
            <a:ext cx="142500" cy="141900"/>
          </a:xfrm>
          <a:prstGeom prst="straightConnector1">
            <a:avLst/>
          </a:prstGeom>
          <a:noFill/>
          <a:ln w="9525" cap="flat" cmpd="sng">
            <a:solidFill>
              <a:schemeClr val="dk2"/>
            </a:solidFill>
            <a:prstDash val="solid"/>
            <a:round/>
            <a:headEnd type="none" w="med" len="med"/>
            <a:tailEnd type="triangle" w="med" len="med"/>
          </a:ln>
        </p:spPr>
      </p:cxnSp>
      <p:cxnSp>
        <p:nvCxnSpPr>
          <p:cNvPr id="685" name="Google Shape;685;p26"/>
          <p:cNvCxnSpPr>
            <a:endCxn id="605" idx="3"/>
          </p:cNvCxnSpPr>
          <p:nvPr/>
        </p:nvCxnSpPr>
        <p:spPr>
          <a:xfrm flipH="1">
            <a:off x="4438950" y="3525925"/>
            <a:ext cx="119100" cy="421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9" name="Shape 689"/>
        <p:cNvGrpSpPr/>
        <p:nvPr/>
      </p:nvGrpSpPr>
      <p:grpSpPr>
        <a:xfrm>
          <a:off x="0" y="0"/>
          <a:ext cx="0" cy="0"/>
          <a:chOff x="0" y="0"/>
          <a:chExt cx="0" cy="0"/>
        </a:xfrm>
      </p:grpSpPr>
      <p:sp>
        <p:nvSpPr>
          <p:cNvPr id="690" name="Google Shape;690;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Why Display compositor in the Gpu process?</a:t>
            </a:r>
          </a:p>
        </p:txBody>
      </p:sp>
      <p:sp>
        <p:nvSpPr>
          <p:cNvPr id="691" name="Google Shape;691;p2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Vulkan API is very low level, more tightly couples the Vulkan client code to the driver.</a:t>
            </a:r>
            <a:endParaRPr lang="en-GB"/>
          </a:p>
          <a:p>
            <a:pPr marL="457200" lvl="0" indent="-342900" rtl="0">
              <a:spcBef>
                <a:spcPts val="0"/>
              </a:spcBef>
              <a:spcAft>
                <a:spcPts val="0"/>
              </a:spcAft>
              <a:buSzPts val="1800"/>
              <a:buChar char="●"/>
            </a:pPr>
            <a:r>
              <a:rPr lang="en-GB"/>
              <a:t>Requires in-process GPU access which is scary for security, want to do it from the sandboxed GPU process.</a:t>
            </a:r>
            <a:endParaRPr lang="en-GB"/>
          </a:p>
          <a:p>
            <a:pPr marL="0" lvl="0" indent="0" rtl="0">
              <a:spcBef>
                <a:spcPts val="1600"/>
              </a:spcBef>
              <a:spcAft>
                <a:spcPts val="0"/>
              </a:spcAft>
              <a:buNone/>
            </a:pPr>
          </a:p>
          <a:p>
            <a:pPr marL="457200" lvl="0" indent="-342900" rtl="0">
              <a:spcBef>
                <a:spcPts val="1600"/>
              </a:spcBef>
              <a:spcAft>
                <a:spcPts val="0"/>
              </a:spcAft>
              <a:buSzPts val="1800"/>
              <a:buChar char="●"/>
            </a:pPr>
            <a:r>
              <a:rPr lang="en-GB"/>
              <a:t>Remove the command buffer from the Display compositor’s GL contexts (strictly overhead).</a:t>
            </a:r>
            <a:endParaRPr lang="en-GB"/>
          </a:p>
          <a:p>
            <a:pPr marL="457200" lvl="0" indent="-342900">
              <a:spcBef>
                <a:spcPts val="0"/>
              </a:spcBef>
              <a:spcAft>
                <a:spcPts val="0"/>
              </a:spcAft>
              <a:buSzPts val="1800"/>
              <a:buChar char="●"/>
            </a:pPr>
            <a:r>
              <a:rPr lang="en-GB"/>
              <a:t>Better scheduling possibilities with frames that take a long time to draw when we can see the actual draw time, not the command buffer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95" name="Shape 695"/>
        <p:cNvGrpSpPr/>
        <p:nvPr/>
      </p:nvGrpSpPr>
      <p:grpSpPr>
        <a:xfrm>
          <a:off x="0" y="0"/>
          <a:ext cx="0" cy="0"/>
          <a:chOff x="0" y="0"/>
          <a:chExt cx="0" cy="0"/>
        </a:xfrm>
      </p:grpSpPr>
      <p:sp>
        <p:nvSpPr>
          <p:cNvPr id="696" name="Google Shape;696;p2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Gpu Compositing vs Software Compositing</a:t>
            </a:r>
          </a:p>
        </p:txBody>
      </p:sp>
      <p:sp>
        <p:nvSpPr>
          <p:cNvPr id="697" name="Google Shape;697;p2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What changes in the compositing stack between Gpu vs Software?</a:t>
            </a:r>
            <a:endParaRPr lang="en-GB"/>
          </a:p>
          <a:p>
            <a:pPr marL="0" lvl="0" indent="0" rtl="0">
              <a:spcBef>
                <a:spcPts val="1600"/>
              </a:spcBef>
              <a:spcAft>
                <a:spcPts val="0"/>
              </a:spcAft>
              <a:buNone/>
            </a:pPr>
          </a:p>
          <a:p>
            <a:pPr marL="457200" lvl="0" indent="-342900" rtl="0">
              <a:spcBef>
                <a:spcPts val="1600"/>
              </a:spcBef>
              <a:spcAft>
                <a:spcPts val="0"/>
              </a:spcAft>
              <a:buSzPts val="1800"/>
              <a:buAutoNum type="arabicPeriod"/>
            </a:pPr>
            <a:r>
              <a:rPr lang="en-GB"/>
              <a:t>cc::CompositorFrameSink and cc::OutputSurface don’t come with a GL context (ie null ContextProvider)</a:t>
            </a:r>
            <a:endParaRPr lang="en-GB"/>
          </a:p>
          <a:p>
            <a:pPr marL="457200" lvl="0" indent="-342900" rtl="0">
              <a:spcBef>
                <a:spcPts val="0"/>
              </a:spcBef>
              <a:spcAft>
                <a:spcPts val="0"/>
              </a:spcAft>
              <a:buSzPts val="1800"/>
              <a:buAutoNum type="arabicPeriod"/>
            </a:pPr>
            <a:r>
              <a:rPr lang="en-GB"/>
              <a:t>Results in rastering display lists into bitmaps instead of textures.</a:t>
            </a:r>
            <a:endParaRPr lang="en-GB"/>
          </a:p>
          <a:p>
            <a:pPr marL="457200" lvl="0" indent="-342900" rtl="0">
              <a:spcBef>
                <a:spcPts val="0"/>
              </a:spcBef>
              <a:spcAft>
                <a:spcPts val="0"/>
              </a:spcAft>
              <a:buSzPts val="1800"/>
              <a:buAutoNum type="arabicPeriod"/>
            </a:pPr>
            <a:r>
              <a:rPr lang="en-GB"/>
              <a:t>CompositorFrame’s DrawQuads point to shared memory bitmaps instead of textures.</a:t>
            </a:r>
            <a:endParaRPr lang="en-GB"/>
          </a:p>
          <a:p>
            <a:pPr marL="457200" lvl="0" indent="-342900" rtl="0">
              <a:spcBef>
                <a:spcPts val="0"/>
              </a:spcBef>
              <a:spcAft>
                <a:spcPts val="0"/>
              </a:spcAft>
              <a:buSzPts val="1800"/>
              <a:buAutoNum type="arabicPeriod"/>
            </a:pPr>
            <a:r>
              <a:rPr lang="en-GB"/>
              <a:t>Display compositor uses cc::SoftwareRenderer instead of cc::GLRenderer to compose all of the DrawQuads.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9"/>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03" name="Google Shape;703;p2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Gpu Compositing</a:t>
            </a:r>
          </a:p>
        </p:txBody>
      </p:sp>
      <p:grpSp>
        <p:nvGrpSpPr>
          <p:cNvPr id="704" name="Google Shape;704;p29"/>
          <p:cNvGrpSpPr/>
          <p:nvPr/>
        </p:nvGrpSpPr>
        <p:grpSpPr>
          <a:xfrm>
            <a:off x="4097488" y="1136239"/>
            <a:ext cx="1515028" cy="2106333"/>
            <a:chOff x="1666394" y="1759000"/>
            <a:chExt cx="1940106" cy="2606525"/>
          </a:xfrm>
        </p:grpSpPr>
        <p:sp>
          <p:nvSpPr>
            <p:cNvPr id="705" name="Google Shape;705;p2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06" name="Google Shape;706;p2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707" name="Google Shape;707;p29"/>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08" name="Google Shape;708;p29"/>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709" name="Google Shape;709;p29"/>
          <p:cNvGrpSpPr/>
          <p:nvPr/>
        </p:nvGrpSpPr>
        <p:grpSpPr>
          <a:xfrm>
            <a:off x="4164563" y="1187989"/>
            <a:ext cx="1515028" cy="2106333"/>
            <a:chOff x="1666394" y="1759000"/>
            <a:chExt cx="1940106" cy="2606525"/>
          </a:xfrm>
        </p:grpSpPr>
        <p:sp>
          <p:nvSpPr>
            <p:cNvPr id="710" name="Google Shape;710;p2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11" name="Google Shape;711;p2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712" name="Google Shape;712;p29"/>
          <p:cNvGrpSpPr/>
          <p:nvPr/>
        </p:nvGrpSpPr>
        <p:grpSpPr>
          <a:xfrm>
            <a:off x="4269590" y="1711698"/>
            <a:ext cx="1357847" cy="1530865"/>
            <a:chOff x="1808850" y="2407075"/>
            <a:chExt cx="1844400" cy="1894400"/>
          </a:xfrm>
        </p:grpSpPr>
        <p:sp>
          <p:nvSpPr>
            <p:cNvPr id="713" name="Google Shape;713;p29"/>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14" name="Google Shape;714;p29"/>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715" name="Google Shape;715;p29"/>
          <p:cNvCxnSpPr>
            <a:stCxn id="713" idx="1"/>
            <a:endCxn id="716" idx="3"/>
          </p:cNvCxnSpPr>
          <p:nvPr/>
        </p:nvCxnSpPr>
        <p:spPr>
          <a:xfrm flipH="1">
            <a:off x="4029590" y="2491514"/>
            <a:ext cx="240000" cy="736800"/>
          </a:xfrm>
          <a:prstGeom prst="straightConnector1">
            <a:avLst/>
          </a:prstGeom>
          <a:noFill/>
          <a:ln w="9525" cap="flat" cmpd="sng">
            <a:solidFill>
              <a:schemeClr val="dk2"/>
            </a:solidFill>
            <a:prstDash val="solid"/>
            <a:round/>
            <a:headEnd type="none" w="med" len="med"/>
            <a:tailEnd type="triangle" w="med" len="med"/>
          </a:ln>
        </p:spPr>
      </p:cxnSp>
      <p:sp>
        <p:nvSpPr>
          <p:cNvPr id="717" name="Google Shape;717;p29"/>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18" name="Google Shape;718;p29"/>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719" name="Google Shape;719;p29"/>
          <p:cNvGrpSpPr/>
          <p:nvPr/>
        </p:nvGrpSpPr>
        <p:grpSpPr>
          <a:xfrm>
            <a:off x="7204951" y="2586275"/>
            <a:ext cx="1593797" cy="2256990"/>
            <a:chOff x="1666394" y="1759000"/>
            <a:chExt cx="1940106" cy="2606525"/>
          </a:xfrm>
        </p:grpSpPr>
        <p:sp>
          <p:nvSpPr>
            <p:cNvPr id="720" name="Google Shape;720;p2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1" name="Google Shape;721;p2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722" name="Google Shape;722;p29"/>
          <p:cNvGrpSpPr/>
          <p:nvPr/>
        </p:nvGrpSpPr>
        <p:grpSpPr>
          <a:xfrm>
            <a:off x="7326335" y="3147443"/>
            <a:ext cx="1428303" cy="1640361"/>
            <a:chOff x="1808850" y="2407075"/>
            <a:chExt cx="1844400" cy="1894400"/>
          </a:xfrm>
        </p:grpSpPr>
        <p:sp>
          <p:nvSpPr>
            <p:cNvPr id="723" name="Google Shape;723;p29"/>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4" name="Google Shape;724;p29"/>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725" name="Google Shape;725;p29"/>
          <p:cNvCxnSpPr>
            <a:stCxn id="723" idx="1"/>
            <a:endCxn id="726" idx="3"/>
          </p:cNvCxnSpPr>
          <p:nvPr/>
        </p:nvCxnSpPr>
        <p:spPr>
          <a:xfrm rot="10800000">
            <a:off x="7019135" y="3758637"/>
            <a:ext cx="307200" cy="224400"/>
          </a:xfrm>
          <a:prstGeom prst="straightConnector1">
            <a:avLst/>
          </a:prstGeom>
          <a:noFill/>
          <a:ln w="9525" cap="flat" cmpd="sng">
            <a:solidFill>
              <a:schemeClr val="dk2"/>
            </a:solidFill>
            <a:prstDash val="solid"/>
            <a:round/>
            <a:headEnd type="none" w="med" len="med"/>
            <a:tailEnd type="triangle" w="med" len="med"/>
          </a:ln>
        </p:spPr>
      </p:cxnSp>
      <p:sp>
        <p:nvSpPr>
          <p:cNvPr id="726" name="Google Shape;726;p29"/>
          <p:cNvSpPr/>
          <p:nvPr/>
        </p:nvSpPr>
        <p:spPr>
          <a:xfrm>
            <a:off x="5927068" y="3197579"/>
            <a:ext cx="1092000" cy="11223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727" name="Google Shape;727;p29"/>
          <p:cNvGrpSpPr/>
          <p:nvPr/>
        </p:nvGrpSpPr>
        <p:grpSpPr>
          <a:xfrm>
            <a:off x="5927023" y="3196756"/>
            <a:ext cx="1092136" cy="1072980"/>
            <a:chOff x="121075" y="2464025"/>
            <a:chExt cx="1410300" cy="1239150"/>
          </a:xfrm>
        </p:grpSpPr>
        <p:sp>
          <p:nvSpPr>
            <p:cNvPr id="728" name="Google Shape;728;p29"/>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729" name="Google Shape;729;p29"/>
            <p:cNvGrpSpPr/>
            <p:nvPr/>
          </p:nvGrpSpPr>
          <p:grpSpPr>
            <a:xfrm>
              <a:off x="208288" y="2942525"/>
              <a:ext cx="1186200" cy="760650"/>
              <a:chOff x="208288" y="2942525"/>
              <a:chExt cx="1186200" cy="760650"/>
            </a:xfrm>
          </p:grpSpPr>
          <p:sp>
            <p:nvSpPr>
              <p:cNvPr id="730" name="Google Shape;730;p29"/>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1" name="Google Shape;731;p29"/>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732" name="Google Shape;732;p29"/>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33" name="Google Shape;733;p29"/>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734" name="Google Shape;734;p29"/>
          <p:cNvGrpSpPr/>
          <p:nvPr/>
        </p:nvGrpSpPr>
        <p:grpSpPr>
          <a:xfrm>
            <a:off x="318435" y="2114101"/>
            <a:ext cx="2036157" cy="1076635"/>
            <a:chOff x="233175" y="2164713"/>
            <a:chExt cx="1357800" cy="1076635"/>
          </a:xfrm>
        </p:grpSpPr>
        <p:sp>
          <p:nvSpPr>
            <p:cNvPr id="735" name="Google Shape;735;p29"/>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36" name="Google Shape;736;p29"/>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737" name="Google Shape;737;p29"/>
            <p:cNvSpPr/>
            <p:nvPr/>
          </p:nvSpPr>
          <p:spPr>
            <a:xfrm>
              <a:off x="451575" y="2616225"/>
              <a:ext cx="1092300" cy="572700"/>
            </a:xfrm>
            <a:prstGeom prst="rect">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cc::GLRenderer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738" name="Google Shape;738;p29"/>
          <p:cNvGrpSpPr/>
          <p:nvPr/>
        </p:nvGrpSpPr>
        <p:grpSpPr>
          <a:xfrm>
            <a:off x="1464951" y="1084346"/>
            <a:ext cx="1391318" cy="922780"/>
            <a:chOff x="121075" y="2464025"/>
            <a:chExt cx="1410358" cy="1296950"/>
          </a:xfrm>
        </p:grpSpPr>
        <p:sp>
          <p:nvSpPr>
            <p:cNvPr id="739" name="Google Shape;739;p29"/>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740" name="Google Shape;740;p29"/>
            <p:cNvGrpSpPr/>
            <p:nvPr/>
          </p:nvGrpSpPr>
          <p:grpSpPr>
            <a:xfrm>
              <a:off x="121075" y="2464025"/>
              <a:ext cx="1410300" cy="1239150"/>
              <a:chOff x="121075" y="2464025"/>
              <a:chExt cx="1410300" cy="1239150"/>
            </a:xfrm>
          </p:grpSpPr>
          <p:sp>
            <p:nvSpPr>
              <p:cNvPr id="741" name="Google Shape;741;p29"/>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742" name="Google Shape;742;p29"/>
              <p:cNvGrpSpPr/>
              <p:nvPr/>
            </p:nvGrpSpPr>
            <p:grpSpPr>
              <a:xfrm>
                <a:off x="208282" y="2942525"/>
                <a:ext cx="1186200" cy="760650"/>
                <a:chOff x="208282" y="2942525"/>
                <a:chExt cx="1186200" cy="760650"/>
              </a:xfrm>
            </p:grpSpPr>
            <p:sp>
              <p:nvSpPr>
                <p:cNvPr id="743" name="Google Shape;743;p29"/>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44" name="Google Shape;744;p29"/>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745" name="Google Shape;745;p29"/>
          <p:cNvGrpSpPr/>
          <p:nvPr/>
        </p:nvGrpSpPr>
        <p:grpSpPr>
          <a:xfrm>
            <a:off x="611225" y="3379513"/>
            <a:ext cx="1783450" cy="1229675"/>
            <a:chOff x="605325" y="3483175"/>
            <a:chExt cx="1783450" cy="1229675"/>
          </a:xfrm>
        </p:grpSpPr>
        <p:sp>
          <p:nvSpPr>
            <p:cNvPr id="746" name="Google Shape;746;p29"/>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747" name="Google Shape;747;p29"/>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748" name="Google Shape;748;p29"/>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749" name="Google Shape;749;p29"/>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p:txBody>
        </p:sp>
      </p:grpSp>
      <p:cxnSp>
        <p:nvCxnSpPr>
          <p:cNvPr id="750" name="Google Shape;750;p29"/>
          <p:cNvCxnSpPr>
            <a:stCxn id="726" idx="1"/>
            <a:endCxn id="749" idx="3"/>
          </p:cNvCxnSpPr>
          <p:nvPr/>
        </p:nvCxnSpPr>
        <p:spPr>
          <a:xfrm flipH="1">
            <a:off x="2394568" y="3758729"/>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751" name="Google Shape;751;p29"/>
          <p:cNvCxnSpPr>
            <a:stCxn id="716" idx="1"/>
            <a:endCxn id="749"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cxnSp>
        <p:nvCxnSpPr>
          <p:cNvPr id="752" name="Google Shape;752;p29"/>
          <p:cNvCxnSpPr>
            <a:stCxn id="737" idx="0"/>
            <a:endCxn id="739"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753" name="Google Shape;753;p29"/>
          <p:cNvCxnSpPr>
            <a:stCxn id="746" idx="0"/>
            <a:endCxn id="735"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grpSp>
        <p:nvGrpSpPr>
          <p:cNvPr id="754" name="Google Shape;754;p29"/>
          <p:cNvGrpSpPr/>
          <p:nvPr/>
        </p:nvGrpSpPr>
        <p:grpSpPr>
          <a:xfrm>
            <a:off x="2991277" y="2616234"/>
            <a:ext cx="1038306" cy="1223413"/>
            <a:chOff x="121075" y="2464025"/>
            <a:chExt cx="1410358" cy="1296950"/>
          </a:xfrm>
        </p:grpSpPr>
        <p:sp>
          <p:nvSpPr>
            <p:cNvPr id="716" name="Google Shape;716;p29"/>
            <p:cNvSpPr/>
            <p:nvPr/>
          </p:nvSpPr>
          <p:spPr>
            <a:xfrm>
              <a:off x="121133" y="2464975"/>
              <a:ext cx="1410300" cy="12960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55" name="Google Shape;755;p29"/>
            <p:cNvSpPr txBox="1"/>
            <p:nvPr/>
          </p:nvSpPr>
          <p:spPr>
            <a:xfrm>
              <a:off x="121075" y="2464025"/>
              <a:ext cx="1410300" cy="478500"/>
            </a:xfrm>
            <a:prstGeom prst="rect">
              <a:avLst/>
            </a:prstGeom>
            <a:solidFill>
              <a:srgbClr val="F6B26B"/>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756" name="Google Shape;756;p29"/>
          <p:cNvGrpSpPr/>
          <p:nvPr/>
        </p:nvGrpSpPr>
        <p:grpSpPr>
          <a:xfrm>
            <a:off x="3051135" y="3062214"/>
            <a:ext cx="918593" cy="658647"/>
            <a:chOff x="208288" y="2942525"/>
            <a:chExt cx="1186200" cy="760650"/>
          </a:xfrm>
        </p:grpSpPr>
        <p:sp>
          <p:nvSpPr>
            <p:cNvPr id="757" name="Google Shape;757;p29"/>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758" name="Google Shape;758;p29"/>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59" name="Google Shape;759;p29"/>
          <p:cNvSpPr txBox="1"/>
          <p:nvPr/>
        </p:nvSpPr>
        <p:spPr>
          <a:xfrm>
            <a:off x="3051135" y="3062214"/>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nvGrpSpPr>
          <p:cNvPr id="760" name="Google Shape;760;p29"/>
          <p:cNvGrpSpPr/>
          <p:nvPr/>
        </p:nvGrpSpPr>
        <p:grpSpPr>
          <a:xfrm>
            <a:off x="3110950" y="3449838"/>
            <a:ext cx="492225" cy="239513"/>
            <a:chOff x="3110950" y="3449838"/>
            <a:chExt cx="492225" cy="239513"/>
          </a:xfrm>
        </p:grpSpPr>
        <p:sp>
          <p:nvSpPr>
            <p:cNvPr id="761" name="Google Shape;761;p29"/>
            <p:cNvSpPr/>
            <p:nvPr/>
          </p:nvSpPr>
          <p:spPr>
            <a:xfrm>
              <a:off x="3110950"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2" name="Google Shape;762;p29"/>
            <p:cNvSpPr/>
            <p:nvPr/>
          </p:nvSpPr>
          <p:spPr>
            <a:xfrm>
              <a:off x="3184650" y="34600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3" name="Google Shape;763;p29"/>
            <p:cNvSpPr/>
            <p:nvPr/>
          </p:nvSpPr>
          <p:spPr>
            <a:xfrm>
              <a:off x="3318163"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4" name="Google Shape;764;p29"/>
            <p:cNvSpPr/>
            <p:nvPr/>
          </p:nvSpPr>
          <p:spPr>
            <a:xfrm>
              <a:off x="3416875" y="3449838"/>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65" name="Google Shape;765;p29"/>
          <p:cNvGrpSpPr/>
          <p:nvPr/>
        </p:nvGrpSpPr>
        <p:grpSpPr>
          <a:xfrm>
            <a:off x="6045225" y="4002038"/>
            <a:ext cx="492225" cy="239513"/>
            <a:chOff x="3110950" y="3449838"/>
            <a:chExt cx="492225" cy="239513"/>
          </a:xfrm>
        </p:grpSpPr>
        <p:sp>
          <p:nvSpPr>
            <p:cNvPr id="766" name="Google Shape;766;p29"/>
            <p:cNvSpPr/>
            <p:nvPr/>
          </p:nvSpPr>
          <p:spPr>
            <a:xfrm>
              <a:off x="3110950"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7" name="Google Shape;767;p29"/>
            <p:cNvSpPr/>
            <p:nvPr/>
          </p:nvSpPr>
          <p:spPr>
            <a:xfrm>
              <a:off x="3184650" y="34600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8" name="Google Shape;768;p29"/>
            <p:cNvSpPr/>
            <p:nvPr/>
          </p:nvSpPr>
          <p:spPr>
            <a:xfrm>
              <a:off x="3318163"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9" name="Google Shape;769;p29"/>
            <p:cNvSpPr/>
            <p:nvPr/>
          </p:nvSpPr>
          <p:spPr>
            <a:xfrm>
              <a:off x="3416875" y="3449838"/>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70" name="Google Shape;770;p29"/>
          <p:cNvGrpSpPr/>
          <p:nvPr/>
        </p:nvGrpSpPr>
        <p:grpSpPr>
          <a:xfrm>
            <a:off x="4329475" y="2951313"/>
            <a:ext cx="492225" cy="239513"/>
            <a:chOff x="3110950" y="3449838"/>
            <a:chExt cx="492225" cy="239513"/>
          </a:xfrm>
        </p:grpSpPr>
        <p:sp>
          <p:nvSpPr>
            <p:cNvPr id="771" name="Google Shape;771;p29"/>
            <p:cNvSpPr/>
            <p:nvPr/>
          </p:nvSpPr>
          <p:spPr>
            <a:xfrm>
              <a:off x="3110950"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2" name="Google Shape;772;p29"/>
            <p:cNvSpPr/>
            <p:nvPr/>
          </p:nvSpPr>
          <p:spPr>
            <a:xfrm>
              <a:off x="3184650" y="34600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3" name="Google Shape;773;p29"/>
            <p:cNvSpPr/>
            <p:nvPr/>
          </p:nvSpPr>
          <p:spPr>
            <a:xfrm>
              <a:off x="3318163"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4" name="Google Shape;774;p29"/>
            <p:cNvSpPr/>
            <p:nvPr/>
          </p:nvSpPr>
          <p:spPr>
            <a:xfrm>
              <a:off x="3416875" y="3449838"/>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75" name="Google Shape;775;p29"/>
          <p:cNvGrpSpPr/>
          <p:nvPr/>
        </p:nvGrpSpPr>
        <p:grpSpPr>
          <a:xfrm>
            <a:off x="7358738" y="4485313"/>
            <a:ext cx="492225" cy="239513"/>
            <a:chOff x="3110950" y="3449838"/>
            <a:chExt cx="492225" cy="239513"/>
          </a:xfrm>
        </p:grpSpPr>
        <p:sp>
          <p:nvSpPr>
            <p:cNvPr id="776" name="Google Shape;776;p29"/>
            <p:cNvSpPr/>
            <p:nvPr/>
          </p:nvSpPr>
          <p:spPr>
            <a:xfrm>
              <a:off x="3110950"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7" name="Google Shape;777;p29"/>
            <p:cNvSpPr/>
            <p:nvPr/>
          </p:nvSpPr>
          <p:spPr>
            <a:xfrm>
              <a:off x="3184650" y="34600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8" name="Google Shape;778;p29"/>
            <p:cNvSpPr/>
            <p:nvPr/>
          </p:nvSpPr>
          <p:spPr>
            <a:xfrm>
              <a:off x="3318163" y="3495850"/>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9" name="Google Shape;779;p29"/>
            <p:cNvSpPr/>
            <p:nvPr/>
          </p:nvSpPr>
          <p:spPr>
            <a:xfrm>
              <a:off x="3416875" y="3449838"/>
              <a:ext cx="186300" cy="1935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80" name="Google Shape;780;p29"/>
          <p:cNvSpPr/>
          <p:nvPr/>
        </p:nvSpPr>
        <p:spPr>
          <a:xfrm>
            <a:off x="4477275" y="2335350"/>
            <a:ext cx="1092000" cy="5586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200"/>
              <a:t>OneCopy</a:t>
            </a:r>
            <a:endParaRPr sz="1200"/>
          </a:p>
          <a:p>
            <a:pPr marL="0" lvl="0" indent="0">
              <a:spcBef>
                <a:spcPts val="0"/>
              </a:spcBef>
              <a:spcAft>
                <a:spcPts val="0"/>
              </a:spcAft>
              <a:buNone/>
            </a:pPr>
            <a:r>
              <a:rPr lang="en-GB" sz="1200"/>
              <a:t>RasterBuffer</a:t>
            </a:r>
            <a:endParaRPr sz="1200"/>
          </a:p>
          <a:p>
            <a:pPr marL="0" lvl="0" indent="0">
              <a:spcBef>
                <a:spcPts val="0"/>
              </a:spcBef>
              <a:spcAft>
                <a:spcPts val="0"/>
              </a:spcAft>
              <a:buNone/>
            </a:pPr>
            <a:r>
              <a:rPr lang="en-GB" sz="1200"/>
              <a:t>Provider</a:t>
            </a:r>
            <a:endParaRPr sz="1200"/>
          </a:p>
        </p:txBody>
      </p:sp>
      <p:sp>
        <p:nvSpPr>
          <p:cNvPr id="781" name="Google Shape;781;p29"/>
          <p:cNvSpPr/>
          <p:nvPr/>
        </p:nvSpPr>
        <p:spPr>
          <a:xfrm>
            <a:off x="7609750" y="3842500"/>
            <a:ext cx="1092000" cy="5586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OneCopy</a:t>
            </a:r>
            <a:endParaRPr sz="1200"/>
          </a:p>
          <a:p>
            <a:pPr marL="0" lvl="0" indent="0" rtl="0">
              <a:spcBef>
                <a:spcPts val="0"/>
              </a:spcBef>
              <a:spcAft>
                <a:spcPts val="0"/>
              </a:spcAft>
              <a:buNone/>
            </a:pPr>
            <a:r>
              <a:rPr lang="en-GB" sz="1200"/>
              <a:t>RasterBuffer</a:t>
            </a:r>
            <a:endParaRPr sz="1200"/>
          </a:p>
          <a:p>
            <a:pPr marL="0" lvl="0" indent="0" rtl="0">
              <a:spcBef>
                <a:spcPts val="0"/>
              </a:spcBef>
              <a:spcAft>
                <a:spcPts val="0"/>
              </a:spcAft>
              <a:buNone/>
            </a:pPr>
            <a:r>
              <a:rPr lang="en-GB" sz="1200"/>
              <a:t>Provider</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85" name="Shape 785"/>
        <p:cNvGrpSpPr/>
        <p:nvPr/>
      </p:nvGrpSpPr>
      <p:grpSpPr>
        <a:xfrm>
          <a:off x="0" y="0"/>
          <a:ext cx="0" cy="0"/>
          <a:chOff x="0" y="0"/>
          <a:chExt cx="0" cy="0"/>
        </a:xfrm>
      </p:grpSpPr>
      <p:sp>
        <p:nvSpPr>
          <p:cNvPr id="786" name="Google Shape;786;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SW Compositing</a:t>
            </a:r>
          </a:p>
        </p:txBody>
      </p:sp>
      <p:sp>
        <p:nvSpPr>
          <p:cNvPr id="787" name="Google Shape;787;p30"/>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grpSp>
        <p:nvGrpSpPr>
          <p:cNvPr id="788" name="Google Shape;788;p30"/>
          <p:cNvGrpSpPr/>
          <p:nvPr/>
        </p:nvGrpSpPr>
        <p:grpSpPr>
          <a:xfrm>
            <a:off x="4097488" y="1136239"/>
            <a:ext cx="1515028" cy="2106333"/>
            <a:chOff x="1666394" y="1759000"/>
            <a:chExt cx="1940106" cy="2606525"/>
          </a:xfrm>
        </p:grpSpPr>
        <p:sp>
          <p:nvSpPr>
            <p:cNvPr id="789" name="Google Shape;789;p3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90" name="Google Shape;790;p3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791" name="Google Shape;791;p30"/>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92" name="Google Shape;792;p30"/>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793" name="Google Shape;793;p30"/>
          <p:cNvGrpSpPr/>
          <p:nvPr/>
        </p:nvGrpSpPr>
        <p:grpSpPr>
          <a:xfrm>
            <a:off x="4164563" y="1187989"/>
            <a:ext cx="1515028" cy="2106333"/>
            <a:chOff x="1666394" y="1759000"/>
            <a:chExt cx="1940106" cy="2606525"/>
          </a:xfrm>
        </p:grpSpPr>
        <p:sp>
          <p:nvSpPr>
            <p:cNvPr id="794" name="Google Shape;794;p3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95" name="Google Shape;795;p3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796" name="Google Shape;796;p30"/>
          <p:cNvGrpSpPr/>
          <p:nvPr/>
        </p:nvGrpSpPr>
        <p:grpSpPr>
          <a:xfrm>
            <a:off x="4269590" y="1711698"/>
            <a:ext cx="1357847" cy="1530865"/>
            <a:chOff x="1808850" y="2407075"/>
            <a:chExt cx="1844400" cy="1894400"/>
          </a:xfrm>
        </p:grpSpPr>
        <p:sp>
          <p:nvSpPr>
            <p:cNvPr id="797" name="Google Shape;797;p30"/>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798" name="Google Shape;798;p30"/>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799" name="Google Shape;799;p30"/>
          <p:cNvCxnSpPr>
            <a:stCxn id="797" idx="1"/>
            <a:endCxn id="800" idx="3"/>
          </p:cNvCxnSpPr>
          <p:nvPr/>
        </p:nvCxnSpPr>
        <p:spPr>
          <a:xfrm flipH="1">
            <a:off x="4029590" y="2491514"/>
            <a:ext cx="240000" cy="736800"/>
          </a:xfrm>
          <a:prstGeom prst="straightConnector1">
            <a:avLst/>
          </a:prstGeom>
          <a:noFill/>
          <a:ln w="9525" cap="flat" cmpd="sng">
            <a:solidFill>
              <a:schemeClr val="dk2"/>
            </a:solidFill>
            <a:prstDash val="solid"/>
            <a:round/>
            <a:headEnd type="none" w="med" len="med"/>
            <a:tailEnd type="triangle" w="med" len="med"/>
          </a:ln>
        </p:spPr>
      </p:cxnSp>
      <p:sp>
        <p:nvSpPr>
          <p:cNvPr id="801" name="Google Shape;801;p30"/>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802" name="Google Shape;802;p30"/>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803" name="Google Shape;803;p30"/>
          <p:cNvGrpSpPr/>
          <p:nvPr/>
        </p:nvGrpSpPr>
        <p:grpSpPr>
          <a:xfrm>
            <a:off x="7204951" y="2586275"/>
            <a:ext cx="1593797" cy="2256990"/>
            <a:chOff x="1666394" y="1759000"/>
            <a:chExt cx="1940106" cy="2606525"/>
          </a:xfrm>
        </p:grpSpPr>
        <p:sp>
          <p:nvSpPr>
            <p:cNvPr id="804" name="Google Shape;804;p3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5" name="Google Shape;805;p3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806" name="Google Shape;806;p30"/>
          <p:cNvGrpSpPr/>
          <p:nvPr/>
        </p:nvGrpSpPr>
        <p:grpSpPr>
          <a:xfrm>
            <a:off x="7326335" y="3147443"/>
            <a:ext cx="1428303" cy="1640361"/>
            <a:chOff x="1808850" y="2407075"/>
            <a:chExt cx="1844400" cy="1894400"/>
          </a:xfrm>
        </p:grpSpPr>
        <p:sp>
          <p:nvSpPr>
            <p:cNvPr id="807" name="Google Shape;807;p30"/>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8" name="Google Shape;808;p30"/>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809" name="Google Shape;809;p30"/>
          <p:cNvCxnSpPr>
            <a:stCxn id="807" idx="1"/>
            <a:endCxn id="810" idx="3"/>
          </p:cNvCxnSpPr>
          <p:nvPr/>
        </p:nvCxnSpPr>
        <p:spPr>
          <a:xfrm rot="10800000">
            <a:off x="7019135" y="3758637"/>
            <a:ext cx="307200" cy="224400"/>
          </a:xfrm>
          <a:prstGeom prst="straightConnector1">
            <a:avLst/>
          </a:prstGeom>
          <a:noFill/>
          <a:ln w="9525" cap="flat" cmpd="sng">
            <a:solidFill>
              <a:schemeClr val="dk2"/>
            </a:solidFill>
            <a:prstDash val="solid"/>
            <a:round/>
            <a:headEnd type="none" w="med" len="med"/>
            <a:tailEnd type="triangle" w="med" len="med"/>
          </a:ln>
        </p:spPr>
      </p:cxnSp>
      <p:sp>
        <p:nvSpPr>
          <p:cNvPr id="810" name="Google Shape;810;p30"/>
          <p:cNvSpPr/>
          <p:nvPr/>
        </p:nvSpPr>
        <p:spPr>
          <a:xfrm>
            <a:off x="5927068" y="3197579"/>
            <a:ext cx="1092000" cy="11223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811" name="Google Shape;811;p30"/>
          <p:cNvGrpSpPr/>
          <p:nvPr/>
        </p:nvGrpSpPr>
        <p:grpSpPr>
          <a:xfrm>
            <a:off x="5927023" y="3196756"/>
            <a:ext cx="1092136" cy="1072980"/>
            <a:chOff x="121075" y="2464025"/>
            <a:chExt cx="1410300" cy="1239150"/>
          </a:xfrm>
        </p:grpSpPr>
        <p:sp>
          <p:nvSpPr>
            <p:cNvPr id="812" name="Google Shape;812;p30"/>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813" name="Google Shape;813;p30"/>
            <p:cNvGrpSpPr/>
            <p:nvPr/>
          </p:nvGrpSpPr>
          <p:grpSpPr>
            <a:xfrm>
              <a:off x="208288" y="2942525"/>
              <a:ext cx="1186200" cy="760650"/>
              <a:chOff x="208288" y="2942525"/>
              <a:chExt cx="1186200" cy="760650"/>
            </a:xfrm>
          </p:grpSpPr>
          <p:sp>
            <p:nvSpPr>
              <p:cNvPr id="814" name="Google Shape;814;p30"/>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15" name="Google Shape;815;p30"/>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816" name="Google Shape;816;p30"/>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817" name="Google Shape;817;p30"/>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sp>
        <p:nvSpPr>
          <p:cNvPr id="818" name="Google Shape;818;p30"/>
          <p:cNvSpPr/>
          <p:nvPr/>
        </p:nvSpPr>
        <p:spPr>
          <a:xfrm>
            <a:off x="318435" y="2176736"/>
            <a:ext cx="2036157"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819" name="Google Shape;819;p30"/>
          <p:cNvSpPr txBox="1"/>
          <p:nvPr/>
        </p:nvSpPr>
        <p:spPr>
          <a:xfrm>
            <a:off x="318446" y="2114101"/>
            <a:ext cx="1965526"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820" name="Google Shape;820;p30"/>
          <p:cNvSpPr/>
          <p:nvPr/>
        </p:nvSpPr>
        <p:spPr>
          <a:xfrm>
            <a:off x="645947" y="2565613"/>
            <a:ext cx="1638013" cy="5727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cc::SoftwareRenderer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sp>
        <p:nvSpPr>
          <p:cNvPr id="821" name="Google Shape;821;p30"/>
          <p:cNvSpPr/>
          <p:nvPr/>
        </p:nvSpPr>
        <p:spPr>
          <a:xfrm>
            <a:off x="1465009" y="1085022"/>
            <a:ext cx="1391261" cy="922104"/>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822" name="Google Shape;822;p30"/>
          <p:cNvSpPr txBox="1"/>
          <p:nvPr/>
        </p:nvSpPr>
        <p:spPr>
          <a:xfrm>
            <a:off x="1464951" y="1084346"/>
            <a:ext cx="1391261" cy="34045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sp>
        <p:nvSpPr>
          <p:cNvPr id="823" name="Google Shape;823;p30"/>
          <p:cNvSpPr/>
          <p:nvPr/>
        </p:nvSpPr>
        <p:spPr>
          <a:xfrm>
            <a:off x="1563281" y="1469516"/>
            <a:ext cx="1004750" cy="496485"/>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824" name="Google Shape;824;p30"/>
          <p:cNvSpPr txBox="1"/>
          <p:nvPr/>
        </p:nvSpPr>
        <p:spPr>
          <a:xfrm>
            <a:off x="1550981" y="1424799"/>
            <a:ext cx="1170186" cy="340453"/>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000"/>
              <a:t>Software</a:t>
            </a:r>
            <a:endParaRPr sz="1000"/>
          </a:p>
          <a:p>
            <a:pPr marL="0" lvl="0" indent="0" rtl="0">
              <a:spcBef>
                <a:spcPts val="0"/>
              </a:spcBef>
              <a:spcAft>
                <a:spcPts val="0"/>
              </a:spcAft>
              <a:buNone/>
            </a:pPr>
            <a:r>
              <a:rPr lang="en-GB" sz="1000"/>
              <a:t>OutputDevice</a:t>
            </a:r>
            <a:endParaRPr sz="1000"/>
          </a:p>
        </p:txBody>
      </p:sp>
      <p:grpSp>
        <p:nvGrpSpPr>
          <p:cNvPr id="825" name="Google Shape;825;p30"/>
          <p:cNvGrpSpPr/>
          <p:nvPr/>
        </p:nvGrpSpPr>
        <p:grpSpPr>
          <a:xfrm>
            <a:off x="611225" y="3379513"/>
            <a:ext cx="1783450" cy="1229675"/>
            <a:chOff x="605325" y="3483175"/>
            <a:chExt cx="1783450" cy="1229675"/>
          </a:xfrm>
        </p:grpSpPr>
        <p:sp>
          <p:nvSpPr>
            <p:cNvPr id="826" name="Google Shape;826;p30"/>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827" name="Google Shape;827;p30"/>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828" name="Google Shape;828;p30"/>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829" name="Google Shape;829;p30"/>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a:p>
              <a:pPr marL="0" lvl="0" indent="0" rtl="0">
                <a:spcBef>
                  <a:spcPts val="0"/>
                </a:spcBef>
                <a:spcAft>
                  <a:spcPts val="0"/>
                </a:spcAft>
                <a:buNone/>
              </a:pPr>
              <a:endParaRPr sz="1200"/>
            </a:p>
          </p:txBody>
        </p:sp>
      </p:grpSp>
      <p:cxnSp>
        <p:nvCxnSpPr>
          <p:cNvPr id="830" name="Google Shape;830;p30"/>
          <p:cNvCxnSpPr>
            <a:stCxn id="810" idx="1"/>
            <a:endCxn id="829" idx="3"/>
          </p:cNvCxnSpPr>
          <p:nvPr/>
        </p:nvCxnSpPr>
        <p:spPr>
          <a:xfrm flipH="1">
            <a:off x="2394568" y="3758729"/>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831" name="Google Shape;831;p30"/>
          <p:cNvCxnSpPr>
            <a:stCxn id="800" idx="1"/>
            <a:endCxn id="829"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cxnSp>
        <p:nvCxnSpPr>
          <p:cNvPr id="832" name="Google Shape;832;p30"/>
          <p:cNvCxnSpPr>
            <a:stCxn id="820" idx="0"/>
            <a:endCxn id="821"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833" name="Google Shape;833;p30"/>
          <p:cNvCxnSpPr>
            <a:stCxn id="826" idx="0"/>
            <a:endCxn id="818"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800" name="Google Shape;800;p30"/>
          <p:cNvSpPr/>
          <p:nvPr/>
        </p:nvSpPr>
        <p:spPr>
          <a:xfrm>
            <a:off x="2991320" y="2617130"/>
            <a:ext cx="1038263" cy="1222517"/>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834" name="Google Shape;834;p30"/>
          <p:cNvSpPr txBox="1"/>
          <p:nvPr/>
        </p:nvSpPr>
        <p:spPr>
          <a:xfrm>
            <a:off x="2991277" y="2616234"/>
            <a:ext cx="1038263" cy="45136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nvGrpSpPr>
          <p:cNvPr id="835" name="Google Shape;835;p30"/>
          <p:cNvGrpSpPr/>
          <p:nvPr/>
        </p:nvGrpSpPr>
        <p:grpSpPr>
          <a:xfrm>
            <a:off x="3051135" y="3062214"/>
            <a:ext cx="918593" cy="658647"/>
            <a:chOff x="208288" y="2942525"/>
            <a:chExt cx="1186200" cy="760650"/>
          </a:xfrm>
        </p:grpSpPr>
        <p:sp>
          <p:nvSpPr>
            <p:cNvPr id="836" name="Google Shape;836;p30"/>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837" name="Google Shape;837;p30"/>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38" name="Google Shape;838;p30"/>
          <p:cNvSpPr txBox="1"/>
          <p:nvPr/>
        </p:nvSpPr>
        <p:spPr>
          <a:xfrm>
            <a:off x="3051135" y="3062214"/>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nvGrpSpPr>
          <p:cNvPr id="839" name="Google Shape;839;p30"/>
          <p:cNvGrpSpPr/>
          <p:nvPr/>
        </p:nvGrpSpPr>
        <p:grpSpPr>
          <a:xfrm>
            <a:off x="3110950" y="3449838"/>
            <a:ext cx="492225" cy="239513"/>
            <a:chOff x="3110950" y="3449838"/>
            <a:chExt cx="492225" cy="239513"/>
          </a:xfrm>
        </p:grpSpPr>
        <p:sp>
          <p:nvSpPr>
            <p:cNvPr id="840" name="Google Shape;840;p30"/>
            <p:cNvSpPr/>
            <p:nvPr/>
          </p:nvSpPr>
          <p:spPr>
            <a:xfrm>
              <a:off x="3110950"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1" name="Google Shape;841;p30"/>
            <p:cNvSpPr/>
            <p:nvPr/>
          </p:nvSpPr>
          <p:spPr>
            <a:xfrm>
              <a:off x="3184650" y="34600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2" name="Google Shape;842;p30"/>
            <p:cNvSpPr/>
            <p:nvPr/>
          </p:nvSpPr>
          <p:spPr>
            <a:xfrm>
              <a:off x="3318163"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3" name="Google Shape;843;p30"/>
            <p:cNvSpPr/>
            <p:nvPr/>
          </p:nvSpPr>
          <p:spPr>
            <a:xfrm>
              <a:off x="3416875" y="3449838"/>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844" name="Google Shape;844;p30"/>
          <p:cNvGrpSpPr/>
          <p:nvPr/>
        </p:nvGrpSpPr>
        <p:grpSpPr>
          <a:xfrm>
            <a:off x="6045225" y="4002038"/>
            <a:ext cx="492225" cy="239513"/>
            <a:chOff x="3110950" y="3449838"/>
            <a:chExt cx="492225" cy="239513"/>
          </a:xfrm>
        </p:grpSpPr>
        <p:sp>
          <p:nvSpPr>
            <p:cNvPr id="845" name="Google Shape;845;p30"/>
            <p:cNvSpPr/>
            <p:nvPr/>
          </p:nvSpPr>
          <p:spPr>
            <a:xfrm>
              <a:off x="3110950"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6" name="Google Shape;846;p30"/>
            <p:cNvSpPr/>
            <p:nvPr/>
          </p:nvSpPr>
          <p:spPr>
            <a:xfrm>
              <a:off x="3184650" y="34600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7" name="Google Shape;847;p30"/>
            <p:cNvSpPr/>
            <p:nvPr/>
          </p:nvSpPr>
          <p:spPr>
            <a:xfrm>
              <a:off x="3318163"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8" name="Google Shape;848;p30"/>
            <p:cNvSpPr/>
            <p:nvPr/>
          </p:nvSpPr>
          <p:spPr>
            <a:xfrm>
              <a:off x="3416875" y="3449838"/>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849" name="Google Shape;849;p30"/>
          <p:cNvGrpSpPr/>
          <p:nvPr/>
        </p:nvGrpSpPr>
        <p:grpSpPr>
          <a:xfrm>
            <a:off x="4329475" y="2951313"/>
            <a:ext cx="492225" cy="239513"/>
            <a:chOff x="3110950" y="3449838"/>
            <a:chExt cx="492225" cy="239513"/>
          </a:xfrm>
        </p:grpSpPr>
        <p:sp>
          <p:nvSpPr>
            <p:cNvPr id="850" name="Google Shape;850;p30"/>
            <p:cNvSpPr/>
            <p:nvPr/>
          </p:nvSpPr>
          <p:spPr>
            <a:xfrm>
              <a:off x="3110950"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1" name="Google Shape;851;p30"/>
            <p:cNvSpPr/>
            <p:nvPr/>
          </p:nvSpPr>
          <p:spPr>
            <a:xfrm>
              <a:off x="3184650" y="34600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2" name="Google Shape;852;p30"/>
            <p:cNvSpPr/>
            <p:nvPr/>
          </p:nvSpPr>
          <p:spPr>
            <a:xfrm>
              <a:off x="3318163"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3" name="Google Shape;853;p30"/>
            <p:cNvSpPr/>
            <p:nvPr/>
          </p:nvSpPr>
          <p:spPr>
            <a:xfrm>
              <a:off x="3416875" y="3449838"/>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854" name="Google Shape;854;p30"/>
          <p:cNvGrpSpPr/>
          <p:nvPr/>
        </p:nvGrpSpPr>
        <p:grpSpPr>
          <a:xfrm>
            <a:off x="7358738" y="4485313"/>
            <a:ext cx="492225" cy="239513"/>
            <a:chOff x="3110950" y="3449838"/>
            <a:chExt cx="492225" cy="239513"/>
          </a:xfrm>
        </p:grpSpPr>
        <p:sp>
          <p:nvSpPr>
            <p:cNvPr id="855" name="Google Shape;855;p30"/>
            <p:cNvSpPr/>
            <p:nvPr/>
          </p:nvSpPr>
          <p:spPr>
            <a:xfrm>
              <a:off x="3110950"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6" name="Google Shape;856;p30"/>
            <p:cNvSpPr/>
            <p:nvPr/>
          </p:nvSpPr>
          <p:spPr>
            <a:xfrm>
              <a:off x="3184650" y="34600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7" name="Google Shape;857;p30"/>
            <p:cNvSpPr/>
            <p:nvPr/>
          </p:nvSpPr>
          <p:spPr>
            <a:xfrm>
              <a:off x="3318163" y="3495850"/>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8" name="Google Shape;858;p30"/>
            <p:cNvSpPr/>
            <p:nvPr/>
          </p:nvSpPr>
          <p:spPr>
            <a:xfrm>
              <a:off x="3416875" y="3449838"/>
              <a:ext cx="186300" cy="1935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59" name="Google Shape;859;p30"/>
          <p:cNvSpPr/>
          <p:nvPr/>
        </p:nvSpPr>
        <p:spPr>
          <a:xfrm>
            <a:off x="4477275" y="2335350"/>
            <a:ext cx="1092000" cy="5586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Bitmap</a:t>
            </a:r>
            <a:endParaRPr sz="1200"/>
          </a:p>
          <a:p>
            <a:pPr marL="0" lvl="0" indent="0" rtl="0">
              <a:spcBef>
                <a:spcPts val="0"/>
              </a:spcBef>
              <a:spcAft>
                <a:spcPts val="0"/>
              </a:spcAft>
              <a:buNone/>
            </a:pPr>
            <a:r>
              <a:rPr lang="en-GB" sz="1200"/>
              <a:t>RasterBuffer</a:t>
            </a:r>
            <a:endParaRPr sz="1200"/>
          </a:p>
          <a:p>
            <a:pPr marL="0" lvl="0" indent="0" rtl="0">
              <a:spcBef>
                <a:spcPts val="0"/>
              </a:spcBef>
              <a:spcAft>
                <a:spcPts val="0"/>
              </a:spcAft>
              <a:buNone/>
            </a:pPr>
            <a:r>
              <a:rPr lang="en-GB" sz="1200"/>
              <a:t>Provider</a:t>
            </a:r>
            <a:endParaRPr sz="1200"/>
          </a:p>
        </p:txBody>
      </p:sp>
      <p:sp>
        <p:nvSpPr>
          <p:cNvPr id="860" name="Google Shape;860;p30"/>
          <p:cNvSpPr/>
          <p:nvPr/>
        </p:nvSpPr>
        <p:spPr>
          <a:xfrm>
            <a:off x="7609750" y="3842500"/>
            <a:ext cx="1092000" cy="558600"/>
          </a:xfrm>
          <a:prstGeom prst="rect">
            <a:avLst/>
          </a:prstGeom>
          <a:solidFill>
            <a:srgbClr val="00E6E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Bitmap</a:t>
            </a:r>
            <a:endParaRPr sz="1200"/>
          </a:p>
          <a:p>
            <a:pPr marL="0" lvl="0" indent="0" rtl="0">
              <a:spcBef>
                <a:spcPts val="0"/>
              </a:spcBef>
              <a:spcAft>
                <a:spcPts val="0"/>
              </a:spcAft>
              <a:buNone/>
            </a:pPr>
            <a:r>
              <a:rPr lang="en-GB" sz="1200"/>
              <a:t>RasterBuffer</a:t>
            </a:r>
            <a:endParaRPr sz="1200"/>
          </a:p>
          <a:p>
            <a:pPr marL="0" lvl="0" indent="0" rtl="0">
              <a:spcBef>
                <a:spcPts val="0"/>
              </a:spcBef>
              <a:spcAft>
                <a:spcPts val="0"/>
              </a:spcAft>
              <a:buNone/>
            </a:pPr>
            <a:r>
              <a:rPr lang="en-GB" sz="1200"/>
              <a:t>Provider</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64" name="Shape 864"/>
        <p:cNvGrpSpPr/>
        <p:nvPr/>
      </p:nvGrpSpPr>
      <p:grpSpPr>
        <a:xfrm>
          <a:off x="0" y="0"/>
          <a:ext cx="0" cy="0"/>
          <a:chOff x="0" y="0"/>
          <a:chExt cx="0" cy="0"/>
        </a:xfrm>
      </p:grpSpPr>
      <p:sp>
        <p:nvSpPr>
          <p:cNvPr id="865" name="Google Shape;865;p3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End</a:t>
            </a:r>
          </a:p>
        </p:txBody>
      </p:sp>
      <p:sp>
        <p:nvSpPr>
          <p:cNvPr id="866" name="Google Shape;866;p3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 hope this was eye opening.</a:t>
            </a:r>
            <a:endParaRPr lang="en-GB"/>
          </a:p>
          <a:p>
            <a:pPr marL="0" lvl="0" indent="0">
              <a:spcBef>
                <a:spcPts val="1600"/>
              </a:spcBef>
              <a:spcAft>
                <a:spcPts val="0"/>
              </a:spcAft>
              <a:buNone/>
            </a:pPr>
          </a:p>
          <a:p>
            <a:pPr marL="0" lvl="0" indent="0">
              <a:spcBef>
                <a:spcPts val="1600"/>
              </a:spcBef>
              <a:spcAft>
                <a:spcPts val="0"/>
              </a:spcAft>
              <a:buNone/>
            </a:pPr>
            <a:r>
              <a:rPr lang="en-GB"/>
              <a:t>Here’s a beautiful cat.</a:t>
            </a:r>
            <a:endParaRPr lang="en-GB"/>
          </a:p>
          <a:p>
            <a:pPr marL="0" lvl="0" indent="0">
              <a:spcBef>
                <a:spcPts val="1600"/>
              </a:spcBef>
              <a:spcAft>
                <a:spcPts val="0"/>
              </a:spcAft>
              <a:buNone/>
            </a:pPr>
          </a:p>
          <a:p>
            <a:pPr marL="0" lvl="0" indent="0">
              <a:spcBef>
                <a:spcPts val="1600"/>
              </a:spcBef>
              <a:spcAft>
                <a:spcPts val="0"/>
              </a:spcAft>
              <a:buNone/>
            </a:pPr>
          </a:p>
          <a:p>
            <a:pPr marL="0" lvl="0" indent="0">
              <a:spcBef>
                <a:spcPts val="1600"/>
              </a:spcBef>
              <a:spcAft>
                <a:spcPts val="1600"/>
              </a:spcAft>
              <a:buNone/>
            </a:pPr>
            <a:r>
              <a:rPr lang="en-GB" b="1"/>
              <a:t>Questions?</a:t>
            </a:r>
            <a:endParaRPr b="1"/>
          </a:p>
        </p:txBody>
      </p:sp>
      <p:pic>
        <p:nvPicPr>
          <p:cNvPr id="867" name="Google Shape;867;p31" descr="DSCF2630.JPG"/>
          <p:cNvPicPr preferRelativeResize="0"/>
          <p:nvPr/>
        </p:nvPicPr>
        <p:blipFill>
          <a:blip r:embed="rId1"/>
          <a:stretch>
            <a:fillRect/>
          </a:stretch>
        </p:blipFill>
        <p:spPr>
          <a:xfrm>
            <a:off x="3834500" y="445025"/>
            <a:ext cx="4339228" cy="4339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charset="0"/>
              <a:buNone/>
            </a:pPr>
            <a:r>
              <a:rPr lang="en-GB"/>
              <a:t>Types of compositors through time</a:t>
            </a:r>
            <a:endParaRPr lang="en-GB"/>
          </a:p>
          <a:p>
            <a:pPr marL="0" lvl="0" indent="0">
              <a:spcBef>
                <a:spcPts val="0"/>
              </a:spcBef>
              <a:spcAft>
                <a:spcPts val="0"/>
              </a:spcAft>
              <a:buNone/>
            </a:pPr>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Round 1: Prehistoric</a:t>
            </a:r>
            <a:endParaRPr lang="en-GB"/>
          </a:p>
          <a:p>
            <a:pPr marL="914400" lvl="1" indent="-317500" rtl="0">
              <a:spcBef>
                <a:spcPts val="0"/>
              </a:spcBef>
              <a:spcAft>
                <a:spcPts val="0"/>
              </a:spcAft>
              <a:buSzPts val="1400"/>
              <a:buChar char="○"/>
            </a:pPr>
            <a:r>
              <a:rPr lang="en-GB"/>
              <a:t>Compositor (renderer and browser process)</a:t>
            </a:r>
            <a:endParaRPr lang="en-GB"/>
          </a:p>
          <a:p>
            <a:pPr marL="457200" lvl="0" indent="0" rtl="0">
              <a:spcBef>
                <a:spcPts val="1600"/>
              </a:spcBef>
              <a:spcAft>
                <a:spcPts val="0"/>
              </a:spcAft>
              <a:buNone/>
            </a:pPr>
            <a:endParaRPr sz="600"/>
          </a:p>
          <a:p>
            <a:pPr marL="457200" lvl="0" indent="-342900" rtl="0">
              <a:spcBef>
                <a:spcPts val="1600"/>
              </a:spcBef>
              <a:spcAft>
                <a:spcPts val="0"/>
              </a:spcAft>
              <a:buSzPts val="1800"/>
              <a:buChar char="●"/>
            </a:pPr>
            <a:r>
              <a:rPr lang="en-GB"/>
              <a:t>Round 2: Ubercompositor</a:t>
            </a:r>
            <a:endParaRPr lang="en-GB"/>
          </a:p>
          <a:p>
            <a:pPr marL="914400" lvl="1" indent="-317500" rtl="0">
              <a:spcBef>
                <a:spcPts val="0"/>
              </a:spcBef>
              <a:spcAft>
                <a:spcPts val="0"/>
              </a:spcAft>
              <a:buSzPts val="1400"/>
              <a:buChar char="○"/>
            </a:pPr>
            <a:r>
              <a:rPr lang="en-GB"/>
              <a:t>Delegating Compositor (renderer process)</a:t>
            </a:r>
            <a:endParaRPr lang="en-GB"/>
          </a:p>
          <a:p>
            <a:pPr marL="914400" lvl="1" indent="-317500" rtl="0">
              <a:spcBef>
                <a:spcPts val="0"/>
              </a:spcBef>
              <a:spcAft>
                <a:spcPts val="0"/>
              </a:spcAft>
              <a:buSzPts val="1400"/>
              <a:buChar char="○"/>
            </a:pPr>
            <a:r>
              <a:rPr lang="en-GB"/>
              <a:t>Direct Compositor (browser process)</a:t>
            </a:r>
            <a:endParaRPr lang="en-GB"/>
          </a:p>
          <a:p>
            <a:pPr marL="0" lvl="0" indent="0" rtl="0">
              <a:spcBef>
                <a:spcPts val="1600"/>
              </a:spcBef>
              <a:spcAft>
                <a:spcPts val="0"/>
              </a:spcAft>
              <a:buNone/>
            </a:pPr>
            <a:endParaRPr sz="600"/>
          </a:p>
          <a:p>
            <a:pPr marL="457200" lvl="0" indent="-355600" rtl="0">
              <a:spcBef>
                <a:spcPts val="1600"/>
              </a:spcBef>
              <a:spcAft>
                <a:spcPts val="0"/>
              </a:spcAft>
              <a:buSzPts val="2000"/>
              <a:buChar char="●"/>
            </a:pPr>
            <a:r>
              <a:rPr lang="en-GB" sz="2000"/>
              <a:t>Round 3: Surfaces</a:t>
            </a:r>
            <a:endParaRPr sz="2000"/>
          </a:p>
          <a:p>
            <a:pPr marL="914400" lvl="1" indent="-317500" rtl="0">
              <a:spcBef>
                <a:spcPts val="0"/>
              </a:spcBef>
              <a:spcAft>
                <a:spcPts val="0"/>
              </a:spcAft>
              <a:buSzPts val="1400"/>
              <a:buChar char="○"/>
            </a:pPr>
            <a:r>
              <a:rPr lang="en-GB"/>
              <a:t>Layer Compositor (LayerTreeHost + LayerTreeHostImpl)</a:t>
            </a:r>
            <a:endParaRPr lang="en-GB"/>
          </a:p>
          <a:p>
            <a:pPr marL="914400" lvl="1" indent="-317500">
              <a:spcBef>
                <a:spcPts val="0"/>
              </a:spcBef>
              <a:spcAft>
                <a:spcPts val="0"/>
              </a:spcAft>
              <a:buSzPts val="1400"/>
              <a:buChar char="○"/>
            </a:pPr>
            <a:r>
              <a:rPr lang="en-GB"/>
              <a:t>Display Compositor (Display)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p:nvPr/>
        </p:nvSpPr>
        <p:spPr>
          <a:xfrm>
            <a:off x="5320025" y="1239138"/>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67" name="Google Shape;67;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1. Prehistoric Compositor</a:t>
            </a:r>
          </a:p>
        </p:txBody>
      </p:sp>
      <p:sp>
        <p:nvSpPr>
          <p:cNvPr id="68" name="Google Shape;68;p15"/>
          <p:cNvSpPr/>
          <p:nvPr/>
        </p:nvSpPr>
        <p:spPr>
          <a:xfrm>
            <a:off x="640925" y="1239150"/>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9" name="Google Shape;69;p15"/>
          <p:cNvSpPr txBox="1"/>
          <p:nvPr/>
        </p:nvSpPr>
        <p:spPr>
          <a:xfrm>
            <a:off x="640925" y="1152475"/>
            <a:ext cx="3083700" cy="39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Browser Process</a:t>
            </a:r>
          </a:p>
        </p:txBody>
      </p:sp>
      <p:grpSp>
        <p:nvGrpSpPr>
          <p:cNvPr id="70" name="Google Shape;70;p15"/>
          <p:cNvGrpSpPr/>
          <p:nvPr/>
        </p:nvGrpSpPr>
        <p:grpSpPr>
          <a:xfrm>
            <a:off x="1666319" y="1759000"/>
            <a:ext cx="2058130" cy="2606525"/>
            <a:chOff x="1666394" y="1759000"/>
            <a:chExt cx="1940168" cy="2606525"/>
          </a:xfrm>
        </p:grpSpPr>
        <p:sp>
          <p:nvSpPr>
            <p:cNvPr id="71" name="Google Shape;71;p15"/>
            <p:cNvSpPr/>
            <p:nvPr/>
          </p:nvSpPr>
          <p:spPr>
            <a:xfrm>
              <a:off x="1666394" y="1801725"/>
              <a:ext cx="1940168"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Google Shape;72;p15"/>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ui::Compositor</a:t>
              </a:r>
            </a:p>
          </p:txBody>
        </p:sp>
      </p:grpSp>
      <p:sp>
        <p:nvSpPr>
          <p:cNvPr id="73" name="Google Shape;73;p15"/>
          <p:cNvSpPr/>
          <p:nvPr/>
        </p:nvSpPr>
        <p:spPr>
          <a:xfrm>
            <a:off x="5415175" y="1325825"/>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74" name="Google Shape;74;p15"/>
          <p:cNvSpPr txBox="1"/>
          <p:nvPr/>
        </p:nvSpPr>
        <p:spPr>
          <a:xfrm>
            <a:off x="5415175" y="1239150"/>
            <a:ext cx="3083700" cy="39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Renderer Process</a:t>
            </a:r>
          </a:p>
        </p:txBody>
      </p:sp>
      <p:grpSp>
        <p:nvGrpSpPr>
          <p:cNvPr id="75" name="Google Shape;75;p15"/>
          <p:cNvGrpSpPr/>
          <p:nvPr/>
        </p:nvGrpSpPr>
        <p:grpSpPr>
          <a:xfrm>
            <a:off x="6440569" y="1845675"/>
            <a:ext cx="2058064" cy="2606525"/>
            <a:chOff x="1666394" y="1759000"/>
            <a:chExt cx="1940106" cy="2606525"/>
          </a:xfrm>
        </p:grpSpPr>
        <p:sp>
          <p:nvSpPr>
            <p:cNvPr id="76" name="Google Shape;76;p15"/>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 name="Google Shape;77;p15"/>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RenderWidget</a:t>
              </a:r>
            </a:p>
          </p:txBody>
        </p:sp>
      </p:grpSp>
      <p:grpSp>
        <p:nvGrpSpPr>
          <p:cNvPr id="78" name="Google Shape;78;p15"/>
          <p:cNvGrpSpPr/>
          <p:nvPr/>
        </p:nvGrpSpPr>
        <p:grpSpPr>
          <a:xfrm>
            <a:off x="1808850" y="2407075"/>
            <a:ext cx="1844400" cy="1894400"/>
            <a:chOff x="1808850" y="2407075"/>
            <a:chExt cx="1844400" cy="1894400"/>
          </a:xfrm>
        </p:grpSpPr>
        <p:sp>
          <p:nvSpPr>
            <p:cNvPr id="79" name="Google Shape;79;p15"/>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 name="Google Shape;80;p15"/>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cc::LayerTreeHost</a:t>
              </a:r>
            </a:p>
          </p:txBody>
        </p:sp>
      </p:grpSp>
      <p:grpSp>
        <p:nvGrpSpPr>
          <p:cNvPr id="81" name="Google Shape;81;p15"/>
          <p:cNvGrpSpPr/>
          <p:nvPr/>
        </p:nvGrpSpPr>
        <p:grpSpPr>
          <a:xfrm>
            <a:off x="6597350" y="2493750"/>
            <a:ext cx="1844400" cy="1894400"/>
            <a:chOff x="1808850" y="2407075"/>
            <a:chExt cx="1844400" cy="1894400"/>
          </a:xfrm>
        </p:grpSpPr>
        <p:sp>
          <p:nvSpPr>
            <p:cNvPr id="82" name="Google Shape;82;p15"/>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Google Shape;83;p15"/>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cc::LayerTreeHost</a:t>
              </a:r>
            </a:p>
          </p:txBody>
        </p:sp>
      </p:grpSp>
      <p:cxnSp>
        <p:nvCxnSpPr>
          <p:cNvPr id="84" name="Google Shape;84;p15"/>
          <p:cNvCxnSpPr>
            <a:stCxn id="85" idx="0"/>
            <a:endCxn id="86" idx="3"/>
          </p:cNvCxnSpPr>
          <p:nvPr/>
        </p:nvCxnSpPr>
        <p:spPr>
          <a:xfrm rot="10800000">
            <a:off x="6200725" y="3199575"/>
            <a:ext cx="1236900" cy="3093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5"/>
          <p:cNvCxnSpPr>
            <a:stCxn id="88" idx="0"/>
            <a:endCxn id="89" idx="3"/>
          </p:cNvCxnSpPr>
          <p:nvPr/>
        </p:nvCxnSpPr>
        <p:spPr>
          <a:xfrm rot="10800000">
            <a:off x="1531175" y="3112850"/>
            <a:ext cx="1132200" cy="345900"/>
          </a:xfrm>
          <a:prstGeom prst="straightConnector1">
            <a:avLst/>
          </a:prstGeom>
          <a:noFill/>
          <a:ln w="9525" cap="flat" cmpd="sng">
            <a:solidFill>
              <a:schemeClr val="dk2"/>
            </a:solidFill>
            <a:prstDash val="solid"/>
            <a:round/>
            <a:headEnd type="none" w="med" len="med"/>
            <a:tailEnd type="triangle" w="med" len="med"/>
          </a:ln>
        </p:spPr>
      </p:cxnSp>
      <p:grpSp>
        <p:nvGrpSpPr>
          <p:cNvPr id="90" name="Google Shape;90;p15"/>
          <p:cNvGrpSpPr/>
          <p:nvPr/>
        </p:nvGrpSpPr>
        <p:grpSpPr>
          <a:xfrm>
            <a:off x="121075" y="2464025"/>
            <a:ext cx="1410300" cy="1296950"/>
            <a:chOff x="121075" y="2464025"/>
            <a:chExt cx="1410300" cy="1296950"/>
          </a:xfrm>
        </p:grpSpPr>
        <p:sp>
          <p:nvSpPr>
            <p:cNvPr id="89" name="Google Shape;89;p15"/>
            <p:cNvSpPr/>
            <p:nvPr/>
          </p:nvSpPr>
          <p:spPr>
            <a:xfrm>
              <a:off x="121133" y="2464975"/>
              <a:ext cx="1410174"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91" name="Google Shape;91;p15"/>
            <p:cNvGrpSpPr/>
            <p:nvPr/>
          </p:nvGrpSpPr>
          <p:grpSpPr>
            <a:xfrm>
              <a:off x="121075" y="2464025"/>
              <a:ext cx="1410300" cy="1239150"/>
              <a:chOff x="121075" y="2464025"/>
              <a:chExt cx="1410300" cy="1239150"/>
            </a:xfrm>
          </p:grpSpPr>
          <p:sp>
            <p:nvSpPr>
              <p:cNvPr id="92" name="Google Shape;92;p15"/>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OutputSurface</a:t>
                </a:r>
              </a:p>
            </p:txBody>
          </p:sp>
          <p:grpSp>
            <p:nvGrpSpPr>
              <p:cNvPr id="93" name="Google Shape;93;p15"/>
              <p:cNvGrpSpPr/>
              <p:nvPr/>
            </p:nvGrpSpPr>
            <p:grpSpPr>
              <a:xfrm>
                <a:off x="208282" y="2942525"/>
                <a:ext cx="1186093" cy="760650"/>
                <a:chOff x="208282" y="2942525"/>
                <a:chExt cx="1186093" cy="760650"/>
              </a:xfrm>
            </p:grpSpPr>
            <p:sp>
              <p:nvSpPr>
                <p:cNvPr id="94" name="Google Shape;94;p15"/>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5" name="Google Shape;95;p15"/>
                <p:cNvSpPr txBox="1"/>
                <p:nvPr/>
              </p:nvSpPr>
              <p:spPr>
                <a:xfrm>
                  <a:off x="208282" y="2942525"/>
                  <a:ext cx="1186093" cy="4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GL framebuffer</a:t>
                  </a:r>
                </a:p>
              </p:txBody>
            </p:sp>
          </p:grpSp>
        </p:grpSp>
      </p:grpSp>
      <p:grpSp>
        <p:nvGrpSpPr>
          <p:cNvPr id="96" name="Google Shape;96;p15"/>
          <p:cNvGrpSpPr/>
          <p:nvPr/>
        </p:nvGrpSpPr>
        <p:grpSpPr>
          <a:xfrm>
            <a:off x="4790387" y="2550700"/>
            <a:ext cx="1410358" cy="1296950"/>
            <a:chOff x="121075" y="2464025"/>
            <a:chExt cx="1410358" cy="1296950"/>
          </a:xfrm>
        </p:grpSpPr>
        <p:sp>
          <p:nvSpPr>
            <p:cNvPr id="86" name="Google Shape;86;p15"/>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97" name="Google Shape;97;p15"/>
            <p:cNvGrpSpPr/>
            <p:nvPr/>
          </p:nvGrpSpPr>
          <p:grpSpPr>
            <a:xfrm>
              <a:off x="121075" y="2464025"/>
              <a:ext cx="1410300" cy="1239150"/>
              <a:chOff x="121075" y="2464025"/>
              <a:chExt cx="1410300" cy="1239150"/>
            </a:xfrm>
          </p:grpSpPr>
          <p:sp>
            <p:nvSpPr>
              <p:cNvPr id="98" name="Google Shape;98;p15"/>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OutputSurface</a:t>
                </a:r>
              </a:p>
            </p:txBody>
          </p:sp>
          <p:grpSp>
            <p:nvGrpSpPr>
              <p:cNvPr id="99" name="Google Shape;99;p15"/>
              <p:cNvGrpSpPr/>
              <p:nvPr/>
            </p:nvGrpSpPr>
            <p:grpSpPr>
              <a:xfrm>
                <a:off x="208282" y="2942525"/>
                <a:ext cx="1186200" cy="760650"/>
                <a:chOff x="208282" y="2942525"/>
                <a:chExt cx="1186200" cy="760650"/>
              </a:xfrm>
            </p:grpSpPr>
            <p:sp>
              <p:nvSpPr>
                <p:cNvPr id="100" name="Google Shape;100;p15"/>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1" name="Google Shape;101;p15"/>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GL </a:t>
                  </a:r>
                  <a:r>
                    <a:rPr lang="en-GB">
                      <a:solidFill>
                        <a:schemeClr val="dk1"/>
                      </a:solidFill>
                    </a:rPr>
                    <a:t>framebuffer</a:t>
                  </a:r>
                </a:p>
              </p:txBody>
            </p:sp>
          </p:grpSp>
        </p:grpSp>
      </p:grpSp>
      <p:cxnSp>
        <p:nvCxnSpPr>
          <p:cNvPr id="102" name="Google Shape;102;p15"/>
          <p:cNvCxnSpPr>
            <a:stCxn id="86" idx="1"/>
            <a:endCxn id="71" idx="3"/>
          </p:cNvCxnSpPr>
          <p:nvPr/>
        </p:nvCxnSpPr>
        <p:spPr>
          <a:xfrm rot="10800000">
            <a:off x="3724545" y="3083550"/>
            <a:ext cx="1065900" cy="116100"/>
          </a:xfrm>
          <a:prstGeom prst="straightConnector1">
            <a:avLst/>
          </a:prstGeom>
          <a:noFill/>
          <a:ln w="9525" cap="flat" cmpd="sng">
            <a:solidFill>
              <a:schemeClr val="dk2"/>
            </a:solidFill>
            <a:prstDash val="dash"/>
            <a:round/>
            <a:headEnd type="none" w="med" len="med"/>
            <a:tailEnd type="triangle" w="med" len="med"/>
          </a:ln>
        </p:spPr>
      </p:cxnSp>
      <p:sp>
        <p:nvSpPr>
          <p:cNvPr id="88" name="Google Shape;88;p15"/>
          <p:cNvSpPr/>
          <p:nvPr/>
        </p:nvSpPr>
        <p:spPr>
          <a:xfrm>
            <a:off x="1894325" y="3458750"/>
            <a:ext cx="1538100" cy="7926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a:t>Renderer</a:t>
            </a:r>
            <a:endParaRPr lang="en-GB"/>
          </a:p>
          <a:p>
            <a:pPr marL="0" lvl="0" indent="0">
              <a:spcBef>
                <a:spcPts val="0"/>
              </a:spcBef>
              <a:spcAft>
                <a:spcPts val="0"/>
              </a:spcAft>
              <a:buNone/>
            </a:pPr>
          </a:p>
          <a:p>
            <a:pPr marL="0" lvl="0" indent="0">
              <a:spcBef>
                <a:spcPts val="0"/>
              </a:spcBef>
              <a:spcAft>
                <a:spcPts val="0"/>
              </a:spcAft>
              <a:buNone/>
            </a:pPr>
          </a:p>
        </p:txBody>
      </p:sp>
      <p:sp>
        <p:nvSpPr>
          <p:cNvPr id="85" name="Google Shape;85;p15"/>
          <p:cNvSpPr/>
          <p:nvPr/>
        </p:nvSpPr>
        <p:spPr>
          <a:xfrm>
            <a:off x="6668575" y="3508875"/>
            <a:ext cx="1538100" cy="7926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Renderer</a:t>
            </a:r>
            <a:endParaRPr lang="en-GB"/>
          </a:p>
          <a:p>
            <a:pPr marL="0" lvl="0" indent="0" rtl="0">
              <a:spcBef>
                <a:spcPts val="0"/>
              </a:spcBef>
              <a:spcAft>
                <a:spcPts val="0"/>
              </a:spcAft>
              <a:buNone/>
            </a:pPr>
          </a:p>
          <a:p>
            <a:pPr marL="0" lvl="0" indent="0"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6"/>
          <p:cNvSpPr/>
          <p:nvPr/>
        </p:nvSpPr>
        <p:spPr>
          <a:xfrm>
            <a:off x="5320025" y="1239138"/>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08" name="Google Shape;108;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2. Ubercompositor (Direct vs Delegated rendering)</a:t>
            </a:r>
          </a:p>
        </p:txBody>
      </p:sp>
      <p:sp>
        <p:nvSpPr>
          <p:cNvPr id="109" name="Google Shape;109;p16"/>
          <p:cNvSpPr/>
          <p:nvPr/>
        </p:nvSpPr>
        <p:spPr>
          <a:xfrm>
            <a:off x="640925" y="1239150"/>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10" name="Google Shape;110;p16"/>
          <p:cNvSpPr txBox="1"/>
          <p:nvPr/>
        </p:nvSpPr>
        <p:spPr>
          <a:xfrm>
            <a:off x="640925" y="1152475"/>
            <a:ext cx="3083700" cy="39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Browser Process</a:t>
            </a:r>
          </a:p>
        </p:txBody>
      </p:sp>
      <p:grpSp>
        <p:nvGrpSpPr>
          <p:cNvPr id="111" name="Google Shape;111;p16"/>
          <p:cNvGrpSpPr/>
          <p:nvPr/>
        </p:nvGrpSpPr>
        <p:grpSpPr>
          <a:xfrm>
            <a:off x="1666319" y="1759000"/>
            <a:ext cx="2058064" cy="2606525"/>
            <a:chOff x="1666394" y="1759000"/>
            <a:chExt cx="1940106" cy="2606525"/>
          </a:xfrm>
        </p:grpSpPr>
        <p:sp>
          <p:nvSpPr>
            <p:cNvPr id="112" name="Google Shape;112;p16"/>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3" name="Google Shape;113;p16"/>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ui::Compositor</a:t>
              </a:r>
            </a:p>
          </p:txBody>
        </p:sp>
      </p:grpSp>
      <p:sp>
        <p:nvSpPr>
          <p:cNvPr id="114" name="Google Shape;114;p16"/>
          <p:cNvSpPr/>
          <p:nvPr/>
        </p:nvSpPr>
        <p:spPr>
          <a:xfrm>
            <a:off x="5408025" y="1325813"/>
            <a:ext cx="3204600" cy="31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15" name="Google Shape;115;p16"/>
          <p:cNvSpPr txBox="1"/>
          <p:nvPr/>
        </p:nvSpPr>
        <p:spPr>
          <a:xfrm>
            <a:off x="5408025" y="1239138"/>
            <a:ext cx="3083700" cy="39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Renderer Process</a:t>
            </a:r>
          </a:p>
        </p:txBody>
      </p:sp>
      <p:grpSp>
        <p:nvGrpSpPr>
          <p:cNvPr id="116" name="Google Shape;116;p16"/>
          <p:cNvGrpSpPr/>
          <p:nvPr/>
        </p:nvGrpSpPr>
        <p:grpSpPr>
          <a:xfrm>
            <a:off x="6433419" y="1845663"/>
            <a:ext cx="2058064" cy="2606525"/>
            <a:chOff x="1666394" y="1759000"/>
            <a:chExt cx="1940106" cy="2606525"/>
          </a:xfrm>
        </p:grpSpPr>
        <p:sp>
          <p:nvSpPr>
            <p:cNvPr id="117" name="Google Shape;117;p16"/>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8" name="Google Shape;118;p16"/>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RenderWidget</a:t>
              </a:r>
            </a:p>
          </p:txBody>
        </p:sp>
      </p:grpSp>
      <p:grpSp>
        <p:nvGrpSpPr>
          <p:cNvPr id="119" name="Google Shape;119;p16"/>
          <p:cNvGrpSpPr/>
          <p:nvPr/>
        </p:nvGrpSpPr>
        <p:grpSpPr>
          <a:xfrm>
            <a:off x="1808850" y="2407075"/>
            <a:ext cx="1844400" cy="1894400"/>
            <a:chOff x="1808850" y="2407075"/>
            <a:chExt cx="1844400" cy="1894400"/>
          </a:xfrm>
        </p:grpSpPr>
        <p:sp>
          <p:nvSpPr>
            <p:cNvPr id="120" name="Google Shape;120;p16"/>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1" name="Google Shape;121;p16"/>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cc::LayerTreeHost</a:t>
              </a:r>
            </a:p>
          </p:txBody>
        </p:sp>
      </p:grpSp>
      <p:grpSp>
        <p:nvGrpSpPr>
          <p:cNvPr id="122" name="Google Shape;122;p16"/>
          <p:cNvGrpSpPr/>
          <p:nvPr/>
        </p:nvGrpSpPr>
        <p:grpSpPr>
          <a:xfrm>
            <a:off x="6590200" y="2493738"/>
            <a:ext cx="1844400" cy="1894400"/>
            <a:chOff x="1808850" y="2407075"/>
            <a:chExt cx="1844400" cy="1894400"/>
          </a:xfrm>
        </p:grpSpPr>
        <p:sp>
          <p:nvSpPr>
            <p:cNvPr id="123" name="Google Shape;123;p16"/>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4" name="Google Shape;124;p16"/>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cc::LayerTreeHost</a:t>
              </a:r>
            </a:p>
          </p:txBody>
        </p:sp>
      </p:grpSp>
      <p:cxnSp>
        <p:nvCxnSpPr>
          <p:cNvPr id="125" name="Google Shape;125;p16"/>
          <p:cNvCxnSpPr>
            <a:stCxn id="126" idx="0"/>
            <a:endCxn id="127" idx="3"/>
          </p:cNvCxnSpPr>
          <p:nvPr/>
        </p:nvCxnSpPr>
        <p:spPr>
          <a:xfrm rot="10800000">
            <a:off x="6193525" y="3199575"/>
            <a:ext cx="1244100" cy="3093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16"/>
          <p:cNvCxnSpPr>
            <a:stCxn id="129" idx="0"/>
            <a:endCxn id="130" idx="3"/>
          </p:cNvCxnSpPr>
          <p:nvPr/>
        </p:nvCxnSpPr>
        <p:spPr>
          <a:xfrm rot="10800000">
            <a:off x="1531475" y="3112850"/>
            <a:ext cx="1131900" cy="345900"/>
          </a:xfrm>
          <a:prstGeom prst="straightConnector1">
            <a:avLst/>
          </a:prstGeom>
          <a:noFill/>
          <a:ln w="9525" cap="flat" cmpd="sng">
            <a:solidFill>
              <a:schemeClr val="dk2"/>
            </a:solidFill>
            <a:prstDash val="solid"/>
            <a:round/>
            <a:headEnd type="none" w="med" len="med"/>
            <a:tailEnd type="triangle" w="med" len="med"/>
          </a:ln>
        </p:spPr>
      </p:cxnSp>
      <p:grpSp>
        <p:nvGrpSpPr>
          <p:cNvPr id="131" name="Google Shape;131;p16"/>
          <p:cNvGrpSpPr/>
          <p:nvPr/>
        </p:nvGrpSpPr>
        <p:grpSpPr>
          <a:xfrm>
            <a:off x="121075" y="2464025"/>
            <a:ext cx="1410358" cy="1296950"/>
            <a:chOff x="121075" y="2464025"/>
            <a:chExt cx="1410358" cy="1296950"/>
          </a:xfrm>
        </p:grpSpPr>
        <p:sp>
          <p:nvSpPr>
            <p:cNvPr id="130" name="Google Shape;130;p16"/>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32" name="Google Shape;132;p16"/>
            <p:cNvGrpSpPr/>
            <p:nvPr/>
          </p:nvGrpSpPr>
          <p:grpSpPr>
            <a:xfrm>
              <a:off x="121075" y="2464025"/>
              <a:ext cx="1410300" cy="1239150"/>
              <a:chOff x="121075" y="2464025"/>
              <a:chExt cx="1410300" cy="1239150"/>
            </a:xfrm>
          </p:grpSpPr>
          <p:sp>
            <p:nvSpPr>
              <p:cNvPr id="133" name="Google Shape;133;p16"/>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OutputSurface</a:t>
                </a:r>
              </a:p>
            </p:txBody>
          </p:sp>
          <p:grpSp>
            <p:nvGrpSpPr>
              <p:cNvPr id="134" name="Google Shape;134;p16"/>
              <p:cNvGrpSpPr/>
              <p:nvPr/>
            </p:nvGrpSpPr>
            <p:grpSpPr>
              <a:xfrm>
                <a:off x="208282" y="2942525"/>
                <a:ext cx="1186200" cy="760650"/>
                <a:chOff x="208282" y="2942525"/>
                <a:chExt cx="1186200" cy="760650"/>
              </a:xfrm>
            </p:grpSpPr>
            <p:sp>
              <p:nvSpPr>
                <p:cNvPr id="135" name="Google Shape;135;p16"/>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6" name="Google Shape;136;p16"/>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GL </a:t>
                  </a:r>
                  <a:r>
                    <a:rPr lang="en-GB">
                      <a:solidFill>
                        <a:schemeClr val="dk1"/>
                      </a:solidFill>
                    </a:rPr>
                    <a:t>framebuffer</a:t>
                  </a:r>
                </a:p>
              </p:txBody>
            </p:sp>
          </p:grpSp>
        </p:grpSp>
      </p:grpSp>
      <p:grpSp>
        <p:nvGrpSpPr>
          <p:cNvPr id="137" name="Google Shape;137;p16"/>
          <p:cNvGrpSpPr/>
          <p:nvPr/>
        </p:nvGrpSpPr>
        <p:grpSpPr>
          <a:xfrm>
            <a:off x="4783237" y="2550688"/>
            <a:ext cx="1410358" cy="1296950"/>
            <a:chOff x="121075" y="2464025"/>
            <a:chExt cx="1410358" cy="1296950"/>
          </a:xfrm>
        </p:grpSpPr>
        <p:sp>
          <p:nvSpPr>
            <p:cNvPr id="127" name="Google Shape;127;p16"/>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38" name="Google Shape;138;p16"/>
            <p:cNvGrpSpPr/>
            <p:nvPr/>
          </p:nvGrpSpPr>
          <p:grpSpPr>
            <a:xfrm>
              <a:off x="121075" y="2464025"/>
              <a:ext cx="1410300" cy="1239150"/>
              <a:chOff x="121075" y="2464025"/>
              <a:chExt cx="1410300" cy="1239150"/>
            </a:xfrm>
          </p:grpSpPr>
          <p:sp>
            <p:nvSpPr>
              <p:cNvPr id="139" name="Google Shape;139;p16"/>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OutputSurface</a:t>
                </a:r>
              </a:p>
            </p:txBody>
          </p:sp>
          <p:grpSp>
            <p:nvGrpSpPr>
              <p:cNvPr id="140" name="Google Shape;140;p16"/>
              <p:cNvGrpSpPr/>
              <p:nvPr/>
            </p:nvGrpSpPr>
            <p:grpSpPr>
              <a:xfrm>
                <a:off x="208288" y="2942525"/>
                <a:ext cx="1186200" cy="760650"/>
                <a:chOff x="208288" y="2942525"/>
                <a:chExt cx="1186200" cy="760650"/>
              </a:xfrm>
            </p:grpSpPr>
            <p:sp>
              <p:nvSpPr>
                <p:cNvPr id="141" name="Google Shape;141;p16"/>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2" name="Google Shape;142;p16"/>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RenderPass</a:t>
                  </a:r>
                  <a:endParaRPr lang="en-GB"/>
                </a:p>
                <a:p>
                  <a:pPr marL="0" lvl="0" indent="0" rtl="0">
                    <a:spcBef>
                      <a:spcPts val="0"/>
                    </a:spcBef>
                    <a:spcAft>
                      <a:spcPts val="0"/>
                    </a:spcAft>
                    <a:buNone/>
                  </a:pPr>
                  <a:r>
                    <a:rPr lang="en-GB"/>
                    <a:t>DrawQuads</a:t>
                  </a:r>
                </a:p>
              </p:txBody>
            </p:sp>
          </p:grpSp>
        </p:grpSp>
      </p:grpSp>
      <p:sp>
        <p:nvSpPr>
          <p:cNvPr id="143" name="Google Shape;143;p16"/>
          <p:cNvSpPr txBox="1"/>
          <p:nvPr/>
        </p:nvSpPr>
        <p:spPr>
          <a:xfrm>
            <a:off x="1007675" y="4415250"/>
            <a:ext cx="2471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400"/>
              <a:t>Direct rendering</a:t>
            </a:r>
            <a:endParaRPr sz="2400"/>
          </a:p>
        </p:txBody>
      </p:sp>
      <p:sp>
        <p:nvSpPr>
          <p:cNvPr id="144" name="Google Shape;144;p16"/>
          <p:cNvSpPr txBox="1"/>
          <p:nvPr/>
        </p:nvSpPr>
        <p:spPr>
          <a:xfrm>
            <a:off x="5519150" y="4501925"/>
            <a:ext cx="29727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400"/>
              <a:t>Delegated rendering</a:t>
            </a:r>
            <a:endParaRPr sz="2400"/>
          </a:p>
        </p:txBody>
      </p:sp>
      <p:sp>
        <p:nvSpPr>
          <p:cNvPr id="129" name="Google Shape;129;p16"/>
          <p:cNvSpPr/>
          <p:nvPr/>
        </p:nvSpPr>
        <p:spPr>
          <a:xfrm>
            <a:off x="1894325" y="3458750"/>
            <a:ext cx="1538100" cy="7926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DirectRenderer</a:t>
            </a:r>
            <a:endParaRPr lang="en-GB"/>
          </a:p>
          <a:p>
            <a:pPr marL="0" lvl="0" indent="0" rtl="0">
              <a:spcBef>
                <a:spcPts val="0"/>
              </a:spcBef>
              <a:spcAft>
                <a:spcPts val="0"/>
              </a:spcAft>
              <a:buNone/>
            </a:pPr>
          </a:p>
          <a:p>
            <a:pPr marL="0" lvl="0" indent="0" rtl="0">
              <a:spcBef>
                <a:spcPts val="0"/>
              </a:spcBef>
              <a:spcAft>
                <a:spcPts val="0"/>
              </a:spcAft>
              <a:buNone/>
            </a:pPr>
          </a:p>
        </p:txBody>
      </p:sp>
      <p:sp>
        <p:nvSpPr>
          <p:cNvPr id="126" name="Google Shape;126;p16"/>
          <p:cNvSpPr/>
          <p:nvPr/>
        </p:nvSpPr>
        <p:spPr>
          <a:xfrm>
            <a:off x="6668575" y="3508875"/>
            <a:ext cx="1538100" cy="7926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a:t>Delegating</a:t>
            </a:r>
            <a:endParaRPr lang="en-GB"/>
          </a:p>
          <a:p>
            <a:pPr marL="0" lvl="0" indent="0" rtl="0">
              <a:spcBef>
                <a:spcPts val="0"/>
              </a:spcBef>
              <a:spcAft>
                <a:spcPts val="0"/>
              </a:spcAft>
              <a:buNone/>
            </a:pPr>
            <a:r>
              <a:rPr lang="en-GB"/>
              <a:t>Renderer</a:t>
            </a:r>
            <a:endParaRPr lang="en-GB"/>
          </a:p>
          <a:p>
            <a:pPr marL="0" lvl="0" indent="0" rtl="0">
              <a:spcBef>
                <a:spcPts val="0"/>
              </a:spcBef>
              <a:spcAft>
                <a:spcPts val="0"/>
              </a:spcAft>
              <a:buNone/>
            </a:pPr>
          </a:p>
        </p:txBody>
      </p:sp>
      <p:cxnSp>
        <p:nvCxnSpPr>
          <p:cNvPr id="145" name="Google Shape;145;p16"/>
          <p:cNvCxnSpPr>
            <a:stCxn id="127" idx="1"/>
            <a:endCxn id="112" idx="3"/>
          </p:cNvCxnSpPr>
          <p:nvPr/>
        </p:nvCxnSpPr>
        <p:spPr>
          <a:xfrm rot="10800000">
            <a:off x="3724295" y="3083538"/>
            <a:ext cx="1059000" cy="116100"/>
          </a:xfrm>
          <a:prstGeom prst="straightConnector1">
            <a:avLst/>
          </a:prstGeom>
          <a:noFill/>
          <a:ln w="9525" cap="flat" cmpd="sng">
            <a:solidFill>
              <a:schemeClr val="dk2"/>
            </a:solidFill>
            <a:prstDash val="dash"/>
            <a:round/>
            <a:headEnd type="none" w="med" len="med"/>
            <a:tailEnd type="triangle" w="med" len="med"/>
          </a:ln>
        </p:spPr>
      </p:cxnSp>
      <p:sp>
        <p:nvSpPr>
          <p:cNvPr id="146" name="Google Shape;146;p16"/>
          <p:cNvSpPr/>
          <p:nvPr/>
        </p:nvSpPr>
        <p:spPr>
          <a:xfrm>
            <a:off x="3960663" y="30768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800"/>
              <a:t>CompositorFrame</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7"/>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52" name="Google Shape;152;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2. Ubercompositor</a:t>
            </a:r>
          </a:p>
        </p:txBody>
      </p:sp>
      <p:sp>
        <p:nvSpPr>
          <p:cNvPr id="153" name="Google Shape;153;p17"/>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54" name="Google Shape;154;p17"/>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155" name="Google Shape;155;p17"/>
          <p:cNvGrpSpPr/>
          <p:nvPr/>
        </p:nvGrpSpPr>
        <p:grpSpPr>
          <a:xfrm>
            <a:off x="4164563" y="1187989"/>
            <a:ext cx="1515028" cy="2106333"/>
            <a:chOff x="1666394" y="1759000"/>
            <a:chExt cx="1940106" cy="2606525"/>
          </a:xfrm>
        </p:grpSpPr>
        <p:sp>
          <p:nvSpPr>
            <p:cNvPr id="156" name="Google Shape;156;p17"/>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157" name="Google Shape;157;p17"/>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158" name="Google Shape;158;p17"/>
          <p:cNvGrpSpPr/>
          <p:nvPr/>
        </p:nvGrpSpPr>
        <p:grpSpPr>
          <a:xfrm>
            <a:off x="4269590" y="1711698"/>
            <a:ext cx="1357847" cy="1530865"/>
            <a:chOff x="1808850" y="2407075"/>
            <a:chExt cx="1844400" cy="1894400"/>
          </a:xfrm>
        </p:grpSpPr>
        <p:sp>
          <p:nvSpPr>
            <p:cNvPr id="159" name="Google Shape;159;p17"/>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160" name="Google Shape;160;p17"/>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161" name="Google Shape;161;p17"/>
          <p:cNvCxnSpPr>
            <a:stCxn id="162" idx="1"/>
            <a:endCxn id="163" idx="3"/>
          </p:cNvCxnSpPr>
          <p:nvPr/>
        </p:nvCxnSpPr>
        <p:spPr>
          <a:xfrm flipH="1">
            <a:off x="4029703" y="2881940"/>
            <a:ext cx="302700" cy="34650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17"/>
          <p:cNvSpPr/>
          <p:nvPr/>
        </p:nvSpPr>
        <p:spPr>
          <a:xfrm>
            <a:off x="4332403" y="2561690"/>
            <a:ext cx="1132500" cy="6405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000"/>
              <a:t>DirectRenderer</a:t>
            </a:r>
            <a:endParaRPr sz="1000"/>
          </a:p>
          <a:p>
            <a:pPr marL="0" lvl="0" indent="0">
              <a:spcBef>
                <a:spcPts val="0"/>
              </a:spcBef>
              <a:spcAft>
                <a:spcPts val="0"/>
              </a:spcAft>
              <a:buNone/>
            </a:pPr>
            <a:endParaRPr sz="1000"/>
          </a:p>
          <a:p>
            <a:pPr marL="0" lvl="0" indent="0" rtl="0">
              <a:spcBef>
                <a:spcPts val="0"/>
              </a:spcBef>
              <a:spcAft>
                <a:spcPts val="0"/>
              </a:spcAft>
              <a:buNone/>
            </a:pPr>
            <a:endParaRPr sz="1000"/>
          </a:p>
        </p:txBody>
      </p:sp>
      <p:sp>
        <p:nvSpPr>
          <p:cNvPr id="164" name="Google Shape;164;p17"/>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65" name="Google Shape;165;p17"/>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166" name="Google Shape;166;p17"/>
          <p:cNvGrpSpPr/>
          <p:nvPr/>
        </p:nvGrpSpPr>
        <p:grpSpPr>
          <a:xfrm>
            <a:off x="7204951" y="2586275"/>
            <a:ext cx="1593797" cy="2256990"/>
            <a:chOff x="1666394" y="1759000"/>
            <a:chExt cx="1940106" cy="2606525"/>
          </a:xfrm>
        </p:grpSpPr>
        <p:sp>
          <p:nvSpPr>
            <p:cNvPr id="167" name="Google Shape;167;p17"/>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8" name="Google Shape;168;p17"/>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169" name="Google Shape;169;p17"/>
          <p:cNvGrpSpPr/>
          <p:nvPr/>
        </p:nvGrpSpPr>
        <p:grpSpPr>
          <a:xfrm>
            <a:off x="7326335" y="3147443"/>
            <a:ext cx="1428303" cy="1640361"/>
            <a:chOff x="1808850" y="2407075"/>
            <a:chExt cx="1844400" cy="1894400"/>
          </a:xfrm>
        </p:grpSpPr>
        <p:sp>
          <p:nvSpPr>
            <p:cNvPr id="170" name="Google Shape;170;p17"/>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1" name="Google Shape;171;p17"/>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172" name="Google Shape;172;p17"/>
          <p:cNvCxnSpPr>
            <a:stCxn id="173" idx="0"/>
            <a:endCxn id="174" idx="3"/>
          </p:cNvCxnSpPr>
          <p:nvPr/>
        </p:nvCxnSpPr>
        <p:spPr>
          <a:xfrm rot="10800000">
            <a:off x="7019228" y="3758551"/>
            <a:ext cx="963300" cy="267900"/>
          </a:xfrm>
          <a:prstGeom prst="straightConnector1">
            <a:avLst/>
          </a:prstGeom>
          <a:noFill/>
          <a:ln w="9525" cap="flat" cmpd="sng">
            <a:solidFill>
              <a:schemeClr val="dk2"/>
            </a:solidFill>
            <a:prstDash val="solid"/>
            <a:round/>
            <a:headEnd type="none" w="med" len="med"/>
            <a:tailEnd type="triangle" w="med" len="med"/>
          </a:ln>
        </p:spPr>
      </p:cxnSp>
      <p:grpSp>
        <p:nvGrpSpPr>
          <p:cNvPr id="175" name="Google Shape;175;p17"/>
          <p:cNvGrpSpPr/>
          <p:nvPr/>
        </p:nvGrpSpPr>
        <p:grpSpPr>
          <a:xfrm>
            <a:off x="5927023" y="3196756"/>
            <a:ext cx="1092181" cy="1123029"/>
            <a:chOff x="121075" y="2464025"/>
            <a:chExt cx="1410358" cy="1296950"/>
          </a:xfrm>
        </p:grpSpPr>
        <p:sp>
          <p:nvSpPr>
            <p:cNvPr id="174" name="Google Shape;174;p17"/>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76" name="Google Shape;176;p17"/>
            <p:cNvGrpSpPr/>
            <p:nvPr/>
          </p:nvGrpSpPr>
          <p:grpSpPr>
            <a:xfrm>
              <a:off x="121075" y="2464025"/>
              <a:ext cx="1410300" cy="1239150"/>
              <a:chOff x="121075" y="2464025"/>
              <a:chExt cx="1410300" cy="1239150"/>
            </a:xfrm>
          </p:grpSpPr>
          <p:sp>
            <p:nvSpPr>
              <p:cNvPr id="177" name="Google Shape;177;p17"/>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178" name="Google Shape;178;p17"/>
              <p:cNvGrpSpPr/>
              <p:nvPr/>
            </p:nvGrpSpPr>
            <p:grpSpPr>
              <a:xfrm>
                <a:off x="208288" y="2942525"/>
                <a:ext cx="1186200" cy="760650"/>
                <a:chOff x="208288" y="2942525"/>
                <a:chExt cx="1186200" cy="760650"/>
              </a:xfrm>
            </p:grpSpPr>
            <p:sp>
              <p:nvSpPr>
                <p:cNvPr id="179" name="Google Shape;179;p17"/>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0" name="Google Shape;180;p17"/>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grpSp>
      <p:sp>
        <p:nvSpPr>
          <p:cNvPr id="173" name="Google Shape;173;p17"/>
          <p:cNvSpPr/>
          <p:nvPr/>
        </p:nvSpPr>
        <p:spPr>
          <a:xfrm>
            <a:off x="7387028" y="4026451"/>
            <a:ext cx="1191000" cy="6864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Delegating</a:t>
            </a:r>
            <a:endParaRPr sz="1000"/>
          </a:p>
          <a:p>
            <a:pPr marL="0" lvl="0" indent="0" rtl="0">
              <a:spcBef>
                <a:spcPts val="0"/>
              </a:spcBef>
              <a:spcAft>
                <a:spcPts val="0"/>
              </a:spcAft>
              <a:buNone/>
            </a:pPr>
            <a:r>
              <a:rPr lang="en-GB" sz="1000"/>
              <a:t>Renderer</a:t>
            </a:r>
            <a:endParaRPr sz="1000"/>
          </a:p>
          <a:p>
            <a:pPr marL="0" lvl="0" indent="0" rtl="0">
              <a:spcBef>
                <a:spcPts val="0"/>
              </a:spcBef>
              <a:spcAft>
                <a:spcPts val="0"/>
              </a:spcAft>
              <a:buNone/>
            </a:pPr>
            <a:endParaRPr sz="1000"/>
          </a:p>
        </p:txBody>
      </p:sp>
      <p:grpSp>
        <p:nvGrpSpPr>
          <p:cNvPr id="181" name="Google Shape;181;p17"/>
          <p:cNvGrpSpPr/>
          <p:nvPr/>
        </p:nvGrpSpPr>
        <p:grpSpPr>
          <a:xfrm>
            <a:off x="2991277" y="2616234"/>
            <a:ext cx="1038306" cy="1223413"/>
            <a:chOff x="3027052" y="1494034"/>
            <a:chExt cx="1038306" cy="1223413"/>
          </a:xfrm>
        </p:grpSpPr>
        <p:grpSp>
          <p:nvGrpSpPr>
            <p:cNvPr id="182" name="Google Shape;182;p17"/>
            <p:cNvGrpSpPr/>
            <p:nvPr/>
          </p:nvGrpSpPr>
          <p:grpSpPr>
            <a:xfrm>
              <a:off x="3027052" y="1494034"/>
              <a:ext cx="1038306" cy="1223413"/>
              <a:chOff x="121075" y="2464025"/>
              <a:chExt cx="1410358" cy="1296950"/>
            </a:xfrm>
          </p:grpSpPr>
          <p:sp>
            <p:nvSpPr>
              <p:cNvPr id="163" name="Google Shape;163;p17"/>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183" name="Google Shape;183;p17"/>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grpSp>
          <p:nvGrpSpPr>
            <p:cNvPr id="184" name="Google Shape;184;p17"/>
            <p:cNvGrpSpPr/>
            <p:nvPr/>
          </p:nvGrpSpPr>
          <p:grpSpPr>
            <a:xfrm>
              <a:off x="3086910" y="1940014"/>
              <a:ext cx="918593" cy="658647"/>
              <a:chOff x="208288" y="2942525"/>
              <a:chExt cx="1186200" cy="760650"/>
            </a:xfrm>
          </p:grpSpPr>
          <p:sp>
            <p:nvSpPr>
              <p:cNvPr id="185" name="Google Shape;185;p17"/>
              <p:cNvSpPr/>
              <p:nvPr/>
            </p:nvSpPr>
            <p:spPr>
              <a:xfrm>
                <a:off x="220764" y="3005375"/>
                <a:ext cx="11136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6" name="Google Shape;186;p17"/>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framebuffer</a:t>
                </a:r>
                <a:endParaRPr sz="1000"/>
              </a:p>
            </p:txBody>
          </p:sp>
        </p:grpSp>
      </p:grpSp>
      <p:cxnSp>
        <p:nvCxnSpPr>
          <p:cNvPr id="187" name="Google Shape;187;p17"/>
          <p:cNvCxnSpPr>
            <a:stCxn id="177" idx="0"/>
            <a:endCxn id="156" idx="3"/>
          </p:cNvCxnSpPr>
          <p:nvPr/>
        </p:nvCxnSpPr>
        <p:spPr>
          <a:xfrm rot="10800000">
            <a:off x="5679591" y="2258356"/>
            <a:ext cx="793500" cy="938400"/>
          </a:xfrm>
          <a:prstGeom prst="straightConnector1">
            <a:avLst/>
          </a:prstGeom>
          <a:noFill/>
          <a:ln w="9525" cap="flat" cmpd="sng">
            <a:solidFill>
              <a:schemeClr val="dk2"/>
            </a:solidFill>
            <a:prstDash val="dash"/>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8"/>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93" name="Google Shape;193;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3. Surfaces</a:t>
            </a:r>
          </a:p>
        </p:txBody>
      </p:sp>
      <p:sp>
        <p:nvSpPr>
          <p:cNvPr id="194" name="Google Shape;194;p18"/>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95" name="Google Shape;195;p18"/>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196" name="Google Shape;196;p18"/>
          <p:cNvGrpSpPr/>
          <p:nvPr/>
        </p:nvGrpSpPr>
        <p:grpSpPr>
          <a:xfrm>
            <a:off x="4164563" y="1187989"/>
            <a:ext cx="1515028" cy="2106333"/>
            <a:chOff x="1666394" y="1759000"/>
            <a:chExt cx="1940106" cy="2606525"/>
          </a:xfrm>
        </p:grpSpPr>
        <p:sp>
          <p:nvSpPr>
            <p:cNvPr id="197" name="Google Shape;197;p18"/>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198" name="Google Shape;198;p18"/>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199" name="Google Shape;199;p18"/>
          <p:cNvGrpSpPr/>
          <p:nvPr/>
        </p:nvGrpSpPr>
        <p:grpSpPr>
          <a:xfrm>
            <a:off x="4269590" y="1711698"/>
            <a:ext cx="1357847" cy="1530865"/>
            <a:chOff x="1808850" y="2407075"/>
            <a:chExt cx="1844400" cy="1894400"/>
          </a:xfrm>
        </p:grpSpPr>
        <p:sp>
          <p:nvSpPr>
            <p:cNvPr id="200" name="Google Shape;200;p18"/>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201" name="Google Shape;201;p18"/>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202" name="Google Shape;202;p18"/>
          <p:cNvCxnSpPr>
            <a:stCxn id="203" idx="1"/>
            <a:endCxn id="204" idx="3"/>
          </p:cNvCxnSpPr>
          <p:nvPr/>
        </p:nvCxnSpPr>
        <p:spPr>
          <a:xfrm flipH="1">
            <a:off x="4029703" y="2881940"/>
            <a:ext cx="302700" cy="3465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18"/>
          <p:cNvSpPr/>
          <p:nvPr/>
        </p:nvSpPr>
        <p:spPr>
          <a:xfrm>
            <a:off x="4332403" y="2561690"/>
            <a:ext cx="1132500" cy="6405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Delegating</a:t>
            </a:r>
            <a:endParaRPr sz="1000"/>
          </a:p>
          <a:p>
            <a:pPr marL="0" lvl="0" indent="0" rtl="0">
              <a:spcBef>
                <a:spcPts val="0"/>
              </a:spcBef>
              <a:spcAft>
                <a:spcPts val="0"/>
              </a:spcAft>
              <a:buNone/>
            </a:pPr>
            <a:r>
              <a:rPr lang="en-GB" sz="1000"/>
              <a: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sp>
        <p:nvSpPr>
          <p:cNvPr id="205" name="Google Shape;205;p18"/>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06" name="Google Shape;206;p18"/>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207" name="Google Shape;207;p18"/>
          <p:cNvGrpSpPr/>
          <p:nvPr/>
        </p:nvGrpSpPr>
        <p:grpSpPr>
          <a:xfrm>
            <a:off x="7204951" y="2586275"/>
            <a:ext cx="1593797" cy="2256990"/>
            <a:chOff x="1666394" y="1759000"/>
            <a:chExt cx="1940106" cy="2606525"/>
          </a:xfrm>
        </p:grpSpPr>
        <p:sp>
          <p:nvSpPr>
            <p:cNvPr id="208" name="Google Shape;208;p18"/>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9" name="Google Shape;209;p18"/>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210" name="Google Shape;210;p18"/>
          <p:cNvGrpSpPr/>
          <p:nvPr/>
        </p:nvGrpSpPr>
        <p:grpSpPr>
          <a:xfrm>
            <a:off x="7326335" y="3147443"/>
            <a:ext cx="1428303" cy="1640361"/>
            <a:chOff x="1808850" y="2407075"/>
            <a:chExt cx="1844400" cy="1894400"/>
          </a:xfrm>
        </p:grpSpPr>
        <p:sp>
          <p:nvSpPr>
            <p:cNvPr id="211" name="Google Shape;211;p18"/>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2" name="Google Shape;212;p18"/>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213" name="Google Shape;213;p18"/>
          <p:cNvCxnSpPr>
            <a:stCxn id="214" idx="0"/>
            <a:endCxn id="215" idx="3"/>
          </p:cNvCxnSpPr>
          <p:nvPr/>
        </p:nvCxnSpPr>
        <p:spPr>
          <a:xfrm rot="10800000">
            <a:off x="7019228" y="3758551"/>
            <a:ext cx="963300" cy="267900"/>
          </a:xfrm>
          <a:prstGeom prst="straightConnector1">
            <a:avLst/>
          </a:prstGeom>
          <a:noFill/>
          <a:ln w="9525" cap="flat" cmpd="sng">
            <a:solidFill>
              <a:schemeClr val="dk2"/>
            </a:solidFill>
            <a:prstDash val="solid"/>
            <a:round/>
            <a:headEnd type="none" w="med" len="med"/>
            <a:tailEnd type="triangle" w="med" len="med"/>
          </a:ln>
        </p:spPr>
      </p:cxnSp>
      <p:grpSp>
        <p:nvGrpSpPr>
          <p:cNvPr id="216" name="Google Shape;216;p18"/>
          <p:cNvGrpSpPr/>
          <p:nvPr/>
        </p:nvGrpSpPr>
        <p:grpSpPr>
          <a:xfrm>
            <a:off x="5927023" y="3196756"/>
            <a:ext cx="1092181" cy="1123029"/>
            <a:chOff x="121075" y="2464025"/>
            <a:chExt cx="1410358" cy="1296950"/>
          </a:xfrm>
        </p:grpSpPr>
        <p:sp>
          <p:nvSpPr>
            <p:cNvPr id="215" name="Google Shape;215;p18"/>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17" name="Google Shape;217;p18"/>
            <p:cNvGrpSpPr/>
            <p:nvPr/>
          </p:nvGrpSpPr>
          <p:grpSpPr>
            <a:xfrm>
              <a:off x="121075" y="2464025"/>
              <a:ext cx="1410300" cy="1239150"/>
              <a:chOff x="121075" y="2464025"/>
              <a:chExt cx="1410300" cy="1239150"/>
            </a:xfrm>
          </p:grpSpPr>
          <p:sp>
            <p:nvSpPr>
              <p:cNvPr id="218" name="Google Shape;218;p18"/>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219" name="Google Shape;219;p18"/>
              <p:cNvGrpSpPr/>
              <p:nvPr/>
            </p:nvGrpSpPr>
            <p:grpSpPr>
              <a:xfrm>
                <a:off x="208288" y="2942525"/>
                <a:ext cx="1186200" cy="760650"/>
                <a:chOff x="208288" y="2942525"/>
                <a:chExt cx="1186200" cy="760650"/>
              </a:xfrm>
            </p:grpSpPr>
            <p:sp>
              <p:nvSpPr>
                <p:cNvPr id="220" name="Google Shape;220;p18"/>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1" name="Google Shape;221;p18"/>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grpSp>
      <p:sp>
        <p:nvSpPr>
          <p:cNvPr id="214" name="Google Shape;214;p18"/>
          <p:cNvSpPr/>
          <p:nvPr/>
        </p:nvSpPr>
        <p:spPr>
          <a:xfrm>
            <a:off x="7387028" y="4026451"/>
            <a:ext cx="1191000" cy="6864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Delegating</a:t>
            </a:r>
            <a:endParaRPr sz="1000"/>
          </a:p>
          <a:p>
            <a:pPr marL="0" lvl="0" indent="0" rtl="0">
              <a:spcBef>
                <a:spcPts val="0"/>
              </a:spcBef>
              <a:spcAft>
                <a:spcPts val="0"/>
              </a:spcAft>
              <a:buNone/>
            </a:pPr>
            <a:r>
              <a:rPr lang="en-GB" sz="1000"/>
              <a:t>Renderer</a:t>
            </a:r>
            <a:endParaRPr sz="1000"/>
          </a:p>
          <a:p>
            <a:pPr marL="0" lvl="0" indent="0" rtl="0">
              <a:spcBef>
                <a:spcPts val="0"/>
              </a:spcBef>
              <a:spcAft>
                <a:spcPts val="0"/>
              </a:spcAft>
              <a:buNone/>
            </a:pPr>
            <a:endParaRPr sz="1000"/>
          </a:p>
        </p:txBody>
      </p:sp>
      <p:grpSp>
        <p:nvGrpSpPr>
          <p:cNvPr id="222" name="Google Shape;222;p18"/>
          <p:cNvGrpSpPr/>
          <p:nvPr/>
        </p:nvGrpSpPr>
        <p:grpSpPr>
          <a:xfrm>
            <a:off x="2991277" y="2616234"/>
            <a:ext cx="1038306" cy="1223413"/>
            <a:chOff x="3027052" y="1494034"/>
            <a:chExt cx="1038306" cy="1223413"/>
          </a:xfrm>
        </p:grpSpPr>
        <p:grpSp>
          <p:nvGrpSpPr>
            <p:cNvPr id="223" name="Google Shape;223;p18"/>
            <p:cNvGrpSpPr/>
            <p:nvPr/>
          </p:nvGrpSpPr>
          <p:grpSpPr>
            <a:xfrm>
              <a:off x="3027052" y="1494034"/>
              <a:ext cx="1038306" cy="1223413"/>
              <a:chOff x="121075" y="2464025"/>
              <a:chExt cx="1410358" cy="1296950"/>
            </a:xfrm>
          </p:grpSpPr>
          <p:sp>
            <p:nvSpPr>
              <p:cNvPr id="204" name="Google Shape;204;p18"/>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224" name="Google Shape;224;p18"/>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grpSp>
          <p:nvGrpSpPr>
            <p:cNvPr id="225" name="Google Shape;225;p18"/>
            <p:cNvGrpSpPr/>
            <p:nvPr/>
          </p:nvGrpSpPr>
          <p:grpSpPr>
            <a:xfrm>
              <a:off x="3086910" y="1940014"/>
              <a:ext cx="918593" cy="658647"/>
              <a:chOff x="208288" y="2942525"/>
              <a:chExt cx="1186200" cy="760650"/>
            </a:xfrm>
          </p:grpSpPr>
          <p:sp>
            <p:nvSpPr>
              <p:cNvPr id="226" name="Google Shape;226;p18"/>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7" name="Google Shape;227;p18"/>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cxnSp>
        <p:nvCxnSpPr>
          <p:cNvPr id="228" name="Google Shape;228;p18"/>
          <p:cNvCxnSpPr>
            <a:stCxn id="215" idx="1"/>
            <a:endCxn id="229" idx="3"/>
          </p:cNvCxnSpPr>
          <p:nvPr/>
        </p:nvCxnSpPr>
        <p:spPr>
          <a:xfrm flipH="1">
            <a:off x="2394568" y="3758682"/>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230" name="Google Shape;230;p18"/>
          <p:cNvCxnSpPr>
            <a:stCxn id="204" idx="1"/>
            <a:endCxn id="229"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sp>
        <p:nvSpPr>
          <p:cNvPr id="231" name="Google Shape;231;p18"/>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232" name="Google Shape;232;p18"/>
          <p:cNvSpPr txBox="1"/>
          <p:nvPr/>
        </p:nvSpPr>
        <p:spPr>
          <a:xfrm>
            <a:off x="6499799" y="16283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233" name="Google Shape;233;p18"/>
          <p:cNvSpPr/>
          <p:nvPr/>
        </p:nvSpPr>
        <p:spPr>
          <a:xfrm>
            <a:off x="4164563" y="38021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sp>
        <p:nvSpPr>
          <p:cNvPr id="234" name="Google Shape;234;p18"/>
          <p:cNvSpPr/>
          <p:nvPr/>
        </p:nvSpPr>
        <p:spPr>
          <a:xfrm>
            <a:off x="2099588" y="3302225"/>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19"/>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40" name="Google Shape;240;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3. Surfaces</a:t>
            </a:r>
          </a:p>
        </p:txBody>
      </p:sp>
      <p:grpSp>
        <p:nvGrpSpPr>
          <p:cNvPr id="241" name="Google Shape;241;p19"/>
          <p:cNvGrpSpPr/>
          <p:nvPr/>
        </p:nvGrpSpPr>
        <p:grpSpPr>
          <a:xfrm>
            <a:off x="4097488" y="1136239"/>
            <a:ext cx="1515028" cy="2106333"/>
            <a:chOff x="1666394" y="1759000"/>
            <a:chExt cx="1940106" cy="2606525"/>
          </a:xfrm>
        </p:grpSpPr>
        <p:sp>
          <p:nvSpPr>
            <p:cNvPr id="242" name="Google Shape;242;p1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243" name="Google Shape;243;p1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244" name="Google Shape;244;p19"/>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45" name="Google Shape;245;p19"/>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246" name="Google Shape;246;p19"/>
          <p:cNvGrpSpPr/>
          <p:nvPr/>
        </p:nvGrpSpPr>
        <p:grpSpPr>
          <a:xfrm>
            <a:off x="4164563" y="1187989"/>
            <a:ext cx="1515028" cy="2106333"/>
            <a:chOff x="1666394" y="1759000"/>
            <a:chExt cx="1940106" cy="2606525"/>
          </a:xfrm>
        </p:grpSpPr>
        <p:sp>
          <p:nvSpPr>
            <p:cNvPr id="247" name="Google Shape;247;p1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000"/>
            </a:p>
          </p:txBody>
        </p:sp>
        <p:sp>
          <p:nvSpPr>
            <p:cNvPr id="248" name="Google Shape;248;p1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249" name="Google Shape;249;p19"/>
          <p:cNvGrpSpPr/>
          <p:nvPr/>
        </p:nvGrpSpPr>
        <p:grpSpPr>
          <a:xfrm>
            <a:off x="4269590" y="1711698"/>
            <a:ext cx="1357847" cy="1530865"/>
            <a:chOff x="1808850" y="2407075"/>
            <a:chExt cx="1844400" cy="1894400"/>
          </a:xfrm>
        </p:grpSpPr>
        <p:sp>
          <p:nvSpPr>
            <p:cNvPr id="250" name="Google Shape;250;p19"/>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000"/>
            </a:p>
          </p:txBody>
        </p:sp>
        <p:sp>
          <p:nvSpPr>
            <p:cNvPr id="251" name="Google Shape;251;p19"/>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252" name="Google Shape;252;p19"/>
          <p:cNvCxnSpPr>
            <a:stCxn id="253" idx="1"/>
            <a:endCxn id="254" idx="3"/>
          </p:cNvCxnSpPr>
          <p:nvPr/>
        </p:nvCxnSpPr>
        <p:spPr>
          <a:xfrm flipH="1">
            <a:off x="4029703" y="2881940"/>
            <a:ext cx="302700" cy="346500"/>
          </a:xfrm>
          <a:prstGeom prst="straightConnector1">
            <a:avLst/>
          </a:prstGeom>
          <a:noFill/>
          <a:ln w="9525" cap="flat" cmpd="sng">
            <a:solidFill>
              <a:schemeClr val="dk2"/>
            </a:solidFill>
            <a:prstDash val="solid"/>
            <a:round/>
            <a:headEnd type="none" w="med" len="med"/>
            <a:tailEnd type="triangle" w="med" len="med"/>
          </a:ln>
        </p:spPr>
      </p:cxnSp>
      <p:sp>
        <p:nvSpPr>
          <p:cNvPr id="253" name="Google Shape;253;p19"/>
          <p:cNvSpPr/>
          <p:nvPr/>
        </p:nvSpPr>
        <p:spPr>
          <a:xfrm>
            <a:off x="4332403" y="2561690"/>
            <a:ext cx="1132500" cy="6405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000"/>
              <a:t>Delegating</a:t>
            </a:r>
            <a:endParaRPr sz="1000"/>
          </a:p>
          <a:p>
            <a:pPr marL="0" lvl="0" indent="0" rtl="0">
              <a:spcBef>
                <a:spcPts val="0"/>
              </a:spcBef>
              <a:spcAft>
                <a:spcPts val="0"/>
              </a:spcAft>
              <a:buNone/>
            </a:pPr>
            <a:r>
              <a:rPr lang="en-GB" sz="1000"/>
              <a: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sp>
        <p:nvSpPr>
          <p:cNvPr id="255" name="Google Shape;255;p19"/>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56" name="Google Shape;256;p19"/>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257" name="Google Shape;257;p19"/>
          <p:cNvGrpSpPr/>
          <p:nvPr/>
        </p:nvGrpSpPr>
        <p:grpSpPr>
          <a:xfrm>
            <a:off x="7204951" y="2586275"/>
            <a:ext cx="1593797" cy="2256990"/>
            <a:chOff x="1666394" y="1759000"/>
            <a:chExt cx="1940106" cy="2606525"/>
          </a:xfrm>
        </p:grpSpPr>
        <p:sp>
          <p:nvSpPr>
            <p:cNvPr id="258" name="Google Shape;258;p19"/>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9" name="Google Shape;259;p19"/>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260" name="Google Shape;260;p19"/>
          <p:cNvGrpSpPr/>
          <p:nvPr/>
        </p:nvGrpSpPr>
        <p:grpSpPr>
          <a:xfrm>
            <a:off x="7326335" y="3147443"/>
            <a:ext cx="1428303" cy="1640361"/>
            <a:chOff x="1808850" y="2407075"/>
            <a:chExt cx="1844400" cy="1894400"/>
          </a:xfrm>
        </p:grpSpPr>
        <p:sp>
          <p:nvSpPr>
            <p:cNvPr id="261" name="Google Shape;261;p19"/>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Google Shape;262;p19"/>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263" name="Google Shape;263;p19"/>
          <p:cNvCxnSpPr>
            <a:stCxn id="264" idx="0"/>
            <a:endCxn id="265" idx="3"/>
          </p:cNvCxnSpPr>
          <p:nvPr/>
        </p:nvCxnSpPr>
        <p:spPr>
          <a:xfrm rot="10800000">
            <a:off x="7019228" y="3758551"/>
            <a:ext cx="963300" cy="267900"/>
          </a:xfrm>
          <a:prstGeom prst="straightConnector1">
            <a:avLst/>
          </a:prstGeom>
          <a:noFill/>
          <a:ln w="9525" cap="flat" cmpd="sng">
            <a:solidFill>
              <a:schemeClr val="dk2"/>
            </a:solidFill>
            <a:prstDash val="solid"/>
            <a:round/>
            <a:headEnd type="none" w="med" len="med"/>
            <a:tailEnd type="triangle" w="med" len="med"/>
          </a:ln>
        </p:spPr>
      </p:cxnSp>
      <p:grpSp>
        <p:nvGrpSpPr>
          <p:cNvPr id="266" name="Google Shape;266;p19"/>
          <p:cNvGrpSpPr/>
          <p:nvPr/>
        </p:nvGrpSpPr>
        <p:grpSpPr>
          <a:xfrm>
            <a:off x="5927023" y="3196756"/>
            <a:ext cx="1092181" cy="1123029"/>
            <a:chOff x="121075" y="2464025"/>
            <a:chExt cx="1410358" cy="1296950"/>
          </a:xfrm>
        </p:grpSpPr>
        <p:sp>
          <p:nvSpPr>
            <p:cNvPr id="265" name="Google Shape;265;p19"/>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67" name="Google Shape;267;p19"/>
            <p:cNvGrpSpPr/>
            <p:nvPr/>
          </p:nvGrpSpPr>
          <p:grpSpPr>
            <a:xfrm>
              <a:off x="121075" y="2464025"/>
              <a:ext cx="1410300" cy="1239150"/>
              <a:chOff x="121075" y="2464025"/>
              <a:chExt cx="1410300" cy="1239150"/>
            </a:xfrm>
          </p:grpSpPr>
          <p:sp>
            <p:nvSpPr>
              <p:cNvPr id="268" name="Google Shape;268;p19"/>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269" name="Google Shape;269;p19"/>
              <p:cNvGrpSpPr/>
              <p:nvPr/>
            </p:nvGrpSpPr>
            <p:grpSpPr>
              <a:xfrm>
                <a:off x="208288" y="2942525"/>
                <a:ext cx="1186200" cy="760650"/>
                <a:chOff x="208288" y="2942525"/>
                <a:chExt cx="1186200" cy="760650"/>
              </a:xfrm>
            </p:grpSpPr>
            <p:sp>
              <p:nvSpPr>
                <p:cNvPr id="270" name="Google Shape;270;p19"/>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1" name="Google Shape;271;p19"/>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grpSp>
      <p:sp>
        <p:nvSpPr>
          <p:cNvPr id="264" name="Google Shape;264;p19"/>
          <p:cNvSpPr/>
          <p:nvPr/>
        </p:nvSpPr>
        <p:spPr>
          <a:xfrm>
            <a:off x="7387028" y="4026451"/>
            <a:ext cx="1191000" cy="6864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Delegating</a:t>
            </a:r>
            <a:endParaRPr sz="1000"/>
          </a:p>
          <a:p>
            <a:pPr marL="0" lvl="0" indent="0" rtl="0">
              <a:spcBef>
                <a:spcPts val="0"/>
              </a:spcBef>
              <a:spcAft>
                <a:spcPts val="0"/>
              </a:spcAft>
              <a:buNone/>
            </a:pPr>
            <a:r>
              <a:rPr lang="en-GB" sz="1000"/>
              <a:t>Renderer</a:t>
            </a:r>
            <a:endParaRPr sz="1000"/>
          </a:p>
          <a:p>
            <a:pPr marL="0" lvl="0" indent="0" rtl="0">
              <a:spcBef>
                <a:spcPts val="0"/>
              </a:spcBef>
              <a:spcAft>
                <a:spcPts val="0"/>
              </a:spcAft>
              <a:buNone/>
            </a:pPr>
            <a:endParaRPr sz="1000"/>
          </a:p>
        </p:txBody>
      </p:sp>
      <p:grpSp>
        <p:nvGrpSpPr>
          <p:cNvPr id="272" name="Google Shape;272;p19"/>
          <p:cNvGrpSpPr/>
          <p:nvPr/>
        </p:nvGrpSpPr>
        <p:grpSpPr>
          <a:xfrm>
            <a:off x="2991277" y="2616234"/>
            <a:ext cx="1038306" cy="1223413"/>
            <a:chOff x="121075" y="2464025"/>
            <a:chExt cx="1410358" cy="1296950"/>
          </a:xfrm>
        </p:grpSpPr>
        <p:sp>
          <p:nvSpPr>
            <p:cNvPr id="254" name="Google Shape;254;p19"/>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000"/>
            </a:p>
          </p:txBody>
        </p:sp>
        <p:sp>
          <p:nvSpPr>
            <p:cNvPr id="273" name="Google Shape;273;p19"/>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sp>
        <p:nvSpPr>
          <p:cNvPr id="274" name="Google Shape;274;p19"/>
          <p:cNvSpPr/>
          <p:nvPr/>
        </p:nvSpPr>
        <p:spPr>
          <a:xfrm>
            <a:off x="3060797" y="3116636"/>
            <a:ext cx="862372" cy="604225"/>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5" name="Google Shape;275;p19"/>
          <p:cNvSpPr txBox="1"/>
          <p:nvPr/>
        </p:nvSpPr>
        <p:spPr>
          <a:xfrm>
            <a:off x="3051135" y="3062214"/>
            <a:ext cx="918593" cy="49590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276" name="Google Shape;276;p19"/>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77" name="Google Shape;277;p19"/>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278" name="Google Shape;278;p19"/>
          <p:cNvGrpSpPr/>
          <p:nvPr/>
        </p:nvGrpSpPr>
        <p:grpSpPr>
          <a:xfrm>
            <a:off x="318435" y="2114101"/>
            <a:ext cx="2036228" cy="1076588"/>
            <a:chOff x="233175" y="2164713"/>
            <a:chExt cx="1357847" cy="1076588"/>
          </a:xfrm>
        </p:grpSpPr>
        <p:sp>
          <p:nvSpPr>
            <p:cNvPr id="279" name="Google Shape;279;p19"/>
            <p:cNvSpPr/>
            <p:nvPr/>
          </p:nvSpPr>
          <p:spPr>
            <a:xfrm>
              <a:off x="233175" y="2227348"/>
              <a:ext cx="1357847" cy="101395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280" name="Google Shape;280;p19"/>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281" name="Google Shape;281;p19"/>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282" name="Google Shape;282;p19"/>
          <p:cNvGrpSpPr/>
          <p:nvPr/>
        </p:nvGrpSpPr>
        <p:grpSpPr>
          <a:xfrm>
            <a:off x="1464951" y="1084346"/>
            <a:ext cx="1391318" cy="922780"/>
            <a:chOff x="121075" y="2464025"/>
            <a:chExt cx="1410358" cy="1296950"/>
          </a:xfrm>
        </p:grpSpPr>
        <p:sp>
          <p:nvSpPr>
            <p:cNvPr id="283" name="Google Shape;283;p19"/>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000"/>
            </a:p>
          </p:txBody>
        </p:sp>
        <p:grpSp>
          <p:nvGrpSpPr>
            <p:cNvPr id="284" name="Google Shape;284;p19"/>
            <p:cNvGrpSpPr/>
            <p:nvPr/>
          </p:nvGrpSpPr>
          <p:grpSpPr>
            <a:xfrm>
              <a:off x="121075" y="2464025"/>
              <a:ext cx="1410300" cy="1239150"/>
              <a:chOff x="121075" y="2464025"/>
              <a:chExt cx="1410300" cy="1239150"/>
            </a:xfrm>
          </p:grpSpPr>
          <p:sp>
            <p:nvSpPr>
              <p:cNvPr id="285" name="Google Shape;285;p19"/>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286" name="Google Shape;286;p19"/>
              <p:cNvGrpSpPr/>
              <p:nvPr/>
            </p:nvGrpSpPr>
            <p:grpSpPr>
              <a:xfrm>
                <a:off x="208282" y="2942525"/>
                <a:ext cx="1186200" cy="760650"/>
                <a:chOff x="208282" y="2942525"/>
                <a:chExt cx="1186200" cy="760650"/>
              </a:xfrm>
            </p:grpSpPr>
            <p:sp>
              <p:nvSpPr>
                <p:cNvPr id="287" name="Google Shape;287;p19"/>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000"/>
                </a:p>
              </p:txBody>
            </p:sp>
            <p:sp>
              <p:nvSpPr>
                <p:cNvPr id="288" name="Google Shape;288;p19"/>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289" name="Google Shape;289;p19"/>
          <p:cNvGrpSpPr/>
          <p:nvPr/>
        </p:nvGrpSpPr>
        <p:grpSpPr>
          <a:xfrm>
            <a:off x="611225" y="3379513"/>
            <a:ext cx="1783450" cy="1229675"/>
            <a:chOff x="605325" y="3483175"/>
            <a:chExt cx="1783450" cy="1229675"/>
          </a:xfrm>
        </p:grpSpPr>
        <p:sp>
          <p:nvSpPr>
            <p:cNvPr id="290" name="Google Shape;290;p19"/>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a:t>SurfaceFactory</a:t>
              </a:r>
              <a:endParaRPr lang="en-GB"/>
            </a:p>
            <a:p>
              <a:pPr marL="0" lvl="0" indent="0">
                <a:spcBef>
                  <a:spcPts val="0"/>
                </a:spcBef>
                <a:spcAft>
                  <a:spcPts val="0"/>
                </a:spcAft>
                <a:buNone/>
              </a:pPr>
            </a:p>
            <a:p>
              <a:pPr marL="0" lvl="0" indent="0">
                <a:spcBef>
                  <a:spcPts val="0"/>
                </a:spcBef>
                <a:spcAft>
                  <a:spcPts val="0"/>
                </a:spcAft>
                <a:buNone/>
              </a:pPr>
            </a:p>
            <a:p>
              <a:pPr marL="0" lvl="0" indent="0">
                <a:spcBef>
                  <a:spcPts val="0"/>
                </a:spcBef>
                <a:spcAft>
                  <a:spcPts val="0"/>
                </a:spcAft>
                <a:buNone/>
              </a:pPr>
            </a:p>
          </p:txBody>
        </p:sp>
        <p:sp>
          <p:nvSpPr>
            <p:cNvPr id="291" name="Google Shape;291;p19"/>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292" name="Google Shape;292;p19"/>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293" name="Google Shape;293;p19"/>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200"/>
                <a:t>SurfaceFactory</a:t>
              </a:r>
              <a:endParaRPr sz="1200"/>
            </a:p>
            <a:p>
              <a:pPr marL="0" lvl="0" indent="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294" name="Google Shape;294;p19"/>
          <p:cNvCxnSpPr>
            <a:stCxn id="265" idx="1"/>
            <a:endCxn id="293" idx="3"/>
          </p:cNvCxnSpPr>
          <p:nvPr/>
        </p:nvCxnSpPr>
        <p:spPr>
          <a:xfrm flipH="1">
            <a:off x="2394568" y="3758682"/>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295" name="Google Shape;295;p19"/>
          <p:cNvCxnSpPr>
            <a:stCxn id="254" idx="1"/>
            <a:endCxn id="293"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cxnSp>
        <p:nvCxnSpPr>
          <p:cNvPr id="296" name="Google Shape;296;p19"/>
          <p:cNvCxnSpPr>
            <a:stCxn id="281" idx="0"/>
            <a:endCxn id="283"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p19"/>
          <p:cNvCxnSpPr>
            <a:stCxn id="290" idx="0"/>
            <a:endCxn id="279"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298" name="Google Shape;298;p19"/>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299" name="Google Shape;299;p19"/>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300" name="Google Shape;300;p19"/>
          <p:cNvSpPr txBox="1"/>
          <p:nvPr/>
        </p:nvSpPr>
        <p:spPr>
          <a:xfrm>
            <a:off x="6499799" y="16283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301" name="Google Shape;301;p19"/>
          <p:cNvSpPr/>
          <p:nvPr/>
        </p:nvSpPr>
        <p:spPr>
          <a:xfrm>
            <a:off x="4164563" y="38021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20"/>
          <p:cNvSpPr/>
          <p:nvPr/>
        </p:nvSpPr>
        <p:spPr>
          <a:xfrm>
            <a:off x="6317258" y="206108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07" name="Google Shape;307;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3. Surfaces</a:t>
            </a:r>
          </a:p>
        </p:txBody>
      </p:sp>
      <p:grpSp>
        <p:nvGrpSpPr>
          <p:cNvPr id="308" name="Google Shape;308;p20"/>
          <p:cNvGrpSpPr/>
          <p:nvPr/>
        </p:nvGrpSpPr>
        <p:grpSpPr>
          <a:xfrm>
            <a:off x="4097488" y="1136239"/>
            <a:ext cx="1515028" cy="2106333"/>
            <a:chOff x="1666394" y="1759000"/>
            <a:chExt cx="1940106" cy="2606525"/>
          </a:xfrm>
        </p:grpSpPr>
        <p:sp>
          <p:nvSpPr>
            <p:cNvPr id="309" name="Google Shape;309;p2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10" name="Google Shape;310;p2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sp>
        <p:nvSpPr>
          <p:cNvPr id="311" name="Google Shape;311;p20"/>
          <p:cNvSpPr/>
          <p:nvPr/>
        </p:nvSpPr>
        <p:spPr>
          <a:xfrm>
            <a:off x="3409725" y="767946"/>
            <a:ext cx="2359200" cy="25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12" name="Google Shape;312;p20"/>
          <p:cNvSpPr txBox="1"/>
          <p:nvPr/>
        </p:nvSpPr>
        <p:spPr>
          <a:xfrm>
            <a:off x="3409725" y="697900"/>
            <a:ext cx="2270100" cy="31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313" name="Google Shape;313;p20"/>
          <p:cNvGrpSpPr/>
          <p:nvPr/>
        </p:nvGrpSpPr>
        <p:grpSpPr>
          <a:xfrm>
            <a:off x="4164563" y="1187989"/>
            <a:ext cx="1515028" cy="2106333"/>
            <a:chOff x="1666394" y="1759000"/>
            <a:chExt cx="1940106" cy="2606525"/>
          </a:xfrm>
        </p:grpSpPr>
        <p:sp>
          <p:nvSpPr>
            <p:cNvPr id="314" name="Google Shape;314;p2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15" name="Google Shape;315;p2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ui::Compositor</a:t>
              </a:r>
              <a:endParaRPr sz="1000"/>
            </a:p>
          </p:txBody>
        </p:sp>
      </p:grpSp>
      <p:grpSp>
        <p:nvGrpSpPr>
          <p:cNvPr id="316" name="Google Shape;316;p20"/>
          <p:cNvGrpSpPr/>
          <p:nvPr/>
        </p:nvGrpSpPr>
        <p:grpSpPr>
          <a:xfrm>
            <a:off x="4269590" y="1711698"/>
            <a:ext cx="1357847" cy="1530865"/>
            <a:chOff x="1808850" y="2407075"/>
            <a:chExt cx="1844400" cy="1894400"/>
          </a:xfrm>
        </p:grpSpPr>
        <p:sp>
          <p:nvSpPr>
            <p:cNvPr id="317" name="Google Shape;317;p20"/>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18" name="Google Shape;318;p20"/>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319" name="Google Shape;319;p20"/>
          <p:cNvCxnSpPr>
            <a:stCxn id="317" idx="1"/>
            <a:endCxn id="320" idx="3"/>
          </p:cNvCxnSpPr>
          <p:nvPr/>
        </p:nvCxnSpPr>
        <p:spPr>
          <a:xfrm flipH="1">
            <a:off x="4029590" y="2491514"/>
            <a:ext cx="240000" cy="736800"/>
          </a:xfrm>
          <a:prstGeom prst="straightConnector1">
            <a:avLst/>
          </a:prstGeom>
          <a:noFill/>
          <a:ln w="9525" cap="flat" cmpd="sng">
            <a:solidFill>
              <a:schemeClr val="dk2"/>
            </a:solidFill>
            <a:prstDash val="solid"/>
            <a:round/>
            <a:headEnd type="none" w="med" len="med"/>
            <a:tailEnd type="triangle" w="med" len="med"/>
          </a:ln>
        </p:spPr>
      </p:cxnSp>
      <p:sp>
        <p:nvSpPr>
          <p:cNvPr id="321" name="Google Shape;321;p20"/>
          <p:cNvSpPr/>
          <p:nvPr/>
        </p:nvSpPr>
        <p:spPr>
          <a:xfrm>
            <a:off x="6410858" y="2136137"/>
            <a:ext cx="2481600" cy="27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22" name="Google Shape;322;p20"/>
          <p:cNvSpPr txBox="1"/>
          <p:nvPr/>
        </p:nvSpPr>
        <p:spPr>
          <a:xfrm>
            <a:off x="6410858" y="2061085"/>
            <a:ext cx="2388000" cy="33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Renderer Process</a:t>
            </a:r>
            <a:endParaRPr sz="1000"/>
          </a:p>
        </p:txBody>
      </p:sp>
      <p:grpSp>
        <p:nvGrpSpPr>
          <p:cNvPr id="323" name="Google Shape;323;p20"/>
          <p:cNvGrpSpPr/>
          <p:nvPr/>
        </p:nvGrpSpPr>
        <p:grpSpPr>
          <a:xfrm>
            <a:off x="7204951" y="2586275"/>
            <a:ext cx="1593797" cy="2256990"/>
            <a:chOff x="1666394" y="1759000"/>
            <a:chExt cx="1940106" cy="2606525"/>
          </a:xfrm>
        </p:grpSpPr>
        <p:sp>
          <p:nvSpPr>
            <p:cNvPr id="324" name="Google Shape;324;p20"/>
            <p:cNvSpPr/>
            <p:nvPr/>
          </p:nvSpPr>
          <p:spPr>
            <a:xfrm>
              <a:off x="1666394" y="1801725"/>
              <a:ext cx="1940100" cy="2563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5" name="Google Shape;325;p20"/>
            <p:cNvSpPr txBox="1"/>
            <p:nvPr/>
          </p:nvSpPr>
          <p:spPr>
            <a:xfrm>
              <a:off x="1666400" y="1759000"/>
              <a:ext cx="19401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RenderWidget</a:t>
              </a:r>
              <a:endParaRPr sz="1000"/>
            </a:p>
          </p:txBody>
        </p:sp>
      </p:grpSp>
      <p:grpSp>
        <p:nvGrpSpPr>
          <p:cNvPr id="326" name="Google Shape;326;p20"/>
          <p:cNvGrpSpPr/>
          <p:nvPr/>
        </p:nvGrpSpPr>
        <p:grpSpPr>
          <a:xfrm>
            <a:off x="7326335" y="3147443"/>
            <a:ext cx="1428303" cy="1640361"/>
            <a:chOff x="1808850" y="2407075"/>
            <a:chExt cx="1844400" cy="1894400"/>
          </a:xfrm>
        </p:grpSpPr>
        <p:sp>
          <p:nvSpPr>
            <p:cNvPr id="327" name="Google Shape;327;p20"/>
            <p:cNvSpPr/>
            <p:nvPr/>
          </p:nvSpPr>
          <p:spPr>
            <a:xfrm>
              <a:off x="1808850" y="2442675"/>
              <a:ext cx="1844400" cy="185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8" name="Google Shape;328;p20"/>
            <p:cNvSpPr txBox="1"/>
            <p:nvPr/>
          </p:nvSpPr>
          <p:spPr>
            <a:xfrm>
              <a:off x="1872950" y="2407075"/>
              <a:ext cx="1780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cc::LayerTreeHost</a:t>
              </a:r>
              <a:endParaRPr sz="1000"/>
            </a:p>
          </p:txBody>
        </p:sp>
      </p:grpSp>
      <p:cxnSp>
        <p:nvCxnSpPr>
          <p:cNvPr id="329" name="Google Shape;329;p20"/>
          <p:cNvCxnSpPr>
            <a:stCxn id="327" idx="1"/>
            <a:endCxn id="330" idx="3"/>
          </p:cNvCxnSpPr>
          <p:nvPr/>
        </p:nvCxnSpPr>
        <p:spPr>
          <a:xfrm rot="10800000">
            <a:off x="7019135" y="3758637"/>
            <a:ext cx="307200" cy="224400"/>
          </a:xfrm>
          <a:prstGeom prst="straightConnector1">
            <a:avLst/>
          </a:prstGeom>
          <a:noFill/>
          <a:ln w="9525" cap="flat" cmpd="sng">
            <a:solidFill>
              <a:schemeClr val="dk2"/>
            </a:solidFill>
            <a:prstDash val="solid"/>
            <a:round/>
            <a:headEnd type="none" w="med" len="med"/>
            <a:tailEnd type="triangle" w="med" len="med"/>
          </a:ln>
        </p:spPr>
      </p:cxnSp>
      <p:sp>
        <p:nvSpPr>
          <p:cNvPr id="330" name="Google Shape;330;p20"/>
          <p:cNvSpPr/>
          <p:nvPr/>
        </p:nvSpPr>
        <p:spPr>
          <a:xfrm>
            <a:off x="5927068" y="3197579"/>
            <a:ext cx="1092136" cy="1122206"/>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31" name="Google Shape;331;p20"/>
          <p:cNvGrpSpPr/>
          <p:nvPr/>
        </p:nvGrpSpPr>
        <p:grpSpPr>
          <a:xfrm>
            <a:off x="5927023" y="3196756"/>
            <a:ext cx="1092136" cy="1072980"/>
            <a:chOff x="121075" y="2464025"/>
            <a:chExt cx="1410300" cy="1239150"/>
          </a:xfrm>
        </p:grpSpPr>
        <p:sp>
          <p:nvSpPr>
            <p:cNvPr id="332" name="Google Shape;332;p20"/>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000">
                  <a:solidFill>
                    <a:schemeClr val="dk1"/>
                  </a:solidFill>
                </a:rPr>
                <a:t>Compositor</a:t>
              </a:r>
              <a:endParaRPr sz="1000">
                <a:solidFill>
                  <a:schemeClr val="dk1"/>
                </a:solidFill>
              </a:endParaRPr>
            </a:p>
            <a:p>
              <a:pPr marL="0" lvl="0" indent="0" rtl="0">
                <a:spcBef>
                  <a:spcPts val="0"/>
                </a:spcBef>
                <a:spcAft>
                  <a:spcPts val="0"/>
                </a:spcAft>
                <a:buClr>
                  <a:schemeClr val="dk1"/>
                </a:buClr>
                <a:buSzPts val="1100"/>
                <a:buFont typeface="Arial" charset="0"/>
                <a:buNone/>
              </a:pPr>
              <a:r>
                <a:rPr lang="en-GB" sz="1000">
                  <a:solidFill>
                    <a:schemeClr val="dk1"/>
                  </a:solidFill>
                </a:rPr>
                <a:t>FrameSink</a:t>
              </a:r>
              <a:endParaRPr sz="1000">
                <a:solidFill>
                  <a:schemeClr val="dk1"/>
                </a:solidFill>
              </a:endParaRPr>
            </a:p>
            <a:p>
              <a:pPr marL="0" lvl="0" indent="0" rtl="0">
                <a:spcBef>
                  <a:spcPts val="0"/>
                </a:spcBef>
                <a:spcAft>
                  <a:spcPts val="0"/>
                </a:spcAft>
                <a:buNone/>
              </a:pPr>
              <a:endParaRPr sz="1000"/>
            </a:p>
          </p:txBody>
        </p:sp>
        <p:grpSp>
          <p:nvGrpSpPr>
            <p:cNvPr id="333" name="Google Shape;333;p20"/>
            <p:cNvGrpSpPr/>
            <p:nvPr/>
          </p:nvGrpSpPr>
          <p:grpSpPr>
            <a:xfrm>
              <a:off x="208288" y="2942525"/>
              <a:ext cx="1186200" cy="760650"/>
              <a:chOff x="208288" y="2942525"/>
              <a:chExt cx="1186200" cy="760650"/>
            </a:xfrm>
          </p:grpSpPr>
          <p:sp>
            <p:nvSpPr>
              <p:cNvPr id="334" name="Google Shape;334;p20"/>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5" name="Google Shape;335;p20"/>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grpSp>
      </p:grpSp>
      <p:sp>
        <p:nvSpPr>
          <p:cNvPr id="336" name="Google Shape;336;p20"/>
          <p:cNvSpPr/>
          <p:nvPr/>
        </p:nvSpPr>
        <p:spPr>
          <a:xfrm>
            <a:off x="145877" y="1683462"/>
            <a:ext cx="2359200" cy="299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337" name="Google Shape;337;p20"/>
          <p:cNvSpPr txBox="1"/>
          <p:nvPr/>
        </p:nvSpPr>
        <p:spPr>
          <a:xfrm>
            <a:off x="190427" y="1628387"/>
            <a:ext cx="2270100" cy="36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Browser Process</a:t>
            </a:r>
            <a:endParaRPr sz="1000"/>
          </a:p>
        </p:txBody>
      </p:sp>
      <p:grpSp>
        <p:nvGrpSpPr>
          <p:cNvPr id="338" name="Google Shape;338;p20"/>
          <p:cNvGrpSpPr/>
          <p:nvPr/>
        </p:nvGrpSpPr>
        <p:grpSpPr>
          <a:xfrm>
            <a:off x="318435" y="2114101"/>
            <a:ext cx="2036157" cy="1076635"/>
            <a:chOff x="233175" y="2164713"/>
            <a:chExt cx="1357800" cy="1076635"/>
          </a:xfrm>
        </p:grpSpPr>
        <p:sp>
          <p:nvSpPr>
            <p:cNvPr id="339" name="Google Shape;339;p20"/>
            <p:cNvSpPr/>
            <p:nvPr/>
          </p:nvSpPr>
          <p:spPr>
            <a:xfrm>
              <a:off x="233175" y="2227348"/>
              <a:ext cx="1357800" cy="1014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40" name="Google Shape;340;p20"/>
            <p:cNvSpPr txBox="1"/>
            <p:nvPr/>
          </p:nvSpPr>
          <p:spPr>
            <a:xfrm>
              <a:off x="233182" y="2164713"/>
              <a:ext cx="1310700" cy="45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cc::Display</a:t>
              </a:r>
              <a:endParaRPr sz="1000"/>
            </a:p>
          </p:txBody>
        </p:sp>
        <p:sp>
          <p:nvSpPr>
            <p:cNvPr id="341" name="Google Shape;341;p20"/>
            <p:cNvSpPr/>
            <p:nvPr/>
          </p:nvSpPr>
          <p:spPr>
            <a:xfrm>
              <a:off x="451575" y="2616225"/>
              <a:ext cx="1092300" cy="5727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000"/>
                <a:t>DirectRenderer</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grpSp>
      <p:grpSp>
        <p:nvGrpSpPr>
          <p:cNvPr id="342" name="Google Shape;342;p20"/>
          <p:cNvGrpSpPr/>
          <p:nvPr/>
        </p:nvGrpSpPr>
        <p:grpSpPr>
          <a:xfrm>
            <a:off x="1464951" y="1084346"/>
            <a:ext cx="1391318" cy="922780"/>
            <a:chOff x="121075" y="2464025"/>
            <a:chExt cx="1410358" cy="1296950"/>
          </a:xfrm>
        </p:grpSpPr>
        <p:sp>
          <p:nvSpPr>
            <p:cNvPr id="343" name="Google Shape;343;p20"/>
            <p:cNvSpPr/>
            <p:nvPr/>
          </p:nvSpPr>
          <p:spPr>
            <a:xfrm>
              <a:off x="121133" y="2464975"/>
              <a:ext cx="1410300" cy="1296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grpSp>
          <p:nvGrpSpPr>
            <p:cNvPr id="344" name="Google Shape;344;p20"/>
            <p:cNvGrpSpPr/>
            <p:nvPr/>
          </p:nvGrpSpPr>
          <p:grpSpPr>
            <a:xfrm>
              <a:off x="121075" y="2464025"/>
              <a:ext cx="1410300" cy="1239150"/>
              <a:chOff x="121075" y="2464025"/>
              <a:chExt cx="1410300" cy="1239150"/>
            </a:xfrm>
          </p:grpSpPr>
          <p:sp>
            <p:nvSpPr>
              <p:cNvPr id="345" name="Google Shape;345;p20"/>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OutputSurface</a:t>
                </a:r>
                <a:endParaRPr sz="1000"/>
              </a:p>
            </p:txBody>
          </p:sp>
          <p:grpSp>
            <p:nvGrpSpPr>
              <p:cNvPr id="346" name="Google Shape;346;p20"/>
              <p:cNvGrpSpPr/>
              <p:nvPr/>
            </p:nvGrpSpPr>
            <p:grpSpPr>
              <a:xfrm>
                <a:off x="208282" y="2942525"/>
                <a:ext cx="1186200" cy="760650"/>
                <a:chOff x="208282" y="2942525"/>
                <a:chExt cx="1186200" cy="760650"/>
              </a:xfrm>
            </p:grpSpPr>
            <p:sp>
              <p:nvSpPr>
                <p:cNvPr id="347" name="Google Shape;347;p20"/>
                <p:cNvSpPr/>
                <p:nvPr/>
              </p:nvSpPr>
              <p:spPr>
                <a:xfrm>
                  <a:off x="220750" y="3005375"/>
                  <a:ext cx="1018500" cy="6978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48" name="Google Shape;348;p20"/>
                <p:cNvSpPr txBox="1"/>
                <p:nvPr/>
              </p:nvSpPr>
              <p:spPr>
                <a:xfrm>
                  <a:off x="208282" y="2942525"/>
                  <a:ext cx="1186200" cy="47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GL </a:t>
                  </a:r>
                  <a:r>
                    <a:rPr lang="en-GB" sz="1000">
                      <a:solidFill>
                        <a:schemeClr val="dk1"/>
                      </a:solidFill>
                    </a:rPr>
                    <a:t>framebuffer</a:t>
                  </a:r>
                  <a:endParaRPr sz="1000"/>
                </a:p>
              </p:txBody>
            </p:sp>
          </p:grpSp>
        </p:grpSp>
      </p:grpSp>
      <p:grpSp>
        <p:nvGrpSpPr>
          <p:cNvPr id="349" name="Google Shape;349;p20"/>
          <p:cNvGrpSpPr/>
          <p:nvPr/>
        </p:nvGrpSpPr>
        <p:grpSpPr>
          <a:xfrm>
            <a:off x="611225" y="3379513"/>
            <a:ext cx="1783450" cy="1229675"/>
            <a:chOff x="605325" y="3483175"/>
            <a:chExt cx="1783450" cy="1229675"/>
          </a:xfrm>
        </p:grpSpPr>
        <p:sp>
          <p:nvSpPr>
            <p:cNvPr id="350" name="Google Shape;350;p20"/>
            <p:cNvSpPr/>
            <p:nvPr/>
          </p:nvSpPr>
          <p:spPr>
            <a:xfrm>
              <a:off x="605325" y="34831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351" name="Google Shape;351;p20"/>
            <p:cNvSpPr/>
            <p:nvPr/>
          </p:nvSpPr>
          <p:spPr>
            <a:xfrm>
              <a:off x="665150" y="3552275"/>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352" name="Google Shape;352;p20"/>
            <p:cNvSpPr/>
            <p:nvPr/>
          </p:nvSpPr>
          <p:spPr>
            <a:xfrm>
              <a:off x="735050" y="36297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a:t>SurfaceFactory</a:t>
              </a:r>
              <a:endParaRPr lang="en-GB"/>
            </a:p>
            <a:p>
              <a:pPr marL="0" lvl="0" indent="0" rtl="0">
                <a:spcBef>
                  <a:spcPts val="0"/>
                </a:spcBef>
                <a:spcAft>
                  <a:spcPts val="0"/>
                </a:spcAft>
                <a:buNone/>
              </a:pPr>
            </a:p>
            <a:p>
              <a:pPr marL="0" lvl="0" indent="0" rtl="0">
                <a:spcBef>
                  <a:spcPts val="0"/>
                </a:spcBef>
                <a:spcAft>
                  <a:spcPts val="0"/>
                </a:spcAft>
                <a:buNone/>
              </a:pPr>
            </a:p>
            <a:p>
              <a:pPr marL="0" lvl="0" indent="0" rtl="0">
                <a:spcBef>
                  <a:spcPts val="0"/>
                </a:spcBef>
                <a:spcAft>
                  <a:spcPts val="0"/>
                </a:spcAft>
                <a:buNone/>
              </a:pPr>
            </a:p>
          </p:txBody>
        </p:sp>
        <p:sp>
          <p:nvSpPr>
            <p:cNvPr id="353" name="Google Shape;353;p20"/>
            <p:cNvSpPr/>
            <p:nvPr/>
          </p:nvSpPr>
          <p:spPr>
            <a:xfrm>
              <a:off x="794875" y="3698850"/>
              <a:ext cx="1593900" cy="1014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200"/>
                <a:t>SurfaceFactory</a:t>
              </a:r>
              <a:endParaRPr sz="1200"/>
            </a:p>
            <a:p>
              <a:pPr marL="0" lvl="0" indent="0" rtl="0">
                <a:spcBef>
                  <a:spcPts val="0"/>
                </a:spcBef>
                <a:spcAft>
                  <a:spcPts val="0"/>
                </a:spcAft>
                <a:buNone/>
              </a:pPr>
              <a:endParaRPr sz="1200"/>
            </a:p>
            <a:p>
              <a:pPr marL="0" lvl="0" indent="0" rtl="0">
                <a:spcBef>
                  <a:spcPts val="0"/>
                </a:spcBef>
                <a:spcAft>
                  <a:spcPts val="0"/>
                </a:spcAft>
                <a:buNone/>
              </a:pPr>
              <a:r>
                <a:rPr lang="en-GB" sz="1200"/>
                <a:t>(transfers CompositorFrames)</a:t>
              </a:r>
              <a:endParaRPr sz="1200"/>
            </a:p>
            <a:p>
              <a:pPr marL="0" lvl="0" indent="0" rtl="0">
                <a:spcBef>
                  <a:spcPts val="0"/>
                </a:spcBef>
                <a:spcAft>
                  <a:spcPts val="0"/>
                </a:spcAft>
                <a:buNone/>
              </a:pPr>
              <a:endParaRPr sz="1200"/>
            </a:p>
          </p:txBody>
        </p:sp>
      </p:grpSp>
      <p:cxnSp>
        <p:nvCxnSpPr>
          <p:cNvPr id="354" name="Google Shape;354;p20"/>
          <p:cNvCxnSpPr>
            <a:stCxn id="330" idx="1"/>
            <a:endCxn id="353" idx="3"/>
          </p:cNvCxnSpPr>
          <p:nvPr/>
        </p:nvCxnSpPr>
        <p:spPr>
          <a:xfrm flipH="1">
            <a:off x="2394568" y="3758682"/>
            <a:ext cx="3532500" cy="343500"/>
          </a:xfrm>
          <a:prstGeom prst="straightConnector1">
            <a:avLst/>
          </a:prstGeom>
          <a:noFill/>
          <a:ln w="9525" cap="flat" cmpd="sng">
            <a:solidFill>
              <a:schemeClr val="dk2"/>
            </a:solidFill>
            <a:prstDash val="dash"/>
            <a:round/>
            <a:headEnd type="none" w="med" len="med"/>
            <a:tailEnd type="triangle" w="med" len="med"/>
          </a:ln>
        </p:spPr>
      </p:cxnSp>
      <p:cxnSp>
        <p:nvCxnSpPr>
          <p:cNvPr id="355" name="Google Shape;355;p20"/>
          <p:cNvCxnSpPr>
            <a:stCxn id="320" idx="1"/>
            <a:endCxn id="353" idx="3"/>
          </p:cNvCxnSpPr>
          <p:nvPr/>
        </p:nvCxnSpPr>
        <p:spPr>
          <a:xfrm flipH="1">
            <a:off x="2394620" y="3228388"/>
            <a:ext cx="596700" cy="873900"/>
          </a:xfrm>
          <a:prstGeom prst="straightConnector1">
            <a:avLst/>
          </a:prstGeom>
          <a:noFill/>
          <a:ln w="9525" cap="flat" cmpd="sng">
            <a:solidFill>
              <a:schemeClr val="dk2"/>
            </a:solidFill>
            <a:prstDash val="dash"/>
            <a:round/>
            <a:headEnd type="none" w="med" len="med"/>
            <a:tailEnd type="triangle" w="med" len="med"/>
          </a:ln>
        </p:spPr>
      </p:cxnSp>
      <p:cxnSp>
        <p:nvCxnSpPr>
          <p:cNvPr id="356" name="Google Shape;356;p20"/>
          <p:cNvCxnSpPr>
            <a:stCxn id="341" idx="0"/>
            <a:endCxn id="343" idx="2"/>
          </p:cNvCxnSpPr>
          <p:nvPr/>
        </p:nvCxnSpPr>
        <p:spPr>
          <a:xfrm rot="10800000" flipH="1">
            <a:off x="1464954" y="2007013"/>
            <a:ext cx="695700" cy="558600"/>
          </a:xfrm>
          <a:prstGeom prst="straightConnector1">
            <a:avLst/>
          </a:prstGeom>
          <a:noFill/>
          <a:ln w="9525" cap="flat" cmpd="sng">
            <a:solidFill>
              <a:schemeClr val="dk2"/>
            </a:solidFill>
            <a:prstDash val="solid"/>
            <a:round/>
            <a:headEnd type="none" w="med" len="med"/>
            <a:tailEnd type="triangle" w="med" len="med"/>
          </a:ln>
        </p:spPr>
      </p:cxnSp>
      <p:cxnSp>
        <p:nvCxnSpPr>
          <p:cNvPr id="357" name="Google Shape;357;p20"/>
          <p:cNvCxnSpPr>
            <a:stCxn id="350" idx="0"/>
            <a:endCxn id="339" idx="2"/>
          </p:cNvCxnSpPr>
          <p:nvPr/>
        </p:nvCxnSpPr>
        <p:spPr>
          <a:xfrm rot="10800000">
            <a:off x="1336475" y="3190813"/>
            <a:ext cx="71700" cy="188700"/>
          </a:xfrm>
          <a:prstGeom prst="straightConnector1">
            <a:avLst/>
          </a:prstGeom>
          <a:noFill/>
          <a:ln w="9525" cap="flat" cmpd="sng">
            <a:solidFill>
              <a:schemeClr val="dk2"/>
            </a:solidFill>
            <a:prstDash val="solid"/>
            <a:round/>
            <a:headEnd type="none" w="med" len="med"/>
            <a:tailEnd type="triangle" w="med" len="med"/>
          </a:ln>
        </p:spPr>
      </p:cxnSp>
      <p:sp>
        <p:nvSpPr>
          <p:cNvPr id="358" name="Google Shape;358;p20"/>
          <p:cNvSpPr txBox="1"/>
          <p:nvPr/>
        </p:nvSpPr>
        <p:spPr>
          <a:xfrm>
            <a:off x="142538" y="4572375"/>
            <a:ext cx="23880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Display compositor</a:t>
            </a:r>
            <a:endParaRPr sz="2000"/>
          </a:p>
        </p:txBody>
      </p:sp>
      <p:sp>
        <p:nvSpPr>
          <p:cNvPr id="359" name="Google Shape;359;p20"/>
          <p:cNvSpPr txBox="1"/>
          <p:nvPr/>
        </p:nvSpPr>
        <p:spPr>
          <a:xfrm>
            <a:off x="3439724" y="3191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360" name="Google Shape;360;p20"/>
          <p:cNvSpPr txBox="1"/>
          <p:nvPr/>
        </p:nvSpPr>
        <p:spPr>
          <a:xfrm>
            <a:off x="6499799" y="1628375"/>
            <a:ext cx="2210100" cy="52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000"/>
              <a:t>Layer compositor</a:t>
            </a:r>
            <a:endParaRPr sz="2000"/>
          </a:p>
        </p:txBody>
      </p:sp>
      <p:sp>
        <p:nvSpPr>
          <p:cNvPr id="361" name="Google Shape;361;p20"/>
          <p:cNvSpPr/>
          <p:nvPr/>
        </p:nvSpPr>
        <p:spPr>
          <a:xfrm>
            <a:off x="4164563" y="3802150"/>
            <a:ext cx="7074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800"/>
              <a:t>CompositorFrame</a:t>
            </a:r>
            <a:endParaRPr sz="800"/>
          </a:p>
        </p:txBody>
      </p:sp>
      <p:grpSp>
        <p:nvGrpSpPr>
          <p:cNvPr id="362" name="Google Shape;362;p20"/>
          <p:cNvGrpSpPr/>
          <p:nvPr/>
        </p:nvGrpSpPr>
        <p:grpSpPr>
          <a:xfrm>
            <a:off x="2991277" y="2616234"/>
            <a:ext cx="1038306" cy="1223413"/>
            <a:chOff x="121075" y="2464025"/>
            <a:chExt cx="1410358" cy="1296950"/>
          </a:xfrm>
        </p:grpSpPr>
        <p:sp>
          <p:nvSpPr>
            <p:cNvPr id="320" name="Google Shape;320;p20"/>
            <p:cNvSpPr/>
            <p:nvPr/>
          </p:nvSpPr>
          <p:spPr>
            <a:xfrm>
              <a:off x="121133" y="2464975"/>
              <a:ext cx="1410300" cy="1296000"/>
            </a:xfrm>
            <a:prstGeom prst="rect">
              <a:avLst/>
            </a:prstGeom>
            <a:solidFill>
              <a:srgbClr val="3BCD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000"/>
            </a:p>
          </p:txBody>
        </p:sp>
        <p:sp>
          <p:nvSpPr>
            <p:cNvPr id="363" name="Google Shape;363;p20"/>
            <p:cNvSpPr txBox="1"/>
            <p:nvPr/>
          </p:nvSpPr>
          <p:spPr>
            <a:xfrm>
              <a:off x="121075" y="2464025"/>
              <a:ext cx="1410300" cy="47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000"/>
                <a:t>Compositor</a:t>
              </a:r>
              <a:endParaRPr sz="1000"/>
            </a:p>
            <a:p>
              <a:pPr marL="0" lvl="0" indent="0" rtl="0">
                <a:spcBef>
                  <a:spcPts val="0"/>
                </a:spcBef>
                <a:spcAft>
                  <a:spcPts val="0"/>
                </a:spcAft>
                <a:buNone/>
              </a:pPr>
              <a:r>
                <a:rPr lang="en-GB" sz="1000"/>
                <a:t>FrameSink</a:t>
              </a:r>
              <a:endParaRPr sz="1000"/>
            </a:p>
          </p:txBody>
        </p:sp>
      </p:grpSp>
      <p:grpSp>
        <p:nvGrpSpPr>
          <p:cNvPr id="364" name="Google Shape;364;p20"/>
          <p:cNvGrpSpPr/>
          <p:nvPr/>
        </p:nvGrpSpPr>
        <p:grpSpPr>
          <a:xfrm>
            <a:off x="3051135" y="3062214"/>
            <a:ext cx="918593" cy="658647"/>
            <a:chOff x="208288" y="2942525"/>
            <a:chExt cx="1186200" cy="760650"/>
          </a:xfrm>
        </p:grpSpPr>
        <p:sp>
          <p:nvSpPr>
            <p:cNvPr id="365" name="Google Shape;365;p20"/>
            <p:cNvSpPr txBox="1"/>
            <p:nvPr/>
          </p:nvSpPr>
          <p:spPr>
            <a:xfrm>
              <a:off x="208288" y="2942525"/>
              <a:ext cx="11862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
          <p:nvSpPr>
            <p:cNvPr id="366" name="Google Shape;366;p20"/>
            <p:cNvSpPr/>
            <p:nvPr/>
          </p:nvSpPr>
          <p:spPr>
            <a:xfrm>
              <a:off x="220764" y="3005375"/>
              <a:ext cx="1113600" cy="697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67" name="Google Shape;367;p20"/>
          <p:cNvSpPr txBox="1"/>
          <p:nvPr/>
        </p:nvSpPr>
        <p:spPr>
          <a:xfrm>
            <a:off x="3051135" y="3062214"/>
            <a:ext cx="918600" cy="49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a:t>RenderPass</a:t>
            </a:r>
            <a:endParaRPr sz="1000"/>
          </a:p>
          <a:p>
            <a:pPr marL="0" lvl="0" indent="0" rtl="0">
              <a:spcBef>
                <a:spcPts val="0"/>
              </a:spcBef>
              <a:spcAft>
                <a:spcPts val="0"/>
              </a:spcAft>
              <a:buNone/>
            </a:pPr>
            <a:r>
              <a:rPr lang="en-GB" sz="1000"/>
              <a:t>DrawQuads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OutputSurface API</a:t>
            </a:r>
          </a:p>
        </p:txBody>
      </p:sp>
      <p:sp>
        <p:nvSpPr>
          <p:cNvPr id="373" name="Google Shape;373;p21"/>
          <p:cNvSpPr txBox="1"/>
          <p:nvPr>
            <p:ph type="body" idx="1"/>
          </p:nvPr>
        </p:nvSpPr>
        <p:spPr>
          <a:xfrm>
            <a:off x="311700" y="1152475"/>
            <a:ext cx="4251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Managing the backbuffer, swapping it, and using overlays.</a:t>
            </a:r>
            <a:endParaRPr lang="en-GB"/>
          </a:p>
          <a:p>
            <a:pPr marL="0" lvl="0" indent="0" rtl="0">
              <a:spcBef>
                <a:spcPts val="1600"/>
              </a:spcBef>
              <a:spcAft>
                <a:spcPts val="0"/>
              </a:spcAft>
              <a:buNone/>
            </a:pPr>
            <a:r>
              <a:rPr lang="en-GB" sz="1100">
                <a:solidFill>
                  <a:srgbClr val="000088"/>
                </a:solidFill>
                <a:highlight>
                  <a:srgbClr val="FFFFFF"/>
                </a:highlight>
              </a:rPr>
              <a:t>class</a:t>
            </a:r>
            <a:r>
              <a:rPr lang="en-GB" sz="1100">
                <a:solidFill>
                  <a:schemeClr val="dk1"/>
                </a:solidFill>
                <a:highlight>
                  <a:srgbClr val="FFFFFF"/>
                </a:highlight>
                <a:uFill>
                  <a:noFill/>
                </a:uFill>
                <a:hlinkClick r:id="rId1"/>
              </a:rPr>
              <a:t> </a:t>
            </a:r>
            <a:r>
              <a:rPr lang="en-GB" sz="1100" b="1">
                <a:solidFill>
                  <a:srgbClr val="551A8B"/>
                </a:solidFill>
                <a:uFill>
                  <a:noFill/>
                </a:uFill>
                <a:hlinkClick r:id="rId2"/>
              </a:rPr>
              <a:t>OutputSurface</a:t>
            </a:r>
            <a:r>
              <a:rPr lang="en-GB" sz="1100">
                <a:solidFill>
                  <a:schemeClr val="dk1"/>
                </a:solidFill>
                <a:highlight>
                  <a:srgbClr val="FFFFFF"/>
                </a:highlight>
              </a:rPr>
              <a:t> {</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3"/>
              </a:rPr>
              <a:t> </a:t>
            </a:r>
            <a:r>
              <a:rPr lang="en-GB" sz="1100">
                <a:solidFill>
                  <a:srgbClr val="551A8B"/>
                </a:solidFill>
                <a:highlight>
                  <a:srgbClr val="FFFFFF"/>
                </a:highlight>
                <a:uFill>
                  <a:noFill/>
                </a:uFill>
                <a:hlinkClick r:id="rId3"/>
              </a:rPr>
              <a:t>EnsureBackbuffer</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4"/>
              </a:rPr>
              <a:t> </a:t>
            </a:r>
            <a:r>
              <a:rPr lang="en-GB" sz="1100">
                <a:solidFill>
                  <a:srgbClr val="551A8B"/>
                </a:solidFill>
                <a:highlight>
                  <a:srgbClr val="FFFFFF"/>
                </a:highlight>
                <a:uFill>
                  <a:noFill/>
                </a:uFill>
                <a:hlinkClick r:id="rId4"/>
              </a:rPr>
              <a:t>DiscardBackbuffer</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endParaRPr sz="1100">
              <a:solidFill>
                <a:schemeClr val="dk1"/>
              </a:solidFill>
              <a:highlight>
                <a:srgbClr val="FFFFFF"/>
              </a:highlight>
            </a:endParaRPr>
          </a:p>
          <a:p>
            <a:pPr marL="0" lvl="0" indent="0" rtl="0">
              <a:spcBef>
                <a:spcPts val="0"/>
              </a:spcBef>
              <a:spcAft>
                <a:spcPts val="0"/>
              </a:spcAft>
              <a:buNone/>
            </a:pP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uFill>
                  <a:noFill/>
                </a:uFill>
                <a:hlinkClick r:id="rId5"/>
              </a:rPr>
              <a:t> </a:t>
            </a:r>
            <a:r>
              <a:rPr lang="en-GB" sz="1100">
                <a:solidFill>
                  <a:srgbClr val="000088"/>
                </a:solidFill>
                <a:highlight>
                  <a:srgbClr val="FFFFFF"/>
                </a:highlight>
                <a:uFill>
                  <a:noFill/>
                </a:uFill>
                <a:hlinkClick r:id="rId5"/>
              </a:rPr>
              <a:t>bool</a:t>
            </a:r>
            <a:r>
              <a:rPr lang="en-GB" sz="1100">
                <a:solidFill>
                  <a:schemeClr val="dk1"/>
                </a:solidFill>
                <a:highlight>
                  <a:srgbClr val="FFFFFF"/>
                </a:highlight>
                <a:uFill>
                  <a:noFill/>
                </a:uFill>
                <a:hlinkClick r:id="rId6"/>
              </a:rPr>
              <a:t> </a:t>
            </a:r>
            <a:r>
              <a:rPr lang="en-GB" sz="1100">
                <a:solidFill>
                  <a:srgbClr val="551A8B"/>
                </a:solidFill>
                <a:highlight>
                  <a:srgbClr val="FFFFFF"/>
                </a:highlight>
                <a:uFill>
                  <a:noFill/>
                </a:uFill>
                <a:hlinkClick r:id="rId6"/>
              </a:rPr>
              <a:t>IsDisplayedAsOverlayPlane</a:t>
            </a:r>
            <a:r>
              <a:rPr lang="en-GB" sz="1100">
                <a:solidFill>
                  <a:schemeClr val="dk1"/>
                </a:solidFill>
                <a:highlight>
                  <a:srgbClr val="FFFFFF"/>
                </a:highlight>
              </a:rPr>
              <a:t>() </a:t>
            </a:r>
            <a:r>
              <a:rPr lang="en-GB" sz="1100">
                <a:solidFill>
                  <a:srgbClr val="000088"/>
                </a:solidFill>
                <a:highlight>
                  <a:srgbClr val="FFFFFF"/>
                </a:highlight>
              </a:rPr>
              <a:t>const</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endParaRPr sz="1100">
              <a:solidFill>
                <a:schemeClr val="dk1"/>
              </a:solidFill>
              <a:highlight>
                <a:srgbClr val="FFFFFF"/>
              </a:highlight>
            </a:endParaRPr>
          </a:p>
          <a:p>
            <a:pPr marL="0" lvl="0" indent="0" rtl="0">
              <a:spcBef>
                <a:spcPts val="0"/>
              </a:spcBef>
              <a:spcAft>
                <a:spcPts val="0"/>
              </a:spcAft>
              <a:buNone/>
            </a:pP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7"/>
              </a:rPr>
              <a:t> </a:t>
            </a:r>
            <a:r>
              <a:rPr lang="en-GB" sz="1100">
                <a:solidFill>
                  <a:srgbClr val="551A8B"/>
                </a:solidFill>
                <a:highlight>
                  <a:srgbClr val="FFFFFF"/>
                </a:highlight>
                <a:uFill>
                  <a:noFill/>
                </a:uFill>
                <a:hlinkClick r:id="rId7"/>
              </a:rPr>
              <a:t>Reshape</a:t>
            </a:r>
            <a:r>
              <a:rPr lang="en-GB" sz="1100">
                <a:solidFill>
                  <a:schemeClr val="dk1"/>
                </a:solidFill>
                <a:highlight>
                  <a:srgbClr val="FFFFFF"/>
                </a:highlight>
              </a:rPr>
              <a:t>(</a:t>
            </a:r>
            <a:r>
              <a:rPr lang="en-GB" sz="1100">
                <a:solidFill>
                  <a:srgbClr val="000088"/>
                </a:solidFill>
                <a:highlight>
                  <a:srgbClr val="FFFFFF"/>
                </a:highlight>
              </a:rPr>
              <a:t>const</a:t>
            </a:r>
            <a:r>
              <a:rPr lang="en-GB" sz="1100">
                <a:solidFill>
                  <a:schemeClr val="dk1"/>
                </a:solidFill>
                <a:highlight>
                  <a:srgbClr val="FFFFFF"/>
                </a:highlight>
                <a:uFill>
                  <a:noFill/>
                </a:uFill>
                <a:hlinkClick r:id="rId8"/>
              </a:rPr>
              <a:t> </a:t>
            </a:r>
            <a:r>
              <a:rPr lang="en-GB" sz="1100">
                <a:solidFill>
                  <a:srgbClr val="551A8B"/>
                </a:solidFill>
                <a:highlight>
                  <a:srgbClr val="FFFFFF"/>
                </a:highlight>
                <a:uFill>
                  <a:noFill/>
                </a:uFill>
                <a:hlinkClick r:id="rId8"/>
              </a:rPr>
              <a:t>gfx</a:t>
            </a:r>
            <a:r>
              <a:rPr lang="en-GB" sz="1100">
                <a:solidFill>
                  <a:schemeClr val="dk1"/>
                </a:solidFill>
                <a:highlight>
                  <a:srgbClr val="FFFFFF"/>
                </a:highlight>
              </a:rPr>
              <a:t>::</a:t>
            </a:r>
            <a:r>
              <a:rPr lang="en-GB" sz="1100">
                <a:solidFill>
                  <a:srgbClr val="551A8B"/>
                </a:solidFill>
                <a:highlight>
                  <a:srgbClr val="FFFFFF"/>
                </a:highlight>
                <a:uFill>
                  <a:noFill/>
                </a:uFill>
                <a:hlinkClick r:id="rId9"/>
              </a:rPr>
              <a:t>Size</a:t>
            </a:r>
            <a:r>
              <a:rPr lang="en-GB" sz="1100">
                <a:solidFill>
                  <a:srgbClr val="551A8B"/>
                </a:solidFill>
                <a:highlight>
                  <a:srgbClr val="FFFFFF"/>
                </a:highlight>
                <a:uFill>
                  <a:noFill/>
                </a:uFill>
                <a:hlinkClick r:id="rId10"/>
              </a:rPr>
              <a:t>&amp;</a:t>
            </a:r>
            <a:r>
              <a:rPr lang="en-GB" sz="1100">
                <a:solidFill>
                  <a:schemeClr val="dk1"/>
                </a:solidFill>
                <a:highlight>
                  <a:srgbClr val="FFFFFF"/>
                </a:highlight>
                <a:uFill>
                  <a:noFill/>
                </a:uFill>
                <a:hlinkClick r:id="rId11"/>
              </a:rPr>
              <a:t> </a:t>
            </a:r>
            <a:r>
              <a:rPr lang="en-GB" sz="1100">
                <a:solidFill>
                  <a:srgbClr val="551A8B"/>
                </a:solidFill>
                <a:highlight>
                  <a:srgbClr val="FFFFFF"/>
                </a:highlight>
                <a:uFill>
                  <a:noFill/>
                </a:uFill>
                <a:hlinkClick r:id="rId11"/>
              </a:rPr>
              <a:t>size</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float</a:t>
            </a:r>
            <a:r>
              <a:rPr lang="en-GB" sz="1100">
                <a:solidFill>
                  <a:schemeClr val="dk1"/>
                </a:solidFill>
                <a:highlight>
                  <a:srgbClr val="FFFFFF"/>
                </a:highlight>
                <a:uFill>
                  <a:noFill/>
                </a:uFill>
                <a:hlinkClick r:id="rId12"/>
              </a:rPr>
              <a:t> </a:t>
            </a:r>
            <a:r>
              <a:rPr lang="en-GB" sz="1100">
                <a:solidFill>
                  <a:srgbClr val="551A8B"/>
                </a:solidFill>
                <a:highlight>
                  <a:srgbClr val="FFFFFF"/>
                </a:highlight>
                <a:uFill>
                  <a:noFill/>
                </a:uFill>
                <a:hlinkClick r:id="rId12"/>
              </a:rPr>
              <a:t>device_scale_factor</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const</a:t>
            </a:r>
            <a:r>
              <a:rPr lang="en-GB" sz="1100">
                <a:solidFill>
                  <a:schemeClr val="dk1"/>
                </a:solidFill>
                <a:highlight>
                  <a:srgbClr val="FFFFFF"/>
                </a:highlight>
                <a:uFill>
                  <a:noFill/>
                </a:uFill>
                <a:hlinkClick r:id="rId8"/>
              </a:rPr>
              <a:t> </a:t>
            </a:r>
            <a:r>
              <a:rPr lang="en-GB" sz="1100">
                <a:solidFill>
                  <a:srgbClr val="551A8B"/>
                </a:solidFill>
                <a:highlight>
                  <a:srgbClr val="FFFFFF"/>
                </a:highlight>
                <a:uFill>
                  <a:noFill/>
                </a:uFill>
                <a:hlinkClick r:id="rId8"/>
              </a:rPr>
              <a:t>gfx</a:t>
            </a:r>
            <a:r>
              <a:rPr lang="en-GB" sz="1100">
                <a:solidFill>
                  <a:schemeClr val="dk1"/>
                </a:solidFill>
                <a:highlight>
                  <a:srgbClr val="FFFFFF"/>
                </a:highlight>
              </a:rPr>
              <a:t>::</a:t>
            </a:r>
            <a:r>
              <a:rPr lang="en-GB" sz="1100">
                <a:solidFill>
                  <a:srgbClr val="551A8B"/>
                </a:solidFill>
                <a:highlight>
                  <a:srgbClr val="FFFFFF"/>
                </a:highlight>
                <a:uFill>
                  <a:noFill/>
                </a:uFill>
                <a:hlinkClick r:id="rId13"/>
              </a:rPr>
              <a:t>ColorSpace</a:t>
            </a:r>
            <a:r>
              <a:rPr lang="en-GB" sz="1100">
                <a:solidFill>
                  <a:srgbClr val="551A8B"/>
                </a:solidFill>
                <a:highlight>
                  <a:srgbClr val="FFFFFF"/>
                </a:highlight>
                <a:uFill>
                  <a:noFill/>
                </a:uFill>
                <a:hlinkClick r:id="rId14"/>
              </a:rPr>
              <a:t>&amp;</a:t>
            </a:r>
            <a:r>
              <a:rPr lang="en-GB" sz="1100">
                <a:solidFill>
                  <a:schemeClr val="dk1"/>
                </a:solidFill>
                <a:highlight>
                  <a:srgbClr val="FFFFFF"/>
                </a:highlight>
                <a:uFill>
                  <a:noFill/>
                </a:uFill>
                <a:hlinkClick r:id="rId15"/>
              </a:rPr>
              <a:t> </a:t>
            </a:r>
            <a:r>
              <a:rPr lang="en-GB" sz="1100">
                <a:solidFill>
                  <a:srgbClr val="551A8B"/>
                </a:solidFill>
                <a:highlight>
                  <a:srgbClr val="FFFFFF"/>
                </a:highlight>
                <a:uFill>
                  <a:noFill/>
                </a:uFill>
                <a:hlinkClick r:id="rId15"/>
              </a:rPr>
              <a:t>color_space</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chemeClr val="dk1"/>
                </a:solidFill>
                <a:highlight>
                  <a:srgbClr val="FFFFFF"/>
                </a:highlight>
                <a:uFill>
                  <a:noFill/>
                </a:uFill>
                <a:hlinkClick r:id="rId5"/>
              </a:rPr>
              <a:t> </a:t>
            </a:r>
            <a:r>
              <a:rPr lang="en-GB" sz="1100">
                <a:solidFill>
                  <a:srgbClr val="000088"/>
                </a:solidFill>
                <a:highlight>
                  <a:srgbClr val="FFFFFF"/>
                </a:highlight>
                <a:uFill>
                  <a:noFill/>
                </a:uFill>
                <a:hlinkClick r:id="rId5"/>
              </a:rPr>
              <a:t>bool</a:t>
            </a:r>
            <a:r>
              <a:rPr lang="en-GB" sz="1100">
                <a:solidFill>
                  <a:schemeClr val="dk1"/>
                </a:solidFill>
                <a:highlight>
                  <a:srgbClr val="FFFFFF"/>
                </a:highlight>
                <a:uFill>
                  <a:noFill/>
                </a:uFill>
                <a:hlinkClick r:id="rId16"/>
              </a:rPr>
              <a:t> </a:t>
            </a:r>
            <a:r>
              <a:rPr lang="en-GB" sz="1100">
                <a:solidFill>
                  <a:srgbClr val="551A8B"/>
                </a:solidFill>
                <a:highlight>
                  <a:srgbClr val="FFFFFF"/>
                </a:highlight>
                <a:uFill>
                  <a:noFill/>
                </a:uFill>
                <a:hlinkClick r:id="rId16"/>
              </a:rPr>
              <a:t>has_alpha</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endParaRPr sz="1100">
              <a:solidFill>
                <a:schemeClr val="dk1"/>
              </a:solidFill>
              <a:highlight>
                <a:srgbClr val="FFFFFF"/>
              </a:highlight>
            </a:endParaRPr>
          </a:p>
          <a:p>
            <a:pPr marL="0" lvl="0" indent="0">
              <a:spcBef>
                <a:spcPts val="0"/>
              </a:spcBef>
              <a:spcAft>
                <a:spcPts val="0"/>
              </a:spcAft>
              <a:buClr>
                <a:schemeClr val="dk1"/>
              </a:buClr>
              <a:buSzPts val="1100"/>
              <a:buFont typeface="Arial" charset="0"/>
              <a:buNone/>
            </a:pP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17"/>
              </a:rPr>
              <a:t> </a:t>
            </a:r>
            <a:r>
              <a:rPr lang="en-GB" sz="1100">
                <a:solidFill>
                  <a:srgbClr val="551A8B"/>
                </a:solidFill>
                <a:highlight>
                  <a:srgbClr val="FFFFFF"/>
                </a:highlight>
                <a:uFill>
                  <a:noFill/>
                </a:uFill>
                <a:hlinkClick r:id="rId17"/>
              </a:rPr>
              <a:t>SwapBuffers</a:t>
            </a:r>
            <a:r>
              <a:rPr lang="en-GB" sz="1100">
                <a:solidFill>
                  <a:schemeClr val="dk1"/>
                </a:solidFill>
                <a:highlight>
                  <a:srgbClr val="FFFFFF"/>
                </a:highlight>
              </a:rPr>
              <a:t>(</a:t>
            </a:r>
            <a:r>
              <a:rPr lang="en-GB" sz="1100">
                <a:solidFill>
                  <a:srgbClr val="551A8B"/>
                </a:solidFill>
                <a:uFill>
                  <a:noFill/>
                </a:uFill>
                <a:hlinkClick r:id="rId18"/>
              </a:rPr>
              <a:t>OutputSurfaceFrame</a:t>
            </a:r>
            <a:r>
              <a:rPr lang="en-GB" sz="1100">
                <a:solidFill>
                  <a:schemeClr val="dk1"/>
                </a:solidFill>
                <a:highlight>
                  <a:srgbClr val="FFFFFF"/>
                </a:highlight>
                <a:uFill>
                  <a:noFill/>
                </a:uFill>
                <a:hlinkClick r:id="rId19"/>
              </a:rPr>
              <a:t> </a:t>
            </a:r>
            <a:r>
              <a:rPr lang="en-GB" sz="1100">
                <a:solidFill>
                  <a:srgbClr val="551A8B"/>
                </a:solidFill>
                <a:highlight>
                  <a:srgbClr val="FFFFFF"/>
                </a:highlight>
                <a:uFill>
                  <a:noFill/>
                </a:uFill>
                <a:hlinkClick r:id="rId19"/>
              </a:rPr>
              <a:t>frame</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endParaRPr sz="1100">
              <a:solidFill>
                <a:schemeClr val="dk1"/>
              </a:solidFill>
              <a:highlight>
                <a:srgbClr val="FFFFFF"/>
              </a:highlight>
            </a:endParaRPr>
          </a:p>
          <a:p>
            <a:pPr marL="0" lvl="0" indent="0">
              <a:spcBef>
                <a:spcPts val="0"/>
              </a:spcBef>
              <a:spcAft>
                <a:spcPts val="0"/>
              </a:spcAft>
              <a:buClr>
                <a:schemeClr val="dk1"/>
              </a:buClr>
              <a:buSzPts val="1100"/>
              <a:buFont typeface="Arial" charset="0"/>
              <a:buNone/>
            </a:pPr>
            <a:r>
              <a:rPr lang="en-GB" sz="1100">
                <a:solidFill>
                  <a:schemeClr val="dk1"/>
                </a:solidFill>
                <a:highlight>
                  <a:srgbClr val="FFFFFF"/>
                </a:highlight>
              </a:rPr>
              <a:t>};</a:t>
            </a:r>
            <a:endParaRPr sz="1100">
              <a:solidFill>
                <a:schemeClr val="dk1"/>
              </a:solidFill>
              <a:highlight>
                <a:srgbClr val="FFFFFF"/>
              </a:highlight>
            </a:endParaRPr>
          </a:p>
          <a:p>
            <a:pPr marL="0" lvl="0" indent="0">
              <a:spcBef>
                <a:spcPts val="0"/>
              </a:spcBef>
              <a:spcAft>
                <a:spcPts val="1600"/>
              </a:spcAft>
              <a:buNone/>
            </a:pPr>
          </a:p>
        </p:txBody>
      </p:sp>
      <p:sp>
        <p:nvSpPr>
          <p:cNvPr id="374" name="Google Shape;374;p21"/>
          <p:cNvSpPr txBox="1"/>
          <p:nvPr>
            <p:ph type="body" idx="1"/>
          </p:nvPr>
        </p:nvSpPr>
        <p:spPr>
          <a:xfrm>
            <a:off x="4726475" y="1948525"/>
            <a:ext cx="4105800" cy="27513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charset="0"/>
              <a:buNone/>
            </a:pPr>
            <a:r>
              <a:rPr lang="en-GB" sz="1100">
                <a:solidFill>
                  <a:srgbClr val="000088"/>
                </a:solidFill>
                <a:highlight>
                  <a:srgbClr val="FFFFFF"/>
                </a:highlight>
              </a:rPr>
              <a:t>class</a:t>
            </a:r>
            <a:r>
              <a:rPr lang="en-GB" sz="1100">
                <a:solidFill>
                  <a:schemeClr val="dk1"/>
                </a:solidFill>
                <a:highlight>
                  <a:srgbClr val="FFFFFF"/>
                </a:highlight>
                <a:uFill>
                  <a:noFill/>
                </a:uFill>
                <a:hlinkClick r:id="rId1"/>
              </a:rPr>
              <a:t> </a:t>
            </a:r>
            <a:r>
              <a:rPr lang="en-GB" sz="1100" b="1">
                <a:solidFill>
                  <a:srgbClr val="551A8B"/>
                </a:solidFill>
                <a:highlight>
                  <a:srgbClr val="FFFFFF"/>
                </a:highlight>
                <a:uFill>
                  <a:noFill/>
                </a:uFill>
                <a:hlinkClick r:id="rId20"/>
              </a:rPr>
              <a:t>OutputSurfaceClient</a:t>
            </a:r>
            <a:r>
              <a:rPr lang="en-GB" sz="1100">
                <a:solidFill>
                  <a:schemeClr val="dk1"/>
                </a:solidFill>
                <a:highlight>
                  <a:srgbClr val="FFFFFF"/>
                </a:highlight>
              </a:rPr>
              <a:t> {</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21"/>
              </a:rPr>
              <a:t> </a:t>
            </a:r>
            <a:r>
              <a:rPr lang="en-GB" sz="1100">
                <a:solidFill>
                  <a:srgbClr val="551A8B"/>
                </a:solidFill>
                <a:highlight>
                  <a:srgbClr val="FFFFFF"/>
                </a:highlight>
                <a:uFill>
                  <a:noFill/>
                </a:uFill>
                <a:hlinkClick r:id="rId21"/>
              </a:rPr>
              <a:t>DidReceiveSwapBuffersAck</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  </a:t>
            </a:r>
            <a:r>
              <a:rPr lang="en-GB" sz="1100">
                <a:solidFill>
                  <a:srgbClr val="000088"/>
                </a:solidFill>
                <a:highlight>
                  <a:srgbClr val="FFFFFF"/>
                </a:highlight>
              </a:rPr>
              <a:t>virtual</a:t>
            </a:r>
            <a:r>
              <a:rPr lang="en-GB" sz="1100">
                <a:solidFill>
                  <a:schemeClr val="dk1"/>
                </a:solidFill>
                <a:highlight>
                  <a:srgbClr val="FFFFFF"/>
                </a:highlight>
              </a:rPr>
              <a:t> </a:t>
            </a:r>
            <a:r>
              <a:rPr lang="en-GB" sz="1100">
                <a:solidFill>
                  <a:srgbClr val="000088"/>
                </a:solidFill>
                <a:highlight>
                  <a:srgbClr val="FFFFFF"/>
                </a:highlight>
              </a:rPr>
              <a:t>void</a:t>
            </a:r>
            <a:r>
              <a:rPr lang="en-GB" sz="1100">
                <a:solidFill>
                  <a:schemeClr val="dk1"/>
                </a:solidFill>
                <a:highlight>
                  <a:srgbClr val="FFFFFF"/>
                </a:highlight>
                <a:uFill>
                  <a:noFill/>
                </a:uFill>
                <a:hlinkClick r:id="rId22"/>
              </a:rPr>
              <a:t> </a:t>
            </a:r>
            <a:r>
              <a:rPr lang="en-GB" sz="1100">
                <a:solidFill>
                  <a:srgbClr val="551A8B"/>
                </a:solidFill>
                <a:highlight>
                  <a:srgbClr val="FFFFFF"/>
                </a:highlight>
                <a:uFill>
                  <a:noFill/>
                </a:uFill>
                <a:hlinkClick r:id="rId22"/>
              </a:rPr>
              <a:t>DidLoseOutputSurface</a:t>
            </a:r>
            <a:r>
              <a:rPr lang="en-GB" sz="1100">
                <a:solidFill>
                  <a:schemeClr val="dk1"/>
                </a:solidFill>
                <a:highlight>
                  <a:srgbClr val="FFFFFF"/>
                </a:highlight>
              </a:rPr>
              <a:t>() = </a:t>
            </a:r>
            <a:r>
              <a:rPr lang="en-GB" sz="1100">
                <a:solidFill>
                  <a:srgbClr val="006666"/>
                </a:solidFill>
                <a:highlight>
                  <a:srgbClr val="FFFFFF"/>
                </a:highlight>
              </a:rPr>
              <a:t>0</a:t>
            </a:r>
            <a:r>
              <a:rPr lang="en-GB" sz="1100">
                <a:solidFill>
                  <a:schemeClr val="dk1"/>
                </a:solidFill>
                <a:highlight>
                  <a:srgbClr val="FFFFFF"/>
                </a:highlight>
              </a:rPr>
              <a:t>;</a:t>
            </a:r>
            <a:br>
              <a:rPr lang="en-GB" sz="1100">
                <a:solidFill>
                  <a:schemeClr val="dk1"/>
                </a:solidFill>
                <a:highlight>
                  <a:srgbClr val="FFFFFF"/>
                </a:highlight>
              </a:rPr>
            </a:br>
            <a:r>
              <a:rPr lang="en-GB" sz="1100">
                <a:solidFill>
                  <a:schemeClr val="dk1"/>
                </a:solidFill>
                <a:highlight>
                  <a:srgbClr val="FFFFFF"/>
                </a:highlight>
              </a:rPr>
              <a:t>};</a:t>
            </a:r>
            <a:endParaRPr sz="1100">
              <a:solidFill>
                <a:schemeClr val="dk1"/>
              </a:solidFill>
              <a:highlight>
                <a:srgbClr val="FFFFFF"/>
              </a:highlight>
            </a:endParaRPr>
          </a:p>
          <a:p>
            <a:pPr marL="0" lvl="0" indent="0" rtl="0">
              <a:spcBef>
                <a:spcPts val="0"/>
              </a:spcBef>
              <a:spcAft>
                <a:spcPts val="1600"/>
              </a:spcAft>
              <a:buNone/>
            </a:pPr>
            <a:endParaRPr sz="1100">
              <a:solidFill>
                <a:srgbClr val="000088"/>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6950</Words>
  <Application>Kingsoft Office WPP</Application>
  <PresentationFormat/>
  <Paragraphs>877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Simple Light</vt:lpstr>
      <vt:lpstr>And Beyond</vt:lpstr>
      <vt:lpstr>Types of compositors through time</vt:lpstr>
      <vt:lpstr>1. Prehistoric Compositor</vt:lpstr>
      <vt:lpstr>2. Ubercompositor (Direct vs Delegated rendering)</vt:lpstr>
      <vt:lpstr>2. Ubercompositor</vt:lpstr>
      <vt:lpstr>3. Surfaces</vt:lpstr>
      <vt:lpstr>3. Surfaces</vt:lpstr>
      <vt:lpstr>3. Surfaces</vt:lpstr>
      <vt:lpstr>OutputSurface API</vt:lpstr>
      <vt:lpstr>CompositorFrameSink API</vt:lpstr>
      <vt:lpstr>4. Surfaces++11</vt:lpstr>
      <vt:lpstr>4. Surfaces++11</vt:lpstr>
      <vt:lpstr>4. Surfaces++11</vt:lpstr>
      <vt:lpstr>4. Surfaces++11</vt:lpstr>
      <vt:lpstr>Why Display compositor in the Gpu process?</vt:lpstr>
      <vt:lpstr>Gpu Compositing vs Software Compositing</vt:lpstr>
      <vt:lpstr>Gpu Compositing</vt:lpstr>
      <vt:lpstr>SW Compositing</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CompositorFrameSinkAnd Beyond</dc:title>
  <dc:creator/>
  <cp:lastModifiedBy>zilong</cp:lastModifiedBy>
  <cp:revision>1</cp:revision>
  <dcterms:created xsi:type="dcterms:W3CDTF">2018-07-24T09:51:16Z</dcterms:created>
  <dcterms:modified xsi:type="dcterms:W3CDTF">2018-07-24T09:51:16Z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