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Unlike a user interface client that people can click around and learn, your API documentation is the only proof users have that your API exists, so it’s worth your time to take steps to make your API documentation as effective as possible. We’ll discuss some of the steps to do just that.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Tools like this are great for enhancing the developer experience, but it doesn’t change the fact that you still need someone who knows how your API is going to be used to describe the entities in your API in a way that makes sense to your developer base. You also have to think about how people will access the docs offline. So if you look at these examples, you’ll see a stark contrast between good content done interactively and bad content done interactively.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2" name="Shape 1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By 2015, all of the Forbes 500 companies will have an API. If that’s not reason enough, take it from these people who are far less biased than me because their job doesn’t depend on it.</a:t>
            </a:r>
          </a:p>
          <a:p>
            <a:pPr rtl="0">
              <a:spcBef>
                <a:spcPts val="0"/>
              </a:spcBef>
              <a:buNone/>
            </a:pPr>
            <a:r>
              <a:t/>
            </a:r>
            <a:endParaRPr/>
          </a:p>
          <a:p>
            <a:pPr rtl="0">
              <a:spcBef>
                <a:spcPts val="0"/>
              </a:spcBef>
              <a:buNone/>
            </a:pPr>
            <a:r>
              <a:rPr lang="en"/>
              <a:t>10 Reasons: The #1 reason cited is “Your documentation sucks.”</a:t>
            </a:r>
          </a:p>
          <a:p>
            <a:pPr rtl="0">
              <a:spcBef>
                <a:spcPts val="0"/>
              </a:spcBef>
              <a:buNone/>
            </a:pPr>
            <a:r>
              <a:rPr lang="en"/>
              <a:t>Your API Sucks: “Your engineers may be great at writing the code behind your API, but are they good at writing API docs?</a:t>
            </a:r>
          </a:p>
          <a:p>
            <a:pPr rtl="0">
              <a:spcBef>
                <a:spcPts val="0"/>
              </a:spcBef>
              <a:buNone/>
            </a:pPr>
            <a:r>
              <a:t/>
            </a:r>
            <a:endParaRPr/>
          </a:p>
          <a:p>
            <a:pPr>
              <a:spcBef>
                <a:spcPts val="0"/>
              </a:spcBef>
              <a:buNone/>
            </a:pPr>
            <a:r>
              <a:rPr lang="en"/>
              <a:t>It’s a different skill set.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Our pal Algernon here knows a thing or two about pattern recognition, but your users are the same way. They’ll learn your API more quickly when you give them a pattern to follow. </a:t>
            </a:r>
          </a:p>
          <a:p>
            <a:pPr rtl="0">
              <a:spcBef>
                <a:spcPts val="0"/>
              </a:spcBef>
              <a:buNone/>
            </a:pPr>
            <a:r>
              <a:rPr lang="en"/>
              <a:t>So what is a content model? It’s kind of like a style guide but covers more governing principles about how you develop your content. This can include things like how you title your topics, how you’ll use images, what language you use for a POST vs a GET, etc.</a:t>
            </a:r>
          </a:p>
          <a:p>
            <a:pPr rtl="0">
              <a:spcBef>
                <a:spcPts val="0"/>
              </a:spcBef>
              <a:buNone/>
            </a:pPr>
            <a:r>
              <a:t/>
            </a:r>
            <a:endParaRPr/>
          </a:p>
          <a:p>
            <a:pPr rtl="0">
              <a:spcBef>
                <a:spcPts val="0"/>
              </a:spcBef>
              <a:buNone/>
            </a:pPr>
            <a:r>
              <a:rPr lang="en"/>
              <a:t>Structural</a:t>
            </a:r>
          </a:p>
          <a:p>
            <a:pPr rtl="0">
              <a:spcBef>
                <a:spcPts val="0"/>
              </a:spcBef>
              <a:buNone/>
            </a:pPr>
            <a:r>
              <a:rPr lang="en"/>
              <a:t>Visual</a:t>
            </a:r>
          </a:p>
          <a:p>
            <a:pPr>
              <a:spcBef>
                <a:spcPts val="0"/>
              </a:spcBef>
              <a:buNone/>
            </a:pPr>
            <a:r>
              <a:rPr lang="en"/>
              <a:t>Linguistic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Here we have 4 different titles for what is potentially the same procedure, they’re all just different names for the same thing. If you weren’t familiar with this API and it used all 4 of these ways of introducing information, you’d be lost. It’s just like learning code, you can learn quicker when there is structure and patterns to follow instead of spaghetti code.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You might think it’s to your benefit to document specifically to Python, Ruby, PHP, etc., but you have to think about what your staff can handle and how it will scale. What approach are you going to take to keep the documentation up to date and what will it cost me to translate all this content, because you don’t have a Tardis to translate it for you? Most developers, given JSON or XML, can figure out the rest.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Writers creating code samples is never ideal, but code samples are a crucial part of any developer documentation so it’s important to make these a first class citizen in your documentation. You want to make your code samples as easy for your developers to use and read as possible, and this includes things like - If you can have your developers do what they are good at, creating code (and code samples) and simply reference those samples in your documentation it makes everyone’s jobs easier.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How many of you enjoy copying and pasting the same sections of code over and over? Of course you wouldn’t do that, you’d create a class for that or find some other programmatic way to do it. Writers don’t enjoy copying and pasting either, so find some mechanism for tokenizing common content, particularly if you have the something like a user token required in every single request or audit information returned in every single response.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a:pPr lvl="0" indent="-279400" marL="457200">
              <a:spcBef>
                <a:spcPts val="0"/>
              </a:spcBef>
              <a:buClr>
                <a:schemeClr val="dk1"/>
              </a:buClr>
              <a:buFont typeface="Arial"/>
              <a:buChar char="●"/>
            </a:pPr>
            <a:r>
              <a:t/>
            </a:r>
            <a:endParaRPr sz="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You may spend a ton of time invested in creating your API reference content, but don’t neglect your onboarding content because they may never ever see it if they get stuck trying to use the API for the first time. </a:t>
            </a:r>
            <a:r>
              <a:rPr lang="en">
                <a:solidFill>
                  <a:schemeClr val="dk1"/>
                </a:solidFill>
              </a:rPr>
              <a:t>If you’ve ever read the Game of Thrones books you know that before you even read the story there is a description of who all’s in the different houses and a map of Westeros, but that’s not the model you want to follow for your developer documentation. If it’s me, I take one look at “How to use this documentation” and say “NOPE!”</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y="0" x="0"/>
          <a:ext cy="0" cx="0"/>
          <a:chOff y="0" x="0"/>
          <a:chExt cy="0" cx="0"/>
        </a:xfrm>
      </p:grpSpPr>
      <p:sp>
        <p:nvSpPr>
          <p:cNvPr id="13" name="Shape 13"/>
          <p:cNvSpPr txBox="1"/>
          <p:nvPr>
            <p:ph type="ctrTitle"/>
          </p:nvPr>
        </p:nvSpPr>
        <p:spPr>
          <a:xfrm>
            <a:off y="1095856" x="1997075"/>
            <a:ext cy="1102500" cx="6400799"/>
          </a:xfrm>
          <a:prstGeom prst="rect">
            <a:avLst/>
          </a:prstGeom>
        </p:spPr>
        <p:txBody>
          <a:bodyPr bIns="91425" rIns="91425" lIns="91425" tIns="91425" anchor="b" anchorCtr="0"/>
          <a:lstStyle>
            <a:lvl1pPr>
              <a:spcBef>
                <a:spcPts val="0"/>
              </a:spcBef>
              <a:buSzPct val="100000"/>
              <a:defRPr b="1" sz="4800"/>
            </a:lvl1pPr>
            <a:lvl2pPr>
              <a:spcBef>
                <a:spcPts val="0"/>
              </a:spcBef>
              <a:buSzPct val="100000"/>
              <a:defRPr b="1" sz="4800"/>
            </a:lvl2pPr>
            <a:lvl3pPr>
              <a:spcBef>
                <a:spcPts val="0"/>
              </a:spcBef>
              <a:buSzPct val="100000"/>
              <a:defRPr b="1" sz="4800"/>
            </a:lvl3pPr>
            <a:lvl4pPr>
              <a:spcBef>
                <a:spcPts val="0"/>
              </a:spcBef>
              <a:buSzPct val="100000"/>
              <a:defRPr b="1" sz="4800"/>
            </a:lvl4pPr>
            <a:lvl5pPr>
              <a:spcBef>
                <a:spcPts val="0"/>
              </a:spcBef>
              <a:buSzPct val="100000"/>
              <a:defRPr b="1" sz="4800"/>
            </a:lvl5pPr>
            <a:lvl6pPr>
              <a:spcBef>
                <a:spcPts val="0"/>
              </a:spcBef>
              <a:buSzPct val="100000"/>
              <a:defRPr b="1" sz="4800"/>
            </a:lvl6pPr>
            <a:lvl7pPr>
              <a:spcBef>
                <a:spcPts val="0"/>
              </a:spcBef>
              <a:buSzPct val="100000"/>
              <a:defRPr b="1" sz="4800"/>
            </a:lvl7pPr>
            <a:lvl8pPr>
              <a:spcBef>
                <a:spcPts val="0"/>
              </a:spcBef>
              <a:buSzPct val="100000"/>
              <a:defRPr b="1" sz="4800"/>
            </a:lvl8pPr>
            <a:lvl9pPr>
              <a:spcBef>
                <a:spcPts val="0"/>
              </a:spcBef>
              <a:buSzPct val="100000"/>
              <a:defRPr b="1" sz="4800"/>
            </a:lvl9pPr>
          </a:lstStyle>
          <a:p/>
        </p:txBody>
      </p:sp>
      <p:sp>
        <p:nvSpPr>
          <p:cNvPr id="14" name="Shape 14"/>
          <p:cNvSpPr txBox="1"/>
          <p:nvPr>
            <p:ph idx="1" type="subTitle"/>
          </p:nvPr>
        </p:nvSpPr>
        <p:spPr>
          <a:xfrm>
            <a:off y="2251802" x="1997075"/>
            <a:ext cy="871800" cx="6400799"/>
          </a:xfrm>
          <a:prstGeom prst="rect">
            <a:avLst/>
          </a:prstGeom>
        </p:spPr>
        <p:txBody>
          <a:bodyPr bIns="91425" rIns="91425" lIns="91425" tIns="91425" anchor="t" anchorCtr="0"/>
          <a:lstStyle>
            <a:lvl1pPr>
              <a:spcBef>
                <a:spcPts val="0"/>
              </a:spcBef>
              <a:buClr>
                <a:srgbClr val="FFFFFF"/>
              </a:buClr>
              <a:buNone/>
              <a:defRPr>
                <a:solidFill>
                  <a:srgbClr val="FFFFFF"/>
                </a:solidFill>
              </a:defRPr>
            </a:lvl1pPr>
            <a:lvl2pPr>
              <a:spcBef>
                <a:spcPts val="0"/>
              </a:spcBef>
              <a:buClr>
                <a:srgbClr val="FFFFFF"/>
              </a:buClr>
              <a:buSzPct val="100000"/>
              <a:buNone/>
              <a:defRPr sz="3200">
                <a:solidFill>
                  <a:srgbClr val="FFFFFF"/>
                </a:solidFill>
              </a:defRPr>
            </a:lvl2pPr>
            <a:lvl3pPr>
              <a:spcBef>
                <a:spcPts val="0"/>
              </a:spcBef>
              <a:buClr>
                <a:srgbClr val="FFFFFF"/>
              </a:buClr>
              <a:buSzPct val="100000"/>
              <a:buNone/>
              <a:defRPr sz="3200">
                <a:solidFill>
                  <a:srgbClr val="FFFFFF"/>
                </a:solidFill>
              </a:defRPr>
            </a:lvl3pPr>
            <a:lvl4pPr>
              <a:spcBef>
                <a:spcPts val="0"/>
              </a:spcBef>
              <a:buClr>
                <a:srgbClr val="FFFFFF"/>
              </a:buClr>
              <a:buSzPct val="100000"/>
              <a:buNone/>
              <a:defRPr sz="3200">
                <a:solidFill>
                  <a:srgbClr val="FFFFFF"/>
                </a:solidFill>
              </a:defRPr>
            </a:lvl4pPr>
            <a:lvl5pPr>
              <a:spcBef>
                <a:spcPts val="0"/>
              </a:spcBef>
              <a:buClr>
                <a:srgbClr val="FFFFFF"/>
              </a:buClr>
              <a:buSzPct val="100000"/>
              <a:buNone/>
              <a:defRPr sz="3200">
                <a:solidFill>
                  <a:srgbClr val="FFFFFF"/>
                </a:solidFill>
              </a:defRPr>
            </a:lvl5pPr>
            <a:lvl6pPr>
              <a:spcBef>
                <a:spcPts val="0"/>
              </a:spcBef>
              <a:buClr>
                <a:srgbClr val="FFFFFF"/>
              </a:buClr>
              <a:buSzPct val="100000"/>
              <a:buNone/>
              <a:defRPr sz="3200">
                <a:solidFill>
                  <a:srgbClr val="FFFFFF"/>
                </a:solidFill>
              </a:defRPr>
            </a:lvl6pPr>
            <a:lvl7pPr>
              <a:spcBef>
                <a:spcPts val="0"/>
              </a:spcBef>
              <a:buClr>
                <a:srgbClr val="FFFFFF"/>
              </a:buClr>
              <a:buSzPct val="100000"/>
              <a:buNone/>
              <a:defRPr sz="3200">
                <a:solidFill>
                  <a:srgbClr val="FFFFFF"/>
                </a:solidFill>
              </a:defRPr>
            </a:lvl7pPr>
            <a:lvl8pPr>
              <a:spcBef>
                <a:spcPts val="0"/>
              </a:spcBef>
              <a:buClr>
                <a:srgbClr val="FFFFFF"/>
              </a:buClr>
              <a:buSzPct val="100000"/>
              <a:buNone/>
              <a:defRPr sz="3200">
                <a:solidFill>
                  <a:srgbClr val="FFFFFF"/>
                </a:solidFill>
              </a:defRPr>
            </a:lvl8pPr>
            <a:lvl9pPr>
              <a:spcBef>
                <a:spcPts val="0"/>
              </a:spcBef>
              <a:buClr>
                <a:srgbClr val="FFFFFF"/>
              </a:buClr>
              <a:buSzPct val="100000"/>
              <a:buNone/>
              <a:defRPr sz="3200">
                <a:solidFill>
                  <a:srgbClr val="FFFFFF"/>
                </a:solidFill>
              </a:defRPr>
            </a:lvl9pPr>
          </a:lstStyle>
          <a:p/>
        </p:txBody>
      </p:sp>
      <p:sp>
        <p:nvSpPr>
          <p:cNvPr id="15" name="Shape 15"/>
          <p:cNvSpPr/>
          <p:nvPr/>
        </p:nvSpPr>
        <p:spPr>
          <a:xfrm>
            <a:off y="0" x="0"/>
            <a:ext cy="5143499" cx="3135299"/>
          </a:xfrm>
          <a:prstGeom prst="rect">
            <a:avLst/>
          </a:prstGeom>
          <a:noFill/>
          <a:ln>
            <a:noFill/>
          </a:ln>
        </p:spPr>
        <p:txBody>
          <a:bodyPr bIns="45700" rIns="91425" lIns="91425" tIns="45700" anchor="t" anchorCtr="0">
            <a:noAutofit/>
          </a:bodyPr>
          <a:lstStyle/>
          <a:p>
            <a:pPr>
              <a:spcBef>
                <a:spcPts val="0"/>
              </a:spcBef>
              <a:buNone/>
            </a:pPr>
            <a:r>
              <a:t/>
            </a:r>
            <a:endParaRPr/>
          </a:p>
        </p:txBody>
      </p:sp>
      <p:sp>
        <p:nvSpPr>
          <p:cNvPr id="16" name="Shape 16"/>
          <p:cNvSpPr/>
          <p:nvPr/>
        </p:nvSpPr>
        <p:spPr>
          <a:xfrm>
            <a:off y="0" x="3175"/>
            <a:ext cy="609600" cx="635000"/>
          </a:xfrm>
          <a:custGeom>
            <a:pathLst>
              <a:path w="400" extrusionOk="0" h="512">
                <a:moveTo>
                  <a:pt y="512" x="400"/>
                </a:moveTo>
                <a:lnTo>
                  <a:pt y="0" x="2"/>
                </a:lnTo>
                <a:lnTo>
                  <a:pt y="0" x="0"/>
                </a:lnTo>
                <a:lnTo>
                  <a:pt y="512" x="0"/>
                </a:lnTo>
                <a:lnTo>
                  <a:pt y="512" x="400"/>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17" name="Shape 17"/>
          <p:cNvSpPr/>
          <p:nvPr/>
        </p:nvSpPr>
        <p:spPr>
          <a:xfrm>
            <a:off y="1916906" x="3175"/>
            <a:ext cy="611981" cx="635000"/>
          </a:xfrm>
          <a:custGeom>
            <a:pathLst>
              <a:path w="400" extrusionOk="0" h="514">
                <a:moveTo>
                  <a:pt y="0" x="400"/>
                </a:moveTo>
                <a:lnTo>
                  <a:pt y="0" x="0"/>
                </a:lnTo>
                <a:lnTo>
                  <a:pt y="514" x="0"/>
                </a:lnTo>
                <a:lnTo>
                  <a:pt y="514" x="2"/>
                </a:lnTo>
                <a:lnTo>
                  <a:pt y="0" x="400"/>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a:pPr>
              <a:spcBef>
                <a:spcPts val="0"/>
              </a:spcBef>
              <a:buNone/>
            </a:pPr>
            <a:r>
              <a:t/>
            </a:r>
            <a:endParaRPr/>
          </a:p>
        </p:txBody>
      </p:sp>
      <p:sp>
        <p:nvSpPr>
          <p:cNvPr id="18" name="Shape 18"/>
          <p:cNvSpPr/>
          <p:nvPr/>
        </p:nvSpPr>
        <p:spPr>
          <a:xfrm>
            <a:off y="1307306" x="3175"/>
            <a:ext cy="609600" cx="635000"/>
          </a:xfrm>
          <a:custGeom>
            <a:pathLst>
              <a:path w="400" extrusionOk="0" h="512">
                <a:moveTo>
                  <a:pt y="512" x="400"/>
                </a:moveTo>
                <a:lnTo>
                  <a:pt y="0" x="2"/>
                </a:lnTo>
                <a:lnTo>
                  <a:pt y="0" x="0"/>
                </a:lnTo>
                <a:lnTo>
                  <a:pt y="512" x="0"/>
                </a:lnTo>
                <a:lnTo>
                  <a:pt y="512" x="40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19" name="Shape 19"/>
          <p:cNvSpPr/>
          <p:nvPr/>
        </p:nvSpPr>
        <p:spPr>
          <a:xfrm>
            <a:off y="1307306" x="152400"/>
            <a:ext cy="609600" cx="1317625"/>
          </a:xfrm>
          <a:custGeom>
            <a:pathLst>
              <a:path w="830" extrusionOk="0" h="512">
                <a:moveTo>
                  <a:pt y="512" x="398"/>
                </a:moveTo>
                <a:lnTo>
                  <a:pt y="512" x="830"/>
                </a:lnTo>
                <a:lnTo>
                  <a:pt y="0" x="432"/>
                </a:lnTo>
                <a:lnTo>
                  <a:pt y="0" x="0"/>
                </a:lnTo>
                <a:lnTo>
                  <a:pt y="512" x="398"/>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20" name="Shape 20"/>
          <p:cNvSpPr/>
          <p:nvPr/>
        </p:nvSpPr>
        <p:spPr>
          <a:xfrm>
            <a:off y="3226593" x="152400"/>
            <a:ext cy="609600" cx="1317625"/>
          </a:xfrm>
          <a:custGeom>
            <a:pathLst>
              <a:path w="830" extrusionOk="0" h="512">
                <a:moveTo>
                  <a:pt y="0" x="830"/>
                </a:moveTo>
                <a:lnTo>
                  <a:pt y="0" x="398"/>
                </a:lnTo>
                <a:lnTo>
                  <a:pt y="512" x="0"/>
                </a:lnTo>
                <a:lnTo>
                  <a:pt y="512" x="432"/>
                </a:lnTo>
                <a:lnTo>
                  <a:pt y="0" x="830"/>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a:pPr>
              <a:spcBef>
                <a:spcPts val="0"/>
              </a:spcBef>
              <a:buNone/>
            </a:pPr>
            <a:r>
              <a:t/>
            </a:r>
            <a:endParaRPr/>
          </a:p>
        </p:txBody>
      </p:sp>
      <p:sp>
        <p:nvSpPr>
          <p:cNvPr id="21" name="Shape 21"/>
          <p:cNvSpPr/>
          <p:nvPr/>
        </p:nvSpPr>
        <p:spPr>
          <a:xfrm>
            <a:off y="2614612" x="152400"/>
            <a:ext cy="611981" cx="1317625"/>
          </a:xfrm>
          <a:custGeom>
            <a:pathLst>
              <a:path w="830" extrusionOk="0" h="514">
                <a:moveTo>
                  <a:pt y="0" x="432"/>
                </a:moveTo>
                <a:lnTo>
                  <a:pt y="0" x="0"/>
                </a:lnTo>
                <a:lnTo>
                  <a:pt y="514" x="398"/>
                </a:lnTo>
                <a:lnTo>
                  <a:pt y="514" x="830"/>
                </a:lnTo>
                <a:lnTo>
                  <a:pt y="0" x="432"/>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22" name="Shape 22"/>
          <p:cNvSpPr/>
          <p:nvPr/>
        </p:nvSpPr>
        <p:spPr>
          <a:xfrm>
            <a:off y="2614612" x="984250"/>
            <a:ext cy="611981" cx="1322387"/>
          </a:xfrm>
          <a:custGeom>
            <a:pathLst>
              <a:path w="833" extrusionOk="0" h="514">
                <a:moveTo>
                  <a:pt y="514" x="399"/>
                </a:moveTo>
                <a:lnTo>
                  <a:pt y="514" x="833"/>
                </a:lnTo>
                <a:lnTo>
                  <a:pt y="0" x="435"/>
                </a:lnTo>
                <a:lnTo>
                  <a:pt y="0" x="0"/>
                </a:lnTo>
                <a:lnTo>
                  <a:pt y="514" x="399"/>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23" name="Shape 23"/>
          <p:cNvSpPr/>
          <p:nvPr/>
        </p:nvSpPr>
        <p:spPr>
          <a:xfrm>
            <a:off y="2614612" x="3175"/>
            <a:ext cy="611981" cx="635000"/>
          </a:xfrm>
          <a:custGeom>
            <a:pathLst>
              <a:path w="400" extrusionOk="0" h="514">
                <a:moveTo>
                  <a:pt y="0" x="2"/>
                </a:moveTo>
                <a:lnTo>
                  <a:pt y="0" x="0"/>
                </a:lnTo>
                <a:lnTo>
                  <a:pt y="514" x="0"/>
                </a:lnTo>
                <a:lnTo>
                  <a:pt y="514" x="400"/>
                </a:lnTo>
                <a:lnTo>
                  <a:pt y="0" x="2"/>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24" name="Shape 24"/>
          <p:cNvSpPr/>
          <p:nvPr/>
        </p:nvSpPr>
        <p:spPr>
          <a:xfrm>
            <a:off y="4533900" x="984250"/>
            <a:ext cy="609600" cx="1322387"/>
          </a:xfrm>
          <a:custGeom>
            <a:pathLst>
              <a:path w="833" extrusionOk="0" h="512">
                <a:moveTo>
                  <a:pt y="0" x="399"/>
                </a:moveTo>
                <a:lnTo>
                  <a:pt y="512" x="0"/>
                </a:lnTo>
                <a:lnTo>
                  <a:pt y="512" x="435"/>
                </a:lnTo>
                <a:lnTo>
                  <a:pt y="0" x="833"/>
                </a:lnTo>
                <a:lnTo>
                  <a:pt y="0" x="399"/>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a:pPr>
              <a:spcBef>
                <a:spcPts val="0"/>
              </a:spcBef>
              <a:buNone/>
            </a:pPr>
            <a:r>
              <a:t/>
            </a:r>
            <a:endParaRPr/>
          </a:p>
        </p:txBody>
      </p:sp>
      <p:sp>
        <p:nvSpPr>
          <p:cNvPr id="25" name="Shape 25"/>
          <p:cNvSpPr/>
          <p:nvPr/>
        </p:nvSpPr>
        <p:spPr>
          <a:xfrm>
            <a:off y="3924300" x="984250"/>
            <a:ext cy="609600" cx="1322387"/>
          </a:xfrm>
          <a:custGeom>
            <a:pathLst>
              <a:path w="833" extrusionOk="0" h="512">
                <a:moveTo>
                  <a:pt y="0" x="435"/>
                </a:moveTo>
                <a:lnTo>
                  <a:pt y="0" x="0"/>
                </a:lnTo>
                <a:lnTo>
                  <a:pt y="512" x="399"/>
                </a:lnTo>
                <a:lnTo>
                  <a:pt y="512" x="833"/>
                </a:lnTo>
                <a:lnTo>
                  <a:pt y="0" x="435"/>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26" name="Shape 26"/>
          <p:cNvSpPr/>
          <p:nvPr/>
        </p:nvSpPr>
        <p:spPr>
          <a:xfrm>
            <a:off y="3924300" x="1820863"/>
            <a:ext cy="609600" cx="1317625"/>
          </a:xfrm>
          <a:custGeom>
            <a:pathLst>
              <a:path w="830" extrusionOk="0" h="512">
                <a:moveTo>
                  <a:pt y="0" x="434"/>
                </a:moveTo>
                <a:lnTo>
                  <a:pt y="0" x="0"/>
                </a:lnTo>
                <a:lnTo>
                  <a:pt y="512" x="398"/>
                </a:lnTo>
                <a:lnTo>
                  <a:pt y="512" x="830"/>
                </a:lnTo>
                <a:lnTo>
                  <a:pt y="0" x="434"/>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27" name="Shape 27"/>
          <p:cNvSpPr/>
          <p:nvPr/>
        </p:nvSpPr>
        <p:spPr>
          <a:xfrm>
            <a:off y="609600" x="3175"/>
            <a:ext cy="609600" cx="635000"/>
          </a:xfrm>
          <a:custGeom>
            <a:pathLst>
              <a:path w="400" extrusionOk="0" h="512">
                <a:moveTo>
                  <a:pt y="0" x="400"/>
                </a:moveTo>
                <a:lnTo>
                  <a:pt y="0" x="0"/>
                </a:lnTo>
                <a:lnTo>
                  <a:pt y="512" x="0"/>
                </a:lnTo>
                <a:lnTo>
                  <a:pt y="512" x="2"/>
                </a:lnTo>
                <a:lnTo>
                  <a:pt y="0" x="40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a:pPr>
              <a:spcBef>
                <a:spcPts val="0"/>
              </a:spcBef>
              <a:buNone/>
            </a:pPr>
            <a:r>
              <a:t/>
            </a:r>
            <a:endParaRPr/>
          </a:p>
        </p:txBody>
      </p:sp>
      <p:sp>
        <p:nvSpPr>
          <p:cNvPr id="28" name="Shape 28"/>
          <p:cNvSpPr/>
          <p:nvPr/>
        </p:nvSpPr>
        <p:spPr>
          <a:xfrm>
            <a:off y="1916906" x="152400"/>
            <a:ext cy="611981" cx="1317625"/>
          </a:xfrm>
          <a:custGeom>
            <a:pathLst>
              <a:path w="830" extrusionOk="0" h="514">
                <a:moveTo>
                  <a:pt y="514" x="0"/>
                </a:moveTo>
                <a:lnTo>
                  <a:pt y="514" x="432"/>
                </a:lnTo>
                <a:lnTo>
                  <a:pt y="0" x="830"/>
                </a:lnTo>
                <a:lnTo>
                  <a:pt y="0" x="398"/>
                </a:lnTo>
                <a:lnTo>
                  <a:pt y="514" x="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a:pPr>
              <a:spcBef>
                <a:spcPts val="0"/>
              </a:spcBef>
              <a:buNone/>
            </a:pPr>
            <a:r>
              <a:t/>
            </a:r>
            <a:endParaRPr/>
          </a:p>
        </p:txBody>
      </p:sp>
      <p:sp>
        <p:nvSpPr>
          <p:cNvPr id="29" name="Shape 29"/>
          <p:cNvSpPr/>
          <p:nvPr/>
        </p:nvSpPr>
        <p:spPr>
          <a:xfrm>
            <a:off y="3226593" x="984250"/>
            <a:ext cy="609600" cx="1322387"/>
          </a:xfrm>
          <a:custGeom>
            <a:pathLst>
              <a:path w="833" extrusionOk="0" h="512">
                <a:moveTo>
                  <a:pt y="512" x="0"/>
                </a:moveTo>
                <a:lnTo>
                  <a:pt y="512" x="435"/>
                </a:lnTo>
                <a:lnTo>
                  <a:pt y="0" x="833"/>
                </a:lnTo>
                <a:lnTo>
                  <a:pt y="0" x="399"/>
                </a:lnTo>
                <a:lnTo>
                  <a:pt y="512" x="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a:pPr>
              <a:spcBef>
                <a:spcPts val="0"/>
              </a:spcBef>
              <a:buNone/>
            </a:pPr>
            <a:r>
              <a:t/>
            </a:r>
            <a:endParaRPr/>
          </a:p>
        </p:txBody>
      </p:sp>
      <p:sp>
        <p:nvSpPr>
          <p:cNvPr id="30" name="Shape 30"/>
          <p:cNvSpPr/>
          <p:nvPr/>
        </p:nvSpPr>
        <p:spPr>
          <a:xfrm>
            <a:off y="3226593" x="3175"/>
            <a:ext cy="609600" cx="635000"/>
          </a:xfrm>
          <a:custGeom>
            <a:pathLst>
              <a:path w="400" extrusionOk="0" h="512">
                <a:moveTo>
                  <a:pt y="0" x="400"/>
                </a:moveTo>
                <a:lnTo>
                  <a:pt y="0" x="0"/>
                </a:lnTo>
                <a:lnTo>
                  <a:pt y="512" x="0"/>
                </a:lnTo>
                <a:lnTo>
                  <a:pt y="512" x="2"/>
                </a:lnTo>
                <a:lnTo>
                  <a:pt y="0" x="40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a:pPr>
              <a:spcBef>
                <a:spcPts val="0"/>
              </a:spcBef>
              <a:buNone/>
            </a:pPr>
            <a:r>
              <a:t/>
            </a:r>
            <a:endParaRPr/>
          </a:p>
        </p:txBody>
      </p:sp>
      <p:sp>
        <p:nvSpPr>
          <p:cNvPr id="31" name="Shape 31"/>
          <p:cNvSpPr/>
          <p:nvPr/>
        </p:nvSpPr>
        <p:spPr>
          <a:xfrm>
            <a:off y="4533900" x="1820863"/>
            <a:ext cy="609600" cx="1317625"/>
          </a:xfrm>
          <a:custGeom>
            <a:pathLst>
              <a:path w="830" extrusionOk="0" h="512">
                <a:moveTo>
                  <a:pt y="0" x="398"/>
                </a:moveTo>
                <a:lnTo>
                  <a:pt y="512" x="0"/>
                </a:lnTo>
                <a:lnTo>
                  <a:pt y="512" x="434"/>
                </a:lnTo>
                <a:lnTo>
                  <a:pt y="0" x="830"/>
                </a:lnTo>
                <a:lnTo>
                  <a:pt y="0" x="398"/>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a:pPr>
              <a:spcBef>
                <a:spcPts val="0"/>
              </a:spcBef>
              <a:buNone/>
            </a:pPr>
            <a:r>
              <a:t/>
            </a:r>
            <a:endParaRPr/>
          </a:p>
        </p:txBody>
      </p:sp>
      <p:sp>
        <p:nvSpPr>
          <p:cNvPr id="32" name="Shape 32"/>
          <p:cNvSpPr/>
          <p:nvPr/>
        </p:nvSpPr>
        <p:spPr>
          <a:xfrm>
            <a:off y="4533900" x="152400"/>
            <a:ext cy="609600" cx="1317625"/>
          </a:xfrm>
          <a:custGeom>
            <a:pathLst>
              <a:path w="830" extrusionOk="0" h="512">
                <a:moveTo>
                  <a:pt y="0" x="398"/>
                </a:moveTo>
                <a:lnTo>
                  <a:pt y="512" x="0"/>
                </a:lnTo>
                <a:lnTo>
                  <a:pt y="512" x="432"/>
                </a:lnTo>
                <a:lnTo>
                  <a:pt y="0" x="830"/>
                </a:lnTo>
                <a:lnTo>
                  <a:pt y="0" x="398"/>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a:pPr>
              <a:spcBef>
                <a:spcPts val="0"/>
              </a:spcBef>
              <a:buNone/>
            </a:pPr>
            <a:r>
              <a:t/>
            </a:r>
            <a:endParaRPr/>
          </a:p>
        </p:txBody>
      </p:sp>
      <p:sp>
        <p:nvSpPr>
          <p:cNvPr id="33" name="Shape 33"/>
          <p:cNvSpPr/>
          <p:nvPr/>
        </p:nvSpPr>
        <p:spPr>
          <a:xfrm>
            <a:off y="4533900" x="3175"/>
            <a:ext cy="609600" cx="635000"/>
          </a:xfrm>
          <a:custGeom>
            <a:pathLst>
              <a:path w="400" extrusionOk="0" h="512">
                <a:moveTo>
                  <a:pt y="0" x="400"/>
                </a:moveTo>
                <a:lnTo>
                  <a:pt y="0" x="0"/>
                </a:lnTo>
                <a:lnTo>
                  <a:pt y="512" x="0"/>
                </a:lnTo>
                <a:lnTo>
                  <a:pt y="512" x="2"/>
                </a:lnTo>
                <a:lnTo>
                  <a:pt y="0" x="400"/>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a:pPr>
              <a:spcBef>
                <a:spcPts val="0"/>
              </a:spcBef>
              <a:buNone/>
            </a:pPr>
            <a:r>
              <a:t/>
            </a:r>
            <a:endParaRPr/>
          </a:p>
        </p:txBody>
      </p:sp>
      <p:sp>
        <p:nvSpPr>
          <p:cNvPr id="34" name="Shape 34"/>
          <p:cNvSpPr/>
          <p:nvPr/>
        </p:nvSpPr>
        <p:spPr>
          <a:xfrm>
            <a:off y="3924300" x="3175"/>
            <a:ext cy="609600" cx="635000"/>
          </a:xfrm>
          <a:custGeom>
            <a:pathLst>
              <a:path w="400" extrusionOk="0" h="512">
                <a:moveTo>
                  <a:pt y="512" x="400"/>
                </a:moveTo>
                <a:lnTo>
                  <a:pt y="0" x="2"/>
                </a:lnTo>
                <a:lnTo>
                  <a:pt y="0" x="0"/>
                </a:lnTo>
                <a:lnTo>
                  <a:pt y="512" x="0"/>
                </a:lnTo>
                <a:lnTo>
                  <a:pt y="512" x="40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35" name="Shape 35"/>
          <p:cNvSpPr/>
          <p:nvPr/>
        </p:nvSpPr>
        <p:spPr>
          <a:xfrm>
            <a:off y="3924300" x="152400"/>
            <a:ext cy="609600" cx="1317625"/>
          </a:xfrm>
          <a:custGeom>
            <a:pathLst>
              <a:path w="830" extrusionOk="0" h="512">
                <a:moveTo>
                  <a:pt y="512" x="398"/>
                </a:moveTo>
                <a:lnTo>
                  <a:pt y="512" x="830"/>
                </a:lnTo>
                <a:lnTo>
                  <a:pt y="0" x="432"/>
                </a:lnTo>
                <a:lnTo>
                  <a:pt y="0" x="0"/>
                </a:lnTo>
                <a:lnTo>
                  <a:pt y="512" x="398"/>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36" name="Shape 36"/>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a:pPr>
              <a:spcBef>
                <a:spcPts val="0"/>
              </a:spcBef>
              <a:buNone/>
            </a:pPr>
            <a:r>
              <a:t/>
            </a:r>
            <a:endParaRPr/>
          </a:p>
        </p:txBody>
      </p:sp>
      <p:sp>
        <p:nvSpPr>
          <p:cNvPr id="37" name="Shape 37"/>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a:pPr>
              <a:spcBef>
                <a:spcPts val="0"/>
              </a:spcBef>
              <a:buNone/>
            </a:pPr>
            <a:r>
              <a:t/>
            </a:r>
            <a:endParaRPr/>
          </a:p>
        </p:txBody>
      </p:sp>
      <p:sp>
        <p:nvSpPr>
          <p:cNvPr id="38" name="Shape 38"/>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a:pPr>
              <a:spcBef>
                <a:spcPts val="0"/>
              </a:spcBef>
              <a:buNone/>
            </a:pPr>
            <a:r>
              <a:t/>
            </a:r>
            <a:endParaRPr/>
          </a:p>
        </p:txBody>
      </p:sp>
      <p:sp>
        <p:nvSpPr>
          <p:cNvPr id="39" name="Shape 39"/>
          <p:cNvSpPr/>
          <p:nvPr/>
        </p:nvSpPr>
        <p:spPr>
          <a:xfrm>
            <a:off y="2017" x="8397875"/>
            <a:ext cy="610209" cx="746125"/>
          </a:xfrm>
          <a:custGeom>
            <a:pathLst>
              <a:path w="470" extrusionOk="0" h="605">
                <a:moveTo>
                  <a:pt y="0" x="470"/>
                </a:moveTo>
                <a:lnTo>
                  <a:pt y="605" x="0"/>
                </a:lnTo>
                <a:lnTo>
                  <a:pt y="605" x="470"/>
                </a:lnTo>
                <a:lnTo>
                  <a:pt y="0" x="470"/>
                </a:lnTo>
                <a:close/>
              </a:path>
            </a:pathLst>
          </a:custGeom>
          <a:gradFill>
            <a:gsLst>
              <a:gs pos="0">
                <a:srgbClr val="0090DA"/>
              </a:gs>
              <a:gs pos="54000">
                <a:srgbClr val="0090DA"/>
              </a:gs>
              <a:gs pos="98000">
                <a:srgbClr val="2BC4F3"/>
              </a:gs>
              <a:gs pos="100000">
                <a:srgbClr val="00AEEE"/>
              </a:gs>
            </a:gsLst>
            <a:lin ang="18899999" scaled="0"/>
          </a:gradFill>
          <a:ln>
            <a:noFill/>
          </a:ln>
        </p:spPr>
        <p:txBody>
          <a:bodyPr bIns="45700" rIns="91425" lIns="91425" tIns="45700" anchor="t" anchorCtr="0">
            <a:noAutofit/>
          </a:bodyPr>
          <a:lstStyle/>
          <a:p>
            <a:pPr>
              <a:spcBef>
                <a:spcPts val="0"/>
              </a:spcBef>
              <a:buNone/>
            </a:pPr>
            <a:r>
              <a:t/>
            </a:r>
            <a:endParaRPr/>
          </a:p>
        </p:txBody>
      </p:sp>
      <p:sp>
        <p:nvSpPr>
          <p:cNvPr id="40" name="Shape 40"/>
          <p:cNvSpPr/>
          <p:nvPr/>
        </p:nvSpPr>
        <p:spPr>
          <a:xfrm>
            <a:off y="612225" x="8397875"/>
            <a:ext cy="607183" cx="746125"/>
          </a:xfrm>
          <a:custGeom>
            <a:pathLst>
              <a:path w="470" extrusionOk="0" h="602">
                <a:moveTo>
                  <a:pt y="0" x="0"/>
                </a:moveTo>
                <a:lnTo>
                  <a:pt y="602" x="470"/>
                </a:lnTo>
                <a:lnTo>
                  <a:pt y="0" x="470"/>
                </a:lnTo>
                <a:lnTo>
                  <a:pt y="0" x="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41" name="Shape 41"/>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a:pPr>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687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4" name="Shape 44"/>
          <p:cNvSpPr txBox="1"/>
          <p:nvPr>
            <p:ph idx="1" type="body"/>
          </p:nvPr>
        </p:nvSpPr>
        <p:spPr>
          <a:xfrm>
            <a:off y="1200150" x="457200"/>
            <a:ext cy="36303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5" name="Shape 45"/>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a:pPr>
              <a:spcBef>
                <a:spcPts val="0"/>
              </a:spcBef>
              <a:buNone/>
            </a:pPr>
            <a:r>
              <a:t/>
            </a:r>
            <a:endParaRPr/>
          </a:p>
        </p:txBody>
      </p:sp>
      <p:sp>
        <p:nvSpPr>
          <p:cNvPr id="46" name="Shape 46"/>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a:pPr>
              <a:spcBef>
                <a:spcPts val="0"/>
              </a:spcBef>
              <a:buNone/>
            </a:pPr>
            <a:r>
              <a:t/>
            </a:r>
            <a:endParaRPr/>
          </a:p>
        </p:txBody>
      </p:sp>
      <p:sp>
        <p:nvSpPr>
          <p:cNvPr id="47" name="Shape 47"/>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a:pPr>
              <a:spcBef>
                <a:spcPts val="0"/>
              </a:spcBef>
              <a:buNone/>
            </a:pPr>
            <a:r>
              <a:t/>
            </a:r>
            <a:endParaRPr/>
          </a:p>
        </p:txBody>
      </p:sp>
      <p:sp>
        <p:nvSpPr>
          <p:cNvPr id="48" name="Shape 48"/>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a:pPr>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9" name="Shape 49"/>
        <p:cNvGrpSpPr/>
        <p:nvPr/>
      </p:nvGrpSpPr>
      <p:grpSpPr>
        <a:xfrm>
          <a:off y="0" x="0"/>
          <a:ext cy="0" cx="0"/>
          <a:chOff y="0" x="0"/>
          <a:chExt cy="0" cx="0"/>
        </a:xfrm>
      </p:grpSpPr>
      <p:sp>
        <p:nvSpPr>
          <p:cNvPr id="50" name="Shape 50"/>
          <p:cNvSpPr txBox="1"/>
          <p:nvPr>
            <p:ph type="title"/>
          </p:nvPr>
        </p:nvSpPr>
        <p:spPr>
          <a:xfrm>
            <a:off y="205978" x="457200"/>
            <a:ext cy="857400" cx="687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51" name="Shape 51"/>
          <p:cNvSpPr txBox="1"/>
          <p:nvPr>
            <p:ph idx="1" type="body"/>
          </p:nvPr>
        </p:nvSpPr>
        <p:spPr>
          <a:xfrm>
            <a:off y="1200150" x="457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52" name="Shape 52"/>
          <p:cNvSpPr txBox="1"/>
          <p:nvPr>
            <p:ph idx="2" type="body"/>
          </p:nvPr>
        </p:nvSpPr>
        <p:spPr>
          <a:xfrm>
            <a:off y="1200150" x="4648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53" name="Shape 53"/>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a:pPr>
              <a:spcBef>
                <a:spcPts val="0"/>
              </a:spcBef>
              <a:buNone/>
            </a:pPr>
            <a:r>
              <a:t/>
            </a:r>
            <a:endParaRPr/>
          </a:p>
        </p:txBody>
      </p:sp>
      <p:sp>
        <p:nvSpPr>
          <p:cNvPr id="54" name="Shape 54"/>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a:pPr>
              <a:spcBef>
                <a:spcPts val="0"/>
              </a:spcBef>
              <a:buNone/>
            </a:pPr>
            <a:r>
              <a:t/>
            </a:r>
            <a:endParaRPr/>
          </a:p>
        </p:txBody>
      </p:sp>
      <p:sp>
        <p:nvSpPr>
          <p:cNvPr id="55" name="Shape 55"/>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a:pPr>
              <a:spcBef>
                <a:spcPts val="0"/>
              </a:spcBef>
              <a:buNone/>
            </a:pPr>
            <a:r>
              <a:t/>
            </a:r>
            <a:endParaRPr/>
          </a:p>
        </p:txBody>
      </p:sp>
      <p:sp>
        <p:nvSpPr>
          <p:cNvPr id="56" name="Shape 56"/>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a:pPr>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687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59" name="Shape 59"/>
          <p:cNvSpPr/>
          <p:nvPr/>
        </p:nvSpPr>
        <p:spPr>
          <a:xfrm>
            <a:off y="2614612" x="3175"/>
            <a:ext cy="611981" cx="635000"/>
          </a:xfrm>
          <a:custGeom>
            <a:pathLst>
              <a:path w="400" extrusionOk="0" h="514">
                <a:moveTo>
                  <a:pt y="0" x="2"/>
                </a:moveTo>
                <a:lnTo>
                  <a:pt y="0" x="0"/>
                </a:lnTo>
                <a:lnTo>
                  <a:pt y="514" x="0"/>
                </a:lnTo>
                <a:lnTo>
                  <a:pt y="514" x="400"/>
                </a:lnTo>
                <a:lnTo>
                  <a:pt y="0" x="2"/>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60" name="Shape 60"/>
          <p:cNvSpPr/>
          <p:nvPr/>
        </p:nvSpPr>
        <p:spPr>
          <a:xfrm>
            <a:off y="3226593" x="3175"/>
            <a:ext cy="609600" cx="635000"/>
          </a:xfrm>
          <a:custGeom>
            <a:pathLst>
              <a:path w="400" extrusionOk="0" h="512">
                <a:moveTo>
                  <a:pt y="0" x="400"/>
                </a:moveTo>
                <a:lnTo>
                  <a:pt y="0" x="0"/>
                </a:lnTo>
                <a:lnTo>
                  <a:pt y="512" x="0"/>
                </a:lnTo>
                <a:lnTo>
                  <a:pt y="512" x="2"/>
                </a:lnTo>
                <a:lnTo>
                  <a:pt y="0" x="40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a:pPr>
              <a:spcBef>
                <a:spcPts val="0"/>
              </a:spcBef>
              <a:buNone/>
            </a:pPr>
            <a:r>
              <a:t/>
            </a:r>
            <a:endParaRPr/>
          </a:p>
        </p:txBody>
      </p:sp>
      <p:sp>
        <p:nvSpPr>
          <p:cNvPr id="61" name="Shape 61"/>
          <p:cNvSpPr/>
          <p:nvPr/>
        </p:nvSpPr>
        <p:spPr>
          <a:xfrm>
            <a:off y="4533900" x="152400"/>
            <a:ext cy="609600" cx="1317625"/>
          </a:xfrm>
          <a:custGeom>
            <a:pathLst>
              <a:path w="830" extrusionOk="0" h="512">
                <a:moveTo>
                  <a:pt y="0" x="398"/>
                </a:moveTo>
                <a:lnTo>
                  <a:pt y="512" x="0"/>
                </a:lnTo>
                <a:lnTo>
                  <a:pt y="512" x="432"/>
                </a:lnTo>
                <a:lnTo>
                  <a:pt y="0" x="830"/>
                </a:lnTo>
                <a:lnTo>
                  <a:pt y="0" x="398"/>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a:pPr>
              <a:spcBef>
                <a:spcPts val="0"/>
              </a:spcBef>
              <a:buNone/>
            </a:pPr>
            <a:r>
              <a:t/>
            </a:r>
            <a:endParaRPr/>
          </a:p>
        </p:txBody>
      </p:sp>
      <p:sp>
        <p:nvSpPr>
          <p:cNvPr id="62" name="Shape 62"/>
          <p:cNvSpPr/>
          <p:nvPr/>
        </p:nvSpPr>
        <p:spPr>
          <a:xfrm>
            <a:off y="3924300" x="152400"/>
            <a:ext cy="609600" cx="1317625"/>
          </a:xfrm>
          <a:custGeom>
            <a:pathLst>
              <a:path w="830" extrusionOk="0" h="512">
                <a:moveTo>
                  <a:pt y="512" x="398"/>
                </a:moveTo>
                <a:lnTo>
                  <a:pt y="512" x="830"/>
                </a:lnTo>
                <a:lnTo>
                  <a:pt y="0" x="432"/>
                </a:lnTo>
                <a:lnTo>
                  <a:pt y="0" x="0"/>
                </a:lnTo>
                <a:lnTo>
                  <a:pt y="512" x="398"/>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63" name="Shape 63"/>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a:pPr>
              <a:spcBef>
                <a:spcPts val="0"/>
              </a:spcBef>
              <a:buNone/>
            </a:pPr>
            <a:r>
              <a:t/>
            </a:r>
            <a:endParaRPr/>
          </a:p>
        </p:txBody>
      </p:sp>
      <p:sp>
        <p:nvSpPr>
          <p:cNvPr id="64" name="Shape 64"/>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a:pPr>
              <a:spcBef>
                <a:spcPts val="0"/>
              </a:spcBef>
              <a:buNone/>
            </a:pPr>
            <a:r>
              <a:t/>
            </a:r>
            <a:endParaRPr/>
          </a:p>
        </p:txBody>
      </p:sp>
      <p:sp>
        <p:nvSpPr>
          <p:cNvPr id="65" name="Shape 65"/>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a:pPr>
              <a:spcBef>
                <a:spcPts val="0"/>
              </a:spcBef>
              <a:buNone/>
            </a:pPr>
            <a:r>
              <a:t/>
            </a:r>
            <a:endParaRPr/>
          </a:p>
        </p:txBody>
      </p:sp>
      <p:sp>
        <p:nvSpPr>
          <p:cNvPr id="66" name="Shape 66"/>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a:pPr>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7" name="Shape 67"/>
        <p:cNvGrpSpPr/>
        <p:nvPr/>
      </p:nvGrpSpPr>
      <p:grpSpPr>
        <a:xfrm>
          <a:off y="0" x="0"/>
          <a:ext cy="0" cx="0"/>
          <a:chOff y="0" x="0"/>
          <a:chExt cy="0" cx="0"/>
        </a:xfrm>
      </p:grpSpPr>
      <p:sp>
        <p:nvSpPr>
          <p:cNvPr id="68" name="Shape 68"/>
          <p:cNvSpPr txBox="1"/>
          <p:nvPr>
            <p:ph idx="1" type="body"/>
          </p:nvPr>
        </p:nvSpPr>
        <p:spPr>
          <a:xfrm>
            <a:off y="3320653" x="1574800"/>
            <a:ext cy="513300" cx="5486399"/>
          </a:xfrm>
          <a:prstGeom prst="rect">
            <a:avLst/>
          </a:prstGeom>
        </p:spPr>
        <p:txBody>
          <a:bodyPr bIns="91425" rIns="91425" lIns="91425" tIns="91425" anchor="t" anchorCtr="0"/>
          <a:lstStyle>
            <a:lvl1pPr algn="ctr">
              <a:spcBef>
                <a:spcPts val="0"/>
              </a:spcBef>
              <a:buSzPct val="100000"/>
              <a:buNone/>
              <a:defRPr sz="1800"/>
            </a:lvl1pPr>
          </a:lstStyle>
          <a:p/>
        </p:txBody>
      </p:sp>
      <p:sp>
        <p:nvSpPr>
          <p:cNvPr id="69" name="Shape 69"/>
          <p:cNvSpPr/>
          <p:nvPr/>
        </p:nvSpPr>
        <p:spPr>
          <a:xfrm>
            <a:off y="2614612" x="3175"/>
            <a:ext cy="611981" cx="635000"/>
          </a:xfrm>
          <a:custGeom>
            <a:pathLst>
              <a:path w="400" extrusionOk="0" h="514">
                <a:moveTo>
                  <a:pt y="0" x="2"/>
                </a:moveTo>
                <a:lnTo>
                  <a:pt y="0" x="0"/>
                </a:lnTo>
                <a:lnTo>
                  <a:pt y="514" x="0"/>
                </a:lnTo>
                <a:lnTo>
                  <a:pt y="514" x="400"/>
                </a:lnTo>
                <a:lnTo>
                  <a:pt y="0" x="2"/>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70" name="Shape 70"/>
          <p:cNvSpPr/>
          <p:nvPr/>
        </p:nvSpPr>
        <p:spPr>
          <a:xfrm>
            <a:off y="3226593" x="3175"/>
            <a:ext cy="609600" cx="635000"/>
          </a:xfrm>
          <a:custGeom>
            <a:pathLst>
              <a:path w="400" extrusionOk="0" h="512">
                <a:moveTo>
                  <a:pt y="0" x="400"/>
                </a:moveTo>
                <a:lnTo>
                  <a:pt y="0" x="0"/>
                </a:lnTo>
                <a:lnTo>
                  <a:pt y="512" x="0"/>
                </a:lnTo>
                <a:lnTo>
                  <a:pt y="512" x="2"/>
                </a:lnTo>
                <a:lnTo>
                  <a:pt y="0" x="40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a:pPr>
              <a:spcBef>
                <a:spcPts val="0"/>
              </a:spcBef>
              <a:buNone/>
            </a:pPr>
            <a:r>
              <a:t/>
            </a:r>
            <a:endParaRPr/>
          </a:p>
        </p:txBody>
      </p:sp>
      <p:sp>
        <p:nvSpPr>
          <p:cNvPr id="71" name="Shape 71"/>
          <p:cNvSpPr/>
          <p:nvPr/>
        </p:nvSpPr>
        <p:spPr>
          <a:xfrm>
            <a:off y="4533900" x="152400"/>
            <a:ext cy="609600" cx="1317625"/>
          </a:xfrm>
          <a:custGeom>
            <a:pathLst>
              <a:path w="830" extrusionOk="0" h="512">
                <a:moveTo>
                  <a:pt y="0" x="398"/>
                </a:moveTo>
                <a:lnTo>
                  <a:pt y="512" x="0"/>
                </a:lnTo>
                <a:lnTo>
                  <a:pt y="512" x="432"/>
                </a:lnTo>
                <a:lnTo>
                  <a:pt y="0" x="830"/>
                </a:lnTo>
                <a:lnTo>
                  <a:pt y="0" x="398"/>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a:pPr>
              <a:spcBef>
                <a:spcPts val="0"/>
              </a:spcBef>
              <a:buNone/>
            </a:pPr>
            <a:r>
              <a:t/>
            </a:r>
            <a:endParaRPr/>
          </a:p>
        </p:txBody>
      </p:sp>
      <p:sp>
        <p:nvSpPr>
          <p:cNvPr id="72" name="Shape 72"/>
          <p:cNvSpPr/>
          <p:nvPr/>
        </p:nvSpPr>
        <p:spPr>
          <a:xfrm>
            <a:off y="3924300" x="152400"/>
            <a:ext cy="609600" cx="1317625"/>
          </a:xfrm>
          <a:custGeom>
            <a:pathLst>
              <a:path w="830" extrusionOk="0" h="512">
                <a:moveTo>
                  <a:pt y="512" x="398"/>
                </a:moveTo>
                <a:lnTo>
                  <a:pt y="512" x="830"/>
                </a:lnTo>
                <a:lnTo>
                  <a:pt y="0" x="432"/>
                </a:lnTo>
                <a:lnTo>
                  <a:pt y="0" x="0"/>
                </a:lnTo>
                <a:lnTo>
                  <a:pt y="512" x="398"/>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73" name="Shape 73"/>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a:pPr>
              <a:spcBef>
                <a:spcPts val="0"/>
              </a:spcBef>
              <a:buNone/>
            </a:pPr>
            <a:r>
              <a:t/>
            </a:r>
            <a:endParaRPr/>
          </a:p>
        </p:txBody>
      </p:sp>
      <p:sp>
        <p:nvSpPr>
          <p:cNvPr id="74" name="Shape 74"/>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a:pPr>
              <a:spcBef>
                <a:spcPts val="0"/>
              </a:spcBef>
              <a:buNone/>
            </a:pPr>
            <a:r>
              <a:t/>
            </a:r>
            <a:endParaRPr/>
          </a:p>
        </p:txBody>
      </p:sp>
      <p:sp>
        <p:nvSpPr>
          <p:cNvPr id="75" name="Shape 75"/>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a:pPr>
              <a:spcBef>
                <a:spcPts val="0"/>
              </a:spcBef>
              <a:buNone/>
            </a:pPr>
            <a:r>
              <a:t/>
            </a:r>
            <a:endParaRPr/>
          </a:p>
        </p:txBody>
      </p:sp>
      <p:sp>
        <p:nvSpPr>
          <p:cNvPr id="76" name="Shape 76"/>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a:pPr>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7" name="Shape 77"/>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2890DA"/>
            </a:gs>
            <a:gs pos="100000">
              <a:schemeClr val="dk2"/>
            </a:gs>
          </a:gsLst>
          <a:path path="circle">
            <a:fillToRect t="100%" r="100%"/>
          </a:path>
          <a:tileRect b="-100%" l="-100%"/>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6879600"/>
          </a:xfrm>
          <a:prstGeom prst="rect">
            <a:avLst/>
          </a:prstGeom>
          <a:noFill/>
          <a:ln>
            <a:noFill/>
          </a:ln>
        </p:spPr>
        <p:txBody>
          <a:bodyPr bIns="91425" rIns="91425" lIns="91425" tIns="91425" anchor="b" anchorCtr="0"/>
          <a:lstStyle>
            <a:lvl1pPr>
              <a:spcBef>
                <a:spcPts val="0"/>
              </a:spcBef>
              <a:buClr>
                <a:schemeClr val="lt1"/>
              </a:buClr>
              <a:buSzPct val="100000"/>
              <a:buNone/>
              <a:defRPr sz="3600">
                <a:solidFill>
                  <a:schemeClr val="lt1"/>
                </a:solidFill>
              </a:defRPr>
            </a:lvl1pPr>
            <a:lvl2pPr>
              <a:spcBef>
                <a:spcPts val="0"/>
              </a:spcBef>
              <a:buClr>
                <a:schemeClr val="lt1"/>
              </a:buClr>
              <a:buSzPct val="100000"/>
              <a:buNone/>
              <a:defRPr sz="3600">
                <a:solidFill>
                  <a:schemeClr val="lt1"/>
                </a:solidFill>
              </a:defRPr>
            </a:lvl2pPr>
            <a:lvl3pPr>
              <a:spcBef>
                <a:spcPts val="0"/>
              </a:spcBef>
              <a:buClr>
                <a:schemeClr val="lt1"/>
              </a:buClr>
              <a:buSzPct val="100000"/>
              <a:buNone/>
              <a:defRPr sz="3600">
                <a:solidFill>
                  <a:schemeClr val="lt1"/>
                </a:solidFill>
              </a:defRPr>
            </a:lvl3pPr>
            <a:lvl4pPr>
              <a:spcBef>
                <a:spcPts val="0"/>
              </a:spcBef>
              <a:buClr>
                <a:schemeClr val="lt1"/>
              </a:buClr>
              <a:buSzPct val="100000"/>
              <a:buNone/>
              <a:defRPr sz="3600">
                <a:solidFill>
                  <a:schemeClr val="lt1"/>
                </a:solidFill>
              </a:defRPr>
            </a:lvl4pPr>
            <a:lvl5pPr>
              <a:spcBef>
                <a:spcPts val="0"/>
              </a:spcBef>
              <a:buClr>
                <a:schemeClr val="lt1"/>
              </a:buClr>
              <a:buSzPct val="100000"/>
              <a:buNone/>
              <a:defRPr sz="3600">
                <a:solidFill>
                  <a:schemeClr val="lt1"/>
                </a:solidFill>
              </a:defRPr>
            </a:lvl5pPr>
            <a:lvl6pPr>
              <a:spcBef>
                <a:spcPts val="0"/>
              </a:spcBef>
              <a:buClr>
                <a:schemeClr val="lt1"/>
              </a:buClr>
              <a:buSzPct val="100000"/>
              <a:buNone/>
              <a:defRPr sz="3600">
                <a:solidFill>
                  <a:schemeClr val="lt1"/>
                </a:solidFill>
              </a:defRPr>
            </a:lvl6pPr>
            <a:lvl7pPr>
              <a:spcBef>
                <a:spcPts val="0"/>
              </a:spcBef>
              <a:buClr>
                <a:schemeClr val="lt1"/>
              </a:buClr>
              <a:buSzPct val="100000"/>
              <a:buNone/>
              <a:defRPr sz="3600">
                <a:solidFill>
                  <a:schemeClr val="lt1"/>
                </a:solidFill>
              </a:defRPr>
            </a:lvl7pPr>
            <a:lvl8pPr>
              <a:spcBef>
                <a:spcPts val="0"/>
              </a:spcBef>
              <a:buClr>
                <a:schemeClr val="lt1"/>
              </a:buClr>
              <a:buSzPct val="100000"/>
              <a:buNone/>
              <a:defRPr sz="3600">
                <a:solidFill>
                  <a:schemeClr val="lt1"/>
                </a:solidFill>
              </a:defRPr>
            </a:lvl8pPr>
            <a:lvl9pPr>
              <a:spcBef>
                <a:spcPts val="0"/>
              </a:spcBef>
              <a:buClr>
                <a:schemeClr val="lt1"/>
              </a:buClr>
              <a:buSzPct val="100000"/>
              <a:buNone/>
              <a:defRPr sz="3600">
                <a:solidFill>
                  <a:schemeClr val="lt1"/>
                </a:solidFill>
              </a:defRPr>
            </a:lvl9pPr>
          </a:lstStyle>
          <a:p/>
        </p:txBody>
      </p:sp>
      <p:sp>
        <p:nvSpPr>
          <p:cNvPr id="6" name="Shape 6"/>
          <p:cNvSpPr txBox="1"/>
          <p:nvPr>
            <p:ph idx="1" type="body"/>
          </p:nvPr>
        </p:nvSpPr>
        <p:spPr>
          <a:xfrm>
            <a:off y="1200150" x="457200"/>
            <a:ext cy="3394500" cx="8229600"/>
          </a:xfrm>
          <a:prstGeom prst="rect">
            <a:avLst/>
          </a:prstGeom>
          <a:noFill/>
          <a:ln>
            <a:noFill/>
          </a:ln>
        </p:spPr>
        <p:txBody>
          <a:bodyPr bIns="91425" rIns="91425" lIns="91425" tIns="91425" anchor="t" anchorCtr="0"/>
          <a:lstStyle>
            <a:lvl1pPr>
              <a:spcBef>
                <a:spcPts val="0"/>
              </a:spcBef>
              <a:buClr>
                <a:schemeClr val="lt1"/>
              </a:buClr>
              <a:buSzPct val="100000"/>
              <a:defRPr sz="3200">
                <a:solidFill>
                  <a:schemeClr val="lt1"/>
                </a:solidFill>
              </a:defRPr>
            </a:lvl1pPr>
            <a:lvl2pPr>
              <a:spcBef>
                <a:spcPts val="560"/>
              </a:spcBef>
              <a:buClr>
                <a:schemeClr val="lt1"/>
              </a:buClr>
              <a:buSzPct val="100000"/>
              <a:defRPr sz="2800">
                <a:solidFill>
                  <a:schemeClr val="lt1"/>
                </a:solidFill>
              </a:defRPr>
            </a:lvl2pPr>
            <a:lvl3pPr>
              <a:spcBef>
                <a:spcPts val="480"/>
              </a:spcBef>
              <a:buClr>
                <a:schemeClr val="lt1"/>
              </a:buClr>
              <a:buSzPct val="100000"/>
              <a:defRPr sz="2400">
                <a:solidFill>
                  <a:schemeClr val="lt1"/>
                </a:solidFill>
              </a:defRPr>
            </a:lvl3pPr>
            <a:lvl4pPr>
              <a:spcBef>
                <a:spcPts val="400"/>
              </a:spcBef>
              <a:buClr>
                <a:schemeClr val="lt1"/>
              </a:buClr>
              <a:buSzPct val="100000"/>
              <a:defRPr sz="2000">
                <a:solidFill>
                  <a:schemeClr val="lt1"/>
                </a:solidFill>
              </a:defRPr>
            </a:lvl4pPr>
            <a:lvl5pPr>
              <a:spcBef>
                <a:spcPts val="400"/>
              </a:spcBef>
              <a:buClr>
                <a:schemeClr val="lt1"/>
              </a:buClr>
              <a:buSzPct val="100000"/>
              <a:defRPr sz="2000">
                <a:solidFill>
                  <a:schemeClr val="lt1"/>
                </a:solidFill>
              </a:defRPr>
            </a:lvl5pPr>
            <a:lvl6pPr>
              <a:spcBef>
                <a:spcPts val="400"/>
              </a:spcBef>
              <a:buClr>
                <a:schemeClr val="lt1"/>
              </a:buClr>
              <a:buSzPct val="100000"/>
              <a:defRPr sz="2000">
                <a:solidFill>
                  <a:schemeClr val="lt1"/>
                </a:solidFill>
              </a:defRPr>
            </a:lvl6pPr>
            <a:lvl7pPr>
              <a:spcBef>
                <a:spcPts val="400"/>
              </a:spcBef>
              <a:buClr>
                <a:schemeClr val="lt1"/>
              </a:buClr>
              <a:buSzPct val="100000"/>
              <a:defRPr sz="2000">
                <a:solidFill>
                  <a:schemeClr val="lt1"/>
                </a:solidFill>
              </a:defRPr>
            </a:lvl7pPr>
            <a:lvl8pPr>
              <a:spcBef>
                <a:spcPts val="400"/>
              </a:spcBef>
              <a:buClr>
                <a:schemeClr val="lt1"/>
              </a:buClr>
              <a:buSzPct val="100000"/>
              <a:defRPr sz="2000">
                <a:solidFill>
                  <a:schemeClr val="lt1"/>
                </a:solidFill>
              </a:defRPr>
            </a:lvl8pPr>
            <a:lvl9pPr>
              <a:spcBef>
                <a:spcPts val="400"/>
              </a:spcBef>
              <a:buClr>
                <a:schemeClr val="lt1"/>
              </a:buClr>
              <a:buSzPct val="100000"/>
              <a:defRPr sz="2000">
                <a:solidFill>
                  <a:schemeClr val="lt1"/>
                </a:solidFill>
              </a:defRPr>
            </a:lvl9pPr>
          </a:lstStyle>
          <a:p/>
        </p:txBody>
      </p:sp>
      <p:sp>
        <p:nvSpPr>
          <p:cNvPr id="7" name="Shape 7"/>
          <p:cNvSpPr/>
          <p:nvPr/>
        </p:nvSpPr>
        <p:spPr>
          <a:xfrm>
            <a:off y="0" x="0"/>
            <a:ext cy="5143499" cx="3135299"/>
          </a:xfrm>
          <a:prstGeom prst="rect">
            <a:avLst/>
          </a:prstGeom>
          <a:noFill/>
          <a:ln>
            <a:noFill/>
          </a:ln>
        </p:spPr>
        <p:txBody>
          <a:bodyPr bIns="45700" rIns="91425" lIns="91425" tIns="45700" anchor="t" anchorCtr="0">
            <a:noAutofit/>
          </a:bodyPr>
          <a:lstStyle/>
          <a:p>
            <a:pPr>
              <a:spcBef>
                <a:spcPts val="0"/>
              </a:spcBef>
              <a:buNone/>
            </a:pPr>
            <a:r>
              <a:t/>
            </a:r>
            <a:endParaRPr/>
          </a:p>
        </p:txBody>
      </p:sp>
      <p:sp>
        <p:nvSpPr>
          <p:cNvPr id="8" name="Shape 8"/>
          <p:cNvSpPr/>
          <p:nvPr/>
        </p:nvSpPr>
        <p:spPr>
          <a:xfrm>
            <a:off y="4533900" x="3175"/>
            <a:ext cy="609600" cx="635000"/>
          </a:xfrm>
          <a:custGeom>
            <a:pathLst>
              <a:path w="400" extrusionOk="0" h="512">
                <a:moveTo>
                  <a:pt y="0" x="400"/>
                </a:moveTo>
                <a:lnTo>
                  <a:pt y="0" x="0"/>
                </a:lnTo>
                <a:lnTo>
                  <a:pt y="512" x="0"/>
                </a:lnTo>
                <a:lnTo>
                  <a:pt y="512" x="2"/>
                </a:lnTo>
                <a:lnTo>
                  <a:pt y="0" x="400"/>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a:pPr>
              <a:spcBef>
                <a:spcPts val="0"/>
              </a:spcBef>
              <a:buNone/>
            </a:pPr>
            <a:r>
              <a:t/>
            </a:r>
            <a:endParaRPr/>
          </a:p>
        </p:txBody>
      </p:sp>
      <p:sp>
        <p:nvSpPr>
          <p:cNvPr id="9" name="Shape 9"/>
          <p:cNvSpPr/>
          <p:nvPr/>
        </p:nvSpPr>
        <p:spPr>
          <a:xfrm>
            <a:off y="3924300" x="3175"/>
            <a:ext cy="609600" cx="635000"/>
          </a:xfrm>
          <a:custGeom>
            <a:pathLst>
              <a:path w="400" extrusionOk="0" h="512">
                <a:moveTo>
                  <a:pt y="512" x="400"/>
                </a:moveTo>
                <a:lnTo>
                  <a:pt y="0" x="2"/>
                </a:lnTo>
                <a:lnTo>
                  <a:pt y="0" x="0"/>
                </a:lnTo>
                <a:lnTo>
                  <a:pt y="512" x="0"/>
                </a:lnTo>
                <a:lnTo>
                  <a:pt y="512" x="40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a:pPr>
              <a:spcBef>
                <a:spcPts val="0"/>
              </a:spcBef>
              <a:buNone/>
            </a:pPr>
            <a:r>
              <a:t/>
            </a:r>
            <a:endParaRPr/>
          </a:p>
        </p:txBody>
      </p:sp>
      <p:sp>
        <p:nvSpPr>
          <p:cNvPr id="10" name="Shape 10"/>
          <p:cNvSpPr/>
          <p:nvPr/>
        </p:nvSpPr>
        <p:spPr>
          <a:xfrm>
            <a:off y="2017" x="8397875"/>
            <a:ext cy="610209" cx="746125"/>
          </a:xfrm>
          <a:custGeom>
            <a:pathLst>
              <a:path w="470" extrusionOk="0" h="605">
                <a:moveTo>
                  <a:pt y="0" x="470"/>
                </a:moveTo>
                <a:lnTo>
                  <a:pt y="605" x="0"/>
                </a:lnTo>
                <a:lnTo>
                  <a:pt y="605" x="470"/>
                </a:lnTo>
                <a:lnTo>
                  <a:pt y="0" x="470"/>
                </a:lnTo>
                <a:close/>
              </a:path>
            </a:pathLst>
          </a:custGeom>
          <a:gradFill>
            <a:gsLst>
              <a:gs pos="0">
                <a:srgbClr val="0090DA"/>
              </a:gs>
              <a:gs pos="54000">
                <a:srgbClr val="0090DA"/>
              </a:gs>
              <a:gs pos="98000">
                <a:srgbClr val="2BC4F3"/>
              </a:gs>
              <a:gs pos="100000">
                <a:srgbClr val="00AEEE"/>
              </a:gs>
            </a:gsLst>
            <a:lin ang="18899999" scaled="0"/>
          </a:gradFill>
          <a:ln>
            <a:noFill/>
          </a:ln>
        </p:spPr>
        <p:txBody>
          <a:bodyPr bIns="45700" rIns="91425" lIns="91425" tIns="45700" anchor="t" anchorCtr="0">
            <a:noAutofit/>
          </a:bodyPr>
          <a:lstStyle/>
          <a:p>
            <a:pPr>
              <a:spcBef>
                <a:spcPts val="0"/>
              </a:spcBef>
              <a:buNone/>
            </a:pPr>
            <a:r>
              <a:t/>
            </a:r>
            <a:endParaRPr/>
          </a:p>
        </p:txBody>
      </p:sp>
      <p:sp>
        <p:nvSpPr>
          <p:cNvPr id="11" name="Shape 11"/>
          <p:cNvSpPr/>
          <p:nvPr/>
        </p:nvSpPr>
        <p:spPr>
          <a:xfrm>
            <a:off y="612225" x="8397875"/>
            <a:ext cy="607183" cx="746125"/>
          </a:xfrm>
          <a:custGeom>
            <a:pathLst>
              <a:path w="470" extrusionOk="0" h="602">
                <a:moveTo>
                  <a:pt y="0" x="0"/>
                </a:moveTo>
                <a:lnTo>
                  <a:pt y="602" x="470"/>
                </a:lnTo>
                <a:lnTo>
                  <a:pt y="0" x="470"/>
                </a:lnTo>
                <a:lnTo>
                  <a:pt y="0" x="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a:pPr>
              <a:spcBef>
                <a:spcPts val="0"/>
              </a:spcBef>
              <a:buNone/>
            </a:pPr>
            <a:r>
              <a:t/>
            </a:r>
            <a:endParaRPr/>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http://docs.volusion.apiary.io/" Type="http://schemas.openxmlformats.org/officeDocument/2006/relationships/hyperlink" TargetMode="External" Id="rId4"/><Relationship Target="http://developer.marvel.com/docs" Type="http://schemas.openxmlformats.org/officeDocument/2006/relationships/hyperlink" TargetMode="External" Id="rId3"/><Relationship Target="../media/image03.png" Type="http://schemas.openxmlformats.org/officeDocument/2006/relationships/image"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xml" Type="http://schemas.openxmlformats.org/officeDocument/2006/relationships/slideLayout" Id="rId1"/><Relationship Target="../media/image07.jp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https://www.google.com/url?q=https%3A%2F%2Fspeakerdeck.com%2Fplayer%2Fc730f240b14a013119660aab5896935f%3F%23&amp;sa=D&amp;sntz=1&amp;usg=AFQjCNFjke83Bh9JVHFMW1zRpe4XMTLCjA" Type="http://schemas.openxmlformats.org/officeDocument/2006/relationships/hyperlink" TargetMode="External" Id="rId4"/><Relationship Target="http://www.slideshare.net/jmusser/ten-reasons-developershateyourapi" Type="http://schemas.openxmlformats.org/officeDocument/2006/relationships/hyperlink" TargetMode="External" Id="rId3"/><Relationship Target="http://apigee.com/about/api-best-practices/your-api-sucks-why-developers-hang-and-how-stop" Type="http://schemas.openxmlformats.org/officeDocument/2006/relationships/hyperlink" TargetMode="External"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8.jp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ctrTitle"/>
          </p:nvPr>
        </p:nvSpPr>
        <p:spPr>
          <a:xfrm>
            <a:off y="1095856" x="1997075"/>
            <a:ext cy="1102500" cx="6400799"/>
          </a:xfrm>
          <a:prstGeom prst="rect">
            <a:avLst/>
          </a:prstGeom>
        </p:spPr>
        <p:txBody>
          <a:bodyPr bIns="91425" rIns="91425" lIns="91425" tIns="91425" anchor="b" anchorCtr="0">
            <a:noAutofit/>
          </a:bodyPr>
          <a:lstStyle/>
          <a:p>
            <a:pPr>
              <a:spcBef>
                <a:spcPts val="0"/>
              </a:spcBef>
              <a:buNone/>
            </a:pPr>
            <a:r>
              <a:rPr lang="en">
                <a:latin typeface="Droid Sans"/>
                <a:ea typeface="Droid Sans"/>
                <a:cs typeface="Droid Sans"/>
                <a:sym typeface="Droid Sans"/>
              </a:rPr>
              <a:t>Proof of life</a:t>
            </a:r>
          </a:p>
        </p:txBody>
      </p:sp>
      <p:sp>
        <p:nvSpPr>
          <p:cNvPr id="80" name="Shape 80"/>
          <p:cNvSpPr txBox="1"/>
          <p:nvPr>
            <p:ph idx="1" type="subTitle"/>
          </p:nvPr>
        </p:nvSpPr>
        <p:spPr>
          <a:xfrm>
            <a:off y="2251800" x="1997075"/>
            <a:ext cy="871800" cx="6916799"/>
          </a:xfrm>
          <a:prstGeom prst="rect">
            <a:avLst/>
          </a:prstGeom>
        </p:spPr>
        <p:txBody>
          <a:bodyPr bIns="91425" rIns="91425" lIns="91425" tIns="91425" anchor="t" anchorCtr="0">
            <a:noAutofit/>
          </a:bodyPr>
          <a:lstStyle/>
          <a:p>
            <a:pPr>
              <a:spcBef>
                <a:spcPts val="0"/>
              </a:spcBef>
              <a:buNone/>
            </a:pPr>
            <a:r>
              <a:rPr lang="en">
                <a:latin typeface="Droid Sans"/>
                <a:ea typeface="Droid Sans"/>
                <a:cs typeface="Droid Sans"/>
                <a:sym typeface="Droid Sans"/>
              </a:rPr>
              <a:t>Your API documentation is your API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39" name="Shape 139"/>
        <p:cNvGrpSpPr/>
        <p:nvPr/>
      </p:nvGrpSpPr>
      <p:grpSpPr>
        <a:xfrm>
          <a:off y="0" x="0"/>
          <a:ext cy="0" cx="0"/>
          <a:chOff y="0" x="0"/>
          <a:chExt cy="0" cx="0"/>
        </a:xfrm>
      </p:grpSpPr>
      <p:sp>
        <p:nvSpPr>
          <p:cNvPr id="140" name="Shape 140"/>
          <p:cNvSpPr txBox="1"/>
          <p:nvPr>
            <p:ph type="title"/>
          </p:nvPr>
        </p:nvSpPr>
        <p:spPr>
          <a:xfrm>
            <a:off y="237928" x="297525"/>
            <a:ext cy="857400" cx="6879600"/>
          </a:xfrm>
          <a:prstGeom prst="rect">
            <a:avLst/>
          </a:prstGeom>
        </p:spPr>
        <p:txBody>
          <a:bodyPr bIns="91425" rIns="91425" lIns="91425" tIns="91425" anchor="b" anchorCtr="0">
            <a:noAutofit/>
          </a:bodyPr>
          <a:lstStyle/>
          <a:p>
            <a:pPr>
              <a:spcBef>
                <a:spcPts val="0"/>
              </a:spcBef>
              <a:buNone/>
            </a:pPr>
            <a:r>
              <a:rPr b="1" lang="en">
                <a:solidFill>
                  <a:srgbClr val="000000"/>
                </a:solidFill>
                <a:latin typeface="Droid Sans"/>
                <a:ea typeface="Droid Sans"/>
                <a:cs typeface="Droid Sans"/>
                <a:sym typeface="Droid Sans"/>
              </a:rPr>
              <a:t>Interactivity != Content</a:t>
            </a:r>
          </a:p>
        </p:txBody>
      </p:sp>
      <p:sp>
        <p:nvSpPr>
          <p:cNvPr id="141" name="Shape 141"/>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u="sng" sz="2400" lang="en">
                <a:solidFill>
                  <a:srgbClr val="000000"/>
                </a:solidFill>
                <a:latin typeface="Droid Sans"/>
                <a:ea typeface="Droid Sans"/>
                <a:cs typeface="Droid Sans"/>
                <a:sym typeface="Droid Sans"/>
                <a:hlinkClick r:id="rId3"/>
              </a:rPr>
              <a:t>Interactive done well with Swagger</a:t>
            </a:r>
          </a:p>
          <a:p>
            <a:pPr rtl="0" lvl="0" indent="-381000" marL="457200">
              <a:spcBef>
                <a:spcPts val="0"/>
              </a:spcBef>
              <a:buClr>
                <a:srgbClr val="000000"/>
              </a:buClr>
              <a:buSzPct val="100000"/>
              <a:buFont typeface="Arial"/>
              <a:buChar char="●"/>
            </a:pPr>
            <a:r>
              <a:rPr u="sng" sz="2400" lang="en">
                <a:solidFill>
                  <a:srgbClr val="000000"/>
                </a:solidFill>
                <a:latin typeface="Droid Sans"/>
                <a:ea typeface="Droid Sans"/>
                <a:cs typeface="Droid Sans"/>
                <a:sym typeface="Droid Sans"/>
                <a:hlinkClick r:id="rId4"/>
              </a:rPr>
              <a:t>Interactive done badly with Apiary</a:t>
            </a:r>
          </a:p>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Having a snappy, interactive API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doc site is not a substitute for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good content.</a:t>
            </a:r>
          </a:p>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Few codebases are in a state to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use these tools out of the gate.</a:t>
            </a:r>
          </a:p>
          <a:p>
            <a:pPr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If you need a “How to use this documentation,” your documentation is too complicated.</a:t>
            </a:r>
          </a:p>
        </p:txBody>
      </p:sp>
      <p:pic>
        <p:nvPicPr>
          <p:cNvPr id="142" name="Shape 142"/>
          <p:cNvPicPr preferRelativeResize="0"/>
          <p:nvPr/>
        </p:nvPicPr>
        <p:blipFill>
          <a:blip r:embed="rId5"/>
          <a:stretch>
            <a:fillRect/>
          </a:stretch>
        </p:blipFill>
        <p:spPr>
          <a:xfrm>
            <a:off y="1226925" x="5948077"/>
            <a:ext cy="2260299" cx="2870221"/>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ctrTitle"/>
          </p:nvPr>
        </p:nvSpPr>
        <p:spPr>
          <a:xfrm>
            <a:off y="1134681" x="3272175"/>
            <a:ext cy="1102500" cx="6400799"/>
          </a:xfrm>
          <a:prstGeom prst="rect">
            <a:avLst/>
          </a:prstGeom>
        </p:spPr>
        <p:txBody>
          <a:bodyPr bIns="91425" rIns="91425" lIns="91425" tIns="91425" anchor="b" anchorCtr="0">
            <a:noAutofit/>
          </a:bodyPr>
          <a:lstStyle/>
          <a:p>
            <a:pPr rtl="0" lvl="0">
              <a:spcBef>
                <a:spcPts val="0"/>
              </a:spcBef>
              <a:buNone/>
            </a:pPr>
            <a:r>
              <a:rPr lang="en">
                <a:latin typeface="Droid Sans"/>
                <a:ea typeface="Droid Sans"/>
                <a:cs typeface="Droid Sans"/>
                <a:sym typeface="Droid Sans"/>
              </a:rPr>
              <a:t>200: OK</a:t>
            </a:r>
          </a:p>
        </p:txBody>
      </p:sp>
      <p:pic>
        <p:nvPicPr>
          <p:cNvPr id="148" name="Shape 148"/>
          <p:cNvPicPr preferRelativeResize="0"/>
          <p:nvPr/>
        </p:nvPicPr>
        <p:blipFill rotWithShape="1">
          <a:blip r:embed="rId3"/>
          <a:srcRect t="0" b="0" r="0" l="29552"/>
          <a:stretch/>
        </p:blipFill>
        <p:spPr>
          <a:xfrm>
            <a:off y="2237175" x="3737525"/>
            <a:ext cy="1442500" cx="1524299"/>
          </a:xfrm>
          <a:prstGeom prst="rect">
            <a:avLst/>
          </a:prstGeom>
          <a:noFill/>
          <a:ln>
            <a:noFill/>
          </a:ln>
        </p:spPr>
      </p:pic>
      <p:sp>
        <p:nvSpPr>
          <p:cNvPr id="149" name="Shape 149"/>
          <p:cNvSpPr txBox="1"/>
          <p:nvPr>
            <p:ph idx="1" type="subTitle"/>
          </p:nvPr>
        </p:nvSpPr>
        <p:spPr>
          <a:xfrm>
            <a:off y="3679675" x="3160175"/>
            <a:ext cy="871800" cx="2471699"/>
          </a:xfrm>
          <a:prstGeom prst="rect">
            <a:avLst/>
          </a:prstGeom>
        </p:spPr>
        <p:txBody>
          <a:bodyPr bIns="91425" rIns="91425" lIns="91425" tIns="91425" anchor="t" anchorCtr="0">
            <a:noAutofit/>
          </a:bodyPr>
          <a:lstStyle/>
          <a:p>
            <a:pPr algn="r" rtl="0" lvl="0">
              <a:spcBef>
                <a:spcPts val="0"/>
              </a:spcBef>
              <a:buNone/>
            </a:pPr>
            <a:r>
              <a:rPr sz="2400" lang="en">
                <a:latin typeface="Droid Sans"/>
                <a:ea typeface="Droid Sans"/>
                <a:cs typeface="Droid Sans"/>
                <a:sym typeface="Droid Sans"/>
              </a:rPr>
              <a:t>@KellyHitchcock</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84" name="Shape 84"/>
        <p:cNvGrpSpPr/>
        <p:nvPr/>
      </p:nvGrpSpPr>
      <p:grpSpPr>
        <a:xfrm>
          <a:off y="0" x="0"/>
          <a:ext cy="0" cx="0"/>
          <a:chOff y="0" x="0"/>
          <a:chExt cy="0" cx="0"/>
        </a:xfrm>
      </p:grpSpPr>
      <p:sp>
        <p:nvSpPr>
          <p:cNvPr id="85" name="Shape 85"/>
          <p:cNvSpPr txBox="1"/>
          <p:nvPr>
            <p:ph type="title"/>
          </p:nvPr>
        </p:nvSpPr>
        <p:spPr>
          <a:xfrm>
            <a:off y="174053" x="318800"/>
            <a:ext cy="857400" cx="6879600"/>
          </a:xfrm>
          <a:prstGeom prst="rect">
            <a:avLst/>
          </a:prstGeom>
        </p:spPr>
        <p:txBody>
          <a:bodyPr bIns="91425" rIns="91425" lIns="91425" tIns="91425" anchor="b" anchorCtr="0">
            <a:noAutofit/>
          </a:bodyPr>
          <a:lstStyle/>
          <a:p>
            <a:pPr>
              <a:spcBef>
                <a:spcPts val="0"/>
              </a:spcBef>
              <a:buNone/>
            </a:pPr>
            <a:r>
              <a:rPr b="1" lang="en">
                <a:solidFill>
                  <a:srgbClr val="000000"/>
                </a:solidFill>
                <a:latin typeface="Droid Sans"/>
                <a:ea typeface="Droid Sans"/>
                <a:cs typeface="Droid Sans"/>
                <a:sym typeface="Droid Sans"/>
              </a:rPr>
              <a:t>Is it really that important?</a:t>
            </a:r>
          </a:p>
        </p:txBody>
      </p:sp>
      <p:sp>
        <p:nvSpPr>
          <p:cNvPr id="86" name="Shape 86"/>
          <p:cNvSpPr txBox="1"/>
          <p:nvPr>
            <p:ph idx="1" type="body"/>
          </p:nvPr>
        </p:nvSpPr>
        <p:spPr>
          <a:xfrm>
            <a:off y="971550" x="457200"/>
            <a:ext cy="3630300" cx="8686800"/>
          </a:xfrm>
          <a:prstGeom prst="rect">
            <a:avLst/>
          </a:prstGeom>
        </p:spPr>
        <p:txBody>
          <a:bodyPr bIns="91425" rIns="91425" lIns="91425" tIns="91425" anchor="t" anchorCtr="0">
            <a:noAutofit/>
          </a:bodyPr>
          <a:lstStyle/>
          <a:p>
            <a:pPr rtl="0">
              <a:spcBef>
                <a:spcPts val="0"/>
              </a:spcBef>
              <a:buNone/>
            </a:pPr>
            <a:r>
              <a:rPr u="sng" sz="2200" lang="en">
                <a:solidFill>
                  <a:schemeClr val="hlink"/>
                </a:solidFill>
                <a:latin typeface="Droid Sans"/>
                <a:ea typeface="Droid Sans"/>
                <a:cs typeface="Droid Sans"/>
                <a:sym typeface="Droid Sans"/>
                <a:hlinkClick r:id="rId3"/>
              </a:rPr>
              <a:t>“Ten Reasons Developers Hate Your API”</a:t>
            </a:r>
          </a:p>
          <a:p>
            <a:pPr rtl="0">
              <a:spcBef>
                <a:spcPts val="0"/>
              </a:spcBef>
              <a:buNone/>
            </a:pPr>
            <a:r>
              <a:rPr sz="2200" lang="en">
                <a:solidFill>
                  <a:srgbClr val="000000"/>
                </a:solidFill>
                <a:latin typeface="Droid Sans"/>
                <a:ea typeface="Droid Sans"/>
                <a:cs typeface="Droid Sans"/>
                <a:sym typeface="Droid Sans"/>
              </a:rPr>
              <a:t>	</a:t>
            </a:r>
            <a:r>
              <a:rPr sz="2200" lang="en" i="1">
                <a:solidFill>
                  <a:srgbClr val="000000"/>
                </a:solidFill>
                <a:latin typeface="Droid Sans"/>
                <a:ea typeface="Droid Sans"/>
                <a:cs typeface="Droid Sans"/>
                <a:sym typeface="Droid Sans"/>
              </a:rPr>
              <a:t>source: John Musser</a:t>
            </a:r>
          </a:p>
          <a:p>
            <a:pPr rtl="0">
              <a:spcBef>
                <a:spcPts val="0"/>
              </a:spcBef>
              <a:buNone/>
            </a:pPr>
            <a:r>
              <a:rPr sz="2200" lang="en" i="1">
                <a:solidFill>
                  <a:srgbClr val="000000"/>
                </a:solidFill>
                <a:latin typeface="Droid Sans"/>
                <a:ea typeface="Droid Sans"/>
                <a:cs typeface="Droid Sans"/>
                <a:sym typeface="Droid Sans"/>
              </a:rPr>
              <a:t>		</a:t>
            </a:r>
            <a:r>
              <a:rPr sz="2200" lang="en">
                <a:solidFill>
                  <a:srgbClr val="000000"/>
                </a:solidFill>
                <a:latin typeface="Droid Sans"/>
                <a:ea typeface="Droid Sans"/>
                <a:cs typeface="Droid Sans"/>
                <a:sym typeface="Droid Sans"/>
              </a:rPr>
              <a:t>Reason 1: Your documentation sucks!</a:t>
            </a:r>
          </a:p>
          <a:p>
            <a:pPr rtl="0">
              <a:spcBef>
                <a:spcPts val="0"/>
              </a:spcBef>
              <a:buNone/>
            </a:pPr>
            <a:r>
              <a:t/>
            </a:r>
            <a:endParaRPr sz="2200" i="1">
              <a:solidFill>
                <a:srgbClr val="000000"/>
              </a:solidFill>
              <a:latin typeface="Droid Sans"/>
              <a:ea typeface="Droid Sans"/>
              <a:cs typeface="Droid Sans"/>
              <a:sym typeface="Droid Sans"/>
            </a:endParaRPr>
          </a:p>
          <a:p>
            <a:pPr rtl="0">
              <a:spcBef>
                <a:spcPts val="0"/>
              </a:spcBef>
              <a:buNone/>
            </a:pPr>
            <a:r>
              <a:rPr u="sng" sz="2200" lang="en">
                <a:solidFill>
                  <a:schemeClr val="hlink"/>
                </a:solidFill>
                <a:latin typeface="Droid Sans"/>
                <a:ea typeface="Droid Sans"/>
                <a:cs typeface="Droid Sans"/>
                <a:sym typeface="Droid Sans"/>
                <a:hlinkClick r:id="rId4"/>
              </a:rPr>
              <a:t>“12 Reasons Your API Sucks”</a:t>
            </a:r>
          </a:p>
          <a:p>
            <a:pPr rtl="0">
              <a:spcBef>
                <a:spcPts val="0"/>
              </a:spcBef>
              <a:buNone/>
            </a:pPr>
            <a:r>
              <a:rPr sz="2200" lang="en">
                <a:solidFill>
                  <a:srgbClr val="000000"/>
                </a:solidFill>
                <a:latin typeface="Droid Sans"/>
                <a:ea typeface="Droid Sans"/>
                <a:cs typeface="Droid Sans"/>
                <a:sym typeface="Droid Sans"/>
              </a:rPr>
              <a:t>	</a:t>
            </a:r>
            <a:r>
              <a:rPr sz="2200" lang="en" i="1">
                <a:solidFill>
                  <a:srgbClr val="000000"/>
                </a:solidFill>
                <a:latin typeface="Droid Sans"/>
                <a:ea typeface="Droid Sans"/>
                <a:cs typeface="Droid Sans"/>
                <a:sym typeface="Droid Sans"/>
              </a:rPr>
              <a:t>source: D. Keith Casey</a:t>
            </a:r>
          </a:p>
          <a:p>
            <a:pPr rtl="0" indent="457200" marL="457200">
              <a:spcBef>
                <a:spcPts val="0"/>
              </a:spcBef>
              <a:buNone/>
            </a:pPr>
            <a:r>
              <a:rPr sz="2200" lang="en">
                <a:solidFill>
                  <a:srgbClr val="000000"/>
                </a:solidFill>
                <a:latin typeface="Droid Sans"/>
                <a:ea typeface="Droid Sans"/>
                <a:cs typeface="Droid Sans"/>
                <a:sym typeface="Droid Sans"/>
              </a:rPr>
              <a:t>Reason 1: Documentation</a:t>
            </a:r>
          </a:p>
          <a:p>
            <a:pPr rtl="0" indent="457200" marL="457200">
              <a:spcBef>
                <a:spcPts val="0"/>
              </a:spcBef>
              <a:buNone/>
            </a:pPr>
            <a:r>
              <a:rPr sz="2200" lang="en">
                <a:solidFill>
                  <a:srgbClr val="000000"/>
                </a:solidFill>
                <a:latin typeface="Droid Sans"/>
                <a:ea typeface="Droid Sans"/>
                <a:cs typeface="Droid Sans"/>
                <a:sym typeface="Droid Sans"/>
              </a:rPr>
              <a:t>Reason 2: Incomplete/Wrong Docs</a:t>
            </a:r>
            <a:r>
              <a:rPr sz="2200" lang="en" i="1">
                <a:solidFill>
                  <a:srgbClr val="000000"/>
                </a:solidFill>
                <a:latin typeface="Droid Sans"/>
                <a:ea typeface="Droid Sans"/>
                <a:cs typeface="Droid Sans"/>
                <a:sym typeface="Droid Sans"/>
              </a:rPr>
              <a:t> </a:t>
            </a:r>
          </a:p>
          <a:p>
            <a:pPr rtl="0" indent="457200" marL="457200">
              <a:spcBef>
                <a:spcPts val="0"/>
              </a:spcBef>
              <a:buNone/>
            </a:pPr>
            <a:r>
              <a:t/>
            </a:r>
            <a:endParaRPr sz="2200" i="1">
              <a:solidFill>
                <a:srgbClr val="000000"/>
              </a:solidFill>
              <a:latin typeface="Droid Sans"/>
              <a:ea typeface="Droid Sans"/>
              <a:cs typeface="Droid Sans"/>
              <a:sym typeface="Droid Sans"/>
            </a:endParaRPr>
          </a:p>
          <a:p>
            <a:pPr rtl="0" indent="0" marL="0">
              <a:spcBef>
                <a:spcPts val="0"/>
              </a:spcBef>
              <a:buNone/>
            </a:pPr>
            <a:r>
              <a:rPr u="sng" sz="2200" lang="en">
                <a:solidFill>
                  <a:schemeClr val="hlink"/>
                </a:solidFill>
                <a:latin typeface="Droid Sans"/>
                <a:ea typeface="Droid Sans"/>
                <a:cs typeface="Droid Sans"/>
                <a:sym typeface="Droid Sans"/>
                <a:hlinkClick r:id="rId5"/>
              </a:rPr>
              <a:t>“Your API Sucks: Why Developers Hang Up and How To Stop That”</a:t>
            </a:r>
          </a:p>
          <a:p>
            <a:pPr rtl="0" indent="0" marL="0">
              <a:spcBef>
                <a:spcPts val="0"/>
              </a:spcBef>
              <a:buNone/>
            </a:pPr>
            <a:r>
              <a:rPr sz="2200" lang="en">
                <a:solidFill>
                  <a:srgbClr val="000000"/>
                </a:solidFill>
                <a:latin typeface="Droid Sans"/>
                <a:ea typeface="Droid Sans"/>
                <a:cs typeface="Droid Sans"/>
                <a:sym typeface="Droid Sans"/>
              </a:rPr>
              <a:t>	</a:t>
            </a:r>
            <a:r>
              <a:rPr sz="2200" lang="en" i="1">
                <a:solidFill>
                  <a:srgbClr val="000000"/>
                </a:solidFill>
                <a:latin typeface="Droid Sans"/>
                <a:ea typeface="Droid Sans"/>
                <a:cs typeface="Droid Sans"/>
                <a:sym typeface="Droid Sans"/>
              </a:rPr>
              <a:t>source: Marsh Gardiner</a:t>
            </a:r>
          </a:p>
          <a:p>
            <a:pPr indent="0" marL="0">
              <a:spcBef>
                <a:spcPts val="0"/>
              </a:spcBef>
              <a:buNone/>
            </a:pPr>
            <a:r>
              <a:rPr sz="2200" lang="en" i="1">
                <a:solidFill>
                  <a:srgbClr val="000000"/>
                </a:solidFill>
                <a:latin typeface="Droid Sans"/>
                <a:ea typeface="Droid Sans"/>
                <a:cs typeface="Droid Sans"/>
                <a:sym typeface="Droid Sans"/>
              </a:rPr>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90" name="Shape 90"/>
        <p:cNvGrpSpPr/>
        <p:nvPr/>
      </p:nvGrpSpPr>
      <p:grpSpPr>
        <a:xfrm>
          <a:off y="0" x="0"/>
          <a:ext cy="0" cx="0"/>
          <a:chOff y="0" x="0"/>
          <a:chExt cy="0" cx="0"/>
        </a:xfrm>
      </p:grpSpPr>
      <p:pic>
        <p:nvPicPr>
          <p:cNvPr id="91" name="Shape 91"/>
          <p:cNvPicPr preferRelativeResize="0"/>
          <p:nvPr/>
        </p:nvPicPr>
        <p:blipFill>
          <a:blip r:embed="rId3"/>
          <a:stretch>
            <a:fillRect/>
          </a:stretch>
        </p:blipFill>
        <p:spPr>
          <a:xfrm>
            <a:off y="1933575" x="6286500"/>
            <a:ext cy="3133725" cx="2857500"/>
          </a:xfrm>
          <a:prstGeom prst="rect">
            <a:avLst/>
          </a:prstGeom>
          <a:noFill/>
          <a:ln>
            <a:noFill/>
          </a:ln>
        </p:spPr>
      </p:pic>
      <p:sp>
        <p:nvSpPr>
          <p:cNvPr id="92" name="Shape 92"/>
          <p:cNvSpPr txBox="1"/>
          <p:nvPr>
            <p:ph type="title"/>
          </p:nvPr>
        </p:nvSpPr>
        <p:spPr>
          <a:xfrm>
            <a:off y="190353" x="180425"/>
            <a:ext cy="857400" cx="6879600"/>
          </a:xfrm>
          <a:prstGeom prst="rect">
            <a:avLst/>
          </a:prstGeom>
        </p:spPr>
        <p:txBody>
          <a:bodyPr bIns="91425" rIns="91425" lIns="91425" tIns="91425" anchor="b" anchorCtr="0">
            <a:noAutofit/>
          </a:bodyPr>
          <a:lstStyle/>
          <a:p>
            <a:pPr>
              <a:spcBef>
                <a:spcPts val="0"/>
              </a:spcBef>
              <a:buNone/>
            </a:pPr>
            <a:r>
              <a:rPr b="1" lang="en">
                <a:solidFill>
                  <a:srgbClr val="000000"/>
                </a:solidFill>
                <a:latin typeface="Droid Sans"/>
                <a:ea typeface="Droid Sans"/>
                <a:cs typeface="Droid Sans"/>
                <a:sym typeface="Droid Sans"/>
              </a:rPr>
              <a:t>Pattern recognition</a:t>
            </a:r>
          </a:p>
        </p:txBody>
      </p:sp>
      <p:sp>
        <p:nvSpPr>
          <p:cNvPr id="93" name="Shape 93"/>
          <p:cNvSpPr txBox="1"/>
          <p:nvPr>
            <p:ph idx="1" type="body"/>
          </p:nvPr>
        </p:nvSpPr>
        <p:spPr>
          <a:xfrm>
            <a:off y="104775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Every page in your API reference and supplemental content should follow the same content model.</a:t>
            </a:r>
          </a:p>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Same visual display/CSS.</a:t>
            </a:r>
          </a:p>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Be consistent with references:</a:t>
            </a:r>
          </a:p>
          <a:p>
            <a:pPr rtl="0" lvl="1" indent="-381000" marL="914400">
              <a:spcBef>
                <a:spcPts val="0"/>
              </a:spcBef>
              <a:buClr>
                <a:srgbClr val="000000"/>
              </a:buClr>
              <a:buSzPct val="100000"/>
              <a:buFont typeface="Courier New"/>
              <a:buChar char="o"/>
            </a:pPr>
            <a:r>
              <a:rPr sz="2400" lang="en">
                <a:solidFill>
                  <a:srgbClr val="000000"/>
                </a:solidFill>
                <a:latin typeface="Droid Sans"/>
                <a:ea typeface="Droid Sans"/>
                <a:cs typeface="Droid Sans"/>
                <a:sym typeface="Droid Sans"/>
              </a:rPr>
              <a:t>Operation vs. Method</a:t>
            </a:r>
          </a:p>
          <a:p>
            <a:pPr rtl="0" lvl="1" indent="-381000" marL="914400">
              <a:spcBef>
                <a:spcPts val="0"/>
              </a:spcBef>
              <a:buClr>
                <a:srgbClr val="000000"/>
              </a:buClr>
              <a:buSzPct val="100000"/>
              <a:buFont typeface="Courier New"/>
              <a:buChar char="o"/>
            </a:pPr>
            <a:r>
              <a:rPr sz="2400" lang="en">
                <a:solidFill>
                  <a:srgbClr val="000000"/>
                </a:solidFill>
                <a:latin typeface="Droid Sans"/>
                <a:ea typeface="Droid Sans"/>
                <a:cs typeface="Droid Sans"/>
                <a:sym typeface="Droid Sans"/>
              </a:rPr>
              <a:t>URL vs. URI</a:t>
            </a:r>
          </a:p>
          <a:p>
            <a:pPr lvl="1" indent="-381000" marL="914400">
              <a:spcBef>
                <a:spcPts val="0"/>
              </a:spcBef>
              <a:buClr>
                <a:srgbClr val="000000"/>
              </a:buClr>
              <a:buSzPct val="100000"/>
              <a:buFont typeface="Courier New"/>
              <a:buChar char="o"/>
            </a:pPr>
            <a:r>
              <a:rPr sz="2400" lang="en">
                <a:solidFill>
                  <a:srgbClr val="000000"/>
                </a:solidFill>
                <a:latin typeface="Droid Sans"/>
                <a:ea typeface="Droid Sans"/>
                <a:cs typeface="Droid Sans"/>
                <a:sym typeface="Droid Sans"/>
              </a:rPr>
              <a:t>Parameters vs. Arguments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97" name="Shape 97"/>
        <p:cNvGrpSpPr/>
        <p:nvPr/>
      </p:nvGrpSpPr>
      <p:grpSpPr>
        <a:xfrm>
          <a:off y="0" x="0"/>
          <a:ext cy="0" cx="0"/>
          <a:chOff y="0" x="0"/>
          <a:chExt cy="0" cx="0"/>
        </a:xfrm>
      </p:grpSpPr>
      <p:sp>
        <p:nvSpPr>
          <p:cNvPr id="98" name="Shape 98"/>
          <p:cNvSpPr txBox="1"/>
          <p:nvPr>
            <p:ph type="title"/>
          </p:nvPr>
        </p:nvSpPr>
        <p:spPr>
          <a:xfrm>
            <a:off y="190353" x="169800"/>
            <a:ext cy="857400" cx="6879600"/>
          </a:xfrm>
          <a:prstGeom prst="rect">
            <a:avLst/>
          </a:prstGeom>
        </p:spPr>
        <p:txBody>
          <a:bodyPr bIns="91425" rIns="91425" lIns="91425" tIns="91425" anchor="b" anchorCtr="0">
            <a:noAutofit/>
          </a:bodyPr>
          <a:lstStyle/>
          <a:p>
            <a:pPr rtl="0" lvl="0">
              <a:spcBef>
                <a:spcPts val="0"/>
              </a:spcBef>
              <a:buNone/>
            </a:pPr>
            <a:r>
              <a:rPr b="1" lang="en">
                <a:solidFill>
                  <a:srgbClr val="000000"/>
                </a:solidFill>
                <a:latin typeface="Droid Sans"/>
                <a:ea typeface="Droid Sans"/>
                <a:cs typeface="Droid Sans"/>
                <a:sym typeface="Droid Sans"/>
              </a:rPr>
              <a:t>Pattern recognition</a:t>
            </a:r>
          </a:p>
        </p:txBody>
      </p:sp>
      <p:sp>
        <p:nvSpPr>
          <p:cNvPr id="99" name="Shape 99"/>
          <p:cNvSpPr txBox="1"/>
          <p:nvPr>
            <p:ph idx="1" type="body"/>
          </p:nvPr>
        </p:nvSpPr>
        <p:spPr>
          <a:xfrm>
            <a:off y="1047750" x="457200"/>
            <a:ext cy="3630300" cx="8229600"/>
          </a:xfrm>
          <a:prstGeom prst="rect">
            <a:avLst/>
          </a:prstGeom>
        </p:spPr>
        <p:txBody>
          <a:bodyPr bIns="91425" rIns="91425" lIns="91425" tIns="91425" anchor="t" anchorCtr="0">
            <a:noAutofit/>
          </a:bodyPr>
          <a:lstStyle/>
          <a:p>
            <a:pPr algn="l" rtl="0" lvl="0" marR="0" indent="-381000" marL="457200">
              <a:lnSpc>
                <a:spcPct val="100000"/>
              </a:lnSpc>
              <a:spcBef>
                <a:spcPts val="0"/>
              </a:spcBef>
              <a:spcAft>
                <a:spcPts val="0"/>
              </a:spcAft>
              <a:buClr>
                <a:srgbClr val="000000"/>
              </a:buClr>
              <a:buSzPct val="100000"/>
              <a:buFont typeface="Arial"/>
              <a:buChar char="●"/>
            </a:pPr>
            <a:r>
              <a:rPr sz="2400" lang="en">
                <a:solidFill>
                  <a:srgbClr val="000000"/>
                </a:solidFill>
                <a:latin typeface="Droid Sans"/>
                <a:ea typeface="Droid Sans"/>
                <a:cs typeface="Droid Sans"/>
                <a:sym typeface="Droid Sans"/>
              </a:rPr>
              <a:t>Add a user to a group</a:t>
            </a:r>
          </a:p>
          <a:p>
            <a:pPr algn="l" rtl="0" lvl="0" marR="0" indent="-381000" marL="457200">
              <a:lnSpc>
                <a:spcPct val="100000"/>
              </a:lnSpc>
              <a:spcBef>
                <a:spcPts val="0"/>
              </a:spcBef>
              <a:spcAft>
                <a:spcPts val="0"/>
              </a:spcAft>
              <a:buClr>
                <a:srgbClr val="000000"/>
              </a:buClr>
              <a:buSzPct val="100000"/>
              <a:buFont typeface="Arial"/>
              <a:buChar char="●"/>
            </a:pPr>
            <a:r>
              <a:rPr sz="2400" lang="en">
                <a:solidFill>
                  <a:srgbClr val="000000"/>
                </a:solidFill>
                <a:latin typeface="Droid Sans"/>
                <a:ea typeface="Droid Sans"/>
                <a:cs typeface="Droid Sans"/>
                <a:sym typeface="Droid Sans"/>
              </a:rPr>
              <a:t>Configuring group members</a:t>
            </a:r>
          </a:p>
          <a:p>
            <a:pPr algn="l" rtl="0" lvl="0" marR="0" indent="-381000" marL="457200">
              <a:lnSpc>
                <a:spcPct val="100000"/>
              </a:lnSpc>
              <a:spcBef>
                <a:spcPts val="0"/>
              </a:spcBef>
              <a:spcAft>
                <a:spcPts val="0"/>
              </a:spcAft>
              <a:buClr>
                <a:srgbClr val="000000"/>
              </a:buClr>
              <a:buSzPct val="100000"/>
              <a:buFont typeface="Arial"/>
              <a:buChar char="●"/>
            </a:pPr>
            <a:r>
              <a:rPr sz="2400" lang="en">
                <a:solidFill>
                  <a:srgbClr val="000000"/>
                </a:solidFill>
                <a:latin typeface="Droid Sans"/>
                <a:ea typeface="Droid Sans"/>
                <a:cs typeface="Droid Sans"/>
                <a:sym typeface="Droid Sans"/>
              </a:rPr>
              <a:t>How to add users to a group</a:t>
            </a:r>
          </a:p>
          <a:p>
            <a:pPr algn="l" rtl="0" lvl="0" marR="0" indent="-381000" marL="457200">
              <a:lnSpc>
                <a:spcPct val="100000"/>
              </a:lnSpc>
              <a:spcBef>
                <a:spcPts val="0"/>
              </a:spcBef>
              <a:spcAft>
                <a:spcPts val="0"/>
              </a:spcAft>
              <a:buClr>
                <a:srgbClr val="000000"/>
              </a:buClr>
              <a:buSzPct val="100000"/>
              <a:buFont typeface="Arial"/>
              <a:buChar char="●"/>
            </a:pPr>
            <a:r>
              <a:rPr sz="2400" lang="en">
                <a:solidFill>
                  <a:srgbClr val="000000"/>
                </a:solidFill>
                <a:latin typeface="Droid Sans"/>
                <a:ea typeface="Droid Sans"/>
                <a:cs typeface="Droid Sans"/>
                <a:sym typeface="Droid Sans"/>
              </a:rPr>
              <a:t>Group member definition</a:t>
            </a:r>
          </a:p>
          <a:p>
            <a:pPr algn="l" rtl="0" lvl="0" marR="0" indent="-381000" marL="457200">
              <a:lnSpc>
                <a:spcPct val="100000"/>
              </a:lnSpc>
              <a:spcBef>
                <a:spcPts val="0"/>
              </a:spcBef>
              <a:spcAft>
                <a:spcPts val="0"/>
              </a:spcAft>
              <a:buClr>
                <a:srgbClr val="000000"/>
              </a:buClr>
              <a:buSzPct val="100000"/>
              <a:buFont typeface="Arial"/>
              <a:buChar char="●"/>
            </a:pPr>
            <a:r>
              <a:rPr sz="2400" lang="en">
                <a:solidFill>
                  <a:srgbClr val="000000"/>
                </a:solidFill>
                <a:latin typeface="Droid Sans"/>
                <a:ea typeface="Droid Sans"/>
                <a:cs typeface="Droid Sans"/>
                <a:sym typeface="Droid Sans"/>
              </a:rPr>
              <a:t>POST /groups/users</a:t>
            </a:r>
          </a:p>
        </p:txBody>
      </p:sp>
      <p:pic>
        <p:nvPicPr>
          <p:cNvPr id="100" name="Shape 100"/>
          <p:cNvPicPr preferRelativeResize="0"/>
          <p:nvPr/>
        </p:nvPicPr>
        <p:blipFill>
          <a:blip r:embed="rId3"/>
          <a:stretch>
            <a:fillRect/>
          </a:stretch>
        </p:blipFill>
        <p:spPr>
          <a:xfrm>
            <a:off y="2607575" x="4822450"/>
            <a:ext cy="2280050" cx="40521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04" name="Shape 104"/>
        <p:cNvGrpSpPr/>
        <p:nvPr/>
      </p:nvGrpSpPr>
      <p:grpSpPr>
        <a:xfrm>
          <a:off y="0" x="0"/>
          <a:ext cy="0" cx="0"/>
          <a:chOff y="0" x="0"/>
          <a:chExt cy="0" cx="0"/>
        </a:xfrm>
      </p:grpSpPr>
      <p:pic>
        <p:nvPicPr>
          <p:cNvPr id="105" name="Shape 105"/>
          <p:cNvPicPr preferRelativeResize="0"/>
          <p:nvPr/>
        </p:nvPicPr>
        <p:blipFill>
          <a:blip r:embed="rId3"/>
          <a:stretch>
            <a:fillRect/>
          </a:stretch>
        </p:blipFill>
        <p:spPr>
          <a:xfrm>
            <a:off y="-127725" x="6195875"/>
            <a:ext cy="3193475" cx="3193475"/>
          </a:xfrm>
          <a:prstGeom prst="rect">
            <a:avLst/>
          </a:prstGeom>
          <a:noFill/>
          <a:ln>
            <a:noFill/>
          </a:ln>
        </p:spPr>
      </p:pic>
      <p:sp>
        <p:nvSpPr>
          <p:cNvPr id="106" name="Shape 106"/>
          <p:cNvSpPr txBox="1"/>
          <p:nvPr>
            <p:ph type="title"/>
          </p:nvPr>
        </p:nvSpPr>
        <p:spPr>
          <a:xfrm>
            <a:off y="330003" x="191600"/>
            <a:ext cy="857400" cx="6879600"/>
          </a:xfrm>
          <a:prstGeom prst="rect">
            <a:avLst/>
          </a:prstGeom>
        </p:spPr>
        <p:txBody>
          <a:bodyPr bIns="91425" rIns="91425" lIns="91425" tIns="91425" anchor="b" anchorCtr="0">
            <a:noAutofit/>
          </a:bodyPr>
          <a:lstStyle/>
          <a:p>
            <a:pPr>
              <a:spcBef>
                <a:spcPts val="0"/>
              </a:spcBef>
              <a:buNone/>
            </a:pPr>
            <a:r>
              <a:rPr b="1" lang="en">
                <a:solidFill>
                  <a:srgbClr val="000000"/>
                </a:solidFill>
                <a:latin typeface="Droid Sans"/>
                <a:ea typeface="Droid Sans"/>
                <a:cs typeface="Droid Sans"/>
                <a:sym typeface="Droid Sans"/>
              </a:rPr>
              <a:t>Language agnostic</a:t>
            </a:r>
          </a:p>
        </p:txBody>
      </p:sp>
      <p:sp>
        <p:nvSpPr>
          <p:cNvPr id="107" name="Shape 107"/>
          <p:cNvSpPr txBox="1"/>
          <p:nvPr>
            <p:ph idx="1" type="body"/>
          </p:nvPr>
        </p:nvSpPr>
        <p:spPr>
          <a:xfrm>
            <a:off y="151320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If you try to document specific to each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platform, you’ll quickly become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overwhelmed.</a:t>
            </a:r>
          </a:p>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Every time an API entity changes,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you’ll have to change the documentation for each platform.</a:t>
            </a:r>
          </a:p>
          <a:p>
            <a:pPr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Think about translation and i18n.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11" name="Shape 111"/>
        <p:cNvGrpSpPr/>
        <p:nvPr/>
      </p:nvGrpSpPr>
      <p:grpSpPr>
        <a:xfrm>
          <a:off y="0" x="0"/>
          <a:ext cy="0" cx="0"/>
          <a:chOff y="0" x="0"/>
          <a:chExt cy="0" cx="0"/>
        </a:xfrm>
      </p:grpSpPr>
      <p:sp>
        <p:nvSpPr>
          <p:cNvPr id="112" name="Shape 112"/>
          <p:cNvSpPr txBox="1"/>
          <p:nvPr>
            <p:ph type="title"/>
          </p:nvPr>
        </p:nvSpPr>
        <p:spPr>
          <a:xfrm>
            <a:off y="163378" x="191075"/>
            <a:ext cy="857400" cx="6879600"/>
          </a:xfrm>
          <a:prstGeom prst="rect">
            <a:avLst/>
          </a:prstGeom>
        </p:spPr>
        <p:txBody>
          <a:bodyPr bIns="91425" rIns="91425" lIns="91425" tIns="91425" anchor="b" anchorCtr="0">
            <a:noAutofit/>
          </a:bodyPr>
          <a:lstStyle/>
          <a:p>
            <a:pPr>
              <a:spcBef>
                <a:spcPts val="0"/>
              </a:spcBef>
              <a:buNone/>
            </a:pPr>
            <a:r>
              <a:rPr b="1" lang="en">
                <a:solidFill>
                  <a:srgbClr val="000000"/>
                </a:solidFill>
                <a:latin typeface="Droid Sans"/>
                <a:ea typeface="Droid Sans"/>
                <a:cs typeface="Droid Sans"/>
                <a:sym typeface="Droid Sans"/>
              </a:rPr>
              <a:t>Usable code samples</a:t>
            </a:r>
          </a:p>
        </p:txBody>
      </p:sp>
      <p:sp>
        <p:nvSpPr>
          <p:cNvPr id="113" name="Shape 113"/>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Whenever possible, make formatting copy over.</a:t>
            </a:r>
          </a:p>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Line numbers should not copy over.</a:t>
            </a:r>
          </a:p>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Syntax highlighting (Google code prettify).</a:t>
            </a:r>
          </a:p>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Keep samples up to date -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changing the doc samples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should be part of changing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the code.</a:t>
            </a:r>
          </a:p>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Single-click copying.</a:t>
            </a:r>
          </a:p>
          <a:p>
            <a:pPr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Think about maintaining an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external code sample library.</a:t>
            </a:r>
          </a:p>
        </p:txBody>
      </p:sp>
      <p:pic>
        <p:nvPicPr>
          <p:cNvPr id="114" name="Shape 114"/>
          <p:cNvPicPr preferRelativeResize="0"/>
          <p:nvPr/>
        </p:nvPicPr>
        <p:blipFill>
          <a:blip r:embed="rId3"/>
          <a:stretch>
            <a:fillRect/>
          </a:stretch>
        </p:blipFill>
        <p:spPr>
          <a:xfrm>
            <a:off y="2439675" x="5070350"/>
            <a:ext cy="2390775" cx="38100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18" name="Shape 118"/>
        <p:cNvGrpSpPr/>
        <p:nvPr/>
      </p:nvGrpSpPr>
      <p:grpSpPr>
        <a:xfrm>
          <a:off y="0" x="0"/>
          <a:ext cy="0" cx="0"/>
          <a:chOff y="0" x="0"/>
          <a:chExt cy="0" cx="0"/>
        </a:xfrm>
      </p:grpSpPr>
      <p:sp>
        <p:nvSpPr>
          <p:cNvPr id="119" name="Shape 119"/>
          <p:cNvSpPr txBox="1"/>
          <p:nvPr>
            <p:ph type="title"/>
          </p:nvPr>
        </p:nvSpPr>
        <p:spPr>
          <a:xfrm>
            <a:off y="195328" x="191075"/>
            <a:ext cy="857400" cx="6879600"/>
          </a:xfrm>
          <a:prstGeom prst="rect">
            <a:avLst/>
          </a:prstGeom>
        </p:spPr>
        <p:txBody>
          <a:bodyPr bIns="91425" rIns="91425" lIns="91425" tIns="91425" anchor="b" anchorCtr="0">
            <a:noAutofit/>
          </a:bodyPr>
          <a:lstStyle/>
          <a:p>
            <a:pPr>
              <a:spcBef>
                <a:spcPts val="0"/>
              </a:spcBef>
              <a:buNone/>
            </a:pPr>
            <a:r>
              <a:rPr b="1" lang="en">
                <a:solidFill>
                  <a:srgbClr val="000000"/>
                </a:solidFill>
                <a:latin typeface="Droid Sans"/>
                <a:ea typeface="Droid Sans"/>
                <a:cs typeface="Droid Sans"/>
                <a:sym typeface="Droid Sans"/>
              </a:rPr>
              <a:t>Token replacements</a:t>
            </a:r>
          </a:p>
        </p:txBody>
      </p:sp>
      <p:sp>
        <p:nvSpPr>
          <p:cNvPr id="120" name="Shape 120"/>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Find a way to reuse content for entities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that appear in several requests or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responses.</a:t>
            </a:r>
          </a:p>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Database, authoring tool, script, etc.</a:t>
            </a:r>
          </a:p>
          <a:p>
            <a:pPr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Keep translation and i18n in mind.</a:t>
            </a:r>
          </a:p>
        </p:txBody>
      </p:sp>
      <p:pic>
        <p:nvPicPr>
          <p:cNvPr id="121" name="Shape 121"/>
          <p:cNvPicPr preferRelativeResize="0"/>
          <p:nvPr/>
        </p:nvPicPr>
        <p:blipFill>
          <a:blip r:embed="rId3"/>
          <a:stretch>
            <a:fillRect/>
          </a:stretch>
        </p:blipFill>
        <p:spPr>
          <a:xfrm>
            <a:off y="1361150" x="6599875"/>
            <a:ext cy="3582925" cx="231912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25" name="Shape 125"/>
        <p:cNvGrpSpPr/>
        <p:nvPr/>
      </p:nvGrpSpPr>
      <p:grpSpPr>
        <a:xfrm>
          <a:off y="0" x="0"/>
          <a:ext cy="0" cx="0"/>
          <a:chOff y="0" x="0"/>
          <a:chExt cy="0" cx="0"/>
        </a:xfrm>
      </p:grpSpPr>
      <p:sp>
        <p:nvSpPr>
          <p:cNvPr id="126" name="Shape 126"/>
          <p:cNvSpPr txBox="1"/>
          <p:nvPr>
            <p:ph type="title"/>
          </p:nvPr>
        </p:nvSpPr>
        <p:spPr>
          <a:xfrm>
            <a:off y="67578" x="169775"/>
            <a:ext cy="857400" cx="6879600"/>
          </a:xfrm>
          <a:prstGeom prst="rect">
            <a:avLst/>
          </a:prstGeom>
        </p:spPr>
        <p:txBody>
          <a:bodyPr bIns="91425" rIns="91425" lIns="91425" tIns="91425" anchor="b" anchorCtr="0">
            <a:noAutofit/>
          </a:bodyPr>
          <a:lstStyle/>
          <a:p>
            <a:pPr>
              <a:spcBef>
                <a:spcPts val="0"/>
              </a:spcBef>
              <a:buNone/>
            </a:pPr>
            <a:r>
              <a:rPr b="1" lang="en">
                <a:solidFill>
                  <a:srgbClr val="000000"/>
                </a:solidFill>
                <a:latin typeface="Droid Sans"/>
                <a:ea typeface="Droid Sans"/>
                <a:cs typeface="Droid Sans"/>
                <a:sym typeface="Droid Sans"/>
              </a:rPr>
              <a:t>Flexible outputs</a:t>
            </a:r>
          </a:p>
        </p:txBody>
      </p:sp>
      <p:pic>
        <p:nvPicPr>
          <p:cNvPr id="127" name="Shape 127"/>
          <p:cNvPicPr preferRelativeResize="0"/>
          <p:nvPr/>
        </p:nvPicPr>
        <p:blipFill>
          <a:blip r:embed="rId3"/>
          <a:stretch>
            <a:fillRect/>
          </a:stretch>
        </p:blipFill>
        <p:spPr>
          <a:xfrm>
            <a:off y="882250" x="1570125"/>
            <a:ext cy="4112224" cx="6003749"/>
          </a:xfrm>
          <a:prstGeom prst="rect">
            <a:avLst/>
          </a:prstGeom>
          <a:noFill/>
          <a:ln>
            <a:noFill/>
          </a:ln>
        </p:spPr>
      </p:pic>
      <p:sp>
        <p:nvSpPr>
          <p:cNvPr id="128" name="Shape 128"/>
          <p:cNvSpPr txBox="1"/>
          <p:nvPr/>
        </p:nvSpPr>
        <p:spPr>
          <a:xfrm>
            <a:off y="1437250" x="4923550"/>
            <a:ext cy="271799" cx="2096699"/>
          </a:xfrm>
          <a:prstGeom prst="rect">
            <a:avLst/>
          </a:prstGeom>
          <a:noFill/>
          <a:ln>
            <a:noFill/>
          </a:ln>
        </p:spPr>
        <p:txBody>
          <a:bodyPr bIns="91425" rIns="91425" lIns="91425" tIns="91425" anchor="t" anchorCtr="0">
            <a:noAutofit/>
          </a:bodyPr>
          <a:lstStyle/>
          <a:p>
            <a:pPr>
              <a:spcBef>
                <a:spcPts val="0"/>
              </a:spcBef>
              <a:buNone/>
            </a:pPr>
            <a:r>
              <a:rPr b="1" sz="1800" lang="en">
                <a:solidFill>
                  <a:srgbClr val="0000FF"/>
                </a:solidFill>
                <a:latin typeface="Syncopate"/>
                <a:ea typeface="Syncopate"/>
                <a:cs typeface="Syncopate"/>
                <a:sym typeface="Syncopate"/>
              </a:rPr>
              <a:t>Ungood</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32" name="Shape 132"/>
        <p:cNvGrpSpPr/>
        <p:nvPr/>
      </p:nvGrpSpPr>
      <p:grpSpPr>
        <a:xfrm>
          <a:off y="0" x="0"/>
          <a:ext cy="0" cx="0"/>
          <a:chOff y="0" x="0"/>
          <a:chExt cy="0" cx="0"/>
        </a:xfrm>
      </p:grpSpPr>
      <p:sp>
        <p:nvSpPr>
          <p:cNvPr id="133" name="Shape 133"/>
          <p:cNvSpPr txBox="1"/>
          <p:nvPr>
            <p:ph type="title"/>
          </p:nvPr>
        </p:nvSpPr>
        <p:spPr>
          <a:xfrm>
            <a:off y="195328" x="201725"/>
            <a:ext cy="857400" cx="6879600"/>
          </a:xfrm>
          <a:prstGeom prst="rect">
            <a:avLst/>
          </a:prstGeom>
        </p:spPr>
        <p:txBody>
          <a:bodyPr bIns="91425" rIns="91425" lIns="91425" tIns="91425" anchor="b" anchorCtr="0">
            <a:noAutofit/>
          </a:bodyPr>
          <a:lstStyle/>
          <a:p>
            <a:pPr>
              <a:spcBef>
                <a:spcPts val="0"/>
              </a:spcBef>
              <a:buNone/>
            </a:pPr>
            <a:r>
              <a:rPr b="1" lang="en">
                <a:solidFill>
                  <a:srgbClr val="000000"/>
                </a:solidFill>
                <a:latin typeface="Droid Sans"/>
                <a:ea typeface="Droid Sans"/>
                <a:cs typeface="Droid Sans"/>
                <a:sym typeface="Droid Sans"/>
              </a:rPr>
              <a:t>Get started</a:t>
            </a:r>
          </a:p>
        </p:txBody>
      </p:sp>
      <p:sp>
        <p:nvSpPr>
          <p:cNvPr id="134" name="Shape 134"/>
          <p:cNvSpPr txBox="1"/>
          <p:nvPr>
            <p:ph idx="1" type="body"/>
          </p:nvPr>
        </p:nvSpPr>
        <p:spPr>
          <a:xfrm>
            <a:off y="1146925" x="457200"/>
            <a:ext cy="3630300"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If people can’t adopt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your API in the first place,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they’ll never use your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API reference.</a:t>
            </a:r>
          </a:p>
          <a:p>
            <a:pPr rtl="0" lvl="0" indent="-381000" marL="457200">
              <a:spcBef>
                <a:spcPts val="0"/>
              </a:spcBef>
              <a:buClr>
                <a:srgbClr val="000000"/>
              </a:buClr>
              <a:buSzPct val="100000"/>
              <a:buFont typeface="Arial"/>
              <a:buChar char="●"/>
            </a:pPr>
            <a:r>
              <a:rPr sz="2400" lang="en">
                <a:solidFill>
                  <a:srgbClr val="000000"/>
                </a:solidFill>
                <a:latin typeface="Droid Sans"/>
                <a:ea typeface="Droid Sans"/>
                <a:cs typeface="Droid Sans"/>
                <a:sym typeface="Droid Sans"/>
              </a:rPr>
              <a:t>Hello World tutorials are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a great way to onboard </a:t>
            </a:r>
            <a:br>
              <a:rPr sz="2400" lang="en">
                <a:solidFill>
                  <a:srgbClr val="000000"/>
                </a:solidFill>
                <a:latin typeface="Droid Sans"/>
                <a:ea typeface="Droid Sans"/>
                <a:cs typeface="Droid Sans"/>
                <a:sym typeface="Droid Sans"/>
              </a:rPr>
            </a:br>
            <a:r>
              <a:rPr sz="2400" lang="en">
                <a:solidFill>
                  <a:srgbClr val="000000"/>
                </a:solidFill>
                <a:latin typeface="Droid Sans"/>
                <a:ea typeface="Droid Sans"/>
                <a:cs typeface="Droid Sans"/>
                <a:sym typeface="Droid Sans"/>
              </a:rPr>
              <a:t>new users.</a:t>
            </a:r>
          </a:p>
          <a:p>
            <a:pPr lvl="0" indent="-381000" marL="457200">
              <a:spcBef>
                <a:spcPts val="0"/>
              </a:spcBef>
              <a:buClr>
                <a:srgbClr val="000000"/>
              </a:buClr>
              <a:buSzPct val="100000"/>
              <a:buFont typeface="Arial"/>
              <a:buChar char="●"/>
            </a:pPr>
            <a:r>
              <a:rPr sz="2400" lang="en">
                <a:solidFill>
                  <a:schemeClr val="dk1"/>
                </a:solidFill>
                <a:latin typeface="Droid Sans"/>
                <a:ea typeface="Droid Sans"/>
                <a:cs typeface="Droid Sans"/>
                <a:sym typeface="Droid Sans"/>
              </a:rPr>
              <a:t>If you need a “How to use</a:t>
            </a:r>
            <a:br>
              <a:rPr sz="2400" lang="en">
                <a:solidFill>
                  <a:schemeClr val="dk1"/>
                </a:solidFill>
                <a:latin typeface="Droid Sans"/>
                <a:ea typeface="Droid Sans"/>
                <a:cs typeface="Droid Sans"/>
                <a:sym typeface="Droid Sans"/>
              </a:rPr>
            </a:br>
            <a:r>
              <a:rPr sz="2400" lang="en">
                <a:solidFill>
                  <a:schemeClr val="dk1"/>
                </a:solidFill>
                <a:latin typeface="Droid Sans"/>
                <a:ea typeface="Droid Sans"/>
                <a:cs typeface="Droid Sans"/>
                <a:sym typeface="Droid Sans"/>
              </a:rPr>
              <a:t> this documentation,” </a:t>
            </a:r>
            <a:br>
              <a:rPr sz="2400" lang="en">
                <a:solidFill>
                  <a:schemeClr val="dk1"/>
                </a:solidFill>
                <a:latin typeface="Droid Sans"/>
                <a:ea typeface="Droid Sans"/>
                <a:cs typeface="Droid Sans"/>
                <a:sym typeface="Droid Sans"/>
              </a:rPr>
            </a:br>
            <a:r>
              <a:rPr sz="2400" lang="en">
                <a:solidFill>
                  <a:schemeClr val="dk1"/>
                </a:solidFill>
                <a:latin typeface="Droid Sans"/>
                <a:ea typeface="Droid Sans"/>
                <a:cs typeface="Droid Sans"/>
                <a:sym typeface="Droid Sans"/>
              </a:rPr>
              <a:t>your documentation is too complicated.</a:t>
            </a:r>
          </a:p>
        </p:txBody>
      </p:sp>
      <p:pic>
        <p:nvPicPr>
          <p:cNvPr id="135" name="Shape 135"/>
          <p:cNvPicPr preferRelativeResize="0"/>
          <p:nvPr/>
        </p:nvPicPr>
        <p:blipFill>
          <a:blip r:embed="rId3"/>
          <a:stretch>
            <a:fillRect/>
          </a:stretch>
        </p:blipFill>
        <p:spPr>
          <a:xfrm>
            <a:off y="640025" x="4623900"/>
            <a:ext cy="3727001" cx="45200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teps">
  <a:themeElements>
    <a:clrScheme name="Custom 462">
      <a:dk1>
        <a:srgbClr val="000000"/>
      </a:dk1>
      <a:lt1>
        <a:srgbClr val="FFFFFF"/>
      </a:lt1>
      <a:dk2>
        <a:srgbClr val="1F497D"/>
      </a:dk2>
      <a:lt2>
        <a:srgbClr val="EEECE1"/>
      </a:lt2>
      <a:accent1>
        <a:srgbClr val="FFD80C"/>
      </a:accent1>
      <a:accent2>
        <a:srgbClr val="CD108C"/>
      </a:accent2>
      <a:accent3>
        <a:srgbClr val="0990DB"/>
      </a:accent3>
      <a:accent4>
        <a:srgbClr val="AAAAAA"/>
      </a:accent4>
      <a:accent5>
        <a:srgbClr val="C3F180"/>
      </a:accent5>
      <a:accent6>
        <a:srgbClr val="FF986D"/>
      </a:accent6>
      <a:hlink>
        <a:srgbClr val="ABABAB"/>
      </a:hlink>
      <a:folHlink>
        <a:srgbClr val="66666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