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3763-FD10-45AD-88AF-57DCEC93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442A8-A118-43A2-A56B-203C45A8A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D88FF-2F43-4B43-96EC-3CC6930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BEB69-693D-43CA-B921-0E94827A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66A59-B7E6-4081-B1C2-500284F0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FC7CD-7887-48E3-89BD-7513E842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4CD2A-0A9E-412E-9D23-5FC7B28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F40C4-07CC-42D2-8B08-89E99A67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BEDDF-A44B-49F6-AFA3-F54D6355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1CE07-FB7C-4D40-BCC2-555EDF7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1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F80FE-A068-441C-AAC6-4780933C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39372-0223-41C7-A676-CD5B54337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515C2-7EB5-45CC-B96D-C285F36A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7B4C-D2C5-4B1B-98AE-D0B17AE7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52A2D-767D-4322-A3EB-A8FEC24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36AAD-9874-45B3-921A-3BD4210C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A0C75-8658-4E12-A2A0-1A46620F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EA450-2C55-4F41-B32E-458B0AF4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74B731-6AF2-474B-977A-17CAF4F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EA6A6-2FB8-47FB-BAFC-95296CF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0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21D1D-1B9D-48EF-93FA-D30F375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871E7C-5C91-461E-84E6-C0C4BDCF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3B16-E3FE-4828-B728-CBC6702A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461C9-B5FA-46C7-9F00-F7937911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890FA-8FB5-4F4F-82D2-34FBC9D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8A04-7EBD-47C5-A5B6-4738CA14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39619-B193-4CE5-B446-277F407C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3BBA7-E73F-4343-874E-39A016EC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772FE3-A575-4BD3-8A9A-669BF005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B32E6-B53F-4509-B452-9A616A5C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A4D7B-A400-44B8-8F4E-52D3943C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3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45680-1B6F-49C0-A2D4-2E8FB9B9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32AF1-0C60-494F-9424-1071A6AC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F62FF-C9FE-4BF9-82A2-8447B035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3B6C29-BB84-411C-A388-3691B350D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B38998-7355-4BDA-B905-9B306154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A2E4CC-541F-4357-BC0E-C435F900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82B07-3F40-4ABC-AA31-4216679C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F9978F-8BEF-4172-B3A4-164205C2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65E8F-E5BB-4D63-841D-1393A571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DE6BE7-C4F7-4864-96F4-B5B27E85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87ED65-FB83-477A-A4E3-643B66C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594A9-FA31-4992-804C-AF9D115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05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F1AB9E-E23F-44DC-93FB-CB0426FA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91CAA1-AA01-4D78-A2A0-D53C7CD9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6AA05-671C-4C6B-8733-9D665C1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9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6105F-D624-46EB-BD65-E91FFDAB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0AE84-30A7-49A7-A439-66523E72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4FF5E-38D1-4D5D-BE95-31C16853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D76B6-30FB-47AD-921F-B28E5E0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18F2B-4B74-446D-B8B9-A0C6F8F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EEE07-7C7D-4200-A81C-1805BA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97FE9-0571-4420-8231-F8146887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D2CA4-70A0-4C14-9DE0-2238F4D5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8A32B2-7AAF-4CBB-ADC7-6303F988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EA24-6C4A-4851-A732-54383EB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759A2-296D-4A21-9082-E175153C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703382-35C4-4C7A-9BCC-6AAAB0A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7D2223-0151-4FB5-9C50-FBBFCF3F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BF3DBE-2848-423F-B7F6-EC2E0686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8C359-9E26-443E-BF32-698C9E08C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B1A1-F8EB-4631-9127-7F3035A84099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0908A-2871-42AD-83E9-FE68AE20A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24649-3605-4652-9616-BB45D78F3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21AE-B4B9-43F1-9D4E-6CC47E59F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phdthesis-bioinformatics-maxplanckinstitute-molecularplantphys.matthias-scholz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Regression-based-Online-Anomaly-Detection-for-Smart-Liu-Nielsen/da02259c0ef6c4e83f3832d8f26c17ab80a3c98c/figure/0" TargetMode="External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9B%A3%E7%9D%A3%E5%BC%8F%E5%AD%B8%E7%BF%92" TargetMode="External"/><Relationship Id="rId2" Type="http://schemas.openxmlformats.org/officeDocument/2006/relationships/hyperlink" Target="https://zh.wikipedia.org/wiki/%E7%8E%AF%E5%A2%8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YvesMulkers/whats-hot-in-ai-deep-reinforcement-learning-978f179d25ff" TargetMode="Externa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ecs.utk.edu/~itamar/Papers/IET_ITS_2010.pdf" TargetMode="External"/><Relationship Id="rId2" Type="http://schemas.openxmlformats.org/officeDocument/2006/relationships/hyperlink" Target="https://openai.com/blog/openai-fiv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504.00702.pdf" TargetMode="External"/><Relationship Id="rId4" Type="http://schemas.openxmlformats.org/officeDocument/2006/relationships/hyperlink" Target="https://arxiv.org/pdf/1802.0975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贪心科技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" y="-21590"/>
            <a:ext cx="12207240" cy="6866890"/>
          </a:xfrm>
          <a:prstGeom prst="rect">
            <a:avLst/>
          </a:prstGeom>
        </p:spPr>
      </p:pic>
      <p:sp>
        <p:nvSpPr>
          <p:cNvPr id="5" name="Title 1 2"/>
          <p:cNvSpPr txBox="1"/>
          <p:nvPr/>
        </p:nvSpPr>
        <p:spPr>
          <a:xfrm>
            <a:off x="4221781" y="23941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1">
                <a:solidFill>
                  <a:srgbClr val="003870"/>
                </a:solidFill>
                <a:latin typeface="PingFang SC Semibold" charset="-122"/>
                <a:ea typeface="PingFang SC Semibold" charset="-122"/>
                <a:cs typeface="PingFang SC Semibold" charset="-122"/>
                <a:sym typeface="+mn-ea"/>
              </a:rPr>
              <a:t>课后阅读</a:t>
            </a:r>
            <a:endParaRPr lang="en-US" altLang="zh-CN" sz="3800" b="1" dirty="0">
              <a:solidFill>
                <a:srgbClr val="003870"/>
              </a:solidFill>
              <a:latin typeface="PingFang SC Semibold" charset="-122"/>
              <a:ea typeface="PingFang SC Semibold" charset="-122"/>
              <a:cs typeface="PingFang SC Semibold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92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聚类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客户分类</a:t>
            </a:r>
            <a:r>
              <a:rPr lang="en-US" altLang="zh-CN" dirty="0"/>
              <a:t>(</a:t>
            </a:r>
            <a:r>
              <a:rPr lang="zh-CN" altLang="en-US" dirty="0"/>
              <a:t>市场研究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用户分组</a:t>
            </a:r>
            <a:r>
              <a:rPr lang="en-US" altLang="zh-CN" dirty="0"/>
              <a:t>(</a:t>
            </a:r>
            <a:r>
              <a:rPr lang="zh-CN" altLang="en-US" dirty="0"/>
              <a:t>社交网络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图像分割</a:t>
            </a:r>
            <a:endParaRPr lang="en-US" altLang="zh-CN" dirty="0"/>
          </a:p>
          <a:p>
            <a:pPr lvl="1"/>
            <a:r>
              <a:rPr lang="zh-CN" altLang="en-US" dirty="0"/>
              <a:t>推荐系统</a:t>
            </a:r>
            <a:endParaRPr lang="en-US" altLang="zh-CN" dirty="0"/>
          </a:p>
          <a:p>
            <a:pPr lvl="1"/>
            <a:r>
              <a:rPr lang="zh-CN" altLang="en-US" dirty="0"/>
              <a:t>消除歧义</a:t>
            </a:r>
            <a:r>
              <a:rPr lang="en-US" altLang="zh-CN" dirty="0"/>
              <a:t>(</a:t>
            </a:r>
            <a:r>
              <a:rPr lang="zh-CN" altLang="en-US" dirty="0"/>
              <a:t>自然语言处理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3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855" y="-97330"/>
            <a:ext cx="10515600" cy="1325563"/>
          </a:xfrm>
        </p:spPr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降纬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45" y="977106"/>
            <a:ext cx="11059510" cy="4351338"/>
          </a:xfrm>
        </p:spPr>
        <p:txBody>
          <a:bodyPr/>
          <a:lstStyle/>
          <a:p>
            <a:r>
              <a:rPr lang="zh-CN" altLang="en-US" dirty="0"/>
              <a:t>在某些限定条件下，降低数据的维度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51338" y="6029117"/>
            <a:ext cx="10489324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参考</a:t>
            </a:r>
            <a:r>
              <a:rPr lang="en-US" altLang="zh-CN" sz="1400" dirty="0">
                <a:hlinkClick r:id="rId2"/>
              </a:rPr>
              <a:t>:</a:t>
            </a:r>
            <a:r>
              <a:rPr lang="zh-CN" altLang="en-US" sz="1400" dirty="0">
                <a:hlinkClick r:id="rId2"/>
              </a:rPr>
              <a:t> </a:t>
            </a:r>
            <a:r>
              <a:rPr lang="en-US" sz="1400" dirty="0">
                <a:hlinkClick r:id="rId2"/>
              </a:rPr>
              <a:t>http://phdthesis-bioinformatics-maxplanckinstitute-molecularplantphys.matthias-scholz.de/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5" y="1664741"/>
            <a:ext cx="10230831" cy="41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降纬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  <a:endParaRPr lang="en-US" altLang="zh-CN" dirty="0"/>
          </a:p>
          <a:p>
            <a:pPr lvl="1"/>
            <a:r>
              <a:rPr lang="zh-CN" altLang="en-US" dirty="0"/>
              <a:t>数字图像</a:t>
            </a:r>
            <a:r>
              <a:rPr lang="en-US" altLang="zh-CN" dirty="0"/>
              <a:t>/</a:t>
            </a:r>
            <a:r>
              <a:rPr lang="zh-CN" altLang="en-US" dirty="0"/>
              <a:t>视频有损压缩</a:t>
            </a:r>
            <a:r>
              <a:rPr lang="en-US" altLang="zh-CN" dirty="0"/>
              <a:t>(jpg,</a:t>
            </a:r>
            <a:r>
              <a:rPr lang="zh-CN" altLang="en-US" dirty="0"/>
              <a:t> </a:t>
            </a:r>
            <a:r>
              <a:rPr lang="en-US" altLang="zh-CN" dirty="0"/>
              <a:t>mp4)</a:t>
            </a:r>
          </a:p>
          <a:p>
            <a:pPr lvl="1"/>
            <a:r>
              <a:rPr lang="zh-CN" altLang="en-US" dirty="0"/>
              <a:t>数据可视化</a:t>
            </a:r>
            <a:endParaRPr lang="en-US" altLang="zh-CN" dirty="0"/>
          </a:p>
          <a:p>
            <a:pPr lvl="1"/>
            <a:r>
              <a:rPr lang="zh-CN" altLang="en-US" dirty="0"/>
              <a:t>数据分析</a:t>
            </a:r>
            <a:endParaRPr lang="en-US" altLang="zh-CN" dirty="0"/>
          </a:p>
          <a:p>
            <a:pPr lvl="1"/>
            <a:r>
              <a:rPr lang="zh-CN" altLang="en-US" dirty="0"/>
              <a:t>数据预处理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3222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54" y="-261883"/>
            <a:ext cx="10515600" cy="1325563"/>
          </a:xfrm>
        </p:spPr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异常检测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52" y="735724"/>
            <a:ext cx="11059510" cy="4351338"/>
          </a:xfrm>
        </p:spPr>
        <p:txBody>
          <a:bodyPr/>
          <a:lstStyle/>
          <a:p>
            <a:r>
              <a:rPr lang="zh-CN" altLang="en-US" dirty="0"/>
              <a:t>对不匹配预期模式的识别。异常也被称为离群值、新奇、噪声、偏差和例外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03" y="1493225"/>
            <a:ext cx="8801057" cy="42409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3054" y="5900026"/>
            <a:ext cx="1085670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参考</a:t>
            </a:r>
            <a:r>
              <a:rPr lang="en-US" altLang="zh-CN" sz="1400" dirty="0">
                <a:hlinkClick r:id="rId3"/>
              </a:rPr>
              <a:t>:</a:t>
            </a:r>
            <a:r>
              <a:rPr lang="zh-CN" altLang="en-US" sz="1400" dirty="0">
                <a:hlinkClick r:id="rId3"/>
              </a:rPr>
              <a:t> </a:t>
            </a:r>
            <a:r>
              <a:rPr lang="en-US" sz="1400" dirty="0">
                <a:hlinkClick r:id="rId3"/>
              </a:rPr>
              <a:t>https://www.semanticscholar.org/paper/Regression-based-Online-Anomaly-Detection-for-Smart-Liu-Nielsen/da02259c0ef6c4e83f3832d8f26c17ab80a3c98c/figure/0</a:t>
            </a:r>
          </a:p>
        </p:txBody>
      </p:sp>
    </p:spTree>
    <p:extLst>
      <p:ext uri="{BB962C8B-B14F-4D97-AF65-F5344CB8AC3E}">
        <p14:creationId xmlns:p14="http://schemas.microsoft.com/office/powerpoint/2010/main" val="343939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非监督式机器学习</a:t>
            </a:r>
            <a:r>
              <a:rPr lang="en-US" altLang="zh-CN" dirty="0"/>
              <a:t>(</a:t>
            </a:r>
            <a:r>
              <a:rPr lang="zh-CN" altLang="en-US" dirty="0"/>
              <a:t>异常检测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银行欺诈识别</a:t>
            </a:r>
            <a:endParaRPr lang="en-US" altLang="zh-CN" dirty="0"/>
          </a:p>
          <a:p>
            <a:pPr lvl="1"/>
            <a:r>
              <a:rPr lang="zh-CN" altLang="en-US" dirty="0"/>
              <a:t>财务数据作假识别</a:t>
            </a:r>
            <a:endParaRPr lang="en-US" altLang="zh-CN" dirty="0"/>
          </a:p>
          <a:p>
            <a:pPr lvl="1"/>
            <a:r>
              <a:rPr lang="zh-CN" altLang="en-US" dirty="0"/>
              <a:t>结构缺陷识别</a:t>
            </a:r>
            <a:endParaRPr lang="en-US" altLang="zh-CN" dirty="0"/>
          </a:p>
          <a:p>
            <a:pPr lvl="1"/>
            <a:r>
              <a:rPr lang="zh-CN" altLang="en-US" dirty="0"/>
              <a:t>医疗问题识别</a:t>
            </a:r>
            <a:endParaRPr lang="en-US" altLang="zh-CN" dirty="0"/>
          </a:p>
          <a:p>
            <a:pPr lvl="1"/>
            <a:r>
              <a:rPr lang="zh-CN" altLang="en-US" dirty="0"/>
              <a:t>文本错误识别</a:t>
            </a:r>
            <a:r>
              <a:rPr lang="en-US" altLang="zh-CN" dirty="0"/>
              <a:t>(</a:t>
            </a:r>
            <a:r>
              <a:rPr lang="zh-CN" altLang="en-US" dirty="0"/>
              <a:t>重复字</a:t>
            </a:r>
            <a:r>
              <a:rPr lang="en-US" altLang="zh-CN" dirty="0"/>
              <a:t>/</a:t>
            </a:r>
            <a:r>
              <a:rPr lang="zh-CN" altLang="en-US" dirty="0"/>
              <a:t>词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303872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6006"/>
            <a:ext cx="10515600" cy="1325563"/>
          </a:xfrm>
        </p:spPr>
        <p:txBody>
          <a:bodyPr/>
          <a:lstStyle/>
          <a:p>
            <a:r>
              <a:rPr lang="zh-CN" altLang="en-US" dirty="0"/>
              <a:t>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528"/>
            <a:ext cx="10515600" cy="4351338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>
                <a:hlinkClick r:id="rId2" tooltip="环境"/>
              </a:rPr>
              <a:t>环境</a:t>
            </a:r>
            <a:r>
              <a:rPr lang="zh-CN" altLang="en-US" dirty="0"/>
              <a:t>而行动，以取得最大化的预期利益</a:t>
            </a:r>
            <a:r>
              <a:rPr lang="en-US" altLang="zh-CN" dirty="0"/>
              <a:t>.</a:t>
            </a:r>
            <a:r>
              <a:rPr lang="zh-CN" altLang="en-US" dirty="0"/>
              <a:t> 强化学习和标准的</a:t>
            </a:r>
            <a:r>
              <a:rPr lang="zh-CN" altLang="en-US" dirty="0">
                <a:hlinkClick r:id="rId3" tooltip="监督式学习"/>
              </a:rPr>
              <a:t>监督式学习</a:t>
            </a:r>
            <a:r>
              <a:rPr lang="zh-CN" altLang="en-US" dirty="0"/>
              <a:t>之间的区别在于</a:t>
            </a:r>
            <a:r>
              <a:rPr lang="en-US" altLang="zh-CN" dirty="0"/>
              <a:t>,</a:t>
            </a:r>
            <a:r>
              <a:rPr lang="zh-CN" altLang="en-US" dirty="0"/>
              <a:t> 训练数据没有标签，也不需要精确校正每一次优化的行为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11" y="1967748"/>
            <a:ext cx="6681609" cy="37684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6049" y="5850057"/>
            <a:ext cx="10300138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5"/>
              </a:rPr>
              <a:t>参考</a:t>
            </a:r>
            <a:r>
              <a:rPr lang="en-US" altLang="zh-CN" sz="1400" dirty="0">
                <a:hlinkClick r:id="rId5"/>
              </a:rPr>
              <a:t>:</a:t>
            </a:r>
            <a:r>
              <a:rPr lang="zh-CN" altLang="en-US" sz="1400" dirty="0">
                <a:hlinkClick r:id="rId5"/>
              </a:rPr>
              <a:t> </a:t>
            </a:r>
            <a:r>
              <a:rPr lang="en-US" sz="1400" dirty="0">
                <a:hlinkClick r:id="rId5"/>
              </a:rPr>
              <a:t>https://medium.com/@YvesMulkers/whats-hot-in-ai-deep-reinforcement-learning-978f179d25ff</a:t>
            </a:r>
          </a:p>
        </p:txBody>
      </p:sp>
    </p:spTree>
    <p:extLst>
      <p:ext uri="{BB962C8B-B14F-4D97-AF65-F5344CB8AC3E}">
        <p14:creationId xmlns:p14="http://schemas.microsoft.com/office/powerpoint/2010/main" val="4059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强化学习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应用领域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AlphaGo</a:t>
            </a:r>
            <a:r>
              <a:rPr lang="zh-CN" altLang="en-US" dirty="0"/>
              <a:t> 下棋</a:t>
            </a:r>
            <a:endParaRPr lang="en-US" altLang="zh-CN" dirty="0"/>
          </a:p>
          <a:p>
            <a:pPr lvl="1"/>
            <a:r>
              <a:rPr lang="zh-CN" altLang="en-US" dirty="0"/>
              <a:t>电子游戏 </a:t>
            </a:r>
            <a:r>
              <a:rPr lang="en-US" altLang="zh-CN" dirty="0"/>
              <a:t>(</a:t>
            </a:r>
            <a:r>
              <a:rPr lang="en-US" dirty="0">
                <a:hlinkClick r:id="rId2"/>
              </a:rPr>
              <a:t>https://openai.com/blog/openai-five/</a:t>
            </a:r>
            <a:r>
              <a:rPr lang="zh-CN" altLang="en-US" dirty="0"/>
              <a:t> </a:t>
            </a:r>
            <a:r>
              <a:rPr lang="en-US" altLang="zh-CN" dirty="0" err="1"/>
              <a:t>Dota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</a:p>
          <a:p>
            <a:pPr lvl="1"/>
            <a:r>
              <a:rPr lang="zh-CN" altLang="en-US" dirty="0"/>
              <a:t>个性化推荐系统</a:t>
            </a:r>
            <a:endParaRPr lang="en-US" altLang="zh-CN" dirty="0"/>
          </a:p>
          <a:p>
            <a:pPr lvl="1"/>
            <a:r>
              <a:rPr lang="zh-CN" altLang="en-US" dirty="0"/>
              <a:t>交通灯控制</a:t>
            </a:r>
            <a:r>
              <a:rPr lang="en-US" altLang="zh-CN" dirty="0"/>
              <a:t>(</a:t>
            </a:r>
            <a:r>
              <a:rPr lang="en-US" dirty="0">
                <a:hlinkClick r:id="rId3"/>
              </a:rPr>
              <a:t>http://web.eecs.utk.edu/~itamar/Papers/IET_ITS_2010.pdf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在线广告投标</a:t>
            </a:r>
            <a:r>
              <a:rPr lang="en-US" altLang="zh-CN" dirty="0"/>
              <a:t>(</a:t>
            </a:r>
            <a:r>
              <a:rPr lang="en-US" dirty="0">
                <a:hlinkClick r:id="rId4"/>
              </a:rPr>
              <a:t>https://arxiv.org/pdf/1802.09756.pdf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机器人控制</a:t>
            </a:r>
            <a:r>
              <a:rPr lang="en-US" altLang="zh-CN" dirty="0"/>
              <a:t>(</a:t>
            </a:r>
            <a:r>
              <a:rPr lang="en-US" dirty="0">
                <a:hlinkClick r:id="rId5"/>
              </a:rPr>
              <a:t>https://arxiv.org/pdf/1504.00702.pdf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7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PingFang SC Semibold</vt:lpstr>
      <vt:lpstr>等线</vt:lpstr>
      <vt:lpstr>等线 Light</vt:lpstr>
      <vt:lpstr>Arial</vt:lpstr>
      <vt:lpstr>Office 主题​​</vt:lpstr>
      <vt:lpstr>PowerPoint 演示文稿</vt:lpstr>
      <vt:lpstr>非监督式机器学习(聚类)</vt:lpstr>
      <vt:lpstr>非监督式机器学习(降纬)</vt:lpstr>
      <vt:lpstr>非监督式机器学习(降纬)</vt:lpstr>
      <vt:lpstr>非监督式机器学习(异常检测)</vt:lpstr>
      <vt:lpstr>非监督式机器学习(异常检测)</vt:lpstr>
      <vt:lpstr>强化学习</vt:lpstr>
      <vt:lpstr>强化学习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 </cp:lastModifiedBy>
  <cp:revision>1</cp:revision>
  <dcterms:created xsi:type="dcterms:W3CDTF">2019-06-22T18:20:40Z</dcterms:created>
  <dcterms:modified xsi:type="dcterms:W3CDTF">2019-06-22T18:21:27Z</dcterms:modified>
</cp:coreProperties>
</file>