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2" r:id="rId3"/>
    <p:sldId id="343" r:id="rId4"/>
    <p:sldId id="346" r:id="rId5"/>
    <p:sldId id="363" r:id="rId6"/>
    <p:sldId id="347" r:id="rId7"/>
    <p:sldId id="348" r:id="rId8"/>
    <p:sldId id="349" r:id="rId9"/>
    <p:sldId id="350" r:id="rId10"/>
    <p:sldId id="351" r:id="rId11"/>
    <p:sldId id="352" r:id="rId12"/>
    <p:sldId id="365" r:id="rId13"/>
    <p:sldId id="364" r:id="rId14"/>
    <p:sldId id="367" r:id="rId15"/>
    <p:sldId id="366" r:id="rId16"/>
    <p:sldId id="35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BF2"/>
    <a:srgbClr val="003366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12" autoAdjust="0"/>
    <p:restoredTop sz="80626" autoAdjust="0"/>
  </p:normalViewPr>
  <p:slideViewPr>
    <p:cSldViewPr>
      <p:cViewPr varScale="1">
        <p:scale>
          <a:sx n="89" d="100"/>
          <a:sy n="89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2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1368-A268-4F46-9D8F-43FF13D74201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E5EF-3FC4-4151-AE4E-090C95274B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87B11-B30B-454B-BAC2-C5C8A2AD0F0E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F04E-6042-45DC-BBEC-10C44BABB3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一、前后端分离（公司朝前后端分离这个方向走，而前后端分离的主流技术就三个，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，目前我们前端商量的结果是采用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开发，它具有学习曲线平缓，社区活跃，轻量等优点，在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开发中，我们常用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来提高开发效率）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二、能够看懂其他人的开源项目（在平时的工作中，有时我们需要借鉴别人的方法或学习其他人的开发技巧，这时我们会去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找类似的开源项目，有的项目是用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开发的，如果我们不会，我们就看不懂）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三、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JavaScript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的服务器运行环境（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）。它对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ES6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的支持度更高，如果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功底深厚，学习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，走全栈也是不错的选择。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F04E-6042-45DC-BBEC-10C44BABB3C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5A6F-67B0-4A05-BF4F-ED5D91920B6E}" type="datetime1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0" y="63563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EA49882-CD4F-4632-B256-A56120B6E7D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D4BC-8F85-4CAA-92A1-C35C78AB1C7A}" type="datetime1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2367-AB01-40F0-B52E-280B2A4D42AC}" type="datetime1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3D66-70C0-4762-879F-0E45A516B41B}" type="datetime1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C7007-3CB9-46C7-8CC2-E02200B60706}" type="datetime1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9DD6-7EBE-42AB-8A01-A43AD0202AF6}" type="datetime1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DF06-F5D8-4490-BD4A-9648C7B971BE}" type="datetime1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2A2B-3CC2-48E7-8BE3-18F6D2A1F14D}" type="datetime1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B960-1E2E-49D8-862C-6334DA7576D2}" type="datetime1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4F1-3C7F-446E-ACB3-61D468746A0C}" type="datetime1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CAC6-30E0-4415-A304-D3420E0A3410}" type="datetime1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E792-7658-49BB-B5B0-E1EC211B134D}" type="datetime1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8493-5078-47B7-9DFF-F75323757EA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背景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78793"/>
            <a:ext cx="7772400" cy="2093017"/>
          </a:xfrm>
          <a:effectLst>
            <a:outerShdw blurRad="12700" dist="254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zh-CN" sz="4800" b="1" dirty="0" err="1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en-US" altLang="zh-CN" sz="48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</a:t>
            </a:r>
            <a:endParaRPr lang="zh-CN" altLang="en-US" sz="48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717032"/>
            <a:ext cx="6400800" cy="478727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黎明胜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3419872" y="4437112"/>
            <a:ext cx="2232248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2018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r>
              <a:rPr lang="en-US" altLang="zh-CN" sz="2000" b="1" dirty="0" smtClean="0">
                <a:solidFill>
                  <a:schemeClr val="tx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日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dirty="0" smtClean="0"/>
              <a:t>透过现象看本质</a:t>
            </a:r>
            <a:br>
              <a:rPr lang="zh-CN" altLang="en-US" dirty="0" smtClean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600" b="1" dirty="0" smtClean="0"/>
              <a:t>接下来来看 </a:t>
            </a:r>
            <a:r>
              <a:rPr lang="en-US" altLang="zh-CN" sz="1600" b="1" dirty="0" smtClean="0"/>
              <a:t>function </a:t>
            </a:r>
            <a:r>
              <a:rPr lang="zh-CN" altLang="en-US" sz="1600" b="1" dirty="0" smtClean="0"/>
              <a:t>声明的「创建、初始化和赋值」过程</a:t>
            </a:r>
            <a:endParaRPr lang="en-US" altLang="zh-CN" sz="1600" b="1" dirty="0" smtClean="0"/>
          </a:p>
          <a:p>
            <a:pPr>
              <a:buNone/>
            </a:pPr>
            <a:r>
              <a:rPr lang="en-US" altLang="zh-CN" sz="1600" b="1" dirty="0" smtClean="0"/>
              <a:t>	  </a:t>
            </a:r>
            <a:r>
              <a:rPr lang="en-US" altLang="zh-CN" sz="1800" b="1" dirty="0" smtClean="0"/>
              <a:t> </a:t>
            </a:r>
            <a:r>
              <a:rPr lang="en-US" sz="1800" dirty="0" smtClean="0"/>
              <a:t>fn2()</a:t>
            </a:r>
            <a:endParaRPr lang="zh-CN" altLang="en-US" sz="1800" dirty="0" smtClean="0"/>
          </a:p>
          <a:p>
            <a:pPr lvl="1">
              <a:buNone/>
            </a:pPr>
            <a:r>
              <a:rPr lang="en-US" sz="1800" dirty="0" smtClean="0"/>
              <a:t>function fn2(){</a:t>
            </a:r>
            <a:endParaRPr lang="zh-CN" altLang="en-US" sz="1800" dirty="0" smtClean="0"/>
          </a:p>
          <a:p>
            <a:pPr lvl="1">
              <a:buNone/>
            </a:pPr>
            <a:r>
              <a:rPr lang="en-US" sz="1800" dirty="0" smtClean="0"/>
              <a:t>  console.log(2)</a:t>
            </a:r>
            <a:endParaRPr lang="zh-CN" altLang="en-US" sz="1800" dirty="0" smtClean="0"/>
          </a:p>
          <a:p>
            <a:pPr lvl="1">
              <a:buNone/>
            </a:pPr>
            <a:r>
              <a:rPr lang="en-US" sz="1800" dirty="0" smtClean="0"/>
              <a:t>}</a:t>
            </a:r>
          </a:p>
          <a:p>
            <a:pPr lvl="1">
              <a:buNone/>
            </a:pPr>
            <a:endParaRPr lang="zh-CN" altLang="en-US" sz="1800" dirty="0" smtClean="0"/>
          </a:p>
          <a:p>
            <a:pPr>
              <a:buNone/>
            </a:pPr>
            <a:r>
              <a:rPr lang="zh-CN" altLang="en-US" sz="1600" dirty="0" smtClean="0"/>
              <a:t>在执行过程中， </a:t>
            </a:r>
            <a:r>
              <a:rPr lang="en-US" altLang="zh-CN" sz="1600" dirty="0" smtClean="0"/>
              <a:t>JS </a:t>
            </a:r>
            <a:r>
              <a:rPr lang="zh-CN" altLang="en-US" sz="1600" dirty="0" smtClean="0"/>
              <a:t>引擎会有以下过程：</a:t>
            </a:r>
          </a:p>
          <a:p>
            <a:pPr lvl="0">
              <a:buNone/>
            </a:pPr>
            <a:r>
              <a:rPr lang="en-US" altLang="zh-CN" sz="1600" dirty="0" smtClean="0"/>
              <a:t>1、</a:t>
            </a:r>
            <a:r>
              <a:rPr lang="zh-CN" altLang="en-US" sz="1600" dirty="0" smtClean="0"/>
              <a:t>找到所有用 </a:t>
            </a:r>
            <a:r>
              <a:rPr lang="en-US" altLang="zh-CN" sz="1600" dirty="0" smtClean="0"/>
              <a:t>function </a:t>
            </a:r>
            <a:r>
              <a:rPr lang="zh-CN" altLang="en-US" sz="1600" dirty="0" smtClean="0"/>
              <a:t>声明的变量，在环境中「创建」这些变量。</a:t>
            </a:r>
          </a:p>
          <a:p>
            <a:pPr lvl="0">
              <a:buNone/>
            </a:pPr>
            <a:r>
              <a:rPr lang="en-US" altLang="zh-CN" sz="1600" dirty="0" smtClean="0"/>
              <a:t>2、</a:t>
            </a:r>
            <a:r>
              <a:rPr lang="zh-CN" altLang="en-US" sz="1600" dirty="0" smtClean="0"/>
              <a:t>将这些变量「初始化」并「赋值」为 </a:t>
            </a:r>
            <a:r>
              <a:rPr lang="en-US" sz="1600" dirty="0" smtClean="0"/>
              <a:t>function(){ console.log(2) } </a:t>
            </a:r>
            <a:r>
              <a:rPr lang="zh-CN" altLang="en-US" sz="1600" dirty="0" smtClean="0"/>
              <a:t>。</a:t>
            </a:r>
          </a:p>
          <a:p>
            <a:pPr>
              <a:buNone/>
            </a:pPr>
            <a:r>
              <a:rPr lang="en-US" altLang="zh-CN" sz="1600" dirty="0" smtClean="0"/>
              <a:t>3、</a:t>
            </a:r>
            <a:r>
              <a:rPr lang="zh-CN" altLang="en-US" sz="1600" dirty="0" smtClean="0"/>
              <a:t>开始执行代码 </a:t>
            </a:r>
            <a:r>
              <a:rPr lang="en-US" altLang="zh-CN" sz="1600" dirty="0" smtClean="0"/>
              <a:t>fn2()</a:t>
            </a:r>
          </a:p>
          <a:p>
            <a:pPr>
              <a:buNone/>
            </a:pPr>
            <a:r>
              <a:rPr lang="zh-CN" altLang="en-US" sz="1600" dirty="0" smtClean="0"/>
              <a:t>也就是说 </a:t>
            </a:r>
            <a:r>
              <a:rPr lang="en-US" altLang="zh-CN" sz="1600" dirty="0" smtClean="0"/>
              <a:t>function </a:t>
            </a:r>
            <a:r>
              <a:rPr lang="zh-CN" altLang="en-US" sz="1600" dirty="0" smtClean="0"/>
              <a:t>声明会在代码执行之前就「创建、初始化并赋值」。</a:t>
            </a:r>
          </a:p>
          <a:p>
            <a:pPr lvl="0">
              <a:buNone/>
            </a:pPr>
            <a:endParaRPr lang="zh-CN" altLang="en-US" sz="16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dirty="0" smtClean="0"/>
              <a:t>透过现象看本质</a:t>
            </a:r>
            <a:br>
              <a:rPr lang="zh-CN" altLang="en-US" dirty="0" smtClean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1600" b="1" dirty="0" smtClean="0"/>
              <a:t>接下来看 </a:t>
            </a:r>
            <a:r>
              <a:rPr lang="en-US" altLang="zh-CN" sz="1600" b="1" dirty="0" smtClean="0"/>
              <a:t>let </a:t>
            </a:r>
            <a:r>
              <a:rPr lang="zh-CN" altLang="en-US" sz="1600" b="1" dirty="0" smtClean="0"/>
              <a:t>声明的「创建、初始化和赋值」过程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da-DK" sz="1600" dirty="0" smtClean="0"/>
              <a:t>{</a:t>
            </a:r>
          </a:p>
          <a:p>
            <a:pPr lvl="1">
              <a:buNone/>
            </a:pPr>
            <a:r>
              <a:rPr lang="da-DK" sz="1600" dirty="0" smtClean="0"/>
              <a:t>       let x = 1</a:t>
            </a:r>
          </a:p>
          <a:p>
            <a:pPr lvl="1">
              <a:buNone/>
            </a:pPr>
            <a:r>
              <a:rPr lang="da-DK" sz="1600" dirty="0" smtClean="0"/>
              <a:t>	 x = 2 </a:t>
            </a:r>
          </a:p>
          <a:p>
            <a:pPr lvl="1">
              <a:buNone/>
            </a:pPr>
            <a:r>
              <a:rPr lang="da-DK" sz="1600" dirty="0" smtClean="0"/>
              <a:t>}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600" dirty="0" smtClean="0"/>
              <a:t>在执行</a:t>
            </a:r>
            <a:r>
              <a:rPr lang="en-US" sz="1600" dirty="0" smtClean="0"/>
              <a:t> fn </a:t>
            </a:r>
            <a:r>
              <a:rPr lang="zh-CN" altLang="en-US" sz="1600" dirty="0" smtClean="0"/>
              <a:t>时，会有以下过程（不完全）：</a:t>
            </a:r>
          </a:p>
          <a:p>
            <a:pPr>
              <a:buNone/>
            </a:pPr>
            <a:r>
              <a:rPr lang="en-US" altLang="zh-CN" sz="1600" dirty="0" smtClean="0"/>
              <a:t>1、</a:t>
            </a:r>
            <a:r>
              <a:rPr lang="zh-CN" altLang="en-US" sz="1600" dirty="0" smtClean="0"/>
              <a:t>找到所有用 </a:t>
            </a:r>
            <a:r>
              <a:rPr lang="en-US" altLang="zh-CN" sz="1600" dirty="0" smtClean="0"/>
              <a:t>let </a:t>
            </a:r>
            <a:r>
              <a:rPr lang="zh-CN" altLang="en-US" sz="1600" dirty="0" smtClean="0"/>
              <a:t>声明的变量，在环境中「创建」这些变量。</a:t>
            </a:r>
          </a:p>
          <a:p>
            <a:pPr>
              <a:buNone/>
            </a:pPr>
            <a:r>
              <a:rPr lang="en-US" altLang="zh-CN" sz="1600" dirty="0" smtClean="0"/>
              <a:t>2、</a:t>
            </a:r>
            <a:r>
              <a:rPr lang="zh-CN" altLang="en-US" sz="1600" dirty="0" smtClean="0"/>
              <a:t>开始执行代码（注意现在还没有初始化）。</a:t>
            </a:r>
          </a:p>
          <a:p>
            <a:pPr>
              <a:buNone/>
            </a:pPr>
            <a:r>
              <a:rPr lang="en-US" altLang="zh-CN" sz="1600" dirty="0" smtClean="0"/>
              <a:t>3、</a:t>
            </a:r>
            <a:r>
              <a:rPr lang="zh-CN" altLang="en-US" sz="1600" dirty="0" smtClean="0"/>
              <a:t>执行 </a:t>
            </a:r>
            <a:r>
              <a:rPr lang="en-US" altLang="zh-CN" sz="1600" dirty="0" smtClean="0"/>
              <a:t>x = 1</a:t>
            </a:r>
            <a:r>
              <a:rPr lang="zh-CN" altLang="en-US" sz="1600" dirty="0" smtClean="0"/>
              <a:t>，将 </a:t>
            </a:r>
            <a:r>
              <a:rPr lang="en-US" altLang="zh-CN" sz="1600" dirty="0" smtClean="0"/>
              <a:t>x </a:t>
            </a:r>
            <a:r>
              <a:rPr lang="zh-CN" altLang="en-US" sz="1600" dirty="0" smtClean="0"/>
              <a:t>「初始化」为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（这并不是一次赋值，如果代码是 </a:t>
            </a:r>
            <a:r>
              <a:rPr lang="en-US" altLang="zh-CN" sz="1600" dirty="0" smtClean="0"/>
              <a:t>let x</a:t>
            </a:r>
            <a:r>
              <a:rPr lang="zh-CN" altLang="en-US" sz="1600" dirty="0" smtClean="0"/>
              <a:t>，就将 </a:t>
            </a:r>
            <a:r>
              <a:rPr lang="en-US" altLang="zh-CN" sz="1600" dirty="0" smtClean="0"/>
              <a:t>x </a:t>
            </a:r>
            <a:r>
              <a:rPr lang="zh-CN" altLang="en-US" sz="1600" dirty="0" smtClean="0"/>
              <a:t>初始化为 </a:t>
            </a:r>
            <a:r>
              <a:rPr lang="en-US" altLang="zh-CN" sz="1600" dirty="0" smtClean="0"/>
              <a:t>undefined</a:t>
            </a:r>
            <a:r>
              <a:rPr lang="zh-CN" altLang="en-US" sz="1600" dirty="0" smtClean="0"/>
              <a:t>）。</a:t>
            </a:r>
          </a:p>
          <a:p>
            <a:pPr>
              <a:buNone/>
            </a:pPr>
            <a:r>
              <a:rPr lang="en-US" altLang="zh-CN" sz="1600" dirty="0" smtClean="0"/>
              <a:t>4、</a:t>
            </a:r>
            <a:r>
              <a:rPr lang="zh-CN" altLang="en-US" sz="1600" dirty="0" smtClean="0"/>
              <a:t>执行 </a:t>
            </a:r>
            <a:r>
              <a:rPr lang="en-US" altLang="zh-CN" sz="1600" dirty="0" smtClean="0"/>
              <a:t>x = 2</a:t>
            </a:r>
            <a:r>
              <a:rPr lang="zh-CN" altLang="en-US" sz="1600" dirty="0" smtClean="0"/>
              <a:t>，对 </a:t>
            </a:r>
            <a:r>
              <a:rPr lang="en-US" altLang="zh-CN" sz="1600" dirty="0" smtClean="0"/>
              <a:t>x </a:t>
            </a:r>
            <a:r>
              <a:rPr lang="zh-CN" altLang="en-US" sz="1600" dirty="0" smtClean="0"/>
              <a:t>进行「赋值」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这就解释了为什么在 </a:t>
            </a:r>
            <a:r>
              <a:rPr lang="en-US" altLang="zh-CN" sz="1600" dirty="0" smtClean="0"/>
              <a:t>let x </a:t>
            </a:r>
            <a:r>
              <a:rPr lang="zh-CN" altLang="en-US" sz="1600" dirty="0" smtClean="0"/>
              <a:t>之前使用 </a:t>
            </a:r>
            <a:r>
              <a:rPr lang="en-US" altLang="zh-CN" sz="1600" dirty="0" smtClean="0"/>
              <a:t>x </a:t>
            </a:r>
            <a:r>
              <a:rPr lang="zh-CN" altLang="en-US" sz="1600" dirty="0" smtClean="0"/>
              <a:t>会报错：</a:t>
            </a:r>
            <a:endParaRPr lang="en-US" altLang="zh-CN" sz="1600" dirty="0" smtClean="0"/>
          </a:p>
          <a:p>
            <a:pPr>
              <a:buNone/>
            </a:pPr>
            <a:r>
              <a:rPr lang="en-US" sz="1600" b="1" dirty="0" smtClean="0"/>
              <a:t>	let</a:t>
            </a:r>
            <a:r>
              <a:rPr lang="en-US" sz="1600" dirty="0" smtClean="0"/>
              <a:t> x </a:t>
            </a:r>
            <a:r>
              <a:rPr lang="en-US" sz="1600" b="1" dirty="0" smtClean="0"/>
              <a:t>=</a:t>
            </a:r>
            <a:r>
              <a:rPr lang="en-US" sz="1600" dirty="0" smtClean="0"/>
              <a:t> 'global‘</a:t>
            </a:r>
          </a:p>
          <a:p>
            <a:pPr>
              <a:buNone/>
            </a:pPr>
            <a:r>
              <a:rPr lang="en-US" sz="1600" dirty="0" smtClean="0"/>
              <a:t> 	{</a:t>
            </a:r>
          </a:p>
          <a:p>
            <a:pPr>
              <a:buNone/>
            </a:pPr>
            <a:r>
              <a:rPr lang="en-US" sz="1600" dirty="0" smtClean="0"/>
              <a:t>	 	console.log(x) </a:t>
            </a:r>
            <a:r>
              <a:rPr lang="en-US" sz="1600" i="1" dirty="0" smtClean="0"/>
              <a:t>// Uncaught </a:t>
            </a:r>
            <a:r>
              <a:rPr lang="en-US" sz="1600" i="1" dirty="0" err="1" smtClean="0"/>
              <a:t>ReferenceError</a:t>
            </a:r>
            <a:r>
              <a:rPr lang="en-US" sz="1600" i="1" dirty="0" smtClean="0"/>
              <a:t>: x is not defined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b="1" dirty="0" smtClean="0"/>
              <a:t>		let</a:t>
            </a:r>
            <a:r>
              <a:rPr lang="en-US" sz="1600" dirty="0" smtClean="0"/>
              <a:t> x </a:t>
            </a:r>
            <a:r>
              <a:rPr lang="en-US" sz="1600" b="1" dirty="0" smtClean="0"/>
              <a:t>=</a:t>
            </a:r>
            <a:r>
              <a:rPr lang="en-US" sz="1600" dirty="0" smtClean="0"/>
              <a:t> 1</a:t>
            </a:r>
          </a:p>
          <a:p>
            <a:pPr>
              <a:buNone/>
            </a:pPr>
            <a:r>
              <a:rPr lang="en-US" sz="1600" dirty="0" smtClean="0"/>
              <a:t> 	}</a:t>
            </a:r>
            <a:endParaRPr lang="zh-CN" altLang="en-US" sz="1600" dirty="0" smtClean="0"/>
          </a:p>
          <a:p>
            <a:pPr>
              <a:buNone/>
            </a:pPr>
            <a:endParaRPr lang="zh-CN" altLang="en-US" sz="17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dirty="0" smtClean="0"/>
              <a:t>作用域构造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pPr marL="0" indent="0">
              <a:buNone/>
            </a:pPr>
            <a:endParaRPr lang="en-US" altLang="zh-CN" sz="2100" dirty="0" smtClean="0"/>
          </a:p>
          <a:p>
            <a:pPr marL="0" indent="0">
              <a:buNone/>
            </a:pPr>
            <a:r>
              <a:rPr lang="zh-CN" altLang="en-US" sz="2400" dirty="0" smtClean="0"/>
              <a:t>实际</a:t>
            </a:r>
            <a:r>
              <a:rPr lang="zh-CN" altLang="en-US" sz="2400" dirty="0" smtClean="0"/>
              <a:t>工作中，常常需要用立即执行函数来隔离变量，避免全局</a:t>
            </a:r>
            <a:r>
              <a:rPr lang="zh-CN" altLang="en-US" sz="2400" dirty="0" smtClean="0"/>
              <a:t>污染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ES6</a:t>
            </a:r>
            <a:r>
              <a:rPr lang="zh-CN" altLang="en-US" sz="2400" dirty="0" smtClean="0"/>
              <a:t>之前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原生又不提供块级作用域，所以只能用函数作用域</a:t>
            </a:r>
            <a:r>
              <a:rPr lang="zh-CN" altLang="en-US" sz="2400" dirty="0" smtClean="0"/>
              <a:t>模拟，</a:t>
            </a:r>
            <a:r>
              <a:rPr lang="en-US" altLang="zh-CN" sz="2400" dirty="0" smtClean="0"/>
              <a:t>ES6</a:t>
            </a:r>
            <a:r>
              <a:rPr lang="zh-CN" altLang="en-US" sz="2400" dirty="0" smtClean="0"/>
              <a:t>出现之后，可以用</a:t>
            </a:r>
            <a:r>
              <a:rPr lang="en-US" altLang="zh-CN" sz="2400" dirty="0" smtClean="0"/>
              <a:t>let</a:t>
            </a:r>
            <a:r>
              <a:rPr lang="zh-CN" altLang="en-US" sz="2400" dirty="0" smtClean="0"/>
              <a:t>来构造块级作用域</a:t>
            </a:r>
            <a:endParaRPr lang="zh-CN" altLang="en-US" sz="2400" dirty="0" smtClean="0"/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dirty="0" smtClean="0"/>
              <a:t>const</a:t>
            </a:r>
            <a:r>
              <a:rPr lang="zh-CN" altLang="en-US" dirty="0" smtClean="0"/>
              <a:t>命令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日常开发中，</a:t>
            </a:r>
            <a:r>
              <a:rPr lang="en-US" altLang="zh-CN" sz="2800" dirty="0" smtClean="0"/>
              <a:t>js</a:t>
            </a:r>
            <a:r>
              <a:rPr lang="zh-CN" altLang="en-US" sz="2800" dirty="0" smtClean="0"/>
              <a:t>的全局对象是</a:t>
            </a:r>
            <a:r>
              <a:rPr lang="en-US" altLang="zh-CN" sz="2800" dirty="0" smtClean="0"/>
              <a:t>window,ES5</a:t>
            </a:r>
            <a:r>
              <a:rPr lang="zh-CN" altLang="en-US" sz="2800" dirty="0" smtClean="0"/>
              <a:t>中实现常量的方式：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Object.defineProperty(window,”a”,{</a:t>
            </a:r>
          </a:p>
          <a:p>
            <a:pPr marL="457200" lvl="1" indent="0">
              <a:buNone/>
            </a:pPr>
            <a:r>
              <a:rPr lang="en-US" altLang="zh-CN" sz="2450" dirty="0" smtClean="0"/>
              <a:t>	value:10,</a:t>
            </a:r>
          </a:p>
          <a:p>
            <a:pPr marL="457200" lvl="1" indent="0">
              <a:buNone/>
            </a:pPr>
            <a:r>
              <a:rPr lang="en-US" altLang="zh-CN" sz="2450" dirty="0" smtClean="0"/>
              <a:t>	</a:t>
            </a:r>
            <a:r>
              <a:rPr lang="en-US" altLang="zh-CN" sz="2450" dirty="0" err="1" smtClean="0"/>
              <a:t>writable:false</a:t>
            </a:r>
            <a:endParaRPr lang="en-US" altLang="zh-CN" sz="2450" dirty="0" smtClean="0"/>
          </a:p>
          <a:p>
            <a:pPr marL="0" indent="0">
              <a:buNone/>
            </a:pPr>
            <a:r>
              <a:rPr lang="en-US" altLang="zh-CN" sz="2800" dirty="0" smtClean="0"/>
              <a:t>    })</a:t>
            </a:r>
          </a:p>
          <a:p>
            <a:pPr marL="0" indent="0">
              <a:buNone/>
            </a:pPr>
            <a:r>
              <a:rPr lang="en-US" altLang="zh-CN" sz="2800" dirty="0" smtClean="0"/>
              <a:t>ES6</a:t>
            </a:r>
            <a:r>
              <a:rPr lang="zh-CN" altLang="en-US" sz="2800" dirty="0" smtClean="0"/>
              <a:t>中实现常量的方式：</a:t>
            </a:r>
          </a:p>
          <a:p>
            <a:pPr marL="0" indent="0">
              <a:buNone/>
            </a:pPr>
            <a:r>
              <a:rPr lang="en-US" altLang="zh-CN" sz="2800" dirty="0" smtClean="0"/>
              <a:t>const a = 10</a:t>
            </a:r>
          </a:p>
          <a:p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dirty="0" smtClean="0"/>
              <a:t>解构赋值</a:t>
            </a:r>
            <a:endParaRPr lang="en-US" altLang="zh-CN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ES6 </a:t>
            </a:r>
            <a:r>
              <a:rPr lang="zh-CN" altLang="en-US" sz="2000" dirty="0" smtClean="0"/>
              <a:t>允许按照一定模式，从数组和对象中提取值，对变量进行赋值，这被称为解构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dirty="0" smtClean="0"/>
              <a:t>箭头函数</a:t>
            </a:r>
            <a:endParaRPr lang="en-US" altLang="zh-CN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1750" dirty="0" smtClean="0"/>
              <a:t>ES5</a:t>
            </a:r>
            <a:r>
              <a:rPr lang="zh-CN" altLang="en-US" sz="1750" dirty="0" smtClean="0"/>
              <a:t>中函数的写法</a:t>
            </a:r>
            <a:endParaRPr lang="en-US" altLang="zh-CN" sz="2450" dirty="0" smtClean="0"/>
          </a:p>
          <a:p>
            <a:pPr marL="457200" lvl="1" indent="0">
              <a:buNone/>
            </a:pPr>
            <a:r>
              <a:rPr lang="en-US" altLang="zh-CN" sz="1750" dirty="0" smtClean="0"/>
              <a:t>function(){  </a:t>
            </a:r>
          </a:p>
          <a:p>
            <a:pPr marL="457200" lvl="1" indent="0">
              <a:buNone/>
            </a:pPr>
            <a:r>
              <a:rPr lang="en-US" altLang="zh-CN" sz="1750" dirty="0" smtClean="0"/>
              <a:t>}</a:t>
            </a:r>
          </a:p>
          <a:p>
            <a:pPr marL="457200" lvl="1" indent="0">
              <a:buNone/>
            </a:pPr>
            <a:endParaRPr lang="en-US" altLang="zh-CN" sz="1750" dirty="0" smtClean="0"/>
          </a:p>
          <a:p>
            <a:pPr marL="457200" lvl="1" indent="0">
              <a:buNone/>
            </a:pPr>
            <a:r>
              <a:rPr lang="en-US" altLang="zh-CN" sz="1750" dirty="0" smtClean="0"/>
              <a:t>ES6</a:t>
            </a:r>
            <a:r>
              <a:rPr lang="zh-CN" altLang="en-US" sz="1750" dirty="0" smtClean="0"/>
              <a:t>中函数的写法</a:t>
            </a:r>
            <a:endParaRPr lang="en-US" altLang="zh-CN" sz="1750" dirty="0" smtClean="0"/>
          </a:p>
          <a:p>
            <a:pPr marL="457200" lvl="1" indent="0">
              <a:buNone/>
            </a:pPr>
            <a:r>
              <a:rPr lang="en-US" altLang="zh-CN" sz="1750" dirty="0" smtClean="0">
                <a:sym typeface="+mn-ea"/>
              </a:rPr>
              <a:t> () = &gt; {</a:t>
            </a:r>
          </a:p>
          <a:p>
            <a:pPr marL="457200" lvl="1" indent="0">
              <a:buNone/>
            </a:pPr>
            <a:r>
              <a:rPr lang="en-US" altLang="zh-CN" sz="1750" dirty="0" smtClean="0">
                <a:sym typeface="+mn-ea"/>
              </a:rPr>
              <a:t>}</a:t>
            </a:r>
          </a:p>
          <a:p>
            <a:pPr marL="457200" lvl="1" indent="0">
              <a:buNone/>
            </a:pPr>
            <a:endParaRPr lang="en-US" altLang="zh-CN" sz="1750" dirty="0" smtClean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1750" dirty="0" smtClean="0"/>
              <a:t>优点：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750" dirty="0" smtClean="0"/>
              <a:t>少去了</a:t>
            </a:r>
            <a:r>
              <a:rPr lang="en-US" altLang="zh-CN" sz="1750" dirty="0" smtClean="0"/>
              <a:t>function</a:t>
            </a:r>
            <a:r>
              <a:rPr lang="zh-CN" altLang="en-US" sz="1750" dirty="0" smtClean="0"/>
              <a:t>，写法上更为简洁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750" dirty="0" smtClean="0"/>
              <a:t>箭头函数中，</a:t>
            </a:r>
            <a:r>
              <a:rPr lang="en-US" altLang="zh-CN" sz="1750" dirty="0" smtClean="0"/>
              <a:t>this</a:t>
            </a:r>
            <a:r>
              <a:rPr lang="zh-CN" altLang="en-US" sz="1750" dirty="0" smtClean="0"/>
              <a:t>的指向有了新的意义</a:t>
            </a:r>
            <a:endParaRPr lang="en-US" altLang="zh-CN" sz="1750" dirty="0" smtClean="0"/>
          </a:p>
          <a:p>
            <a:pPr marL="0" indent="0">
              <a:buNone/>
            </a:pPr>
            <a:endParaRPr lang="zh-CN" altLang="en-US" sz="2000" dirty="0" smtClean="0"/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2500306"/>
            <a:ext cx="5786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solidFill>
                  <a:srgbClr val="00B0F0"/>
                </a:solidFill>
              </a:rPr>
              <a:t>谢谢</a:t>
            </a:r>
            <a:endParaRPr lang="zh-CN" altLang="en-US" sz="9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1715058"/>
            <a:ext cx="5929354" cy="38741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为什么学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的发展历史</a:t>
            </a:r>
            <a:endParaRPr lang="en-US" altLang="zh-CN" sz="2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环境部署</a:t>
            </a:r>
            <a:endParaRPr lang="en-US" altLang="zh-CN" sz="2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的常见用法</a:t>
            </a:r>
            <a:endParaRPr lang="en-US" altLang="zh-CN" sz="28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285784" y="142852"/>
            <a:ext cx="5072098" cy="64294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35635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5640B8-6198-43D6-9608-9225B4368D9C}" type="slidenum">
              <a:rPr lang="zh-CN" altLang="en-US" smtClean="0">
                <a:solidFill>
                  <a:schemeClr val="bg1"/>
                </a:solidFill>
              </a:rPr>
              <a:pPr/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b="1" dirty="0" smtClean="0"/>
              <a:t>为什么学习</a:t>
            </a:r>
            <a:r>
              <a:rPr lang="en-US" altLang="zh-CN" b="1" dirty="0" err="1" smtClean="0"/>
              <a:t>ECMAScript</a:t>
            </a:r>
            <a:r>
              <a:rPr lang="en-US" altLang="zh-CN" b="1" dirty="0" smtClean="0"/>
              <a:t> 6？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pPr>
              <a:buFont typeface="Wingdings" panose="05000000000000000000" charset="0"/>
              <a:buChar char="Ø"/>
            </a:pPr>
            <a:r>
              <a:rPr lang="zh-CN" altLang="en-US" sz="2800" dirty="0" smtClean="0"/>
              <a:t>前后端分离</a:t>
            </a:r>
            <a:endParaRPr lang="en-US" altLang="zh-CN" sz="2800" dirty="0" smtClean="0"/>
          </a:p>
          <a:p>
            <a:pPr>
              <a:buFont typeface="Wingdings" panose="05000000000000000000" charset="0"/>
              <a:buChar char="Ø"/>
            </a:pPr>
            <a:endParaRPr lang="en-US" altLang="zh-CN" dirty="0" smtClean="0"/>
          </a:p>
          <a:p>
            <a:pPr>
              <a:buFont typeface="Wingdings" panose="05000000000000000000" charset="0"/>
              <a:buChar char="Ø"/>
            </a:pPr>
            <a:r>
              <a:rPr lang="zh-CN" altLang="en-US" dirty="0" smtClean="0"/>
              <a:t>能够看懂其他人的项目</a:t>
            </a:r>
            <a:endParaRPr lang="en-US" altLang="zh-CN" dirty="0" smtClean="0"/>
          </a:p>
          <a:p>
            <a:pPr>
              <a:buFont typeface="Wingdings" panose="05000000000000000000" charset="0"/>
              <a:buChar char="Ø"/>
            </a:pPr>
            <a:endParaRPr lang="en-US" altLang="zh-CN" dirty="0" smtClean="0"/>
          </a:p>
          <a:p>
            <a:pPr>
              <a:buFont typeface="Wingdings" panose="05000000000000000000" charset="0"/>
              <a:buChar char="Ø"/>
            </a:pPr>
            <a:r>
              <a:rPr lang="zh-CN" altLang="en-US" dirty="0" smtClean="0"/>
              <a:t>全栈工程师的修行之路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b="1" dirty="0" err="1" smtClean="0"/>
              <a:t>ECMAScript</a:t>
            </a:r>
            <a:r>
              <a:rPr lang="zh-CN" altLang="en-US" b="1" dirty="0" smtClean="0"/>
              <a:t>的发展历史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r>
              <a:rPr lang="en-US" sz="2000" dirty="0" smtClean="0">
                <a:ea typeface="宋体" panose="02010600030101010101" pitchFamily="2" charset="-122"/>
                <a:cs typeface="Times New Roman" panose="02020603050405020304"/>
              </a:rPr>
              <a:t>1995</a:t>
            </a:r>
            <a:r>
              <a:rPr lang="zh-CN" altLang="en-US" sz="2000" dirty="0" smtClean="0">
                <a:cs typeface="Times New Roman" panose="02020603050405020304"/>
              </a:rPr>
              <a:t>年</a:t>
            </a:r>
            <a:r>
              <a:rPr lang="en-US" sz="2000" dirty="0" smtClean="0">
                <a:ea typeface="宋体" panose="02010600030101010101" pitchFamily="2" charset="-122"/>
                <a:cs typeface="Times New Roman" panose="02020603050405020304"/>
              </a:rPr>
              <a:t>05</a:t>
            </a:r>
            <a:r>
              <a:rPr lang="zh-CN" altLang="en-US" sz="2000" dirty="0" smtClean="0">
                <a:cs typeface="Times New Roman" panose="02020603050405020304"/>
              </a:rPr>
              <a:t>月：</a:t>
            </a:r>
            <a:r>
              <a:rPr lang="en-US" sz="2000" dirty="0" smtClean="0">
                <a:ea typeface="宋体" panose="02010600030101010101" pitchFamily="2" charset="-122"/>
                <a:cs typeface="Times New Roman" panose="02020603050405020304"/>
              </a:rPr>
              <a:t>JavaScript</a:t>
            </a:r>
            <a:r>
              <a:rPr lang="zh-CN" altLang="en-US" sz="2000" dirty="0" smtClean="0">
                <a:cs typeface="Times New Roman" panose="02020603050405020304"/>
              </a:rPr>
              <a:t>诞生，它的初始名叫</a:t>
            </a:r>
            <a:r>
              <a:rPr lang="en-US" sz="2000" dirty="0" err="1" smtClean="0">
                <a:ea typeface="宋体" panose="02010600030101010101" pitchFamily="2" charset="-122"/>
                <a:cs typeface="Times New Roman" panose="02020603050405020304"/>
              </a:rPr>
              <a:t>LiveScript</a:t>
            </a:r>
            <a:endParaRPr lang="en-US" altLang="zh-CN" dirty="0" smtClean="0"/>
          </a:p>
          <a:p>
            <a:r>
              <a:rPr lang="en-US" sz="2000" dirty="0" smtClean="0"/>
              <a:t>1996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11</a:t>
            </a:r>
            <a:r>
              <a:rPr lang="zh-CN" altLang="en-US" sz="2000" dirty="0" smtClean="0"/>
              <a:t>月，</a:t>
            </a:r>
            <a:r>
              <a:rPr lang="en-US" sz="2000" dirty="0" smtClean="0"/>
              <a:t>JavaScript </a:t>
            </a:r>
            <a:r>
              <a:rPr lang="zh-CN" altLang="en-US" sz="2000" dirty="0" smtClean="0"/>
              <a:t>的创造者</a:t>
            </a:r>
            <a:r>
              <a:rPr lang="en-US" sz="2000" dirty="0" smtClean="0"/>
              <a:t> Netscape </a:t>
            </a:r>
            <a:r>
              <a:rPr lang="zh-CN" altLang="en-US" sz="2000" dirty="0" smtClean="0"/>
              <a:t>公司，决定将</a:t>
            </a:r>
            <a:r>
              <a:rPr lang="en-US" sz="2000" dirty="0" smtClean="0"/>
              <a:t> JavaScript </a:t>
            </a:r>
            <a:r>
              <a:rPr lang="zh-CN" altLang="en-US" sz="2000" dirty="0" smtClean="0"/>
              <a:t>提交给标准化组织</a:t>
            </a:r>
            <a:r>
              <a:rPr lang="en-US" sz="2000" dirty="0" smtClean="0"/>
              <a:t> ECMA</a:t>
            </a:r>
            <a:r>
              <a:rPr lang="zh-CN" altLang="en-US" sz="2000" dirty="0" smtClean="0"/>
              <a:t>，希望这种语言能够成为国际标准</a:t>
            </a:r>
            <a:endParaRPr lang="en-US" altLang="zh-CN" sz="2000" dirty="0" smtClean="0"/>
          </a:p>
          <a:p>
            <a:r>
              <a:rPr lang="en-US" sz="2000" dirty="0" smtClean="0"/>
              <a:t>1997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06</a:t>
            </a:r>
            <a:r>
              <a:rPr lang="zh-CN" altLang="en-US" sz="2000" dirty="0" smtClean="0"/>
              <a:t>月</a:t>
            </a:r>
            <a:r>
              <a:rPr lang="en-US" sz="2000" dirty="0" smtClean="0"/>
              <a:t>  </a:t>
            </a:r>
            <a:r>
              <a:rPr lang="en-US" sz="2000" dirty="0" err="1" smtClean="0"/>
              <a:t>ECMAScript</a:t>
            </a:r>
            <a:r>
              <a:rPr lang="en-US" sz="2000" dirty="0" smtClean="0"/>
              <a:t> 1.0</a:t>
            </a:r>
            <a:r>
              <a:rPr lang="zh-CN" altLang="en-US" sz="2000" dirty="0" smtClean="0"/>
              <a:t>（首版）</a:t>
            </a:r>
            <a:endParaRPr lang="en-US" altLang="zh-CN" sz="2000" dirty="0" smtClean="0"/>
          </a:p>
          <a:p>
            <a:r>
              <a:rPr lang="en-US" sz="2000" dirty="0" smtClean="0"/>
              <a:t>2000</a:t>
            </a:r>
            <a:r>
              <a:rPr lang="zh-CN" altLang="en-US" sz="2000" dirty="0" smtClean="0"/>
              <a:t>年</a:t>
            </a:r>
            <a:r>
              <a:rPr lang="en-US" sz="2000" dirty="0" smtClean="0"/>
              <a:t>  </a:t>
            </a:r>
            <a:r>
              <a:rPr lang="en-US" sz="2000" dirty="0" err="1" smtClean="0"/>
              <a:t>ECMAScript</a:t>
            </a:r>
            <a:r>
              <a:rPr lang="en-US" sz="2000" dirty="0" smtClean="0"/>
              <a:t> 4.0</a:t>
            </a:r>
            <a:r>
              <a:rPr lang="zh-CN" altLang="en-US" sz="2000" dirty="0" smtClean="0"/>
              <a:t>开始酝酿</a:t>
            </a:r>
            <a:endParaRPr lang="en-US" altLang="zh-CN" sz="2000" dirty="0" smtClean="0"/>
          </a:p>
          <a:p>
            <a:r>
              <a:rPr lang="en-US" altLang="zh-CN" sz="2000" dirty="0" smtClean="0"/>
              <a:t>2009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月 </a:t>
            </a:r>
            <a:r>
              <a:rPr lang="en-US" sz="2000" dirty="0" err="1" smtClean="0"/>
              <a:t>ECMAScript</a:t>
            </a:r>
            <a:r>
              <a:rPr lang="en-US" sz="2000" dirty="0" smtClean="0"/>
              <a:t> 5.0</a:t>
            </a:r>
            <a:r>
              <a:rPr lang="zh-CN" altLang="en-US" sz="2000" dirty="0" smtClean="0"/>
              <a:t>正式发布（ </a:t>
            </a:r>
            <a:r>
              <a:rPr lang="en-US" altLang="zh-CN" sz="2000" dirty="0" smtClean="0"/>
              <a:t>ES5,</a:t>
            </a:r>
            <a:r>
              <a:rPr lang="zh-CN" altLang="en-US" sz="2000" dirty="0" smtClean="0"/>
              <a:t>这也是我们大多数人现在使用的）</a:t>
            </a:r>
            <a:endParaRPr lang="en-US" altLang="zh-CN" sz="2000" dirty="0" smtClean="0"/>
          </a:p>
          <a:p>
            <a:r>
              <a:rPr lang="en-US" altLang="zh-CN" sz="2000" dirty="0" smtClean="0"/>
              <a:t>2015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月 </a:t>
            </a:r>
            <a:r>
              <a:rPr lang="en-US" sz="2000" dirty="0" err="1" smtClean="0"/>
              <a:t>ECMAScript</a:t>
            </a:r>
            <a:r>
              <a:rPr lang="en-US" sz="2000" dirty="0" smtClean="0"/>
              <a:t> 6.0（ECMAScript2015）</a:t>
            </a:r>
            <a:r>
              <a:rPr lang="zh-CN" altLang="en-US" sz="2000" dirty="0" smtClean="0"/>
              <a:t>发布，从 </a:t>
            </a:r>
            <a:r>
              <a:rPr lang="en-US" altLang="zh-CN" sz="2000" dirty="0" smtClean="0"/>
              <a:t>2000 </a:t>
            </a:r>
            <a:r>
              <a:rPr lang="zh-CN" altLang="en-US" sz="2000" dirty="0" smtClean="0"/>
              <a:t>年算起，这时已经过去了 </a:t>
            </a:r>
            <a:r>
              <a:rPr lang="en-US" altLang="zh-CN" sz="2000" dirty="0" smtClean="0"/>
              <a:t>15 </a:t>
            </a:r>
            <a:r>
              <a:rPr lang="zh-CN" altLang="en-US" sz="2000" dirty="0" smtClean="0"/>
              <a:t>年</a:t>
            </a:r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b="1" dirty="0" smtClean="0"/>
              <a:t>开发环境部署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/>
          </a:p>
          <a:p>
            <a:pPr>
              <a:buFont typeface="Wingdings" panose="05000000000000000000" charset="0"/>
              <a:buChar char="Ø"/>
            </a:pPr>
            <a:r>
              <a:rPr lang="zh-CN" altLang="en-US" sz="2800" dirty="0" smtClean="0"/>
              <a:t>直接使用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浏览器兼容问题</a:t>
            </a:r>
            <a:r>
              <a:rPr lang="en-US" altLang="zh-CN" sz="2800" dirty="0" smtClean="0"/>
              <a:t>)</a:t>
            </a:r>
          </a:p>
          <a:p>
            <a:pPr>
              <a:buFont typeface="Wingdings" panose="05000000000000000000" charset="0"/>
              <a:buChar char="Ø"/>
            </a:pPr>
            <a:endParaRPr lang="en-US" altLang="zh-CN" dirty="0" smtClean="0"/>
          </a:p>
          <a:p>
            <a:pPr>
              <a:buFont typeface="Wingdings" panose="05000000000000000000" charset="0"/>
              <a:buChar char="Ø"/>
            </a:pPr>
            <a:r>
              <a:rPr lang="zh-CN" altLang="en-US" dirty="0" smtClean="0"/>
              <a:t>引入转码器（</a:t>
            </a:r>
            <a:r>
              <a:rPr lang="en-US" altLang="zh-CN" dirty="0" err="1" smtClean="0"/>
              <a:t>babel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charset="0"/>
              <a:buChar char="Ø"/>
            </a:pPr>
            <a:endParaRPr lang="en-US" altLang="zh-CN" dirty="0" smtClean="0"/>
          </a:p>
          <a:p>
            <a:pPr>
              <a:buFont typeface="Wingdings" panose="05000000000000000000" charset="0"/>
              <a:buChar char="Ø"/>
            </a:pPr>
            <a:r>
              <a:rPr lang="zh-CN" altLang="en-US" dirty="0" smtClean="0"/>
              <a:t>在线转换</a:t>
            </a:r>
            <a:r>
              <a:rPr lang="en-US" altLang="zh-CN" dirty="0" smtClean="0"/>
              <a:t>(https://babeljs.io/repl/)</a:t>
            </a:r>
          </a:p>
          <a:p>
            <a:pPr>
              <a:buFont typeface="Wingdings" panose="05000000000000000000" charset="0"/>
              <a:buChar char="Ø"/>
            </a:pPr>
            <a:endParaRPr lang="en-US" altLang="zh-CN" dirty="0" smtClean="0"/>
          </a:p>
          <a:p>
            <a:pPr>
              <a:buFont typeface="Wingdings" panose="05000000000000000000" charset="0"/>
              <a:buChar char="Ø"/>
            </a:pPr>
            <a:r>
              <a:rPr lang="zh-CN" altLang="en-US" dirty="0" smtClean="0"/>
              <a:t>构建工具（</a:t>
            </a:r>
            <a:r>
              <a:rPr lang="en-US" altLang="zh-CN" dirty="0" err="1" smtClean="0"/>
              <a:t>webpack,grunt,gulp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b="1" dirty="0" smtClean="0"/>
              <a:t>常见用法及特性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r>
              <a:rPr lang="zh-CN" altLang="en-US" sz="2400" dirty="0" smtClean="0"/>
              <a:t>块作用域构造</a:t>
            </a:r>
            <a:r>
              <a:rPr lang="en-US" sz="2400" dirty="0" smtClean="0"/>
              <a:t>let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const</a:t>
            </a:r>
          </a:p>
          <a:p>
            <a:r>
              <a:rPr lang="zh-CN" altLang="en-US" sz="2800" dirty="0" smtClean="0"/>
              <a:t>解构赋值</a:t>
            </a:r>
          </a:p>
          <a:p>
            <a:r>
              <a:rPr lang="zh-CN" altLang="en-US" sz="2800" dirty="0" smtClean="0"/>
              <a:t>默认参数</a:t>
            </a:r>
          </a:p>
          <a:p>
            <a:r>
              <a:rPr lang="zh-CN" altLang="en-US" sz="2800" dirty="0" smtClean="0"/>
              <a:t>模板对象</a:t>
            </a:r>
          </a:p>
          <a:p>
            <a:r>
              <a:rPr lang="zh-CN" altLang="en-US" sz="2800" dirty="0" smtClean="0"/>
              <a:t>多行字符串</a:t>
            </a:r>
          </a:p>
          <a:p>
            <a:r>
              <a:rPr lang="zh-CN" altLang="en-US" sz="2800" dirty="0" smtClean="0"/>
              <a:t>箭头函数</a:t>
            </a:r>
          </a:p>
          <a:p>
            <a:r>
              <a:rPr lang="en-US" sz="2800" dirty="0" smtClean="0"/>
              <a:t>Promises</a:t>
            </a:r>
            <a:endParaRPr lang="zh-CN" altLang="en-US" sz="2800" dirty="0" smtClean="0"/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dirty="0" smtClean="0"/>
              <a:t>let</a:t>
            </a:r>
            <a:r>
              <a:rPr lang="zh-CN" altLang="en-US" dirty="0" smtClean="0"/>
              <a:t>和</a:t>
            </a:r>
            <a:r>
              <a:rPr lang="en-US" dirty="0" smtClean="0"/>
              <a:t>const</a:t>
            </a:r>
            <a:r>
              <a:rPr lang="zh-CN" altLang="en-US" dirty="0" smtClean="0"/>
              <a:t>命令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pPr>
              <a:buFont typeface="Wingdings" panose="05000000000000000000" charset="0"/>
              <a:buChar char="Ø"/>
            </a:pPr>
            <a:r>
              <a:rPr lang="en-US" sz="2000" dirty="0" smtClean="0"/>
              <a:t>let</a:t>
            </a:r>
            <a:r>
              <a:rPr lang="zh-CN" altLang="en-US" sz="2000" dirty="0" smtClean="0"/>
              <a:t>是一种新的变量声明方式，它允许你把变量作用域控制在块级里面。我们用大括号定义代码块，在</a:t>
            </a:r>
            <a:r>
              <a:rPr lang="en-US" sz="2000" dirty="0" smtClean="0"/>
              <a:t>ES5</a:t>
            </a:r>
            <a:r>
              <a:rPr lang="zh-CN" altLang="en-US" sz="2000" dirty="0" smtClean="0"/>
              <a:t>中，块级作用域起不了任何作用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000" dirty="0" smtClean="0"/>
              <a:t>const</a:t>
            </a:r>
            <a:r>
              <a:rPr lang="zh-CN" altLang="en-US" sz="2000" dirty="0" smtClean="0"/>
              <a:t>声明一个只读的常量。一旦声明，常量的值就不能改变</a:t>
            </a:r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dirty="0" smtClean="0"/>
              <a:t>let</a:t>
            </a:r>
            <a:r>
              <a:rPr lang="zh-CN" altLang="en-US" dirty="0" smtClean="0"/>
              <a:t>命令的特点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pPr>
              <a:buFont typeface="Wingdings" panose="05000000000000000000" charset="0"/>
              <a:buChar char="Ø"/>
            </a:pPr>
            <a:r>
              <a:rPr lang="en-US" sz="2400" dirty="0" smtClean="0"/>
              <a:t>let </a:t>
            </a:r>
            <a:r>
              <a:rPr lang="zh-CN" altLang="en-US" sz="2400" dirty="0" smtClean="0"/>
              <a:t>声明的变量的作用域是块级的</a:t>
            </a:r>
          </a:p>
          <a:p>
            <a:pPr>
              <a:buFont typeface="Wingdings" panose="05000000000000000000" charset="0"/>
              <a:buChar char="Ø"/>
            </a:pPr>
            <a:endParaRPr lang="zh-CN" altLang="en-US" sz="2400" dirty="0" smtClean="0"/>
          </a:p>
          <a:p>
            <a:pPr>
              <a:buFont typeface="Wingdings" panose="05000000000000000000" charset="0"/>
              <a:buChar char="Ø"/>
            </a:pPr>
            <a:r>
              <a:rPr lang="en-US" sz="2400" dirty="0" smtClean="0"/>
              <a:t>let </a:t>
            </a:r>
            <a:r>
              <a:rPr lang="zh-CN" altLang="en-US" sz="2400" dirty="0" smtClean="0"/>
              <a:t>不能重复声明已存在的变量</a:t>
            </a:r>
          </a:p>
          <a:p>
            <a:pPr>
              <a:buFont typeface="Wingdings" panose="05000000000000000000" charset="0"/>
              <a:buChar char="Ø"/>
            </a:pPr>
            <a:endParaRPr lang="zh-CN" altLang="en-US" sz="2400" dirty="0" smtClean="0"/>
          </a:p>
          <a:p>
            <a:pPr>
              <a:buFont typeface="Wingdings" panose="05000000000000000000" charset="0"/>
              <a:buChar char="Ø"/>
            </a:pPr>
            <a:r>
              <a:rPr lang="en-US" sz="2400" dirty="0" smtClean="0"/>
              <a:t>let </a:t>
            </a:r>
            <a:r>
              <a:rPr lang="zh-CN" altLang="en-US" sz="2400" dirty="0" smtClean="0"/>
              <a:t>有暂时死区，不会被提升</a:t>
            </a:r>
          </a:p>
          <a:p>
            <a:endParaRPr lang="zh-CN" altLang="en-US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dirty="0" smtClean="0"/>
              <a:t>透过现象看本质</a:t>
            </a:r>
            <a:br>
              <a:rPr lang="zh-CN" altLang="en-US" dirty="0" smtClean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600" b="1" dirty="0" smtClean="0"/>
              <a:t>我们来看看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zh-CN" altLang="en-US" sz="1600" b="1" dirty="0" smtClean="0"/>
              <a:t>声明的「创建、初始化和赋值」过程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function fn(){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    console.log(x)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x = 1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y = 2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}</a:t>
            </a:r>
            <a:endParaRPr lang="zh-CN" altLang="en-US" sz="1600" dirty="0" smtClean="0"/>
          </a:p>
          <a:p>
            <a:pPr lvl="1">
              <a:buNone/>
            </a:pPr>
            <a:r>
              <a:rPr lang="en-US" sz="1600" dirty="0" smtClean="0"/>
              <a:t>fn()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600" dirty="0" smtClean="0"/>
              <a:t>在执行</a:t>
            </a:r>
            <a:r>
              <a:rPr lang="en-US" sz="1600" dirty="0" smtClean="0"/>
              <a:t> fn </a:t>
            </a:r>
            <a:r>
              <a:rPr lang="zh-CN" altLang="en-US" sz="1600" dirty="0" smtClean="0"/>
              <a:t>时，会有以下过程（不完全）：</a:t>
            </a:r>
          </a:p>
          <a:p>
            <a:pPr lvl="0">
              <a:buNone/>
            </a:pPr>
            <a:r>
              <a:rPr lang="en-US" altLang="zh-CN" sz="1600" dirty="0" smtClean="0"/>
              <a:t>1、</a:t>
            </a:r>
            <a:r>
              <a:rPr lang="zh-CN" altLang="en-US" sz="1600" dirty="0" smtClean="0"/>
              <a:t>进入</a:t>
            </a:r>
            <a:r>
              <a:rPr lang="en-US" sz="1600" dirty="0" smtClean="0"/>
              <a:t> fn</a:t>
            </a:r>
            <a:r>
              <a:rPr lang="zh-CN" altLang="en-US" sz="1600" dirty="0" smtClean="0"/>
              <a:t>，为</a:t>
            </a:r>
            <a:r>
              <a:rPr lang="en-US" sz="1600" dirty="0" smtClean="0"/>
              <a:t> fn </a:t>
            </a:r>
            <a:r>
              <a:rPr lang="zh-CN" altLang="en-US" sz="1600" dirty="0" smtClean="0"/>
              <a:t>创建一个环境。</a:t>
            </a:r>
          </a:p>
          <a:p>
            <a:pPr lvl="0">
              <a:buNone/>
            </a:pPr>
            <a:r>
              <a:rPr lang="en-US" altLang="zh-CN" sz="1600" dirty="0" smtClean="0"/>
              <a:t>2、</a:t>
            </a:r>
            <a:r>
              <a:rPr lang="zh-CN" altLang="en-US" sz="1600" dirty="0" smtClean="0"/>
              <a:t>找到</a:t>
            </a:r>
            <a:r>
              <a:rPr lang="en-US" sz="1600" dirty="0" smtClean="0"/>
              <a:t> fn </a:t>
            </a:r>
            <a:r>
              <a:rPr lang="zh-CN" altLang="en-US" sz="1600" dirty="0" smtClean="0"/>
              <a:t>中所有用</a:t>
            </a:r>
            <a:r>
              <a:rPr lang="en-US" sz="1600" dirty="0" smtClean="0"/>
              <a:t>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声明的变量，在这个环境中「创建」这些变量（即</a:t>
            </a:r>
            <a:r>
              <a:rPr lang="en-US" sz="1600" dirty="0" smtClean="0"/>
              <a:t> x </a:t>
            </a:r>
            <a:r>
              <a:rPr lang="zh-CN" altLang="en-US" sz="1600" dirty="0" smtClean="0"/>
              <a:t>和</a:t>
            </a:r>
            <a:r>
              <a:rPr lang="en-US" sz="1600" dirty="0" smtClean="0"/>
              <a:t> y</a:t>
            </a:r>
            <a:r>
              <a:rPr lang="zh-CN" altLang="en-US" sz="1600" dirty="0" smtClean="0"/>
              <a:t>）。</a:t>
            </a:r>
          </a:p>
          <a:p>
            <a:pPr lvl="0">
              <a:buNone/>
            </a:pPr>
            <a:r>
              <a:rPr lang="en-US" altLang="zh-CN" sz="1600" dirty="0" smtClean="0"/>
              <a:t>3、</a:t>
            </a:r>
            <a:r>
              <a:rPr lang="zh-CN" altLang="en-US" sz="1600" dirty="0" smtClean="0"/>
              <a:t>将这些变量「初始化」为</a:t>
            </a:r>
            <a:r>
              <a:rPr lang="en-US" sz="1600" dirty="0" smtClean="0"/>
              <a:t> undefined</a:t>
            </a:r>
            <a:r>
              <a:rPr lang="zh-CN" altLang="en-US" sz="1600" dirty="0" smtClean="0"/>
              <a:t>。</a:t>
            </a:r>
          </a:p>
          <a:p>
            <a:pPr lvl="0">
              <a:buNone/>
            </a:pPr>
            <a:r>
              <a:rPr lang="en-US" altLang="zh-CN" sz="1600" dirty="0" smtClean="0"/>
              <a:t>4、</a:t>
            </a:r>
            <a:r>
              <a:rPr lang="zh-CN" altLang="en-US" sz="1600" dirty="0" smtClean="0"/>
              <a:t>开始执行代码</a:t>
            </a:r>
          </a:p>
          <a:p>
            <a:pPr lvl="0">
              <a:buNone/>
            </a:pPr>
            <a:r>
              <a:rPr lang="en-US" sz="1600" dirty="0" smtClean="0"/>
              <a:t>5、 </a:t>
            </a:r>
            <a:r>
              <a:rPr lang="en-US" altLang="zh-CN" sz="1600" dirty="0" smtClean="0"/>
              <a:t>x</a:t>
            </a:r>
            <a:r>
              <a:rPr lang="en-US" sz="1600" dirty="0" smtClean="0"/>
              <a:t>= 1 </a:t>
            </a:r>
            <a:r>
              <a:rPr lang="zh-CN" altLang="en-US" sz="1600" dirty="0" smtClean="0"/>
              <a:t>将</a:t>
            </a:r>
            <a:r>
              <a:rPr lang="en-US" sz="1600" dirty="0" smtClean="0"/>
              <a:t> x </a:t>
            </a:r>
            <a:r>
              <a:rPr lang="zh-CN" altLang="en-US" sz="1600" dirty="0" smtClean="0"/>
              <a:t>变量「赋值」为</a:t>
            </a:r>
            <a:r>
              <a:rPr lang="en-US" sz="1600" dirty="0" smtClean="0"/>
              <a:t> 1</a:t>
            </a:r>
          </a:p>
          <a:p>
            <a:pPr lvl="0">
              <a:buNone/>
            </a:pPr>
            <a:r>
              <a:rPr lang="en-US" altLang="zh-CN" sz="1600" dirty="0" smtClean="0"/>
              <a:t>6、</a:t>
            </a:r>
            <a:r>
              <a:rPr lang="en-US" sz="1600" dirty="0" smtClean="0"/>
              <a:t> y = 2 </a:t>
            </a:r>
            <a:r>
              <a:rPr lang="zh-CN" altLang="en-US" sz="1600" dirty="0" smtClean="0"/>
              <a:t>将</a:t>
            </a:r>
            <a:r>
              <a:rPr lang="en-US" sz="1600" dirty="0" smtClean="0"/>
              <a:t> y </a:t>
            </a:r>
            <a:r>
              <a:rPr lang="zh-CN" altLang="en-US" sz="1600" dirty="0" smtClean="0"/>
              <a:t>变量「赋值」为</a:t>
            </a:r>
            <a:r>
              <a:rPr lang="en-US" sz="1600" dirty="0" smtClean="0"/>
              <a:t> 2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600" dirty="0" smtClean="0"/>
              <a:t>也就是说</a:t>
            </a:r>
            <a:r>
              <a:rPr lang="en-US" sz="1600" dirty="0" smtClean="0"/>
              <a:t>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声明会在代码执行之前就将「创建变量，并将其初始化为</a:t>
            </a:r>
            <a:r>
              <a:rPr lang="en-US" sz="1600" dirty="0" smtClean="0"/>
              <a:t> undefined</a:t>
            </a:r>
            <a:r>
              <a:rPr lang="zh-CN" altLang="en-US" sz="1600" dirty="0" smtClean="0"/>
              <a:t>」。</a:t>
            </a:r>
          </a:p>
          <a:p>
            <a:pPr>
              <a:buNone/>
            </a:pPr>
            <a:r>
              <a:rPr lang="zh-CN" altLang="en-US" sz="1600" dirty="0" smtClean="0"/>
              <a:t>这就解释了为什么在</a:t>
            </a:r>
            <a:r>
              <a:rPr lang="en-US" sz="1600" dirty="0" smtClean="0"/>
              <a:t> </a:t>
            </a:r>
            <a:r>
              <a:rPr lang="en-US" sz="1600" dirty="0" err="1" smtClean="0"/>
              <a:t>var</a:t>
            </a:r>
            <a:r>
              <a:rPr lang="en-US" sz="1600" dirty="0" smtClean="0"/>
              <a:t> x = 1 </a:t>
            </a:r>
            <a:r>
              <a:rPr lang="zh-CN" altLang="en-US" sz="1600" dirty="0" smtClean="0"/>
              <a:t>之前</a:t>
            </a:r>
            <a:r>
              <a:rPr lang="en-US" sz="1600" dirty="0" smtClean="0"/>
              <a:t> console.log(x) </a:t>
            </a:r>
            <a:r>
              <a:rPr lang="zh-CN" altLang="en-US" sz="1600" dirty="0" smtClean="0"/>
              <a:t>会得到</a:t>
            </a:r>
            <a:r>
              <a:rPr lang="en-US" sz="1600" dirty="0" smtClean="0"/>
              <a:t> undefined</a:t>
            </a:r>
            <a:endParaRPr lang="zh-CN" altLang="en-US" sz="16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P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4PX</Template>
  <TotalTime>493</TotalTime>
  <Words>795</Words>
  <Application>WPS 演示</Application>
  <PresentationFormat>全屏显示(4:3)</PresentationFormat>
  <Paragraphs>147</Paragraphs>
  <Slides>16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4PX</vt:lpstr>
      <vt:lpstr>ECMAScript 6</vt:lpstr>
      <vt:lpstr>幻灯片 2</vt:lpstr>
      <vt:lpstr>   为什么学习ECMAScript 6？</vt:lpstr>
      <vt:lpstr>   ECMAScript的发展历史</vt:lpstr>
      <vt:lpstr>   开发环境部署</vt:lpstr>
      <vt:lpstr>  常见用法及特性</vt:lpstr>
      <vt:lpstr>  let和const命令</vt:lpstr>
      <vt:lpstr>  let命令的特点</vt:lpstr>
      <vt:lpstr>  透过现象看本质 </vt:lpstr>
      <vt:lpstr>  透过现象看本质 </vt:lpstr>
      <vt:lpstr>  透过现象看本质 </vt:lpstr>
      <vt:lpstr>  作用域构造</vt:lpstr>
      <vt:lpstr>  const命令</vt:lpstr>
      <vt:lpstr>  解构赋值</vt:lpstr>
      <vt:lpstr>  箭头函数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xz</dc:creator>
  <cp:lastModifiedBy>4px-partner</cp:lastModifiedBy>
  <cp:revision>488</cp:revision>
  <dcterms:created xsi:type="dcterms:W3CDTF">2012-07-02T09:39:00Z</dcterms:created>
  <dcterms:modified xsi:type="dcterms:W3CDTF">2018-05-10T09:14:11Z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