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2" r:id="rId3"/>
    <p:sldId id="343" r:id="rId4"/>
    <p:sldId id="354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BF2"/>
    <a:srgbClr val="003366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12" autoAdjust="0"/>
    <p:restoredTop sz="87384" autoAdjust="0"/>
  </p:normalViewPr>
  <p:slideViewPr>
    <p:cSldViewPr>
      <p:cViewPr varScale="1">
        <p:scale>
          <a:sx n="77" d="100"/>
          <a:sy n="77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1368-A268-4F46-9D8F-43FF13D74201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E5EF-3FC4-4151-AE4E-090C95274B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315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87B11-B30B-454B-BAC2-C5C8A2AD0F0E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F04E-6042-45DC-BBEC-10C44BABB3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253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3881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5A6F-67B0-4A05-BF4F-ED5D91920B6E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6356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A49882-CD4F-4632-B256-A56120B6E7D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D4BC-8F85-4CAA-92A1-C35C78AB1C7A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367-AB01-40F0-B52E-280B2A4D42AC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3D66-70C0-4762-879F-0E45A516B41B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7007-3CB9-46C7-8CC2-E02200B60706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9DD6-7EBE-42AB-8A01-A43AD0202AF6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DF06-F5D8-4490-BD4A-9648C7B971BE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2A2B-3CC2-48E7-8BE3-18F6D2A1F14D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B960-1E2E-49D8-862C-6334DA7576D2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F1-3C7F-446E-ACB3-61D468746A0C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AC6-30E0-4415-A304-D3420E0A3410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E792-7658-49BB-B5B0-E1EC211B134D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背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78793"/>
            <a:ext cx="7772400" cy="2093017"/>
          </a:xfrm>
          <a:effectLst>
            <a:outerShdw blurRad="12700" dist="254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zh-CN" sz="4800" b="1" dirty="0" err="1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en-US" altLang="zh-CN" sz="4800" b="1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4800" b="1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7032"/>
            <a:ext cx="6400800" cy="478727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黎明胜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419872" y="4437112"/>
            <a:ext cx="223224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2018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年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月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11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日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透过</a:t>
            </a:r>
            <a:r>
              <a:rPr lang="zh-CN" altLang="en-US" dirty="0" smtClean="0"/>
              <a:t>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b="1" dirty="0" smtClean="0"/>
              <a:t>接下来来看 </a:t>
            </a:r>
            <a:r>
              <a:rPr lang="en-US" altLang="zh-CN" sz="1600" b="1" dirty="0" smtClean="0"/>
              <a:t>function </a:t>
            </a:r>
            <a:r>
              <a:rPr lang="zh-CN" altLang="en-US" sz="1600" b="1" dirty="0" smtClean="0"/>
              <a:t>声明的「创建、初始化和赋值」</a:t>
            </a:r>
            <a:r>
              <a:rPr lang="zh-CN" altLang="en-US" sz="1600" b="1" dirty="0" smtClean="0"/>
              <a:t>过程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	</a:t>
            </a:r>
            <a:r>
              <a:rPr lang="en-US" altLang="zh-CN" sz="1600" b="1" dirty="0" smtClean="0"/>
              <a:t>  </a:t>
            </a:r>
            <a:r>
              <a:rPr lang="en-US" altLang="zh-CN" sz="1800" b="1" dirty="0" smtClean="0"/>
              <a:t> </a:t>
            </a:r>
            <a:r>
              <a:rPr lang="en-US" sz="1800" dirty="0" smtClean="0"/>
              <a:t>fn2()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function fn2(){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  console.log(2)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lvl="1"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zh-CN" altLang="en-US" sz="1600" dirty="0" smtClean="0"/>
              <a:t>在执行过程中， </a:t>
            </a:r>
            <a:r>
              <a:rPr lang="en-US" altLang="zh-CN" sz="1600" dirty="0" smtClean="0"/>
              <a:t>JS </a:t>
            </a:r>
            <a:r>
              <a:rPr lang="zh-CN" altLang="en-US" sz="1600" dirty="0" smtClean="0"/>
              <a:t>引擎会</a:t>
            </a:r>
            <a:r>
              <a:rPr lang="zh-CN" altLang="en-US" sz="1600" dirty="0" smtClean="0"/>
              <a:t>有以下</a:t>
            </a:r>
            <a:r>
              <a:rPr lang="zh-CN" altLang="en-US" sz="1600" dirty="0" smtClean="0"/>
              <a:t>过程</a:t>
            </a:r>
            <a:r>
              <a:rPr lang="zh-CN" altLang="en-US" sz="1600" dirty="0" smtClean="0"/>
              <a:t>：</a:t>
            </a:r>
          </a:p>
          <a:p>
            <a:pPr lvl="0"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找到所有用 </a:t>
            </a:r>
            <a:r>
              <a:rPr lang="en-US" altLang="zh-CN" sz="1600" dirty="0" smtClean="0"/>
              <a:t>function </a:t>
            </a:r>
            <a:r>
              <a:rPr lang="zh-CN" altLang="en-US" sz="1600" dirty="0" smtClean="0"/>
              <a:t>声明的变量，在环境中「创建」这些变量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pPr lvl="0"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将这些变量「初始化」并「赋值」为 </a:t>
            </a:r>
            <a:r>
              <a:rPr lang="en-US" sz="1600" dirty="0" smtClean="0"/>
              <a:t>function(){ console.log(2) } 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开始执行代码 </a:t>
            </a:r>
            <a:r>
              <a:rPr lang="en-US" altLang="zh-CN" sz="1600" dirty="0" smtClean="0"/>
              <a:t>fn2</a:t>
            </a:r>
            <a:r>
              <a:rPr lang="en-US" altLang="zh-CN" sz="1600" dirty="0" smtClean="0"/>
              <a:t>()</a:t>
            </a:r>
          </a:p>
          <a:p>
            <a:pPr>
              <a:buNone/>
            </a:pPr>
            <a:r>
              <a:rPr lang="zh-CN" altLang="en-US" sz="1600" dirty="0" smtClean="0"/>
              <a:t>也就是说 </a:t>
            </a:r>
            <a:r>
              <a:rPr lang="en-US" altLang="zh-CN" sz="1600" dirty="0" smtClean="0"/>
              <a:t>function </a:t>
            </a:r>
            <a:r>
              <a:rPr lang="zh-CN" altLang="en-US" sz="1600" dirty="0" smtClean="0"/>
              <a:t>声明会在代码执行之前就「创建、初始化并赋值</a:t>
            </a:r>
            <a:r>
              <a:rPr lang="zh-CN" altLang="en-US" sz="1600" dirty="0" smtClean="0"/>
              <a:t>」。</a:t>
            </a:r>
            <a:endParaRPr lang="zh-CN" altLang="en-US" sz="1600" dirty="0" smtClean="0"/>
          </a:p>
          <a:p>
            <a:pPr lvl="0">
              <a:buNone/>
            </a:pPr>
            <a:endParaRPr lang="zh-CN" altLang="en-US" sz="16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透过</a:t>
            </a:r>
            <a:r>
              <a:rPr lang="zh-CN" altLang="en-US" dirty="0" smtClean="0"/>
              <a:t>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1600" b="1" dirty="0" smtClean="0"/>
              <a:t>接下来看 </a:t>
            </a:r>
            <a:r>
              <a:rPr lang="en-US" altLang="zh-CN" sz="1600" b="1" dirty="0" smtClean="0"/>
              <a:t>let </a:t>
            </a:r>
            <a:r>
              <a:rPr lang="zh-CN" altLang="en-US" sz="1600" b="1" dirty="0" smtClean="0"/>
              <a:t>声明的「创建、初始化和赋值」</a:t>
            </a:r>
            <a:r>
              <a:rPr lang="zh-CN" altLang="en-US" sz="1600" b="1" dirty="0" smtClean="0"/>
              <a:t>过程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da-DK" sz="1600" dirty="0" smtClean="0"/>
              <a:t>{</a:t>
            </a:r>
          </a:p>
          <a:p>
            <a:pPr lvl="1">
              <a:buNone/>
            </a:pPr>
            <a:r>
              <a:rPr lang="da-DK" sz="1600" dirty="0" smtClean="0"/>
              <a:t> </a:t>
            </a:r>
            <a:r>
              <a:rPr lang="da-DK" sz="1600" dirty="0" smtClean="0"/>
              <a:t>      </a:t>
            </a:r>
            <a:r>
              <a:rPr lang="da-DK" sz="1600" dirty="0" smtClean="0"/>
              <a:t>let x = </a:t>
            </a:r>
            <a:r>
              <a:rPr lang="da-DK" sz="1600" dirty="0" smtClean="0"/>
              <a:t>1</a:t>
            </a:r>
          </a:p>
          <a:p>
            <a:pPr lvl="1">
              <a:buNone/>
            </a:pPr>
            <a:r>
              <a:rPr lang="da-DK" sz="1600" dirty="0" smtClean="0"/>
              <a:t>	</a:t>
            </a:r>
            <a:r>
              <a:rPr lang="da-DK" sz="1600" dirty="0" smtClean="0"/>
              <a:t> </a:t>
            </a:r>
            <a:r>
              <a:rPr lang="da-DK" sz="1600" dirty="0" smtClean="0"/>
              <a:t>x = 2 </a:t>
            </a:r>
            <a:endParaRPr lang="da-DK" sz="1600" dirty="0" smtClean="0"/>
          </a:p>
          <a:p>
            <a:pPr lvl="1">
              <a:buNone/>
            </a:pPr>
            <a:r>
              <a:rPr lang="da-DK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在执行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时，会有以下过程（不完全）：</a:t>
            </a:r>
          </a:p>
          <a:p>
            <a:pPr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找到所有用 </a:t>
            </a:r>
            <a:r>
              <a:rPr lang="en-US" altLang="zh-CN" sz="1600" dirty="0" smtClean="0"/>
              <a:t>let </a:t>
            </a:r>
            <a:r>
              <a:rPr lang="zh-CN" altLang="en-US" sz="1600" dirty="0" smtClean="0"/>
              <a:t>声明的变量，在环境中「创建」这些</a:t>
            </a:r>
            <a:r>
              <a:rPr lang="zh-CN" altLang="en-US" sz="1600" dirty="0" smtClean="0"/>
              <a:t>变量。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开始执行代码（注意现在还没有</a:t>
            </a:r>
            <a:r>
              <a:rPr lang="zh-CN" altLang="en-US" sz="1600" dirty="0" smtClean="0"/>
              <a:t>初始化</a:t>
            </a:r>
            <a:r>
              <a:rPr lang="zh-CN" altLang="en-US" sz="1600" dirty="0" smtClean="0"/>
              <a:t>）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执行 </a:t>
            </a:r>
            <a:r>
              <a:rPr lang="en-US" altLang="zh-CN" sz="1600" dirty="0" smtClean="0"/>
              <a:t>x = 1</a:t>
            </a:r>
            <a:r>
              <a:rPr lang="zh-CN" altLang="en-US" sz="1600" dirty="0" smtClean="0"/>
              <a:t>，将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「初始化」为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（这并不是一次赋值，如果代码是 </a:t>
            </a:r>
            <a:r>
              <a:rPr lang="en-US" altLang="zh-CN" sz="1600" dirty="0" smtClean="0"/>
              <a:t>let x</a:t>
            </a:r>
            <a:r>
              <a:rPr lang="zh-CN" altLang="en-US" sz="1600" dirty="0" smtClean="0"/>
              <a:t>，就将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初始化为 </a:t>
            </a:r>
            <a:r>
              <a:rPr lang="en-US" altLang="zh-CN" sz="1600" dirty="0" smtClean="0"/>
              <a:t>undefined</a:t>
            </a:r>
            <a:r>
              <a:rPr lang="zh-CN" altLang="en-US" sz="1600" dirty="0" smtClean="0"/>
              <a:t>）。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4、</a:t>
            </a:r>
            <a:r>
              <a:rPr lang="zh-CN" altLang="en-US" sz="1600" dirty="0" smtClean="0"/>
              <a:t>执行 </a:t>
            </a:r>
            <a:r>
              <a:rPr lang="en-US" altLang="zh-CN" sz="1600" dirty="0" smtClean="0"/>
              <a:t>x = 2</a:t>
            </a:r>
            <a:r>
              <a:rPr lang="zh-CN" altLang="en-US" sz="1600" dirty="0" smtClean="0"/>
              <a:t>，对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进行「赋值</a:t>
            </a:r>
            <a:r>
              <a:rPr lang="zh-CN" altLang="en-US" sz="1600" dirty="0" smtClean="0"/>
              <a:t>」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这就解释了为什么在 </a:t>
            </a:r>
            <a:r>
              <a:rPr lang="en-US" altLang="zh-CN" sz="1600" dirty="0" smtClean="0"/>
              <a:t>let x </a:t>
            </a:r>
            <a:r>
              <a:rPr lang="zh-CN" altLang="en-US" sz="1600" dirty="0" smtClean="0"/>
              <a:t>之前使用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会报错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buNone/>
            </a:pPr>
            <a:r>
              <a:rPr lang="en-US" sz="1600" b="1" dirty="0" smtClean="0"/>
              <a:t>	let</a:t>
            </a:r>
            <a:r>
              <a:rPr lang="en-US" sz="1600" dirty="0" smtClean="0"/>
              <a:t> </a:t>
            </a:r>
            <a:r>
              <a:rPr lang="en-US" sz="1600" dirty="0" smtClean="0"/>
              <a:t>x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smtClean="0"/>
              <a:t>'global‘</a:t>
            </a:r>
          </a:p>
          <a:p>
            <a:pPr>
              <a:buNone/>
            </a:pPr>
            <a:r>
              <a:rPr lang="en-US" sz="1600" dirty="0" smtClean="0"/>
              <a:t> 	{</a:t>
            </a:r>
          </a:p>
          <a:p>
            <a:pPr>
              <a:buNone/>
            </a:pPr>
            <a:r>
              <a:rPr lang="en-US" sz="1600" dirty="0" smtClean="0"/>
              <a:t>	 	console.log(x</a:t>
            </a:r>
            <a:r>
              <a:rPr lang="en-US" sz="1600" dirty="0" smtClean="0"/>
              <a:t>) </a:t>
            </a:r>
            <a:r>
              <a:rPr lang="en-US" sz="1600" i="1" dirty="0" smtClean="0"/>
              <a:t>// Uncaught </a:t>
            </a:r>
            <a:r>
              <a:rPr lang="en-US" sz="1600" i="1" dirty="0" err="1" smtClean="0"/>
              <a:t>ReferenceError</a:t>
            </a:r>
            <a:r>
              <a:rPr lang="en-US" sz="1600" i="1" dirty="0" smtClean="0"/>
              <a:t>: x is not defined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		let</a:t>
            </a:r>
            <a:r>
              <a:rPr lang="en-US" sz="1600" dirty="0" smtClean="0"/>
              <a:t> </a:t>
            </a:r>
            <a:r>
              <a:rPr lang="en-US" sz="1600" dirty="0" smtClean="0"/>
              <a:t>x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smtClean="0"/>
              <a:t>1</a:t>
            </a:r>
          </a:p>
          <a:p>
            <a:pPr>
              <a:buNone/>
            </a:pPr>
            <a:r>
              <a:rPr lang="en-US" sz="1600" dirty="0" smtClean="0"/>
              <a:t> 	}</a:t>
            </a:r>
            <a:endParaRPr lang="zh-CN" altLang="en-US" sz="1600" dirty="0" smtClean="0"/>
          </a:p>
          <a:p>
            <a:pPr>
              <a:buNone/>
            </a:pPr>
            <a:endParaRPr lang="zh-CN" altLang="en-US" sz="17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2500306"/>
            <a:ext cx="5786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00B0F0"/>
                </a:solidFill>
              </a:rPr>
              <a:t>谢谢</a:t>
            </a:r>
            <a:endParaRPr lang="zh-CN" altLang="en-US"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715058"/>
            <a:ext cx="5929354" cy="38741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为什么学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6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发展历史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环境部署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6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的常见用法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84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b="1" dirty="0" smtClean="0"/>
              <a:t>为什么学习</a:t>
            </a:r>
            <a:r>
              <a:rPr lang="en-US" altLang="zh-CN" b="1" dirty="0" err="1" smtClean="0"/>
              <a:t>ECMAScript</a:t>
            </a:r>
            <a:r>
              <a:rPr lang="en-US" altLang="zh-CN" b="1" dirty="0" smtClean="0"/>
              <a:t> 6？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前</a:t>
            </a:r>
            <a:r>
              <a:rPr lang="zh-CN" altLang="en-US" sz="2800" dirty="0" smtClean="0"/>
              <a:t>后端</a:t>
            </a:r>
            <a:r>
              <a:rPr lang="zh-CN" altLang="en-US" sz="2800" dirty="0" smtClean="0"/>
              <a:t>分离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 smtClean="0"/>
              <a:t>看懂其他人的开源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全栈工程师的修行之路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b="1" dirty="0" smtClean="0"/>
              <a:t>开发环境部署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直接使用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浏览器兼容问题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引入转码器（</a:t>
            </a:r>
            <a:r>
              <a:rPr lang="en-US" altLang="zh-CN" dirty="0" err="1" smtClean="0"/>
              <a:t>babel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在线转换</a:t>
            </a:r>
            <a:r>
              <a:rPr lang="en-US" altLang="zh-CN" dirty="0" smtClean="0"/>
              <a:t>(https://babeljs.io/repl/)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构建工具（</a:t>
            </a:r>
            <a:r>
              <a:rPr lang="en-US" altLang="zh-CN" dirty="0" err="1" smtClean="0"/>
              <a:t>webpack,grunt</a:t>
            </a:r>
            <a:r>
              <a:rPr lang="en-US" altLang="zh-CN" dirty="0" err="1" smtClean="0"/>
              <a:t>,gulp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b="1" dirty="0" err="1" smtClean="0"/>
              <a:t>ECMAScript</a:t>
            </a:r>
            <a:r>
              <a:rPr lang="zh-CN" altLang="en-US" b="1" dirty="0" smtClean="0"/>
              <a:t>的发展历史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sz="2000" dirty="0" smtClean="0">
                <a:ea typeface="宋体"/>
                <a:cs typeface="Times New Roman"/>
              </a:rPr>
              <a:t>1995</a:t>
            </a:r>
            <a:r>
              <a:rPr lang="zh-CN" altLang="en-US" sz="2000" dirty="0" smtClean="0">
                <a:cs typeface="Times New Roman"/>
              </a:rPr>
              <a:t>年</a:t>
            </a:r>
            <a:r>
              <a:rPr lang="en-US" sz="2000" dirty="0" smtClean="0">
                <a:ea typeface="宋体"/>
                <a:cs typeface="Times New Roman"/>
              </a:rPr>
              <a:t>05</a:t>
            </a:r>
            <a:r>
              <a:rPr lang="zh-CN" altLang="en-US" sz="2000" dirty="0" smtClean="0">
                <a:cs typeface="Times New Roman"/>
              </a:rPr>
              <a:t>月：</a:t>
            </a:r>
            <a:r>
              <a:rPr lang="en-US" sz="2000" dirty="0" smtClean="0">
                <a:ea typeface="宋体"/>
                <a:cs typeface="Times New Roman"/>
              </a:rPr>
              <a:t>JavaScript</a:t>
            </a:r>
            <a:r>
              <a:rPr lang="zh-CN" altLang="en-US" sz="2000" dirty="0" smtClean="0">
                <a:cs typeface="Times New Roman"/>
              </a:rPr>
              <a:t>诞生，它的初始名叫</a:t>
            </a:r>
            <a:r>
              <a:rPr lang="en-US" sz="2000" dirty="0" err="1" smtClean="0">
                <a:ea typeface="宋体"/>
                <a:cs typeface="Times New Roman"/>
              </a:rPr>
              <a:t>LiveScript</a:t>
            </a:r>
            <a:endParaRPr lang="en-US" altLang="zh-CN" dirty="0" smtClean="0"/>
          </a:p>
          <a:p>
            <a:r>
              <a:rPr lang="en-US" sz="2000" dirty="0" smtClean="0"/>
              <a:t>1996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11</a:t>
            </a:r>
            <a:r>
              <a:rPr lang="zh-CN" altLang="en-US" sz="2000" dirty="0" smtClean="0"/>
              <a:t>月，</a:t>
            </a:r>
            <a:r>
              <a:rPr lang="en-US" sz="2000" dirty="0" smtClean="0"/>
              <a:t>JavaScript </a:t>
            </a:r>
            <a:r>
              <a:rPr lang="zh-CN" altLang="en-US" sz="2000" dirty="0" smtClean="0"/>
              <a:t>的创造者</a:t>
            </a:r>
            <a:r>
              <a:rPr lang="en-US" sz="2000" dirty="0" smtClean="0"/>
              <a:t> Netscape </a:t>
            </a:r>
            <a:r>
              <a:rPr lang="zh-CN" altLang="en-US" sz="2000" dirty="0" smtClean="0"/>
              <a:t>公司，决定将</a:t>
            </a:r>
            <a:r>
              <a:rPr lang="en-US" sz="2000" dirty="0" smtClean="0"/>
              <a:t> JavaScript </a:t>
            </a:r>
            <a:r>
              <a:rPr lang="zh-CN" altLang="en-US" sz="2000" dirty="0" smtClean="0"/>
              <a:t>提交给标准化组织</a:t>
            </a:r>
            <a:r>
              <a:rPr lang="en-US" sz="2000" dirty="0" smtClean="0"/>
              <a:t> ECMA</a:t>
            </a:r>
            <a:r>
              <a:rPr lang="zh-CN" altLang="en-US" sz="2000" dirty="0" smtClean="0"/>
              <a:t>，希望这种语言能够成为国际标准</a:t>
            </a:r>
            <a:endParaRPr lang="en-US" altLang="zh-CN" sz="2000" dirty="0" smtClean="0"/>
          </a:p>
          <a:p>
            <a:r>
              <a:rPr lang="en-US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06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 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</a:t>
            </a:r>
            <a:r>
              <a:rPr lang="en-US" sz="2000" dirty="0" smtClean="0"/>
              <a:t>1.0</a:t>
            </a:r>
            <a:r>
              <a:rPr lang="zh-CN" altLang="en-US" sz="2000" dirty="0" smtClean="0"/>
              <a:t>（首版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 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4.0</a:t>
            </a:r>
            <a:r>
              <a:rPr lang="zh-CN" altLang="en-US" sz="2000" dirty="0" smtClean="0"/>
              <a:t>开始</a:t>
            </a:r>
            <a:r>
              <a:rPr lang="zh-CN" altLang="en-US" sz="2000" dirty="0" smtClean="0"/>
              <a:t>酝酿</a:t>
            </a:r>
            <a:endParaRPr lang="en-US" altLang="zh-CN" sz="2000" dirty="0" smtClean="0"/>
          </a:p>
          <a:p>
            <a:r>
              <a:rPr lang="en-US" altLang="zh-CN" sz="2000" dirty="0" smtClean="0"/>
              <a:t>2009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5.0</a:t>
            </a:r>
            <a:r>
              <a:rPr lang="zh-CN" altLang="en-US" sz="2000" dirty="0" smtClean="0"/>
              <a:t>正式</a:t>
            </a:r>
            <a:r>
              <a:rPr lang="zh-CN" altLang="en-US" sz="2000" dirty="0" smtClean="0"/>
              <a:t>发布（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ES5,</a:t>
            </a:r>
            <a:r>
              <a:rPr lang="zh-CN" altLang="en-US" sz="2000" dirty="0" smtClean="0"/>
              <a:t>这也是我们大多数人现在使用</a:t>
            </a:r>
            <a:r>
              <a:rPr lang="zh-CN" altLang="en-US" sz="2000" dirty="0" smtClean="0"/>
              <a:t>的）</a:t>
            </a:r>
            <a:endParaRPr lang="en-US" altLang="zh-CN" sz="2000" dirty="0" smtClean="0"/>
          </a:p>
          <a:p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月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6.0（ECMAScript2015）</a:t>
            </a:r>
            <a:r>
              <a:rPr lang="zh-CN" altLang="en-US" sz="2000" dirty="0" smtClean="0"/>
              <a:t>发布，</a:t>
            </a:r>
            <a:r>
              <a:rPr lang="zh-CN" altLang="en-US" sz="2000" dirty="0" smtClean="0"/>
              <a:t>从 </a:t>
            </a:r>
            <a:r>
              <a:rPr lang="en-US" altLang="zh-CN" sz="2000" dirty="0" smtClean="0"/>
              <a:t>2000 </a:t>
            </a:r>
            <a:r>
              <a:rPr lang="zh-CN" altLang="en-US" sz="2000" dirty="0" smtClean="0"/>
              <a:t>年算起，这时已经过去了 </a:t>
            </a:r>
            <a:r>
              <a:rPr lang="en-US" altLang="zh-CN" sz="2000" dirty="0" smtClean="0"/>
              <a:t>15 </a:t>
            </a:r>
            <a:r>
              <a:rPr lang="zh-CN" altLang="en-US" sz="2000" dirty="0" smtClean="0"/>
              <a:t>年</a:t>
            </a:r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b="1" dirty="0" smtClean="0"/>
              <a:t>常见用法及特性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zh-CN" altLang="en-US" sz="2400" dirty="0" smtClean="0"/>
              <a:t>块作用域构造</a:t>
            </a:r>
            <a:r>
              <a:rPr lang="en-US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const</a:t>
            </a:r>
          </a:p>
          <a:p>
            <a:r>
              <a:rPr lang="zh-CN" altLang="en-US" sz="2800" dirty="0" smtClean="0"/>
              <a:t>解构赋值</a:t>
            </a:r>
          </a:p>
          <a:p>
            <a:r>
              <a:rPr lang="zh-CN" altLang="en-US" sz="2800" dirty="0" smtClean="0"/>
              <a:t>默认参数</a:t>
            </a:r>
          </a:p>
          <a:p>
            <a:r>
              <a:rPr lang="zh-CN" altLang="en-US" sz="2800" dirty="0" smtClean="0"/>
              <a:t>模板对象</a:t>
            </a:r>
          </a:p>
          <a:p>
            <a:r>
              <a:rPr lang="zh-CN" altLang="en-US" sz="2800" dirty="0" smtClean="0"/>
              <a:t>多行字符串</a:t>
            </a:r>
          </a:p>
          <a:p>
            <a:r>
              <a:rPr lang="zh-CN" altLang="en-US" sz="2800" dirty="0" smtClean="0"/>
              <a:t>箭头函数</a:t>
            </a:r>
          </a:p>
          <a:p>
            <a:r>
              <a:rPr lang="en-US" sz="2800" dirty="0" smtClean="0"/>
              <a:t>Promises</a:t>
            </a:r>
            <a:endParaRPr lang="zh-CN" altLang="en-US" sz="28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块作用域构造</a:t>
            </a:r>
            <a:r>
              <a:rPr lang="en-US" dirty="0" smtClean="0"/>
              <a:t>let</a:t>
            </a:r>
            <a:r>
              <a:rPr lang="zh-CN" altLang="en-US" dirty="0" smtClean="0"/>
              <a:t>和</a:t>
            </a:r>
            <a:r>
              <a:rPr lang="en-US" dirty="0" smtClean="0"/>
              <a:t>const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en-US" sz="2000" dirty="0" smtClean="0"/>
              <a:t>let</a:t>
            </a:r>
            <a:r>
              <a:rPr lang="zh-CN" altLang="en-US" sz="2000" dirty="0" smtClean="0"/>
              <a:t>是一种新的变量声明方式，它允许你把变量作用域控制在块级里面。我们用大括号定义代码块，在</a:t>
            </a:r>
            <a:r>
              <a:rPr lang="en-US" sz="2000" dirty="0" smtClean="0"/>
              <a:t>ES5</a:t>
            </a:r>
            <a:r>
              <a:rPr lang="zh-CN" altLang="en-US" sz="2000" dirty="0" smtClean="0"/>
              <a:t>中，块级作用域起不了任何作用</a:t>
            </a:r>
          </a:p>
          <a:p>
            <a:r>
              <a:rPr lang="en-US" sz="2000" dirty="0" smtClean="0"/>
              <a:t>const</a:t>
            </a:r>
            <a:r>
              <a:rPr lang="zh-CN" altLang="en-US" sz="2000" dirty="0" smtClean="0"/>
              <a:t>声明一个只读的常量。一旦声明，常量的值就不能改变</a:t>
            </a:r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dirty="0" smtClean="0"/>
              <a:t>let</a:t>
            </a:r>
            <a:r>
              <a:rPr lang="zh-CN" altLang="en-US" dirty="0" smtClean="0"/>
              <a:t>命令的特点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en-US" sz="2400" dirty="0" smtClean="0"/>
              <a:t>let </a:t>
            </a:r>
            <a:r>
              <a:rPr lang="zh-CN" altLang="en-US" sz="2400" dirty="0" smtClean="0"/>
              <a:t>声明的变量的作用域是块级的</a:t>
            </a:r>
          </a:p>
          <a:p>
            <a:r>
              <a:rPr lang="en-US" sz="2400" dirty="0" smtClean="0"/>
              <a:t>let </a:t>
            </a:r>
            <a:r>
              <a:rPr lang="zh-CN" altLang="en-US" sz="2400" dirty="0" smtClean="0"/>
              <a:t>不能重复声明已存在的变量</a:t>
            </a:r>
          </a:p>
          <a:p>
            <a:r>
              <a:rPr lang="en-US" sz="2400" dirty="0" smtClean="0"/>
              <a:t>let </a:t>
            </a:r>
            <a:r>
              <a:rPr lang="zh-CN" altLang="en-US" sz="2400" dirty="0" smtClean="0"/>
              <a:t>有暂时死区，不会被提升</a:t>
            </a:r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透过</a:t>
            </a:r>
            <a:r>
              <a:rPr lang="zh-CN" altLang="en-US" dirty="0" smtClean="0"/>
              <a:t>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b="1" dirty="0" smtClean="0"/>
              <a:t>我们来看看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zh-CN" altLang="en-US" sz="1600" b="1" dirty="0" smtClean="0"/>
              <a:t>声明的「创建、初始化和赋值」过程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function fn(){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  console.log(x</a:t>
            </a:r>
            <a:r>
              <a:rPr lang="en-US" sz="1600" dirty="0" smtClean="0"/>
              <a:t>)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smtClean="0"/>
              <a:t>x = 1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smtClean="0"/>
              <a:t>y = 2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}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fn()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在</a:t>
            </a:r>
            <a:r>
              <a:rPr lang="zh-CN" altLang="en-US" sz="1600" dirty="0" smtClean="0"/>
              <a:t>执行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时，会有以下过程（不完全）：</a:t>
            </a:r>
          </a:p>
          <a:p>
            <a:pPr lvl="0"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进入</a:t>
            </a:r>
            <a:r>
              <a:rPr lang="en-US" sz="1600" dirty="0" smtClean="0"/>
              <a:t> </a:t>
            </a:r>
            <a:r>
              <a:rPr lang="en-US" sz="1600" dirty="0" smtClean="0"/>
              <a:t>fn</a:t>
            </a:r>
            <a:r>
              <a:rPr lang="zh-CN" altLang="en-US" sz="1600" dirty="0" smtClean="0"/>
              <a:t>，为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创建一个环境。</a:t>
            </a:r>
          </a:p>
          <a:p>
            <a:pPr lvl="0"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找到</a:t>
            </a:r>
            <a:r>
              <a:rPr lang="en-US" sz="1600" dirty="0" smtClean="0"/>
              <a:t> </a:t>
            </a:r>
            <a:r>
              <a:rPr lang="en-US" sz="1600" dirty="0" smtClean="0"/>
              <a:t>fn </a:t>
            </a:r>
            <a:r>
              <a:rPr lang="zh-CN" altLang="en-US" sz="1600" dirty="0" smtClean="0"/>
              <a:t>中所有用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声明的变量，在这个环境中「创建」这些变量（即</a:t>
            </a:r>
            <a:r>
              <a:rPr lang="en-US" sz="1600" dirty="0" smtClean="0"/>
              <a:t> x 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 y</a:t>
            </a:r>
            <a:r>
              <a:rPr lang="zh-CN" altLang="en-US" sz="1600" dirty="0" smtClean="0"/>
              <a:t>）。</a:t>
            </a:r>
          </a:p>
          <a:p>
            <a:pPr lvl="0"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将</a:t>
            </a:r>
            <a:r>
              <a:rPr lang="zh-CN" altLang="en-US" sz="1600" dirty="0" smtClean="0"/>
              <a:t>这些变量「初始化」为</a:t>
            </a:r>
            <a:r>
              <a:rPr lang="en-US" sz="1600" dirty="0" smtClean="0"/>
              <a:t> undefined</a:t>
            </a:r>
            <a:r>
              <a:rPr lang="zh-CN" altLang="en-US" sz="1600" dirty="0" smtClean="0"/>
              <a:t>。</a:t>
            </a:r>
          </a:p>
          <a:p>
            <a:pPr lvl="0">
              <a:buNone/>
            </a:pPr>
            <a:r>
              <a:rPr lang="en-US" altLang="zh-CN" sz="1600" dirty="0" smtClean="0"/>
              <a:t>4、</a:t>
            </a:r>
            <a:r>
              <a:rPr lang="zh-CN" altLang="en-US" sz="1600" dirty="0" smtClean="0"/>
              <a:t>开始</a:t>
            </a:r>
            <a:r>
              <a:rPr lang="zh-CN" altLang="en-US" sz="1600" dirty="0" smtClean="0"/>
              <a:t>执行代码</a:t>
            </a:r>
          </a:p>
          <a:p>
            <a:pPr lvl="0">
              <a:buNone/>
            </a:pPr>
            <a:r>
              <a:rPr lang="en-US" sz="1600" dirty="0" smtClean="0"/>
              <a:t>5、 </a:t>
            </a:r>
            <a:r>
              <a:rPr lang="en-US" altLang="zh-CN" sz="1600" dirty="0" smtClean="0"/>
              <a:t>x</a:t>
            </a:r>
            <a:r>
              <a:rPr lang="en-US" sz="1600" dirty="0" smtClean="0"/>
              <a:t>= </a:t>
            </a:r>
            <a:r>
              <a:rPr lang="en-US" sz="1600" dirty="0" smtClean="0"/>
              <a:t>1 </a:t>
            </a:r>
            <a:r>
              <a:rPr lang="zh-CN" altLang="en-US" sz="1600" dirty="0" smtClean="0"/>
              <a:t>将</a:t>
            </a:r>
            <a:r>
              <a:rPr lang="en-US" sz="1600" dirty="0" smtClean="0"/>
              <a:t> x </a:t>
            </a:r>
            <a:r>
              <a:rPr lang="zh-CN" altLang="en-US" sz="1600" dirty="0" smtClean="0"/>
              <a:t>变量「赋值」为</a:t>
            </a:r>
            <a:r>
              <a:rPr lang="en-US" sz="1600" dirty="0" smtClean="0"/>
              <a:t> </a:t>
            </a:r>
            <a:r>
              <a:rPr lang="en-US" sz="1600" dirty="0" smtClean="0"/>
              <a:t>1</a:t>
            </a:r>
          </a:p>
          <a:p>
            <a:pPr lvl="0">
              <a:buNone/>
            </a:pPr>
            <a:r>
              <a:rPr lang="en-US" altLang="zh-CN" sz="1600" dirty="0" smtClean="0"/>
              <a:t>6、</a:t>
            </a:r>
            <a:r>
              <a:rPr lang="en-US" sz="1600" dirty="0" smtClean="0"/>
              <a:t> y = 2 </a:t>
            </a:r>
            <a:r>
              <a:rPr lang="zh-CN" altLang="en-US" sz="1600" dirty="0" smtClean="0"/>
              <a:t>将</a:t>
            </a:r>
            <a:r>
              <a:rPr lang="en-US" sz="1600" dirty="0" smtClean="0"/>
              <a:t> y </a:t>
            </a:r>
            <a:r>
              <a:rPr lang="zh-CN" altLang="en-US" sz="1600" dirty="0" smtClean="0"/>
              <a:t>变量「赋值」为</a:t>
            </a:r>
            <a:r>
              <a:rPr lang="en-US" sz="1600" dirty="0" smtClean="0"/>
              <a:t> 2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也就是说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声明会在代码执行之前就将「创建变量，并将其初始化为</a:t>
            </a:r>
            <a:r>
              <a:rPr lang="en-US" sz="1600" dirty="0" smtClean="0"/>
              <a:t> undefined</a:t>
            </a:r>
            <a:r>
              <a:rPr lang="zh-CN" altLang="en-US" sz="1600" dirty="0" smtClean="0"/>
              <a:t>」。</a:t>
            </a:r>
          </a:p>
          <a:p>
            <a:pPr>
              <a:buNone/>
            </a:pPr>
            <a:r>
              <a:rPr lang="zh-CN" altLang="en-US" sz="1600" dirty="0" smtClean="0"/>
              <a:t>这就解释了为什么在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x = 1 </a:t>
            </a:r>
            <a:r>
              <a:rPr lang="zh-CN" altLang="en-US" sz="1600" dirty="0" smtClean="0"/>
              <a:t>之前</a:t>
            </a:r>
            <a:r>
              <a:rPr lang="en-US" sz="1600" dirty="0" smtClean="0"/>
              <a:t> console.log(x) </a:t>
            </a:r>
            <a:r>
              <a:rPr lang="zh-CN" altLang="en-US" sz="1600" dirty="0" smtClean="0"/>
              <a:t>会得到</a:t>
            </a:r>
            <a:r>
              <a:rPr lang="en-US" sz="1600" dirty="0" smtClean="0"/>
              <a:t> undefined</a:t>
            </a:r>
            <a:endParaRPr lang="zh-CN" altLang="en-US" sz="16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5894475"/>
      </p:ext>
    </p:extLst>
  </p:cSld>
  <p:clrMapOvr>
    <a:masterClrMapping/>
  </p:clrMapOvr>
</p:sld>
</file>

<file path=ppt/theme/theme1.xml><?xml version="1.0" encoding="utf-8"?>
<a:theme xmlns:a="http://schemas.openxmlformats.org/drawingml/2006/main" name="4P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4PX</Template>
  <TotalTime>6174</TotalTime>
  <Words>485</Words>
  <Application>Microsoft Office PowerPoint</Application>
  <PresentationFormat>全屏显示(4:3)</PresentationFormat>
  <Paragraphs>109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4PX</vt:lpstr>
      <vt:lpstr>ECMAScript 6</vt:lpstr>
      <vt:lpstr>幻灯片 2</vt:lpstr>
      <vt:lpstr>   为什么学习ECMAScript 6？</vt:lpstr>
      <vt:lpstr>   开发环境部署</vt:lpstr>
      <vt:lpstr>   ECMAScript的发展历史</vt:lpstr>
      <vt:lpstr>  常见用法及特性</vt:lpstr>
      <vt:lpstr>  块作用域构造let和const</vt:lpstr>
      <vt:lpstr>  let命令的特点</vt:lpstr>
      <vt:lpstr>  透过现象看本质 </vt:lpstr>
      <vt:lpstr>  透过现象看本质 </vt:lpstr>
      <vt:lpstr>  透过现象看本质 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xz</dc:creator>
  <cp:lastModifiedBy>4px-partner</cp:lastModifiedBy>
  <cp:revision>425</cp:revision>
  <dcterms:created xsi:type="dcterms:W3CDTF">2012-07-02T09:39:22Z</dcterms:created>
  <dcterms:modified xsi:type="dcterms:W3CDTF">2018-05-09T11:50:13Z</dcterms:modified>
</cp:coreProperties>
</file>