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71" r:id="rId1"/>
  </p:sldMasterIdLst>
  <p:notesMasterIdLst>
    <p:notesMasterId r:id="rId24"/>
  </p:notesMasterIdLst>
  <p:handoutMasterIdLst>
    <p:handoutMasterId r:id="rId25"/>
  </p:handoutMasterIdLst>
  <p:sldIdLst>
    <p:sldId id="1345" r:id="rId2"/>
    <p:sldId id="1523" r:id="rId3"/>
    <p:sldId id="1534" r:id="rId4"/>
    <p:sldId id="1535" r:id="rId5"/>
    <p:sldId id="1536" r:id="rId6"/>
    <p:sldId id="1537" r:id="rId7"/>
    <p:sldId id="1538" r:id="rId8"/>
    <p:sldId id="1524" r:id="rId9"/>
    <p:sldId id="1539" r:id="rId10"/>
    <p:sldId id="1540" r:id="rId11"/>
    <p:sldId id="1541" r:id="rId12"/>
    <p:sldId id="1542" r:id="rId13"/>
    <p:sldId id="1543" r:id="rId14"/>
    <p:sldId id="1544" r:id="rId15"/>
    <p:sldId id="1545" r:id="rId16"/>
    <p:sldId id="1546" r:id="rId17"/>
    <p:sldId id="1547" r:id="rId18"/>
    <p:sldId id="1548" r:id="rId19"/>
    <p:sldId id="1550" r:id="rId20"/>
    <p:sldId id="1551" r:id="rId21"/>
    <p:sldId id="1552" r:id="rId22"/>
    <p:sldId id="1369" r:id="rId23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56">
          <p15:clr>
            <a:srgbClr val="A4A3A4"/>
          </p15:clr>
        </p15:guide>
        <p15:guide id="2" pos="347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00"/>
    <a:srgbClr val="E7F2FA"/>
    <a:srgbClr val="38A5E0"/>
    <a:srgbClr val="008CD7"/>
    <a:srgbClr val="008BD8"/>
    <a:srgbClr val="FFFFFF"/>
    <a:srgbClr val="CCE4F5"/>
    <a:srgbClr val="00B050"/>
    <a:srgbClr val="002C59"/>
    <a:srgbClr val="007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247" autoAdjust="0"/>
    <p:restoredTop sz="60682" autoAdjust="0"/>
  </p:normalViewPr>
  <p:slideViewPr>
    <p:cSldViewPr>
      <p:cViewPr>
        <p:scale>
          <a:sx n="95" d="100"/>
          <a:sy n="95" d="100"/>
        </p:scale>
        <p:origin x="-1050" y="-90"/>
      </p:cViewPr>
      <p:guideLst>
        <p:guide orient="horz" pos="4156"/>
        <p:guide pos="3470"/>
      </p:guideLst>
    </p:cSldViewPr>
  </p:slideViewPr>
  <p:outlineViewPr>
    <p:cViewPr>
      <p:scale>
        <a:sx n="33" d="100"/>
        <a:sy n="33" d="100"/>
      </p:scale>
      <p:origin x="0" y="-27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172"/>
    </p:cViewPr>
  </p:sorterViewPr>
  <p:notesViewPr>
    <p:cSldViewPr>
      <p:cViewPr varScale="1">
        <p:scale>
          <a:sx n="53" d="100"/>
          <a:sy n="53" d="100"/>
        </p:scale>
        <p:origin x="2424" y="6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374D668-D138-4503-8038-BF417F9302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814343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47C3CA4-1A3F-43E3-944D-8257F97CD2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86122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998993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251520" y="1026614"/>
            <a:ext cx="8640959" cy="564274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="" xmlns:p14="http://schemas.microsoft.com/office/powerpoint/2010/main" val="1883621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016639"/>
            <a:ext cx="9144000" cy="2492481"/>
          </a:xfrm>
          <a:prstGeom prst="rect">
            <a:avLst/>
          </a:prstGeom>
          <a:solidFill>
            <a:srgbClr val="008CD7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467544" y="2195690"/>
            <a:ext cx="8064896" cy="1333117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3600">
                <a:solidFill>
                  <a:srgbClr val="E7F2FA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411760" y="3924057"/>
            <a:ext cx="4248472" cy="396838"/>
          </a:xfrm>
          <a:prstGeom prst="roundRect">
            <a:avLst>
              <a:gd name="adj" fmla="val 50000"/>
            </a:avLst>
          </a:prstGeom>
          <a:solidFill>
            <a:srgbClr val="38A5E0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2526195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04448" y="6597352"/>
            <a:ext cx="539552" cy="260648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663252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8316416" y="6495147"/>
            <a:ext cx="827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12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</a:t>
            </a:r>
            <a:fld id="{86D96E20-6CD8-4124-AA34-22E3F318D923}" type="slidenum">
              <a:rPr lang="en-US" altLang="zh-CN" sz="1000" b="1" kern="120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000" b="1" kern="1200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050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53188"/>
            <a:ext cx="4211638" cy="3238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9A7A5-5AD4-46F5-B988-BE2FBE559A7F}" type="datetime8">
              <a:rPr lang="zh-CN" altLang="en-US"/>
              <a:pPr>
                <a:defRPr/>
              </a:pPr>
              <a:t>2018年4月27日9时30分</a:t>
            </a:fld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2484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BFB4AC-7DB0-458A-9921-BE108ECB4E0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46649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 descr="222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80129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68387" y="90549"/>
            <a:ext cx="6923893" cy="60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032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7" r:id="rId3"/>
    <p:sldLayoutId id="2147484678" r:id="rId4"/>
    <p:sldLayoutId id="214748467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bg1"/>
          </a:solidFill>
          <a:effectLst/>
          <a:latin typeface="+mn-ea"/>
          <a:ea typeface="+mn-ea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>
            <a:lumMod val="50000"/>
          </a:schemeClr>
        </a:buClr>
        <a:buSzPct val="100000"/>
        <a:buFont typeface="Wingdings 2" panose="05020102010507070707" pitchFamily="18" charset="2"/>
        <a:buChar char=""/>
        <a:defRPr sz="2000" kern="1200" baseline="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>
              <a:lumMod val="65000"/>
              <a:lumOff val="3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" Target="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body" idx="1"/>
          </p:nvPr>
        </p:nvSpPr>
        <p:spPr>
          <a:xfrm>
            <a:off x="2411760" y="4112282"/>
            <a:ext cx="4248472" cy="396838"/>
          </a:xfrm>
        </p:spPr>
        <p:txBody>
          <a:bodyPr>
            <a:noAutofit/>
          </a:bodyPr>
          <a:lstStyle/>
          <a:p>
            <a:r>
              <a:rPr lang="zh-CN" altLang="en-US" sz="1400" dirty="0" smtClean="0"/>
              <a:t>主讲人：陶舒健   时间：</a:t>
            </a:r>
            <a:r>
              <a:rPr lang="en-US" altLang="zh-CN" sz="1400" dirty="0" smtClean="0"/>
              <a:t>2018-4-27</a:t>
            </a:r>
            <a:endParaRPr lang="zh-CN" alt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76872"/>
            <a:ext cx="9144000" cy="164718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JavaScript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原型对象</a:t>
            </a:r>
          </a:p>
        </p:txBody>
      </p:sp>
      <p:pic>
        <p:nvPicPr>
          <p:cNvPr id="4098" name="Picture 2" descr="D:\我的文档\Desktop\4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721174"/>
            <a:ext cx="7358114" cy="4565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原型的作用</a:t>
            </a:r>
          </a:p>
        </p:txBody>
      </p:sp>
      <p:pic>
        <p:nvPicPr>
          <p:cNvPr id="5124" name="Picture 4" descr="D:\我的文档\Desktop\5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785926"/>
            <a:ext cx="8010705" cy="3500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原型的作用</a:t>
            </a:r>
          </a:p>
        </p:txBody>
      </p:sp>
      <p:pic>
        <p:nvPicPr>
          <p:cNvPr id="6146" name="Picture 2" descr="D:\我的文档\Desktop\6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564417"/>
            <a:ext cx="5572164" cy="50792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原型的作用</a:t>
            </a:r>
          </a:p>
        </p:txBody>
      </p:sp>
      <p:pic>
        <p:nvPicPr>
          <p:cNvPr id="7170" name="Picture 2" descr="D:\我的文档\Desktop\7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714488"/>
            <a:ext cx="8001056" cy="245077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0034" y="1571612"/>
            <a:ext cx="8001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具体是怎么实现的继承？</a:t>
            </a:r>
          </a:p>
        </p:txBody>
      </p:sp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属性：</a:t>
            </a:r>
            <a:r>
              <a:rPr lang="en-US" altLang="zh-CN" sz="2400" b="1" dirty="0" smtClean="0">
                <a:latin typeface="+mj-ea"/>
                <a:ea typeface="+mj-ea"/>
              </a:rPr>
              <a:t>__</a:t>
            </a:r>
            <a:r>
              <a:rPr lang="en-US" sz="2400" b="1" dirty="0" smtClean="0">
                <a:latin typeface="+mj-ea"/>
                <a:ea typeface="+mj-ea"/>
              </a:rPr>
              <a:t>proto__（</a:t>
            </a:r>
            <a:r>
              <a:rPr lang="zh-CN" altLang="en-US" sz="2400" b="1" dirty="0" smtClean="0">
                <a:latin typeface="+mj-ea"/>
                <a:ea typeface="+mj-ea"/>
              </a:rPr>
              <a:t>原型）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每个对象都有一个隐藏属性</a:t>
            </a:r>
            <a:r>
              <a:rPr lang="en-US" altLang="zh-CN" dirty="0" smtClean="0">
                <a:latin typeface="+mj-ea"/>
                <a:ea typeface="+mj-ea"/>
              </a:rPr>
              <a:t>__proto__</a:t>
            </a:r>
            <a:r>
              <a:rPr lang="zh-CN" altLang="en-US" dirty="0" smtClean="0">
                <a:latin typeface="+mj-ea"/>
                <a:ea typeface="+mj-ea"/>
              </a:rPr>
              <a:t>，用于指向创建它的构造函数的原型对象（构造函数</a:t>
            </a:r>
            <a:r>
              <a:rPr lang="en-US" altLang="zh-CN" dirty="0" smtClean="0">
                <a:latin typeface="+mj-ea"/>
                <a:ea typeface="+mj-ea"/>
              </a:rPr>
              <a:t>.prototype</a:t>
            </a:r>
            <a:r>
              <a:rPr lang="zh-CN" altLang="en-US" dirty="0" smtClean="0">
                <a:latin typeface="+mj-ea"/>
                <a:ea typeface="+mj-ea"/>
              </a:rPr>
              <a:t>）</a:t>
            </a:r>
          </a:p>
        </p:txBody>
      </p:sp>
      <p:pic>
        <p:nvPicPr>
          <p:cNvPr id="8194" name="Picture 2" descr="D:\我的文档\Desktop\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552639"/>
            <a:ext cx="7143800" cy="40910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对象的原型链</a:t>
            </a:r>
          </a:p>
        </p:txBody>
      </p:sp>
      <p:pic>
        <p:nvPicPr>
          <p:cNvPr id="9218" name="Picture 2" descr="D:\我的文档\Desktop\个人\h5\9.19-面向对象2\原型链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714884"/>
            <a:ext cx="7855960" cy="2000264"/>
          </a:xfrm>
          <a:prstGeom prst="rect">
            <a:avLst/>
          </a:prstGeom>
          <a:noFill/>
        </p:spPr>
      </p:pic>
      <p:pic>
        <p:nvPicPr>
          <p:cNvPr id="9219" name="Picture 3" descr="D:\我的文档\Desktop\9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9652" y="1714488"/>
            <a:ext cx="7134248" cy="3179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属性查找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函数通过 </a:t>
            </a:r>
            <a:r>
              <a:rPr lang="en-US" altLang="zh-CN" dirty="0" smtClean="0">
                <a:latin typeface="+mj-ea"/>
                <a:ea typeface="+mj-ea"/>
              </a:rPr>
              <a:t>prototype </a:t>
            </a:r>
            <a:r>
              <a:rPr lang="zh-CN" altLang="en-US" dirty="0" smtClean="0">
                <a:latin typeface="+mj-ea"/>
                <a:ea typeface="+mj-ea"/>
              </a:rPr>
              <a:t>共享属性</a:t>
            </a:r>
            <a:r>
              <a:rPr lang="en-US" altLang="zh-CN" dirty="0" smtClean="0">
                <a:latin typeface="+mj-ea"/>
                <a:ea typeface="+mj-ea"/>
              </a:rPr>
              <a:t>，</a:t>
            </a:r>
            <a:r>
              <a:rPr lang="zh-CN" altLang="en-US" dirty="0" smtClean="0">
                <a:latin typeface="+mj-ea"/>
                <a:ea typeface="+mj-ea"/>
              </a:rPr>
              <a:t>对象通过 </a:t>
            </a:r>
            <a:r>
              <a:rPr lang="en-US" altLang="zh-CN" dirty="0" smtClean="0">
                <a:latin typeface="+mj-ea"/>
                <a:ea typeface="+mj-ea"/>
              </a:rPr>
              <a:t>__proto__ </a:t>
            </a:r>
            <a:r>
              <a:rPr lang="zh-CN" altLang="en-US" dirty="0" smtClean="0">
                <a:latin typeface="+mj-ea"/>
                <a:ea typeface="+mj-ea"/>
              </a:rPr>
              <a:t>访问继承的属性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hasOwnProperty( )</a:t>
            </a:r>
            <a:r>
              <a:rPr lang="zh-CN" altLang="en-US" dirty="0" smtClean="0">
                <a:latin typeface="+mj-ea"/>
                <a:ea typeface="+mj-ea"/>
              </a:rPr>
              <a:t>判断某个属性是否为该对象本身的一个成员</a:t>
            </a:r>
          </a:p>
        </p:txBody>
      </p:sp>
      <p:pic>
        <p:nvPicPr>
          <p:cNvPr id="10242" name="Picture 2" descr="D:\我的文档\Desktop\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309825"/>
            <a:ext cx="8201026" cy="31194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pic>
        <p:nvPicPr>
          <p:cNvPr id="11266" name="Picture 2" descr="D:\我的文档\Desktop\js分享\关系图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850927"/>
            <a:ext cx="9001188" cy="48640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继承的概念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继承是指一个对象直接使用另一对象的属性和方法。</a:t>
            </a:r>
          </a:p>
        </p:txBody>
      </p:sp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示例：</a:t>
            </a:r>
          </a:p>
        </p:txBody>
      </p:sp>
      <p:pic>
        <p:nvPicPr>
          <p:cNvPr id="13314" name="Picture 2" descr="D:\我的文档\Desktop\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86970"/>
            <a:ext cx="6215106" cy="54853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Number_1">
            <a:hlinkClick r:id="rId13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2886331" y="1628800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ea typeface="华文细黑" panose="02010600040101010101" pitchFamily="2" charset="-122"/>
              </a:rPr>
              <a:t>01</a:t>
            </a:r>
            <a:endParaRPr lang="zh-CN" altLang="en-US" sz="2800" b="1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6" name="MH_Entry_1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3718659" y="1628800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原型</a:t>
            </a:r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MH_Number_2">
            <a:hlinkClick r:id="rId14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886331" y="2852936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ea typeface="华文细黑" panose="02010600040101010101" pitchFamily="2" charset="-122"/>
              </a:rPr>
              <a:t>02</a:t>
            </a:r>
            <a:endParaRPr lang="zh-CN" altLang="en-US" sz="2800" b="1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MH_Entry_2">
            <a:hlinkClick r:id="rId14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3718659" y="2852936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原型链</a:t>
            </a:r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35" name="MH_Others_1"/>
          <p:cNvCxnSpPr/>
          <p:nvPr>
            <p:custDataLst>
              <p:tags r:id="rId6"/>
            </p:custDataLst>
          </p:nvPr>
        </p:nvCxnSpPr>
        <p:spPr>
          <a:xfrm>
            <a:off x="2380336" y="1089336"/>
            <a:ext cx="0" cy="536400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Others_2"/>
          <p:cNvSpPr txBox="1"/>
          <p:nvPr>
            <p:custDataLst>
              <p:tags r:id="rId7"/>
            </p:custDataLst>
          </p:nvPr>
        </p:nvSpPr>
        <p:spPr>
          <a:xfrm>
            <a:off x="943190" y="982077"/>
            <a:ext cx="1054501" cy="1188575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r>
              <a:rPr lang="en-US" altLang="zh-CN" sz="88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CN" altLang="en-US" sz="440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MH_Others_3"/>
          <p:cNvSpPr txBox="1"/>
          <p:nvPr>
            <p:custDataLst>
              <p:tags r:id="rId8"/>
            </p:custDataLst>
          </p:nvPr>
        </p:nvSpPr>
        <p:spPr>
          <a:xfrm>
            <a:off x="1132778" y="3680203"/>
            <a:ext cx="693893" cy="149846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4800" b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</a:t>
            </a:r>
            <a:endParaRPr lang="en-US" altLang="zh-CN" sz="4800" b="1" dirty="0" smtClean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4800" b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录</a:t>
            </a:r>
            <a:endParaRPr lang="zh-CN" altLang="en-US" sz="4800" b="1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MH_Others_4"/>
          <p:cNvSpPr/>
          <p:nvPr>
            <p:custDataLst>
              <p:tags r:id="rId9"/>
            </p:custDataLst>
          </p:nvPr>
        </p:nvSpPr>
        <p:spPr>
          <a:xfrm>
            <a:off x="1171949" y="1733583"/>
            <a:ext cx="615553" cy="2062424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r>
              <a:rPr lang="en-US" altLang="zh-CN" sz="2800" spc="5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spc="500">
              <a:solidFill>
                <a:schemeClr val="accent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Number_2">
            <a:hlinkClick r:id="rId14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886331" y="4055568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/>
                </a:solidFill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11" name="MH_Entry_2">
            <a:hlinkClick r:id="rId14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3718659" y="4055568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继承</a:t>
            </a:r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28074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示例：</a:t>
            </a:r>
          </a:p>
        </p:txBody>
      </p:sp>
      <p:pic>
        <p:nvPicPr>
          <p:cNvPr id="14338" name="Picture 2" descr="D:\我的文档\Desktop\1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71545"/>
            <a:ext cx="6143668" cy="54563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示例：</a:t>
            </a:r>
          </a:p>
        </p:txBody>
      </p:sp>
      <p:pic>
        <p:nvPicPr>
          <p:cNvPr id="15362" name="Picture 2" descr="D:\我的文档\Desktop\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71546"/>
            <a:ext cx="6215106" cy="5357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2132856"/>
            <a:ext cx="6840760" cy="2066656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5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谢谢！</a:t>
            </a:r>
            <a:endParaRPr lang="zh-CN" altLang="en-US" sz="115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89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+mj-ea"/>
                <a:ea typeface="+mj-ea"/>
              </a:rPr>
              <a:t>JavaScript</a:t>
            </a:r>
            <a:r>
              <a:rPr lang="zh-CN" altLang="en-US" sz="2400" b="1" dirty="0" smtClean="0">
                <a:latin typeface="+mj-ea"/>
                <a:ea typeface="+mj-ea"/>
              </a:rPr>
              <a:t>对象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+mj-ea"/>
                <a:ea typeface="+mj-ea"/>
              </a:rPr>
              <a:t>‘JavaScript</a:t>
            </a:r>
            <a:r>
              <a:rPr lang="zh-CN" altLang="en-US" dirty="0" smtClean="0">
                <a:latin typeface="+mj-ea"/>
                <a:ea typeface="+mj-ea"/>
              </a:rPr>
              <a:t>中一切皆对象’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ea"/>
                <a:ea typeface="+mj-ea"/>
              </a:rPr>
              <a:t>‘JavaScript</a:t>
            </a:r>
            <a:r>
              <a:rPr lang="zh-CN" altLang="en-US" dirty="0" smtClean="0">
                <a:latin typeface="+mj-ea"/>
                <a:ea typeface="+mj-ea"/>
              </a:rPr>
              <a:t>中的所有事物都是对象’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   … …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大家怎么看？</a:t>
            </a:r>
          </a:p>
        </p:txBody>
      </p:sp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+mj-ea"/>
                <a:ea typeface="+mj-ea"/>
              </a:rPr>
              <a:t>JavaScript</a:t>
            </a:r>
            <a:r>
              <a:rPr lang="zh-CN" altLang="en-US" sz="2400" b="1" dirty="0" smtClean="0">
                <a:latin typeface="+mj-ea"/>
                <a:ea typeface="+mj-ea"/>
              </a:rPr>
              <a:t>对象的概念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‘对象是若干属性的集合’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‘对象是拥有属性和方法的数据’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‘对象是由一组无序的名值对组成的’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对象分为普通对象和函数对象</a:t>
            </a:r>
          </a:p>
        </p:txBody>
      </p:sp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回顾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00000"/>
                </a:solidFill>
                <a:latin typeface="+mj-ea"/>
                <a:ea typeface="+mj-ea"/>
              </a:rPr>
              <a:t>typeof 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运算符</a:t>
            </a:r>
            <a:endParaRPr lang="en-US" altLang="zh-CN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返回下列六种字符值之一：</a:t>
            </a:r>
            <a:endParaRPr lang="en-US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ea"/>
                <a:ea typeface="+mj-ea"/>
              </a:rPr>
              <a:t>number、string、boolean、undefined、object、function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属性：</a:t>
            </a:r>
            <a:r>
              <a:rPr lang="en-US" dirty="0" smtClean="0">
                <a:solidFill>
                  <a:srgbClr val="C00000"/>
                </a:solidFill>
                <a:latin typeface="+mj-ea"/>
                <a:ea typeface="+mj-ea"/>
              </a:rPr>
              <a:t>constructor（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构造函数）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每个对象都有一个隐藏属性</a:t>
            </a:r>
            <a:r>
              <a:rPr lang="en-US" altLang="zh-CN" dirty="0" smtClean="0">
                <a:latin typeface="+mj-ea"/>
                <a:ea typeface="+mj-ea"/>
              </a:rPr>
              <a:t>constructor</a:t>
            </a:r>
            <a:r>
              <a:rPr lang="zh-CN" altLang="en-US" dirty="0" smtClean="0">
                <a:latin typeface="+mj-ea"/>
                <a:ea typeface="+mj-ea"/>
              </a:rPr>
              <a:t>，该属性指向其构造函数</a:t>
            </a:r>
          </a:p>
        </p:txBody>
      </p:sp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示例：</a:t>
            </a:r>
          </a:p>
        </p:txBody>
      </p:sp>
      <p:pic>
        <p:nvPicPr>
          <p:cNvPr id="1026" name="Picture 2" descr="D:\我的文档\Desktop\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643050"/>
            <a:ext cx="7286676" cy="4643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示例：</a:t>
            </a:r>
          </a:p>
        </p:txBody>
      </p:sp>
      <p:pic>
        <p:nvPicPr>
          <p:cNvPr id="2050" name="Picture 2" descr="D:\我的文档\Desktop\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643050"/>
            <a:ext cx="7286676" cy="4541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什么是原型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原型是指一个类型的典型模型或原形象，是一个类型的典型特征。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… …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属性：</a:t>
            </a:r>
            <a:r>
              <a:rPr lang="en-US" sz="2400" b="1" dirty="0" smtClean="0">
                <a:latin typeface="+mj-ea"/>
                <a:ea typeface="+mj-ea"/>
              </a:rPr>
              <a:t>prototype（</a:t>
            </a:r>
            <a:r>
              <a:rPr lang="zh-CN" altLang="en-US" sz="2400" b="1" dirty="0" smtClean="0">
                <a:latin typeface="+mj-ea"/>
                <a:ea typeface="+mj-ea"/>
              </a:rPr>
              <a:t>原型）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每个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函数对象</a:t>
            </a:r>
            <a:r>
              <a:rPr lang="en-US" altLang="zh-CN" dirty="0" smtClean="0">
                <a:latin typeface="+mj-ea"/>
                <a:ea typeface="+mj-ea"/>
              </a:rPr>
              <a:t>(Function.prototype</a:t>
            </a:r>
            <a:r>
              <a:rPr lang="zh-CN" altLang="en-US" dirty="0" smtClean="0">
                <a:latin typeface="+mj-ea"/>
                <a:ea typeface="+mj-ea"/>
              </a:rPr>
              <a:t>除外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  <a:r>
              <a:rPr lang="zh-CN" altLang="en-US" dirty="0" smtClean="0">
                <a:latin typeface="+mj-ea"/>
                <a:ea typeface="+mj-ea"/>
              </a:rPr>
              <a:t>都有一个</a:t>
            </a:r>
            <a:r>
              <a:rPr lang="en-US" altLang="zh-CN" dirty="0" smtClean="0">
                <a:latin typeface="+mj-ea"/>
                <a:ea typeface="+mj-ea"/>
              </a:rPr>
              <a:t>prototype</a:t>
            </a:r>
            <a:r>
              <a:rPr lang="zh-CN" altLang="en-US" dirty="0" smtClean="0">
                <a:latin typeface="+mj-ea"/>
                <a:ea typeface="+mj-ea"/>
              </a:rPr>
              <a:t>属性，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这个属性指向函数的原型对象</a:t>
            </a:r>
            <a:endParaRPr lang="en-US" altLang="zh-CN" dirty="0" smtClean="0">
              <a:latin typeface="+mj-ea"/>
              <a:ea typeface="+mj-ea"/>
            </a:endParaRPr>
          </a:p>
        </p:txBody>
      </p:sp>
      <p:pic>
        <p:nvPicPr>
          <p:cNvPr id="3074" name="Picture 2" descr="D:\我的文档\Desktop\3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643182"/>
            <a:ext cx="7781356" cy="39290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1520"/>
  <p:tag name="MH_SECTIONID" val="1521,1522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AUTOCOLOR" val="TRUE"/>
  <p:tag name="MH_TYPE" val="CONTENTS"/>
  <p:tag name="ID" val="5452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heme/theme1.xml><?xml version="1.0" encoding="utf-8"?>
<a:theme xmlns:a="http://schemas.openxmlformats.org/drawingml/2006/main" name="A000120140530A99PPBG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5">
      <a:majorFont>
        <a:latin typeface="Arial Black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4PX信息科技</Template>
  <TotalTime>32559</TotalTime>
  <Words>308</Words>
  <Application>Microsoft Office PowerPoint</Application>
  <PresentationFormat>全屏显示(4:3)</PresentationFormat>
  <Paragraphs>109</Paragraphs>
  <Slides>22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A000120140530A99PPBG</vt:lpstr>
      <vt:lpstr>JavaScript</vt:lpstr>
      <vt:lpstr>幻灯片 2</vt:lpstr>
      <vt:lpstr>原型</vt:lpstr>
      <vt:lpstr>原型</vt:lpstr>
      <vt:lpstr>原型</vt:lpstr>
      <vt:lpstr>原型</vt:lpstr>
      <vt:lpstr>原型</vt:lpstr>
      <vt:lpstr>原型</vt:lpstr>
      <vt:lpstr>原型</vt:lpstr>
      <vt:lpstr>原型</vt:lpstr>
      <vt:lpstr>原型</vt:lpstr>
      <vt:lpstr>原型</vt:lpstr>
      <vt:lpstr>原型</vt:lpstr>
      <vt:lpstr>原型链</vt:lpstr>
      <vt:lpstr>原型链</vt:lpstr>
      <vt:lpstr>原型链</vt:lpstr>
      <vt:lpstr>原型链</vt:lpstr>
      <vt:lpstr>继承</vt:lpstr>
      <vt:lpstr>继承</vt:lpstr>
      <vt:lpstr>继承</vt:lpstr>
      <vt:lpstr>继承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培训与知识共享体系规划 </dc:title>
  <dc:creator>Charse</dc:creator>
  <cp:keywords>HR、培训、员工成长</cp:keywords>
  <dc:description>Charse Wang</dc:description>
  <cp:lastModifiedBy>4px-partner</cp:lastModifiedBy>
  <cp:revision>1076</cp:revision>
  <dcterms:created xsi:type="dcterms:W3CDTF">2015-01-08T02:54:23Z</dcterms:created>
  <dcterms:modified xsi:type="dcterms:W3CDTF">2018-04-27T01:31:39Z</dcterms:modified>
</cp:coreProperties>
</file>