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51" r:id="rId1"/>
    <p:sldMasterId id="2147483652" r:id="rId2"/>
  </p:sldMasterIdLst>
  <p:notesMasterIdLst>
    <p:notesMasterId r:id="rId12"/>
  </p:notesMasterIdLst>
  <p:handoutMasterIdLst>
    <p:handoutMasterId r:id="rId13"/>
  </p:handoutMasterIdLst>
  <p:sldIdLst>
    <p:sldId id="296" r:id="rId3"/>
    <p:sldId id="284" r:id="rId4"/>
    <p:sldId id="285" r:id="rId5"/>
    <p:sldId id="300" r:id="rId6"/>
    <p:sldId id="286" r:id="rId7"/>
    <p:sldId id="299" r:id="rId8"/>
    <p:sldId id="298" r:id="rId9"/>
    <p:sldId id="301" r:id="rId10"/>
    <p:sldId id="287" r:id="rId11"/>
  </p:sldIdLst>
  <p:sldSz cx="10972800" cy="61722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6F6F6F"/>
        </a:solidFill>
        <a:latin typeface="Trebuchet MS" panose="020B0603020202020204" pitchFamily="34" charset="0"/>
        <a:ea typeface="Trebuchet MS" panose="020B0603020202020204" pitchFamily="34" charset="0"/>
        <a:cs typeface="Trebuchet MS" panose="020B0603020202020204" pitchFamily="34" charset="0"/>
        <a:sym typeface="Trebuchet MS" panose="020B0603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6F6F6F"/>
        </a:solidFill>
        <a:latin typeface="Trebuchet MS" panose="020B0603020202020204" pitchFamily="34" charset="0"/>
        <a:ea typeface="Trebuchet MS" panose="020B0603020202020204" pitchFamily="34" charset="0"/>
        <a:cs typeface="Trebuchet MS" panose="020B0603020202020204" pitchFamily="34" charset="0"/>
        <a:sym typeface="Trebuchet MS" panose="020B0603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6F6F6F"/>
        </a:solidFill>
        <a:latin typeface="Trebuchet MS" panose="020B0603020202020204" pitchFamily="34" charset="0"/>
        <a:ea typeface="Trebuchet MS" panose="020B0603020202020204" pitchFamily="34" charset="0"/>
        <a:cs typeface="Trebuchet MS" panose="020B0603020202020204" pitchFamily="34" charset="0"/>
        <a:sym typeface="Trebuchet MS" panose="020B0603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6F6F6F"/>
        </a:solidFill>
        <a:latin typeface="Trebuchet MS" panose="020B0603020202020204" pitchFamily="34" charset="0"/>
        <a:ea typeface="Trebuchet MS" panose="020B0603020202020204" pitchFamily="34" charset="0"/>
        <a:cs typeface="Trebuchet MS" panose="020B0603020202020204" pitchFamily="34" charset="0"/>
        <a:sym typeface="Trebuchet MS" panose="020B0603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6F6F6F"/>
        </a:solidFill>
        <a:latin typeface="Trebuchet MS" panose="020B0603020202020204" pitchFamily="34" charset="0"/>
        <a:ea typeface="Trebuchet MS" panose="020B0603020202020204" pitchFamily="34" charset="0"/>
        <a:cs typeface="Trebuchet MS" panose="020B0603020202020204" pitchFamily="34" charset="0"/>
        <a:sym typeface="Trebuchet MS" panose="020B0603020202020204" pitchFamily="34" charset="0"/>
      </a:defRPr>
    </a:lvl5pPr>
    <a:lvl6pPr marL="2286000" algn="l" defTabSz="914400" rtl="0" eaLnBrk="1" latinLnBrk="0" hangingPunct="1">
      <a:defRPr kern="1200">
        <a:solidFill>
          <a:srgbClr val="6F6F6F"/>
        </a:solidFill>
        <a:latin typeface="Trebuchet MS" panose="020B0603020202020204" pitchFamily="34" charset="0"/>
        <a:ea typeface="Trebuchet MS" panose="020B0603020202020204" pitchFamily="34" charset="0"/>
        <a:cs typeface="Trebuchet MS" panose="020B0603020202020204" pitchFamily="34" charset="0"/>
        <a:sym typeface="Trebuchet MS" panose="020B0603020202020204" pitchFamily="34" charset="0"/>
      </a:defRPr>
    </a:lvl6pPr>
    <a:lvl7pPr marL="2743200" algn="l" defTabSz="914400" rtl="0" eaLnBrk="1" latinLnBrk="0" hangingPunct="1">
      <a:defRPr kern="1200">
        <a:solidFill>
          <a:srgbClr val="6F6F6F"/>
        </a:solidFill>
        <a:latin typeface="Trebuchet MS" panose="020B0603020202020204" pitchFamily="34" charset="0"/>
        <a:ea typeface="Trebuchet MS" panose="020B0603020202020204" pitchFamily="34" charset="0"/>
        <a:cs typeface="Trebuchet MS" panose="020B0603020202020204" pitchFamily="34" charset="0"/>
        <a:sym typeface="Trebuchet MS" panose="020B0603020202020204" pitchFamily="34" charset="0"/>
      </a:defRPr>
    </a:lvl7pPr>
    <a:lvl8pPr marL="3200400" algn="l" defTabSz="914400" rtl="0" eaLnBrk="1" latinLnBrk="0" hangingPunct="1">
      <a:defRPr kern="1200">
        <a:solidFill>
          <a:srgbClr val="6F6F6F"/>
        </a:solidFill>
        <a:latin typeface="Trebuchet MS" panose="020B0603020202020204" pitchFamily="34" charset="0"/>
        <a:ea typeface="Trebuchet MS" panose="020B0603020202020204" pitchFamily="34" charset="0"/>
        <a:cs typeface="Trebuchet MS" panose="020B0603020202020204" pitchFamily="34" charset="0"/>
        <a:sym typeface="Trebuchet MS" panose="020B0603020202020204" pitchFamily="34" charset="0"/>
      </a:defRPr>
    </a:lvl8pPr>
    <a:lvl9pPr marL="3657600" algn="l" defTabSz="914400" rtl="0" eaLnBrk="1" latinLnBrk="0" hangingPunct="1">
      <a:defRPr kern="1200">
        <a:solidFill>
          <a:srgbClr val="6F6F6F"/>
        </a:solidFill>
        <a:latin typeface="Trebuchet MS" panose="020B0603020202020204" pitchFamily="34" charset="0"/>
        <a:ea typeface="Trebuchet MS" panose="020B0603020202020204" pitchFamily="34" charset="0"/>
        <a:cs typeface="Trebuchet MS" panose="020B0603020202020204" pitchFamily="34" charset="0"/>
        <a:sym typeface="Trebuchet MS" panose="020B0603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4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4577"/>
  </p:normalViewPr>
  <p:slideViewPr>
    <p:cSldViewPr>
      <p:cViewPr varScale="1">
        <p:scale>
          <a:sx n="109" d="100"/>
          <a:sy n="109" d="100"/>
        </p:scale>
        <p:origin x="716" y="76"/>
      </p:cViewPr>
      <p:guideLst>
        <p:guide orient="horz" pos="1944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6F0C6CC-8512-447C-AEF6-49AA5B2EFD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BE4B5AA-BEF6-4225-A645-F2F992753A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 smtClean="0"/>
            </a:lvl1pPr>
          </a:lstStyle>
          <a:p>
            <a:pPr>
              <a:defRPr/>
            </a:pPr>
            <a:fld id="{EA638F81-3B5D-443F-8AF8-5C33D91A5883}" type="datetimeFigureOut">
              <a:rPr lang="en-US" altLang="en-US"/>
              <a:pPr>
                <a:defRPr/>
              </a:pPr>
              <a:t>9/21/2017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F98A6F5-A5A7-41A2-BE05-C7EF039B7C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9A6D975-121D-485C-861C-454FD3FD7A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 smtClean="0"/>
            </a:lvl1pPr>
          </a:lstStyle>
          <a:p>
            <a:pPr>
              <a:defRPr/>
            </a:pPr>
            <a:fld id="{ECA238FD-C7EA-42C0-A00F-8FF9602B07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417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="" xmlns:a16="http://schemas.microsoft.com/office/drawing/2014/main" id="{89C073E8-2ED4-4924-892E-53ED71D994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928B7E5E-B9D6-4255-A330-D8315FE2715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Arial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Arial" charset="0"/>
              </a:rPr>
              <a:t>Second level</a:t>
            </a:r>
          </a:p>
          <a:p>
            <a:pPr lvl="2"/>
            <a:r>
              <a:rPr lang="x-none" altLang="x-none" noProof="0">
                <a:sym typeface="Arial" charset="0"/>
              </a:rPr>
              <a:t>Third level</a:t>
            </a:r>
          </a:p>
          <a:p>
            <a:pPr lvl="3"/>
            <a:r>
              <a:rPr lang="x-none" altLang="x-none" noProof="0">
                <a:sym typeface="Arial" charset="0"/>
              </a:rPr>
              <a:t>Fourth level</a:t>
            </a:r>
          </a:p>
          <a:p>
            <a:pPr lvl="4"/>
            <a:r>
              <a:rPr lang="x-none" altLang="x-none" noProof="0">
                <a:sym typeface="Arial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547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300"/>
      </a:spcBef>
      <a:spcAft>
        <a:spcPct val="0"/>
      </a:spcAft>
      <a:defRPr sz="1100" kern="1200">
        <a:solidFill>
          <a:srgbClr val="000000"/>
        </a:solidFill>
        <a:latin typeface="Arial" charset="0"/>
        <a:ea typeface="Arial" charset="0"/>
        <a:cs typeface="Arial" charset="0"/>
        <a:sym typeface="Arial" panose="020B0604020202020204" pitchFamily="34" charset="0"/>
      </a:defRPr>
    </a:lvl1pPr>
    <a:lvl2pPr indent="228600" algn="l" rtl="0" eaLnBrk="0" fontAlgn="base" hangingPunct="0">
      <a:spcBef>
        <a:spcPts val="300"/>
      </a:spcBef>
      <a:spcAft>
        <a:spcPct val="0"/>
      </a:spcAft>
      <a:defRPr sz="1100" kern="1200">
        <a:solidFill>
          <a:srgbClr val="000000"/>
        </a:solidFill>
        <a:latin typeface="Arial" charset="0"/>
        <a:ea typeface="Arial" charset="0"/>
        <a:cs typeface="Arial" charset="0"/>
        <a:sym typeface="Arial" panose="020B0604020202020204" pitchFamily="34" charset="0"/>
      </a:defRPr>
    </a:lvl2pPr>
    <a:lvl3pPr indent="457200" algn="l" rtl="0" eaLnBrk="0" fontAlgn="base" hangingPunct="0">
      <a:spcBef>
        <a:spcPts val="300"/>
      </a:spcBef>
      <a:spcAft>
        <a:spcPct val="0"/>
      </a:spcAft>
      <a:defRPr sz="1100" kern="1200">
        <a:solidFill>
          <a:srgbClr val="000000"/>
        </a:solidFill>
        <a:latin typeface="Arial" charset="0"/>
        <a:ea typeface="Arial" charset="0"/>
        <a:cs typeface="Arial" charset="0"/>
        <a:sym typeface="Arial" panose="020B0604020202020204" pitchFamily="34" charset="0"/>
      </a:defRPr>
    </a:lvl3pPr>
    <a:lvl4pPr indent="685800" algn="l" rtl="0" eaLnBrk="0" fontAlgn="base" hangingPunct="0">
      <a:spcBef>
        <a:spcPts val="300"/>
      </a:spcBef>
      <a:spcAft>
        <a:spcPct val="0"/>
      </a:spcAft>
      <a:defRPr sz="1100" kern="1200">
        <a:solidFill>
          <a:srgbClr val="000000"/>
        </a:solidFill>
        <a:latin typeface="Arial" charset="0"/>
        <a:ea typeface="Arial" charset="0"/>
        <a:cs typeface="Arial" charset="0"/>
        <a:sym typeface="Arial" panose="020B0604020202020204" pitchFamily="34" charset="0"/>
      </a:defRPr>
    </a:lvl4pPr>
    <a:lvl5pPr indent="914400" algn="l" rtl="0" eaLnBrk="0" fontAlgn="base" hangingPunct="0">
      <a:spcBef>
        <a:spcPts val="300"/>
      </a:spcBef>
      <a:spcAft>
        <a:spcPct val="0"/>
      </a:spcAft>
      <a:defRPr sz="1100" kern="1200">
        <a:solidFill>
          <a:srgbClr val="000000"/>
        </a:solidFill>
        <a:latin typeface="Arial" charset="0"/>
        <a:ea typeface="Arial" charset="0"/>
        <a:cs typeface="Arial" charset="0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09650"/>
            <a:ext cx="8229600" cy="21494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41675"/>
            <a:ext cx="8229600" cy="14906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C1772C76-9163-4025-839B-210AFAED4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35610-0A7D-4629-815A-EA92780108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79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AD63CD7B-6B33-49EA-9E7B-4718B79E8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12275-1407-4A57-B2FC-7EF858C2B6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88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0363" y="654050"/>
            <a:ext cx="2493962" cy="5149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654050"/>
            <a:ext cx="7331075" cy="5149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DD385617-20A6-4DB5-9AC6-FDD79EEA16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8A397-64C3-44C3-83A3-41A0FB3B35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478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09650"/>
            <a:ext cx="8229600" cy="21494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41675"/>
            <a:ext cx="8229600" cy="14906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BE99BA93-8902-4C2F-A551-1B051A5BAA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6AB95-81E3-4045-B254-F210C8B72A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203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063" y="1643063"/>
            <a:ext cx="9464675" cy="3916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AD978322-07CA-4380-8D1F-855EB73BC9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5B3A3-F04D-49B7-9A9F-969F228BCA8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5328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1538288"/>
            <a:ext cx="9463088" cy="2568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300" y="4130675"/>
            <a:ext cx="9463088" cy="134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F15B220C-1504-47B8-BEFD-08F6EDFB55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1C5C2-7AD8-445F-A0C9-6DAFC5F785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788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63" y="1643063"/>
            <a:ext cx="4656137" cy="3916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1643063"/>
            <a:ext cx="4656138" cy="3916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79B2FB5-8027-42E6-9970-E2B88D2EA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8E42-2CF0-49BD-8DB5-15CD06CB9B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28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328613"/>
            <a:ext cx="9464675" cy="119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650" y="1512888"/>
            <a:ext cx="4641850" cy="7413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0" y="2254250"/>
            <a:ext cx="4641850" cy="3316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663" y="1512888"/>
            <a:ext cx="4665662" cy="7413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663" y="2254250"/>
            <a:ext cx="4665662" cy="3316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27E73DEE-FF3E-4F30-84C0-9721F86E3F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1D89-F1D6-49F4-B194-9561BD4630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876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499FD4FC-E572-483A-B63D-20B0B6309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4A6D8-FCC4-4563-8AC7-CD84E45355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466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D08EDA02-2D63-4992-8FC5-B2DEF17F34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533E4-2815-4306-9063-053FC5E9D2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758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1163"/>
            <a:ext cx="3538538" cy="14398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663" y="889000"/>
            <a:ext cx="5554662" cy="43862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1851025"/>
            <a:ext cx="3538538" cy="3430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B11A92-F8D4-466C-B0C3-3F0F46AC7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1F544-F7BF-4F52-9ADC-00892CBC93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30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C4CB82D-CC2D-4A2D-A2F5-B589519498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0772A-EE53-492D-8F47-EDC1075E69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4676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1163"/>
            <a:ext cx="3538538" cy="14398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5663" y="889000"/>
            <a:ext cx="5554662" cy="4386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1851025"/>
            <a:ext cx="3538538" cy="3430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5B3C5AA-BABD-4A0F-AB58-E3FB34A6A5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70D3F-7556-47A0-B26E-7222744EBB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3714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063" y="1643063"/>
            <a:ext cx="9464675" cy="39163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C8397531-DF04-431B-86B4-1F6C0BB42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01D58-3534-4ECE-8FE6-0A06EC7665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958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2275" y="533400"/>
            <a:ext cx="2555875" cy="5026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063" y="533400"/>
            <a:ext cx="7516812" cy="5026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940E61F-FC63-45E7-A52A-478C6FEF6C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47ACF-D12B-4C3E-BAE5-0E007B27C6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93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1538288"/>
            <a:ext cx="9463088" cy="2568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300" y="4130675"/>
            <a:ext cx="9463088" cy="1349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CA5E6BC6-B1D6-4664-8917-51DFF0B684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3108C-DFDE-4EBC-B4FE-3B62CFDAD1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03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888" y="2111375"/>
            <a:ext cx="2395537" cy="369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4825" y="2111375"/>
            <a:ext cx="2397125" cy="369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B9FADCF-85AA-4C13-B9F8-C7DAEAADC9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7546C-393B-45E8-8647-F8262D08D4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66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328613"/>
            <a:ext cx="9464675" cy="119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650" y="1512888"/>
            <a:ext cx="4641850" cy="7413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0" y="2254250"/>
            <a:ext cx="4641850" cy="331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663" y="1512888"/>
            <a:ext cx="4665662" cy="7413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663" y="2254250"/>
            <a:ext cx="4665662" cy="331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FDE441DF-4966-405D-92F1-121F37682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5B18A-F23A-458F-839F-2718DE5798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59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65B90BB3-81C2-4CBD-80E2-892B556C02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E9C55-BA94-4CCF-A8D3-2D61177A2F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77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DED817A2-D620-4376-B9D8-52CD208D6E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42A0-8436-4ED9-BD76-F3C129108E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27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1163"/>
            <a:ext cx="3538538" cy="14398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663" y="889000"/>
            <a:ext cx="5554662" cy="43862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1851025"/>
            <a:ext cx="3538538" cy="3430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FFEAFB6-234E-439B-985E-DEEF9877B7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99B67-B8DD-4907-8753-524E812052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90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1163"/>
            <a:ext cx="3538538" cy="14398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5663" y="889000"/>
            <a:ext cx="5554662" cy="43862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1851025"/>
            <a:ext cx="3538538" cy="3430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EFC0AEA-3BE6-45C9-8684-49E43B0AFD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FB698-E51D-4184-8204-FAFAD9652A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1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 descr="Parallelogram 17">
            <a:extLst>
              <a:ext uri="{FF2B5EF4-FFF2-40B4-BE49-F238E27FC236}">
                <a16:creationId xmlns="" xmlns:a16="http://schemas.microsoft.com/office/drawing/2014/main" id="{A0F728BD-E019-46CC-BECE-E948AB08B46B}"/>
              </a:ext>
            </a:extLst>
          </p:cNvPr>
          <p:cNvSpPr>
            <a:spLocks/>
          </p:cNvSpPr>
          <p:nvPr/>
        </p:nvSpPr>
        <p:spPr bwMode="auto">
          <a:xfrm>
            <a:off x="9880600" y="5999163"/>
            <a:ext cx="819150" cy="171450"/>
          </a:xfrm>
          <a:custGeom>
            <a:avLst/>
            <a:gdLst>
              <a:gd name="T0" fmla="*/ 409575 w 21600"/>
              <a:gd name="T1" fmla="*/ 85725 h 21600"/>
              <a:gd name="T2" fmla="*/ 409575 w 21600"/>
              <a:gd name="T3" fmla="*/ 85725 h 21600"/>
              <a:gd name="T4" fmla="*/ 409575 w 21600"/>
              <a:gd name="T5" fmla="*/ 85725 h 21600"/>
              <a:gd name="T6" fmla="*/ 409575 w 21600"/>
              <a:gd name="T7" fmla="*/ 8572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643" y="0"/>
                </a:lnTo>
                <a:lnTo>
                  <a:pt x="21600" y="0"/>
                </a:lnTo>
                <a:lnTo>
                  <a:pt x="1995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>
              <a:defRPr/>
            </a:pPr>
            <a:endParaRPr lang="en-US"/>
          </a:p>
        </p:txBody>
      </p:sp>
      <p:pic>
        <p:nvPicPr>
          <p:cNvPr id="4098" name="Picture 2" descr="Picture 1">
            <a:extLst>
              <a:ext uri="{FF2B5EF4-FFF2-40B4-BE49-F238E27FC236}">
                <a16:creationId xmlns="" xmlns:a16="http://schemas.microsoft.com/office/drawing/2014/main" id="{B65B282E-E18B-4AD7-8D89-748927E96F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7575"/>
            <a:ext cx="9131300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099" name="AutoShape 3" descr="Parallelogram 9">
            <a:extLst>
              <a:ext uri="{FF2B5EF4-FFF2-40B4-BE49-F238E27FC236}">
                <a16:creationId xmlns="" xmlns:a16="http://schemas.microsoft.com/office/drawing/2014/main" id="{CE9D8836-DCB2-46F3-8931-C59F5485C7FA}"/>
              </a:ext>
            </a:extLst>
          </p:cNvPr>
          <p:cNvSpPr>
            <a:spLocks/>
          </p:cNvSpPr>
          <p:nvPr/>
        </p:nvSpPr>
        <p:spPr bwMode="auto">
          <a:xfrm>
            <a:off x="9096375" y="5999163"/>
            <a:ext cx="819150" cy="171450"/>
          </a:xfrm>
          <a:custGeom>
            <a:avLst/>
            <a:gdLst>
              <a:gd name="T0" fmla="*/ 409575 w 21600"/>
              <a:gd name="T1" fmla="*/ 85725 h 21600"/>
              <a:gd name="T2" fmla="*/ 409575 w 21600"/>
              <a:gd name="T3" fmla="*/ 85725 h 21600"/>
              <a:gd name="T4" fmla="*/ 409575 w 21600"/>
              <a:gd name="T5" fmla="*/ 85725 h 21600"/>
              <a:gd name="T6" fmla="*/ 409575 w 21600"/>
              <a:gd name="T7" fmla="*/ 8572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643" y="0"/>
                </a:lnTo>
                <a:lnTo>
                  <a:pt x="21600" y="0"/>
                </a:lnTo>
                <a:lnTo>
                  <a:pt x="1995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="" xmlns:a16="http://schemas.microsoft.com/office/drawing/2014/main" id="{1E1E1FBC-67DD-4A12-BBA4-92D163704B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428625" y="5738813"/>
            <a:ext cx="6318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>
              <a:defRPr sz="4400" smtClean="0">
                <a:solidFill>
                  <a:srgbClr val="00000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defRPr>
            </a:lvl1pPr>
          </a:lstStyle>
          <a:p>
            <a:pPr>
              <a:defRPr/>
            </a:pPr>
            <a:fld id="{57A577F0-9DE5-4578-A5A7-FA754070F4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4101" name="Picture 5" descr="Picture 2">
            <a:extLst>
              <a:ext uri="{FF2B5EF4-FFF2-40B4-BE49-F238E27FC236}">
                <a16:creationId xmlns="" xmlns:a16="http://schemas.microsoft.com/office/drawing/2014/main" id="{2932FF9E-2464-4AE4-8F54-B65EED5E135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363" y="6000750"/>
            <a:ext cx="325437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 descr="Picture 12">
            <a:extLst>
              <a:ext uri="{FF2B5EF4-FFF2-40B4-BE49-F238E27FC236}">
                <a16:creationId xmlns="" xmlns:a16="http://schemas.microsoft.com/office/drawing/2014/main" id="{73C56F58-B4F6-4B25-92D0-5594F3269C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6040438"/>
            <a:ext cx="495300" cy="9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Line 7" descr="Straight Connector 7">
            <a:extLst>
              <a:ext uri="{FF2B5EF4-FFF2-40B4-BE49-F238E27FC236}">
                <a16:creationId xmlns="" xmlns:a16="http://schemas.microsoft.com/office/drawing/2014/main" id="{984828E0-3FC9-42FA-AA3D-12315A45E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-115888" y="5991225"/>
            <a:ext cx="10971213" cy="0"/>
          </a:xfrm>
          <a:prstGeom prst="line">
            <a:avLst/>
          </a:prstGeom>
          <a:noFill/>
          <a:ln w="158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eaLnBrk="1">
              <a:defRPr/>
            </a:pPr>
            <a:endParaRPr lang="x-none" altLang="x-none">
              <a:solidFill>
                <a:srgbClr val="FFFFFF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4104" name="Line 8" descr="Straight Connector 14">
            <a:extLst>
              <a:ext uri="{FF2B5EF4-FFF2-40B4-BE49-F238E27FC236}">
                <a16:creationId xmlns="" xmlns:a16="http://schemas.microsoft.com/office/drawing/2014/main" id="{562B27C6-5979-4335-9597-FB9DD533E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0" y="5991225"/>
            <a:ext cx="10972800" cy="0"/>
          </a:xfrm>
          <a:prstGeom prst="line">
            <a:avLst/>
          </a:prstGeom>
          <a:noFill/>
          <a:ln w="158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eaLnBrk="1">
              <a:defRPr/>
            </a:pPr>
            <a:endParaRPr lang="x-none" altLang="x-none">
              <a:solidFill>
                <a:srgbClr val="FFFFFF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4105" name="Line 9" descr="Straight Connector 16">
            <a:extLst>
              <a:ext uri="{FF2B5EF4-FFF2-40B4-BE49-F238E27FC236}">
                <a16:creationId xmlns="" xmlns:a16="http://schemas.microsoft.com/office/drawing/2014/main" id="{4B63E25F-AACD-427B-9E7A-A6F06D0F3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991225"/>
            <a:ext cx="10972800" cy="0"/>
          </a:xfrm>
          <a:prstGeom prst="line">
            <a:avLst/>
          </a:prstGeom>
          <a:noFill/>
          <a:ln w="158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eaLnBrk="1">
              <a:defRPr/>
            </a:pPr>
            <a:endParaRPr lang="x-none" altLang="x-none">
              <a:solidFill>
                <a:srgbClr val="FFFFFF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4106" name="Line 10" descr="Straight Connector 15">
            <a:extLst>
              <a:ext uri="{FF2B5EF4-FFF2-40B4-BE49-F238E27FC236}">
                <a16:creationId xmlns="" xmlns:a16="http://schemas.microsoft.com/office/drawing/2014/main" id="{EE53E246-CE56-4A0B-8AAC-851AF6302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181725"/>
            <a:ext cx="10972800" cy="0"/>
          </a:xfrm>
          <a:prstGeom prst="line">
            <a:avLst/>
          </a:prstGeom>
          <a:noFill/>
          <a:ln w="158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eaLnBrk="1">
              <a:defRPr/>
            </a:pPr>
            <a:endParaRPr lang="x-none" altLang="x-none">
              <a:solidFill>
                <a:srgbClr val="FFFFFF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pic>
        <p:nvPicPr>
          <p:cNvPr id="4107" name="Picture 11" descr="Picture 4">
            <a:extLst>
              <a:ext uri="{FF2B5EF4-FFF2-40B4-BE49-F238E27FC236}">
                <a16:creationId xmlns="" xmlns:a16="http://schemas.microsoft.com/office/drawing/2014/main" id="{84A5AA87-B2FF-430A-B8C7-D88CBDBC8B5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213" y="5981700"/>
            <a:ext cx="415925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8" name="Rectangle 12">
            <a:extLst>
              <a:ext uri="{FF2B5EF4-FFF2-40B4-BE49-F238E27FC236}">
                <a16:creationId xmlns="" xmlns:a16="http://schemas.microsoft.com/office/drawing/2014/main" id="{F29512A2-9A0F-4FA4-A1EB-02A95A907C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6888" y="654050"/>
            <a:ext cx="9977437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Arial" charset="0"/>
              </a:rPr>
              <a:t>Click to edit Master title style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="" xmlns:a16="http://schemas.microsoft.com/office/drawing/2014/main" id="{417E89E3-0AD9-49C6-A852-573F8D4598D7}"/>
              </a:ext>
            </a:extLst>
          </p:cNvPr>
          <p:cNvSpPr>
            <a:spLocks noGrp="1"/>
          </p:cNvSpPr>
          <p:nvPr>
            <p:ph type="body" sz="half" idx="1"/>
          </p:nvPr>
        </p:nvSpPr>
        <p:spPr bwMode="auto">
          <a:xfrm>
            <a:off x="496888" y="2111375"/>
            <a:ext cx="4945062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Arial" charset="0"/>
              </a:rPr>
              <a:t>Click to edit Master text styles</a:t>
            </a:r>
          </a:p>
          <a:p>
            <a:pPr lvl="1"/>
            <a:r>
              <a:rPr lang="x-none" altLang="x-none">
                <a:sym typeface="Arial" charset="0"/>
              </a:rPr>
              <a:t>Second level</a:t>
            </a:r>
          </a:p>
          <a:p>
            <a:pPr lvl="2"/>
            <a:r>
              <a:rPr lang="x-none" altLang="x-none">
                <a:sym typeface="Arial" charset="0"/>
              </a:rPr>
              <a:t>Third level</a:t>
            </a:r>
          </a:p>
          <a:p>
            <a:pPr lvl="3"/>
            <a:r>
              <a:rPr lang="x-none" altLang="x-none">
                <a:sym typeface="Arial" charset="0"/>
              </a:rPr>
              <a:t>Fourth level</a:t>
            </a:r>
          </a:p>
          <a:p>
            <a:pPr lvl="4"/>
            <a:r>
              <a:rPr lang="x-none" altLang="x-none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kern="1200">
          <a:solidFill>
            <a:srgbClr val="333333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panose="020B0604020202020204" pitchFamily="34" charset="0"/>
        </a:defRPr>
      </a:lvl5pPr>
      <a:lvl6pPr marL="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L="9144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L="13716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L="18288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charset="0"/>
        </a:defRPr>
      </a:lvl9pPr>
    </p:titleStyle>
    <p:bodyStyle>
      <a:lvl1pPr marL="171450" indent="-171450" algn="l" defTabSz="46196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rgbClr val="008CFF"/>
        </a:buClr>
        <a:buSzPct val="100000"/>
        <a:buFont typeface="Arial" panose="020B0604020202020204" pitchFamily="34" charset="0"/>
        <a:buChar char="/"/>
        <a:defRPr kern="1200">
          <a:solidFill>
            <a:srgbClr val="6F6F6F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93725" indent="-192088" algn="l" defTabSz="46196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rgbClr val="008CFF"/>
        </a:buClr>
        <a:buSzPct val="100000"/>
        <a:buFont typeface="Arial" panose="020B0604020202020204" pitchFamily="34" charset="0"/>
        <a:buChar char="‒"/>
        <a:defRPr kern="1200">
          <a:solidFill>
            <a:srgbClr val="6F6F6F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022350" indent="-219075" algn="l" defTabSz="46196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rgbClr val="008CFF"/>
        </a:buClr>
        <a:buSzPct val="100000"/>
        <a:buFont typeface="Arial" panose="020B0604020202020204" pitchFamily="34" charset="0"/>
        <a:buChar char="‒"/>
        <a:defRPr kern="1200">
          <a:solidFill>
            <a:srgbClr val="6F6F6F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751013" indent="-204788" algn="l" defTabSz="46196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rgbClr val="008CFF"/>
        </a:buClr>
        <a:buSzPct val="100000"/>
        <a:buFont typeface="Arial" panose="020B0604020202020204" pitchFamily="34" charset="0"/>
        <a:buChar char="–"/>
        <a:defRPr kern="1200">
          <a:solidFill>
            <a:srgbClr val="6F6F6F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93913" indent="-204788" algn="l" defTabSz="46196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rgbClr val="008CFF"/>
        </a:buClr>
        <a:buSzPct val="100000"/>
        <a:buFont typeface="Arial" panose="020B0604020202020204" pitchFamily="34" charset="0"/>
        <a:buChar char="»"/>
        <a:defRPr kern="1200">
          <a:solidFill>
            <a:srgbClr val="6F6F6F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 descr="Parallelogram 17">
            <a:extLst>
              <a:ext uri="{FF2B5EF4-FFF2-40B4-BE49-F238E27FC236}">
                <a16:creationId xmlns="" xmlns:a16="http://schemas.microsoft.com/office/drawing/2014/main" id="{C57FFF03-3859-4AD5-BFF7-8CD6CB10C314}"/>
              </a:ext>
            </a:extLst>
          </p:cNvPr>
          <p:cNvSpPr>
            <a:spLocks/>
          </p:cNvSpPr>
          <p:nvPr/>
        </p:nvSpPr>
        <p:spPr bwMode="auto">
          <a:xfrm>
            <a:off x="9880600" y="5999163"/>
            <a:ext cx="819150" cy="171450"/>
          </a:xfrm>
          <a:custGeom>
            <a:avLst/>
            <a:gdLst>
              <a:gd name="T0" fmla="*/ 409575 w 21600"/>
              <a:gd name="T1" fmla="*/ 85725 h 21600"/>
              <a:gd name="T2" fmla="*/ 409575 w 21600"/>
              <a:gd name="T3" fmla="*/ 85725 h 21600"/>
              <a:gd name="T4" fmla="*/ 409575 w 21600"/>
              <a:gd name="T5" fmla="*/ 85725 h 21600"/>
              <a:gd name="T6" fmla="*/ 409575 w 21600"/>
              <a:gd name="T7" fmla="*/ 8572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643" y="0"/>
                </a:lnTo>
                <a:lnTo>
                  <a:pt x="21600" y="0"/>
                </a:lnTo>
                <a:lnTo>
                  <a:pt x="1995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>
              <a:defRPr/>
            </a:pPr>
            <a:endParaRPr lang="en-US"/>
          </a:p>
        </p:txBody>
      </p:sp>
      <p:pic>
        <p:nvPicPr>
          <p:cNvPr id="5122" name="Picture 2" descr="Picture 1">
            <a:extLst>
              <a:ext uri="{FF2B5EF4-FFF2-40B4-BE49-F238E27FC236}">
                <a16:creationId xmlns="" xmlns:a16="http://schemas.microsoft.com/office/drawing/2014/main" id="{7F6976F3-7A0F-4CDD-9CA4-8336FF96B4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7575"/>
            <a:ext cx="9131300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AutoShape 3" descr="Parallelogram 9">
            <a:extLst>
              <a:ext uri="{FF2B5EF4-FFF2-40B4-BE49-F238E27FC236}">
                <a16:creationId xmlns="" xmlns:a16="http://schemas.microsoft.com/office/drawing/2014/main" id="{67719731-A70D-4566-97A2-3857E6661F46}"/>
              </a:ext>
            </a:extLst>
          </p:cNvPr>
          <p:cNvSpPr>
            <a:spLocks/>
          </p:cNvSpPr>
          <p:nvPr/>
        </p:nvSpPr>
        <p:spPr bwMode="auto">
          <a:xfrm>
            <a:off x="9096375" y="5999163"/>
            <a:ext cx="819150" cy="171450"/>
          </a:xfrm>
          <a:custGeom>
            <a:avLst/>
            <a:gdLst>
              <a:gd name="T0" fmla="*/ 409575 w 21600"/>
              <a:gd name="T1" fmla="*/ 85725 h 21600"/>
              <a:gd name="T2" fmla="*/ 409575 w 21600"/>
              <a:gd name="T3" fmla="*/ 85725 h 21600"/>
              <a:gd name="T4" fmla="*/ 409575 w 21600"/>
              <a:gd name="T5" fmla="*/ 85725 h 21600"/>
              <a:gd name="T6" fmla="*/ 409575 w 21600"/>
              <a:gd name="T7" fmla="*/ 8572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643" y="0"/>
                </a:lnTo>
                <a:lnTo>
                  <a:pt x="21600" y="0"/>
                </a:lnTo>
                <a:lnTo>
                  <a:pt x="19957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="" xmlns:a16="http://schemas.microsoft.com/office/drawing/2014/main" id="{F33965A9-CCBB-4495-8863-E5FCDE58C7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428625" y="5738813"/>
            <a:ext cx="6318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>
              <a:defRPr sz="4400" smtClean="0">
                <a:solidFill>
                  <a:srgbClr val="00000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defRPr>
            </a:lvl1pPr>
          </a:lstStyle>
          <a:p>
            <a:pPr>
              <a:defRPr/>
            </a:pPr>
            <a:fld id="{CE8B1A94-DA57-410B-B3CF-934AC9D25E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5125" name="Picture 5" descr="Picture 2">
            <a:extLst>
              <a:ext uri="{FF2B5EF4-FFF2-40B4-BE49-F238E27FC236}">
                <a16:creationId xmlns="" xmlns:a16="http://schemas.microsoft.com/office/drawing/2014/main" id="{2043E28B-B0B2-4D5D-AACF-CD3A24362F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363" y="6000750"/>
            <a:ext cx="325437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 descr="Picture 12">
            <a:extLst>
              <a:ext uri="{FF2B5EF4-FFF2-40B4-BE49-F238E27FC236}">
                <a16:creationId xmlns="" xmlns:a16="http://schemas.microsoft.com/office/drawing/2014/main" id="{AF39F44D-42C0-467A-96B9-CBB7BBABA8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6040438"/>
            <a:ext cx="495300" cy="9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Line 7" descr="Straight Connector 7">
            <a:extLst>
              <a:ext uri="{FF2B5EF4-FFF2-40B4-BE49-F238E27FC236}">
                <a16:creationId xmlns="" xmlns:a16="http://schemas.microsoft.com/office/drawing/2014/main" id="{DCD507D7-88DD-4B24-A9AE-52F5F661F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-115888" y="5991225"/>
            <a:ext cx="10971213" cy="0"/>
          </a:xfrm>
          <a:prstGeom prst="line">
            <a:avLst/>
          </a:prstGeom>
          <a:noFill/>
          <a:ln w="158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eaLnBrk="1">
              <a:defRPr/>
            </a:pPr>
            <a:endParaRPr lang="x-none" altLang="x-none">
              <a:solidFill>
                <a:srgbClr val="FFFFFF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5128" name="Line 8" descr="Straight Connector 14">
            <a:extLst>
              <a:ext uri="{FF2B5EF4-FFF2-40B4-BE49-F238E27FC236}">
                <a16:creationId xmlns="" xmlns:a16="http://schemas.microsoft.com/office/drawing/2014/main" id="{C8A80AB0-0197-49D9-8930-142B6CF18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0" y="5991225"/>
            <a:ext cx="10972800" cy="0"/>
          </a:xfrm>
          <a:prstGeom prst="line">
            <a:avLst/>
          </a:prstGeom>
          <a:noFill/>
          <a:ln w="158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eaLnBrk="1">
              <a:defRPr/>
            </a:pPr>
            <a:endParaRPr lang="x-none" altLang="x-none">
              <a:solidFill>
                <a:srgbClr val="FFFFFF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5129" name="Line 9" descr="Straight Connector 16">
            <a:extLst>
              <a:ext uri="{FF2B5EF4-FFF2-40B4-BE49-F238E27FC236}">
                <a16:creationId xmlns="" xmlns:a16="http://schemas.microsoft.com/office/drawing/2014/main" id="{F50927A4-33B6-43A4-AEF0-2277C6E52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991225"/>
            <a:ext cx="10972800" cy="0"/>
          </a:xfrm>
          <a:prstGeom prst="line">
            <a:avLst/>
          </a:prstGeom>
          <a:noFill/>
          <a:ln w="158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eaLnBrk="1">
              <a:defRPr/>
            </a:pPr>
            <a:endParaRPr lang="x-none" altLang="x-none">
              <a:solidFill>
                <a:srgbClr val="FFFFFF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5130" name="Line 10" descr="Straight Connector 15">
            <a:extLst>
              <a:ext uri="{FF2B5EF4-FFF2-40B4-BE49-F238E27FC236}">
                <a16:creationId xmlns="" xmlns:a16="http://schemas.microsoft.com/office/drawing/2014/main" id="{4815005B-698E-4E1B-8C91-58C1AD8D6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181725"/>
            <a:ext cx="10972800" cy="0"/>
          </a:xfrm>
          <a:prstGeom prst="line">
            <a:avLst/>
          </a:prstGeom>
          <a:noFill/>
          <a:ln w="158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/>
          <a:p>
            <a:pPr eaLnBrk="1">
              <a:defRPr/>
            </a:pPr>
            <a:endParaRPr lang="x-none" altLang="x-none">
              <a:solidFill>
                <a:srgbClr val="FFFFFF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pic>
        <p:nvPicPr>
          <p:cNvPr id="5131" name="Picture 11" descr="Picture 4">
            <a:extLst>
              <a:ext uri="{FF2B5EF4-FFF2-40B4-BE49-F238E27FC236}">
                <a16:creationId xmlns="" xmlns:a16="http://schemas.microsoft.com/office/drawing/2014/main" id="{FC5AFC0B-1DB2-48FB-99B2-3B72290107E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213" y="5981700"/>
            <a:ext cx="415925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32" name="Rectangle 12">
            <a:extLst>
              <a:ext uri="{FF2B5EF4-FFF2-40B4-BE49-F238E27FC236}">
                <a16:creationId xmlns="" xmlns:a16="http://schemas.microsoft.com/office/drawing/2014/main" id="{22A2BE63-4A07-4904-B8AC-693ABAFA65C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73063" y="533400"/>
            <a:ext cx="10225087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kern="1200">
          <a:solidFill>
            <a:srgbClr val="333333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panose="020B0604020202020204" pitchFamily="34" charset="0"/>
        </a:defRPr>
      </a:lvl5pPr>
      <a:lvl6pPr marL="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L="9144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L="13716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L="18288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rgbClr val="333333"/>
          </a:solidFill>
          <a:latin typeface="Arial" charset="0"/>
          <a:ea typeface="Arial" charset="0"/>
          <a:cs typeface="Arial" charset="0"/>
          <a:sym typeface="Arial" charset="0"/>
        </a:defRPr>
      </a:lvl9pPr>
    </p:titleStyle>
    <p:bodyStyle>
      <a:lvl1pPr marL="171450" indent="-171450" algn="l" defTabSz="46196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rgbClr val="008CFF"/>
        </a:buClr>
        <a:buSzPct val="100000"/>
        <a:buFont typeface="Arial" panose="020B0604020202020204" pitchFamily="34" charset="0"/>
        <a:buChar char="/"/>
        <a:defRPr kern="1200">
          <a:solidFill>
            <a:srgbClr val="6F6F6F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93725" indent="-192088" algn="l" defTabSz="46196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rgbClr val="008CFF"/>
        </a:buClr>
        <a:buSzPct val="100000"/>
        <a:buFont typeface="Arial" panose="020B0604020202020204" pitchFamily="34" charset="0"/>
        <a:buChar char="‒"/>
        <a:defRPr kern="1200">
          <a:solidFill>
            <a:srgbClr val="6F6F6F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022350" indent="-219075" algn="l" defTabSz="46196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rgbClr val="008CFF"/>
        </a:buClr>
        <a:buSzPct val="100000"/>
        <a:buFont typeface="Arial" panose="020B0604020202020204" pitchFamily="34" charset="0"/>
        <a:buChar char="‒"/>
        <a:defRPr kern="1200">
          <a:solidFill>
            <a:srgbClr val="6F6F6F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751013" indent="-204788" algn="l" defTabSz="46196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rgbClr val="008CFF"/>
        </a:buClr>
        <a:buSzPct val="100000"/>
        <a:buFont typeface="Arial" panose="020B0604020202020204" pitchFamily="34" charset="0"/>
        <a:buChar char="–"/>
        <a:defRPr kern="1200">
          <a:solidFill>
            <a:srgbClr val="6F6F6F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93913" indent="-204788" algn="l" defTabSz="461963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rgbClr val="008CFF"/>
        </a:buClr>
        <a:buSzPct val="100000"/>
        <a:buFont typeface="Arial" panose="020B0604020202020204" pitchFamily="34" charset="0"/>
        <a:buChar char="»"/>
        <a:defRPr kern="1200">
          <a:solidFill>
            <a:srgbClr val="6F6F6F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stanford.edu/~hastie/StatLearnSparsity_files/SLS_corrected_1.4.16.pdf" TargetMode="External"/><Relationship Id="rId3" Type="http://schemas.openxmlformats.org/officeDocument/2006/relationships/hyperlink" Target="http://foges.github.io/pogs/ref/admm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stanford.edu/~boyd/papers/pog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tweb.stanford.edu/~tibs/ElemStatLearn/printings/ESLII_print10.pdf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LrC3mBNG7WU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s://www.youtube.com/watch?v=NkeSDrifJd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RKSXNfreL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h2oai/h2o4gpu/blob/master/examples/py/xgboost_simple_demo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keSDrifJd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blogs.nvidia.com/parallelforall/gradient-boosting-decision-trees-xgboost-cuda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c-d/kmcuda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h2oai/h2o4gpu/blob/master/examples/py/demos/H2O4GPU_KMeans_Images.ipynb" TargetMode="Externa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036E94-7BA3-4467-94BD-F8540728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ym typeface="Arial" charset="0"/>
              </a:rPr>
              <a:t>Generalized Linear Modelling in </a:t>
            </a:r>
            <a:r>
              <a:rPr lang="en-US" dirty="0" smtClean="0">
                <a:sym typeface="Arial" charset="0"/>
              </a:rPr>
              <a:t>H2O4GPU</a:t>
            </a:r>
            <a:endParaRPr lang="en-US" dirty="0">
              <a:sym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4209EF-6AF4-48F5-9E0E-F70615E19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88" y="1244600"/>
            <a:ext cx="4945062" cy="4581525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Framework utilizes Proximal Graph Solver (POGS) from Stephen Boyd &amp; Chris </a:t>
            </a:r>
            <a:r>
              <a:rPr lang="en-US" altLang="en-US" sz="1600" dirty="0" err="1"/>
              <a:t>Fougner</a:t>
            </a:r>
            <a:r>
              <a:rPr lang="en-US" altLang="en-US" sz="1600" dirty="0"/>
              <a:t> (</a:t>
            </a:r>
            <a:r>
              <a:rPr lang="en-US" altLang="en-US" sz="1600" dirty="0">
                <a:hlinkClick r:id="rId2" tooltip="Parameter Selection and Pre-Conditioning for a Graph Form Solver -- C. Fougner and S. Boyd"/>
              </a:rPr>
              <a:t>Parameter Selection and Pre-Conditioning for a Graph Form Solver -- C. </a:t>
            </a:r>
            <a:r>
              <a:rPr lang="en-US" altLang="en-US" sz="1600" dirty="0" err="1">
                <a:hlinkClick r:id="rId2" tooltip="Parameter Selection and Pre-Conditioning for a Graph Form Solver -- C. Fougner and S. Boyd"/>
              </a:rPr>
              <a:t>Fougner</a:t>
            </a:r>
            <a:r>
              <a:rPr lang="en-US" altLang="en-US" sz="1600" dirty="0">
                <a:hlinkClick r:id="rId2" tooltip="Parameter Selection and Pre-Conditioning for a Graph Form Solver -- C. Fougner and S. Boyd"/>
              </a:rPr>
              <a:t> and S. Boyd</a:t>
            </a:r>
            <a:r>
              <a:rPr lang="en-US" altLang="en-US" sz="1600" dirty="0"/>
              <a:t>)</a:t>
            </a:r>
          </a:p>
          <a:p>
            <a:pPr lvl="1">
              <a:defRPr/>
            </a:pPr>
            <a:r>
              <a:rPr lang="en-US" altLang="en-US" sz="1600" dirty="0"/>
              <a:t>A solver for convex optimization problems in </a:t>
            </a:r>
            <a:r>
              <a:rPr lang="en-US" altLang="en-US" sz="1600" i="1" dirty="0"/>
              <a:t>graph form</a:t>
            </a:r>
            <a:r>
              <a:rPr lang="en-US" altLang="en-US" sz="1600" dirty="0"/>
              <a:t> using </a:t>
            </a:r>
            <a:r>
              <a:rPr lang="en-US" altLang="en-US" sz="1600" dirty="0">
                <a:hlinkClick r:id="rId3"/>
              </a:rPr>
              <a:t>Alternating Direction Method of Multipliers</a:t>
            </a:r>
            <a:r>
              <a:rPr lang="en-US" altLang="en-US" sz="1600" dirty="0"/>
              <a:t> (ADMM)</a:t>
            </a:r>
          </a:p>
          <a:p>
            <a:pPr>
              <a:defRPr/>
            </a:pPr>
            <a:r>
              <a:rPr lang="en-US" altLang="en-US" sz="1600" dirty="0"/>
              <a:t>Solvers include Lasso, Ridge Regression, Logistic Regression, and Elastic Net Regularization</a:t>
            </a:r>
          </a:p>
          <a:p>
            <a:pPr>
              <a:defRPr/>
            </a:pPr>
            <a:r>
              <a:rPr lang="en-US" altLang="en-US" sz="1600" dirty="0"/>
              <a:t>Improvements to original implementation of POGS:</a:t>
            </a:r>
          </a:p>
          <a:p>
            <a:pPr lvl="1">
              <a:defRPr/>
            </a:pPr>
            <a:r>
              <a:rPr lang="en-US" altLang="en-US" sz="1600" dirty="0"/>
              <a:t>Full alpha search</a:t>
            </a:r>
          </a:p>
          <a:p>
            <a:pPr lvl="1">
              <a:defRPr/>
            </a:pPr>
            <a:r>
              <a:rPr lang="en-US" altLang="en-US" sz="1600" dirty="0"/>
              <a:t>Cross Validation</a:t>
            </a:r>
          </a:p>
          <a:p>
            <a:pPr lvl="1">
              <a:defRPr/>
            </a:pPr>
            <a:r>
              <a:rPr lang="en-US" altLang="en-US" sz="1600" dirty="0"/>
              <a:t>Early Stopping (RMSE for regression problems and </a:t>
            </a:r>
            <a:r>
              <a:rPr lang="en-US" altLang="en-US" sz="1600" dirty="0" err="1"/>
              <a:t>Logloss</a:t>
            </a:r>
            <a:r>
              <a:rPr lang="en-US" altLang="en-US" sz="1600" dirty="0"/>
              <a:t> for classification)</a:t>
            </a:r>
          </a:p>
          <a:p>
            <a:pPr lvl="1">
              <a:defRPr/>
            </a:pPr>
            <a:r>
              <a:rPr lang="en-US" altLang="en-US" sz="1600" dirty="0"/>
              <a:t>Various bug fixes from original implementation</a:t>
            </a:r>
          </a:p>
          <a:p>
            <a:pPr lvl="1">
              <a:defRPr/>
            </a:pPr>
            <a:r>
              <a:rPr lang="en-US" altLang="en-US" sz="1600" dirty="0"/>
              <a:t>Added </a:t>
            </a:r>
            <a:r>
              <a:rPr lang="en-US" altLang="en-US" sz="1600" dirty="0" err="1"/>
              <a:t>Scikit</a:t>
            </a:r>
            <a:r>
              <a:rPr lang="en-US" altLang="en-US" sz="1600" dirty="0"/>
              <a:t> learn “like” API</a:t>
            </a:r>
          </a:p>
          <a:p>
            <a:pPr lvl="1">
              <a:defRPr/>
            </a:pPr>
            <a:r>
              <a:rPr lang="en-US" altLang="en-US" sz="1600" dirty="0"/>
              <a:t>Supports multiple </a:t>
            </a:r>
            <a:r>
              <a:rPr lang="en-US" altLang="en-US" sz="1600" dirty="0" smtClean="0"/>
              <a:t>GPUs</a:t>
            </a:r>
            <a:endParaRPr lang="en-US" altLang="en-US" sz="1600" dirty="0"/>
          </a:p>
          <a:p>
            <a:pPr lvl="1">
              <a:defRPr/>
            </a:pPr>
            <a:endParaRPr lang="en-US" altLang="en-US" sz="1600" dirty="0"/>
          </a:p>
          <a:p>
            <a:pPr>
              <a:defRPr/>
            </a:pPr>
            <a:endParaRPr lang="en-US" altLang="en-US" sz="1600" dirty="0"/>
          </a:p>
        </p:txBody>
      </p:sp>
      <p:pic>
        <p:nvPicPr>
          <p:cNvPr id="21508" name="pasted-image.png">
            <a:extLst>
              <a:ext uri="{FF2B5EF4-FFF2-40B4-BE49-F238E27FC236}">
                <a16:creationId xmlns="" xmlns:a16="http://schemas.microsoft.com/office/drawing/2014/main" id="{8390369D-ABE6-4ACB-8637-B276321EC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0" y="1244600"/>
            <a:ext cx="197485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1509" name="pasted-image.png">
            <a:extLst>
              <a:ext uri="{FF2B5EF4-FFF2-40B4-BE49-F238E27FC236}">
                <a16:creationId xmlns="" xmlns:a16="http://schemas.microsoft.com/office/drawing/2014/main" id="{B80007EF-A3EE-49D9-96D6-08E7E9260F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0" y="2279650"/>
            <a:ext cx="8634413" cy="997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1510" name="pasted-image.png">
            <a:extLst>
              <a:ext uri="{FF2B5EF4-FFF2-40B4-BE49-F238E27FC236}">
                <a16:creationId xmlns="" xmlns:a16="http://schemas.microsoft.com/office/drawing/2014/main" id="{29A26CD8-216E-43E7-A6C4-0BB56B050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6150" y="2432050"/>
            <a:ext cx="8634413" cy="997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1511" name="pasted-image.png">
            <a:extLst>
              <a:ext uri="{FF2B5EF4-FFF2-40B4-BE49-F238E27FC236}">
                <a16:creationId xmlns="" xmlns:a16="http://schemas.microsoft.com/office/drawing/2014/main" id="{10A80A59-9522-4D91-BCB0-AB460FF3AC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550" y="2584450"/>
            <a:ext cx="8634413" cy="997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1512" name="pasted-image.png">
            <a:extLst>
              <a:ext uri="{FF2B5EF4-FFF2-40B4-BE49-F238E27FC236}">
                <a16:creationId xmlns="" xmlns:a16="http://schemas.microsoft.com/office/drawing/2014/main" id="{5462B706-10A1-4AFF-A0E0-44B27EBB8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0950" y="2736850"/>
            <a:ext cx="8634413" cy="997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1513" name="pasted-image.png">
            <a:extLst>
              <a:ext uri="{FF2B5EF4-FFF2-40B4-BE49-F238E27FC236}">
                <a16:creationId xmlns="" xmlns:a16="http://schemas.microsoft.com/office/drawing/2014/main" id="{6526E3F6-76AF-48C3-B0F4-3767CCFF4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350" y="2889250"/>
            <a:ext cx="8634413" cy="997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1514" name="pasted-image.png">
            <a:extLst>
              <a:ext uri="{FF2B5EF4-FFF2-40B4-BE49-F238E27FC236}">
                <a16:creationId xmlns="" xmlns:a16="http://schemas.microsoft.com/office/drawing/2014/main" id="{34216733-9DC6-489F-9381-1C4030788F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0" y="3041650"/>
            <a:ext cx="8634413" cy="997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1515" name="Shape 1914">
            <a:extLst>
              <a:ext uri="{FF2B5EF4-FFF2-40B4-BE49-F238E27FC236}">
                <a16:creationId xmlns="" xmlns:a16="http://schemas.microsoft.com/office/drawing/2014/main" id="{C4281931-FA47-4B6D-B5E2-B1C27288D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12822238"/>
            <a:ext cx="8805862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1pPr>
            <a:lvl2pPr marL="742950" indent="-28575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2pPr>
            <a:lvl3pPr marL="11430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3pPr>
            <a:lvl4pPr marL="16002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4pPr>
            <a:lvl5pPr marL="20574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r>
              <a:rPr lang="en-US" altLang="en-US" i="1" u="sng">
                <a:hlinkClick r:id="rId6"/>
              </a:rPr>
              <a:t>Hastie, Tibshirani, Friedman. Elements of Statistical Learning</a:t>
            </a:r>
          </a:p>
        </p:txBody>
      </p:sp>
      <p:sp>
        <p:nvSpPr>
          <p:cNvPr id="21516" name="Shape 1914">
            <a:extLst>
              <a:ext uri="{FF2B5EF4-FFF2-40B4-BE49-F238E27FC236}">
                <a16:creationId xmlns="" xmlns:a16="http://schemas.microsoft.com/office/drawing/2014/main" id="{C70AFAC8-E76A-4C5D-9924-EFEFD36AB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5556250"/>
            <a:ext cx="37242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>
            <a:spAutoFit/>
          </a:bodyPr>
          <a:lstStyle>
            <a:lvl1pPr defTabSz="1828800">
              <a:lnSpc>
                <a:spcPct val="90000"/>
              </a:lnSpc>
              <a:spcBef>
                <a:spcPts val="300"/>
              </a:spcBef>
              <a:buClr>
                <a:srgbClr val="008CFF"/>
              </a:buClr>
              <a:buSzPct val="100000"/>
              <a:buFont typeface="Arial" panose="020B0604020202020204" pitchFamily="34" charset="0"/>
              <a:buChar char="/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93725" indent="-192088" defTabSz="1828800">
              <a:lnSpc>
                <a:spcPct val="90000"/>
              </a:lnSpc>
              <a:spcBef>
                <a:spcPts val="300"/>
              </a:spcBef>
              <a:buClr>
                <a:srgbClr val="008CFF"/>
              </a:buClr>
              <a:buSzPct val="100000"/>
              <a:buFont typeface="Arial" panose="020B0604020202020204" pitchFamily="34" charset="0"/>
              <a:buChar char="‒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22350" indent="-219075" defTabSz="1828800">
              <a:lnSpc>
                <a:spcPct val="90000"/>
              </a:lnSpc>
              <a:spcBef>
                <a:spcPts val="300"/>
              </a:spcBef>
              <a:buClr>
                <a:srgbClr val="008CFF"/>
              </a:buClr>
              <a:buSzPct val="100000"/>
              <a:buFont typeface="Arial" panose="020B0604020202020204" pitchFamily="34" charset="0"/>
              <a:buChar char="‒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751013" indent="-204788" defTabSz="1828800">
              <a:lnSpc>
                <a:spcPct val="90000"/>
              </a:lnSpc>
              <a:spcBef>
                <a:spcPts val="300"/>
              </a:spcBef>
              <a:buClr>
                <a:srgbClr val="008CFF"/>
              </a:buClr>
              <a:buSzPct val="100000"/>
              <a:buFont typeface="Arial" panose="020B0604020202020204" pitchFamily="34" charset="0"/>
              <a:buChar char="–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93913" indent="-204788" defTabSz="1828800">
              <a:lnSpc>
                <a:spcPct val="90000"/>
              </a:lnSpc>
              <a:spcBef>
                <a:spcPts val="300"/>
              </a:spcBef>
              <a:buClr>
                <a:srgbClr val="008CFF"/>
              </a:buClr>
              <a:buSzPct val="100000"/>
              <a:buFont typeface="Arial" panose="020B0604020202020204" pitchFamily="34" charset="0"/>
              <a:buChar char="»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51113" indent="-204788" defTabSz="182880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8CFF"/>
              </a:buClr>
              <a:buSzPct val="100000"/>
              <a:buFont typeface="Arial" panose="020B0604020202020204" pitchFamily="34" charset="0"/>
              <a:buChar char="»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008313" indent="-204788" defTabSz="182880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8CFF"/>
              </a:buClr>
              <a:buSzPct val="100000"/>
              <a:buFont typeface="Arial" panose="020B0604020202020204" pitchFamily="34" charset="0"/>
              <a:buChar char="»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65513" indent="-204788" defTabSz="182880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8CFF"/>
              </a:buClr>
              <a:buSzPct val="100000"/>
              <a:buFont typeface="Arial" panose="020B0604020202020204" pitchFamily="34" charset="0"/>
              <a:buChar char="»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922713" indent="-204788" defTabSz="182880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8CFF"/>
              </a:buClr>
              <a:buSzPct val="100000"/>
              <a:buFont typeface="Arial" panose="020B0604020202020204" pitchFamily="34" charset="0"/>
              <a:buChar char="»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u="sng">
                <a:solidFill>
                  <a:srgbClr val="000000"/>
                </a:solidFill>
                <a:sym typeface="Calibri" panose="020F0502020204030204" pitchFamily="34" charset="0"/>
                <a:hlinkClick r:id="rId6"/>
              </a:rPr>
              <a:t>Hastie, Tibshirani, Friedman. Elements of Statistical Learning</a:t>
            </a:r>
          </a:p>
        </p:txBody>
      </p:sp>
      <p:pic>
        <p:nvPicPr>
          <p:cNvPr id="21517" name="pasted-image.png">
            <a:extLst>
              <a:ext uri="{FF2B5EF4-FFF2-40B4-BE49-F238E27FC236}">
                <a16:creationId xmlns="" xmlns:a16="http://schemas.microsoft.com/office/drawing/2014/main" id="{FD2CD870-4DAE-46D3-9155-B8F39F2840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475" y="1244600"/>
            <a:ext cx="1974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1518" name="pasted-image.png">
            <a:extLst>
              <a:ext uri="{FF2B5EF4-FFF2-40B4-BE49-F238E27FC236}">
                <a16:creationId xmlns="" xmlns:a16="http://schemas.microsoft.com/office/drawing/2014/main" id="{9D3D20D3-0389-447C-AE23-8414FFCF35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38" y="3244850"/>
            <a:ext cx="19748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1519" name="Shape 1931">
            <a:hlinkClick r:id="" action="ppaction://hlinkshowjump?jump=nextslide"/>
            <a:extLst>
              <a:ext uri="{FF2B5EF4-FFF2-40B4-BE49-F238E27FC236}">
                <a16:creationId xmlns="" xmlns:a16="http://schemas.microsoft.com/office/drawing/2014/main" id="{CC1BACCD-EB36-4883-89B2-7DDAA63E0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12822238"/>
            <a:ext cx="93091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1pPr>
            <a:lvl2pPr marL="742950" indent="-28575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2pPr>
            <a:lvl3pPr marL="11430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3pPr>
            <a:lvl4pPr marL="16002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4pPr>
            <a:lvl5pPr marL="20574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r>
              <a:rPr lang="en-US" altLang="en-US" i="1" u="sng">
                <a:hlinkClick r:id="rId8"/>
              </a:rPr>
              <a:t>Hastie, Tibshirani, Wainwright. Statistical Learning with Sparsity</a:t>
            </a:r>
          </a:p>
        </p:txBody>
      </p:sp>
      <p:sp>
        <p:nvSpPr>
          <p:cNvPr id="21520" name="Shape 1931">
            <a:hlinkClick r:id="" action="ppaction://hlinkshowjump?jump=nextslide"/>
            <a:extLst>
              <a:ext uri="{FF2B5EF4-FFF2-40B4-BE49-F238E27FC236}">
                <a16:creationId xmlns="" xmlns:a16="http://schemas.microsoft.com/office/drawing/2014/main" id="{A1476649-BCC4-448A-9933-D9C04EF27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5568950"/>
            <a:ext cx="37020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lnSpc>
                <a:spcPct val="90000"/>
              </a:lnSpc>
              <a:spcBef>
                <a:spcPts val="300"/>
              </a:spcBef>
              <a:buClr>
                <a:srgbClr val="008CFF"/>
              </a:buClr>
              <a:buSzPct val="100000"/>
              <a:buFont typeface="Arial" panose="020B0604020202020204" pitchFamily="34" charset="0"/>
              <a:buChar char="/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93725" indent="-192088" defTabSz="1828800">
              <a:lnSpc>
                <a:spcPct val="90000"/>
              </a:lnSpc>
              <a:spcBef>
                <a:spcPts val="300"/>
              </a:spcBef>
              <a:buClr>
                <a:srgbClr val="008CFF"/>
              </a:buClr>
              <a:buSzPct val="100000"/>
              <a:buFont typeface="Arial" panose="020B0604020202020204" pitchFamily="34" charset="0"/>
              <a:buChar char="‒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022350" indent="-219075" defTabSz="1828800">
              <a:lnSpc>
                <a:spcPct val="90000"/>
              </a:lnSpc>
              <a:spcBef>
                <a:spcPts val="300"/>
              </a:spcBef>
              <a:buClr>
                <a:srgbClr val="008CFF"/>
              </a:buClr>
              <a:buSzPct val="100000"/>
              <a:buFont typeface="Arial" panose="020B0604020202020204" pitchFamily="34" charset="0"/>
              <a:buChar char="‒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751013" indent="-204788" defTabSz="1828800">
              <a:lnSpc>
                <a:spcPct val="90000"/>
              </a:lnSpc>
              <a:spcBef>
                <a:spcPts val="300"/>
              </a:spcBef>
              <a:buClr>
                <a:srgbClr val="008CFF"/>
              </a:buClr>
              <a:buSzPct val="100000"/>
              <a:buFont typeface="Arial" panose="020B0604020202020204" pitchFamily="34" charset="0"/>
              <a:buChar char="–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93913" indent="-204788" defTabSz="1828800">
              <a:lnSpc>
                <a:spcPct val="90000"/>
              </a:lnSpc>
              <a:spcBef>
                <a:spcPts val="300"/>
              </a:spcBef>
              <a:buClr>
                <a:srgbClr val="008CFF"/>
              </a:buClr>
              <a:buSzPct val="100000"/>
              <a:buFont typeface="Arial" panose="020B0604020202020204" pitchFamily="34" charset="0"/>
              <a:buChar char="»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51113" indent="-204788" defTabSz="182880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8CFF"/>
              </a:buClr>
              <a:buSzPct val="100000"/>
              <a:buFont typeface="Arial" panose="020B0604020202020204" pitchFamily="34" charset="0"/>
              <a:buChar char="»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008313" indent="-204788" defTabSz="182880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8CFF"/>
              </a:buClr>
              <a:buSzPct val="100000"/>
              <a:buFont typeface="Arial" panose="020B0604020202020204" pitchFamily="34" charset="0"/>
              <a:buChar char="»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65513" indent="-204788" defTabSz="182880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8CFF"/>
              </a:buClr>
              <a:buSzPct val="100000"/>
              <a:buFont typeface="Arial" panose="020B0604020202020204" pitchFamily="34" charset="0"/>
              <a:buChar char="»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922713" indent="-204788" defTabSz="182880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8CFF"/>
              </a:buClr>
              <a:buSzPct val="100000"/>
              <a:buFont typeface="Arial" panose="020B0604020202020204" pitchFamily="34" charset="0"/>
              <a:buChar char="»"/>
              <a:defRPr sz="160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u="sng">
                <a:solidFill>
                  <a:srgbClr val="000000"/>
                </a:solidFill>
                <a:sym typeface="Calibri" panose="020F0502020204030204" pitchFamily="34" charset="0"/>
                <a:hlinkClick r:id="rId8"/>
              </a:rPr>
              <a:t>Hastie, Tibshirani, Wainwright. Statistical Learning with Sparsity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 descr="TextBox 11">
            <a:extLst>
              <a:ext uri="{FF2B5EF4-FFF2-40B4-BE49-F238E27FC236}">
                <a16:creationId xmlns="" xmlns:a16="http://schemas.microsoft.com/office/drawing/2014/main" id="{D10FD07E-705F-48FE-9FFA-DC96B96540F8}"/>
              </a:ext>
            </a:extLst>
          </p:cNvPr>
          <p:cNvSpPr txBox="1">
            <a:spLocks/>
          </p:cNvSpPr>
          <p:nvPr/>
        </p:nvSpPr>
        <p:spPr bwMode="auto">
          <a:xfrm>
            <a:off x="582613" y="6018213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1pPr>
            <a:lvl2pPr marL="742950" indent="-28575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2pPr>
            <a:lvl3pPr marL="11430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3pPr>
            <a:lvl4pPr marL="16002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4pPr>
            <a:lvl5pPr marL="20574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eaLnBrk="1">
              <a:defRPr/>
            </a:pPr>
            <a:fld id="{B7979230-CDF0-457B-A770-CF534E99281E}" type="slidenum">
              <a:rPr lang="en-US" altLang="en-US" sz="6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eaLnBrk="1">
                <a:defRPr/>
              </a:pPr>
              <a:t>2</a:t>
            </a:fld>
            <a:endParaRPr lang="en-US" altLang="en-US" sz="6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7106" name="Picture 2" descr="Screen Shot 2017-05-09 at 1.40.16 PM.png">
            <a:hlinkClick r:id="rId2"/>
            <a:extLst>
              <a:ext uri="{FF2B5EF4-FFF2-40B4-BE49-F238E27FC236}">
                <a16:creationId xmlns="" xmlns:a16="http://schemas.microsoft.com/office/drawing/2014/main" id="{0F6BC751-2680-4B24-9916-0520F2097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" t="1073"/>
          <a:stretch>
            <a:fillRect/>
          </a:stretch>
        </p:blipFill>
        <p:spPr bwMode="auto">
          <a:xfrm>
            <a:off x="1462088" y="966788"/>
            <a:ext cx="70262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7107" name="Text Box 3">
            <a:hlinkClick r:id="rId4"/>
            <a:extLst>
              <a:ext uri="{FF2B5EF4-FFF2-40B4-BE49-F238E27FC236}">
                <a16:creationId xmlns="" xmlns:a16="http://schemas.microsoft.com/office/drawing/2014/main" id="{BF1B1163-83F6-4B0C-85AB-38195F90C3B7}"/>
              </a:ext>
            </a:extLst>
          </p:cNvPr>
          <p:cNvSpPr txBox="1">
            <a:spLocks/>
          </p:cNvSpPr>
          <p:nvPr/>
        </p:nvSpPr>
        <p:spPr bwMode="auto">
          <a:xfrm>
            <a:off x="660400" y="5437188"/>
            <a:ext cx="53705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19" tIns="45719" rIns="45719" bIns="45719">
            <a:spAutoFit/>
          </a:bodyPr>
          <a:lstStyle>
            <a:lvl1pPr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1pPr>
            <a:lvl2pPr marL="742950" indent="-285750"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2pPr>
            <a:lvl3pPr marL="1143000" indent="-228600"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3pPr>
            <a:lvl4pPr marL="1600200" indent="-228600"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4pPr>
            <a:lvl5pPr marL="2057400" indent="-228600"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eaLnBrk="1">
              <a:defRPr/>
            </a:pPr>
            <a:r>
              <a:rPr lang="en-US" altLang="en-US" u="sng">
                <a:solidFill>
                  <a:srgbClr val="0000FF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  <a:hlinkClick r:id="rId2"/>
              </a:rPr>
              <a:t>https://www.youtube.com/watch?v=LrC3mBNG7WU</a:t>
            </a:r>
            <a:endParaRPr lang="en-US" altLang="en-US">
              <a:solidFill>
                <a:srgbClr val="000000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pic>
        <p:nvPicPr>
          <p:cNvPr id="47108" name="Picture 4" descr="Screen Shot 2017-06-18 at 10.31.24 PM.png">
            <a:extLst>
              <a:ext uri="{FF2B5EF4-FFF2-40B4-BE49-F238E27FC236}">
                <a16:creationId xmlns="" xmlns:a16="http://schemas.microsoft.com/office/drawing/2014/main" id="{EE0D6CF2-D589-427F-B53E-8DA8FAB374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227013"/>
            <a:ext cx="12573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 descr="TextBox 11">
            <a:extLst>
              <a:ext uri="{FF2B5EF4-FFF2-40B4-BE49-F238E27FC236}">
                <a16:creationId xmlns="" xmlns:a16="http://schemas.microsoft.com/office/drawing/2014/main" id="{32B50C81-4FEE-41CB-839A-699729835B23}"/>
              </a:ext>
            </a:extLst>
          </p:cNvPr>
          <p:cNvSpPr txBox="1">
            <a:spLocks/>
          </p:cNvSpPr>
          <p:nvPr/>
        </p:nvSpPr>
        <p:spPr bwMode="auto">
          <a:xfrm>
            <a:off x="582613" y="6018213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1pPr>
            <a:lvl2pPr marL="742950" indent="-28575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2pPr>
            <a:lvl3pPr marL="11430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3pPr>
            <a:lvl4pPr marL="16002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4pPr>
            <a:lvl5pPr marL="20574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eaLnBrk="1">
              <a:defRPr/>
            </a:pPr>
            <a:fld id="{54BAB15C-C919-4103-A700-FF31F8552A29}" type="slidenum">
              <a:rPr lang="en-US" altLang="en-US" sz="6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eaLnBrk="1">
                <a:defRPr/>
              </a:pPr>
              <a:t>3</a:t>
            </a:fld>
            <a:endParaRPr lang="en-US" altLang="en-US" sz="6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8130" name="Picture 2" descr="resultsAlphaLambdaCV2.png">
            <a:extLst>
              <a:ext uri="{FF2B5EF4-FFF2-40B4-BE49-F238E27FC236}">
                <a16:creationId xmlns="" xmlns:a16="http://schemas.microsoft.com/office/drawing/2014/main" id="{AF7066EF-1F7A-4676-8FE2-67EA30D09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63225" cy="594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8131" name="Text Box 3">
            <a:extLst>
              <a:ext uri="{FF2B5EF4-FFF2-40B4-BE49-F238E27FC236}">
                <a16:creationId xmlns="" xmlns:a16="http://schemas.microsoft.com/office/drawing/2014/main" id="{BBE3D226-3517-488B-B2E5-F68CFC8387D4}"/>
              </a:ext>
            </a:extLst>
          </p:cNvPr>
          <p:cNvSpPr txBox="1">
            <a:spLocks/>
          </p:cNvSpPr>
          <p:nvPr/>
        </p:nvSpPr>
        <p:spPr bwMode="auto">
          <a:xfrm>
            <a:off x="177800" y="5153025"/>
            <a:ext cx="5143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19" tIns="45719" rIns="45719" bIns="45719">
            <a:spAutoFit/>
          </a:bodyPr>
          <a:lstStyle>
            <a:lvl1pPr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1pPr>
            <a:lvl2pPr marL="742950" indent="-285750"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2pPr>
            <a:lvl3pPr marL="1143000" indent="-228600"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3pPr>
            <a:lvl4pPr marL="1600200" indent="-228600"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4pPr>
            <a:lvl5pPr marL="2057400" indent="-228600"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eaLnBrk="1">
              <a:defRPr/>
            </a:pPr>
            <a:r>
              <a:rPr lang="en-US" altLang="en-US" u="sng">
                <a:solidFill>
                  <a:srgbClr val="0000FF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  <a:hlinkClick r:id="rId3"/>
              </a:rPr>
              <a:t>https://www.youtube.com/watch?v=4RKSXNfreLE</a:t>
            </a:r>
            <a:endParaRPr lang="en-US" altLang="en-US">
              <a:solidFill>
                <a:srgbClr val="000000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AF3E4E-A8FB-42EB-80A9-C1410DCF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ym typeface="Arial" charset="0"/>
              </a:rPr>
              <a:t>Gradient Boosting Machines in </a:t>
            </a:r>
            <a:r>
              <a:rPr lang="en-US" dirty="0" smtClean="0">
                <a:sym typeface="Arial" charset="0"/>
              </a:rPr>
              <a:t>H2O4GPU</a:t>
            </a:r>
            <a:endParaRPr lang="en-US" dirty="0"/>
          </a:p>
        </p:txBody>
      </p:sp>
      <p:sp>
        <p:nvSpPr>
          <p:cNvPr id="24579" name="Content Placeholder 2">
            <a:extLst>
              <a:ext uri="{FF2B5EF4-FFF2-40B4-BE49-F238E27FC236}">
                <a16:creationId xmlns="" xmlns:a16="http://schemas.microsoft.com/office/drawing/2014/main" id="{79BD82FE-4F78-4704-BDB9-F69B19CE8D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Based upon XGBoost</a:t>
            </a:r>
          </a:p>
          <a:p>
            <a:endParaRPr lang="en-US" altLang="en-US"/>
          </a:p>
          <a:p>
            <a:r>
              <a:rPr lang="en-US" altLang="en-US"/>
              <a:t>Raw floating point data -&gt; Binned into Quantiles</a:t>
            </a:r>
          </a:p>
          <a:p>
            <a:endParaRPr lang="en-US" altLang="en-US"/>
          </a:p>
          <a:p>
            <a:r>
              <a:rPr lang="en-US" altLang="en-US"/>
              <a:t>Quantiles are stored as compressed instead of floats</a:t>
            </a:r>
          </a:p>
          <a:p>
            <a:endParaRPr lang="en-US" altLang="en-US"/>
          </a:p>
          <a:p>
            <a:r>
              <a:rPr lang="en-US" altLang="en-US"/>
              <a:t>Compressed Quantiles are efficiently transferred to GPU</a:t>
            </a:r>
          </a:p>
          <a:p>
            <a:endParaRPr lang="en-US" altLang="en-US"/>
          </a:p>
          <a:p>
            <a:r>
              <a:rPr lang="en-US" altLang="en-US"/>
              <a:t>Sparsity is handled directly with highly GPU efficiency</a:t>
            </a:r>
          </a:p>
          <a:p>
            <a:endParaRPr lang="en-US" altLang="en-US"/>
          </a:p>
          <a:p>
            <a:r>
              <a:rPr lang="en-US" altLang="en-US"/>
              <a:t>Multi-GPU by sharding rows using NVIDIA NCCL AllReduce</a:t>
            </a:r>
          </a:p>
        </p:txBody>
      </p:sp>
      <p:pic>
        <p:nvPicPr>
          <p:cNvPr id="24580" name="Picture 2" descr="Figure 1. Decision tree 0.">
            <a:extLst>
              <a:ext uri="{FF2B5EF4-FFF2-40B4-BE49-F238E27FC236}">
                <a16:creationId xmlns="" xmlns:a16="http://schemas.microsoft.com/office/drawing/2014/main" id="{D3469914-1CC0-482E-9C5A-14999501F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158875"/>
            <a:ext cx="320040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Figure 2. Decision tree 1.">
            <a:extLst>
              <a:ext uri="{FF2B5EF4-FFF2-40B4-BE49-F238E27FC236}">
                <a16:creationId xmlns="" xmlns:a16="http://schemas.microsoft.com/office/drawing/2014/main" id="{7EB23279-B857-44B1-9467-6AEE4489A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000500"/>
            <a:ext cx="28575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3">
            <a:extLst>
              <a:ext uri="{FF2B5EF4-FFF2-40B4-BE49-F238E27FC236}">
                <a16:creationId xmlns="" xmlns:a16="http://schemas.microsoft.com/office/drawing/2014/main" id="{167FD2D0-6844-4584-A760-E7B1D7AB1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8" y="5202238"/>
            <a:ext cx="6858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1pPr>
            <a:lvl2pPr marL="742950" indent="-28575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2pPr>
            <a:lvl3pPr marL="11430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3pPr>
            <a:lvl4pPr marL="16002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4pPr>
            <a:lvl5pPr marL="20574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r>
              <a:rPr lang="en-US" altLang="en-US" b="1" dirty="0">
                <a:solidFill>
                  <a:schemeClr val="bg2"/>
                </a:solidFill>
                <a:hlinkClick r:id="rId4"/>
              </a:rPr>
              <a:t>https://github.com/h2oai/h2o4gpu/blob/master/examples/py/xgboost_simple_demo.ipynb</a:t>
            </a:r>
            <a:endParaRPr lang="en-US" alt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 descr="TextBox 11">
            <a:extLst>
              <a:ext uri="{FF2B5EF4-FFF2-40B4-BE49-F238E27FC236}">
                <a16:creationId xmlns="" xmlns:a16="http://schemas.microsoft.com/office/drawing/2014/main" id="{23EC6776-58BA-42D5-A039-36C3EBDF10A6}"/>
              </a:ext>
            </a:extLst>
          </p:cNvPr>
          <p:cNvSpPr txBox="1">
            <a:spLocks/>
          </p:cNvSpPr>
          <p:nvPr/>
        </p:nvSpPr>
        <p:spPr bwMode="auto">
          <a:xfrm>
            <a:off x="582613" y="6018213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1pPr>
            <a:lvl2pPr marL="742950" indent="-28575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2pPr>
            <a:lvl3pPr marL="11430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3pPr>
            <a:lvl4pPr marL="16002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4pPr>
            <a:lvl5pPr marL="20574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eaLnBrk="1">
              <a:defRPr/>
            </a:pPr>
            <a:fld id="{DFFC353E-9860-42D6-BED0-8E96F279A90E}" type="slidenum">
              <a:rPr lang="en-US" altLang="en-US" sz="6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eaLnBrk="1">
                <a:defRPr/>
              </a:pPr>
              <a:t>5</a:t>
            </a:fld>
            <a:endParaRPr lang="en-US" altLang="en-US" sz="6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9154" name="Picture 2" descr="GPU_H2O_GBM.png">
            <a:extLst>
              <a:ext uri="{FF2B5EF4-FFF2-40B4-BE49-F238E27FC236}">
                <a16:creationId xmlns="" xmlns:a16="http://schemas.microsoft.com/office/drawing/2014/main" id="{65837065-8443-4CB0-B677-32BF4373C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87038" cy="595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9155" name="Text Box 3">
            <a:hlinkClick r:id="rId3"/>
            <a:extLst>
              <a:ext uri="{FF2B5EF4-FFF2-40B4-BE49-F238E27FC236}">
                <a16:creationId xmlns="" xmlns:a16="http://schemas.microsoft.com/office/drawing/2014/main" id="{81AD7104-344E-4767-A329-62FC9C99C1D8}"/>
              </a:ext>
            </a:extLst>
          </p:cNvPr>
          <p:cNvSpPr txBox="1">
            <a:spLocks/>
          </p:cNvSpPr>
          <p:nvPr/>
        </p:nvSpPr>
        <p:spPr bwMode="auto">
          <a:xfrm>
            <a:off x="241300" y="5194300"/>
            <a:ext cx="49641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19" tIns="45719" rIns="45719" bIns="45719">
            <a:spAutoFit/>
          </a:bodyPr>
          <a:lstStyle>
            <a:lvl1pPr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1pPr>
            <a:lvl2pPr marL="742950" indent="-285750"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2pPr>
            <a:lvl3pPr marL="1143000" indent="-228600"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3pPr>
            <a:lvl4pPr marL="1600200" indent="-228600"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4pPr>
            <a:lvl5pPr marL="2057400" indent="-228600" defTabSz="912813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eaLnBrk="1">
              <a:defRPr/>
            </a:pPr>
            <a:r>
              <a:rPr lang="en-US" altLang="en-US" u="sng" dirty="0">
                <a:solidFill>
                  <a:srgbClr val="0000FF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  <a:hlinkClick r:id="rId3"/>
              </a:rPr>
              <a:t>https://www.youtube.com/watch?v=NkeSDrifJdg</a:t>
            </a:r>
            <a:endParaRPr lang="en-US" altLang="en-US" dirty="0">
              <a:solidFill>
                <a:srgbClr val="000000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49156" name="Text Box 4">
            <a:extLst>
              <a:ext uri="{FF2B5EF4-FFF2-40B4-BE49-F238E27FC236}">
                <a16:creationId xmlns="" xmlns:a16="http://schemas.microsoft.com/office/drawing/2014/main" id="{43AD7FD8-0A5B-4F24-91DD-A136331796B3}"/>
              </a:ext>
            </a:extLst>
          </p:cNvPr>
          <p:cNvSpPr txBox="1">
            <a:spLocks/>
          </p:cNvSpPr>
          <p:nvPr/>
        </p:nvSpPr>
        <p:spPr bwMode="auto">
          <a:xfrm>
            <a:off x="1998663" y="1951038"/>
            <a:ext cx="1382712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eaLnBrk="1">
              <a:defRPr/>
            </a:pPr>
            <a:r>
              <a:rPr lang="x-none" altLang="x-none" sz="1000" b="1">
                <a:solidFill>
                  <a:srgbClr val="060606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171 with latest solver</a:t>
            </a:r>
          </a:p>
        </p:txBody>
      </p:sp>
      <p:sp>
        <p:nvSpPr>
          <p:cNvPr id="49157" name="Line 5">
            <a:extLst>
              <a:ext uri="{FF2B5EF4-FFF2-40B4-BE49-F238E27FC236}">
                <a16:creationId xmlns="" xmlns:a16="http://schemas.microsoft.com/office/drawing/2014/main" id="{9FA55DE9-4216-46CC-931F-2DDCE9BB56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7463" y="1819275"/>
            <a:ext cx="0" cy="492125"/>
          </a:xfrm>
          <a:prstGeom prst="line">
            <a:avLst/>
          </a:prstGeom>
          <a:noFill/>
          <a:ln w="38100">
            <a:solidFill>
              <a:srgbClr val="006236"/>
            </a:solidFill>
            <a:prstDash val="dash"/>
            <a:round/>
            <a:headEnd/>
            <a:tailEnd/>
          </a:ln>
          <a:effectLst>
            <a:outerShdw blurRad="38100" dist="20000" dir="5400000" algn="ctr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/>
          <a:lstStyle/>
          <a:p>
            <a:pPr>
              <a:defRPr/>
            </a:pPr>
            <a:endParaRPr lang="en-US"/>
          </a:p>
        </p:txBody>
      </p:sp>
      <p:sp>
        <p:nvSpPr>
          <p:cNvPr id="49158" name="Line 6">
            <a:extLst>
              <a:ext uri="{FF2B5EF4-FFF2-40B4-BE49-F238E27FC236}">
                <a16:creationId xmlns="" xmlns:a16="http://schemas.microsoft.com/office/drawing/2014/main" id="{2DBF7024-BDBE-44A2-B4BF-56DCD8F1BB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2975" y="2571750"/>
            <a:ext cx="0" cy="492125"/>
          </a:xfrm>
          <a:prstGeom prst="line">
            <a:avLst/>
          </a:prstGeom>
          <a:noFill/>
          <a:ln w="38100">
            <a:solidFill>
              <a:srgbClr val="006236"/>
            </a:solidFill>
            <a:prstDash val="dash"/>
            <a:round/>
            <a:headEnd/>
            <a:tailEnd/>
          </a:ln>
          <a:effectLst>
            <a:outerShdw blurRad="38100" dist="20000" dir="5400000" algn="ctr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/>
          <a:lstStyle/>
          <a:p>
            <a:pPr>
              <a:defRPr/>
            </a:pPr>
            <a:endParaRPr lang="en-US"/>
          </a:p>
        </p:txBody>
      </p:sp>
      <p:sp>
        <p:nvSpPr>
          <p:cNvPr id="49159" name="Line 7">
            <a:extLst>
              <a:ext uri="{FF2B5EF4-FFF2-40B4-BE49-F238E27FC236}">
                <a16:creationId xmlns="" xmlns:a16="http://schemas.microsoft.com/office/drawing/2014/main" id="{2593DF02-41CA-4F90-8D20-158DBB2D25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2000" y="3324225"/>
            <a:ext cx="0" cy="492125"/>
          </a:xfrm>
          <a:prstGeom prst="line">
            <a:avLst/>
          </a:prstGeom>
          <a:noFill/>
          <a:ln w="38100">
            <a:solidFill>
              <a:srgbClr val="006236"/>
            </a:solidFill>
            <a:prstDash val="dash"/>
            <a:round/>
            <a:headEnd/>
            <a:tailEnd/>
          </a:ln>
          <a:effectLst>
            <a:outerShdw blurRad="38100" dist="20000" dir="5400000" algn="ctr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/>
          <a:lstStyle/>
          <a:p>
            <a:pPr>
              <a:defRPr/>
            </a:pPr>
            <a:endParaRPr lang="en-US"/>
          </a:p>
        </p:txBody>
      </p:sp>
      <p:sp>
        <p:nvSpPr>
          <p:cNvPr id="49160" name="Line 8">
            <a:extLst>
              <a:ext uri="{FF2B5EF4-FFF2-40B4-BE49-F238E27FC236}">
                <a16:creationId xmlns="" xmlns:a16="http://schemas.microsoft.com/office/drawing/2014/main" id="{DC479F71-BA4B-467F-9A2F-161E41F96F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2150" y="4054475"/>
            <a:ext cx="0" cy="492125"/>
          </a:xfrm>
          <a:prstGeom prst="line">
            <a:avLst/>
          </a:prstGeom>
          <a:noFill/>
          <a:ln w="38100">
            <a:solidFill>
              <a:srgbClr val="006236"/>
            </a:solidFill>
            <a:prstDash val="dash"/>
            <a:round/>
            <a:headEnd/>
            <a:tailEnd/>
          </a:ln>
          <a:effectLst>
            <a:outerShdw blurRad="38100" dist="20000" dir="5400000" algn="ctr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/>
          <a:lstStyle/>
          <a:p>
            <a:pPr>
              <a:defRPr/>
            </a:pPr>
            <a:endParaRPr lang="en-US"/>
          </a:p>
        </p:txBody>
      </p:sp>
      <p:sp>
        <p:nvSpPr>
          <p:cNvPr id="49161" name="Line 9">
            <a:extLst>
              <a:ext uri="{FF2B5EF4-FFF2-40B4-BE49-F238E27FC236}">
                <a16:creationId xmlns="" xmlns:a16="http://schemas.microsoft.com/office/drawing/2014/main" id="{5EFD1BBA-B0D2-48BA-9CA5-34D815A349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71750" y="1920875"/>
            <a:ext cx="1133475" cy="0"/>
          </a:xfrm>
          <a:prstGeom prst="line">
            <a:avLst/>
          </a:prstGeom>
          <a:noFill/>
          <a:ln w="25400">
            <a:solidFill>
              <a:srgbClr val="006236"/>
            </a:solidFill>
            <a:round/>
            <a:headEnd/>
            <a:tailEnd type="triangle" w="med" len="med"/>
          </a:ln>
          <a:effectLst>
            <a:outerShdw blurRad="38100" dist="20000" dir="5400000" algn="ctr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20" rIns="45720"/>
          <a:lstStyle/>
          <a:p>
            <a:pPr>
              <a:defRPr/>
            </a:pPr>
            <a:endParaRPr lang="en-US"/>
          </a:p>
        </p:txBody>
      </p:sp>
      <p:sp>
        <p:nvSpPr>
          <p:cNvPr id="49162" name="Text Box 10">
            <a:extLst>
              <a:ext uri="{FF2B5EF4-FFF2-40B4-BE49-F238E27FC236}">
                <a16:creationId xmlns="" xmlns:a16="http://schemas.microsoft.com/office/drawing/2014/main" id="{D024F4FB-46E6-4534-A747-D9B7A7342DB8}"/>
              </a:ext>
            </a:extLst>
          </p:cNvPr>
          <p:cNvSpPr txBox="1">
            <a:spLocks/>
          </p:cNvSpPr>
          <p:nvPr/>
        </p:nvSpPr>
        <p:spPr bwMode="auto">
          <a:xfrm>
            <a:off x="1909763" y="2703513"/>
            <a:ext cx="244475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eaLnBrk="1">
              <a:defRPr/>
            </a:pPr>
            <a:r>
              <a:rPr lang="x-none" altLang="x-none" sz="1000" b="1">
                <a:solidFill>
                  <a:srgbClr val="060606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87</a:t>
            </a:r>
          </a:p>
        </p:txBody>
      </p:sp>
      <p:sp>
        <p:nvSpPr>
          <p:cNvPr id="49163" name="Text Box 11">
            <a:extLst>
              <a:ext uri="{FF2B5EF4-FFF2-40B4-BE49-F238E27FC236}">
                <a16:creationId xmlns="" xmlns:a16="http://schemas.microsoft.com/office/drawing/2014/main" id="{C96C9E6E-4895-432D-9269-1D582FD86394}"/>
              </a:ext>
            </a:extLst>
          </p:cNvPr>
          <p:cNvSpPr txBox="1">
            <a:spLocks/>
          </p:cNvSpPr>
          <p:nvPr/>
        </p:nvSpPr>
        <p:spPr bwMode="auto">
          <a:xfrm>
            <a:off x="1825625" y="3455988"/>
            <a:ext cx="2460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eaLnBrk="1">
              <a:defRPr/>
            </a:pPr>
            <a:r>
              <a:rPr lang="x-none" altLang="x-none" sz="1000" b="1">
                <a:solidFill>
                  <a:srgbClr val="060606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51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A79C2C-C552-4870-A673-B916345D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CPU vs. GPU on Higgs (Classification)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="" xmlns:a16="http://schemas.microsoft.com/office/drawing/2014/main" id="{0A90C9B5-31A0-4313-83C9-8C563CADD9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5412278"/>
            <a:ext cx="9464675" cy="644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en-US" dirty="0">
                <a:hlinkClick r:id="rId2"/>
              </a:rPr>
              <a:t>https://devblogs.nvidia.com/parallelforall/gradient-boosting-decision-trees-xgboost-cuda/</a:t>
            </a:r>
            <a:endParaRPr lang="en-US" altLang="en-US" dirty="0"/>
          </a:p>
        </p:txBody>
      </p:sp>
      <p:pic>
        <p:nvPicPr>
          <p:cNvPr id="26628" name="Picture 2" descr="Figure 3. Test error over time for the Higgs dataset, 1000 boosting iterations.">
            <a:extLst>
              <a:ext uri="{FF2B5EF4-FFF2-40B4-BE49-F238E27FC236}">
                <a16:creationId xmlns="" xmlns:a16="http://schemas.microsoft.com/office/drawing/2014/main" id="{BED3BB08-C647-4F20-9D0E-7ECFCE585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68523"/>
            <a:ext cx="5905500" cy="4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694A1E-CC31-4C5D-A027-49D2853C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ym typeface="Arial" charset="0"/>
              </a:rPr>
              <a:t>K-Means on </a:t>
            </a:r>
            <a:r>
              <a:rPr lang="en-US" dirty="0" smtClean="0">
                <a:sym typeface="Arial" charset="0"/>
              </a:rPr>
              <a:t>H2O4GPU</a:t>
            </a:r>
            <a:endParaRPr lang="en-US" dirty="0">
              <a:sym typeface="Arial" charset="0"/>
            </a:endParaRPr>
          </a:p>
        </p:txBody>
      </p:sp>
      <p:sp>
        <p:nvSpPr>
          <p:cNvPr id="27651" name="Content Placeholder 2">
            <a:extLst>
              <a:ext uri="{FF2B5EF4-FFF2-40B4-BE49-F238E27FC236}">
                <a16:creationId xmlns="" xmlns:a16="http://schemas.microsoft.com/office/drawing/2014/main" id="{7F9DE394-8627-4EC1-A8B5-88FA911E2F1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Based upon NVIDIA prototype of K-Means algorithm in CUDA</a:t>
            </a:r>
          </a:p>
          <a:p>
            <a:endParaRPr lang="en-US" altLang="en-US"/>
          </a:p>
          <a:p>
            <a:r>
              <a:rPr lang="en-US" altLang="en-US"/>
              <a:t>Improvements to original implementation:</a:t>
            </a:r>
          </a:p>
          <a:p>
            <a:endParaRPr lang="en-US" altLang="en-US"/>
          </a:p>
          <a:p>
            <a:pPr lvl="1"/>
            <a:r>
              <a:rPr lang="en-US" altLang="en-US"/>
              <a:t>Significantly faster than scikit-learn implementation (50x)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Significantly faster than other GPU implementations (</a:t>
            </a:r>
            <a:r>
              <a:rPr lang="en-US" altLang="en-US">
                <a:hlinkClick r:id="rId2"/>
              </a:rPr>
              <a:t>https://github.com/src-d/kmcuda</a:t>
            </a:r>
            <a:r>
              <a:rPr lang="en-US" altLang="en-US"/>
              <a:t>) (5x-10x)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Various bug fixes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Supports multiple GPUs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E2AC0B-5D1F-447C-97EF-C007B27E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K-Means</a:t>
            </a:r>
          </a:p>
        </p:txBody>
      </p:sp>
      <p:pic>
        <p:nvPicPr>
          <p:cNvPr id="28676" name="Picture 5">
            <a:extLst>
              <a:ext uri="{FF2B5EF4-FFF2-40B4-BE49-F238E27FC236}">
                <a16:creationId xmlns="" xmlns:a16="http://schemas.microsoft.com/office/drawing/2014/main" id="{774CC64F-628C-4FA4-8662-A0699BF3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1" t="54169" r="53471" b="20911"/>
          <a:stretch>
            <a:fillRect/>
          </a:stretch>
        </p:blipFill>
        <p:spPr bwMode="auto">
          <a:xfrm>
            <a:off x="776288" y="1943100"/>
            <a:ext cx="32623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>
            <a:extLst>
              <a:ext uri="{FF2B5EF4-FFF2-40B4-BE49-F238E27FC236}">
                <a16:creationId xmlns="" xmlns:a16="http://schemas.microsoft.com/office/drawing/2014/main" id="{40C5C251-F0E8-4564-AC52-1007AB1B2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6" t="50000" r="54861" b="26543"/>
          <a:stretch>
            <a:fillRect/>
          </a:stretch>
        </p:blipFill>
        <p:spPr bwMode="auto">
          <a:xfrm>
            <a:off x="4191000" y="2073275"/>
            <a:ext cx="27432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7">
            <a:extLst>
              <a:ext uri="{FF2B5EF4-FFF2-40B4-BE49-F238E27FC236}">
                <a16:creationId xmlns="" xmlns:a16="http://schemas.microsoft.com/office/drawing/2014/main" id="{11A95125-AAD3-4929-983E-27B9ADCCD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9" t="27779" r="38194" b="20905"/>
          <a:stretch>
            <a:fillRect/>
          </a:stretch>
        </p:blipFill>
        <p:spPr bwMode="auto">
          <a:xfrm>
            <a:off x="7467600" y="2171700"/>
            <a:ext cx="23098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Rectangle 8">
            <a:extLst>
              <a:ext uri="{FF2B5EF4-FFF2-40B4-BE49-F238E27FC236}">
                <a16:creationId xmlns="" xmlns:a16="http://schemas.microsoft.com/office/drawing/2014/main" id="{A5C86A6B-E9C5-45B4-804F-8A37A9278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935538"/>
            <a:ext cx="7696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1pPr>
            <a:lvl2pPr marL="742950" indent="-28575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2pPr>
            <a:lvl3pPr marL="11430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3pPr>
            <a:lvl4pPr marL="16002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4pPr>
            <a:lvl5pPr marL="20574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r>
              <a:rPr lang="en-US" altLang="en-US" b="1" dirty="0">
                <a:solidFill>
                  <a:schemeClr val="bg2"/>
                </a:solidFill>
                <a:hlinkClick r:id="rId5"/>
              </a:rPr>
              <a:t>https://github.com/h2oai/h2o4gpu/blob/master/examples/py/demos/H2O4GPU_KMeans_Images.ipynb</a:t>
            </a:r>
            <a:endParaRPr lang="en-US" alt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 descr="TextBox 11">
            <a:extLst>
              <a:ext uri="{FF2B5EF4-FFF2-40B4-BE49-F238E27FC236}">
                <a16:creationId xmlns="" xmlns:a16="http://schemas.microsoft.com/office/drawing/2014/main" id="{9BB845AC-699F-4EB2-B34D-6C555ECA4309}"/>
              </a:ext>
            </a:extLst>
          </p:cNvPr>
          <p:cNvSpPr txBox="1">
            <a:spLocks/>
          </p:cNvSpPr>
          <p:nvPr/>
        </p:nvSpPr>
        <p:spPr bwMode="auto">
          <a:xfrm>
            <a:off x="582613" y="6018213"/>
            <a:ext cx="127000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1pPr>
            <a:lvl2pPr marL="742950" indent="-28575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2pPr>
            <a:lvl3pPr marL="11430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3pPr>
            <a:lvl4pPr marL="16002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4pPr>
            <a:lvl5pPr marL="2057400" indent="-228600"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F6F6F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eaLnBrk="1">
              <a:defRPr/>
            </a:pPr>
            <a:fld id="{E957024F-A389-415F-B6B3-B751FD29DF88}" type="slidenum">
              <a:rPr lang="en-US" altLang="en-US" sz="60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eaLnBrk="1">
                <a:defRPr/>
              </a:pPr>
              <a:t>9</a:t>
            </a:fld>
            <a:endParaRPr lang="en-US" altLang="en-US" sz="6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0178" name="Picture 2" descr="resultsKMeans.png">
            <a:extLst>
              <a:ext uri="{FF2B5EF4-FFF2-40B4-BE49-F238E27FC236}">
                <a16:creationId xmlns="" xmlns:a16="http://schemas.microsoft.com/office/drawing/2014/main" id="{1B43268A-15B6-4394-A32E-C9D84694D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7938"/>
            <a:ext cx="10798175" cy="599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Title &amp; Bullet - 1_Title, Subtitle, and Two Content">
  <a:themeElements>
    <a:clrScheme name="">
      <a:dk1>
        <a:srgbClr val="6F6F6F"/>
      </a:dk1>
      <a:lt1>
        <a:srgbClr val="FFFFFF"/>
      </a:lt1>
      <a:dk2>
        <a:srgbClr val="A7A7A7"/>
      </a:dk2>
      <a:lt2>
        <a:srgbClr val="535353"/>
      </a:lt2>
      <a:accent1>
        <a:srgbClr val="76B900"/>
      </a:accent1>
      <a:accent2>
        <a:srgbClr val="FBE920"/>
      </a:accent2>
      <a:accent3>
        <a:srgbClr val="FFFFFF"/>
      </a:accent3>
      <a:accent4>
        <a:srgbClr val="5E5E5E"/>
      </a:accent4>
      <a:accent5>
        <a:srgbClr val="BDD9AA"/>
      </a:accent5>
      <a:accent6>
        <a:srgbClr val="E3D31C"/>
      </a:accent6>
      <a:hlink>
        <a:srgbClr val="0000FF"/>
      </a:hlink>
      <a:folHlink>
        <a:srgbClr val="FF00FF"/>
      </a:folHlink>
    </a:clrScheme>
    <a:fontScheme name="1_Title &amp; Bullet - 1_Title, Subtitle, and Two Conten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6F6F6F"/>
            </a:solidFill>
            <a:effectLst/>
            <a:latin typeface="Trebuchet MS" charset="0"/>
            <a:ea typeface="Trebuchet MS" charset="0"/>
            <a:cs typeface="Trebuchet MS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6F6F6F"/>
            </a:solidFill>
            <a:effectLst/>
            <a:latin typeface="Trebuchet MS" charset="0"/>
            <a:ea typeface="Trebuchet MS" charset="0"/>
            <a:cs typeface="Trebuchet MS" charset="0"/>
            <a:sym typeface="Trebuchet M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itle &amp; Bullet - Title and body">
  <a:themeElements>
    <a:clrScheme name="">
      <a:dk1>
        <a:srgbClr val="6F6F6F"/>
      </a:dk1>
      <a:lt1>
        <a:srgbClr val="FFFFFF"/>
      </a:lt1>
      <a:dk2>
        <a:srgbClr val="A7A7A7"/>
      </a:dk2>
      <a:lt2>
        <a:srgbClr val="535353"/>
      </a:lt2>
      <a:accent1>
        <a:srgbClr val="76B900"/>
      </a:accent1>
      <a:accent2>
        <a:srgbClr val="FBE920"/>
      </a:accent2>
      <a:accent3>
        <a:srgbClr val="FFFFFF"/>
      </a:accent3>
      <a:accent4>
        <a:srgbClr val="5E5E5E"/>
      </a:accent4>
      <a:accent5>
        <a:srgbClr val="BDD9AA"/>
      </a:accent5>
      <a:accent6>
        <a:srgbClr val="E3D31C"/>
      </a:accent6>
      <a:hlink>
        <a:srgbClr val="0000FF"/>
      </a:hlink>
      <a:folHlink>
        <a:srgbClr val="FF00FF"/>
      </a:folHlink>
    </a:clrScheme>
    <a:fontScheme name="1_Title &amp; Bullet - Title and bod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6F6F6F"/>
            </a:solidFill>
            <a:effectLst/>
            <a:latin typeface="Trebuchet MS" charset="0"/>
            <a:ea typeface="Trebuchet MS" charset="0"/>
            <a:cs typeface="Trebuchet MS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6F6F6F"/>
            </a:solidFill>
            <a:effectLst/>
            <a:latin typeface="Trebuchet MS" charset="0"/>
            <a:ea typeface="Trebuchet MS" charset="0"/>
            <a:cs typeface="Trebuchet MS" charset="0"/>
            <a:sym typeface="Trebuchet M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6B900"/>
      </a:accent1>
      <a:accent2>
        <a:srgbClr val="FBE920"/>
      </a:accent2>
      <a:accent3>
        <a:srgbClr val="FFFFFF"/>
      </a:accent3>
      <a:accent4>
        <a:srgbClr val="000000"/>
      </a:accent4>
      <a:accent5>
        <a:srgbClr val="BDD9AA"/>
      </a:accent5>
      <a:accent6>
        <a:srgbClr val="E3D31C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216</Words>
  <Application>Microsoft Office PowerPoint</Application>
  <PresentationFormat>Custom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Helvetica</vt:lpstr>
      <vt:lpstr>Trebuchet MS</vt:lpstr>
      <vt:lpstr>1_Title &amp; Bullet - 1_Title, Subtitle, and Two Content</vt:lpstr>
      <vt:lpstr>1_Title &amp; Bullet - Title and body</vt:lpstr>
      <vt:lpstr>Generalized Linear Modelling in H2O4GPU</vt:lpstr>
      <vt:lpstr>PowerPoint Presentation</vt:lpstr>
      <vt:lpstr>PowerPoint Presentation</vt:lpstr>
      <vt:lpstr>Gradient Boosting Machines in H2O4GPU</vt:lpstr>
      <vt:lpstr>PowerPoint Presentation</vt:lpstr>
      <vt:lpstr>CPU vs. GPU on Higgs (Classification)</vt:lpstr>
      <vt:lpstr>K-Means on H2O4GPU</vt:lpstr>
      <vt:lpstr>K-Means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 ML on GPUs with h2o4gpu</dc:title>
  <cp:lastModifiedBy>Jon McKinney</cp:lastModifiedBy>
  <cp:revision>30</cp:revision>
  <dcterms:modified xsi:type="dcterms:W3CDTF">2017-09-21T04:23:44Z</dcterms:modified>
</cp:coreProperties>
</file>