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284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99" r:id="rId12"/>
    <p:sldId id="479" r:id="rId13"/>
    <p:sldId id="480" r:id="rId14"/>
    <p:sldId id="287" r:id="rId15"/>
    <p:sldId id="290" r:id="rId16"/>
    <p:sldId id="289" r:id="rId17"/>
    <p:sldId id="291" r:id="rId18"/>
    <p:sldId id="292" r:id="rId19"/>
    <p:sldId id="294" r:id="rId20"/>
    <p:sldId id="475" r:id="rId21"/>
    <p:sldId id="476" r:id="rId22"/>
    <p:sldId id="477" r:id="rId23"/>
    <p:sldId id="478" r:id="rId24"/>
    <p:sldId id="317" r:id="rId25"/>
    <p:sldId id="325" r:id="rId26"/>
    <p:sldId id="328" r:id="rId27"/>
    <p:sldId id="329" r:id="rId28"/>
    <p:sldId id="330" r:id="rId29"/>
    <p:sldId id="331" r:id="rId30"/>
    <p:sldId id="332" r:id="rId31"/>
    <p:sldId id="340" r:id="rId32"/>
    <p:sldId id="341" r:id="rId33"/>
    <p:sldId id="343" r:id="rId34"/>
    <p:sldId id="342" r:id="rId35"/>
    <p:sldId id="344" r:id="rId36"/>
    <p:sldId id="345" r:id="rId37"/>
    <p:sldId id="346" r:id="rId38"/>
    <p:sldId id="347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6" r:id="rId54"/>
    <p:sldId id="385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489" r:id="rId67"/>
    <p:sldId id="491" r:id="rId68"/>
    <p:sldId id="490" r:id="rId69"/>
    <p:sldId id="492" r:id="rId70"/>
    <p:sldId id="493" r:id="rId71"/>
    <p:sldId id="494" r:id="rId72"/>
    <p:sldId id="495" r:id="rId73"/>
    <p:sldId id="496" r:id="rId74"/>
    <p:sldId id="398" r:id="rId75"/>
    <p:sldId id="461" r:id="rId76"/>
    <p:sldId id="466" r:id="rId77"/>
    <p:sldId id="467" r:id="rId78"/>
    <p:sldId id="465" r:id="rId79"/>
    <p:sldId id="469" r:id="rId80"/>
    <p:sldId id="462" r:id="rId81"/>
    <p:sldId id="463" r:id="rId82"/>
    <p:sldId id="464" r:id="rId83"/>
    <p:sldId id="470" r:id="rId84"/>
    <p:sldId id="471" r:id="rId85"/>
    <p:sldId id="472" r:id="rId86"/>
    <p:sldId id="473" r:id="rId87"/>
    <p:sldId id="405" r:id="rId88"/>
    <p:sldId id="406" r:id="rId89"/>
    <p:sldId id="412" r:id="rId90"/>
    <p:sldId id="413" r:id="rId91"/>
    <p:sldId id="414" r:id="rId92"/>
    <p:sldId id="415" r:id="rId93"/>
    <p:sldId id="417" r:id="rId94"/>
    <p:sldId id="420" r:id="rId95"/>
    <p:sldId id="422" r:id="rId96"/>
    <p:sldId id="288" r:id="rId97"/>
    <p:sldId id="269" r:id="rId98"/>
    <p:sldId id="277" r:id="rId99"/>
    <p:sldId id="268" r:id="rId100"/>
    <p:sldId id="274" r:id="rId101"/>
    <p:sldId id="278" r:id="rId102"/>
    <p:sldId id="279" r:id="rId103"/>
    <p:sldId id="280" r:id="rId104"/>
    <p:sldId id="423" r:id="rId105"/>
    <p:sldId id="424" r:id="rId106"/>
    <p:sldId id="425" r:id="rId107"/>
    <p:sldId id="426" r:id="rId108"/>
    <p:sldId id="450" r:id="rId109"/>
    <p:sldId id="451" r:id="rId110"/>
    <p:sldId id="452" r:id="rId111"/>
    <p:sldId id="453" r:id="rId112"/>
    <p:sldId id="449" r:id="rId113"/>
    <p:sldId id="427" r:id="rId114"/>
    <p:sldId id="428" r:id="rId115"/>
    <p:sldId id="454" r:id="rId116"/>
    <p:sldId id="455" r:id="rId117"/>
    <p:sldId id="456" r:id="rId118"/>
    <p:sldId id="457" r:id="rId119"/>
    <p:sldId id="458" r:id="rId120"/>
    <p:sldId id="459" r:id="rId121"/>
    <p:sldId id="448" r:id="rId122"/>
    <p:sldId id="429" r:id="rId123"/>
    <p:sldId id="430" r:id="rId124"/>
    <p:sldId id="440" r:id="rId125"/>
    <p:sldId id="441" r:id="rId126"/>
    <p:sldId id="442" r:id="rId127"/>
    <p:sldId id="444" r:id="rId128"/>
    <p:sldId id="460" r:id="rId129"/>
    <p:sldId id="445" r:id="rId130"/>
    <p:sldId id="446" r:id="rId1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56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27498B-7BC1-4664-9914-35A765A9EC9E}" type="datetimeFigureOut">
              <a:rPr lang="de-DE" smtClean="0"/>
              <a:pPr/>
              <a:t>17.07.2017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ACA-EDCA-432A-B891-F0F4AD0F9AED}" type="slidenum">
              <a:rPr lang="de-DE" smtClean="0"/>
              <a:pPr/>
              <a:t>80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1"/>
          </a:xfrm>
          <a:prstGeom prst="rect">
            <a:avLst/>
          </a:prstGeom>
          <a:gradFill>
            <a:gsLst>
              <a:gs pos="80000">
                <a:srgbClr val="FFFFFF"/>
              </a:gs>
              <a:gs pos="90000">
                <a:srgbClr val="B2B2B2"/>
              </a:gs>
              <a:gs pos="100000">
                <a:srgbClr val="48932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dobe Caslon Pro" pitchFamily="18" charset="0"/>
            </a:endParaRPr>
          </a:p>
        </p:txBody>
      </p:sp>
      <p:pic>
        <p:nvPicPr>
          <p:cNvPr id="14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630" y="31806"/>
            <a:ext cx="2209800" cy="297558"/>
          </a:xfrm>
          <a:prstGeom prst="rect">
            <a:avLst/>
          </a:prstGeom>
          <a:noFill/>
        </p:spPr>
      </p:pic>
      <p:pic>
        <p:nvPicPr>
          <p:cNvPr id="15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" y="12370"/>
            <a:ext cx="803739" cy="3169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1" y="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utorial.sln" TargetMode="External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cm-lab.de/projects/ssi/downloa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C++ Tutorial</a:t>
            </a:r>
            <a:endParaRPr lang="en-US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</a:t>
            </a:r>
            <a:r>
              <a:rPr lang="de-DE" sz="1800" dirty="0" err="1" smtClean="0"/>
              <a:t>updated</a:t>
            </a:r>
            <a:r>
              <a:rPr lang="de-DE" sz="1800" dirty="0" smtClean="0"/>
              <a:t>: 19.05.16)</a:t>
            </a:r>
          </a:p>
        </p:txBody>
      </p:sp>
      <p:sp>
        <p:nvSpPr>
          <p:cNvPr id="5" name="Textfeld 4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(SSI_LOG_LEVEL_BASIC,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calling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().."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=%s\n"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is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off"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2027872"/>
            <a:ext cx="1682127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05600" y="2035076"/>
            <a:ext cx="1978940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4770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4770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4008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1993880"/>
            <a:ext cx="1978940" cy="34163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Correctly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classified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False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detections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5532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ussdiagramm: Dokument 46"/>
          <p:cNvSpPr/>
          <p:nvPr/>
        </p:nvSpPr>
        <p:spPr>
          <a:xfrm>
            <a:off x="6553200" y="45720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Dokument 48"/>
          <p:cNvSpPr/>
          <p:nvPr/>
        </p:nvSpPr>
        <p:spPr>
          <a:xfrm>
            <a:off x="6553200" y="51054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955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55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err="1" smtClean="0">
                <a:latin typeface="Adobe Caslon Pro" pitchFamily="18" charset="0"/>
              </a:rPr>
              <a:t>False</a:t>
            </a:r>
            <a:r>
              <a:rPr lang="de-DE" sz="1400" dirty="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479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479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err="1" smtClean="0">
                <a:latin typeface="Adobe Caslon Pro" pitchFamily="18" charset="0"/>
              </a:rPr>
              <a:t>False</a:t>
            </a:r>
            <a:r>
              <a:rPr lang="de-DE" sz="140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92" name="Gerade Verbindung 91"/>
          <p:cNvCxnSpPr/>
          <p:nvPr/>
        </p:nvCxnSpPr>
        <p:spPr>
          <a:xfrm rot="5400000">
            <a:off x="4241800" y="2514600"/>
            <a:ext cx="16764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5308600" y="16764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308600" y="21336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308600" y="26670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2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308600" y="31242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2</a:t>
            </a:r>
            <a:endParaRPr lang="de-DE" sz="1200">
              <a:latin typeface="Adobe Caslon Pro" pitchFamily="18" charset="0"/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rot="10800000">
            <a:off x="1955800" y="2514600"/>
            <a:ext cx="63246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832600" y="16764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832600" y="26670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2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832600" y="36576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Overall Recognition Rate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137" name="Gerade Verbindung 136"/>
          <p:cNvCxnSpPr>
            <a:stCxn id="99" idx="3"/>
            <a:endCxn id="122" idx="1"/>
          </p:cNvCxnSpPr>
          <p:nvPr/>
        </p:nvCxnSpPr>
        <p:spPr>
          <a:xfrm>
            <a:off x="6223000" y="17907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2" idx="1"/>
            <a:endCxn id="100" idx="3"/>
          </p:cNvCxnSpPr>
          <p:nvPr/>
        </p:nvCxnSpPr>
        <p:spPr>
          <a:xfrm rot="10800000" flipV="1">
            <a:off x="6223000" y="2019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08" idx="3"/>
            <a:endCxn id="123" idx="1"/>
          </p:cNvCxnSpPr>
          <p:nvPr/>
        </p:nvCxnSpPr>
        <p:spPr>
          <a:xfrm>
            <a:off x="6223000" y="2781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23" idx="1"/>
            <a:endCxn id="109" idx="3"/>
          </p:cNvCxnSpPr>
          <p:nvPr/>
        </p:nvCxnSpPr>
        <p:spPr>
          <a:xfrm rot="10800000" flipV="1">
            <a:off x="6223000" y="30099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7505931" y="3429001"/>
            <a:ext cx="241069" cy="152400"/>
          </a:xfrm>
          <a:prstGeom prst="down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803401" y="4050268"/>
            <a:ext cx="43620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10                    00                   01        90.9 %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03401" y="45074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01                    09                   01        81.8 %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803401" y="49646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01                    01                   09        81.8 %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03401" y="5421868"/>
            <a:ext cx="44406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                                                           84.8 % 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1651001" y="41264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7" name="Gleichschenkliges Dreieck 26"/>
          <p:cNvSpPr/>
          <p:nvPr/>
        </p:nvSpPr>
        <p:spPr>
          <a:xfrm>
            <a:off x="2565401" y="4126468"/>
            <a:ext cx="152400" cy="152400"/>
          </a:xfrm>
          <a:prstGeom prst="triangle">
            <a:avLst/>
          </a:prstGeom>
          <a:solidFill>
            <a:srgbClr val="C0000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27940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3022601" y="41264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0" name="Gleichschenkliges Dreieck 29"/>
          <p:cNvSpPr/>
          <p:nvPr/>
        </p:nvSpPr>
        <p:spPr>
          <a:xfrm>
            <a:off x="3860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1" name="Pfeil nach rechts 30"/>
          <p:cNvSpPr/>
          <p:nvPr/>
        </p:nvSpPr>
        <p:spPr>
          <a:xfrm>
            <a:off x="4089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318001" y="41264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>
            <a:off x="1193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1422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5" name="Gleichschenkliges Dreieck 34"/>
          <p:cNvSpPr/>
          <p:nvPr/>
        </p:nvSpPr>
        <p:spPr>
          <a:xfrm>
            <a:off x="1651001" y="50408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6" name="Pfeil nach rechts 35"/>
          <p:cNvSpPr/>
          <p:nvPr/>
        </p:nvSpPr>
        <p:spPr>
          <a:xfrm>
            <a:off x="1422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7" name="Gleichschenkliges Dreieck 36"/>
          <p:cNvSpPr/>
          <p:nvPr/>
        </p:nvSpPr>
        <p:spPr>
          <a:xfrm>
            <a:off x="1651001" y="45836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1422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7940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3022601" y="45836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1" name="Pfeil nach rechts 40"/>
          <p:cNvSpPr/>
          <p:nvPr/>
        </p:nvSpPr>
        <p:spPr>
          <a:xfrm>
            <a:off x="27940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022601" y="50408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4089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318001" y="45836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>
            <a:off x="4089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318001" y="50408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193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5654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860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193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5654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860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rot="10800000">
            <a:off x="1117601" y="44312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117601" y="48884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117601" y="53456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4356101" y="4926568"/>
            <a:ext cx="1600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17600" y="3657600"/>
            <a:ext cx="108286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b="1" err="1" smtClean="0">
                <a:latin typeface="Adobe Caslon Pro" pitchFamily="18" charset="0"/>
              </a:rPr>
              <a:t>Example</a:t>
            </a:r>
            <a:r>
              <a:rPr lang="de-DE" b="1" smtClean="0">
                <a:latin typeface="Adobe Caslon Pro" pitchFamily="18" charset="0"/>
              </a:rPr>
              <a:t>:</a:t>
            </a:r>
            <a:endParaRPr lang="de-DE" b="1">
              <a:latin typeface="Adobe Caslon Pro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Samples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6286500" y="2047875"/>
            <a:ext cx="85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286500" y="1404937"/>
            <a:ext cx="857250" cy="500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7475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Sample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85813" y="4383088"/>
            <a:ext cx="7715250" cy="230832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user_id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label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prob;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3" name="Rounded Rectangle 32"/>
          <p:cNvSpPr/>
          <p:nvPr/>
        </p:nvSpPr>
        <p:spPr bwMode="auto">
          <a:xfrm>
            <a:off x="3000375" y="2333625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14" name="Rounded Rectangle 35"/>
          <p:cNvSpPr/>
          <p:nvPr/>
        </p:nvSpPr>
        <p:spPr bwMode="auto">
          <a:xfrm>
            <a:off x="2143125" y="3048000"/>
            <a:ext cx="1000125" cy="11430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meta: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class_id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/>
            </a:r>
            <a:br>
              <a:rPr lang="de-DE" sz="140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user_id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time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 …</a:t>
            </a:r>
          </a:p>
        </p:txBody>
      </p:sp>
      <p:cxnSp>
        <p:nvCxnSpPr>
          <p:cNvPr id="15" name="Straight Connector 37"/>
          <p:cNvCxnSpPr>
            <a:stCxn id="13" idx="2"/>
            <a:endCxn id="14" idx="0"/>
          </p:cNvCxnSpPr>
          <p:nvPr/>
        </p:nvCxnSpPr>
        <p:spPr bwMode="auto">
          <a:xfrm rot="5400000">
            <a:off x="2894806" y="2513807"/>
            <a:ext cx="282575" cy="7858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ounded Rectangle 49"/>
          <p:cNvSpPr/>
          <p:nvPr/>
        </p:nvSpPr>
        <p:spPr bwMode="auto">
          <a:xfrm>
            <a:off x="3357563" y="3067050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Stream A</a:t>
            </a:r>
          </a:p>
        </p:txBody>
      </p:sp>
      <p:cxnSp>
        <p:nvCxnSpPr>
          <p:cNvPr id="17" name="Straight Connector 51"/>
          <p:cNvCxnSpPr>
            <a:stCxn id="16" idx="0"/>
            <a:endCxn id="13" idx="2"/>
          </p:cNvCxnSpPr>
          <p:nvPr/>
        </p:nvCxnSpPr>
        <p:spPr bwMode="auto">
          <a:xfrm rot="16200000" flipV="1">
            <a:off x="3475037" y="2719388"/>
            <a:ext cx="301625" cy="3937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Rounded Rectangle 33"/>
          <p:cNvSpPr/>
          <p:nvPr/>
        </p:nvSpPr>
        <p:spPr bwMode="auto">
          <a:xfrm>
            <a:off x="4500563" y="3063875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Stream B</a:t>
            </a:r>
          </a:p>
        </p:txBody>
      </p:sp>
      <p:cxnSp>
        <p:nvCxnSpPr>
          <p:cNvPr id="21" name="Straight Connector 55"/>
          <p:cNvCxnSpPr/>
          <p:nvPr/>
        </p:nvCxnSpPr>
        <p:spPr bwMode="auto">
          <a:xfrm rot="16200000" flipV="1">
            <a:off x="4047332" y="2143918"/>
            <a:ext cx="298450" cy="15351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Freeform 68"/>
          <p:cNvSpPr/>
          <p:nvPr/>
        </p:nvSpPr>
        <p:spPr bwMode="auto">
          <a:xfrm>
            <a:off x="5326063" y="1619250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38" name="Freeform 68"/>
          <p:cNvSpPr/>
          <p:nvPr/>
        </p:nvSpPr>
        <p:spPr bwMode="auto">
          <a:xfrm flipV="1">
            <a:off x="5294313" y="2097087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4183063" y="1547812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A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4183063" y="1976437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B</a:t>
            </a:r>
          </a:p>
        </p:txBody>
      </p:sp>
      <p:sp>
        <p:nvSpPr>
          <p:cNvPr id="74769" name="Text Box 13"/>
          <p:cNvSpPr txBox="1">
            <a:spLocks noChangeArrowheads="1"/>
          </p:cNvSpPr>
          <p:nvPr/>
        </p:nvSpPr>
        <p:spPr bwMode="auto">
          <a:xfrm>
            <a:off x="5999163" y="2924175"/>
            <a:ext cx="573087" cy="3381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48" name="Gewinkelte Verbindung 47"/>
          <p:cNvCxnSpPr>
            <a:stCxn id="41" idx="2"/>
            <a:endCxn id="20" idx="2"/>
          </p:cNvCxnSpPr>
          <p:nvPr/>
        </p:nvCxnSpPr>
        <p:spPr>
          <a:xfrm rot="5400000">
            <a:off x="5375275" y="2136775"/>
            <a:ext cx="928688" cy="1751012"/>
          </a:xfrm>
          <a:prstGeom prst="bentConnector3">
            <a:avLst>
              <a:gd name="adj1" fmla="val 124615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Form 49"/>
          <p:cNvCxnSpPr>
            <a:stCxn id="46" idx="3"/>
            <a:endCxn id="16" idx="2"/>
          </p:cNvCxnSpPr>
          <p:nvPr/>
        </p:nvCxnSpPr>
        <p:spPr>
          <a:xfrm flipH="1">
            <a:off x="3822700" y="1654175"/>
            <a:ext cx="3321050" cy="1825625"/>
          </a:xfrm>
          <a:prstGeom prst="bentConnector4">
            <a:avLst>
              <a:gd name="adj1" fmla="val -4015"/>
              <a:gd name="adj2" fmla="val 119313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43"/>
          <p:cNvCxnSpPr>
            <a:endCxn id="74769" idx="0"/>
          </p:cNvCxnSpPr>
          <p:nvPr/>
        </p:nvCxnSpPr>
        <p:spPr>
          <a:xfrm rot="5400000">
            <a:off x="5384006" y="2021681"/>
            <a:ext cx="1804988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Gewinkelte Verbindung 55"/>
          <p:cNvCxnSpPr/>
          <p:nvPr/>
        </p:nvCxnSpPr>
        <p:spPr>
          <a:xfrm rot="10800000">
            <a:off x="571500" y="3333750"/>
            <a:ext cx="1571625" cy="428625"/>
          </a:xfrm>
          <a:prstGeom prst="bentConnector3">
            <a:avLst>
              <a:gd name="adj1" fmla="val 99697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52" name="Group 4"/>
          <p:cNvGraphicFramePr>
            <a:graphicFrameLocks noGrp="1"/>
          </p:cNvGraphicFramePr>
          <p:nvPr/>
        </p:nvGraphicFramePr>
        <p:xfrm>
          <a:off x="357188" y="2165350"/>
          <a:ext cx="1060450" cy="116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roup 4"/>
          <p:cNvGraphicFramePr>
            <a:graphicFrameLocks noGrp="1"/>
          </p:cNvGraphicFramePr>
          <p:nvPr/>
        </p:nvGraphicFramePr>
        <p:xfrm>
          <a:off x="1714500" y="1262062"/>
          <a:ext cx="1060450" cy="86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User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0" name="Gewinkelte Verbindung 55"/>
          <p:cNvCxnSpPr>
            <a:stCxn id="14" idx="1"/>
          </p:cNvCxnSpPr>
          <p:nvPr/>
        </p:nvCxnSpPr>
        <p:spPr>
          <a:xfrm rot="10800000">
            <a:off x="1928813" y="2119312"/>
            <a:ext cx="214312" cy="1500188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ISamples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supportsShallowCopy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ISamples Wrapper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setSelection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err="1" smtClean="0"/>
              <a:t>trainer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81945" name="Inhaltsplatzhalter 8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sz="2000" smtClean="0"/>
              <a:t>Wrapper for model or fusion class:</a:t>
            </a:r>
          </a:p>
        </p:txBody>
      </p:sp>
      <p:cxnSp>
        <p:nvCxnSpPr>
          <p:cNvPr id="49" name="Gerade Verbindung 48"/>
          <p:cNvCxnSpPr>
            <a:endCxn id="55" idx="0"/>
          </p:cNvCxnSpPr>
          <p:nvPr/>
        </p:nvCxnSpPr>
        <p:spPr>
          <a:xfrm rot="5400000">
            <a:off x="3768725" y="3779838"/>
            <a:ext cx="692150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125663" y="5681663"/>
            <a:ext cx="1036637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53" name="Rechteck 52"/>
          <p:cNvSpPr/>
          <p:nvPr/>
        </p:nvSpPr>
        <p:spPr>
          <a:xfrm>
            <a:off x="3054350" y="4929188"/>
            <a:ext cx="212248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Fusion</a:t>
            </a:r>
          </a:p>
        </p:txBody>
      </p:sp>
      <p:cxnSp>
        <p:nvCxnSpPr>
          <p:cNvPr id="54" name="Gerade Verbindung 53"/>
          <p:cNvCxnSpPr>
            <a:stCxn id="53" idx="2"/>
            <a:endCxn id="51" idx="0"/>
          </p:cNvCxnSpPr>
          <p:nvPr/>
        </p:nvCxnSpPr>
        <p:spPr>
          <a:xfrm rot="5400000">
            <a:off x="3244850" y="4811713"/>
            <a:ext cx="268288" cy="1471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3408363" y="4125913"/>
            <a:ext cx="1414462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cxnSp>
        <p:nvCxnSpPr>
          <p:cNvPr id="57" name="Gerade Verbindung 56"/>
          <p:cNvCxnSpPr>
            <a:stCxn id="55" idx="2"/>
            <a:endCxn id="53" idx="0"/>
          </p:cNvCxnSpPr>
          <p:nvPr/>
        </p:nvCxnSpPr>
        <p:spPr>
          <a:xfrm rot="5400000">
            <a:off x="3973512" y="4787901"/>
            <a:ext cx="28257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9" name="Textfeld 57"/>
          <p:cNvSpPr txBox="1">
            <a:spLocks noChangeArrowheads="1"/>
          </p:cNvSpPr>
          <p:nvPr/>
        </p:nvSpPr>
        <p:spPr bwMode="auto">
          <a:xfrm>
            <a:off x="4227513" y="35147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Training</a:t>
            </a:r>
          </a:p>
        </p:txBody>
      </p:sp>
      <p:cxnSp>
        <p:nvCxnSpPr>
          <p:cNvPr id="61" name="Gerade Verbindung 60"/>
          <p:cNvCxnSpPr>
            <a:stCxn id="70" idx="0"/>
            <a:endCxn id="81931" idx="2"/>
          </p:cNvCxnSpPr>
          <p:nvPr/>
        </p:nvCxnSpPr>
        <p:spPr>
          <a:xfrm flipH="1" flipV="1">
            <a:off x="3234242" y="2676169"/>
            <a:ext cx="987588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feld 61"/>
          <p:cNvSpPr txBox="1">
            <a:spLocks noChangeArrowheads="1"/>
          </p:cNvSpPr>
          <p:nvPr/>
        </p:nvSpPr>
        <p:spPr bwMode="auto">
          <a:xfrm>
            <a:off x="2870200" y="2238375"/>
            <a:ext cx="728084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Class1</a:t>
            </a:r>
          </a:p>
        </p:txBody>
      </p:sp>
      <p:sp>
        <p:nvSpPr>
          <p:cNvPr id="81932" name="Textfeld 62"/>
          <p:cNvSpPr txBox="1">
            <a:spLocks noChangeArrowheads="1"/>
          </p:cNvSpPr>
          <p:nvPr/>
        </p:nvSpPr>
        <p:spPr bwMode="auto">
          <a:xfrm>
            <a:off x="3662363" y="2238375"/>
            <a:ext cx="1039067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Class2  …</a:t>
            </a:r>
          </a:p>
        </p:txBody>
      </p:sp>
      <p:sp>
        <p:nvSpPr>
          <p:cNvPr id="81933" name="Textfeld 63"/>
          <p:cNvSpPr txBox="1">
            <a:spLocks noChangeArrowheads="1"/>
          </p:cNvSpPr>
          <p:nvPr/>
        </p:nvSpPr>
        <p:spPr bwMode="auto">
          <a:xfrm>
            <a:off x="4952990" y="2238375"/>
            <a:ext cx="788998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ClassN</a:t>
            </a:r>
          </a:p>
        </p:txBody>
      </p:sp>
      <p:cxnSp>
        <p:nvCxnSpPr>
          <p:cNvPr id="65" name="Gerade Verbindung 64"/>
          <p:cNvCxnSpPr>
            <a:stCxn id="70" idx="0"/>
            <a:endCxn id="81932" idx="2"/>
          </p:cNvCxnSpPr>
          <p:nvPr/>
        </p:nvCxnSpPr>
        <p:spPr>
          <a:xfrm flipH="1" flipV="1">
            <a:off x="4181897" y="2676169"/>
            <a:ext cx="39933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0" idx="0"/>
            <a:endCxn id="81933" idx="2"/>
          </p:cNvCxnSpPr>
          <p:nvPr/>
        </p:nvCxnSpPr>
        <p:spPr>
          <a:xfrm flipV="1">
            <a:off x="4221830" y="2676169"/>
            <a:ext cx="1125659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1" idx="3"/>
            <a:endCxn id="81938" idx="1"/>
          </p:cNvCxnSpPr>
          <p:nvPr/>
        </p:nvCxnSpPr>
        <p:spPr>
          <a:xfrm>
            <a:off x="2630488" y="4493419"/>
            <a:ext cx="3087363" cy="4609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7" name="Textfeld 67"/>
          <p:cNvSpPr txBox="1">
            <a:spLocks noChangeArrowheads="1"/>
          </p:cNvSpPr>
          <p:nvPr/>
        </p:nvSpPr>
        <p:spPr bwMode="auto">
          <a:xfrm>
            <a:off x="2657475" y="4125913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81938" name="Textfeld 68"/>
          <p:cNvSpPr txBox="1">
            <a:spLocks noChangeArrowheads="1"/>
          </p:cNvSpPr>
          <p:nvPr/>
        </p:nvSpPr>
        <p:spPr bwMode="auto">
          <a:xfrm>
            <a:off x="5717851" y="3951288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ClassN=0.4</a:t>
            </a:r>
          </a:p>
        </p:txBody>
      </p:sp>
      <p:sp>
        <p:nvSpPr>
          <p:cNvPr id="70" name="Flussdiagramm: Mehrere Dokumente 69"/>
          <p:cNvSpPr/>
          <p:nvPr/>
        </p:nvSpPr>
        <p:spPr>
          <a:xfrm>
            <a:off x="3336925" y="2994025"/>
            <a:ext cx="1555750" cy="566738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71" name="Flussdiagramm: Dokument 70"/>
          <p:cNvSpPr/>
          <p:nvPr/>
        </p:nvSpPr>
        <p:spPr>
          <a:xfrm>
            <a:off x="1357313" y="4281488"/>
            <a:ext cx="1273175" cy="423862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" name="Rechteck 76"/>
          <p:cNvSpPr/>
          <p:nvPr/>
        </p:nvSpPr>
        <p:spPr>
          <a:xfrm>
            <a:off x="3606800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78" name="Rechteck 77"/>
          <p:cNvSpPr/>
          <p:nvPr/>
        </p:nvSpPr>
        <p:spPr>
          <a:xfrm>
            <a:off x="5045075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79" name="Gerade Verbindung 78"/>
          <p:cNvCxnSpPr>
            <a:stCxn id="53" idx="2"/>
            <a:endCxn id="77" idx="0"/>
          </p:cNvCxnSpPr>
          <p:nvPr/>
        </p:nvCxnSpPr>
        <p:spPr>
          <a:xfrm rot="16200000" flipH="1">
            <a:off x="3985419" y="5542756"/>
            <a:ext cx="268288" cy="9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53" idx="2"/>
            <a:endCxn id="78" idx="0"/>
          </p:cNvCxnSpPr>
          <p:nvPr/>
        </p:nvCxnSpPr>
        <p:spPr>
          <a:xfrm rot="16200000" flipH="1">
            <a:off x="4704556" y="4823619"/>
            <a:ext cx="268288" cy="144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*o;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object with default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()-&gt;toggle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()-&gt;print(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ssiout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object with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output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::Print();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delete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::Clear();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867400" y="1524000"/>
            <a:ext cx="3276600" cy="5334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'noname002'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toggle:BOOL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true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toggle]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string:CHAR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hello world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string]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'my'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DLLs: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Objects: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noname002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my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console [ Console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factory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objects</a:t>
            </a:r>
            <a:endParaRPr lang="en-US" sz="1200" dirty="0" smtClean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18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Trainer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cluster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Evaluation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evaluiert gegen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trainiert mit (100*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)% und testet mit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&amp;s,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bildet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und testet jedes einmal gegen den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evalKFold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k);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wie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, wobei k = #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evalLOO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gibt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aus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stdout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setzt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zurück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Model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</a:t>
            </a:r>
          </a:p>
        </p:txBody>
      </p:sp>
      <p:sp>
        <p:nvSpPr>
          <p:cNvPr id="77827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Training: present samples including class labels</a:t>
            </a:r>
          </a:p>
          <a:p>
            <a:r>
              <a:rPr lang="en-US" sz="2000" dirty="0" smtClean="0"/>
              <a:t>Test: calculate confidence value for each class and assign sample to class with highest probability</a:t>
            </a:r>
          </a:p>
        </p:txBody>
      </p:sp>
      <p:sp>
        <p:nvSpPr>
          <p:cNvPr id="7" name="Rechteck 6"/>
          <p:cNvSpPr/>
          <p:nvPr/>
        </p:nvSpPr>
        <p:spPr>
          <a:xfrm>
            <a:off x="2647950" y="5327650"/>
            <a:ext cx="1414463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9" name="Gerade Verbindung mit Pfeil 8"/>
          <p:cNvCxnSpPr>
            <a:stCxn id="12" idx="3"/>
            <a:endCxn id="77831" idx="1"/>
          </p:cNvCxnSpPr>
          <p:nvPr/>
        </p:nvCxnSpPr>
        <p:spPr>
          <a:xfrm>
            <a:off x="1914003" y="5722144"/>
            <a:ext cx="2640211" cy="1911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0" name="Textfeld 9"/>
          <p:cNvSpPr txBox="1">
            <a:spLocks noChangeArrowheads="1"/>
          </p:cNvSpPr>
          <p:nvPr/>
        </p:nvSpPr>
        <p:spPr bwMode="auto">
          <a:xfrm>
            <a:off x="1897063" y="5327650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77831" name="Textfeld 10"/>
          <p:cNvSpPr txBox="1">
            <a:spLocks noChangeArrowheads="1"/>
          </p:cNvSpPr>
          <p:nvPr/>
        </p:nvSpPr>
        <p:spPr bwMode="auto">
          <a:xfrm>
            <a:off x="4554214" y="5153025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 dirty="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 dirty="0" err="1">
                <a:latin typeface="Adobe Caslon Pro" pitchFamily="18" charset="0"/>
              </a:rPr>
              <a:t>ClassN</a:t>
            </a:r>
            <a:r>
              <a:rPr lang="de-DE" sz="1600" dirty="0">
                <a:latin typeface="Adobe Caslon Pro" pitchFamily="18" charset="0"/>
              </a:rPr>
              <a:t>=0.4</a:t>
            </a:r>
          </a:p>
        </p:txBody>
      </p:sp>
      <p:sp>
        <p:nvSpPr>
          <p:cNvPr id="12" name="Flussdiagramm: Dokument 11"/>
          <p:cNvSpPr/>
          <p:nvPr/>
        </p:nvSpPr>
        <p:spPr>
          <a:xfrm>
            <a:off x="640828" y="5510212"/>
            <a:ext cx="1273175" cy="423863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833" name="Textfeld 12"/>
          <p:cNvSpPr txBox="1">
            <a:spLocks noChangeArrowheads="1"/>
          </p:cNvSpPr>
          <p:nvPr/>
        </p:nvSpPr>
        <p:spPr bwMode="auto">
          <a:xfrm>
            <a:off x="6113463" y="5510213"/>
            <a:ext cx="2413161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MAX (Class1,…, Class N)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5703888" y="4953000"/>
            <a:ext cx="357187" cy="13843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15" name="Flussdiagramm: Mehrere Dokumente 14"/>
          <p:cNvSpPr/>
          <p:nvPr/>
        </p:nvSpPr>
        <p:spPr>
          <a:xfrm>
            <a:off x="3714750" y="3736975"/>
            <a:ext cx="1555750" cy="565150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56375" y="3759200"/>
            <a:ext cx="1414463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Trained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Model</a:t>
            </a:r>
          </a:p>
        </p:txBody>
      </p:sp>
      <p:sp>
        <p:nvSpPr>
          <p:cNvPr id="77837" name="Textfeld 17"/>
          <p:cNvSpPr txBox="1">
            <a:spLocks noChangeArrowheads="1"/>
          </p:cNvSpPr>
          <p:nvPr/>
        </p:nvSpPr>
        <p:spPr bwMode="auto">
          <a:xfrm>
            <a:off x="5426075" y="36798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 dirty="0">
                <a:latin typeface="Adobe Caslon Pro" pitchFamily="18" charset="0"/>
              </a:rPr>
              <a:t>Training</a:t>
            </a:r>
          </a:p>
        </p:txBody>
      </p:sp>
      <p:cxnSp>
        <p:nvCxnSpPr>
          <p:cNvPr id="24" name="Gerade Verbindung mit Pfeil 23"/>
          <p:cNvCxnSpPr>
            <a:stCxn id="15" idx="3"/>
            <a:endCxn id="16" idx="1"/>
          </p:cNvCxnSpPr>
          <p:nvPr/>
        </p:nvCxnSpPr>
        <p:spPr>
          <a:xfrm>
            <a:off x="5270500" y="4019550"/>
            <a:ext cx="12858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556375" y="4483312"/>
            <a:ext cx="1475657" cy="926888"/>
            <a:chOff x="5444914" y="2776663"/>
            <a:chExt cx="2377223" cy="1491687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776914"/>
              <a:ext cx="926078" cy="755415"/>
              <a:chOff x="2003" y="1974"/>
              <a:chExt cx="879" cy="777"/>
            </a:xfrm>
            <a:grpFill/>
          </p:grpSpPr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200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8" name="Freeform 80"/>
              <p:cNvSpPr>
                <a:spLocks/>
              </p:cNvSpPr>
              <p:nvPr/>
            </p:nvSpPr>
            <p:spPr bwMode="auto">
              <a:xfrm flipH="1">
                <a:off x="244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1" y="2776663"/>
              <a:ext cx="1407768" cy="755707"/>
              <a:chOff x="2004" y="1731"/>
              <a:chExt cx="875" cy="1072"/>
            </a:xfrm>
            <a:grpFill/>
          </p:grpSpPr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2004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 flipH="1">
                <a:off x="2439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28" name="TextBox 59"/>
            <p:cNvSpPr txBox="1"/>
            <p:nvPr/>
          </p:nvSpPr>
          <p:spPr bwMode="auto">
            <a:xfrm>
              <a:off x="5444914" y="3613319"/>
              <a:ext cx="1064454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Class1</a:t>
              </a:r>
            </a:p>
          </p:txBody>
        </p:sp>
        <p:sp>
          <p:nvSpPr>
            <p:cNvPr id="29" name="TextBox 60"/>
            <p:cNvSpPr txBox="1"/>
            <p:nvPr/>
          </p:nvSpPr>
          <p:spPr bwMode="auto">
            <a:xfrm>
              <a:off x="6672465" y="3610763"/>
              <a:ext cx="1149672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err="1">
                  <a:solidFill>
                    <a:prstClr val="black"/>
                  </a:solidFill>
                  <a:latin typeface="Adobe Caslon Pro" pitchFamily="18" charset="0"/>
                </a:rPr>
                <a:t>ClassN</a:t>
              </a:r>
              <a:endParaRPr lang="de-DE" sz="1400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1214438" y="2819400"/>
            <a:ext cx="1414462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Default Model</a:t>
            </a:r>
          </a:p>
        </p:txBody>
      </p:sp>
      <p:sp>
        <p:nvSpPr>
          <p:cNvPr id="47" name="TextBox 59"/>
          <p:cNvSpPr txBox="1"/>
          <p:nvPr/>
        </p:nvSpPr>
        <p:spPr bwMode="auto">
          <a:xfrm>
            <a:off x="1214438" y="3860184"/>
            <a:ext cx="660758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de-DE"/>
              <a:t>Class1</a:t>
            </a:r>
          </a:p>
        </p:txBody>
      </p:sp>
      <p:sp>
        <p:nvSpPr>
          <p:cNvPr id="48" name="TextBox 60"/>
          <p:cNvSpPr txBox="1"/>
          <p:nvPr/>
        </p:nvSpPr>
        <p:spPr bwMode="auto">
          <a:xfrm>
            <a:off x="1976438" y="3858597"/>
            <a:ext cx="713657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</a:lstStyle>
          <a:p>
            <a:r>
              <a:rPr lang="de-DE" err="1"/>
              <a:t>ClassN</a:t>
            </a:r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3000375" y="34623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82" name="Pfeil nach rechts 81"/>
          <p:cNvSpPr/>
          <p:nvPr/>
        </p:nvSpPr>
        <p:spPr>
          <a:xfrm rot="5400000">
            <a:off x="4473575" y="45545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054071" y="3447434"/>
            <a:ext cx="574980" cy="469583"/>
            <a:chOff x="2003" y="1729"/>
            <a:chExt cx="879" cy="2880"/>
          </a:xfrm>
          <a:effectLst/>
        </p:grpSpPr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268258" y="3441084"/>
            <a:ext cx="574980" cy="469583"/>
            <a:chOff x="2003" y="1729"/>
            <a:chExt cx="879" cy="2880"/>
          </a:xfrm>
          <a:effectLst/>
        </p:grpSpPr>
        <p:sp>
          <p:nvSpPr>
            <p:cNvPr id="66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64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IModel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SSI_MODEL;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SSI_REAL;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*x1,ssi_real_t *x2,ssi_size_t d);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*sample;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(sample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][j]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(i);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"not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trained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File::WRITE,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File::READ,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(model,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Fusion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</a:t>
            </a:r>
          </a:p>
        </p:txBody>
      </p:sp>
      <p:sp>
        <p:nvSpPr>
          <p:cNvPr id="79875" name="Inhaltsplatzhalter 86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Fusion: combine feature and train single model</a:t>
            </a:r>
          </a:p>
          <a:p>
            <a:r>
              <a:rPr lang="en-US" sz="2000" dirty="0" smtClean="0"/>
              <a:t>Decision Fusion: one model per class and combine class probabilities</a:t>
            </a:r>
          </a:p>
        </p:txBody>
      </p:sp>
      <p:sp>
        <p:nvSpPr>
          <p:cNvPr id="9" name="Rounded Rectangle 32"/>
          <p:cNvSpPr/>
          <p:nvPr/>
        </p:nvSpPr>
        <p:spPr bwMode="auto">
          <a:xfrm>
            <a:off x="1817688" y="2667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" name="Rounded Rectangle 35"/>
          <p:cNvSpPr/>
          <p:nvPr/>
        </p:nvSpPr>
        <p:spPr bwMode="auto">
          <a:xfrm>
            <a:off x="1246188" y="347027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" name="Straight Connector 37"/>
          <p:cNvCxnSpPr>
            <a:stCxn id="9" idx="2"/>
            <a:endCxn id="10" idx="0"/>
          </p:cNvCxnSpPr>
          <p:nvPr/>
        </p:nvCxnSpPr>
        <p:spPr bwMode="auto">
          <a:xfrm rot="5400000">
            <a:off x="1756569" y="298053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Rounded Rectangle 49"/>
          <p:cNvSpPr/>
          <p:nvPr/>
        </p:nvSpPr>
        <p:spPr bwMode="auto">
          <a:xfrm>
            <a:off x="2317750" y="347186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3" name="Straight Connector 51"/>
          <p:cNvCxnSpPr>
            <a:stCxn id="12" idx="0"/>
            <a:endCxn id="9" idx="2"/>
          </p:cNvCxnSpPr>
          <p:nvPr/>
        </p:nvCxnSpPr>
        <p:spPr bwMode="auto">
          <a:xfrm rot="16200000" flipV="1">
            <a:off x="2292350" y="305276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76"/>
          <p:cNvCxnSpPr>
            <a:stCxn id="8" idx="0"/>
            <a:endCxn id="9" idx="2"/>
          </p:cNvCxnSpPr>
          <p:nvPr/>
        </p:nvCxnSpPr>
        <p:spPr bwMode="auto">
          <a:xfrm rot="16200000" flipV="1">
            <a:off x="2758282" y="2586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le 33"/>
          <p:cNvSpPr/>
          <p:nvPr/>
        </p:nvSpPr>
        <p:spPr bwMode="auto">
          <a:xfrm>
            <a:off x="3246438" y="346868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8" name="Rounded Rectangle 83"/>
          <p:cNvSpPr/>
          <p:nvPr/>
        </p:nvSpPr>
        <p:spPr bwMode="auto">
          <a:xfrm>
            <a:off x="2032000" y="2794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9" name="Rounded Rectangle 84"/>
          <p:cNvSpPr/>
          <p:nvPr/>
        </p:nvSpPr>
        <p:spPr bwMode="auto">
          <a:xfrm>
            <a:off x="1460500" y="3597275"/>
            <a:ext cx="785813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0" name="Straight Connector 85"/>
          <p:cNvCxnSpPr>
            <a:stCxn id="18" idx="2"/>
            <a:endCxn id="19" idx="0"/>
          </p:cNvCxnSpPr>
          <p:nvPr/>
        </p:nvCxnSpPr>
        <p:spPr bwMode="auto">
          <a:xfrm rot="5400000">
            <a:off x="1970881" y="3107532"/>
            <a:ext cx="371475" cy="6080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Rounded Rectangle 86"/>
          <p:cNvSpPr/>
          <p:nvPr/>
        </p:nvSpPr>
        <p:spPr bwMode="auto">
          <a:xfrm>
            <a:off x="2532063" y="3598863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3" name="Straight Connector 88"/>
          <p:cNvCxnSpPr>
            <a:stCxn id="17" idx="0"/>
            <a:endCxn id="18" idx="2"/>
          </p:cNvCxnSpPr>
          <p:nvPr/>
        </p:nvCxnSpPr>
        <p:spPr bwMode="auto">
          <a:xfrm rot="16200000" flipV="1">
            <a:off x="2972594" y="2713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Rounded Rectangle 82"/>
          <p:cNvSpPr/>
          <p:nvPr/>
        </p:nvSpPr>
        <p:spPr bwMode="auto">
          <a:xfrm>
            <a:off x="3460750" y="3595688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7" name="Rounded Rectangle 92"/>
          <p:cNvSpPr/>
          <p:nvPr/>
        </p:nvSpPr>
        <p:spPr bwMode="auto">
          <a:xfrm>
            <a:off x="2246313" y="295275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8" name="Rounded Rectangle 93"/>
          <p:cNvSpPr/>
          <p:nvPr/>
        </p:nvSpPr>
        <p:spPr bwMode="auto">
          <a:xfrm>
            <a:off x="1674813" y="375602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Meta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9" name="Straight Connector 94"/>
          <p:cNvCxnSpPr>
            <a:stCxn id="27" idx="2"/>
            <a:endCxn id="28" idx="0"/>
          </p:cNvCxnSpPr>
          <p:nvPr/>
        </p:nvCxnSpPr>
        <p:spPr bwMode="auto">
          <a:xfrm rot="5400000">
            <a:off x="2185194" y="326628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ounded Rectangle 95"/>
          <p:cNvSpPr/>
          <p:nvPr/>
        </p:nvSpPr>
        <p:spPr bwMode="auto">
          <a:xfrm>
            <a:off x="2746375" y="375761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1</a:t>
            </a:r>
          </a:p>
        </p:txBody>
      </p:sp>
      <p:cxnSp>
        <p:nvCxnSpPr>
          <p:cNvPr id="31" name="Straight Connector 96"/>
          <p:cNvCxnSpPr>
            <a:stCxn id="30" idx="0"/>
            <a:endCxn id="27" idx="2"/>
          </p:cNvCxnSpPr>
          <p:nvPr/>
        </p:nvCxnSpPr>
        <p:spPr bwMode="auto">
          <a:xfrm rot="16200000" flipV="1">
            <a:off x="2720975" y="333851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97"/>
          <p:cNvCxnSpPr>
            <a:stCxn id="26" idx="0"/>
            <a:endCxn id="27" idx="2"/>
          </p:cNvCxnSpPr>
          <p:nvPr/>
        </p:nvCxnSpPr>
        <p:spPr bwMode="auto">
          <a:xfrm rot="16200000" flipV="1">
            <a:off x="3186907" y="287258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ounded Rectangle 91"/>
          <p:cNvSpPr/>
          <p:nvPr/>
        </p:nvSpPr>
        <p:spPr bwMode="auto">
          <a:xfrm>
            <a:off x="3675063" y="375443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2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040437" y="3881438"/>
            <a:ext cx="1560364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  <a:latin typeface="Adobe Caslon Pro" pitchFamily="18" charset="0"/>
              </a:rPr>
              <a:t>Feature Fusion</a:t>
            </a:r>
          </a:p>
        </p:txBody>
      </p:sp>
      <p:sp>
        <p:nvSpPr>
          <p:cNvPr id="35" name="Rounded Rectangle 75"/>
          <p:cNvSpPr/>
          <p:nvPr/>
        </p:nvSpPr>
        <p:spPr bwMode="auto">
          <a:xfrm>
            <a:off x="6389688" y="4348163"/>
            <a:ext cx="857250" cy="4286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[A, B]</a:t>
            </a:r>
          </a:p>
        </p:txBody>
      </p:sp>
      <p:sp>
        <p:nvSpPr>
          <p:cNvPr id="36" name="Oval 98"/>
          <p:cNvSpPr/>
          <p:nvPr/>
        </p:nvSpPr>
        <p:spPr bwMode="auto">
          <a:xfrm>
            <a:off x="4889500" y="4310063"/>
            <a:ext cx="500063" cy="500062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37" name="Elbow Connector 100"/>
          <p:cNvCxnSpPr>
            <a:stCxn id="30" idx="2"/>
            <a:endCxn id="36" idx="2"/>
          </p:cNvCxnSpPr>
          <p:nvPr/>
        </p:nvCxnSpPr>
        <p:spPr bwMode="auto">
          <a:xfrm rot="16200000" flipH="1">
            <a:off x="3932237" y="3603626"/>
            <a:ext cx="163513" cy="1751012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hape 104"/>
          <p:cNvCxnSpPr>
            <a:stCxn id="26" idx="3"/>
            <a:endCxn id="36" idx="0"/>
          </p:cNvCxnSpPr>
          <p:nvPr/>
        </p:nvCxnSpPr>
        <p:spPr bwMode="auto">
          <a:xfrm>
            <a:off x="4460875" y="4110038"/>
            <a:ext cx="677863" cy="20002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106"/>
          <p:cNvCxnSpPr>
            <a:stCxn id="36" idx="6"/>
            <a:endCxn id="35" idx="1"/>
          </p:cNvCxnSpPr>
          <p:nvPr/>
        </p:nvCxnSpPr>
        <p:spPr bwMode="auto">
          <a:xfrm>
            <a:off x="5389563" y="4560888"/>
            <a:ext cx="100012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103938" y="4876978"/>
            <a:ext cx="1439173" cy="957702"/>
            <a:chOff x="5444917" y="2510894"/>
            <a:chExt cx="2317792" cy="1541639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538718"/>
              <a:ext cx="926078" cy="756387"/>
              <a:chOff x="2003" y="1729"/>
              <a:chExt cx="879" cy="778"/>
            </a:xfrm>
            <a:grpFill/>
          </p:grpSpPr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 flipH="1">
                <a:off x="244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2" y="2510894"/>
              <a:ext cx="1407768" cy="755706"/>
              <a:chOff x="2004" y="1354"/>
              <a:chExt cx="875" cy="1072"/>
            </a:xfrm>
            <a:grpFill/>
          </p:grpSpPr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004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47" name="Freeform 87"/>
              <p:cNvSpPr>
                <a:spLocks/>
              </p:cNvSpPr>
              <p:nvPr/>
            </p:nvSpPr>
            <p:spPr bwMode="auto">
              <a:xfrm flipH="1">
                <a:off x="2439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43" name="TextBox 59"/>
            <p:cNvSpPr txBox="1"/>
            <p:nvPr/>
          </p:nvSpPr>
          <p:spPr bwMode="auto">
            <a:xfrm>
              <a:off x="5444917" y="3397348"/>
              <a:ext cx="1113824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  <p:sp>
          <p:nvSpPr>
            <p:cNvPr id="44" name="TextBox 60"/>
            <p:cNvSpPr txBox="1"/>
            <p:nvPr/>
          </p:nvSpPr>
          <p:spPr bwMode="auto">
            <a:xfrm>
              <a:off x="6672120" y="3394792"/>
              <a:ext cx="1090589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sp>
        <p:nvSpPr>
          <p:cNvPr id="58" name="TextBox 74"/>
          <p:cNvSpPr txBox="1">
            <a:spLocks noChangeArrowheads="1"/>
          </p:cNvSpPr>
          <p:nvPr/>
        </p:nvSpPr>
        <p:spPr bwMode="auto">
          <a:xfrm>
            <a:off x="1371600" y="6251575"/>
            <a:ext cx="1692579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err="1">
                <a:solidFill>
                  <a:prstClr val="black"/>
                </a:solidFill>
                <a:latin typeface="Adobe Caslon Pro" pitchFamily="18" charset="0"/>
              </a:rPr>
              <a:t>Decision</a:t>
            </a:r>
            <a:r>
              <a:rPr lang="de-DE">
                <a:solidFill>
                  <a:prstClr val="black"/>
                </a:solidFill>
                <a:latin typeface="Adobe Caslon Pro" pitchFamily="18" charset="0"/>
              </a:rPr>
              <a:t> Fusion</a:t>
            </a:r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078039" y="4924426"/>
            <a:ext cx="1439173" cy="940416"/>
            <a:chOff x="5444621" y="2538719"/>
            <a:chExt cx="2318090" cy="1513987"/>
          </a:xfrm>
        </p:grpSpPr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95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40" name="Group 82"/>
            <p:cNvGrpSpPr>
              <a:grpSpLocks/>
            </p:cNvGrpSpPr>
            <p:nvPr/>
          </p:nvGrpSpPr>
          <p:grpSpPr bwMode="auto">
            <a:xfrm>
              <a:off x="5488007" y="2584917"/>
              <a:ext cx="1653926" cy="814923"/>
              <a:chOff x="1927" y="1459"/>
              <a:chExt cx="1028" cy="1156"/>
            </a:xfrm>
          </p:grpSpPr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1927" y="1459"/>
                <a:ext cx="516" cy="1156"/>
                <a:chOff x="1927" y="1459"/>
                <a:chExt cx="516" cy="1156"/>
              </a:xfrm>
            </p:grpSpPr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2003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 flipH="1">
                <a:off x="2439" y="1459"/>
                <a:ext cx="516" cy="1156"/>
                <a:chOff x="1928" y="1459"/>
                <a:chExt cx="516" cy="1156"/>
              </a:xfrm>
            </p:grpSpPr>
            <p:sp>
              <p:nvSpPr>
                <p:cNvPr id="89" name="Freeform 87"/>
                <p:cNvSpPr>
                  <a:spLocks/>
                </p:cNvSpPr>
                <p:nvPr/>
              </p:nvSpPr>
              <p:spPr bwMode="auto">
                <a:xfrm>
                  <a:off x="2004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85" name="TextBox 113"/>
            <p:cNvSpPr txBox="1"/>
            <p:nvPr/>
          </p:nvSpPr>
          <p:spPr bwMode="auto">
            <a:xfrm>
              <a:off x="5444621" y="3397446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A</a:t>
              </a:r>
            </a:p>
          </p:txBody>
        </p:sp>
        <p:sp>
          <p:nvSpPr>
            <p:cNvPr id="86" name="TextBox 114"/>
            <p:cNvSpPr txBox="1"/>
            <p:nvPr/>
          </p:nvSpPr>
          <p:spPr bwMode="auto">
            <a:xfrm>
              <a:off x="6671982" y="3394891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 bwMode="auto">
          <a:xfrm flipH="1">
            <a:off x="3792537" y="4924426"/>
            <a:ext cx="1432823" cy="940416"/>
            <a:chOff x="5438061" y="2538719"/>
            <a:chExt cx="2307862" cy="1513987"/>
          </a:xfrm>
        </p:grpSpPr>
        <p:grpSp>
          <p:nvGrpSpPr>
            <p:cNvPr id="46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79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8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5488007" y="2564473"/>
              <a:ext cx="1653926" cy="835366"/>
              <a:chOff x="1927" y="1430"/>
              <a:chExt cx="1028" cy="1185"/>
            </a:xfrm>
          </p:grpSpPr>
          <p:grpSp>
            <p:nvGrpSpPr>
              <p:cNvPr id="59" name="Group 83"/>
              <p:cNvGrpSpPr>
                <a:grpSpLocks/>
              </p:cNvGrpSpPr>
              <p:nvPr/>
            </p:nvGrpSpPr>
            <p:grpSpPr bwMode="auto">
              <a:xfrm>
                <a:off x="1927" y="1430"/>
                <a:ext cx="516" cy="1185"/>
                <a:chOff x="1927" y="1430"/>
                <a:chExt cx="516" cy="1185"/>
              </a:xfrm>
            </p:grpSpPr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2003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 flipH="1">
                <a:off x="2439" y="1430"/>
                <a:ext cx="516" cy="1185"/>
                <a:chOff x="1928" y="1430"/>
                <a:chExt cx="516" cy="1185"/>
              </a:xfrm>
            </p:grpSpPr>
            <p:sp>
              <p:nvSpPr>
                <p:cNvPr id="73" name="Freeform 87"/>
                <p:cNvSpPr>
                  <a:spLocks/>
                </p:cNvSpPr>
                <p:nvPr/>
              </p:nvSpPr>
              <p:spPr bwMode="auto">
                <a:xfrm>
                  <a:off x="2004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69" name="TextBox 133"/>
            <p:cNvSpPr txBox="1"/>
            <p:nvPr/>
          </p:nvSpPr>
          <p:spPr bwMode="auto">
            <a:xfrm>
              <a:off x="5438061" y="3397446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  <p:sp>
          <p:nvSpPr>
            <p:cNvPr id="70" name="TextBox 134"/>
            <p:cNvSpPr txBox="1"/>
            <p:nvPr/>
          </p:nvSpPr>
          <p:spPr bwMode="auto">
            <a:xfrm>
              <a:off x="6631956" y="3394891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</p:grpSp>
      <p:cxnSp>
        <p:nvCxnSpPr>
          <p:cNvPr id="62" name="Straight Connector 155"/>
          <p:cNvCxnSpPr/>
          <p:nvPr/>
        </p:nvCxnSpPr>
        <p:spPr bwMode="auto">
          <a:xfrm rot="5400000">
            <a:off x="2860675" y="4568825"/>
            <a:ext cx="558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156"/>
          <p:cNvCxnSpPr/>
          <p:nvPr/>
        </p:nvCxnSpPr>
        <p:spPr bwMode="auto">
          <a:xfrm rot="5400000">
            <a:off x="3851276" y="4595812"/>
            <a:ext cx="50482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4" name="Oval 162"/>
          <p:cNvSpPr/>
          <p:nvPr/>
        </p:nvSpPr>
        <p:spPr bwMode="auto">
          <a:xfrm>
            <a:off x="3435350" y="6194425"/>
            <a:ext cx="500063" cy="500063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65" name="Shape 164"/>
          <p:cNvCxnSpPr>
            <a:endCxn id="64" idx="2"/>
          </p:cNvCxnSpPr>
          <p:nvPr/>
        </p:nvCxnSpPr>
        <p:spPr bwMode="auto">
          <a:xfrm rot="16200000" flipH="1">
            <a:off x="2964657" y="5972969"/>
            <a:ext cx="679450" cy="261937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hape 166"/>
          <p:cNvCxnSpPr>
            <a:endCxn id="64" idx="6"/>
          </p:cNvCxnSpPr>
          <p:nvPr/>
        </p:nvCxnSpPr>
        <p:spPr bwMode="auto">
          <a:xfrm rot="5400000">
            <a:off x="3692526" y="6007100"/>
            <a:ext cx="679450" cy="19367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IFusion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SSI_FUSION;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n_models,IModel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models,ISamples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Online </a:t>
            </a:r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Online Classification</a:t>
            </a:r>
          </a:p>
        </p:txBody>
      </p:sp>
      <p:sp>
        <p:nvSpPr>
          <p:cNvPr id="35" name="Inhaltsplatzhalt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Trigger: decides when classifier is invoked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Classifier: calculates feature vector passes it to trainer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Handler: knows how to proceed with result</a:t>
            </a:r>
          </a:p>
          <a:p>
            <a:endParaRPr lang="de-DE" sz="2000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330825" y="4278312"/>
            <a:ext cx="1433513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Classifier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7504113" y="4273550"/>
            <a:ext cx="533400" cy="395287"/>
            <a:chOff x="7071576" y="2516696"/>
            <a:chExt cx="576999" cy="428639"/>
          </a:xfrm>
        </p:grpSpPr>
        <p:sp>
          <p:nvSpPr>
            <p:cNvPr id="10" name="Flowchart: Process 115"/>
            <p:cNvSpPr>
              <a:spLocks noChangeArrowheads="1"/>
            </p:cNvSpPr>
            <p:nvPr/>
          </p:nvSpPr>
          <p:spPr bwMode="auto">
            <a:xfrm>
              <a:off x="7071576" y="2516696"/>
              <a:ext cx="571847" cy="428639"/>
            </a:xfrm>
            <a:prstGeom prst="flowChartProcess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Adobe Caslon Pro" pitchFamily="18" charset="0"/>
                </a:rPr>
                <a:t>app</a:t>
              </a:r>
              <a:endParaRPr lang="de-DE" sz="12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11" name="Straight Connector 95"/>
            <p:cNvCxnSpPr>
              <a:cxnSpLocks noChangeShapeType="1"/>
            </p:cNvCxnSpPr>
            <p:nvPr/>
          </p:nvCxnSpPr>
          <p:spPr bwMode="auto">
            <a:xfrm>
              <a:off x="7076727" y="2642361"/>
              <a:ext cx="571848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2" name="Straight Connector 96"/>
            <p:cNvCxnSpPr>
              <a:cxnSpLocks noChangeShapeType="1"/>
            </p:cNvCxnSpPr>
            <p:nvPr/>
          </p:nvCxnSpPr>
          <p:spPr bwMode="auto">
            <a:xfrm rot="5400000">
              <a:off x="7456952" y="2581250"/>
              <a:ext cx="122222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3" name="Straight Connector 97"/>
            <p:cNvCxnSpPr>
              <a:cxnSpLocks noChangeShapeType="1"/>
            </p:cNvCxnSpPr>
            <p:nvPr/>
          </p:nvCxnSpPr>
          <p:spPr bwMode="auto">
            <a:xfrm>
              <a:off x="7523215" y="2528746"/>
              <a:ext cx="115057" cy="110172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4" name="Straight Connector 98"/>
            <p:cNvCxnSpPr>
              <a:cxnSpLocks noChangeShapeType="1"/>
            </p:cNvCxnSpPr>
            <p:nvPr/>
          </p:nvCxnSpPr>
          <p:spPr bwMode="auto">
            <a:xfrm rot="10800000" flipV="1">
              <a:off x="7526649" y="2527025"/>
              <a:ext cx="116774" cy="10845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</p:grpSp>
      <p:cxnSp>
        <p:nvCxnSpPr>
          <p:cNvPr id="96261" name="Gerade Verbindung 117"/>
          <p:cNvCxnSpPr>
            <a:cxnSpLocks noChangeShapeType="1"/>
            <a:stCxn id="8" idx="3"/>
          </p:cNvCxnSpPr>
          <p:nvPr/>
        </p:nvCxnSpPr>
        <p:spPr bwMode="auto">
          <a:xfrm>
            <a:off x="6764338" y="4471987"/>
            <a:ext cx="7397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ssdiagramm: Verbindungsstelle zu einer anderen Seite 19"/>
          <p:cNvSpPr>
            <a:spLocks noChangeArrowheads="1"/>
          </p:cNvSpPr>
          <p:nvPr/>
        </p:nvSpPr>
        <p:spPr bwMode="auto">
          <a:xfrm rot="10800000">
            <a:off x="4119563" y="4987925"/>
            <a:ext cx="428625" cy="428625"/>
          </a:xfrm>
          <a:prstGeom prst="flowChartOffpageConnector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tIns="144000" anchor="ctr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3603" y="5398828"/>
            <a:ext cx="138211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EventSender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589213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2321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66" name="Gerade Verbindung 112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2976563" y="4471987"/>
            <a:ext cx="255587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67" name="Gerade Verbindung 114"/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3619500" y="4471987"/>
            <a:ext cx="10414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5176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2000" y="4276725"/>
            <a:ext cx="388938" cy="388937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S</a:t>
            </a:r>
          </a:p>
        </p:txBody>
      </p:sp>
      <p:cxnSp>
        <p:nvCxnSpPr>
          <p:cNvPr id="96270" name="Gerade Verbindung 117"/>
          <p:cNvCxnSpPr>
            <a:cxnSpLocks noChangeShapeType="1"/>
            <a:stCxn id="26" idx="3"/>
            <a:endCxn id="22" idx="1"/>
          </p:cNvCxnSpPr>
          <p:nvPr/>
        </p:nvCxnSpPr>
        <p:spPr bwMode="auto">
          <a:xfrm>
            <a:off x="1905000" y="4471987"/>
            <a:ext cx="684213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1" name="Gerade Verbindung 117"/>
          <p:cNvCxnSpPr>
            <a:cxnSpLocks noChangeShapeType="1"/>
            <a:stCxn id="27" idx="6"/>
            <a:endCxn id="26" idx="1"/>
          </p:cNvCxnSpPr>
          <p:nvPr/>
        </p:nvCxnSpPr>
        <p:spPr bwMode="auto">
          <a:xfrm flipV="1">
            <a:off x="1150938" y="4471987"/>
            <a:ext cx="366712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466090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262313" y="500856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74" name="Form 35"/>
          <p:cNvCxnSpPr>
            <a:cxnSpLocks noChangeShapeType="1"/>
            <a:stCxn id="26" idx="2"/>
            <a:endCxn id="34" idx="1"/>
          </p:cNvCxnSpPr>
          <p:nvPr/>
        </p:nvCxnSpPr>
        <p:spPr bwMode="auto">
          <a:xfrm rot="16200000" flipH="1">
            <a:off x="2218531" y="4158456"/>
            <a:ext cx="536575" cy="1550988"/>
          </a:xfrm>
          <a:prstGeom prst="bentConnector2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5" name="Gerade Verbindung 37"/>
          <p:cNvCxnSpPr>
            <a:cxnSpLocks noChangeShapeType="1"/>
            <a:stCxn id="34" idx="3"/>
            <a:endCxn id="20" idx="3"/>
          </p:cNvCxnSpPr>
          <p:nvPr/>
        </p:nvCxnSpPr>
        <p:spPr bwMode="auto">
          <a:xfrm flipV="1">
            <a:off x="3649663" y="5202237"/>
            <a:ext cx="4699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6" name="Gerade Verbindung 114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5048250" y="4471987"/>
            <a:ext cx="2825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7" name="Gerade Verbindung 114"/>
          <p:cNvCxnSpPr>
            <a:cxnSpLocks noChangeShapeType="1"/>
          </p:cNvCxnSpPr>
          <p:nvPr/>
        </p:nvCxnSpPr>
        <p:spPr bwMode="auto">
          <a:xfrm rot="5400000" flipH="1" flipV="1">
            <a:off x="4075906" y="4729956"/>
            <a:ext cx="515938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322513" y="3894434"/>
            <a:ext cx="155844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Pre-processing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47720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sp>
        <p:nvSpPr>
          <p:cNvPr id="68" name="Rechteck 67"/>
          <p:cNvSpPr/>
          <p:nvPr/>
        </p:nvSpPr>
        <p:spPr bwMode="auto">
          <a:xfrm>
            <a:off x="62071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Handler</a:t>
            </a:r>
          </a:p>
        </p:txBody>
      </p:sp>
      <p:cxnSp>
        <p:nvCxnSpPr>
          <p:cNvPr id="96281" name="Gewinkelte Verbindung 69"/>
          <p:cNvCxnSpPr>
            <a:cxnSpLocks noChangeShapeType="1"/>
            <a:stCxn id="67" idx="2"/>
            <a:endCxn id="8" idx="0"/>
          </p:cNvCxnSpPr>
          <p:nvPr/>
        </p:nvCxnSpPr>
        <p:spPr bwMode="auto">
          <a:xfrm rot="16200000" flipH="1">
            <a:off x="525700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82" name="Gewinkelte Verbindung 71"/>
          <p:cNvCxnSpPr>
            <a:cxnSpLocks noChangeShapeType="1"/>
            <a:stCxn id="68" idx="2"/>
            <a:endCxn id="8" idx="0"/>
          </p:cNvCxnSpPr>
          <p:nvPr/>
        </p:nvCxnSpPr>
        <p:spPr bwMode="auto">
          <a:xfrm rot="5400000">
            <a:off x="597455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Inhaltsplatzhalter 86"/>
          <p:cNvSpPr txBox="1">
            <a:spLocks/>
          </p:cNvSpPr>
          <p:nvPr/>
        </p:nvSpPr>
        <p:spPr bwMode="auto">
          <a:xfrm>
            <a:off x="142875" y="7858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8" name="Inhaltsplatzhalter 86"/>
          <p:cNvSpPr txBox="1">
            <a:spLocks/>
          </p:cNvSpPr>
          <p:nvPr/>
        </p:nvSpPr>
        <p:spPr bwMode="auto">
          <a:xfrm>
            <a:off x="295275" y="9382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4283076" y="3892847"/>
            <a:ext cx="1263487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Feature Ex.</a:t>
            </a:r>
            <a:endParaRPr lang="de-DE">
              <a:solidFill>
                <a:prstClr val="black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99 % of the time represented as an array of chars 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In some cases you may want to use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 class for convenience</a:t>
            </a:r>
            <a:b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e.g.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"world"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Global strings are managed by the Factory: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*str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ex_online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event@sender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STREAMS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8"/>
          <p:cNvGrpSpPr>
            <a:grpSpLocks/>
          </p:cNvGrpSpPr>
          <p:nvPr/>
        </p:nvGrpSpPr>
        <p:grpSpPr bwMode="auto">
          <a:xfrm>
            <a:off x="1536704" y="5018091"/>
            <a:ext cx="3313125" cy="865189"/>
            <a:chOff x="657" y="2386"/>
            <a:chExt cx="2087" cy="545"/>
          </a:xfrm>
        </p:grpSpPr>
        <p:sp>
          <p:nvSpPr>
            <p:cNvPr id="12339" name="Line 199"/>
            <p:cNvSpPr>
              <a:spLocks noChangeShapeType="1"/>
            </p:cNvSpPr>
            <p:nvPr/>
          </p:nvSpPr>
          <p:spPr bwMode="auto">
            <a:xfrm>
              <a:off x="657" y="2567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0" name="Line 200"/>
            <p:cNvSpPr>
              <a:spLocks noChangeShapeType="1"/>
            </p:cNvSpPr>
            <p:nvPr/>
          </p:nvSpPr>
          <p:spPr bwMode="auto">
            <a:xfrm flipV="1">
              <a:off x="748" y="2476"/>
              <a:ext cx="0" cy="91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1" name="Line 201"/>
            <p:cNvSpPr>
              <a:spLocks noChangeShapeType="1"/>
            </p:cNvSpPr>
            <p:nvPr/>
          </p:nvSpPr>
          <p:spPr bwMode="auto">
            <a:xfrm>
              <a:off x="748" y="2476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grpSp>
          <p:nvGrpSpPr>
            <p:cNvPr id="195" name="Group 202"/>
            <p:cNvGrpSpPr>
              <a:grpSpLocks/>
            </p:cNvGrpSpPr>
            <p:nvPr/>
          </p:nvGrpSpPr>
          <p:grpSpPr bwMode="auto">
            <a:xfrm>
              <a:off x="839" y="2431"/>
              <a:ext cx="273" cy="46"/>
              <a:chOff x="884" y="2840"/>
              <a:chExt cx="91" cy="91"/>
            </a:xfrm>
          </p:grpSpPr>
          <p:sp>
            <p:nvSpPr>
              <p:cNvPr id="12385" name="Line 20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6" name="Line 20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6" name="Group 205"/>
            <p:cNvGrpSpPr>
              <a:grpSpLocks/>
            </p:cNvGrpSpPr>
            <p:nvPr/>
          </p:nvGrpSpPr>
          <p:grpSpPr bwMode="auto">
            <a:xfrm>
              <a:off x="1112" y="2387"/>
              <a:ext cx="271" cy="44"/>
              <a:chOff x="884" y="2840"/>
              <a:chExt cx="91" cy="91"/>
            </a:xfrm>
          </p:grpSpPr>
          <p:sp>
            <p:nvSpPr>
              <p:cNvPr id="12383" name="Line 20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4" name="Line 20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7" name="Group 208"/>
            <p:cNvGrpSpPr>
              <a:grpSpLocks/>
            </p:cNvGrpSpPr>
            <p:nvPr/>
          </p:nvGrpSpPr>
          <p:grpSpPr bwMode="auto">
            <a:xfrm flipV="1">
              <a:off x="1383" y="2386"/>
              <a:ext cx="91" cy="46"/>
              <a:chOff x="884" y="2840"/>
              <a:chExt cx="91" cy="91"/>
            </a:xfrm>
          </p:grpSpPr>
          <p:sp>
            <p:nvSpPr>
              <p:cNvPr id="12381" name="Line 20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2" name="Line 21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8" name="Group 211"/>
            <p:cNvGrpSpPr>
              <a:grpSpLocks/>
            </p:cNvGrpSpPr>
            <p:nvPr/>
          </p:nvGrpSpPr>
          <p:grpSpPr bwMode="auto">
            <a:xfrm flipV="1">
              <a:off x="1476" y="2431"/>
              <a:ext cx="91" cy="46"/>
              <a:chOff x="884" y="2840"/>
              <a:chExt cx="91" cy="91"/>
            </a:xfrm>
          </p:grpSpPr>
          <p:sp>
            <p:nvSpPr>
              <p:cNvPr id="12379" name="Line 21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0" name="Line 21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9" name="Group 214"/>
            <p:cNvGrpSpPr>
              <a:grpSpLocks/>
            </p:cNvGrpSpPr>
            <p:nvPr/>
          </p:nvGrpSpPr>
          <p:grpSpPr bwMode="auto">
            <a:xfrm flipV="1">
              <a:off x="1567" y="2477"/>
              <a:ext cx="91" cy="90"/>
              <a:chOff x="884" y="2840"/>
              <a:chExt cx="91" cy="91"/>
            </a:xfrm>
          </p:grpSpPr>
          <p:sp>
            <p:nvSpPr>
              <p:cNvPr id="12377" name="Line 21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8" name="Line 21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0" name="Group 217"/>
            <p:cNvGrpSpPr>
              <a:grpSpLocks/>
            </p:cNvGrpSpPr>
            <p:nvPr/>
          </p:nvGrpSpPr>
          <p:grpSpPr bwMode="auto">
            <a:xfrm flipV="1">
              <a:off x="1655" y="2567"/>
              <a:ext cx="91" cy="136"/>
              <a:chOff x="884" y="2840"/>
              <a:chExt cx="91" cy="91"/>
            </a:xfrm>
          </p:grpSpPr>
          <p:sp>
            <p:nvSpPr>
              <p:cNvPr id="12375" name="Line 218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6" name="Line 219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1" name="Group 220"/>
            <p:cNvGrpSpPr>
              <a:grpSpLocks/>
            </p:cNvGrpSpPr>
            <p:nvPr/>
          </p:nvGrpSpPr>
          <p:grpSpPr bwMode="auto">
            <a:xfrm flipV="1">
              <a:off x="1746" y="2703"/>
              <a:ext cx="91" cy="91"/>
              <a:chOff x="884" y="2840"/>
              <a:chExt cx="91" cy="91"/>
            </a:xfrm>
          </p:grpSpPr>
          <p:sp>
            <p:nvSpPr>
              <p:cNvPr id="12373" name="Line 221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4" name="Line 222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2" name="Group 223"/>
            <p:cNvGrpSpPr>
              <a:grpSpLocks/>
            </p:cNvGrpSpPr>
            <p:nvPr/>
          </p:nvGrpSpPr>
          <p:grpSpPr bwMode="auto">
            <a:xfrm flipV="1">
              <a:off x="1837" y="2794"/>
              <a:ext cx="91" cy="91"/>
              <a:chOff x="884" y="2840"/>
              <a:chExt cx="91" cy="91"/>
            </a:xfrm>
          </p:grpSpPr>
          <p:sp>
            <p:nvSpPr>
              <p:cNvPr id="12371" name="Line 224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2" name="Line 225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3" name="Group 226"/>
            <p:cNvGrpSpPr>
              <a:grpSpLocks/>
            </p:cNvGrpSpPr>
            <p:nvPr/>
          </p:nvGrpSpPr>
          <p:grpSpPr bwMode="auto">
            <a:xfrm flipV="1">
              <a:off x="1931" y="2885"/>
              <a:ext cx="182" cy="45"/>
              <a:chOff x="884" y="2840"/>
              <a:chExt cx="91" cy="91"/>
            </a:xfrm>
          </p:grpSpPr>
          <p:sp>
            <p:nvSpPr>
              <p:cNvPr id="12369" name="Line 227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0" name="Line 228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4" name="Group 229"/>
            <p:cNvGrpSpPr>
              <a:grpSpLocks/>
            </p:cNvGrpSpPr>
            <p:nvPr/>
          </p:nvGrpSpPr>
          <p:grpSpPr bwMode="auto">
            <a:xfrm>
              <a:off x="2113" y="2885"/>
              <a:ext cx="91" cy="46"/>
              <a:chOff x="884" y="2840"/>
              <a:chExt cx="91" cy="91"/>
            </a:xfrm>
          </p:grpSpPr>
          <p:sp>
            <p:nvSpPr>
              <p:cNvPr id="12367" name="Line 230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8" name="Line 231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5" name="Group 232"/>
            <p:cNvGrpSpPr>
              <a:grpSpLocks/>
            </p:cNvGrpSpPr>
            <p:nvPr/>
          </p:nvGrpSpPr>
          <p:grpSpPr bwMode="auto">
            <a:xfrm>
              <a:off x="2204" y="2839"/>
              <a:ext cx="91" cy="46"/>
              <a:chOff x="884" y="2840"/>
              <a:chExt cx="91" cy="91"/>
            </a:xfrm>
          </p:grpSpPr>
          <p:sp>
            <p:nvSpPr>
              <p:cNvPr id="12365" name="Line 23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6" name="Line 23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7" name="Group 235"/>
            <p:cNvGrpSpPr>
              <a:grpSpLocks/>
            </p:cNvGrpSpPr>
            <p:nvPr/>
          </p:nvGrpSpPr>
          <p:grpSpPr bwMode="auto">
            <a:xfrm>
              <a:off x="2295" y="2794"/>
              <a:ext cx="91" cy="46"/>
              <a:chOff x="884" y="2840"/>
              <a:chExt cx="91" cy="91"/>
            </a:xfrm>
          </p:grpSpPr>
          <p:sp>
            <p:nvSpPr>
              <p:cNvPr id="12363" name="Line 23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4" name="Line 23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8" name="Group 238"/>
            <p:cNvGrpSpPr>
              <a:grpSpLocks/>
            </p:cNvGrpSpPr>
            <p:nvPr/>
          </p:nvGrpSpPr>
          <p:grpSpPr bwMode="auto">
            <a:xfrm>
              <a:off x="2386" y="2748"/>
              <a:ext cx="176" cy="46"/>
              <a:chOff x="884" y="2840"/>
              <a:chExt cx="91" cy="91"/>
            </a:xfrm>
          </p:grpSpPr>
          <p:sp>
            <p:nvSpPr>
              <p:cNvPr id="12361" name="Line 23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2" name="Line 24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9" name="Group 241"/>
            <p:cNvGrpSpPr>
              <a:grpSpLocks/>
            </p:cNvGrpSpPr>
            <p:nvPr/>
          </p:nvGrpSpPr>
          <p:grpSpPr bwMode="auto">
            <a:xfrm>
              <a:off x="2562" y="2702"/>
              <a:ext cx="91" cy="46"/>
              <a:chOff x="884" y="2840"/>
              <a:chExt cx="91" cy="91"/>
            </a:xfrm>
          </p:grpSpPr>
          <p:sp>
            <p:nvSpPr>
              <p:cNvPr id="12359" name="Line 24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0" name="Line 24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10" name="Group 244"/>
            <p:cNvGrpSpPr>
              <a:grpSpLocks/>
            </p:cNvGrpSpPr>
            <p:nvPr/>
          </p:nvGrpSpPr>
          <p:grpSpPr bwMode="auto">
            <a:xfrm>
              <a:off x="2653" y="2656"/>
              <a:ext cx="91" cy="46"/>
              <a:chOff x="884" y="2840"/>
              <a:chExt cx="91" cy="91"/>
            </a:xfrm>
          </p:grpSpPr>
          <p:sp>
            <p:nvSpPr>
              <p:cNvPr id="12357" name="Line 24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58" name="Line 24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Converting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digital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299" name="Freeform 4"/>
          <p:cNvSpPr>
            <a:spLocks/>
          </p:cNvSpPr>
          <p:nvPr/>
        </p:nvSpPr>
        <p:spPr bwMode="auto">
          <a:xfrm>
            <a:off x="1465263" y="2311400"/>
            <a:ext cx="3322637" cy="984250"/>
          </a:xfrm>
          <a:custGeom>
            <a:avLst/>
            <a:gdLst>
              <a:gd name="T0" fmla="*/ 0 w 2177"/>
              <a:gd name="T1" fmla="*/ 2147483647 h 1248"/>
              <a:gd name="T2" fmla="*/ 2147483647 w 2177"/>
              <a:gd name="T3" fmla="*/ 2147483647 h 1248"/>
              <a:gd name="T4" fmla="*/ 2147483647 w 2177"/>
              <a:gd name="T5" fmla="*/ 2147483647 h 1248"/>
              <a:gd name="T6" fmla="*/ 2147483647 w 2177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0" name="Text Box 5"/>
          <p:cNvSpPr txBox="1">
            <a:spLocks noChangeArrowheads="1"/>
          </p:cNvSpPr>
          <p:nvPr/>
        </p:nvSpPr>
        <p:spPr bwMode="auto">
          <a:xfrm>
            <a:off x="5157872" y="2667000"/>
            <a:ext cx="2681119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A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continuous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…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65263" y="3622675"/>
            <a:ext cx="3467100" cy="244475"/>
            <a:chOff x="657" y="2341"/>
            <a:chExt cx="2184" cy="499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7" y="2341"/>
              <a:ext cx="182" cy="499"/>
              <a:chOff x="657" y="2341"/>
              <a:chExt cx="182" cy="499"/>
            </a:xfrm>
          </p:grpSpPr>
          <p:sp>
            <p:nvSpPr>
              <p:cNvPr id="12493" name="Line 7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4" name="Line 8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5" name="Line 9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6" name="Line 10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9" y="2341"/>
              <a:ext cx="182" cy="499"/>
              <a:chOff x="657" y="2341"/>
              <a:chExt cx="182" cy="499"/>
            </a:xfrm>
          </p:grpSpPr>
          <p:sp>
            <p:nvSpPr>
              <p:cNvPr id="12489" name="Line 1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0" name="Line 1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1" name="Line 1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2" name="Line 1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21" y="2341"/>
              <a:ext cx="182" cy="499"/>
              <a:chOff x="657" y="2341"/>
              <a:chExt cx="182" cy="499"/>
            </a:xfrm>
          </p:grpSpPr>
          <p:sp>
            <p:nvSpPr>
              <p:cNvPr id="12485" name="Line 1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6" name="Line 1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7" name="Line 2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8" name="Line 2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203" y="2341"/>
              <a:ext cx="182" cy="499"/>
              <a:chOff x="657" y="2341"/>
              <a:chExt cx="182" cy="499"/>
            </a:xfrm>
          </p:grpSpPr>
          <p:sp>
            <p:nvSpPr>
              <p:cNvPr id="12481" name="Line 2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2" name="Line 2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3" name="Line 2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4" name="Line 2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85" y="2341"/>
              <a:ext cx="182" cy="499"/>
              <a:chOff x="657" y="2341"/>
              <a:chExt cx="182" cy="499"/>
            </a:xfrm>
          </p:grpSpPr>
          <p:sp>
            <p:nvSpPr>
              <p:cNvPr id="12477" name="Line 2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8" name="Line 2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9" name="Line 3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0" name="Line 3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1567" y="2341"/>
              <a:ext cx="182" cy="499"/>
              <a:chOff x="657" y="2341"/>
              <a:chExt cx="182" cy="499"/>
            </a:xfrm>
          </p:grpSpPr>
          <p:sp>
            <p:nvSpPr>
              <p:cNvPr id="12473" name="Line 3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4" name="Line 3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5" name="Line 3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6" name="Line 3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749" y="2341"/>
              <a:ext cx="182" cy="499"/>
              <a:chOff x="657" y="2341"/>
              <a:chExt cx="182" cy="499"/>
            </a:xfrm>
          </p:grpSpPr>
          <p:sp>
            <p:nvSpPr>
              <p:cNvPr id="12469" name="Line 3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0" name="Line 3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1" name="Line 4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2" name="Line 4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931" y="2341"/>
              <a:ext cx="182" cy="499"/>
              <a:chOff x="657" y="2341"/>
              <a:chExt cx="182" cy="499"/>
            </a:xfrm>
          </p:grpSpPr>
          <p:sp>
            <p:nvSpPr>
              <p:cNvPr id="12465" name="Line 4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6" name="Line 4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7" name="Line 4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8" name="Line 4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113" y="2341"/>
              <a:ext cx="182" cy="499"/>
              <a:chOff x="657" y="2341"/>
              <a:chExt cx="182" cy="499"/>
            </a:xfrm>
          </p:grpSpPr>
          <p:sp>
            <p:nvSpPr>
              <p:cNvPr id="12461" name="Line 5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2" name="Line 5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3" name="Line 5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4" name="Line 5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295" y="2341"/>
              <a:ext cx="182" cy="499"/>
              <a:chOff x="657" y="2341"/>
              <a:chExt cx="182" cy="499"/>
            </a:xfrm>
          </p:grpSpPr>
          <p:sp>
            <p:nvSpPr>
              <p:cNvPr id="12457" name="Line 5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8" name="Line 5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9" name="Line 6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0" name="Line 6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2477" y="2341"/>
              <a:ext cx="182" cy="499"/>
              <a:chOff x="657" y="2341"/>
              <a:chExt cx="182" cy="499"/>
            </a:xfrm>
          </p:grpSpPr>
          <p:sp>
            <p:nvSpPr>
              <p:cNvPr id="12453" name="Line 6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4" name="Line 6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5" name="Line 6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6" name="Line 6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659" y="2341"/>
              <a:ext cx="182" cy="499"/>
              <a:chOff x="657" y="2341"/>
              <a:chExt cx="182" cy="499"/>
            </a:xfrm>
          </p:grpSpPr>
          <p:sp>
            <p:nvSpPr>
              <p:cNvPr id="12449" name="Line 6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0" name="Line 6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1" name="Line 7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2" name="Line 7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12302" name="Line 74"/>
          <p:cNvSpPr>
            <a:spLocks noChangeShapeType="1"/>
          </p:cNvSpPr>
          <p:nvPr/>
        </p:nvSpPr>
        <p:spPr bwMode="auto">
          <a:xfrm>
            <a:off x="1536700" y="6248400"/>
            <a:ext cx="331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3" name="Text Box 75"/>
          <p:cNvSpPr txBox="1">
            <a:spLocks noChangeArrowheads="1"/>
          </p:cNvSpPr>
          <p:nvPr/>
        </p:nvSpPr>
        <p:spPr bwMode="auto">
          <a:xfrm>
            <a:off x="604839" y="5961063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 dirty="0">
                <a:solidFill>
                  <a:srgbClr val="000000"/>
                </a:solidFill>
                <a:latin typeface="Adobe Caslon Pro" pitchFamily="18" charset="0"/>
              </a:rPr>
              <a:t>time</a:t>
            </a:r>
          </a:p>
        </p:txBody>
      </p:sp>
      <p:sp>
        <p:nvSpPr>
          <p:cNvPr id="12304" name="Text Box 76"/>
          <p:cNvSpPr txBox="1">
            <a:spLocks noChangeArrowheads="1"/>
          </p:cNvSpPr>
          <p:nvPr/>
        </p:nvSpPr>
        <p:spPr bwMode="auto">
          <a:xfrm>
            <a:off x="5237624" y="3578225"/>
            <a:ext cx="2727990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measured against a clock …</a:t>
            </a:r>
          </a:p>
        </p:txBody>
      </p:sp>
      <p:sp>
        <p:nvSpPr>
          <p:cNvPr id="12305" name="AutoShape 194"/>
          <p:cNvSpPr>
            <a:spLocks/>
          </p:cNvSpPr>
          <p:nvPr/>
        </p:nvSpPr>
        <p:spPr bwMode="auto">
          <a:xfrm rot="5400000" flipV="1">
            <a:off x="1466057" y="3429794"/>
            <a:ext cx="144462" cy="142875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06" name="Text Box 195"/>
          <p:cNvSpPr txBox="1">
            <a:spLocks noChangeArrowheads="1"/>
          </p:cNvSpPr>
          <p:nvPr/>
        </p:nvSpPr>
        <p:spPr bwMode="auto">
          <a:xfrm>
            <a:off x="856136" y="3148012"/>
            <a:ext cx="1405577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1 / sample rate</a:t>
            </a:r>
          </a:p>
        </p:txBody>
      </p:sp>
      <p:sp>
        <p:nvSpPr>
          <p:cNvPr id="12307" name="Text Box 196"/>
          <p:cNvSpPr txBox="1">
            <a:spLocks noChangeArrowheads="1"/>
          </p:cNvSpPr>
          <p:nvPr/>
        </p:nvSpPr>
        <p:spPr bwMode="auto">
          <a:xfrm>
            <a:off x="5195991" y="4491037"/>
            <a:ext cx="308430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is first held at each clock tick …</a:t>
            </a:r>
          </a:p>
        </p:txBody>
      </p:sp>
      <p:sp>
        <p:nvSpPr>
          <p:cNvPr id="12387" name="Freeform 275"/>
          <p:cNvSpPr>
            <a:spLocks/>
          </p:cNvSpPr>
          <p:nvPr/>
        </p:nvSpPr>
        <p:spPr bwMode="auto">
          <a:xfrm>
            <a:off x="1466851" y="4106862"/>
            <a:ext cx="3322638" cy="984250"/>
          </a:xfrm>
          <a:custGeom>
            <a:avLst/>
            <a:gdLst>
              <a:gd name="T0" fmla="*/ 0 w 2177"/>
              <a:gd name="T1" fmla="*/ 0 h 1248"/>
              <a:gd name="T2" fmla="*/ 306 w 2177"/>
              <a:gd name="T3" fmla="*/ 0 h 1248"/>
              <a:gd name="T4" fmla="*/ 554 w 2177"/>
              <a:gd name="T5" fmla="*/ 0 h 1248"/>
              <a:gd name="T6" fmla="*/ 916 w 2177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B2B2B2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89" name="Line 81"/>
          <p:cNvSpPr>
            <a:spLocks noChangeShapeType="1"/>
          </p:cNvSpPr>
          <p:nvPr/>
        </p:nvSpPr>
        <p:spPr bwMode="auto">
          <a:xfrm>
            <a:off x="1465263" y="4457700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0" name="Line 82"/>
          <p:cNvSpPr>
            <a:spLocks noChangeShapeType="1"/>
          </p:cNvSpPr>
          <p:nvPr/>
        </p:nvSpPr>
        <p:spPr bwMode="auto">
          <a:xfrm flipV="1">
            <a:off x="1609726" y="4313237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1" name="Line 83"/>
          <p:cNvSpPr>
            <a:spLocks noChangeShapeType="1"/>
          </p:cNvSpPr>
          <p:nvPr/>
        </p:nvSpPr>
        <p:spPr bwMode="auto">
          <a:xfrm>
            <a:off x="1609726" y="4313237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1754188" y="4241800"/>
            <a:ext cx="433388" cy="73025"/>
            <a:chOff x="884" y="2840"/>
            <a:chExt cx="91" cy="91"/>
          </a:xfrm>
        </p:grpSpPr>
        <p:sp>
          <p:nvSpPr>
            <p:cNvPr id="12435" name="Line 14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6" name="Line 14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2187576" y="4171950"/>
            <a:ext cx="430213" cy="69850"/>
            <a:chOff x="884" y="2840"/>
            <a:chExt cx="91" cy="91"/>
          </a:xfrm>
        </p:grpSpPr>
        <p:sp>
          <p:nvSpPr>
            <p:cNvPr id="12433" name="Line 144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4" name="Line 145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0" name="Group 149"/>
          <p:cNvGrpSpPr>
            <a:grpSpLocks/>
          </p:cNvGrpSpPr>
          <p:nvPr/>
        </p:nvGrpSpPr>
        <p:grpSpPr bwMode="auto">
          <a:xfrm flipV="1">
            <a:off x="2617788" y="4170362"/>
            <a:ext cx="144463" cy="73025"/>
            <a:chOff x="884" y="2840"/>
            <a:chExt cx="91" cy="91"/>
          </a:xfrm>
        </p:grpSpPr>
        <p:sp>
          <p:nvSpPr>
            <p:cNvPr id="12431" name="Line 15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2" name="Line 15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1" name="Group 152"/>
          <p:cNvGrpSpPr>
            <a:grpSpLocks/>
          </p:cNvGrpSpPr>
          <p:nvPr/>
        </p:nvGrpSpPr>
        <p:grpSpPr bwMode="auto">
          <a:xfrm flipV="1">
            <a:off x="2765426" y="4241800"/>
            <a:ext cx="144463" cy="73025"/>
            <a:chOff x="884" y="2840"/>
            <a:chExt cx="91" cy="91"/>
          </a:xfrm>
        </p:grpSpPr>
        <p:sp>
          <p:nvSpPr>
            <p:cNvPr id="12429" name="Line 15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0" name="Line 15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2" name="Group 158"/>
          <p:cNvGrpSpPr>
            <a:grpSpLocks/>
          </p:cNvGrpSpPr>
          <p:nvPr/>
        </p:nvGrpSpPr>
        <p:grpSpPr bwMode="auto">
          <a:xfrm flipV="1">
            <a:off x="2909888" y="4314825"/>
            <a:ext cx="144463" cy="142875"/>
            <a:chOff x="884" y="2840"/>
            <a:chExt cx="91" cy="91"/>
          </a:xfrm>
        </p:grpSpPr>
        <p:sp>
          <p:nvSpPr>
            <p:cNvPr id="12427" name="Line 15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8" name="Line 16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 flipV="1">
            <a:off x="3049588" y="4457700"/>
            <a:ext cx="144463" cy="215900"/>
            <a:chOff x="884" y="2840"/>
            <a:chExt cx="91" cy="91"/>
          </a:xfrm>
        </p:grpSpPr>
        <p:sp>
          <p:nvSpPr>
            <p:cNvPr id="12425" name="Line 16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6" name="Line 16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4" name="Group 164"/>
          <p:cNvGrpSpPr>
            <a:grpSpLocks/>
          </p:cNvGrpSpPr>
          <p:nvPr/>
        </p:nvGrpSpPr>
        <p:grpSpPr bwMode="auto">
          <a:xfrm flipV="1">
            <a:off x="3194051" y="4673600"/>
            <a:ext cx="144463" cy="144463"/>
            <a:chOff x="884" y="2840"/>
            <a:chExt cx="91" cy="91"/>
          </a:xfrm>
        </p:grpSpPr>
        <p:sp>
          <p:nvSpPr>
            <p:cNvPr id="12423" name="Line 165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4" name="Line 166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5" name="Group 167"/>
          <p:cNvGrpSpPr>
            <a:grpSpLocks/>
          </p:cNvGrpSpPr>
          <p:nvPr/>
        </p:nvGrpSpPr>
        <p:grpSpPr bwMode="auto">
          <a:xfrm flipV="1">
            <a:off x="3338513" y="4818062"/>
            <a:ext cx="144463" cy="144463"/>
            <a:chOff x="884" y="2840"/>
            <a:chExt cx="91" cy="91"/>
          </a:xfrm>
        </p:grpSpPr>
        <p:sp>
          <p:nvSpPr>
            <p:cNvPr id="12421" name="Line 168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2" name="Line 169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 flipV="1">
            <a:off x="3487738" y="4962525"/>
            <a:ext cx="288925" cy="71438"/>
            <a:chOff x="884" y="2840"/>
            <a:chExt cx="91" cy="91"/>
          </a:xfrm>
        </p:grpSpPr>
        <p:sp>
          <p:nvSpPr>
            <p:cNvPr id="12419" name="Line 171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0" name="Line 172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7" name="Group 176"/>
          <p:cNvGrpSpPr>
            <a:grpSpLocks/>
          </p:cNvGrpSpPr>
          <p:nvPr/>
        </p:nvGrpSpPr>
        <p:grpSpPr bwMode="auto">
          <a:xfrm>
            <a:off x="3776663" y="4962525"/>
            <a:ext cx="144463" cy="73025"/>
            <a:chOff x="884" y="2840"/>
            <a:chExt cx="91" cy="91"/>
          </a:xfrm>
        </p:grpSpPr>
        <p:sp>
          <p:nvSpPr>
            <p:cNvPr id="12417" name="Line 177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8" name="Line 178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3921126" y="4889500"/>
            <a:ext cx="144463" cy="73025"/>
            <a:chOff x="884" y="2840"/>
            <a:chExt cx="91" cy="91"/>
          </a:xfrm>
        </p:grpSpPr>
        <p:sp>
          <p:nvSpPr>
            <p:cNvPr id="12415" name="Line 18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6" name="Line 18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9" name="Group 182"/>
          <p:cNvGrpSpPr>
            <a:grpSpLocks/>
          </p:cNvGrpSpPr>
          <p:nvPr/>
        </p:nvGrpSpPr>
        <p:grpSpPr bwMode="auto">
          <a:xfrm>
            <a:off x="4065588" y="4818062"/>
            <a:ext cx="144463" cy="73025"/>
            <a:chOff x="884" y="2840"/>
            <a:chExt cx="91" cy="91"/>
          </a:xfrm>
        </p:grpSpPr>
        <p:sp>
          <p:nvSpPr>
            <p:cNvPr id="12413" name="Line 18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4" name="Line 18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4210051" y="4745037"/>
            <a:ext cx="279400" cy="73025"/>
            <a:chOff x="884" y="2840"/>
            <a:chExt cx="91" cy="91"/>
          </a:xfrm>
        </p:grpSpPr>
        <p:sp>
          <p:nvSpPr>
            <p:cNvPr id="12411" name="Line 186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2" name="Line 187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1" name="Group 188"/>
          <p:cNvGrpSpPr>
            <a:grpSpLocks/>
          </p:cNvGrpSpPr>
          <p:nvPr/>
        </p:nvGrpSpPr>
        <p:grpSpPr bwMode="auto">
          <a:xfrm>
            <a:off x="4489451" y="4672012"/>
            <a:ext cx="144463" cy="73025"/>
            <a:chOff x="884" y="2840"/>
            <a:chExt cx="91" cy="91"/>
          </a:xfrm>
        </p:grpSpPr>
        <p:sp>
          <p:nvSpPr>
            <p:cNvPr id="12409" name="Line 18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0" name="Line 19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4633913" y="4598987"/>
            <a:ext cx="144463" cy="73025"/>
            <a:chOff x="884" y="2840"/>
            <a:chExt cx="91" cy="91"/>
          </a:xfrm>
        </p:grpSpPr>
        <p:sp>
          <p:nvSpPr>
            <p:cNvPr id="12407" name="Line 19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08" name="Line 19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sp>
        <p:nvSpPr>
          <p:cNvPr id="12315" name="Line 248"/>
          <p:cNvSpPr>
            <a:spLocks noChangeShapeType="1"/>
          </p:cNvSpPr>
          <p:nvPr/>
        </p:nvSpPr>
        <p:spPr bwMode="auto">
          <a:xfrm flipV="1">
            <a:off x="15367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6" name="Line 249"/>
          <p:cNvSpPr>
            <a:spLocks noChangeShapeType="1"/>
          </p:cNvSpPr>
          <p:nvPr/>
        </p:nvSpPr>
        <p:spPr bwMode="auto">
          <a:xfrm flipV="1">
            <a:off x="16764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7" name="Line 250"/>
          <p:cNvSpPr>
            <a:spLocks noChangeShapeType="1"/>
          </p:cNvSpPr>
          <p:nvPr/>
        </p:nvSpPr>
        <p:spPr bwMode="auto">
          <a:xfrm flipV="1">
            <a:off x="1827213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8" name="Line 253"/>
          <p:cNvSpPr>
            <a:spLocks noChangeShapeType="1"/>
          </p:cNvSpPr>
          <p:nvPr/>
        </p:nvSpPr>
        <p:spPr bwMode="auto">
          <a:xfrm flipV="1">
            <a:off x="1970088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9" name="Line 254"/>
          <p:cNvSpPr>
            <a:spLocks noChangeShapeType="1"/>
          </p:cNvSpPr>
          <p:nvPr/>
        </p:nvSpPr>
        <p:spPr bwMode="auto">
          <a:xfrm flipV="1">
            <a:off x="2114550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0" name="Line 255"/>
          <p:cNvSpPr>
            <a:spLocks noChangeShapeType="1"/>
          </p:cNvSpPr>
          <p:nvPr/>
        </p:nvSpPr>
        <p:spPr bwMode="auto">
          <a:xfrm flipV="1">
            <a:off x="2260600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1" name="Line 256"/>
          <p:cNvSpPr>
            <a:spLocks noChangeShapeType="1"/>
          </p:cNvSpPr>
          <p:nvPr/>
        </p:nvSpPr>
        <p:spPr bwMode="auto">
          <a:xfrm flipV="1">
            <a:off x="2401888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2" name="Line 257"/>
          <p:cNvSpPr>
            <a:spLocks noChangeShapeType="1"/>
          </p:cNvSpPr>
          <p:nvPr/>
        </p:nvSpPr>
        <p:spPr bwMode="auto">
          <a:xfrm flipV="1">
            <a:off x="2546350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3" name="Line 258"/>
          <p:cNvSpPr>
            <a:spLocks noChangeShapeType="1"/>
          </p:cNvSpPr>
          <p:nvPr/>
        </p:nvSpPr>
        <p:spPr bwMode="auto">
          <a:xfrm flipV="1">
            <a:off x="2689225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4" name="Line 259"/>
          <p:cNvSpPr>
            <a:spLocks noChangeShapeType="1"/>
          </p:cNvSpPr>
          <p:nvPr/>
        </p:nvSpPr>
        <p:spPr bwMode="auto">
          <a:xfrm flipV="1">
            <a:off x="2833688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5" name="Line 260"/>
          <p:cNvSpPr>
            <a:spLocks noChangeShapeType="1"/>
          </p:cNvSpPr>
          <p:nvPr/>
        </p:nvSpPr>
        <p:spPr bwMode="auto">
          <a:xfrm flipV="1">
            <a:off x="2978150" y="5305425"/>
            <a:ext cx="3175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6" name="Line 261"/>
          <p:cNvSpPr>
            <a:spLocks noChangeShapeType="1"/>
          </p:cNvSpPr>
          <p:nvPr/>
        </p:nvSpPr>
        <p:spPr bwMode="auto">
          <a:xfrm flipV="1">
            <a:off x="3124200" y="53054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7" name="Line 262"/>
          <p:cNvSpPr>
            <a:spLocks noChangeShapeType="1"/>
          </p:cNvSpPr>
          <p:nvPr/>
        </p:nvSpPr>
        <p:spPr bwMode="auto">
          <a:xfrm flipV="1">
            <a:off x="32654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8" name="Line 263"/>
          <p:cNvSpPr>
            <a:spLocks noChangeShapeType="1"/>
          </p:cNvSpPr>
          <p:nvPr/>
        </p:nvSpPr>
        <p:spPr bwMode="auto">
          <a:xfrm>
            <a:off x="3409950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9" name="Line 264"/>
          <p:cNvSpPr>
            <a:spLocks noChangeShapeType="1"/>
          </p:cNvSpPr>
          <p:nvPr/>
        </p:nvSpPr>
        <p:spPr bwMode="auto">
          <a:xfrm>
            <a:off x="3552825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0" name="Line 265"/>
          <p:cNvSpPr>
            <a:spLocks noChangeShapeType="1"/>
          </p:cNvSpPr>
          <p:nvPr/>
        </p:nvSpPr>
        <p:spPr bwMode="auto">
          <a:xfrm>
            <a:off x="3698875" y="5589587"/>
            <a:ext cx="0" cy="2921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1" name="Line 266"/>
          <p:cNvSpPr>
            <a:spLocks noChangeShapeType="1"/>
          </p:cNvSpPr>
          <p:nvPr/>
        </p:nvSpPr>
        <p:spPr bwMode="auto">
          <a:xfrm>
            <a:off x="3843338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2" name="Line 267"/>
          <p:cNvSpPr>
            <a:spLocks noChangeShapeType="1"/>
          </p:cNvSpPr>
          <p:nvPr/>
        </p:nvSpPr>
        <p:spPr bwMode="auto">
          <a:xfrm>
            <a:off x="3989388" y="5589587"/>
            <a:ext cx="0" cy="1476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3" name="Line 268"/>
          <p:cNvSpPr>
            <a:spLocks noChangeShapeType="1"/>
          </p:cNvSpPr>
          <p:nvPr/>
        </p:nvSpPr>
        <p:spPr bwMode="auto">
          <a:xfrm>
            <a:off x="4130675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4" name="Line 269"/>
          <p:cNvSpPr>
            <a:spLocks noChangeShapeType="1"/>
          </p:cNvSpPr>
          <p:nvPr/>
        </p:nvSpPr>
        <p:spPr bwMode="auto">
          <a:xfrm flipV="1">
            <a:off x="4275138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5" name="Line 271"/>
          <p:cNvSpPr>
            <a:spLocks noChangeShapeType="1"/>
          </p:cNvSpPr>
          <p:nvPr/>
        </p:nvSpPr>
        <p:spPr bwMode="auto">
          <a:xfrm flipV="1">
            <a:off x="45608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6" name="Line 272"/>
          <p:cNvSpPr>
            <a:spLocks noChangeShapeType="1"/>
          </p:cNvSpPr>
          <p:nvPr/>
        </p:nvSpPr>
        <p:spPr bwMode="auto">
          <a:xfrm flipV="1">
            <a:off x="4705350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7" name="Line 273"/>
          <p:cNvSpPr>
            <a:spLocks noChangeShapeType="1"/>
          </p:cNvSpPr>
          <p:nvPr/>
        </p:nvSpPr>
        <p:spPr bwMode="auto">
          <a:xfrm flipV="1">
            <a:off x="4848225" y="5446712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8" name="Line 280"/>
          <p:cNvSpPr>
            <a:spLocks noChangeShapeType="1"/>
          </p:cNvSpPr>
          <p:nvPr/>
        </p:nvSpPr>
        <p:spPr bwMode="auto">
          <a:xfrm flipV="1">
            <a:off x="4418013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0" name="Text Box 281"/>
          <p:cNvSpPr txBox="1">
            <a:spLocks noChangeArrowheads="1"/>
          </p:cNvSpPr>
          <p:nvPr/>
        </p:nvSpPr>
        <p:spPr bwMode="auto">
          <a:xfrm>
            <a:off x="5097463" y="5403850"/>
            <a:ext cx="315246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and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then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sampled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(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quantisation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).</a:t>
            </a:r>
          </a:p>
        </p:txBody>
      </p:sp>
      <p:sp>
        <p:nvSpPr>
          <p:cNvPr id="12311" name="Text Box 282"/>
          <p:cNvSpPr txBox="1">
            <a:spLocks noChangeArrowheads="1"/>
          </p:cNvSpPr>
          <p:nvPr/>
        </p:nvSpPr>
        <p:spPr bwMode="auto">
          <a:xfrm>
            <a:off x="1393825" y="5835650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12" name="Line 283"/>
          <p:cNvSpPr>
            <a:spLocks noChangeShapeType="1"/>
          </p:cNvSpPr>
          <p:nvPr/>
        </p:nvSpPr>
        <p:spPr bwMode="auto">
          <a:xfrm>
            <a:off x="1316038" y="5092700"/>
            <a:ext cx="1492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3" name="Text Box 284"/>
          <p:cNvSpPr txBox="1">
            <a:spLocks noChangeArrowheads="1"/>
          </p:cNvSpPr>
          <p:nvPr/>
        </p:nvSpPr>
        <p:spPr bwMode="auto">
          <a:xfrm>
            <a:off x="785954" y="4760912"/>
            <a:ext cx="758541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Digital Signals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Streams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characterized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rate in Hz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dimension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per sample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type (type)</a:t>
            </a: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Memory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required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1s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e.g.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stereo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audio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in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quality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( 44100 * 2 * 2 )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endParaRPr lang="de-DE" sz="1800" kern="0" dirty="0" smtClean="0">
              <a:solidFill>
                <a:srgbClr val="000000"/>
              </a:solidFill>
              <a:cs typeface="Arial"/>
            </a:endParaRP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Samples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stored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interleaved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, i.e.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first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followed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second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so on:</a:t>
            </a: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343400" y="990600"/>
            <a:ext cx="3684755" cy="1735138"/>
            <a:chOff x="4543398" y="2143125"/>
            <a:chExt cx="3684607" cy="1735138"/>
          </a:xfrm>
        </p:grpSpPr>
        <p:sp>
          <p:nvSpPr>
            <p:cNvPr id="32" name="Textfeld 7"/>
            <p:cNvSpPr txBox="1">
              <a:spLocks noChangeArrowheads="1"/>
            </p:cNvSpPr>
            <p:nvPr/>
          </p:nvSpPr>
          <p:spPr bwMode="auto">
            <a:xfrm>
              <a:off x="5648325" y="2554288"/>
              <a:ext cx="185737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1.0  5.4 </a:t>
              </a:r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-2.3</a:t>
              </a:r>
              <a:endParaRPr lang="en-US" sz="1600" dirty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1.2  5.6 -2.5 </a:t>
              </a:r>
              <a:endParaRPr lang="en-US" sz="1600" dirty="0" smtClean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1.3  </a:t>
              </a: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4.8 -2.0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0.8  2.2 -2.1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0.6  3.1 -2.0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5829180" y="2143125"/>
              <a:ext cx="7889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dim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3</a:t>
              </a:r>
            </a:p>
          </p:txBody>
        </p:sp>
        <p:sp>
          <p:nvSpPr>
            <p:cNvPr id="34" name="Ellipse 12"/>
            <p:cNvSpPr>
              <a:spLocks noChangeArrowheads="1"/>
            </p:cNvSpPr>
            <p:nvPr/>
          </p:nvSpPr>
          <p:spPr bwMode="auto">
            <a:xfrm>
              <a:off x="6389709" y="2781065"/>
              <a:ext cx="439597" cy="268646"/>
            </a:xfrm>
            <a:prstGeom prst="roundRect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7185582" y="2600325"/>
              <a:ext cx="1042423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byte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= 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4</a:t>
              </a:r>
            </a:p>
            <a:p>
              <a:pPr eaLnBrk="0" hangingPunct="0"/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type = </a:t>
              </a:r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float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543398" y="2928938"/>
              <a:ext cx="84506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dt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1/</a:t>
              </a:r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sr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7" name="Geschweifte Klammer rechts 21"/>
            <p:cNvSpPr>
              <a:spLocks/>
            </p:cNvSpPr>
            <p:nvPr/>
          </p:nvSpPr>
          <p:spPr bwMode="auto">
            <a:xfrm flipH="1">
              <a:off x="5388467" y="2947988"/>
              <a:ext cx="305896" cy="266700"/>
            </a:xfrm>
            <a:prstGeom prst="rightBrace">
              <a:avLst>
                <a:gd name="adj1" fmla="val 8287"/>
                <a:gd name="adj2" fmla="val 50000"/>
              </a:avLst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38" name="Gerade Verbindung 23"/>
            <p:cNvCxnSpPr>
              <a:cxnSpLocks noChangeShapeType="1"/>
            </p:cNvCxnSpPr>
            <p:nvPr/>
          </p:nvCxnSpPr>
          <p:spPr bwMode="auto">
            <a:xfrm flipH="1">
              <a:off x="5910130" y="2417762"/>
              <a:ext cx="157207" cy="10636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39" name="Gerade Verbindung 25"/>
            <p:cNvCxnSpPr>
              <a:cxnSpLocks noChangeShapeType="1"/>
              <a:endCxn id="35" idx="1"/>
            </p:cNvCxnSpPr>
            <p:nvPr/>
          </p:nvCxnSpPr>
          <p:spPr bwMode="auto">
            <a:xfrm>
              <a:off x="6841525" y="2892712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0" name="Gerade Verbindung 27"/>
            <p:cNvCxnSpPr>
              <a:cxnSpLocks noChangeShapeType="1"/>
            </p:cNvCxnSpPr>
            <p:nvPr/>
          </p:nvCxnSpPr>
          <p:spPr bwMode="auto">
            <a:xfrm flipV="1">
              <a:off x="6223664" y="2405479"/>
              <a:ext cx="1" cy="118646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7128560" y="3521463"/>
              <a:ext cx="75427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sample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158428" y="2905125"/>
              <a:ext cx="18472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58" name="Gerade Verbindung 27"/>
            <p:cNvCxnSpPr>
              <a:cxnSpLocks noChangeShapeType="1"/>
            </p:cNvCxnSpPr>
            <p:nvPr/>
          </p:nvCxnSpPr>
          <p:spPr bwMode="auto">
            <a:xfrm flipH="1" flipV="1">
              <a:off x="6372125" y="2392361"/>
              <a:ext cx="115091" cy="131764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8" name="Gerade Verbindung 25"/>
            <p:cNvCxnSpPr>
              <a:cxnSpLocks noChangeShapeType="1"/>
            </p:cNvCxnSpPr>
            <p:nvPr/>
          </p:nvCxnSpPr>
          <p:spPr bwMode="auto">
            <a:xfrm>
              <a:off x="6841525" y="3650248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4733925"/>
            <a:ext cx="8791575" cy="5175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</p:pic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368237" y="60314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1byte</a:t>
            </a: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8" y="5584825"/>
            <a:ext cx="1860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28600" y="4507468"/>
            <a:ext cx="1031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st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sample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1943100" y="4507468"/>
            <a:ext cx="1090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2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nd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708400" y="4507468"/>
            <a:ext cx="1065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3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rd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5429546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4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21525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5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152400" y="51932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4byte</a:t>
            </a:r>
          </a:p>
        </p:txBody>
      </p:sp>
      <p:sp>
        <p:nvSpPr>
          <p:cNvPr id="62" name="TextBox 22"/>
          <p:cNvSpPr txBox="1">
            <a:spLocks noChangeArrowheads="1"/>
          </p:cNvSpPr>
          <p:nvPr/>
        </p:nvSpPr>
        <p:spPr bwMode="auto">
          <a:xfrm>
            <a:off x="158400" y="5665175"/>
            <a:ext cx="1357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sample 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value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: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3" name="Geschweifte Klammer rechts 21"/>
          <p:cNvSpPr>
            <a:spLocks/>
          </p:cNvSpPr>
          <p:nvPr/>
        </p:nvSpPr>
        <p:spPr bwMode="auto">
          <a:xfrm rot="16200000" flipH="1">
            <a:off x="2123813" y="5108837"/>
            <a:ext cx="311150" cy="596375"/>
          </a:xfrm>
          <a:prstGeom prst="rightBrace">
            <a:avLst>
              <a:gd name="adj1" fmla="val 8287"/>
              <a:gd name="adj2" fmla="val 50000"/>
            </a:avLst>
          </a:prstGeom>
          <a:noFill/>
          <a:ln w="254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47800" y="5715000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</a:rPr>
              <a:t>010101001010011110100101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47" name="Ellipse 12"/>
          <p:cNvSpPr>
            <a:spLocks noChangeArrowheads="1"/>
          </p:cNvSpPr>
          <p:nvPr/>
        </p:nvSpPr>
        <p:spPr bwMode="auto">
          <a:xfrm>
            <a:off x="5486398" y="2363400"/>
            <a:ext cx="1143002" cy="268646"/>
          </a:xfrm>
          <a:prstGeom prst="roundRect">
            <a:avLst/>
          </a:prstGeom>
          <a:noFill/>
          <a:ln w="127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 </a:t>
            </a:r>
            <a:r>
              <a:rPr lang="de-DE" err="1" smtClean="0"/>
              <a:t>Struct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maximal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dimension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single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sample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value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tot;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tot_real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sample rate in Hz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stamp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type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Pre-defined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 sample </a:t>
            </a: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buNone/>
            </a:pP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SSI_UNDEF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SSI_FLOAT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9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SSI_STRUCT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SSI_IMAGE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14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Create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s;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type = SSI_FLOAT;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type,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s.ptr);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s.num;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s.dim;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 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ssi_random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()); 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do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something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with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 </a:t>
            </a:r>
            <a:br>
              <a:rPr lang="de-DE" sz="1300" dirty="0" smtClean="0">
                <a:solidFill>
                  <a:srgbClr val="80808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(s);</a:t>
            </a:r>
            <a:endParaRPr lang="de-DE" sz="1300" dirty="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In/Output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output to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stdout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File *console = File::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File::WRITE,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writeLine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"writing on the console..."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s.type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console-&gt;write (s.ptr, s.dim, s.dim * s.num);</a:t>
            </a:r>
          </a:p>
          <a:p>
            <a:pPr marL="0" indent="0">
              <a:buNone/>
            </a:pPr>
            <a:endParaRPr lang="en-US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write to and read from 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ReadStreamFile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endParaRPr lang="en-US" sz="1400" smtClean="0"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continuous output</a:t>
            </a:r>
            <a:br>
              <a:rPr lang="en-US" sz="1400" smtClean="0">
                <a:solidFill>
                  <a:srgbClr val="008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FileStreamOut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latin typeface="Consolas"/>
              </a:rPr>
              <a:t>,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File::BINARY);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		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file_out.close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();</a:t>
            </a:r>
            <a:r>
              <a:rPr lang="de-DE" sz="1600" smtClean="0">
                <a:latin typeface="Consolas"/>
              </a:rPr>
              <a:t/>
            </a:r>
            <a:br>
              <a:rPr lang="de-DE" sz="1600" smtClean="0">
                <a:latin typeface="Consolas"/>
              </a:rPr>
            </a:b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smtClean="0">
              <a:latin typeface="Consolas"/>
            </a:endParaRPr>
          </a:p>
          <a:p>
            <a:pPr>
              <a:buNone/>
            </a:pPr>
            <a:r>
              <a:rPr lang="en-US" sz="1600" smtClean="0">
                <a:latin typeface="Consolas"/>
              </a:rPr>
              <a:t/>
            </a:r>
            <a:br>
              <a:rPr lang="en-US" sz="1600" smtClean="0">
                <a:latin typeface="Consolas"/>
              </a:rPr>
            </a:br>
            <a:endParaRPr lang="en-US" sz="1600">
              <a:latin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Hello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comprehensive tutorial that describes architecture and features of the Social Signal Interpretation (SSI) framework</a:t>
            </a:r>
          </a:p>
          <a:p>
            <a:endParaRPr lang="en-US" sz="2400" dirty="0"/>
          </a:p>
          <a:p>
            <a:r>
              <a:rPr lang="en-US" sz="2400" dirty="0" smtClean="0"/>
              <a:t>Main focus is put on the C++ API (XML/Python interface are covered </a:t>
            </a:r>
            <a:r>
              <a:rPr lang="en-US" sz="2400" dirty="0" smtClean="0">
                <a:hlinkClick r:id="rId2" action="ppaction://hlinkfile"/>
              </a:rPr>
              <a:t>elsewhere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For reasons of clarity and comprehensibility the following slides contain mostly code snippets (full source code </a:t>
            </a:r>
            <a:r>
              <a:rPr lang="en-US" sz="2400" dirty="0" smtClean="0">
                <a:hlinkClick r:id="rId3" action="ppaction://hlinkfile"/>
              </a:rPr>
              <a:t>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Running source code examples requires Microsoft Visual Studio (&gt;=2013) and the SSI Framework (free download </a:t>
            </a:r>
            <a:r>
              <a:rPr lang="en-US" sz="2400" dirty="0" smtClean="0">
                <a:hlinkClick r:id="rId4"/>
              </a:rPr>
              <a:t>here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Threading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Class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The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libary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allows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execute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code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in separate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offers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tools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Mutex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Event,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Condition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…)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Thread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timeout_in_ms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();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by user to start/stop thread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();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 single execution stop is automatically called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*name);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assign a name to the thread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enter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before thread is created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run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continuously called during execution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     // called once in case of single execution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flush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when thread has terminated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Lock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acquires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constructor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// and releases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destructor</a:t>
            </a: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enter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495800" y="1600201"/>
            <a:ext cx="4648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: Thread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Lock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"%d: 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++_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single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multi_t_1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"ping"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500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multi_t_2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pong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single_t.start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"\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nPress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enter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!\n"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multi_t_1.stop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multi_t_2.stop ();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00" y="1143000"/>
            <a:ext cx="1905000" cy="5715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2: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3: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4: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5: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flush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6: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7: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8: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9: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10: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11: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12: pong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PipelineS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Processing </a:t>
            </a:r>
            <a:r>
              <a:rPr lang="de-DE" err="1" smtClean="0"/>
              <a:t>pipeline</a:t>
            </a:r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524000" y="1290637"/>
            <a:ext cx="5815726" cy="4675810"/>
            <a:chOff x="1482725" y="1357313"/>
            <a:chExt cx="6221192" cy="5001802"/>
          </a:xfrm>
          <a:effectLst/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4702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41132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10" name="Gerade Verbindung 112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3857625" y="2125663"/>
              <a:ext cx="255588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Gerade Verbindung 114"/>
            <p:cNvCxnSpPr>
              <a:cxnSpLocks noChangeShapeType="1"/>
              <a:stCxn id="9" idx="3"/>
              <a:endCxn id="25" idx="1"/>
            </p:cNvCxnSpPr>
            <p:nvPr/>
          </p:nvCxnSpPr>
          <p:spPr bwMode="auto">
            <a:xfrm>
              <a:off x="4500563" y="2125663"/>
              <a:ext cx="25558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Gerade Verbindung 117"/>
            <p:cNvCxnSpPr>
              <a:cxnSpLocks noChangeShapeType="1"/>
              <a:stCxn id="25" idx="3"/>
              <a:endCxn id="15" idx="1"/>
            </p:cNvCxnSpPr>
            <p:nvPr/>
          </p:nvCxnSpPr>
          <p:spPr bwMode="auto">
            <a:xfrm>
              <a:off x="5143500" y="2125663"/>
              <a:ext cx="714375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3987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43063" y="1931988"/>
              <a:ext cx="388937" cy="388937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 dirty="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8578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cxnSp>
          <p:nvCxnSpPr>
            <p:cNvPr id="16" name="Gerade Verbindung 11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2786063" y="2125663"/>
              <a:ext cx="684212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Gerade Verbindung 117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>
              <a:off x="2032000" y="2125663"/>
              <a:ext cx="366713" cy="1587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6643688" y="1928813"/>
              <a:ext cx="533400" cy="395287"/>
              <a:chOff x="7071576" y="2516696"/>
              <a:chExt cx="576999" cy="428639"/>
            </a:xfrm>
          </p:grpSpPr>
          <p:sp>
            <p:nvSpPr>
              <p:cNvPr id="19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2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1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2" y="2581250"/>
                <a:ext cx="122222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6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3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cxnSp>
          <p:nvCxnSpPr>
            <p:cNvPr id="24" name="Gerade Verbindung 117"/>
            <p:cNvCxnSpPr>
              <a:cxnSpLocks noChangeShapeType="1"/>
              <a:stCxn id="15" idx="3"/>
            </p:cNvCxnSpPr>
            <p:nvPr/>
          </p:nvCxnSpPr>
          <p:spPr bwMode="auto">
            <a:xfrm>
              <a:off x="6245225" y="2125663"/>
              <a:ext cx="398463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4756150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6" name="Geschweifte Klammer rechts 25"/>
            <p:cNvSpPr/>
            <p:nvPr/>
          </p:nvSpPr>
          <p:spPr>
            <a:xfrm rot="5400000">
              <a:off x="4179094" y="1669256"/>
              <a:ext cx="285750" cy="178593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7" name="Geschweifte Klammer rechts 26"/>
            <p:cNvSpPr/>
            <p:nvPr/>
          </p:nvSpPr>
          <p:spPr>
            <a:xfrm rot="5400000">
              <a:off x="2071688" y="1847850"/>
              <a:ext cx="285750" cy="142875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8" name="Geschweifte Klammer rechts 27"/>
            <p:cNvSpPr/>
            <p:nvPr/>
          </p:nvSpPr>
          <p:spPr>
            <a:xfrm rot="5400000">
              <a:off x="6357938" y="1776412"/>
              <a:ext cx="285750" cy="1571625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82725" y="2844800"/>
              <a:ext cx="164480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00438" y="2844800"/>
              <a:ext cx="1890011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715000" y="2844800"/>
              <a:ext cx="179227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571625" y="3571875"/>
              <a:ext cx="388938" cy="388938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571625" y="4143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71625" y="47148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571625" y="5286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500188" y="5857875"/>
              <a:ext cx="533400" cy="395288"/>
              <a:chOff x="7071576" y="2516696"/>
              <a:chExt cx="576999" cy="428639"/>
            </a:xfrm>
          </p:grpSpPr>
          <p:sp>
            <p:nvSpPr>
              <p:cNvPr id="37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 dirty="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38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2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9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1" y="2581251"/>
                <a:ext cx="122223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7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1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1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42" name="Rechteck 41"/>
            <p:cNvSpPr/>
            <p:nvPr/>
          </p:nvSpPr>
          <p:spPr>
            <a:xfrm>
              <a:off x="2071688" y="3643313"/>
              <a:ext cx="320866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071688" y="4143375"/>
              <a:ext cx="370937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Provider,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feeds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into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71688" y="4714875"/>
              <a:ext cx="4782816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071688" y="5286375"/>
              <a:ext cx="4235807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fetches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from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71688" y="5857875"/>
              <a:ext cx="335784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Application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responds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cxnSp>
          <p:nvCxnSpPr>
            <p:cNvPr id="47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086350" y="1914526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sp>
          <p:nvSpPr>
            <p:cNvPr id="48" name="Rechteck 47"/>
            <p:cNvSpPr/>
            <p:nvPr/>
          </p:nvSpPr>
          <p:spPr>
            <a:xfrm>
              <a:off x="4129088" y="1357313"/>
              <a:ext cx="129155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572124" y="1357313"/>
              <a:ext cx="2131793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/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discrete</a:t>
              </a:r>
              <a:endParaRPr lang="de-DE">
                <a:latin typeface="Adobe Caslon Pro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Buffering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some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becomes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necessary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buffer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sensor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before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using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e.g.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make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past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blocks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available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an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share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same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between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several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applications</a:t>
            </a:r>
            <a:endParaRPr lang="de-DE" sz="2000" kern="0" dirty="0" smtClean="0">
              <a:solidFill>
                <a:srgbClr val="000000"/>
              </a:solidFill>
              <a:cs typeface="Arial"/>
            </a:endParaRP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Solution: allocate a region of memory to temporarily hold data while it is being moved from one place to another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Problem: if several threads share same buffer we need to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access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(e.g. in a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consumer-producer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endParaRPr lang="de-DE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6375" y="4578350"/>
            <a:ext cx="12969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38838" y="4578350"/>
            <a:ext cx="129698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B</a:t>
            </a:r>
          </a:p>
        </p:txBody>
      </p:sp>
      <p:cxnSp>
        <p:nvCxnSpPr>
          <p:cNvPr id="6" name="AutoShape 13"/>
          <p:cNvCxnSpPr>
            <a:cxnSpLocks noChangeShapeType="1"/>
            <a:stCxn id="4" idx="3"/>
            <a:endCxn id="8" idx="2"/>
          </p:cNvCxnSpPr>
          <p:nvPr/>
        </p:nvCxnSpPr>
        <p:spPr bwMode="auto">
          <a:xfrm>
            <a:off x="2773363" y="4867275"/>
            <a:ext cx="124301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7" name="AutoShape 27"/>
          <p:cNvCxnSpPr>
            <a:cxnSpLocks noChangeShapeType="1"/>
            <a:stCxn id="8" idx="4"/>
            <a:endCxn id="5" idx="1"/>
          </p:cNvCxnSpPr>
          <p:nvPr/>
        </p:nvCxnSpPr>
        <p:spPr bwMode="auto">
          <a:xfrm>
            <a:off x="4787900" y="4867275"/>
            <a:ext cx="1150938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6375" y="456247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866268" y="4419600"/>
            <a:ext cx="845103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push()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4893506" y="4419600"/>
            <a:ext cx="669094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get()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Ring </a:t>
            </a:r>
            <a:r>
              <a:rPr lang="de-DE" err="1" smtClean="0"/>
              <a:t>Buffer</a:t>
            </a:r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900" y="141287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ring </a:t>
            </a: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 is a data structure that uses a single, fixed-size buffer as if it were connected end-to-end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Advantage: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need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not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shuffled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around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when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portion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used</a:t>
            </a: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circular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starts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empty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pointing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/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New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appended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accordingly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Once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end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reached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again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old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overwritten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</p:txBody>
      </p:sp>
      <p:pic>
        <p:nvPicPr>
          <p:cNvPr id="5" name="Picture 5" descr="200px-Circular_buffer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88125" y="18113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2916238" y="3051175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348038" y="3495675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8" name="Picture 9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284663" y="4005263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157913" y="4449763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3113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4507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pic>
        <p:nvPicPr>
          <p:cNvPr id="13" name="Picture 16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86836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58888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6681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6287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0923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860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0480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5115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0084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  <p:pic>
        <p:nvPicPr>
          <p:cNvPr id="22" name="Picture 25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58311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940425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88156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435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070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007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7627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2263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7231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TheFramework</a:t>
            </a:r>
            <a:r>
              <a:rPr lang="de-DE" smtClean="0"/>
              <a:t> Class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Manages buffer and solves thread access</a:t>
            </a:r>
          </a:p>
          <a:p>
            <a:r>
              <a:rPr lang="en-US" sz="2000" dirty="0" smtClean="0"/>
              <a:t>Provider: puts data it into one buffer</a:t>
            </a:r>
          </a:p>
          <a:p>
            <a:r>
              <a:rPr lang="en-US" sz="2000" dirty="0" smtClean="0"/>
              <a:t>Transformer: reads data from one (or more) buffer, manipulates it and writes result back to one buffer</a:t>
            </a:r>
          </a:p>
          <a:p>
            <a:r>
              <a:rPr lang="en-US" sz="2000" dirty="0" smtClean="0"/>
              <a:t>Consumer: fetches data from one (or more) buffer</a:t>
            </a:r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86400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cxnSp>
        <p:nvCxnSpPr>
          <p:cNvPr id="5" name="AutoShape 23"/>
          <p:cNvCxnSpPr>
            <a:cxnSpLocks noChangeShapeType="1"/>
            <a:stCxn id="4" idx="4"/>
            <a:endCxn id="10" idx="1"/>
          </p:cNvCxnSpPr>
          <p:nvPr/>
        </p:nvCxnSpPr>
        <p:spPr bwMode="auto">
          <a:xfrm>
            <a:off x="3457925" y="4831804"/>
            <a:ext cx="504475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209263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14636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Provider</a:t>
            </a:r>
          </a:p>
        </p:txBody>
      </p:sp>
      <p:cxnSp>
        <p:nvCxnSpPr>
          <p:cNvPr id="8" name="AutoShape 23"/>
          <p:cNvCxnSpPr>
            <a:cxnSpLocks noChangeShapeType="1"/>
            <a:stCxn id="7" idx="3"/>
            <a:endCxn id="4" idx="2"/>
          </p:cNvCxnSpPr>
          <p:nvPr/>
        </p:nvCxnSpPr>
        <p:spPr bwMode="auto">
          <a:xfrm>
            <a:off x="2201436" y="4831804"/>
            <a:ext cx="484964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39767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962400" y="4543673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Transformer</a:t>
            </a:r>
          </a:p>
        </p:txBody>
      </p:sp>
      <p:cxnSp>
        <p:nvCxnSpPr>
          <p:cNvPr id="11" name="AutoShape 23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5448300" y="4831804"/>
            <a:ext cx="491467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" name="AutoShape 23"/>
          <p:cNvCxnSpPr>
            <a:cxnSpLocks noChangeShapeType="1"/>
            <a:stCxn id="9" idx="4"/>
            <a:endCxn id="6" idx="1"/>
          </p:cNvCxnSpPr>
          <p:nvPr/>
        </p:nvCxnSpPr>
        <p:spPr bwMode="auto">
          <a:xfrm>
            <a:off x="6711292" y="4831804"/>
            <a:ext cx="497971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962400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15086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cxnSp>
        <p:nvCxnSpPr>
          <p:cNvPr id="15" name="Gerade Verbindung mit Pfeil 14"/>
          <p:cNvCxnSpPr>
            <a:stCxn id="7" idx="0"/>
            <a:endCxn id="14" idx="2"/>
          </p:cNvCxnSpPr>
          <p:nvPr/>
        </p:nvCxnSpPr>
        <p:spPr>
          <a:xfrm rot="5400000" flipH="1" flipV="1">
            <a:off x="1341231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13" idx="2"/>
          </p:cNvCxnSpPr>
          <p:nvPr/>
        </p:nvCxnSpPr>
        <p:spPr>
          <a:xfrm rot="5400000" flipH="1" flipV="1">
            <a:off x="4588545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Run Pipeline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get instance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*frame =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();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add components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*p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(...);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*t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(t,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run pipeline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frame-&gt;Start (); 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frame-&gt;Wait 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frame-&gt;Stop ();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clean up 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frame-&gt;Clear (); 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Objects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Sensor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</a:t>
            </a:r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82712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>
                <a:solidFill>
                  <a:srgbClr val="000000"/>
                </a:solidFill>
                <a:latin typeface="Adobe Caslon Pro" pitchFamily="18" charset="0"/>
              </a:rPr>
              <a:t>ISensor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" name="AutoShape 16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2121694" y="2393931"/>
            <a:ext cx="1587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91100" y="1812906"/>
            <a:ext cx="146843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IProvider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AutoShape 16"/>
          <p:cNvCxnSpPr>
            <a:cxnSpLocks noChangeShapeType="1"/>
            <a:stCxn id="28" idx="0"/>
            <a:endCxn id="9" idx="2"/>
          </p:cNvCxnSpPr>
          <p:nvPr/>
        </p:nvCxnSpPr>
        <p:spPr bwMode="auto">
          <a:xfrm flipH="1" flipV="1">
            <a:off x="5725319" y="2389169"/>
            <a:ext cx="6350" cy="373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1" name="Rechteck 10"/>
          <p:cNvSpPr/>
          <p:nvPr/>
        </p:nvSpPr>
        <p:spPr>
          <a:xfrm>
            <a:off x="1295400" y="4532293"/>
            <a:ext cx="67361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ssi_create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, "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", </a:t>
            </a:r>
            <a:r>
              <a:rPr lang="de-DE" sz="1400" dirty="0" err="1" smtClean="0">
                <a:latin typeface="Lucida Console" pitchFamily="49" charset="0"/>
              </a:rPr>
              <a:t>true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getOptions</a:t>
            </a:r>
            <a:r>
              <a:rPr lang="de-DE" sz="1400" dirty="0" smtClean="0">
                <a:latin typeface="Lucida Console" pitchFamily="49" charset="0"/>
              </a:rPr>
              <a:t> ()-&gt; ...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ITransformable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sensor_p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AddProvider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, NAME);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AddSensor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" y="2746356"/>
            <a:ext cx="609600" cy="609600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latin typeface="Adobe Caslon Pro" pitchFamily="18" charset="0"/>
              </a:rPr>
              <a:t>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843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Sensor</a:t>
            </a:r>
          </a:p>
        </p:txBody>
      </p:sp>
      <p:cxnSp>
        <p:nvCxnSpPr>
          <p:cNvPr id="15" name="AutoShape 14"/>
          <p:cNvCxnSpPr>
            <a:cxnSpLocks noChangeShapeType="1"/>
            <a:stCxn id="13" idx="6"/>
            <a:endCxn id="14" idx="1"/>
          </p:cNvCxnSpPr>
          <p:nvPr/>
        </p:nvCxnSpPr>
        <p:spPr bwMode="auto">
          <a:xfrm>
            <a:off x="914400" y="3051156"/>
            <a:ext cx="4699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85000" y="2727306"/>
            <a:ext cx="1930400" cy="1300162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tIns="144000" anchor="ctr"/>
          <a:lstStyle/>
          <a:p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7272337" y="3273406"/>
            <a:ext cx="1352550" cy="220662"/>
            <a:chOff x="2925" y="1933"/>
            <a:chExt cx="946" cy="154"/>
          </a:xfrm>
        </p:grpSpPr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001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243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470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 dirty="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23" name="Gerade Verbindung 106"/>
            <p:cNvCxnSpPr>
              <a:cxnSpLocks noChangeShapeType="1"/>
              <a:endCxn id="20" idx="1"/>
            </p:cNvCxnSpPr>
            <p:nvPr/>
          </p:nvCxnSpPr>
          <p:spPr bwMode="auto">
            <a:xfrm>
              <a:off x="2925" y="2010"/>
              <a:ext cx="76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Gerade Verbindung 112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154" y="2010"/>
              <a:ext cx="89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Gerade Verbindung 114"/>
            <p:cNvCxnSpPr>
              <a:cxnSpLocks noChangeShapeType="1"/>
              <a:stCxn id="21" idx="3"/>
              <a:endCxn id="22" idx="1"/>
            </p:cNvCxnSpPr>
            <p:nvPr/>
          </p:nvCxnSpPr>
          <p:spPr bwMode="auto">
            <a:xfrm>
              <a:off x="3396" y="2010"/>
              <a:ext cx="74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Gerade Verbindung 117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>
              <a:off x="3622" y="2010"/>
              <a:ext cx="9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719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92687" y="2762231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004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A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200400" y="3417868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B</a:t>
            </a:r>
            <a:endParaRPr lang="de-DE" sz="2000" dirty="0">
              <a:latin typeface="Adobe Caslon Pro" pitchFamily="18" charset="0"/>
            </a:endParaRPr>
          </a:p>
        </p:txBody>
      </p:sp>
      <p:cxnSp>
        <p:nvCxnSpPr>
          <p:cNvPr id="34" name="AutoShape 14"/>
          <p:cNvCxnSpPr>
            <a:cxnSpLocks noChangeShapeType="1"/>
            <a:stCxn id="14" idx="3"/>
            <a:endCxn id="32" idx="1"/>
          </p:cNvCxnSpPr>
          <p:nvPr/>
        </p:nvCxnSpPr>
        <p:spPr bwMode="auto">
          <a:xfrm>
            <a:off x="2862262" y="3051156"/>
            <a:ext cx="338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37" name="AutoShape 14"/>
          <p:cNvCxnSpPr>
            <a:cxnSpLocks noChangeShapeType="1"/>
            <a:stCxn id="32" idx="3"/>
            <a:endCxn id="28" idx="1"/>
          </p:cNvCxnSpPr>
          <p:nvPr/>
        </p:nvCxnSpPr>
        <p:spPr bwMode="auto">
          <a:xfrm>
            <a:off x="4678362" y="3051156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992687" y="3417868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cxnSp>
        <p:nvCxnSpPr>
          <p:cNvPr id="44" name="AutoShape 14"/>
          <p:cNvCxnSpPr>
            <a:cxnSpLocks noChangeShapeType="1"/>
          </p:cNvCxnSpPr>
          <p:nvPr/>
        </p:nvCxnSpPr>
        <p:spPr bwMode="auto">
          <a:xfrm>
            <a:off x="4678362" y="3722668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46" name="Form 45"/>
          <p:cNvCxnSpPr>
            <a:stCxn id="14" idx="2"/>
            <a:endCxn id="33" idx="1"/>
          </p:cNvCxnSpPr>
          <p:nvPr/>
        </p:nvCxnSpPr>
        <p:spPr>
          <a:xfrm rot="16200000" flipH="1">
            <a:off x="2478484" y="2984877"/>
            <a:ext cx="366712" cy="1077119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>
            <a:off x="6470650" y="37226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6470650" y="30368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200400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IChannel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56" name="AutoShape 16"/>
          <p:cNvCxnSpPr>
            <a:cxnSpLocks noChangeShapeType="1"/>
            <a:stCxn id="32" idx="0"/>
            <a:endCxn id="55" idx="2"/>
          </p:cNvCxnSpPr>
          <p:nvPr/>
        </p:nvCxnSpPr>
        <p:spPr bwMode="auto">
          <a:xfrm flipV="1">
            <a:off x="3939381" y="2393931"/>
            <a:ext cx="1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Interfaces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 {};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IComponent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MYSENSOR_SAMPLE_TYPE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friend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(stream,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(MYSENSOR_SAMPLE_TYPE),SSI_REAL,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; };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Options ()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25.0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SSI_DOUBLE,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"sample rate in Hz"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captures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*n,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channel.stream.sr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RECT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HWND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GetDesktopWindow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GetWindowRect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rect.right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rect.bottom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/_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POINT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GetCursorPos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consumer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9592" y="141220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94967" y="2323430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cxnSp>
        <p:nvCxnSpPr>
          <p:cNvPr id="7" name="AutoShape 2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799829" y="3048918"/>
            <a:ext cx="296863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2292" y="230755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Z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973302" y="1731293"/>
            <a:ext cx="646331" cy="745571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3600">
                <a:solidFill>
                  <a:srgbClr val="000000"/>
                </a:solidFill>
                <a:latin typeface="Adobe Caslon Pro" pitchFamily="18" charset="0"/>
              </a:rPr>
              <a:t>…</a:t>
            </a:r>
          </a:p>
        </p:txBody>
      </p:sp>
      <p:cxnSp>
        <p:nvCxnSpPr>
          <p:cNvPr id="10" name="Straight Arrow Connector 91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1683817" y="2612355"/>
            <a:ext cx="31115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1" name="Shape 95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671117" y="1715418"/>
            <a:ext cx="1276350" cy="608012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994967" y="3198143"/>
            <a:ext cx="19050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MyConsumer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94967" y="3983955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IConsumer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" name="Straight Arrow Connector 1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843486" y="3878386"/>
            <a:ext cx="20955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5" name="Rechteck 14"/>
          <p:cNvSpPr/>
          <p:nvPr/>
        </p:nvSpPr>
        <p:spPr>
          <a:xfrm>
            <a:off x="2057400" y="4823743"/>
            <a:ext cx="2928937" cy="108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consume_enter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buClr>
                <a:srgbClr val="004F96"/>
              </a:buClr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consume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consume_flush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  <p:sp>
        <p:nvSpPr>
          <p:cNvPr id="39" name="Rectangle 78"/>
          <p:cNvSpPr/>
          <p:nvPr/>
        </p:nvSpPr>
        <p:spPr>
          <a:xfrm>
            <a:off x="4257155" y="3555330"/>
            <a:ext cx="1143000" cy="7858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3899968" y="1285051"/>
            <a:ext cx="5201586" cy="4582349"/>
            <a:chOff x="4257155" y="1006118"/>
            <a:chExt cx="3929062" cy="3461317"/>
          </a:xfrm>
        </p:grpSpPr>
        <p:cxnSp>
          <p:nvCxnSpPr>
            <p:cNvPr id="49" name="Straight Arrow Connector 4"/>
            <p:cNvCxnSpPr>
              <a:cxnSpLocks noChangeShapeType="1"/>
            </p:cNvCxnSpPr>
            <p:nvPr/>
          </p:nvCxnSpPr>
          <p:spPr bwMode="auto">
            <a:xfrm>
              <a:off x="4439717" y="1912268"/>
              <a:ext cx="3714750" cy="15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4442212" y="1912268"/>
              <a:ext cx="1172255" cy="872871"/>
              <a:chOff x="611982" y="786588"/>
              <a:chExt cx="746102" cy="872133"/>
            </a:xfrm>
          </p:grpSpPr>
          <p:cxnSp>
            <p:nvCxnSpPr>
              <p:cNvPr id="79" name="Straight Connector 15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721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80" name="Straight Connector 17"/>
              <p:cNvCxnSpPr>
                <a:cxnSpLocks noChangeShapeType="1"/>
              </p:cNvCxnSpPr>
              <p:nvPr/>
            </p:nvCxnSpPr>
            <p:spPr bwMode="auto">
              <a:xfrm flipH="1">
                <a:off x="1358084" y="786588"/>
                <a:ext cx="0" cy="87054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1" name="Group 32"/>
            <p:cNvGrpSpPr>
              <a:grpSpLocks/>
            </p:cNvGrpSpPr>
            <p:nvPr/>
          </p:nvGrpSpPr>
          <p:grpSpPr bwMode="auto">
            <a:xfrm>
              <a:off x="5370900" y="1912268"/>
              <a:ext cx="1172255" cy="999271"/>
              <a:chOff x="611982" y="786588"/>
              <a:chExt cx="746102" cy="928694"/>
            </a:xfrm>
          </p:grpSpPr>
          <p:cxnSp>
            <p:nvCxnSpPr>
              <p:cNvPr id="77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097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8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892943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6299587" y="1912268"/>
              <a:ext cx="922508" cy="1070647"/>
              <a:chOff x="611982" y="786588"/>
              <a:chExt cx="587146" cy="928694"/>
            </a:xfrm>
          </p:grpSpPr>
          <p:cxnSp>
            <p:nvCxnSpPr>
              <p:cNvPr id="75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687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733987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3" name="Freeform 68"/>
            <p:cNvSpPr/>
            <p:nvPr/>
          </p:nvSpPr>
          <p:spPr bwMode="auto">
            <a:xfrm>
              <a:off x="4439717" y="2198018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54" name="TextBox 9"/>
            <p:cNvSpPr txBox="1">
              <a:spLocks noChangeArrowheads="1"/>
            </p:cNvSpPr>
            <p:nvPr/>
          </p:nvSpPr>
          <p:spPr bwMode="auto">
            <a:xfrm>
              <a:off x="7702980" y="1740937"/>
              <a:ext cx="342624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smtClean="0">
                  <a:latin typeface="Adobe Caslon Pro" pitchFamily="18" charset="0"/>
                </a:rPr>
                <a:t>time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5" name="Left Brace 45"/>
            <p:cNvSpPr>
              <a:spLocks/>
            </p:cNvSpPr>
            <p:nvPr/>
          </p:nvSpPr>
          <p:spPr bwMode="auto">
            <a:xfrm rot="5400000">
              <a:off x="4765155" y="1305842"/>
              <a:ext cx="280988" cy="931863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6" name="Left Brace 46"/>
            <p:cNvSpPr>
              <a:spLocks/>
            </p:cNvSpPr>
            <p:nvPr/>
          </p:nvSpPr>
          <p:spPr bwMode="auto">
            <a:xfrm rot="5400000">
              <a:off x="5366817" y="1659856"/>
              <a:ext cx="280987" cy="21431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7" name="TextBox 9"/>
            <p:cNvSpPr txBox="1">
              <a:spLocks noChangeArrowheads="1"/>
            </p:cNvSpPr>
            <p:nvPr/>
          </p:nvSpPr>
          <p:spPr bwMode="auto">
            <a:xfrm>
              <a:off x="4649663" y="1455187"/>
              <a:ext cx="40622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frame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8" name="TextBox 9"/>
            <p:cNvSpPr txBox="1">
              <a:spLocks noChangeArrowheads="1"/>
            </p:cNvSpPr>
            <p:nvPr/>
          </p:nvSpPr>
          <p:spPr bwMode="auto">
            <a:xfrm>
              <a:off x="5282805" y="1455187"/>
              <a:ext cx="36033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delta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4439717" y="3137289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0" name="Freeform 75"/>
            <p:cNvSpPr/>
            <p:nvPr/>
          </p:nvSpPr>
          <p:spPr bwMode="auto">
            <a:xfrm>
              <a:off x="4439717" y="3494474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1" name="Freeform 76"/>
            <p:cNvSpPr/>
            <p:nvPr/>
          </p:nvSpPr>
          <p:spPr bwMode="auto">
            <a:xfrm>
              <a:off x="4439717" y="3851661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2" name="Rectangle 77"/>
            <p:cNvSpPr/>
            <p:nvPr/>
          </p:nvSpPr>
          <p:spPr>
            <a:xfrm>
              <a:off x="5614467" y="3038688"/>
              <a:ext cx="2571750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3" name="Rectangle 78"/>
            <p:cNvSpPr/>
            <p:nvPr/>
          </p:nvSpPr>
          <p:spPr>
            <a:xfrm>
              <a:off x="4257155" y="3445265"/>
              <a:ext cx="1143000" cy="8958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Rectangle 79"/>
            <p:cNvSpPr/>
            <p:nvPr/>
          </p:nvSpPr>
          <p:spPr>
            <a:xfrm>
              <a:off x="5114405" y="3841080"/>
              <a:ext cx="114300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5" name="Straight Arrow Connector 58"/>
            <p:cNvCxnSpPr>
              <a:cxnSpLocks noChangeShapeType="1"/>
            </p:cNvCxnSpPr>
            <p:nvPr/>
          </p:nvCxnSpPr>
          <p:spPr bwMode="auto">
            <a:xfrm>
              <a:off x="4439717" y="2698080"/>
              <a:ext cx="93186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cxnSp>
          <p:nvCxnSpPr>
            <p:cNvPr id="66" name="Straight Arrow Connector 59"/>
            <p:cNvCxnSpPr>
              <a:cxnSpLocks noChangeShapeType="1"/>
            </p:cNvCxnSpPr>
            <p:nvPr/>
          </p:nvCxnSpPr>
          <p:spPr bwMode="auto">
            <a:xfrm>
              <a:off x="5366817" y="2783551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sp>
          <p:nvSpPr>
            <p:cNvPr id="67" name="TextBox 9"/>
            <p:cNvSpPr txBox="1">
              <a:spLocks noChangeArrowheads="1"/>
            </p:cNvSpPr>
            <p:nvPr/>
          </p:nvSpPr>
          <p:spPr bwMode="auto">
            <a:xfrm>
              <a:off x="4328592" y="3423036"/>
              <a:ext cx="61455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8" name="TextBox 9"/>
            <p:cNvSpPr txBox="1">
              <a:spLocks noChangeArrowheads="1"/>
            </p:cNvSpPr>
            <p:nvPr/>
          </p:nvSpPr>
          <p:spPr bwMode="auto">
            <a:xfrm>
              <a:off x="5257280" y="378022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n+1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9" name="TextBox 9"/>
            <p:cNvSpPr txBox="1">
              <a:spLocks noChangeArrowheads="1"/>
            </p:cNvSpPr>
            <p:nvPr/>
          </p:nvSpPr>
          <p:spPr bwMode="auto">
            <a:xfrm>
              <a:off x="6162155" y="421837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n+2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70" name="Rectangle 90"/>
            <p:cNvSpPr/>
            <p:nvPr/>
          </p:nvSpPr>
          <p:spPr>
            <a:xfrm>
              <a:off x="6543155" y="3204522"/>
              <a:ext cx="1643062" cy="6199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Rectangle 91"/>
            <p:cNvSpPr/>
            <p:nvPr/>
          </p:nvSpPr>
          <p:spPr>
            <a:xfrm>
              <a:off x="7471842" y="3610185"/>
              <a:ext cx="571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Left Brace 45"/>
            <p:cNvSpPr>
              <a:spLocks/>
            </p:cNvSpPr>
            <p:nvPr/>
          </p:nvSpPr>
          <p:spPr bwMode="auto">
            <a:xfrm rot="5400000">
              <a:off x="4886599" y="745994"/>
              <a:ext cx="280988" cy="1174751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3" name="TextBox 9"/>
            <p:cNvSpPr txBox="1">
              <a:spLocks noChangeArrowheads="1"/>
            </p:cNvSpPr>
            <p:nvPr/>
          </p:nvSpPr>
          <p:spPr bwMode="auto">
            <a:xfrm>
              <a:off x="4707222" y="1006118"/>
              <a:ext cx="51517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endParaRPr lang="de-DE" sz="1600" dirty="0">
                <a:latin typeface="Adobe Caslon Pro" pitchFamily="18" charset="0"/>
              </a:endParaRPr>
            </a:p>
          </p:txBody>
        </p:sp>
        <p:cxnSp>
          <p:nvCxnSpPr>
            <p:cNvPr id="74" name="Straight Arrow Connector 59"/>
            <p:cNvCxnSpPr>
              <a:cxnSpLocks noChangeShapeType="1"/>
            </p:cNvCxnSpPr>
            <p:nvPr/>
          </p:nvCxnSpPr>
          <p:spPr bwMode="auto">
            <a:xfrm>
              <a:off x="6299588" y="2913758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Management</a:t>
            </a:r>
            <a:endParaRPr lang="de-D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143894" y="2494657"/>
            <a:ext cx="1728192" cy="86409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Factory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855638" y="2566665"/>
            <a:ext cx="865943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register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047550" y="2638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MyObject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048000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IObject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3674145" y="2521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AutoShape 21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4534350" y="2926705"/>
            <a:ext cx="1609544" cy="9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6" name="AutoShape 21"/>
          <p:cNvCxnSpPr>
            <a:cxnSpLocks noChangeShapeType="1"/>
            <a:stCxn id="6" idx="2"/>
          </p:cNvCxnSpPr>
          <p:nvPr/>
        </p:nvCxnSpPr>
        <p:spPr bwMode="auto">
          <a:xfrm rot="5400000">
            <a:off x="6611945" y="3754798"/>
            <a:ext cx="79209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7" name="Rechteck 16"/>
          <p:cNvSpPr/>
          <p:nvPr/>
        </p:nvSpPr>
        <p:spPr>
          <a:xfrm>
            <a:off x="6208014" y="3574777"/>
            <a:ext cx="724878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create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43894" y="4150841"/>
            <a:ext cx="1728192" cy="43204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instance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Gefaltete Ecke 20"/>
          <p:cNvSpPr/>
          <p:nvPr/>
        </p:nvSpPr>
        <p:spPr>
          <a:xfrm>
            <a:off x="3502918" y="4870921"/>
            <a:ext cx="576064" cy="648072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22" name="Form 21"/>
          <p:cNvCxnSpPr>
            <a:stCxn id="21" idx="3"/>
            <a:endCxn id="18" idx="2"/>
          </p:cNvCxnSpPr>
          <p:nvPr/>
        </p:nvCxnSpPr>
        <p:spPr>
          <a:xfrm flipV="1">
            <a:off x="4078982" y="4582889"/>
            <a:ext cx="2929008" cy="6120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Rechteck 22"/>
          <p:cNvSpPr/>
          <p:nvPr/>
        </p:nvSpPr>
        <p:spPr>
          <a:xfrm>
            <a:off x="4620836" y="4798913"/>
            <a:ext cx="1414170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load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save</a:t>
            </a:r>
            <a:endParaRPr lang="de-DE">
              <a:latin typeface="Adobe Caslon Pro" pitchFamily="18" charset="0"/>
            </a:endParaRPr>
          </a:p>
        </p:txBody>
      </p:sp>
      <p:cxnSp>
        <p:nvCxnSpPr>
          <p:cNvPr id="24" name="Gerade Verbindung 117"/>
          <p:cNvCxnSpPr>
            <a:cxnSpLocks noChangeShapeType="1"/>
          </p:cNvCxnSpPr>
          <p:nvPr/>
        </p:nvCxnSpPr>
        <p:spPr bwMode="auto">
          <a:xfrm rot="5400000">
            <a:off x="3575124" y="3430761"/>
            <a:ext cx="43165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47550" y="3646587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Options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Gerade Verbindung 117"/>
          <p:cNvCxnSpPr>
            <a:cxnSpLocks noChangeShapeType="1"/>
          </p:cNvCxnSpPr>
          <p:nvPr/>
        </p:nvCxnSpPr>
        <p:spPr bwMode="auto">
          <a:xfrm rot="5400000">
            <a:off x="3466914" y="4546885"/>
            <a:ext cx="64807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89265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IOptions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8" name="Form 27"/>
          <p:cNvCxnSpPr>
            <a:stCxn id="25" idx="1"/>
            <a:endCxn id="27" idx="2"/>
          </p:cNvCxnSpPr>
          <p:nvPr/>
        </p:nvCxnSpPr>
        <p:spPr>
          <a:xfrm rot="10800000">
            <a:off x="2232216" y="2405062"/>
            <a:ext cx="815335" cy="152965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IConsumer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STATUS {NO_TRIGGER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COMPLETED, CONTINUED};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STATUS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status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SSI_CONSUMER;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on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console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File::Create (File::ASCII, File::WRITE,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].type);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ex_pipeline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sensor-&gt;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5.0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frame-&gt;Start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dirty="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0.29   0.13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0.30   0.07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0.32   0.04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0.31   0.09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0.26   0.38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0.16   0.51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0.17   0.48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File::ASCII;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"cursor.txt"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SocketWriter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1111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localhost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Socket::UDP;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setMove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1104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efaltete Ecke 5"/>
          <p:cNvSpPr/>
          <p:nvPr/>
        </p:nvSpPr>
        <p:spPr>
          <a:xfrm>
            <a:off x="6324600" y="4419600"/>
            <a:ext cx="2819400" cy="2286000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SSI@15.000000 2 4 9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0.0  225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0.244792  0.423333 0.236979  0.440000 0.238542  0.354167 0.234375  0.190000 0.147917  0.150000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8400" y="4038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Consolas"/>
              </a:rPr>
              <a:t>cursor.txt: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35188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A</a:t>
            </a:r>
          </a:p>
        </p:txBody>
      </p:sp>
      <p:cxnSp>
        <p:nvCxnSpPr>
          <p:cNvPr id="6" name="AutoShape 23"/>
          <p:cNvCxnSpPr>
            <a:cxnSpLocks noChangeShapeType="1"/>
            <a:stCxn id="5" idx="4"/>
            <a:endCxn id="8" idx="1"/>
          </p:cNvCxnSpPr>
          <p:nvPr/>
        </p:nvCxnSpPr>
        <p:spPr bwMode="auto">
          <a:xfrm flipV="1">
            <a:off x="2906713" y="3752850"/>
            <a:ext cx="8001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67425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B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06813" y="3448050"/>
            <a:ext cx="15875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Transformer</a:t>
            </a:r>
          </a:p>
        </p:txBody>
      </p:sp>
      <p:cxnSp>
        <p:nvCxnSpPr>
          <p:cNvPr id="9" name="AutoShape 23"/>
          <p:cNvCxnSpPr>
            <a:cxnSpLocks noChangeShapeType="1"/>
            <a:stCxn id="8" idx="3"/>
            <a:endCxn id="7" idx="2"/>
          </p:cNvCxnSpPr>
          <p:nvPr/>
        </p:nvCxnSpPr>
        <p:spPr bwMode="auto">
          <a:xfrm>
            <a:off x="5307013" y="3752850"/>
            <a:ext cx="747712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386138" y="2560638"/>
            <a:ext cx="222885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myTransformer</a:t>
            </a:r>
          </a:p>
        </p:txBody>
      </p:sp>
      <p:cxnSp>
        <p:nvCxnSpPr>
          <p:cNvPr id="11" name="AutoShape 2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345782" y="3291681"/>
            <a:ext cx="3111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382963" y="177165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latin typeface="Adobe Caslon Pro" pitchFamily="18" charset="0"/>
              </a:rPr>
              <a:t>ITransformer</a:t>
            </a:r>
            <a:endParaRPr lang="de-DE" sz="1400" i="1">
              <a:latin typeface="Adobe Caslon Pro" pitchFamily="18" charset="0"/>
            </a:endParaRPr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6913563" y="3305175"/>
            <a:ext cx="14970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1.2  5.6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428625" y="3367088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1 2 3 1 5 6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8 5 3 3 1 3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135188" y="42560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C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143250" y="47005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Z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572136" y="4700588"/>
            <a:ext cx="543739" cy="62246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2800">
                <a:latin typeface="Adobe Caslon Pro" pitchFamily="18" charset="0"/>
              </a:rPr>
              <a:t>…</a:t>
            </a:r>
          </a:p>
        </p:txBody>
      </p:sp>
      <p:cxnSp>
        <p:nvCxnSpPr>
          <p:cNvPr id="18" name="AutoShape 23"/>
          <p:cNvCxnSpPr>
            <a:cxnSpLocks noChangeShapeType="1"/>
            <a:stCxn id="16" idx="4"/>
            <a:endCxn id="8" idx="2"/>
          </p:cNvCxnSpPr>
          <p:nvPr/>
        </p:nvCxnSpPr>
        <p:spPr bwMode="auto">
          <a:xfrm flipV="1">
            <a:off x="3914775" y="4057650"/>
            <a:ext cx="585788" cy="9477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9" name="AutoShape 23"/>
          <p:cNvCxnSpPr>
            <a:cxnSpLocks noChangeShapeType="1"/>
            <a:stCxn id="15" idx="4"/>
            <a:endCxn id="8" idx="2"/>
          </p:cNvCxnSpPr>
          <p:nvPr/>
        </p:nvCxnSpPr>
        <p:spPr bwMode="auto">
          <a:xfrm flipV="1">
            <a:off x="2906713" y="4057650"/>
            <a:ext cx="1593850" cy="5032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20" name="Straight Arrow Connector 113"/>
          <p:cNvCxnSpPr>
            <a:cxnSpLocks noChangeShapeType="1"/>
            <a:stCxn id="10" idx="0"/>
            <a:endCxn id="12" idx="2"/>
          </p:cNvCxnSpPr>
          <p:nvPr/>
        </p:nvCxnSpPr>
        <p:spPr bwMode="auto">
          <a:xfrm rot="16200000" flipV="1">
            <a:off x="4393406" y="2453482"/>
            <a:ext cx="2127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21" name="Rechteck 20"/>
          <p:cNvSpPr/>
          <p:nvPr/>
        </p:nvSpPr>
        <p:spPr>
          <a:xfrm>
            <a:off x="4876800" y="5181600"/>
            <a:ext cx="2928938" cy="108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transform_enter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transform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transform_flush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delta_num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SSI_TRANSFORMER;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1800" dirty="0" err="1" smtClean="0"/>
              <a:t>Removes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second</a:t>
            </a:r>
            <a:r>
              <a:rPr lang="de-DE" sz="1800" dirty="0" smtClean="0"/>
              <a:t> sample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stream</a:t>
            </a:r>
            <a:endParaRPr lang="de-DE" sz="18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latin typeface="Consolas"/>
              </a:rPr>
              <a:t>stream_in.byte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* stream_in.dim;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(stream_in.num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Factory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SSI_OBJECT;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setLogLevel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 marL="0" indent="0"/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Factory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*Factory::Create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auto_free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600" dirty="0" smtClean="0">
                <a:latin typeface="Consolas"/>
              </a:rPr>
              <a:t/>
            </a:r>
            <a:br>
              <a:rPr lang="de-DE" sz="1600" dirty="0" smtClean="0">
                <a:latin typeface="Consolas"/>
              </a:rPr>
            </a:br>
            <a:endParaRPr lang="de-DE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FilteR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</a:t>
            </a:r>
            <a:endParaRPr lang="de-DE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76288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40" name="AutoShape 23"/>
          <p:cNvCxnSpPr>
            <a:cxnSpLocks noChangeShapeType="1"/>
            <a:stCxn id="39" idx="4"/>
            <a:endCxn id="42" idx="1"/>
          </p:cNvCxnSpPr>
          <p:nvPr/>
        </p:nvCxnSpPr>
        <p:spPr bwMode="auto">
          <a:xfrm>
            <a:off x="1560513" y="23495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969125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339975" y="20605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myFilter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3" name="AutoShape 23"/>
          <p:cNvCxnSpPr>
            <a:cxnSpLocks noChangeShapeType="1"/>
            <a:endCxn id="41" idx="2"/>
          </p:cNvCxnSpPr>
          <p:nvPr/>
        </p:nvCxnSpPr>
        <p:spPr bwMode="auto">
          <a:xfrm>
            <a:off x="6243638" y="23495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357563" y="11176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IFilter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170363" y="17049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357438" y="2960688"/>
            <a:ext cx="3857625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43213" y="4083050"/>
            <a:ext cx="28924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</a:rPr>
              <a:t>#samples remains unchanged</a:t>
            </a: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6746875" y="2740025"/>
            <a:ext cx="14970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1.2  5.6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</p:txBody>
      </p:sp>
      <p:sp>
        <p:nvSpPr>
          <p:cNvPr id="49" name="Textfeld 7"/>
          <p:cNvSpPr txBox="1">
            <a:spLocks noChangeArrowheads="1"/>
          </p:cNvSpPr>
          <p:nvPr/>
        </p:nvSpPr>
        <p:spPr bwMode="auto">
          <a:xfrm>
            <a:off x="611188" y="2813050"/>
            <a:ext cx="11382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3 4 2 5</a:t>
            </a:r>
          </a:p>
        </p:txBody>
      </p:sp>
      <p:grpSp>
        <p:nvGrpSpPr>
          <p:cNvPr id="50" name="Gruppieren 64"/>
          <p:cNvGrpSpPr>
            <a:grpSpLocks/>
          </p:cNvGrpSpPr>
          <p:nvPr/>
        </p:nvGrpSpPr>
        <p:grpSpPr bwMode="auto">
          <a:xfrm>
            <a:off x="1026319" y="4495803"/>
            <a:ext cx="6425406" cy="1659820"/>
            <a:chOff x="697681" y="4429132"/>
            <a:chExt cx="6425406" cy="1938125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509687" y="4765682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57224" y="4429132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1523974" y="4771139"/>
              <a:ext cx="1285875" cy="1345016"/>
              <a:chOff x="914400" y="2952"/>
              <a:chExt cx="1285875" cy="150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914400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200275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722412" y="514094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033811" y="4771886"/>
              <a:ext cx="0" cy="13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946374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697681" y="6030707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5257774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170337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509687" y="6119685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6529362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517331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Swaps </a:t>
            </a:r>
            <a:r>
              <a:rPr lang="de-DE" sz="1800" err="1" smtClean="0">
                <a:latin typeface="+mj-lt"/>
              </a:rPr>
              <a:t>dimensions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of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- j -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j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filter,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latin typeface="Consolas"/>
              </a:rPr>
              <a:t>);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8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0.35   0.59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0.34   0.49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0.32   0.46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0.59   0.35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0.55   0.36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0.52   0.36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0.49   0.34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0.46   0.32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FEAture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grpSp>
        <p:nvGrpSpPr>
          <p:cNvPr id="27" name="Gruppieren 21"/>
          <p:cNvGrpSpPr>
            <a:grpSpLocks/>
          </p:cNvGrpSpPr>
          <p:nvPr/>
        </p:nvGrpSpPr>
        <p:grpSpPr bwMode="auto">
          <a:xfrm>
            <a:off x="804863" y="4044950"/>
            <a:ext cx="6464300" cy="2065338"/>
            <a:chOff x="722313" y="4171950"/>
            <a:chExt cx="6464300" cy="2065338"/>
          </a:xfrm>
        </p:grpSpPr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427163" y="450850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74700" y="4171950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1427163" y="4508500"/>
              <a:ext cx="1800225" cy="341313"/>
              <a:chOff x="567" y="2928"/>
              <a:chExt cx="1134" cy="215"/>
            </a:xfrm>
          </p:grpSpPr>
          <p:grpSp>
            <p:nvGrpSpPr>
              <p:cNvPr id="72" name="Group 24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793875" y="5535613"/>
              <a:ext cx="5392738" cy="701675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>
                  <a:solidFill>
                    <a:srgbClr val="000000"/>
                  </a:solidFill>
                  <a:latin typeface="Lucida Console" pitchFamily="49" charset="0"/>
                </a:rPr>
                <a:t>.   .   .   .   .</a:t>
              </a:r>
            </a:p>
          </p:txBody>
        </p:sp>
        <p:sp>
          <p:nvSpPr>
            <p:cNvPr id="32" name="AutoShape 22"/>
            <p:cNvSpPr>
              <a:spLocks/>
            </p:cNvSpPr>
            <p:nvPr/>
          </p:nvSpPr>
          <p:spPr bwMode="auto">
            <a:xfrm rot="-5400000">
              <a:off x="2220913" y="4056063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3" name="AutoShape 23"/>
            <p:cNvSpPr>
              <a:spLocks/>
            </p:cNvSpPr>
            <p:nvPr/>
          </p:nvSpPr>
          <p:spPr bwMode="auto">
            <a:xfrm rot="-5400000">
              <a:off x="3444875" y="44640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651125" y="4913326"/>
              <a:ext cx="1800225" cy="341313"/>
              <a:chOff x="567" y="2928"/>
              <a:chExt cx="1134" cy="215"/>
            </a:xfrm>
          </p:grpSpPr>
          <p:grpSp>
            <p:nvGrpSpPr>
              <p:cNvPr id="63" name="Group 27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69" name="Line 2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1" name="Line 30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22313" y="5822363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36" name="AutoShape 34"/>
            <p:cNvSpPr>
              <a:spLocks/>
            </p:cNvSpPr>
            <p:nvPr/>
          </p:nvSpPr>
          <p:spPr bwMode="auto">
            <a:xfrm rot="-5400000">
              <a:off x="4668838" y="48704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875088" y="5319726"/>
              <a:ext cx="1800225" cy="341313"/>
              <a:chOff x="567" y="2928"/>
              <a:chExt cx="1134" cy="215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55" name="Line 37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336800" y="2909888"/>
            <a:ext cx="3878263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048000" y="3810000"/>
            <a:ext cx="1829475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#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samples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reduced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0" name="Textfeld 7"/>
          <p:cNvSpPr txBox="1">
            <a:spLocks noChangeArrowheads="1"/>
          </p:cNvSpPr>
          <p:nvPr/>
        </p:nvSpPr>
        <p:spPr bwMode="auto">
          <a:xfrm>
            <a:off x="250825" y="2774950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1 2 3 1 5 6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8 5 3 3 1 3</a:t>
            </a:r>
          </a:p>
        </p:txBody>
      </p:sp>
      <p:sp>
        <p:nvSpPr>
          <p:cNvPr id="81" name="Textfeld 7"/>
          <p:cNvSpPr txBox="1">
            <a:spLocks noChangeArrowheads="1"/>
          </p:cNvSpPr>
          <p:nvPr/>
        </p:nvSpPr>
        <p:spPr bwMode="auto">
          <a:xfrm>
            <a:off x="6873875" y="2808288"/>
            <a:ext cx="187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1.0 2.4 -3.1</a:t>
            </a: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776288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83" name="AutoShape 23"/>
          <p:cNvCxnSpPr>
            <a:cxnSpLocks noChangeShapeType="1"/>
            <a:stCxn id="82" idx="4"/>
            <a:endCxn id="85" idx="1"/>
          </p:cNvCxnSpPr>
          <p:nvPr/>
        </p:nvCxnSpPr>
        <p:spPr bwMode="auto">
          <a:xfrm>
            <a:off x="1560513" y="22987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6969125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2339975" y="20097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myFeature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6" name="AutoShape 23"/>
          <p:cNvCxnSpPr>
            <a:cxnSpLocks noChangeShapeType="1"/>
            <a:endCxn id="84" idx="2"/>
          </p:cNvCxnSpPr>
          <p:nvPr/>
        </p:nvCxnSpPr>
        <p:spPr bwMode="auto">
          <a:xfrm>
            <a:off x="6243638" y="22987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3357563" y="10668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IFeature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170363" y="16541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 +=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stream_in.num;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Options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help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min/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MyFeature2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*feature2_t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feature2_t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ids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172200" y="1143001"/>
            <a:ext cx="2971800" cy="28955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0.07   0.10   0.27   0.32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CHAIN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648200" cy="1893019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/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Chain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**filter,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95700" y="12954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1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3695700" y="17272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2</a:t>
            </a:r>
          </a:p>
        </p:txBody>
      </p:sp>
      <p:cxnSp>
        <p:nvCxnSpPr>
          <p:cNvPr id="46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4129088" y="1597025"/>
            <a:ext cx="0" cy="117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695700" y="2446337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Adobe Caslon Pro" pitchFamily="18" charset="0"/>
              </a:rPr>
              <a:t>Filter N</a:t>
            </a:r>
          </a:p>
        </p:txBody>
      </p:sp>
      <p:cxnSp>
        <p:nvCxnSpPr>
          <p:cNvPr id="48" name="AutoShape 14"/>
          <p:cNvCxnSpPr>
            <a:cxnSpLocks noChangeShapeType="1"/>
            <a:stCxn id="45" idx="2"/>
            <a:endCxn id="47" idx="0"/>
          </p:cNvCxnSpPr>
          <p:nvPr/>
        </p:nvCxnSpPr>
        <p:spPr bwMode="auto">
          <a:xfrm>
            <a:off x="4129088" y="2028825"/>
            <a:ext cx="0" cy="404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7606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8401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1355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N</a:t>
            </a:r>
          </a:p>
        </p:txBody>
      </p:sp>
      <p:cxnSp>
        <p:nvCxnSpPr>
          <p:cNvPr id="54" name="AutoShape 18"/>
          <p:cNvCxnSpPr>
            <a:cxnSpLocks noChangeShapeType="1"/>
            <a:stCxn id="49" idx="3"/>
            <a:endCxn id="51" idx="1"/>
          </p:cNvCxnSpPr>
          <p:nvPr/>
        </p:nvCxnSpPr>
        <p:spPr bwMode="auto">
          <a:xfrm>
            <a:off x="3638550" y="3311525"/>
            <a:ext cx="1889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6" name="AutoShape 19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4718050" y="3311525"/>
            <a:ext cx="4048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57" name="AutoShape 2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194050" y="2747962"/>
            <a:ext cx="935038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9" name="AutoShape 21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4129088" y="2747962"/>
            <a:ext cx="1444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60" name="AutoShape 22"/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4129088" y="2747962"/>
            <a:ext cx="14398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4714875" y="1809750"/>
            <a:ext cx="2232534" cy="5847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Outcome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of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used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b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input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n+1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766888" y="3595687"/>
            <a:ext cx="4887043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  <a:latin typeface="Adobe Caslon Pro" pitchFamily="18" charset="0"/>
              </a:rPr>
              <a:t>output of feature n+1 is concatenated with output of feature 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feature2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Chain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10200" y="1143001"/>
            <a:ext cx="3733800" cy="2285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0.07  0.07  0.10  0.28  0.27  0.32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362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Video </a:t>
            </a:r>
            <a:r>
              <a:rPr lang="de-DE" dirty="0" err="1" smtClean="0"/>
              <a:t>Struct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1000" y="1804624"/>
            <a:ext cx="8229600" cy="398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widthInPixels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depthInBitsPerChannel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numOfChannels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3829627" y="2253525"/>
            <a:ext cx="4921461" cy="2190827"/>
            <a:chOff x="3986543" y="990920"/>
            <a:chExt cx="4921461" cy="2190827"/>
          </a:xfrm>
        </p:grpSpPr>
        <p:sp>
          <p:nvSpPr>
            <p:cNvPr id="18" name="Rechteck 17"/>
            <p:cNvSpPr/>
            <p:nvPr/>
          </p:nvSpPr>
          <p:spPr>
            <a:xfrm>
              <a:off x="5115586" y="1486216"/>
              <a:ext cx="76199" cy="79856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3986543" y="990920"/>
              <a:ext cx="4921461" cy="2190827"/>
              <a:chOff x="2988545" y="1414442"/>
              <a:chExt cx="4921461" cy="2190827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4114801" y="1901344"/>
                <a:ext cx="1828800" cy="1143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  <a:latin typeface="Adobe Caslon Pro" pitchFamily="18" charset="0"/>
                  </a:rPr>
                  <a:t>Image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5943601" y="1901344"/>
                <a:ext cx="533400" cy="1143000"/>
              </a:xfrm>
              <a:prstGeom prst="rect">
                <a:avLst/>
              </a:prstGeom>
              <a:solidFill>
                <a:srgbClr val="B2B2B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7010401" y="2859678"/>
                <a:ext cx="8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p</a:t>
                </a:r>
                <a:r>
                  <a:rPr lang="de-DE" i="1" dirty="0" err="1" smtClean="0">
                    <a:latin typeface="Adobe Caslon Pro" pitchFamily="18" charset="0"/>
                  </a:rPr>
                  <a:t>adding</a:t>
                </a:r>
                <a:endParaRPr lang="de-DE" i="1" dirty="0"/>
              </a:p>
            </p:txBody>
          </p:sp>
          <p:cxnSp>
            <p:nvCxnSpPr>
              <p:cNvPr id="10" name="Gerade Verbindung 9"/>
              <p:cNvCxnSpPr>
                <a:endCxn id="8" idx="1"/>
              </p:cNvCxnSpPr>
              <p:nvPr/>
            </p:nvCxnSpPr>
            <p:spPr>
              <a:xfrm>
                <a:off x="6210301" y="2472844"/>
                <a:ext cx="800100" cy="5715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/>
              <p:cNvSpPr/>
              <p:nvPr/>
            </p:nvSpPr>
            <p:spPr>
              <a:xfrm>
                <a:off x="4972272" y="3235937"/>
                <a:ext cx="66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stride</a:t>
                </a:r>
                <a:endParaRPr lang="de-DE" i="1" dirty="0">
                  <a:latin typeface="Adobe Caslon Pro" pitchFamily="18" charset="0"/>
                </a:endParaRPr>
              </a:p>
            </p:txBody>
          </p:sp>
          <p:sp>
            <p:nvSpPr>
              <p:cNvPr id="12" name="Geschweifte Klammer rechts 11"/>
              <p:cNvSpPr/>
              <p:nvPr/>
            </p:nvSpPr>
            <p:spPr>
              <a:xfrm rot="5400000">
                <a:off x="5184518" y="1974627"/>
                <a:ext cx="222766" cy="23622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eschweifte Klammer rechts 12"/>
              <p:cNvSpPr/>
              <p:nvPr/>
            </p:nvSpPr>
            <p:spPr>
              <a:xfrm rot="10800000">
                <a:off x="3886839" y="1901343"/>
                <a:ext cx="222766" cy="11430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3124200" y="228817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height</a:t>
                </a:r>
                <a:endParaRPr lang="de-DE" i="1" dirty="0"/>
              </a:p>
            </p:txBody>
          </p:sp>
          <p:sp>
            <p:nvSpPr>
              <p:cNvPr id="15" name="Geschweifte Klammer rechts 14"/>
              <p:cNvSpPr/>
              <p:nvPr/>
            </p:nvSpPr>
            <p:spPr>
              <a:xfrm rot="16200000">
                <a:off x="4917818" y="869728"/>
                <a:ext cx="222766" cy="18288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667563" y="1414442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width</a:t>
                </a:r>
                <a:endParaRPr lang="de-DE" i="1" dirty="0"/>
              </a:p>
            </p:txBody>
          </p:sp>
          <p:cxnSp>
            <p:nvCxnSpPr>
              <p:cNvPr id="22" name="Gerade Verbindung 21"/>
              <p:cNvCxnSpPr>
                <a:stCxn id="21" idx="3"/>
              </p:cNvCxnSpPr>
              <p:nvPr/>
            </p:nvCxnSpPr>
            <p:spPr>
              <a:xfrm>
                <a:off x="3674345" y="1804976"/>
                <a:ext cx="481343" cy="1362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hteck 18"/>
              <p:cNvSpPr/>
              <p:nvPr/>
            </p:nvSpPr>
            <p:spPr>
              <a:xfrm>
                <a:off x="29885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r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32171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g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34457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b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3434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IComponent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r>
              <a:rPr lang="de-DE" sz="1800" dirty="0" err="1" smtClean="0"/>
              <a:t>Allows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exchange</a:t>
            </a:r>
            <a:r>
              <a:rPr lang="de-DE" sz="1800" dirty="0" smtClean="0"/>
              <a:t> </a:t>
            </a:r>
            <a:r>
              <a:rPr lang="de-DE" sz="1800" dirty="0" err="1" smtClean="0"/>
              <a:t>meta</a:t>
            </a:r>
            <a:r>
              <a:rPr lang="de-DE" sz="1800" dirty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e.g. </a:t>
            </a:r>
            <a:r>
              <a:rPr lang="de-DE" sz="1800" dirty="0" err="1" smtClean="0"/>
              <a:t>video</a:t>
            </a:r>
            <a:r>
              <a:rPr lang="de-DE" sz="1800" dirty="0" smtClean="0"/>
              <a:t> </a:t>
            </a:r>
            <a:r>
              <a:rPr lang="de-DE" sz="1800" dirty="0" err="1" smtClean="0"/>
              <a:t>parameters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0; 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E.g.: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&amp;size) {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size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OpenCV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forward</a:t>
            </a:r>
            <a:r>
              <a:rPr lang="de-DE" sz="1800" dirty="0"/>
              <a:t> </a:t>
            </a:r>
            <a:r>
              <a:rPr lang="de-DE" sz="1800" dirty="0" err="1"/>
              <a:t>declaration</a:t>
            </a:r>
            <a:r>
              <a:rPr lang="de-DE" sz="1800" dirty="0"/>
              <a:t> in </a:t>
            </a:r>
            <a:r>
              <a:rPr lang="de-DE" sz="1800" dirty="0" err="1"/>
              <a:t>header</a:t>
            </a:r>
            <a:r>
              <a:rPr lang="de-DE" sz="1800" dirty="0"/>
              <a:t>, </a:t>
            </a:r>
            <a:r>
              <a:rPr lang="de-DE" sz="1800" dirty="0" smtClean="0"/>
              <a:t>e.g.</a:t>
            </a:r>
          </a:p>
          <a:p>
            <a:pPr marL="0" indent="0">
              <a:buNone/>
            </a:pPr>
            <a:endParaRPr lang="de-DE" sz="1800" dirty="0" smtClean="0"/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800" dirty="0" smtClean="0"/>
          </a:p>
          <a:p>
            <a:r>
              <a:rPr lang="de-DE" sz="1800" dirty="0" err="1" smtClean="0"/>
              <a:t>Include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ssiocv.h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800" dirty="0" smtClean="0"/>
              <a:t>in </a:t>
            </a:r>
            <a:r>
              <a:rPr lang="de-DE" sz="1800" dirty="0" err="1" smtClean="0"/>
              <a:t>source</a:t>
            </a:r>
            <a:r>
              <a:rPr lang="de-DE" sz="1800" dirty="0" smtClean="0"/>
              <a:t> </a:t>
            </a:r>
            <a:r>
              <a:rPr lang="de-DE" sz="1800" dirty="0" err="1" smtClean="0"/>
              <a:t>file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err="1" smtClean="0"/>
              <a:t>Convert</a:t>
            </a:r>
            <a:r>
              <a:rPr lang="de-DE" sz="1800" dirty="0" smtClean="0"/>
              <a:t>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ssi_int_t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format.depthInBitsPerChannel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/>
          </a:p>
          <a:p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6927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Options () :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'\0'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SSI_MAX_CHAR, SSI_CHAR,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[SSI_MAX_CHAR];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Display </a:t>
            </a:r>
            <a:r>
              <a:rPr lang="de-DE" sz="1800" dirty="0" err="1" smtClean="0">
                <a:solidFill>
                  <a:prstClr val="black"/>
                </a:solidFill>
              </a:rPr>
              <a:t>current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window</a:t>
            </a:r>
            <a:endParaRPr lang="de-DE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consume_enter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format_in.depthInBitsPerChannel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cvNamedWindow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cv::WINDOW_NORMAL);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consume_info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cvShowImage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cvWaitKey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consume_flush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cvDestroyWindow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Filter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Flip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getSampleDimensionOut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sample_dimension_in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getSampleBytesOut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sample_bytes_in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getSampleTypeOut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sample_type_in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SSI_IMAGE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cvFlip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Find </a:t>
            </a:r>
            <a:r>
              <a:rPr lang="de-DE" sz="1800" dirty="0" err="1" smtClean="0">
                <a:solidFill>
                  <a:prstClr val="black"/>
                </a:solidFill>
              </a:rPr>
              <a:t>darkest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pixel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grayscale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255;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y = 0; y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y++)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x = 0; x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x++)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 &lt;=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(x);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(y);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4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video-&gt;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()-&gt;type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::SIGNAL::IMAGE;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AddProvider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AddSensor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*feature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true);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()-&gt;top = 400;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91" y="4562475"/>
            <a:ext cx="4568209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2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9716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IEventSender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90600" y="4724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990600" y="38433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IEventListener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971600" y="24367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9" name="Straight Connector 34"/>
          <p:cNvCxnSpPr>
            <a:cxnSpLocks noChangeShapeType="1"/>
            <a:stCxn id="106" idx="0"/>
            <a:endCxn id="108" idx="2"/>
          </p:cNvCxnSpPr>
          <p:nvPr/>
        </p:nvCxnSpPr>
        <p:spPr bwMode="auto">
          <a:xfrm flipV="1">
            <a:off x="2106613" y="4419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67" name="Straight Connector 34"/>
          <p:cNvCxnSpPr>
            <a:cxnSpLocks noChangeShapeType="1"/>
            <a:stCxn id="113" idx="0"/>
            <a:endCxn id="105" idx="2"/>
          </p:cNvCxnSpPr>
          <p:nvPr/>
        </p:nvCxnSpPr>
        <p:spPr bwMode="auto">
          <a:xfrm flipV="1">
            <a:off x="2087613" y="2100262"/>
            <a:ext cx="0" cy="3364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76" name="Form 75"/>
          <p:cNvCxnSpPr>
            <a:stCxn id="106" idx="3"/>
            <a:endCxn id="104" idx="2"/>
          </p:cNvCxnSpPr>
          <p:nvPr/>
        </p:nvCxnSpPr>
        <p:spPr>
          <a:xfrm flipV="1">
            <a:off x="3222625" y="3814263"/>
            <a:ext cx="1564482" cy="11982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77" name="Form 76"/>
          <p:cNvCxnSpPr>
            <a:stCxn id="113" idx="2"/>
            <a:endCxn id="104" idx="1"/>
          </p:cNvCxnSpPr>
          <p:nvPr/>
        </p:nvCxnSpPr>
        <p:spPr>
          <a:xfrm rot="16200000" flipH="1">
            <a:off x="2622787" y="2477825"/>
            <a:ext cx="513132" cy="158348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2105637" y="3166646"/>
            <a:ext cx="1413528" cy="43779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registerSender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()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00400" y="4191000"/>
            <a:ext cx="1381597" cy="930236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registerListener</a:t>
            </a:r>
            <a:endParaRPr lang="de-DE" sz="1600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address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, </a:t>
            </a: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time span)</a:t>
            </a:r>
          </a:p>
        </p:txBody>
      </p:sp>
      <p:cxnSp>
        <p:nvCxnSpPr>
          <p:cNvPr id="131" name="Form 130"/>
          <p:cNvCxnSpPr>
            <a:stCxn id="104" idx="3"/>
            <a:endCxn id="106" idx="2"/>
          </p:cNvCxnSpPr>
          <p:nvPr/>
        </p:nvCxnSpPr>
        <p:spPr>
          <a:xfrm flipH="1">
            <a:off x="2106613" y="3526132"/>
            <a:ext cx="3796506" cy="1774530"/>
          </a:xfrm>
          <a:prstGeom prst="bentConnector4">
            <a:avLst>
              <a:gd name="adj1" fmla="val -6021"/>
              <a:gd name="adj2" fmla="val 112882"/>
            </a:avLst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34" name="Rechteck 133"/>
          <p:cNvSpPr/>
          <p:nvPr/>
        </p:nvSpPr>
        <p:spPr>
          <a:xfrm>
            <a:off x="4343400" y="5193268"/>
            <a:ext cx="181806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update(EventList)</a:t>
            </a:r>
          </a:p>
        </p:txBody>
      </p:sp>
      <p:cxnSp>
        <p:nvCxnSpPr>
          <p:cNvPr id="137" name="Form 136"/>
          <p:cNvCxnSpPr>
            <a:stCxn id="113" idx="3"/>
            <a:endCxn id="104" idx="0"/>
          </p:cNvCxnSpPr>
          <p:nvPr/>
        </p:nvCxnSpPr>
        <p:spPr>
          <a:xfrm>
            <a:off x="3203625" y="2724869"/>
            <a:ext cx="1583482" cy="51313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44" name="Rechteck 143"/>
          <p:cNvSpPr/>
          <p:nvPr/>
        </p:nvSpPr>
        <p:spPr>
          <a:xfrm>
            <a:off x="3429000" y="2362200"/>
            <a:ext cx="1396023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7021512" y="29718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EventList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477000" y="2057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9" name="Straight Connector 34"/>
          <p:cNvCxnSpPr>
            <a:cxnSpLocks noChangeShapeType="1"/>
            <a:stCxn id="146" idx="1"/>
            <a:endCxn id="148" idx="2"/>
          </p:cNvCxnSpPr>
          <p:nvPr/>
        </p:nvCxnSpPr>
        <p:spPr bwMode="auto">
          <a:xfrm flipV="1">
            <a:off x="7593012" y="2633662"/>
            <a:ext cx="1" cy="338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152" name="Gerade Verbindung 117"/>
          <p:cNvCxnSpPr>
            <a:cxnSpLocks noChangeShapeType="1"/>
            <a:stCxn id="146" idx="2"/>
            <a:endCxn id="104" idx="3"/>
          </p:cNvCxnSpPr>
          <p:nvPr/>
        </p:nvCxnSpPr>
        <p:spPr bwMode="auto">
          <a:xfrm flipH="1">
            <a:off x="5903119" y="3526131"/>
            <a:ext cx="1118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AutoShape 8"/>
          <p:cNvSpPr>
            <a:spLocks noChangeArrowheads="1"/>
          </p:cNvSpPr>
          <p:nvPr/>
        </p:nvSpPr>
        <p:spPr bwMode="auto">
          <a:xfrm>
            <a:off x="7021512" y="44196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Strings</a:t>
            </a:r>
          </a:p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 &lt;-&gt; </a:t>
            </a: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char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*</a:t>
            </a:r>
            <a:endParaRPr lang="de-DE" sz="16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58" name="Form 157"/>
          <p:cNvCxnSpPr>
            <a:stCxn id="104" idx="3"/>
            <a:endCxn id="157" idx="2"/>
          </p:cNvCxnSpPr>
          <p:nvPr/>
        </p:nvCxnSpPr>
        <p:spPr>
          <a:xfrm>
            <a:off x="5903119" y="3526132"/>
            <a:ext cx="1118393" cy="14477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100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ITheEventBoard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Straight Connector 34"/>
          <p:cNvCxnSpPr>
            <a:cxnSpLocks noChangeShapeType="1"/>
          </p:cNvCxnSpPr>
          <p:nvPr/>
        </p:nvCxnSpPr>
        <p:spPr bwMode="auto">
          <a:xfrm flipV="1">
            <a:off x="5486400" y="2100262"/>
            <a:ext cx="0" cy="1176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3671094" y="323800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 </a:t>
            </a:r>
            <a:r>
              <a:rPr lang="de-DE" dirty="0" err="1" smtClean="0"/>
              <a:t>Address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matching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endParaRPr lang="de-DE" sz="2000" dirty="0" smtClean="0"/>
          </a:p>
          <a:p>
            <a:r>
              <a:rPr lang="de-DE" sz="2000" dirty="0" smtClean="0"/>
              <a:t>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M </a:t>
            </a:r>
            <a:r>
              <a:rPr lang="de-DE" sz="2000" dirty="0" err="1" smtClean="0"/>
              <a:t>sender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r>
              <a:rPr lang="de-DE" sz="2000" dirty="0" smtClean="0"/>
              <a:t> &lt;e1,…,eN@s1,…</a:t>
            </a:r>
            <a:r>
              <a:rPr lang="de-DE" sz="2000" dirty="0" err="1" smtClean="0"/>
              <a:t>sM</a:t>
            </a:r>
            <a:r>
              <a:rPr lang="de-DE" sz="2000" dirty="0" smtClean="0"/>
              <a:t>&gt;  (&lt;@&gt;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all!)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3084016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43729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998416"/>
            <a:ext cx="0" cy="374512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69128"/>
              </p:ext>
            </p:extLst>
          </p:nvPr>
        </p:nvGraphicFramePr>
        <p:xfrm>
          <a:off x="3322572" y="4753928"/>
          <a:ext cx="1371600" cy="152400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A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e3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e2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3236416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846016"/>
            <a:ext cx="3086100" cy="1517512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3541216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029200" y="3493828"/>
            <a:ext cx="1966949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(&lt;e1@A,C&gt;)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891432"/>
            <a:ext cx="1772280" cy="1299568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(&lt;e3@B&gt;)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(&lt;e2@A&gt;)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(&lt;e1@C&gt;)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953000"/>
            <a:ext cx="266015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4096"/>
              </p:ext>
            </p:extLst>
          </p:nvPr>
        </p:nvGraphicFramePr>
        <p:xfrm>
          <a:off x="5715000" y="5461000"/>
          <a:ext cx="1219200" cy="682752"/>
        </p:xfrm>
        <a:graphic>
          <a:graphicData uri="http://schemas.openxmlformats.org/drawingml/2006/table">
            <a:tbl>
              <a:tblPr firstRow="1" bandRow="1"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A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C</a:t>
                      </a:r>
                      <a:endParaRPr lang="de-DE" sz="180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Tw Cen M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>
            <a:off x="2381880" y="3541216"/>
            <a:ext cx="66612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 Span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relevant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last 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(0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all)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2352764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  <a:p>
            <a:pPr algn="ctr"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time=650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36871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267164"/>
            <a:ext cx="0" cy="419964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29294"/>
              </p:ext>
            </p:extLst>
          </p:nvPr>
        </p:nvGraphicFramePr>
        <p:xfrm>
          <a:off x="3352800" y="4068128"/>
          <a:ext cx="1295400" cy="1524000"/>
        </p:xfrm>
        <a:graphic>
          <a:graphicData uri="http://schemas.openxmlformats.org/drawingml/2006/table">
            <a:tbl>
              <a:tblPr firstRow="1" bandRow="1"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200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2505164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1147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28099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416836" y="2831068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(200)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209800"/>
            <a:ext cx="1607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(&lt;200&gt;)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(&lt;400&gt;)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(&lt;450&gt;)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(&lt;600&gt;)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343400"/>
            <a:ext cx="266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698"/>
              </p:ext>
            </p:extLst>
          </p:nvPr>
        </p:nvGraphicFramePr>
        <p:xfrm>
          <a:off x="5715000" y="4775200"/>
          <a:ext cx="1219200" cy="73152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216771" y="2809964"/>
            <a:ext cx="83122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&amp;e)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send_enter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setEventListener</a:t>
            </a:r>
            <a:r>
              <a:rPr lang="de-DE" sz="1400" dirty="0" smtClean="0">
                <a:latin typeface="Consolas"/>
              </a:rPr>
              <a:t> (</a:t>
            </a:r>
            <a:r>
              <a:rPr lang="de-DE" sz="1400" dirty="0" err="1" smtClean="0">
                <a:latin typeface="Consolas"/>
              </a:rPr>
              <a:t>IEventListener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listener</a:t>
            </a:r>
            <a:r>
              <a:rPr lang="de-DE" sz="1400" dirty="0" smtClean="0">
                <a:latin typeface="Consolas"/>
              </a:rPr>
              <a:t>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false</a:t>
            </a:r>
            <a:r>
              <a:rPr lang="de-DE" sz="1400" dirty="0" smtClean="0">
                <a:latin typeface="Consolas"/>
              </a:rPr>
              <a:t>;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sender_flush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ssi_char_t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getEventAddress</a:t>
            </a:r>
            <a:r>
              <a:rPr lang="de-DE" sz="1400" dirty="0" smtClean="0">
                <a:latin typeface="Consolas"/>
              </a:rPr>
              <a:t> ()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0; 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returns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and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RegisterSender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time_span_ms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*Create(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"just a sample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An event…</a:t>
            </a:r>
          </a:p>
          <a:p>
            <a:pPr lvl="1"/>
            <a:r>
              <a:rPr lang="en-US" sz="3800" dirty="0" smtClean="0"/>
              <a:t>represents a discrete period of time</a:t>
            </a:r>
          </a:p>
          <a:p>
            <a:pPr lvl="1"/>
            <a:r>
              <a:rPr lang="en-US" sz="3800" dirty="0" smtClean="0"/>
              <a:t>has a name and a sender name</a:t>
            </a:r>
          </a:p>
          <a:p>
            <a:pPr lvl="1"/>
            <a:r>
              <a:rPr lang="en-US" sz="3800" dirty="0" smtClean="0"/>
              <a:t>may carry meta data</a:t>
            </a:r>
            <a:br>
              <a:rPr lang="en-US" sz="3800" dirty="0" smtClean="0"/>
            </a:br>
            <a:endParaRPr lang="en-US" dirty="0" smtClean="0"/>
          </a:p>
          <a:p>
            <a:r>
              <a:rPr lang="de-DE" sz="4200" dirty="0" smtClean="0"/>
              <a:t>Data </a:t>
            </a:r>
            <a:r>
              <a:rPr lang="de-DE" sz="4200" dirty="0" err="1" smtClean="0"/>
              <a:t>structure</a:t>
            </a:r>
            <a:r>
              <a:rPr lang="de-DE" sz="42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9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2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sender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event_id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time;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start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time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dur</a:t>
            </a:r>
            <a:r>
              <a:rPr lang="de-DE" sz="2900" dirty="0" smtClean="0">
                <a:latin typeface="Consolas"/>
              </a:rPr>
              <a:t>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duration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ssi_real_t</a:t>
            </a:r>
            <a:r>
              <a:rPr lang="de-DE" sz="2900" dirty="0" smtClean="0">
                <a:latin typeface="Consolas"/>
              </a:rPr>
              <a:t> prob;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ssi_etype_t</a:t>
            </a:r>
            <a:r>
              <a:rPr lang="de-DE" sz="2900" dirty="0" smtClean="0">
                <a:latin typeface="Consolas"/>
              </a:rPr>
              <a:t> type;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type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tot; 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tot_real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total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ssi_byte_t</a:t>
            </a:r>
            <a:r>
              <a:rPr lang="de-DE" sz="2900" dirty="0" smtClean="0">
                <a:latin typeface="Consolas"/>
              </a:rPr>
              <a:t> *</a:t>
            </a:r>
            <a:r>
              <a:rPr lang="de-DE" sz="2900" dirty="0" err="1" smtClean="0">
                <a:latin typeface="Consolas"/>
              </a:rPr>
              <a:t>ptr</a:t>
            </a:r>
            <a:r>
              <a:rPr lang="de-DE" sz="2900" dirty="0" smtClean="0">
                <a:latin typeface="Consolas"/>
              </a:rPr>
              <a:t>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ssi_estate_t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state</a:t>
            </a:r>
            <a:r>
              <a:rPr lang="de-DE" sz="2900" dirty="0" smtClean="0">
                <a:latin typeface="Consolas"/>
              </a:rPr>
              <a:t>;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status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latin typeface="Consolas"/>
              </a:rPr>
              <a:t>};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Types</a:t>
            </a:r>
            <a:r>
              <a:rPr lang="de-DE" sz="2000" dirty="0" smtClean="0"/>
              <a:t>:</a:t>
            </a:r>
            <a:r>
              <a:rPr lang="de-DE" sz="2600" dirty="0" smtClean="0"/>
              <a:t/>
            </a:r>
            <a:br>
              <a:rPr lang="de-DE" sz="2600" dirty="0" smtClean="0"/>
            </a:br>
            <a:endParaRPr lang="en-US" sz="900" dirty="0" smtClean="0"/>
          </a:p>
          <a:p>
            <a:pPr lvl="1"/>
            <a:r>
              <a:rPr lang="de-DE" sz="1400" dirty="0" smtClean="0"/>
              <a:t>SSI_ETYPE_EMPTY: </a:t>
            </a:r>
            <a:r>
              <a:rPr lang="de-DE" sz="1400" dirty="0" err="1" smtClean="0"/>
              <a:t>empty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 smtClean="0"/>
          </a:p>
          <a:p>
            <a:pPr lvl="1"/>
            <a:r>
              <a:rPr lang="de-DE" sz="1400" dirty="0" smtClean="0"/>
              <a:t>SSI_ETYPE_STRING: a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 </a:t>
            </a:r>
            <a:r>
              <a:rPr lang="de-DE" sz="1400" dirty="0" err="1" smtClean="0"/>
              <a:t>length</a:t>
            </a:r>
            <a:endParaRPr lang="de-DE" sz="1400" dirty="0" smtClean="0"/>
          </a:p>
          <a:p>
            <a:pPr lvl="1"/>
            <a:r>
              <a:rPr lang="de-DE" sz="1400" dirty="0" smtClean="0"/>
              <a:t>SSI_ETYPE_TUPLE: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float</a:t>
            </a:r>
            <a:r>
              <a:rPr lang="de-DE" sz="1400" dirty="0" smtClean="0"/>
              <a:t> </a:t>
            </a:r>
            <a:r>
              <a:rPr lang="de-DE" sz="1400" dirty="0" err="1" smtClean="0"/>
              <a:t>values</a:t>
            </a:r>
            <a:endParaRPr lang="de-DE" sz="1400" dirty="0" smtClean="0"/>
          </a:p>
          <a:p>
            <a:pPr lvl="1"/>
            <a:r>
              <a:rPr lang="de-DE" sz="1400" dirty="0" smtClean="0"/>
              <a:t>SSI_ETYPE_MAP: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/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tuples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ssi_event_map_t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id;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string id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value;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value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 smtClean="0"/>
              <a:t>States:</a:t>
            </a:r>
          </a:p>
          <a:p>
            <a:pPr>
              <a:buNone/>
            </a:pPr>
            <a:r>
              <a:rPr lang="de-DE" sz="9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ssi_estate_t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SSI_ESTATE_COMPLETED,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event is complete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SSI_ESTATE_CONTINUED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incomplete, another event will follow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}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SSI_ETYPE_TUPLE);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SSI_ETYPE_TUPLE);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(_event,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[0].dim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_event.ptr);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ssi_mean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_event.dur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consume_info.dur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-&gt;update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   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::update (...)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events.next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ea.clear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received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type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at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SSI_ETYPE_NAMES[e-&gt;type], e-&gt;time,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(e-&gt;type == SSI_ETYPE_FLOATS)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n = e-&gt;tot /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n;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"%.2f 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++);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"2.5s");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sender-&gt;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board-&gt;Start 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frame-&gt;Wait 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frame-&gt;Stop ();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board-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&gt;Stop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frame-&gt;Clear ();	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board-&gt;Clear ();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91200" y="1143001"/>
            <a:ext cx="3352800" cy="571499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0.35 0.30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2500ms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0.08 0.40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5000ms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0.01 0.47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7500ms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0.02 0.38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10000ms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0.06 0.37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XML Pipelines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SSI allows the definition of pipelines in XML language instead of code</a:t>
            </a:r>
          </a:p>
          <a:p>
            <a:r>
              <a:rPr lang="en-US" sz="2000" dirty="0" smtClean="0"/>
              <a:t>Advantages: </a:t>
            </a:r>
          </a:p>
          <a:p>
            <a:pPr lvl="1"/>
            <a:r>
              <a:rPr lang="en-US" sz="1600" dirty="0" smtClean="0"/>
              <a:t>Microsoft Visual Studio not required, </a:t>
            </a:r>
          </a:p>
          <a:p>
            <a:pPr lvl="1"/>
            <a:r>
              <a:rPr lang="en-US" sz="1600" dirty="0" smtClean="0"/>
              <a:t>no C++ knowledge</a:t>
            </a:r>
          </a:p>
          <a:p>
            <a:pPr lvl="1"/>
            <a:r>
              <a:rPr lang="en-US" sz="1600" dirty="0" smtClean="0"/>
              <a:t>no re-compilation of pipelines if a component changes</a:t>
            </a:r>
          </a:p>
          <a:p>
            <a:r>
              <a:rPr lang="en-US" sz="2000" dirty="0" smtClean="0"/>
              <a:t>Writing of XML pipelines is supported by a graphical editor (xmledit.exe) with object browser, syntax highlighting, error checking, option settings per dialogue and immediate execution of the pipeline</a:t>
            </a:r>
          </a:p>
          <a:p>
            <a:r>
              <a:rPr lang="en-US" sz="2000" dirty="0" smtClean="0"/>
              <a:t>The interface of the XML editor is covered in a separate tutorial (see xml.pdf)</a:t>
            </a:r>
          </a:p>
          <a:p>
            <a:r>
              <a:rPr lang="en-US" sz="2000" dirty="0" smtClean="0"/>
              <a:t>To run a pipeline from the console use:</a:t>
            </a:r>
            <a:br>
              <a:rPr lang="en-US" sz="2000" dirty="0" smtClean="0"/>
            </a:br>
            <a:r>
              <a:rPr lang="en-US" sz="2000" dirty="0" smtClean="0"/>
              <a:t>&gt; xmlpipe.exe &lt;path&gt;</a:t>
            </a:r>
          </a:p>
          <a:p>
            <a:r>
              <a:rPr lang="en-US" sz="2000" dirty="0" smtClean="0"/>
              <a:t>You can associate “.pipeline” with “xmlpipe.exe” if you run “setup.exe” from the root folder with administration rights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176213" indent="-176213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__"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176213" indent="-176213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232" y="1260823"/>
            <a:ext cx="4536504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"graphic"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"signal"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3733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="graphic"/&gt;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="signal"/&gt;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232" y="3200400"/>
            <a:ext cx="6912768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Mouse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(Mouse,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latin typeface="Consolas"/>
              </a:rPr>
              <a:t>);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Mouse::RIGHT;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8400" y="5029200"/>
            <a:ext cx="64770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="Mouse"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="2"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option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6" name="Rechteckiger Pfeil 15"/>
          <p:cNvSpPr/>
          <p:nvPr/>
        </p:nvSpPr>
        <p:spPr>
          <a:xfrm flipV="1">
            <a:off x="1143000" y="4876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 flipV="1">
            <a:off x="3048000" y="1828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449716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Derivative *derivative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(Derivative,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derivative,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322493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output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874959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4747736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4495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9067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ZeroEventSender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(ZeroEventSender,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setAddress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zerotr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284084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ZeroEventSender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frame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="0.25s"/&gt;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(), derivative);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3783449"/>
            <a:ext cx="6400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3720353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EventMonitor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monitor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(EventMonitor,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5867400"/>
            <a:ext cx="66294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EventMonitor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listen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en-US" sz="1400" dirty="0" smtClean="0">
              <a:latin typeface="Consolas"/>
            </a:endParaRPr>
          </a:p>
        </p:txBody>
      </p:sp>
      <p:sp>
        <p:nvSpPr>
          <p:cNvPr id="11" name="Rechteckiger Pfeil 10"/>
          <p:cNvSpPr/>
          <p:nvPr/>
        </p:nvSpPr>
        <p:spPr>
          <a:xfrm flipV="1">
            <a:off x="1371600" y="5551069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can be exported to a DLL and dynamically loaded at runtime through the Factory: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23622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base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Factory.h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ifndef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define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DLLEXP extern "C" __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declspec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dllexport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)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endif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DLLEXP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FILE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endParaRPr lang="de-DE" sz="1300" dirty="0" smtClean="0">
              <a:solidFill>
                <a:srgbClr val="000000"/>
              </a:solidFill>
              <a:latin typeface="Consolas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SetFactory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ssimsg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  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::Factory::Register (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GetCreateName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(),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::Create);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 </a:t>
            </a:r>
            <a:endParaRPr kumimoji="0" lang="de-DE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API Generation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API documentation is automatically extracted from a DLL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APIGenerator</a:t>
            </a:r>
            <a:r>
              <a:rPr lang="de-DE" sz="2000" dirty="0" smtClean="0"/>
              <a:t>:</a:t>
            </a:r>
          </a:p>
          <a:p>
            <a:pPr>
              <a:buNone/>
            </a:pPr>
            <a:endParaRPr lang="de-D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CreateAPI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500" dirty="0" smtClean="0">
                <a:solidFill>
                  <a:srgbClr val="800000"/>
                </a:solidFill>
                <a:latin typeface="Consolas"/>
              </a:rPr>
              <a:t>"my.dll"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500" dirty="0" smtClean="0"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latin typeface="Consolas"/>
              </a:rPr>
              <a:t/>
            </a:r>
            <a:br>
              <a:rPr lang="de-DE" sz="1500" dirty="0" smtClean="0">
                <a:latin typeface="Consolas"/>
              </a:rPr>
            </a:br>
            <a:endParaRPr lang="de-DE" sz="15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5443771" cy="3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iger Pfeil 4"/>
          <p:cNvSpPr/>
          <p:nvPr/>
        </p:nvSpPr>
        <p:spPr>
          <a:xfrm flipV="1">
            <a:off x="914400" y="2971799"/>
            <a:ext cx="762000" cy="711201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Machine</a:t>
            </a:r>
            <a:r>
              <a:rPr lang="de-DE" smtClean="0"/>
              <a:t> </a:t>
            </a:r>
            <a:r>
              <a:rPr lang="de-DE" err="1" smtClean="0"/>
              <a:t>learning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Machine Learning</a:t>
            </a:r>
            <a:endParaRPr lang="en-US" sz="4000"/>
          </a:p>
        </p:txBody>
      </p:sp>
      <p:sp>
        <p:nvSpPr>
          <p:cNvPr id="5" name="Textfeld 4"/>
          <p:cNvSpPr txBox="1"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 learning is concerned with the design and development of algorithms that allow computers to evolve behaviors based on empirical data, such as from sensor data or databases</a:t>
            </a:r>
          </a:p>
          <a:p>
            <a:r>
              <a:rPr lang="en-US" sz="2000" dirty="0" smtClean="0"/>
              <a:t>A learner can take advantage of examples (training data) to capture characteristics of interest of their unknown underlying probability distribution. </a:t>
            </a:r>
          </a:p>
          <a:p>
            <a:r>
              <a:rPr lang="en-US" sz="2000" dirty="0" smtClean="0"/>
              <a:t>A major focus of machine learning research is to automatically learn to recognize complex patterns and make intelligent decisions based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14400" y="1676401"/>
            <a:ext cx="752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dobe Caslon Pro" pitchFamily="18" charset="0"/>
              </a:rPr>
              <a:t>Sensor</a:t>
            </a:r>
            <a:r>
              <a:rPr lang="de-DE" dirty="0" smtClean="0">
                <a:latin typeface="Adobe Caslon Pro" pitchFamily="18" charset="0"/>
              </a:rPr>
              <a:t>		2-D </a:t>
            </a:r>
            <a:r>
              <a:rPr lang="de-DE" dirty="0" err="1" smtClean="0">
                <a:latin typeface="Adobe Caslon Pro" pitchFamily="18" charset="0"/>
              </a:rPr>
              <a:t>cursor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stream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captured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from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mouse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sensor</a:t>
            </a:r>
            <a:endParaRPr lang="de-DE" dirty="0" smtClean="0">
              <a:latin typeface="Adobe Caslon Pro" pitchFamily="18" charset="0"/>
            </a:endParaRPr>
          </a:p>
          <a:p>
            <a:r>
              <a:rPr lang="de-DE" b="1" dirty="0" smtClean="0">
                <a:latin typeface="Adobe Caslon Pro" pitchFamily="18" charset="0"/>
              </a:rPr>
              <a:t>Training Data</a:t>
            </a:r>
            <a:r>
              <a:rPr lang="de-DE" dirty="0" smtClean="0">
                <a:latin typeface="Adobe Caslon Pro" pitchFamily="18" charset="0"/>
              </a:rPr>
              <a:t>	</a:t>
            </a:r>
            <a:r>
              <a:rPr lang="en-US" dirty="0" smtClean="0">
                <a:latin typeface="Adobe Caslon Pro" pitchFamily="18" charset="0"/>
              </a:rPr>
              <a:t>Recorded movements</a:t>
            </a:r>
            <a:r>
              <a:rPr lang="de-DE" dirty="0" smtClean="0">
                <a:latin typeface="Adobe Caslon Pro" pitchFamily="18" charset="0"/>
              </a:rPr>
              <a:t>	</a:t>
            </a:r>
          </a:p>
          <a:p>
            <a:r>
              <a:rPr lang="de-DE" b="1" dirty="0" err="1" smtClean="0">
                <a:latin typeface="Adobe Caslon Pro" pitchFamily="18" charset="0"/>
              </a:rPr>
              <a:t>Learner</a:t>
            </a:r>
            <a:r>
              <a:rPr lang="de-DE" b="1" dirty="0" smtClean="0">
                <a:latin typeface="Adobe Caslon Pro" pitchFamily="18" charset="0"/>
              </a:rPr>
              <a:t>	</a:t>
            </a:r>
            <a:r>
              <a:rPr lang="de-DE" dirty="0" smtClean="0">
                <a:latin typeface="Adobe Caslon Pro" pitchFamily="18" charset="0"/>
              </a:rPr>
              <a:t>	Dollar$1 </a:t>
            </a:r>
            <a:r>
              <a:rPr lang="de-DE" dirty="0" err="1" smtClean="0">
                <a:latin typeface="Adobe Caslon Pro" pitchFamily="18" charset="0"/>
              </a:rPr>
              <a:t>algorithm</a:t>
            </a:r>
            <a:r>
              <a:rPr lang="de-DE" dirty="0" smtClean="0">
                <a:latin typeface="Adobe Caslon Pro" pitchFamily="18" charset="0"/>
              </a:rPr>
              <a:t> (</a:t>
            </a:r>
            <a:r>
              <a:rPr lang="de-DE" dirty="0" err="1" smtClean="0">
                <a:latin typeface="Adobe Caslon Pro" pitchFamily="18" charset="0"/>
              </a:rPr>
              <a:t>finds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best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matching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training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example</a:t>
            </a:r>
            <a:r>
              <a:rPr lang="de-DE" dirty="0" smtClean="0">
                <a:latin typeface="Adobe Caslon Pro" pitchFamily="18" charset="0"/>
              </a:rPr>
              <a:t>)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endParaRPr lang="de-DE" dirty="0">
              <a:latin typeface="Adobe Caslon Pro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724400" y="39624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1200" y="3505200"/>
            <a:ext cx="3352800" cy="3352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[trigger___] update (0.72@0.52)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[recog_c__1] recognized class circle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circle {0.84}</a:t>
            </a:r>
            <a:endParaRPr lang="de-DE" sz="1400" smtClean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r>
              <a:rPr lang="de-DE" smtClean="0"/>
              <a:t> Pipeline</a:t>
            </a:r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25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Signal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44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Pre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-Processing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52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Extraction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25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Selection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44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Classification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25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Evaluation</a:t>
            </a:r>
          </a:p>
        </p:txBody>
      </p:sp>
      <p:cxnSp>
        <p:nvCxnSpPr>
          <p:cNvPr id="20" name="Form 19"/>
          <p:cNvCxnSpPr>
            <a:stCxn id="11" idx="3"/>
            <a:endCxn id="12" idx="1"/>
          </p:cNvCxnSpPr>
          <p:nvPr/>
        </p:nvCxnSpPr>
        <p:spPr>
          <a:xfrm flipH="1">
            <a:off x="1447800" y="1905000"/>
            <a:ext cx="5486400" cy="14097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3" idx="1"/>
          </p:cNvCxnSpPr>
          <p:nvPr/>
        </p:nvCxnSpPr>
        <p:spPr>
          <a:xfrm>
            <a:off x="3124200" y="3314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14" idx="1"/>
          </p:cNvCxnSpPr>
          <p:nvPr/>
        </p:nvCxnSpPr>
        <p:spPr>
          <a:xfrm>
            <a:off x="5029200" y="3314700"/>
            <a:ext cx="228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28"/>
          <p:cNvCxnSpPr>
            <a:stCxn id="14" idx="3"/>
            <a:endCxn id="15" idx="1"/>
          </p:cNvCxnSpPr>
          <p:nvPr/>
        </p:nvCxnSpPr>
        <p:spPr>
          <a:xfrm flipH="1">
            <a:off x="1447800" y="3314700"/>
            <a:ext cx="5486400" cy="16383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endCxn id="16" idx="1"/>
          </p:cNvCxnSpPr>
          <p:nvPr/>
        </p:nvCxnSpPr>
        <p:spPr>
          <a:xfrm>
            <a:off x="3124200" y="4953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144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Sensor</a:t>
            </a:r>
          </a:p>
        </p:txBody>
      </p:sp>
      <p:cxnSp>
        <p:nvCxnSpPr>
          <p:cNvPr id="36" name="Gerade Verbindung 35"/>
          <p:cNvCxnSpPr>
            <a:stCxn id="35" idx="3"/>
            <a:endCxn id="11" idx="1"/>
          </p:cNvCxnSpPr>
          <p:nvPr/>
        </p:nvCxnSpPr>
        <p:spPr>
          <a:xfrm>
            <a:off x="3124200" y="1905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3381</Words>
  <Application>Microsoft Office PowerPoint</Application>
  <PresentationFormat>Bildschirmpräsentation (4:3)</PresentationFormat>
  <Paragraphs>1200</Paragraphs>
  <Slides>130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130</vt:i4>
      </vt:variant>
    </vt:vector>
  </HeadingPairs>
  <TitlesOfParts>
    <vt:vector size="138" baseType="lpstr">
      <vt:lpstr>Adobe Caslon Pro</vt:lpstr>
      <vt:lpstr>Arial</vt:lpstr>
      <vt:lpstr>Calibri</vt:lpstr>
      <vt:lpstr>Consolas</vt:lpstr>
      <vt:lpstr>Lucida Console</vt:lpstr>
      <vt:lpstr>Tw Cen MT</vt:lpstr>
      <vt:lpstr>Wingdings</vt:lpstr>
      <vt:lpstr>Office Theme</vt:lpstr>
      <vt:lpstr>Social Signal Interpretation  C++ Tutorial</vt:lpstr>
      <vt:lpstr>Hello</vt:lpstr>
      <vt:lpstr>Objects</vt:lpstr>
      <vt:lpstr>Object Management</vt:lpstr>
      <vt:lpstr>Factory</vt:lpstr>
      <vt:lpstr>Options</vt:lpstr>
      <vt:lpstr>Object Example</vt:lpstr>
      <vt:lpstr>Object Example</vt:lpstr>
      <vt:lpstr>Object Example</vt:lpstr>
      <vt:lpstr>Object Example</vt:lpstr>
      <vt:lpstr>Object Example</vt:lpstr>
      <vt:lpstr>STRINGS</vt:lpstr>
      <vt:lpstr>Strings</vt:lpstr>
      <vt:lpstr>STREAMS</vt:lpstr>
      <vt:lpstr>Digital Signals</vt:lpstr>
      <vt:lpstr>Stream</vt:lpstr>
      <vt:lpstr>Stream Struct</vt:lpstr>
      <vt:lpstr>Create Stream</vt:lpstr>
      <vt:lpstr>In/Output Stream</vt:lpstr>
      <vt:lpstr>Threading</vt:lpstr>
      <vt:lpstr>Thread Class</vt:lpstr>
      <vt:lpstr>Thread Example</vt:lpstr>
      <vt:lpstr>Thread Example</vt:lpstr>
      <vt:lpstr>PipelineS</vt:lpstr>
      <vt:lpstr>Processing pipeline</vt:lpstr>
      <vt:lpstr>Buffering</vt:lpstr>
      <vt:lpstr>Ring Buffer</vt:lpstr>
      <vt:lpstr>TheFramework Class</vt:lpstr>
      <vt:lpstr>Run Pipeline</vt:lpstr>
      <vt:lpstr>Sensor</vt:lpstr>
      <vt:lpstr>Sensor</vt:lpstr>
      <vt:lpstr>Interfaces</vt:lpstr>
      <vt:lpstr>Sensor Example</vt:lpstr>
      <vt:lpstr>Sensor Example</vt:lpstr>
      <vt:lpstr>Sensor Example</vt:lpstr>
      <vt:lpstr>Sensor Example</vt:lpstr>
      <vt:lpstr>Sensor Example</vt:lpstr>
      <vt:lpstr>consumer</vt:lpstr>
      <vt:lpstr>Consumer</vt:lpstr>
      <vt:lpstr>IConsumer</vt:lpstr>
      <vt:lpstr>Consumer Example</vt:lpstr>
      <vt:lpstr>Consumer Example</vt:lpstr>
      <vt:lpstr>Pipeline Example</vt:lpstr>
      <vt:lpstr>Pipeline Example</vt:lpstr>
      <vt:lpstr>Transformer</vt:lpstr>
      <vt:lpstr>Transformer</vt:lpstr>
      <vt:lpstr>ITransformer</vt:lpstr>
      <vt:lpstr>Example: Transformer</vt:lpstr>
      <vt:lpstr>Example: Transformer</vt:lpstr>
      <vt:lpstr>Example: Transformer</vt:lpstr>
      <vt:lpstr>FilteR</vt:lpstr>
      <vt:lpstr>Filter</vt:lpstr>
      <vt:lpstr>Filter Example</vt:lpstr>
      <vt:lpstr>Filter Example</vt:lpstr>
      <vt:lpstr>Filter Example</vt:lpstr>
      <vt:lpstr>FEAture</vt:lpstr>
      <vt:lpstr>Feature</vt:lpstr>
      <vt:lpstr>Feature Example</vt:lpstr>
      <vt:lpstr>Feature Example</vt:lpstr>
      <vt:lpstr>Feature Example</vt:lpstr>
      <vt:lpstr>Feature Example</vt:lpstr>
      <vt:lpstr>Feature Example</vt:lpstr>
      <vt:lpstr>CHAIN</vt:lpstr>
      <vt:lpstr>Feature</vt:lpstr>
      <vt:lpstr>Feature Example</vt:lpstr>
      <vt:lpstr>Video processing</vt:lpstr>
      <vt:lpstr>Video Struct</vt:lpstr>
      <vt:lpstr>IComponent</vt:lpstr>
      <vt:lpstr>OpenCV</vt:lpstr>
      <vt:lpstr>Consumer Example</vt:lpstr>
      <vt:lpstr>Filter Example</vt:lpstr>
      <vt:lpstr>Feature Example</vt:lpstr>
      <vt:lpstr>Pipeline</vt:lpstr>
      <vt:lpstr>EVENTS</vt:lpstr>
      <vt:lpstr>Events</vt:lpstr>
      <vt:lpstr>Event Address</vt:lpstr>
      <vt:lpstr>Time Span</vt:lpstr>
      <vt:lpstr>Interfaces</vt:lpstr>
      <vt:lpstr>Interfaces</vt:lpstr>
      <vt:lpstr>Events</vt:lpstr>
      <vt:lpstr>Events</vt:lpstr>
      <vt:lpstr>Sender Example</vt:lpstr>
      <vt:lpstr>Sender Example</vt:lpstr>
      <vt:lpstr>Sender Example</vt:lpstr>
      <vt:lpstr>Listener Example</vt:lpstr>
      <vt:lpstr>Listener Example</vt:lpstr>
      <vt:lpstr>Events Example</vt:lpstr>
      <vt:lpstr>XML Pipelines</vt:lpstr>
      <vt:lpstr>XML Pipelines</vt:lpstr>
      <vt:lpstr>XML Pipelines</vt:lpstr>
      <vt:lpstr>XML Pipelines</vt:lpstr>
      <vt:lpstr>XML Pipelines</vt:lpstr>
      <vt:lpstr>DLL Export</vt:lpstr>
      <vt:lpstr>DLL Export</vt:lpstr>
      <vt:lpstr>API Generation</vt:lpstr>
      <vt:lpstr>Machine learning</vt:lpstr>
      <vt:lpstr>Machine Learning</vt:lpstr>
      <vt:lpstr>Example</vt:lpstr>
      <vt:lpstr>Classification Pipeline</vt:lpstr>
      <vt:lpstr>Classification</vt:lpstr>
      <vt:lpstr>Classification</vt:lpstr>
      <vt:lpstr>Classification</vt:lpstr>
      <vt:lpstr>Evaluation</vt:lpstr>
      <vt:lpstr>Samples</vt:lpstr>
      <vt:lpstr>Sample</vt:lpstr>
      <vt:lpstr>ISamples</vt:lpstr>
      <vt:lpstr>ISamples Wrapper</vt:lpstr>
      <vt:lpstr>trainer</vt:lpstr>
      <vt:lpstr>Trainer</vt:lpstr>
      <vt:lpstr>Trainer</vt:lpstr>
      <vt:lpstr>Evaluation</vt:lpstr>
      <vt:lpstr>Model</vt:lpstr>
      <vt:lpstr>Model</vt:lpstr>
      <vt:lpstr>IModel</vt:lpstr>
      <vt:lpstr>Model Example</vt:lpstr>
      <vt:lpstr>Model Example</vt:lpstr>
      <vt:lpstr>Model Example</vt:lpstr>
      <vt:lpstr>Model Example</vt:lpstr>
      <vt:lpstr>Model Example</vt:lpstr>
      <vt:lpstr>Model Example</vt:lpstr>
      <vt:lpstr>Fusion</vt:lpstr>
      <vt:lpstr>Fusion</vt:lpstr>
      <vt:lpstr>IFusion</vt:lpstr>
      <vt:lpstr>Fusion Example</vt:lpstr>
      <vt:lpstr>Fusion Example</vt:lpstr>
      <vt:lpstr>Fusion Example</vt:lpstr>
      <vt:lpstr>Fusion Example</vt:lpstr>
      <vt:lpstr>Online classification</vt:lpstr>
      <vt:lpstr>Online Classification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Mehlmann</dc:creator>
  <cp:lastModifiedBy>wagner</cp:lastModifiedBy>
  <cp:revision>911</cp:revision>
  <cp:lastPrinted>2015-05-11T15:19:46Z</cp:lastPrinted>
  <dcterms:created xsi:type="dcterms:W3CDTF">2006-08-16T00:00:00Z</dcterms:created>
  <dcterms:modified xsi:type="dcterms:W3CDTF">2017-07-17T14:53:14Z</dcterms:modified>
</cp:coreProperties>
</file>