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2"/>
  </p:notesMasterIdLst>
  <p:sldIdLst>
    <p:sldId id="284" r:id="rId2"/>
    <p:sldId id="474" r:id="rId3"/>
    <p:sldId id="48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499" r:id="rId12"/>
    <p:sldId id="479" r:id="rId13"/>
    <p:sldId id="480" r:id="rId14"/>
    <p:sldId id="287" r:id="rId15"/>
    <p:sldId id="290" r:id="rId16"/>
    <p:sldId id="289" r:id="rId17"/>
    <p:sldId id="291" r:id="rId18"/>
    <p:sldId id="292" r:id="rId19"/>
    <p:sldId id="294" r:id="rId20"/>
    <p:sldId id="475" r:id="rId21"/>
    <p:sldId id="476" r:id="rId22"/>
    <p:sldId id="477" r:id="rId23"/>
    <p:sldId id="478" r:id="rId24"/>
    <p:sldId id="317" r:id="rId25"/>
    <p:sldId id="325" r:id="rId26"/>
    <p:sldId id="328" r:id="rId27"/>
    <p:sldId id="329" r:id="rId28"/>
    <p:sldId id="330" r:id="rId29"/>
    <p:sldId id="331" r:id="rId30"/>
    <p:sldId id="332" r:id="rId31"/>
    <p:sldId id="340" r:id="rId32"/>
    <p:sldId id="341" r:id="rId33"/>
    <p:sldId id="343" r:id="rId34"/>
    <p:sldId id="342" r:id="rId35"/>
    <p:sldId id="344" r:id="rId36"/>
    <p:sldId id="345" r:id="rId37"/>
    <p:sldId id="346" r:id="rId38"/>
    <p:sldId id="347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6" r:id="rId54"/>
    <p:sldId id="385" r:id="rId55"/>
    <p:sldId id="387" r:id="rId56"/>
    <p:sldId id="388" r:id="rId57"/>
    <p:sldId id="389" r:id="rId58"/>
    <p:sldId id="390" r:id="rId59"/>
    <p:sldId id="391" r:id="rId60"/>
    <p:sldId id="392" r:id="rId61"/>
    <p:sldId id="393" r:id="rId62"/>
    <p:sldId id="394" r:id="rId63"/>
    <p:sldId id="395" r:id="rId64"/>
    <p:sldId id="396" r:id="rId65"/>
    <p:sldId id="397" r:id="rId66"/>
    <p:sldId id="489" r:id="rId67"/>
    <p:sldId id="491" r:id="rId68"/>
    <p:sldId id="490" r:id="rId69"/>
    <p:sldId id="492" r:id="rId70"/>
    <p:sldId id="493" r:id="rId71"/>
    <p:sldId id="494" r:id="rId72"/>
    <p:sldId id="495" r:id="rId73"/>
    <p:sldId id="496" r:id="rId74"/>
    <p:sldId id="398" r:id="rId75"/>
    <p:sldId id="461" r:id="rId76"/>
    <p:sldId id="466" r:id="rId77"/>
    <p:sldId id="467" r:id="rId78"/>
    <p:sldId id="465" r:id="rId79"/>
    <p:sldId id="469" r:id="rId80"/>
    <p:sldId id="462" r:id="rId81"/>
    <p:sldId id="463" r:id="rId82"/>
    <p:sldId id="464" r:id="rId83"/>
    <p:sldId id="470" r:id="rId84"/>
    <p:sldId id="471" r:id="rId85"/>
    <p:sldId id="472" r:id="rId86"/>
    <p:sldId id="473" r:id="rId87"/>
    <p:sldId id="405" r:id="rId88"/>
    <p:sldId id="406" r:id="rId89"/>
    <p:sldId id="412" r:id="rId90"/>
    <p:sldId id="413" r:id="rId91"/>
    <p:sldId id="414" r:id="rId92"/>
    <p:sldId id="415" r:id="rId93"/>
    <p:sldId id="417" r:id="rId94"/>
    <p:sldId id="420" r:id="rId95"/>
    <p:sldId id="422" r:id="rId96"/>
    <p:sldId id="288" r:id="rId97"/>
    <p:sldId id="269" r:id="rId98"/>
    <p:sldId id="277" r:id="rId99"/>
    <p:sldId id="268" r:id="rId100"/>
    <p:sldId id="274" r:id="rId101"/>
    <p:sldId id="278" r:id="rId102"/>
    <p:sldId id="279" r:id="rId103"/>
    <p:sldId id="280" r:id="rId104"/>
    <p:sldId id="423" r:id="rId105"/>
    <p:sldId id="424" r:id="rId106"/>
    <p:sldId id="425" r:id="rId107"/>
    <p:sldId id="426" r:id="rId108"/>
    <p:sldId id="450" r:id="rId109"/>
    <p:sldId id="451" r:id="rId110"/>
    <p:sldId id="452" r:id="rId111"/>
    <p:sldId id="453" r:id="rId112"/>
    <p:sldId id="449" r:id="rId113"/>
    <p:sldId id="427" r:id="rId114"/>
    <p:sldId id="428" r:id="rId115"/>
    <p:sldId id="454" r:id="rId116"/>
    <p:sldId id="455" r:id="rId117"/>
    <p:sldId id="456" r:id="rId118"/>
    <p:sldId id="457" r:id="rId119"/>
    <p:sldId id="458" r:id="rId120"/>
    <p:sldId id="459" r:id="rId121"/>
    <p:sldId id="448" r:id="rId122"/>
    <p:sldId id="429" r:id="rId123"/>
    <p:sldId id="430" r:id="rId124"/>
    <p:sldId id="440" r:id="rId125"/>
    <p:sldId id="441" r:id="rId126"/>
    <p:sldId id="442" r:id="rId127"/>
    <p:sldId id="444" r:id="rId128"/>
    <p:sldId id="460" r:id="rId129"/>
    <p:sldId id="445" r:id="rId130"/>
    <p:sldId id="446" r:id="rId13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B2B2B2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756" y="-10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27498B-7BC1-4664-9914-35A765A9EC9E}" type="datetimeFigureOut">
              <a:rPr lang="de-DE" smtClean="0"/>
              <a:pPr/>
              <a:t>10.01.2018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73B6ACA-EDCA-432A-B891-F0F4AD0F9AE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50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B6ACA-EDCA-432A-B891-F0F4AD0F9AED}" type="slidenum">
              <a:rPr lang="de-DE" smtClean="0"/>
              <a:pPr/>
              <a:t>80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381001"/>
          </a:xfrm>
          <a:prstGeom prst="rect">
            <a:avLst/>
          </a:prstGeom>
          <a:gradFill>
            <a:gsLst>
              <a:gs pos="80000">
                <a:srgbClr val="FFFFFF"/>
              </a:gs>
              <a:gs pos="90000">
                <a:srgbClr val="B2B2B2"/>
              </a:gs>
              <a:gs pos="100000">
                <a:srgbClr val="489324"/>
              </a:gs>
            </a:gsLst>
            <a:lin ang="0" scaled="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>
              <a:latin typeface="Adobe Caslon Pro" pitchFamily="18" charset="0"/>
            </a:endParaRPr>
          </a:p>
        </p:txBody>
      </p:sp>
      <p:pic>
        <p:nvPicPr>
          <p:cNvPr id="14" name="Picture 2" descr="C:\Users\Gregor Mehlmann\Desktop\lang-schwarz-300dpi-tran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6630" y="31806"/>
            <a:ext cx="2209800" cy="297558"/>
          </a:xfrm>
          <a:prstGeom prst="rect">
            <a:avLst/>
          </a:prstGeom>
          <a:noFill/>
        </p:spPr>
      </p:pic>
      <p:pic>
        <p:nvPicPr>
          <p:cNvPr id="15" name="Picture 2" descr="E:\openssi\docs\api\ssi-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41" y="12370"/>
            <a:ext cx="803739" cy="3169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74638"/>
            <a:ext cx="5334000" cy="639762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>
            <a:lvl1pPr>
              <a:defRPr>
                <a:latin typeface="Adobe Caslon Pro" pitchFamily="18" charset="0"/>
              </a:defRPr>
            </a:lvl1pPr>
            <a:lvl2pPr>
              <a:defRPr>
                <a:latin typeface="Adobe Caslon Pro" pitchFamily="18" charset="0"/>
              </a:defRPr>
            </a:lvl2pPr>
            <a:lvl3pPr>
              <a:defRPr>
                <a:latin typeface="Adobe Caslon Pro" pitchFamily="18" charset="0"/>
              </a:defRPr>
            </a:lvl3pPr>
            <a:lvl4pPr>
              <a:defRPr>
                <a:latin typeface="Adobe Caslon Pro" pitchFamily="18" charset="0"/>
              </a:defRPr>
            </a:lvl4pPr>
            <a:lvl5pPr>
              <a:defRPr>
                <a:latin typeface="Adobe Caslon Pro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219201" y="0"/>
            <a:ext cx="533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1219200" y="0"/>
            <a:ext cx="54070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>
              <a:latin typeface="Adobe Caslon Pro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dobe Casl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dobe Caslon Pro" pitchFamily="18" charset="0"/>
              </a:defRPr>
            </a:lvl1pPr>
            <a:lvl2pPr>
              <a:defRPr sz="2400">
                <a:latin typeface="Adobe Caslon Pro" pitchFamily="18" charset="0"/>
              </a:defRPr>
            </a:lvl2pPr>
            <a:lvl3pPr>
              <a:defRPr sz="2000">
                <a:latin typeface="Adobe Caslon Pro" pitchFamily="18" charset="0"/>
              </a:defRPr>
            </a:lvl3pPr>
            <a:lvl4pPr>
              <a:defRPr sz="1800">
                <a:latin typeface="Adobe Caslon Pro" pitchFamily="18" charset="0"/>
              </a:defRPr>
            </a:lvl4pPr>
            <a:lvl5pPr>
              <a:defRPr sz="1800">
                <a:latin typeface="Adobe Caslon Pro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dobe Caslon Pro" pitchFamily="18" charset="0"/>
              </a:defRPr>
            </a:lvl1pPr>
            <a:lvl2pPr>
              <a:defRPr sz="2400">
                <a:latin typeface="Adobe Caslon Pro" pitchFamily="18" charset="0"/>
              </a:defRPr>
            </a:lvl2pPr>
            <a:lvl3pPr>
              <a:defRPr sz="2000">
                <a:latin typeface="Adobe Caslon Pro" pitchFamily="18" charset="0"/>
              </a:defRPr>
            </a:lvl3pPr>
            <a:lvl4pPr>
              <a:defRPr sz="1800">
                <a:latin typeface="Adobe Caslon Pro" pitchFamily="18" charset="0"/>
              </a:defRPr>
            </a:lvl4pPr>
            <a:lvl5pPr>
              <a:defRPr sz="1800">
                <a:latin typeface="Adobe Caslon Pro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Caslon Pro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Caslon Pro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dobe Caslon Pro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penssi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tutorial.sln" TargetMode="External"/><Relationship Id="rId2" Type="http://schemas.openxmlformats.org/officeDocument/2006/relationships/hyperlink" Target="..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cm-lab.de/projects/ssi/download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Signal Interpretation</a:t>
            </a:r>
            <a:br>
              <a:rPr lang="de-DE" dirty="0" smtClean="0"/>
            </a:br>
            <a:r>
              <a:rPr lang="de-DE" dirty="0" smtClean="0"/>
              <a:t> C++ Tutorial</a:t>
            </a:r>
            <a:endParaRPr lang="en-US" dirty="0"/>
          </a:p>
        </p:txBody>
      </p:sp>
      <p:sp>
        <p:nvSpPr>
          <p:cNvPr id="4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1800" dirty="0" smtClean="0"/>
          </a:p>
          <a:p>
            <a:r>
              <a:rPr lang="de-DE" sz="1800" dirty="0" smtClean="0"/>
              <a:t>Johannes Wagner &lt;wagner@openssi.net&gt;</a:t>
            </a:r>
          </a:p>
          <a:p>
            <a:r>
              <a:rPr lang="de-DE" sz="1800" dirty="0" smtClean="0"/>
              <a:t>(</a:t>
            </a:r>
            <a:r>
              <a:rPr lang="de-DE" sz="1800" dirty="0" err="1" smtClean="0"/>
              <a:t>updated</a:t>
            </a:r>
            <a:r>
              <a:rPr lang="de-DE" sz="1800" dirty="0" smtClean="0"/>
              <a:t>: 19.05.16)</a:t>
            </a:r>
          </a:p>
        </p:txBody>
      </p:sp>
      <p:sp>
        <p:nvSpPr>
          <p:cNvPr id="5" name="Textfeld 4">
            <a:hlinkClick r:id="rId2"/>
          </p:cNvPr>
          <p:cNvSpPr txBox="1"/>
          <p:nvPr/>
        </p:nvSpPr>
        <p:spPr>
          <a:xfrm>
            <a:off x="3663682" y="5193268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solidFill>
                  <a:schemeClr val="tx2"/>
                </a:solidFill>
              </a:rPr>
              <a:t>http://</a:t>
            </a:r>
            <a:r>
              <a:rPr lang="de-DE" u="sng" dirty="0" smtClean="0">
                <a:solidFill>
                  <a:schemeClr val="tx2"/>
                </a:solidFill>
                <a:latin typeface="Adobe Caslon Pro" pitchFamily="18" charset="0"/>
              </a:rPr>
              <a:t>openssi.net</a:t>
            </a:r>
            <a:endParaRPr lang="de-DE" u="sng" dirty="0">
              <a:solidFill>
                <a:schemeClr val="tx2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(SSI_LOG_LEVEL_BASIC,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calling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().."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=%s\n"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options.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(!_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options.toggle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ssi_wrn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is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off"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600200" y="2209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219200" y="1752600"/>
            <a:ext cx="4648200" cy="3886200"/>
          </a:xfrm>
          <a:prstGeom prst="roundRect">
            <a:avLst>
              <a:gd name="adj" fmla="val 0"/>
            </a:avLst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676400" y="2438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572000" y="2286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9000" y="41910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2286000" y="25146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1524000" y="2971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1981200" y="3733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>
            <a:off x="2438400" y="30480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>
            <a:off x="2209800" y="34290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895600" y="2819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>
            <a:off x="2590800" y="39624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>
            <a:off x="3048000" y="3352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>
            <a:off x="3124200" y="37338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343400" y="2971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657600" y="32766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038600" y="3733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4953000" y="38862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4572000" y="44196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895600" y="5181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200400" y="4648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352800" y="5029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657600" y="4648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657600" y="37338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362200" y="50292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514600" y="4419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971800" y="41148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514600" y="47244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>
            <a:off x="3200400" y="4191000"/>
            <a:ext cx="152400" cy="15240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352800" y="3733800"/>
            <a:ext cx="152400" cy="152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819400" y="3657600"/>
            <a:ext cx="152400" cy="152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858000" y="2027872"/>
            <a:ext cx="1682127" cy="147732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dobe Caslon Pro" pitchFamily="18" charset="0"/>
              </a:rPr>
              <a:t>Samples Class 1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2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3</a:t>
            </a:r>
            <a:endParaRPr lang="de-DE" dirty="0">
              <a:latin typeface="Adobe Caslon Pro" pitchFamily="18" charset="0"/>
            </a:endParaRPr>
          </a:p>
        </p:txBody>
      </p:sp>
      <p:sp>
        <p:nvSpPr>
          <p:cNvPr id="44" name="Gleichschenkliges Dreieck 43"/>
          <p:cNvSpPr/>
          <p:nvPr/>
        </p:nvSpPr>
        <p:spPr>
          <a:xfrm>
            <a:off x="6629400" y="2057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6629400" y="2667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629400" y="32004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600200" y="2209800"/>
            <a:ext cx="41148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219200" y="1752600"/>
            <a:ext cx="4648200" cy="3886200"/>
          </a:xfrm>
          <a:prstGeom prst="roundRect">
            <a:avLst>
              <a:gd name="adj" fmla="val 0"/>
            </a:avLst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676400" y="2438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572000" y="2286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9000" y="41910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2286000" y="25146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1524000" y="2971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1981200" y="3733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>
            <a:off x="2438400" y="3048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>
            <a:off x="2209800" y="3429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895600" y="2819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>
            <a:off x="2590800" y="3962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>
            <a:off x="3048000" y="3352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>
            <a:off x="3124200" y="3733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343400" y="2971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657600" y="32766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038600" y="3733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4953000" y="38862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4572000" y="44196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895600" y="51816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200400" y="46482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352800" y="50292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657600" y="46482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657600" y="37338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362200" y="50292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514600" y="44196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971800" y="41148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514600" y="47244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>
            <a:off x="3200400" y="4191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352800" y="3733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819400" y="36576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05600" y="2035076"/>
            <a:ext cx="1978940" cy="230832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dobe Caslon Pro" pitchFamily="18" charset="0"/>
              </a:rPr>
              <a:t>Samples Class 1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2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3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Decision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Boundary</a:t>
            </a:r>
            <a:r>
              <a:rPr lang="de-DE" dirty="0" smtClean="0">
                <a:latin typeface="Adobe Caslon Pro" pitchFamily="18" charset="0"/>
              </a:rPr>
              <a:t/>
            </a:r>
            <a:br>
              <a:rPr lang="de-DE" dirty="0" smtClean="0">
                <a:latin typeface="Adobe Caslon Pro" pitchFamily="18" charset="0"/>
              </a:rPr>
            </a:br>
            <a:r>
              <a:rPr lang="de-DE" dirty="0" err="1" smtClean="0">
                <a:latin typeface="Adobe Caslon Pro" pitchFamily="18" charset="0"/>
              </a:rPr>
              <a:t>of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Classifier</a:t>
            </a:r>
            <a:endParaRPr lang="de-DE" dirty="0" smtClean="0">
              <a:latin typeface="Adobe Caslon Pro" pitchFamily="18" charset="0"/>
            </a:endParaRPr>
          </a:p>
        </p:txBody>
      </p:sp>
      <p:sp>
        <p:nvSpPr>
          <p:cNvPr id="44" name="Gleichschenkliges Dreieck 43"/>
          <p:cNvSpPr/>
          <p:nvPr/>
        </p:nvSpPr>
        <p:spPr>
          <a:xfrm>
            <a:off x="6477000" y="2057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6477000" y="2667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477000" y="3200400"/>
            <a:ext cx="152400" cy="152400"/>
          </a:xfrm>
          <a:prstGeom prst="rect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47"/>
          <p:cNvCxnSpPr>
            <a:stCxn id="8" idx="0"/>
          </p:cNvCxnSpPr>
          <p:nvPr/>
        </p:nvCxnSpPr>
        <p:spPr>
          <a:xfrm>
            <a:off x="3543300" y="1752600"/>
            <a:ext cx="38100" cy="1981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10800000" flipV="1">
            <a:off x="1219200" y="3733800"/>
            <a:ext cx="2362200" cy="12954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3581400" y="3733800"/>
            <a:ext cx="2286000" cy="1219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5400000">
            <a:off x="6400800" y="39624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600200" y="2209800"/>
            <a:ext cx="41148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219200" y="1752600"/>
            <a:ext cx="4648200" cy="3886200"/>
          </a:xfrm>
          <a:prstGeom prst="roundRect">
            <a:avLst>
              <a:gd name="adj" fmla="val 0"/>
            </a:avLst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676400" y="2438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572000" y="2286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429000" y="41910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2286000" y="25146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1524000" y="2971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1981200" y="3733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>
            <a:off x="2438400" y="3048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>
            <a:off x="2209800" y="3429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895600" y="2819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>
            <a:off x="2590800" y="39624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>
            <a:off x="3048000" y="3352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>
            <a:off x="3124200" y="37338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343400" y="2971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648200" y="2590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4800600" y="30480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657600" y="32766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038600" y="3733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4953000" y="38862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4572000" y="44196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895600" y="51816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3200400" y="46482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352800" y="50292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657600" y="46482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657600" y="3733800"/>
            <a:ext cx="152400" cy="152400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362200" y="50292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514600" y="44196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2971800" y="41148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2514600" y="4724400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>
            <a:off x="3200400" y="4191000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3352800" y="3733800"/>
            <a:ext cx="152400" cy="152400"/>
          </a:xfrm>
          <a:prstGeom prst="ellips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2819400" y="3657600"/>
            <a:ext cx="152400" cy="152400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858000" y="1993880"/>
            <a:ext cx="1978940" cy="34163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dobe Caslon Pro" pitchFamily="18" charset="0"/>
              </a:rPr>
              <a:t>Samples Class 1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2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smtClean="0">
                <a:latin typeface="Adobe Caslon Pro" pitchFamily="18" charset="0"/>
              </a:rPr>
              <a:t>Samples Class 3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Decision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Boundary</a:t>
            </a:r>
            <a:r>
              <a:rPr lang="de-DE" dirty="0" smtClean="0">
                <a:latin typeface="Adobe Caslon Pro" pitchFamily="18" charset="0"/>
              </a:rPr>
              <a:t/>
            </a:r>
            <a:br>
              <a:rPr lang="de-DE" dirty="0" smtClean="0">
                <a:latin typeface="Adobe Caslon Pro" pitchFamily="18" charset="0"/>
              </a:rPr>
            </a:br>
            <a:r>
              <a:rPr lang="de-DE" dirty="0" err="1" smtClean="0">
                <a:latin typeface="Adobe Caslon Pro" pitchFamily="18" charset="0"/>
              </a:rPr>
              <a:t>of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Classifier</a:t>
            </a:r>
            <a:endParaRPr lang="de-DE" dirty="0" smtClean="0">
              <a:latin typeface="Adobe Caslon Pro" pitchFamily="18" charset="0"/>
            </a:endParaRP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Correctly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classified</a:t>
            </a:r>
            <a:endParaRPr lang="de-DE" dirty="0" smtClean="0">
              <a:latin typeface="Adobe Caslon Pro" pitchFamily="18" charset="0"/>
            </a:endParaRPr>
          </a:p>
          <a:p>
            <a:endParaRPr lang="de-DE" dirty="0" smtClean="0">
              <a:latin typeface="Adobe Caslon Pro" pitchFamily="18" charset="0"/>
            </a:endParaRPr>
          </a:p>
          <a:p>
            <a:r>
              <a:rPr lang="de-DE" dirty="0" err="1" smtClean="0">
                <a:latin typeface="Adobe Caslon Pro" pitchFamily="18" charset="0"/>
              </a:rPr>
              <a:t>False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detections</a:t>
            </a:r>
            <a:endParaRPr lang="de-DE" dirty="0">
              <a:latin typeface="Adobe Caslon Pro" pitchFamily="18" charset="0"/>
            </a:endParaRPr>
          </a:p>
        </p:txBody>
      </p:sp>
      <p:sp>
        <p:nvSpPr>
          <p:cNvPr id="44" name="Gleichschenkliges Dreieck 43"/>
          <p:cNvSpPr/>
          <p:nvPr/>
        </p:nvSpPr>
        <p:spPr>
          <a:xfrm>
            <a:off x="6629400" y="2057400"/>
            <a:ext cx="152400" cy="152400"/>
          </a:xfrm>
          <a:prstGeom prst="triangle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6629400" y="26670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629400" y="3200400"/>
            <a:ext cx="152400" cy="1524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47"/>
          <p:cNvCxnSpPr>
            <a:stCxn id="8" idx="0"/>
          </p:cNvCxnSpPr>
          <p:nvPr/>
        </p:nvCxnSpPr>
        <p:spPr>
          <a:xfrm>
            <a:off x="3543300" y="1752600"/>
            <a:ext cx="38100" cy="1981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rot="10800000" flipV="1">
            <a:off x="1219200" y="3733800"/>
            <a:ext cx="2362200" cy="12954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3581400" y="3733800"/>
            <a:ext cx="2286000" cy="1219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5400000">
            <a:off x="6553200" y="3962400"/>
            <a:ext cx="3048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Flussdiagramm: Dokument 46"/>
          <p:cNvSpPr/>
          <p:nvPr/>
        </p:nvSpPr>
        <p:spPr>
          <a:xfrm>
            <a:off x="6553200" y="4572000"/>
            <a:ext cx="304800" cy="204216"/>
          </a:xfrm>
          <a:prstGeom prst="flowChartDocumen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lussdiagramm: Dokument 48"/>
          <p:cNvSpPr/>
          <p:nvPr/>
        </p:nvSpPr>
        <p:spPr>
          <a:xfrm>
            <a:off x="6553200" y="5105400"/>
            <a:ext cx="304800" cy="204216"/>
          </a:xfrm>
          <a:prstGeom prst="flowChartDocumen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smtClean="0"/>
              <a:t>Evaluation</a:t>
            </a:r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1955800" y="1676400"/>
            <a:ext cx="1397000" cy="6858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smtClean="0">
                <a:latin typeface="Adobe Caslon Pro" pitchFamily="18" charset="0"/>
              </a:rPr>
              <a:t>True Positive</a:t>
            </a:r>
          </a:p>
          <a:p>
            <a:pPr algn="ctr"/>
            <a:r>
              <a:rPr lang="de-DE" sz="1400" smtClean="0">
                <a:latin typeface="Adobe Caslon Pro" pitchFamily="18" charset="0"/>
              </a:rPr>
              <a:t>Class 1</a:t>
            </a:r>
            <a:endParaRPr lang="de-DE" sz="1400">
              <a:latin typeface="Adobe Caslon Pro" pitchFamily="18" charset="0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55800" y="2667000"/>
            <a:ext cx="1397000" cy="6858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dirty="0" err="1" smtClean="0">
                <a:latin typeface="Adobe Caslon Pro" pitchFamily="18" charset="0"/>
              </a:rPr>
              <a:t>False</a:t>
            </a:r>
            <a:r>
              <a:rPr lang="de-DE" sz="1400" dirty="0" smtClean="0">
                <a:latin typeface="Adobe Caslon Pro" pitchFamily="18" charset="0"/>
              </a:rPr>
              <a:t> Positive</a:t>
            </a:r>
          </a:p>
          <a:p>
            <a:pPr algn="ctr"/>
            <a:r>
              <a:rPr lang="de-DE" sz="1400" dirty="0" smtClean="0">
                <a:latin typeface="Adobe Caslon Pro" pitchFamily="18" charset="0"/>
              </a:rPr>
              <a:t>Class 2</a:t>
            </a:r>
            <a:endParaRPr lang="de-DE" sz="1400" dirty="0">
              <a:latin typeface="Adobe Caslon Pro" pitchFamily="18" charset="0"/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3479800" y="2667000"/>
            <a:ext cx="1397000" cy="6858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dirty="0" smtClean="0">
                <a:latin typeface="Adobe Caslon Pro" pitchFamily="18" charset="0"/>
              </a:rPr>
              <a:t>True Positive</a:t>
            </a:r>
          </a:p>
          <a:p>
            <a:pPr algn="ctr"/>
            <a:r>
              <a:rPr lang="de-DE" sz="1400" dirty="0" smtClean="0">
                <a:latin typeface="Adobe Caslon Pro" pitchFamily="18" charset="0"/>
              </a:rPr>
              <a:t>Class 2</a:t>
            </a:r>
            <a:endParaRPr lang="de-DE" sz="1400" dirty="0">
              <a:latin typeface="Adobe Caslon Pro" pitchFamily="18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479800" y="1676400"/>
            <a:ext cx="1397000" cy="6858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err="1" smtClean="0">
                <a:latin typeface="Adobe Caslon Pro" pitchFamily="18" charset="0"/>
              </a:rPr>
              <a:t>False</a:t>
            </a:r>
            <a:r>
              <a:rPr lang="de-DE" sz="1400" smtClean="0">
                <a:latin typeface="Adobe Caslon Pro" pitchFamily="18" charset="0"/>
              </a:rPr>
              <a:t> Positive</a:t>
            </a:r>
          </a:p>
          <a:p>
            <a:pPr algn="ctr"/>
            <a:r>
              <a:rPr lang="de-DE" sz="1400" smtClean="0">
                <a:latin typeface="Adobe Caslon Pro" pitchFamily="18" charset="0"/>
              </a:rPr>
              <a:t>Class 1</a:t>
            </a:r>
            <a:endParaRPr lang="de-DE" sz="1400">
              <a:latin typeface="Adobe Caslon Pro" pitchFamily="18" charset="0"/>
            </a:endParaRPr>
          </a:p>
        </p:txBody>
      </p:sp>
      <p:cxnSp>
        <p:nvCxnSpPr>
          <p:cNvPr id="92" name="Gerade Verbindung 91"/>
          <p:cNvCxnSpPr/>
          <p:nvPr/>
        </p:nvCxnSpPr>
        <p:spPr>
          <a:xfrm rot="5400000">
            <a:off x="4241800" y="2514600"/>
            <a:ext cx="16764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5308600" y="1676400"/>
            <a:ext cx="914400" cy="2286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200" smtClean="0">
                <a:latin typeface="Adobe Caslon Pro" pitchFamily="18" charset="0"/>
              </a:rPr>
              <a:t>TP Class 1</a:t>
            </a:r>
            <a:endParaRPr lang="de-DE" sz="1200">
              <a:latin typeface="Adobe Caslon Pro" pitchFamily="18" charset="0"/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308600" y="2133600"/>
            <a:ext cx="914400" cy="2286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200" smtClean="0">
                <a:latin typeface="Adobe Caslon Pro" pitchFamily="18" charset="0"/>
              </a:rPr>
              <a:t>FP Class 1</a:t>
            </a:r>
            <a:endParaRPr lang="de-DE" sz="1200">
              <a:latin typeface="Adobe Caslon Pro" pitchFamily="18" charset="0"/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5308600" y="2667000"/>
            <a:ext cx="914400" cy="228600"/>
          </a:xfrm>
          <a:prstGeom prst="rect">
            <a:avLst/>
          </a:prstGeo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200" smtClean="0">
                <a:latin typeface="Adobe Caslon Pro" pitchFamily="18" charset="0"/>
              </a:rPr>
              <a:t>TP Class 2</a:t>
            </a:r>
            <a:endParaRPr lang="de-DE" sz="1200">
              <a:latin typeface="Adobe Caslon Pro" pitchFamily="18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308600" y="3124200"/>
            <a:ext cx="914400" cy="2286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200" smtClean="0">
                <a:latin typeface="Adobe Caslon Pro" pitchFamily="18" charset="0"/>
              </a:rPr>
              <a:t>FP Class 2</a:t>
            </a:r>
            <a:endParaRPr lang="de-DE" sz="1200">
              <a:latin typeface="Adobe Caslon Pro" pitchFamily="18" charset="0"/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rot="10800000">
            <a:off x="1955800" y="2514600"/>
            <a:ext cx="63246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832600" y="1676400"/>
            <a:ext cx="1473200" cy="685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smtClean="0">
                <a:latin typeface="Adobe Caslon Pro" pitchFamily="18" charset="0"/>
              </a:rPr>
              <a:t>Recognition Rate</a:t>
            </a:r>
          </a:p>
          <a:p>
            <a:pPr algn="ctr"/>
            <a:r>
              <a:rPr lang="de-DE" sz="1400" smtClean="0">
                <a:latin typeface="Adobe Caslon Pro" pitchFamily="18" charset="0"/>
              </a:rPr>
              <a:t>Class 1</a:t>
            </a:r>
            <a:endParaRPr lang="de-DE" sz="1400">
              <a:latin typeface="Adobe Caslon Pro" pitchFamily="18" charset="0"/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832600" y="2667000"/>
            <a:ext cx="1473200" cy="685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smtClean="0">
                <a:latin typeface="Adobe Caslon Pro" pitchFamily="18" charset="0"/>
              </a:rPr>
              <a:t>Recognition Rate</a:t>
            </a:r>
          </a:p>
          <a:p>
            <a:pPr algn="ctr"/>
            <a:r>
              <a:rPr lang="de-DE" sz="1400" smtClean="0">
                <a:latin typeface="Adobe Caslon Pro" pitchFamily="18" charset="0"/>
              </a:rPr>
              <a:t>Class 2</a:t>
            </a:r>
            <a:endParaRPr lang="de-DE" sz="1400">
              <a:latin typeface="Adobe Caslon Pro" pitchFamily="18" charset="0"/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832600" y="3657600"/>
            <a:ext cx="1473200" cy="685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lang="de-DE" sz="1400" smtClean="0">
                <a:latin typeface="Adobe Caslon Pro" pitchFamily="18" charset="0"/>
              </a:rPr>
              <a:t>Overall Recognition Rate</a:t>
            </a:r>
            <a:endParaRPr lang="de-DE" sz="1400">
              <a:latin typeface="Adobe Caslon Pro" pitchFamily="18" charset="0"/>
            </a:endParaRPr>
          </a:p>
        </p:txBody>
      </p:sp>
      <p:cxnSp>
        <p:nvCxnSpPr>
          <p:cNvPr id="137" name="Gerade Verbindung 136"/>
          <p:cNvCxnSpPr>
            <a:stCxn id="99" idx="3"/>
            <a:endCxn id="122" idx="1"/>
          </p:cNvCxnSpPr>
          <p:nvPr/>
        </p:nvCxnSpPr>
        <p:spPr>
          <a:xfrm>
            <a:off x="6223000" y="1790700"/>
            <a:ext cx="609600" cy="228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>
            <a:stCxn id="122" idx="1"/>
            <a:endCxn id="100" idx="3"/>
          </p:cNvCxnSpPr>
          <p:nvPr/>
        </p:nvCxnSpPr>
        <p:spPr>
          <a:xfrm rot="10800000" flipV="1">
            <a:off x="6223000" y="2019300"/>
            <a:ext cx="609600" cy="228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>
            <a:stCxn id="108" idx="3"/>
            <a:endCxn id="123" idx="1"/>
          </p:cNvCxnSpPr>
          <p:nvPr/>
        </p:nvCxnSpPr>
        <p:spPr>
          <a:xfrm>
            <a:off x="6223000" y="2781300"/>
            <a:ext cx="609600" cy="228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23" idx="1"/>
            <a:endCxn id="109" idx="3"/>
          </p:cNvCxnSpPr>
          <p:nvPr/>
        </p:nvCxnSpPr>
        <p:spPr>
          <a:xfrm rot="10800000" flipV="1">
            <a:off x="6223000" y="3009900"/>
            <a:ext cx="609600" cy="228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Pfeil nach unten 149"/>
          <p:cNvSpPr/>
          <p:nvPr/>
        </p:nvSpPr>
        <p:spPr>
          <a:xfrm>
            <a:off x="7505931" y="3429001"/>
            <a:ext cx="241069" cy="152400"/>
          </a:xfrm>
          <a:prstGeom prst="down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803401" y="4050268"/>
            <a:ext cx="43620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342900" indent="-342900"/>
            <a:r>
              <a:rPr lang="de-DE" dirty="0" smtClean="0">
                <a:latin typeface="Adobe Caslon Pro" pitchFamily="18" charset="0"/>
              </a:rPr>
              <a:t>10                    00                   01        90.9 % 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1803401" y="4507468"/>
            <a:ext cx="430278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342900" indent="-342900"/>
            <a:r>
              <a:rPr lang="de-DE" dirty="0" smtClean="0">
                <a:latin typeface="Adobe Caslon Pro" pitchFamily="18" charset="0"/>
              </a:rPr>
              <a:t>01                    09                   01        81.8 %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803401" y="4964668"/>
            <a:ext cx="430278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342900" indent="-342900"/>
            <a:r>
              <a:rPr lang="de-DE" dirty="0" smtClean="0">
                <a:latin typeface="Adobe Caslon Pro" pitchFamily="18" charset="0"/>
              </a:rPr>
              <a:t>01                    01                   09        81.8 %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803401" y="5421868"/>
            <a:ext cx="444063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342900" indent="-342900"/>
            <a:r>
              <a:rPr lang="de-DE" dirty="0" smtClean="0">
                <a:latin typeface="Adobe Caslon Pro" pitchFamily="18" charset="0"/>
              </a:rPr>
              <a:t>                                                           84.8 % </a:t>
            </a:r>
          </a:p>
        </p:txBody>
      </p:sp>
      <p:sp>
        <p:nvSpPr>
          <p:cNvPr id="26" name="Gleichschenkliges Dreieck 25"/>
          <p:cNvSpPr/>
          <p:nvPr/>
        </p:nvSpPr>
        <p:spPr>
          <a:xfrm>
            <a:off x="1651001" y="4126468"/>
            <a:ext cx="152400" cy="1524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27" name="Gleichschenkliges Dreieck 26"/>
          <p:cNvSpPr/>
          <p:nvPr/>
        </p:nvSpPr>
        <p:spPr>
          <a:xfrm>
            <a:off x="2565401" y="4126468"/>
            <a:ext cx="152400" cy="152400"/>
          </a:xfrm>
          <a:prstGeom prst="triangle">
            <a:avLst/>
          </a:prstGeom>
          <a:solidFill>
            <a:srgbClr val="C0000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28" name="Pfeil nach rechts 27"/>
          <p:cNvSpPr/>
          <p:nvPr/>
        </p:nvSpPr>
        <p:spPr>
          <a:xfrm>
            <a:off x="2794001" y="42026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3022601" y="4126468"/>
            <a:ext cx="152400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0" name="Gleichschenkliges Dreieck 29"/>
          <p:cNvSpPr/>
          <p:nvPr/>
        </p:nvSpPr>
        <p:spPr>
          <a:xfrm>
            <a:off x="3860801" y="4126468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1" name="Pfeil nach rechts 30"/>
          <p:cNvSpPr/>
          <p:nvPr/>
        </p:nvSpPr>
        <p:spPr>
          <a:xfrm>
            <a:off x="4089401" y="42026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4318001" y="4126468"/>
            <a:ext cx="152400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3" name="Gleichschenkliges Dreieck 32"/>
          <p:cNvSpPr/>
          <p:nvPr/>
        </p:nvSpPr>
        <p:spPr>
          <a:xfrm>
            <a:off x="1193801" y="4126468"/>
            <a:ext cx="152400" cy="152400"/>
          </a:xfrm>
          <a:prstGeom prst="triangl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4" name="Pfeil nach rechts 33"/>
          <p:cNvSpPr/>
          <p:nvPr/>
        </p:nvSpPr>
        <p:spPr>
          <a:xfrm>
            <a:off x="1422401" y="42026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5" name="Gleichschenkliges Dreieck 34"/>
          <p:cNvSpPr/>
          <p:nvPr/>
        </p:nvSpPr>
        <p:spPr>
          <a:xfrm>
            <a:off x="1651001" y="5040868"/>
            <a:ext cx="152400" cy="1524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6" name="Pfeil nach rechts 35"/>
          <p:cNvSpPr/>
          <p:nvPr/>
        </p:nvSpPr>
        <p:spPr>
          <a:xfrm>
            <a:off x="1422401" y="51170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7" name="Gleichschenkliges Dreieck 36"/>
          <p:cNvSpPr/>
          <p:nvPr/>
        </p:nvSpPr>
        <p:spPr>
          <a:xfrm>
            <a:off x="1651001" y="4583668"/>
            <a:ext cx="152400" cy="15240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8" name="Pfeil nach rechts 37"/>
          <p:cNvSpPr/>
          <p:nvPr/>
        </p:nvSpPr>
        <p:spPr>
          <a:xfrm>
            <a:off x="1422401" y="46598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39" name="Pfeil nach rechts 38"/>
          <p:cNvSpPr/>
          <p:nvPr/>
        </p:nvSpPr>
        <p:spPr>
          <a:xfrm>
            <a:off x="2794001" y="46598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3022601" y="4583668"/>
            <a:ext cx="152400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1" name="Pfeil nach rechts 40"/>
          <p:cNvSpPr/>
          <p:nvPr/>
        </p:nvSpPr>
        <p:spPr>
          <a:xfrm>
            <a:off x="2794001" y="51170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3022601" y="5040868"/>
            <a:ext cx="152400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4089401" y="46598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4318001" y="4583668"/>
            <a:ext cx="152400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5" name="Pfeil nach rechts 44"/>
          <p:cNvSpPr/>
          <p:nvPr/>
        </p:nvSpPr>
        <p:spPr>
          <a:xfrm>
            <a:off x="4089401" y="5117068"/>
            <a:ext cx="153837" cy="7620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318001" y="5040868"/>
            <a:ext cx="152400" cy="15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1193801" y="4583668"/>
            <a:ext cx="152400" cy="152400"/>
          </a:xfrm>
          <a:prstGeom prst="ellips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2565401" y="4583668"/>
            <a:ext cx="152400" cy="152400"/>
          </a:xfrm>
          <a:prstGeom prst="ellipse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3860801" y="4583668"/>
            <a:ext cx="152400" cy="152400"/>
          </a:xfrm>
          <a:prstGeom prst="ellipse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1193801" y="5040868"/>
            <a:ext cx="152400" cy="152400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2565401" y="5040868"/>
            <a:ext cx="152400" cy="152400"/>
          </a:xfrm>
          <a:prstGeom prst="rect">
            <a:avLst/>
          </a:prstGeom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860801" y="5040868"/>
            <a:ext cx="152400" cy="152400"/>
          </a:xfrm>
          <a:prstGeom prst="rect">
            <a:avLst/>
          </a:prstGeom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cxnSp>
        <p:nvCxnSpPr>
          <p:cNvPr id="53" name="Gerade Verbindung 52"/>
          <p:cNvCxnSpPr/>
          <p:nvPr/>
        </p:nvCxnSpPr>
        <p:spPr>
          <a:xfrm rot="10800000">
            <a:off x="1117601" y="4431268"/>
            <a:ext cx="49530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10800000">
            <a:off x="1117601" y="4888468"/>
            <a:ext cx="49530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rot="10800000">
            <a:off x="1117601" y="5345668"/>
            <a:ext cx="49530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rot="5400000" flipH="1" flipV="1">
            <a:off x="4356101" y="4926568"/>
            <a:ext cx="16002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1117600" y="3657600"/>
            <a:ext cx="108286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de-DE" b="1" err="1" smtClean="0">
                <a:latin typeface="Adobe Caslon Pro" pitchFamily="18" charset="0"/>
              </a:rPr>
              <a:t>Example</a:t>
            </a:r>
            <a:r>
              <a:rPr lang="de-DE" b="1" smtClean="0">
                <a:latin typeface="Adobe Caslon Pro" pitchFamily="18" charset="0"/>
              </a:rPr>
              <a:t>:</a:t>
            </a:r>
            <a:endParaRPr lang="de-DE" b="1">
              <a:latin typeface="Adobe Caslon Pro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Samples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6286500" y="2047875"/>
            <a:ext cx="857250" cy="500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de-DE">
              <a:solidFill>
                <a:prstClr val="black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6286500" y="1404937"/>
            <a:ext cx="857250" cy="5000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de-DE">
              <a:solidFill>
                <a:prstClr val="black"/>
              </a:solidFill>
            </a:endParaRPr>
          </a:p>
        </p:txBody>
      </p:sp>
      <p:sp>
        <p:nvSpPr>
          <p:cNvPr id="7475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Sample</a:t>
            </a: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785813" y="4383088"/>
            <a:ext cx="7715250" cy="2308324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number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streams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streams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user_id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user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label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time;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time in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seconds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prob;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probability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[0..1]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express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confidence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  <a:p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13" name="Rounded Rectangle 32"/>
          <p:cNvSpPr/>
          <p:nvPr/>
        </p:nvSpPr>
        <p:spPr bwMode="auto">
          <a:xfrm>
            <a:off x="3000375" y="2333625"/>
            <a:ext cx="857250" cy="431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14" name="Rounded Rectangle 35"/>
          <p:cNvSpPr/>
          <p:nvPr/>
        </p:nvSpPr>
        <p:spPr bwMode="auto">
          <a:xfrm>
            <a:off x="2143125" y="3048000"/>
            <a:ext cx="1000125" cy="11430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meta:</a:t>
            </a:r>
          </a:p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- </a:t>
            </a:r>
            <a:r>
              <a:rPr lang="de-DE" sz="1400" err="1">
                <a:solidFill>
                  <a:srgbClr val="000000"/>
                </a:solidFill>
                <a:latin typeface="Adobe Caslon Pro" pitchFamily="18" charset="0"/>
              </a:rPr>
              <a:t>class_id</a:t>
            </a:r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/>
            </a:r>
            <a:br>
              <a:rPr lang="de-DE" sz="1400">
                <a:solidFill>
                  <a:srgbClr val="000000"/>
                </a:solidFill>
                <a:latin typeface="Adobe Caslon Pro" pitchFamily="18" charset="0"/>
              </a:rPr>
            </a:br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- </a:t>
            </a:r>
            <a:r>
              <a:rPr lang="de-DE" sz="1400" err="1">
                <a:solidFill>
                  <a:srgbClr val="000000"/>
                </a:solidFill>
                <a:latin typeface="Adobe Caslon Pro" pitchFamily="18" charset="0"/>
              </a:rPr>
              <a:t>user_id</a:t>
            </a:r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 time</a:t>
            </a:r>
          </a:p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  …</a:t>
            </a:r>
          </a:p>
        </p:txBody>
      </p:sp>
      <p:cxnSp>
        <p:nvCxnSpPr>
          <p:cNvPr id="15" name="Straight Connector 37"/>
          <p:cNvCxnSpPr>
            <a:stCxn id="13" idx="2"/>
            <a:endCxn id="14" idx="0"/>
          </p:cNvCxnSpPr>
          <p:nvPr/>
        </p:nvCxnSpPr>
        <p:spPr bwMode="auto">
          <a:xfrm rot="5400000">
            <a:off x="2894806" y="2513807"/>
            <a:ext cx="282575" cy="78581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" name="Rounded Rectangle 49"/>
          <p:cNvSpPr/>
          <p:nvPr/>
        </p:nvSpPr>
        <p:spPr bwMode="auto">
          <a:xfrm>
            <a:off x="3357563" y="3067050"/>
            <a:ext cx="928687" cy="41275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Stream A</a:t>
            </a:r>
          </a:p>
        </p:txBody>
      </p:sp>
      <p:cxnSp>
        <p:nvCxnSpPr>
          <p:cNvPr id="17" name="Straight Connector 51"/>
          <p:cNvCxnSpPr>
            <a:stCxn id="16" idx="0"/>
            <a:endCxn id="13" idx="2"/>
          </p:cNvCxnSpPr>
          <p:nvPr/>
        </p:nvCxnSpPr>
        <p:spPr bwMode="auto">
          <a:xfrm rot="16200000" flipV="1">
            <a:off x="3475037" y="2719388"/>
            <a:ext cx="301625" cy="3937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0" name="Rounded Rectangle 33"/>
          <p:cNvSpPr/>
          <p:nvPr/>
        </p:nvSpPr>
        <p:spPr bwMode="auto">
          <a:xfrm>
            <a:off x="4500563" y="3063875"/>
            <a:ext cx="928687" cy="41275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 dirty="0">
                <a:solidFill>
                  <a:srgbClr val="000000"/>
                </a:solidFill>
                <a:latin typeface="Adobe Caslon Pro" pitchFamily="18" charset="0"/>
              </a:rPr>
              <a:t>Stream B</a:t>
            </a:r>
          </a:p>
        </p:txBody>
      </p:sp>
      <p:cxnSp>
        <p:nvCxnSpPr>
          <p:cNvPr id="21" name="Straight Connector 55"/>
          <p:cNvCxnSpPr/>
          <p:nvPr/>
        </p:nvCxnSpPr>
        <p:spPr bwMode="auto">
          <a:xfrm rot="16200000" flipV="1">
            <a:off x="4047332" y="2143918"/>
            <a:ext cx="298450" cy="153511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7" name="Freeform 68"/>
          <p:cNvSpPr/>
          <p:nvPr/>
        </p:nvSpPr>
        <p:spPr bwMode="auto">
          <a:xfrm>
            <a:off x="5326063" y="1619250"/>
            <a:ext cx="3532187" cy="307975"/>
          </a:xfrm>
          <a:custGeom>
            <a:avLst/>
            <a:gdLst>
              <a:gd name="connsiteX0" fmla="*/ 0 w 2905125"/>
              <a:gd name="connsiteY0" fmla="*/ 139700 h 307975"/>
              <a:gd name="connsiteX1" fmla="*/ 257175 w 2905125"/>
              <a:gd name="connsiteY1" fmla="*/ 25400 h 307975"/>
              <a:gd name="connsiteX2" fmla="*/ 523875 w 2905125"/>
              <a:gd name="connsiteY2" fmla="*/ 292100 h 307975"/>
              <a:gd name="connsiteX3" fmla="*/ 990600 w 2905125"/>
              <a:gd name="connsiteY3" fmla="*/ 6350 h 307975"/>
              <a:gd name="connsiteX4" fmla="*/ 1438275 w 2905125"/>
              <a:gd name="connsiteY4" fmla="*/ 301625 h 307975"/>
              <a:gd name="connsiteX5" fmla="*/ 1847850 w 2905125"/>
              <a:gd name="connsiteY5" fmla="*/ 6350 h 307975"/>
              <a:gd name="connsiteX6" fmla="*/ 2247900 w 2905125"/>
              <a:gd name="connsiteY6" fmla="*/ 301625 h 307975"/>
              <a:gd name="connsiteX7" fmla="*/ 2533650 w 2905125"/>
              <a:gd name="connsiteY7" fmla="*/ 44450 h 307975"/>
              <a:gd name="connsiteX8" fmla="*/ 2905125 w 2905125"/>
              <a:gd name="connsiteY8" fmla="*/ 168275 h 307975"/>
              <a:gd name="connsiteX0" fmla="*/ 0 w 2533650"/>
              <a:gd name="connsiteY0" fmla="*/ 139700 h 307975"/>
              <a:gd name="connsiteX1" fmla="*/ 257175 w 2533650"/>
              <a:gd name="connsiteY1" fmla="*/ 25400 h 307975"/>
              <a:gd name="connsiteX2" fmla="*/ 523875 w 2533650"/>
              <a:gd name="connsiteY2" fmla="*/ 292100 h 307975"/>
              <a:gd name="connsiteX3" fmla="*/ 990600 w 2533650"/>
              <a:gd name="connsiteY3" fmla="*/ 6350 h 307975"/>
              <a:gd name="connsiteX4" fmla="*/ 1438275 w 2533650"/>
              <a:gd name="connsiteY4" fmla="*/ 301625 h 307975"/>
              <a:gd name="connsiteX5" fmla="*/ 1847850 w 2533650"/>
              <a:gd name="connsiteY5" fmla="*/ 6350 h 307975"/>
              <a:gd name="connsiteX6" fmla="*/ 2247900 w 2533650"/>
              <a:gd name="connsiteY6" fmla="*/ 301625 h 307975"/>
              <a:gd name="connsiteX7" fmla="*/ 2533650 w 2533650"/>
              <a:gd name="connsiteY7" fmla="*/ 4445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307975">
                <a:moveTo>
                  <a:pt x="0" y="139700"/>
                </a:moveTo>
                <a:cubicBezTo>
                  <a:pt x="84931" y="69850"/>
                  <a:pt x="169863" y="0"/>
                  <a:pt x="257175" y="25400"/>
                </a:cubicBezTo>
                <a:cubicBezTo>
                  <a:pt x="344487" y="50800"/>
                  <a:pt x="401638" y="295275"/>
                  <a:pt x="523875" y="292100"/>
                </a:cubicBezTo>
                <a:cubicBezTo>
                  <a:pt x="646112" y="288925"/>
                  <a:pt x="838200" y="4763"/>
                  <a:pt x="990600" y="6350"/>
                </a:cubicBezTo>
                <a:cubicBezTo>
                  <a:pt x="1143000" y="7937"/>
                  <a:pt x="1295400" y="301625"/>
                  <a:pt x="1438275" y="301625"/>
                </a:cubicBezTo>
                <a:cubicBezTo>
                  <a:pt x="1581150" y="301625"/>
                  <a:pt x="1712913" y="6350"/>
                  <a:pt x="1847850" y="6350"/>
                </a:cubicBezTo>
                <a:cubicBezTo>
                  <a:pt x="1982787" y="6350"/>
                  <a:pt x="2133600" y="295275"/>
                  <a:pt x="2247900" y="301625"/>
                </a:cubicBezTo>
                <a:cubicBezTo>
                  <a:pt x="2362200" y="307975"/>
                  <a:pt x="2424113" y="66675"/>
                  <a:pt x="2533650" y="44450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</p:spPr>
        <p:txBody>
          <a:bodyPr anchor="ctr"/>
          <a:lstStyle/>
          <a:p>
            <a:pPr>
              <a:defRPr/>
            </a:pPr>
            <a:endParaRPr lang="de-DE">
              <a:ln>
                <a:solidFill>
                  <a:prstClr val="black"/>
                </a:solidFill>
                <a:prstDash val="sysDot"/>
              </a:ln>
              <a:solidFill>
                <a:prstClr val="black"/>
              </a:solidFill>
              <a:cs typeface="+mn-cs"/>
            </a:endParaRPr>
          </a:p>
        </p:txBody>
      </p:sp>
      <p:sp>
        <p:nvSpPr>
          <p:cNvPr id="38" name="Freeform 68"/>
          <p:cNvSpPr/>
          <p:nvPr/>
        </p:nvSpPr>
        <p:spPr bwMode="auto">
          <a:xfrm flipV="1">
            <a:off x="5294313" y="2097087"/>
            <a:ext cx="3532187" cy="307975"/>
          </a:xfrm>
          <a:custGeom>
            <a:avLst/>
            <a:gdLst>
              <a:gd name="connsiteX0" fmla="*/ 0 w 2905125"/>
              <a:gd name="connsiteY0" fmla="*/ 139700 h 307975"/>
              <a:gd name="connsiteX1" fmla="*/ 257175 w 2905125"/>
              <a:gd name="connsiteY1" fmla="*/ 25400 h 307975"/>
              <a:gd name="connsiteX2" fmla="*/ 523875 w 2905125"/>
              <a:gd name="connsiteY2" fmla="*/ 292100 h 307975"/>
              <a:gd name="connsiteX3" fmla="*/ 990600 w 2905125"/>
              <a:gd name="connsiteY3" fmla="*/ 6350 h 307975"/>
              <a:gd name="connsiteX4" fmla="*/ 1438275 w 2905125"/>
              <a:gd name="connsiteY4" fmla="*/ 301625 h 307975"/>
              <a:gd name="connsiteX5" fmla="*/ 1847850 w 2905125"/>
              <a:gd name="connsiteY5" fmla="*/ 6350 h 307975"/>
              <a:gd name="connsiteX6" fmla="*/ 2247900 w 2905125"/>
              <a:gd name="connsiteY6" fmla="*/ 301625 h 307975"/>
              <a:gd name="connsiteX7" fmla="*/ 2533650 w 2905125"/>
              <a:gd name="connsiteY7" fmla="*/ 44450 h 307975"/>
              <a:gd name="connsiteX8" fmla="*/ 2905125 w 2905125"/>
              <a:gd name="connsiteY8" fmla="*/ 168275 h 307975"/>
              <a:gd name="connsiteX0" fmla="*/ 0 w 2533650"/>
              <a:gd name="connsiteY0" fmla="*/ 139700 h 307975"/>
              <a:gd name="connsiteX1" fmla="*/ 257175 w 2533650"/>
              <a:gd name="connsiteY1" fmla="*/ 25400 h 307975"/>
              <a:gd name="connsiteX2" fmla="*/ 523875 w 2533650"/>
              <a:gd name="connsiteY2" fmla="*/ 292100 h 307975"/>
              <a:gd name="connsiteX3" fmla="*/ 990600 w 2533650"/>
              <a:gd name="connsiteY3" fmla="*/ 6350 h 307975"/>
              <a:gd name="connsiteX4" fmla="*/ 1438275 w 2533650"/>
              <a:gd name="connsiteY4" fmla="*/ 301625 h 307975"/>
              <a:gd name="connsiteX5" fmla="*/ 1847850 w 2533650"/>
              <a:gd name="connsiteY5" fmla="*/ 6350 h 307975"/>
              <a:gd name="connsiteX6" fmla="*/ 2247900 w 2533650"/>
              <a:gd name="connsiteY6" fmla="*/ 301625 h 307975"/>
              <a:gd name="connsiteX7" fmla="*/ 2533650 w 2533650"/>
              <a:gd name="connsiteY7" fmla="*/ 4445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3650" h="307975">
                <a:moveTo>
                  <a:pt x="0" y="139700"/>
                </a:moveTo>
                <a:cubicBezTo>
                  <a:pt x="84931" y="69850"/>
                  <a:pt x="169863" y="0"/>
                  <a:pt x="257175" y="25400"/>
                </a:cubicBezTo>
                <a:cubicBezTo>
                  <a:pt x="344487" y="50800"/>
                  <a:pt x="401638" y="295275"/>
                  <a:pt x="523875" y="292100"/>
                </a:cubicBezTo>
                <a:cubicBezTo>
                  <a:pt x="646112" y="288925"/>
                  <a:pt x="838200" y="4763"/>
                  <a:pt x="990600" y="6350"/>
                </a:cubicBezTo>
                <a:cubicBezTo>
                  <a:pt x="1143000" y="7937"/>
                  <a:pt x="1295400" y="301625"/>
                  <a:pt x="1438275" y="301625"/>
                </a:cubicBezTo>
                <a:cubicBezTo>
                  <a:pt x="1581150" y="301625"/>
                  <a:pt x="1712913" y="6350"/>
                  <a:pt x="1847850" y="6350"/>
                </a:cubicBezTo>
                <a:cubicBezTo>
                  <a:pt x="1982787" y="6350"/>
                  <a:pt x="2133600" y="295275"/>
                  <a:pt x="2247900" y="301625"/>
                </a:cubicBezTo>
                <a:cubicBezTo>
                  <a:pt x="2362200" y="307975"/>
                  <a:pt x="2424113" y="66675"/>
                  <a:pt x="2533650" y="44450"/>
                </a:cubicBezTo>
              </a:path>
            </a:pathLst>
          </a:cu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none" w="lg" len="lg"/>
          </a:ln>
        </p:spPr>
        <p:txBody>
          <a:bodyPr anchor="ctr"/>
          <a:lstStyle/>
          <a:p>
            <a:pPr>
              <a:defRPr/>
            </a:pPr>
            <a:endParaRPr lang="de-DE">
              <a:ln>
                <a:solidFill>
                  <a:prstClr val="black"/>
                </a:solidFill>
                <a:prstDash val="sysDot"/>
              </a:ln>
              <a:solidFill>
                <a:prstClr val="black"/>
              </a:solidFill>
              <a:cs typeface="+mn-cs"/>
            </a:endParaRPr>
          </a:p>
        </p:txBody>
      </p:sp>
      <p:sp>
        <p:nvSpPr>
          <p:cNvPr id="74767" name="Text Box 13"/>
          <p:cNvSpPr txBox="1">
            <a:spLocks noChangeArrowheads="1"/>
          </p:cNvSpPr>
          <p:nvPr/>
        </p:nvSpPr>
        <p:spPr bwMode="auto">
          <a:xfrm>
            <a:off x="4183063" y="1547812"/>
            <a:ext cx="1033462" cy="3381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r>
              <a:rPr lang="de-DE" sz="1600" i="1">
                <a:solidFill>
                  <a:srgbClr val="000000"/>
                </a:solidFill>
              </a:rPr>
              <a:t>Stream A</a:t>
            </a:r>
          </a:p>
        </p:txBody>
      </p:sp>
      <p:sp>
        <p:nvSpPr>
          <p:cNvPr id="74768" name="Text Box 13"/>
          <p:cNvSpPr txBox="1">
            <a:spLocks noChangeArrowheads="1"/>
          </p:cNvSpPr>
          <p:nvPr/>
        </p:nvSpPr>
        <p:spPr bwMode="auto">
          <a:xfrm>
            <a:off x="4183063" y="1976437"/>
            <a:ext cx="1033462" cy="3381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r>
              <a:rPr lang="de-DE" sz="1600" i="1">
                <a:solidFill>
                  <a:srgbClr val="000000"/>
                </a:solidFill>
              </a:rPr>
              <a:t>Stream B</a:t>
            </a:r>
          </a:p>
        </p:txBody>
      </p:sp>
      <p:sp>
        <p:nvSpPr>
          <p:cNvPr id="74769" name="Text Box 13"/>
          <p:cNvSpPr txBox="1">
            <a:spLocks noChangeArrowheads="1"/>
          </p:cNvSpPr>
          <p:nvPr/>
        </p:nvSpPr>
        <p:spPr bwMode="auto">
          <a:xfrm>
            <a:off x="5999163" y="2924175"/>
            <a:ext cx="573087" cy="338137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r>
              <a:rPr lang="de-DE" sz="1600" i="1">
                <a:solidFill>
                  <a:srgbClr val="000000"/>
                </a:solidFill>
              </a:rPr>
              <a:t>time</a:t>
            </a:r>
          </a:p>
        </p:txBody>
      </p:sp>
      <p:cxnSp>
        <p:nvCxnSpPr>
          <p:cNvPr id="48" name="Gewinkelte Verbindung 47"/>
          <p:cNvCxnSpPr>
            <a:stCxn id="41" idx="2"/>
            <a:endCxn id="20" idx="2"/>
          </p:cNvCxnSpPr>
          <p:nvPr/>
        </p:nvCxnSpPr>
        <p:spPr>
          <a:xfrm rot="5400000">
            <a:off x="5375275" y="2136775"/>
            <a:ext cx="928688" cy="1751012"/>
          </a:xfrm>
          <a:prstGeom prst="bentConnector3">
            <a:avLst>
              <a:gd name="adj1" fmla="val 124615"/>
            </a:avLst>
          </a:prstGeom>
          <a:noFill/>
          <a:ln w="6350"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Form 49"/>
          <p:cNvCxnSpPr>
            <a:stCxn id="46" idx="3"/>
            <a:endCxn id="16" idx="2"/>
          </p:cNvCxnSpPr>
          <p:nvPr/>
        </p:nvCxnSpPr>
        <p:spPr>
          <a:xfrm flipH="1">
            <a:off x="3822700" y="1654175"/>
            <a:ext cx="3321050" cy="1825625"/>
          </a:xfrm>
          <a:prstGeom prst="bentConnector4">
            <a:avLst>
              <a:gd name="adj1" fmla="val -4015"/>
              <a:gd name="adj2" fmla="val 119313"/>
            </a:avLst>
          </a:prstGeom>
          <a:noFill/>
          <a:ln w="6350">
            <a:solidFill>
              <a:srgbClr val="00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Gerade Verbindung 43"/>
          <p:cNvCxnSpPr>
            <a:endCxn id="74769" idx="0"/>
          </p:cNvCxnSpPr>
          <p:nvPr/>
        </p:nvCxnSpPr>
        <p:spPr>
          <a:xfrm rot="5400000">
            <a:off x="5384006" y="2021681"/>
            <a:ext cx="1804988" cy="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Gewinkelte Verbindung 55"/>
          <p:cNvCxnSpPr/>
          <p:nvPr/>
        </p:nvCxnSpPr>
        <p:spPr>
          <a:xfrm rot="10800000">
            <a:off x="571500" y="3333750"/>
            <a:ext cx="1571625" cy="428625"/>
          </a:xfrm>
          <a:prstGeom prst="bentConnector3">
            <a:avLst>
              <a:gd name="adj1" fmla="val 99697"/>
            </a:avLst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aphicFrame>
        <p:nvGraphicFramePr>
          <p:cNvPr id="52" name="Group 4"/>
          <p:cNvGraphicFramePr>
            <a:graphicFrameLocks noGrp="1"/>
          </p:cNvGraphicFramePr>
          <p:nvPr/>
        </p:nvGraphicFramePr>
        <p:xfrm>
          <a:off x="357188" y="2165350"/>
          <a:ext cx="1060450" cy="11680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Class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Yellow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Blue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Red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9" name="Group 4"/>
          <p:cNvGraphicFramePr>
            <a:graphicFrameLocks noGrp="1"/>
          </p:cNvGraphicFramePr>
          <p:nvPr/>
        </p:nvGraphicFramePr>
        <p:xfrm>
          <a:off x="1714500" y="1262062"/>
          <a:ext cx="1060450" cy="8632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User</a:t>
                      </a:r>
                      <a:endParaRPr kumimoji="0" lang="de-DE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Tom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F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Sam</a:t>
                      </a: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0" name="Gewinkelte Verbindung 55"/>
          <p:cNvCxnSpPr>
            <a:stCxn id="14" idx="1"/>
          </p:cNvCxnSpPr>
          <p:nvPr/>
        </p:nvCxnSpPr>
        <p:spPr>
          <a:xfrm rot="10800000">
            <a:off x="1928813" y="2119312"/>
            <a:ext cx="214312" cy="1500188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ISamples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reset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next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next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getClassSize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getClassName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getUserSize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getUserName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user_index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getStreamDim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supportsShallowCopy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endParaRPr lang="de-DE" sz="140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ISamples Wrapper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ISHotClass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ISHotClass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setHotClass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ISSelectDim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ISSelectDim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setSelection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n_dims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callEnter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callFlush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err="1" smtClean="0"/>
              <a:t>trainer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Trainer</a:t>
            </a:r>
          </a:p>
        </p:txBody>
      </p:sp>
      <p:sp>
        <p:nvSpPr>
          <p:cNvPr id="81945" name="Inhaltsplatzhalter 8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/>
          <a:lstStyle/>
          <a:p>
            <a:r>
              <a:rPr lang="en-US" sz="2000" smtClean="0"/>
              <a:t>Wrapper for model or fusion class:</a:t>
            </a:r>
          </a:p>
        </p:txBody>
      </p:sp>
      <p:cxnSp>
        <p:nvCxnSpPr>
          <p:cNvPr id="49" name="Gerade Verbindung 48"/>
          <p:cNvCxnSpPr>
            <a:endCxn id="55" idx="0"/>
          </p:cNvCxnSpPr>
          <p:nvPr/>
        </p:nvCxnSpPr>
        <p:spPr>
          <a:xfrm rot="5400000">
            <a:off x="3768725" y="3779838"/>
            <a:ext cx="692150" cy="0"/>
          </a:xfrm>
          <a:prstGeom prst="line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125663" y="5681663"/>
            <a:ext cx="1036637" cy="4841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Model</a:t>
            </a:r>
          </a:p>
        </p:txBody>
      </p:sp>
      <p:sp>
        <p:nvSpPr>
          <p:cNvPr id="53" name="Rechteck 52"/>
          <p:cNvSpPr/>
          <p:nvPr/>
        </p:nvSpPr>
        <p:spPr>
          <a:xfrm>
            <a:off x="3054350" y="4929188"/>
            <a:ext cx="2122488" cy="4841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Fusion</a:t>
            </a:r>
          </a:p>
        </p:txBody>
      </p:sp>
      <p:cxnSp>
        <p:nvCxnSpPr>
          <p:cNvPr id="54" name="Gerade Verbindung 53"/>
          <p:cNvCxnSpPr>
            <a:stCxn id="53" idx="2"/>
            <a:endCxn id="51" idx="0"/>
          </p:cNvCxnSpPr>
          <p:nvPr/>
        </p:nvCxnSpPr>
        <p:spPr>
          <a:xfrm rot="5400000">
            <a:off x="3244850" y="4811713"/>
            <a:ext cx="268288" cy="14716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3408363" y="4125913"/>
            <a:ext cx="1414462" cy="5207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Trainer</a:t>
            </a:r>
          </a:p>
        </p:txBody>
      </p:sp>
      <p:cxnSp>
        <p:nvCxnSpPr>
          <p:cNvPr id="57" name="Gerade Verbindung 56"/>
          <p:cNvCxnSpPr>
            <a:stCxn id="55" idx="2"/>
            <a:endCxn id="53" idx="0"/>
          </p:cNvCxnSpPr>
          <p:nvPr/>
        </p:nvCxnSpPr>
        <p:spPr>
          <a:xfrm rot="5400000">
            <a:off x="3973512" y="4787901"/>
            <a:ext cx="28257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29" name="Textfeld 57"/>
          <p:cNvSpPr txBox="1">
            <a:spLocks noChangeArrowheads="1"/>
          </p:cNvSpPr>
          <p:nvPr/>
        </p:nvSpPr>
        <p:spPr bwMode="auto">
          <a:xfrm>
            <a:off x="4227513" y="3514725"/>
            <a:ext cx="896592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Training</a:t>
            </a:r>
          </a:p>
        </p:txBody>
      </p:sp>
      <p:cxnSp>
        <p:nvCxnSpPr>
          <p:cNvPr id="61" name="Gerade Verbindung 60"/>
          <p:cNvCxnSpPr>
            <a:stCxn id="70" idx="0"/>
            <a:endCxn id="81931" idx="2"/>
          </p:cNvCxnSpPr>
          <p:nvPr/>
        </p:nvCxnSpPr>
        <p:spPr>
          <a:xfrm flipH="1" flipV="1">
            <a:off x="3234242" y="2676169"/>
            <a:ext cx="987588" cy="3178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31" name="Textfeld 61"/>
          <p:cNvSpPr txBox="1">
            <a:spLocks noChangeArrowheads="1"/>
          </p:cNvSpPr>
          <p:nvPr/>
        </p:nvSpPr>
        <p:spPr bwMode="auto">
          <a:xfrm>
            <a:off x="2870200" y="2238375"/>
            <a:ext cx="728084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Class1</a:t>
            </a:r>
          </a:p>
        </p:txBody>
      </p:sp>
      <p:sp>
        <p:nvSpPr>
          <p:cNvPr id="81932" name="Textfeld 62"/>
          <p:cNvSpPr txBox="1">
            <a:spLocks noChangeArrowheads="1"/>
          </p:cNvSpPr>
          <p:nvPr/>
        </p:nvSpPr>
        <p:spPr bwMode="auto">
          <a:xfrm>
            <a:off x="3662363" y="2238375"/>
            <a:ext cx="1039067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Class2  …</a:t>
            </a:r>
          </a:p>
        </p:txBody>
      </p:sp>
      <p:sp>
        <p:nvSpPr>
          <p:cNvPr id="81933" name="Textfeld 63"/>
          <p:cNvSpPr txBox="1">
            <a:spLocks noChangeArrowheads="1"/>
          </p:cNvSpPr>
          <p:nvPr/>
        </p:nvSpPr>
        <p:spPr bwMode="auto">
          <a:xfrm>
            <a:off x="4952990" y="2238375"/>
            <a:ext cx="788998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algn="r"/>
            <a:r>
              <a:rPr lang="de-DE" sz="1600">
                <a:latin typeface="Adobe Caslon Pro" pitchFamily="18" charset="0"/>
              </a:rPr>
              <a:t>ClassN</a:t>
            </a:r>
          </a:p>
        </p:txBody>
      </p:sp>
      <p:cxnSp>
        <p:nvCxnSpPr>
          <p:cNvPr id="65" name="Gerade Verbindung 64"/>
          <p:cNvCxnSpPr>
            <a:stCxn id="70" idx="0"/>
            <a:endCxn id="81932" idx="2"/>
          </p:cNvCxnSpPr>
          <p:nvPr/>
        </p:nvCxnSpPr>
        <p:spPr>
          <a:xfrm flipH="1" flipV="1">
            <a:off x="4181897" y="2676169"/>
            <a:ext cx="39933" cy="3178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65"/>
          <p:cNvCxnSpPr>
            <a:stCxn id="70" idx="0"/>
            <a:endCxn id="81933" idx="2"/>
          </p:cNvCxnSpPr>
          <p:nvPr/>
        </p:nvCxnSpPr>
        <p:spPr>
          <a:xfrm flipV="1">
            <a:off x="4221830" y="2676169"/>
            <a:ext cx="1125659" cy="3178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71" idx="3"/>
            <a:endCxn id="81938" idx="1"/>
          </p:cNvCxnSpPr>
          <p:nvPr/>
        </p:nvCxnSpPr>
        <p:spPr>
          <a:xfrm>
            <a:off x="2630488" y="4493419"/>
            <a:ext cx="3087363" cy="46098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937" name="Textfeld 67"/>
          <p:cNvSpPr txBox="1">
            <a:spLocks noChangeArrowheads="1"/>
          </p:cNvSpPr>
          <p:nvPr/>
        </p:nvSpPr>
        <p:spPr bwMode="auto">
          <a:xfrm>
            <a:off x="2657475" y="4125913"/>
            <a:ext cx="537070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Test</a:t>
            </a:r>
          </a:p>
        </p:txBody>
      </p:sp>
      <p:sp>
        <p:nvSpPr>
          <p:cNvPr id="81938" name="Textfeld 68"/>
          <p:cNvSpPr txBox="1">
            <a:spLocks noChangeArrowheads="1"/>
          </p:cNvSpPr>
          <p:nvPr/>
        </p:nvSpPr>
        <p:spPr bwMode="auto">
          <a:xfrm>
            <a:off x="5717851" y="3951288"/>
            <a:ext cx="1149674" cy="117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algn="r"/>
            <a:r>
              <a:rPr lang="de-DE" sz="1600">
                <a:latin typeface="Adobe Caslon Pro" pitchFamily="18" charset="0"/>
              </a:rPr>
              <a:t>Class1=0.2</a:t>
            </a:r>
          </a:p>
          <a:p>
            <a:pPr algn="r"/>
            <a:r>
              <a:rPr lang="de-DE" sz="1600">
                <a:latin typeface="Adobe Caslon Pro" pitchFamily="18" charset="0"/>
              </a:rPr>
              <a:t>Class2=0.1</a:t>
            </a:r>
          </a:p>
          <a:p>
            <a:pPr algn="r"/>
            <a:r>
              <a:rPr lang="de-DE" sz="1600">
                <a:latin typeface="Adobe Caslon Pro" pitchFamily="18" charset="0"/>
              </a:rPr>
              <a:t>…     </a:t>
            </a:r>
          </a:p>
          <a:p>
            <a:pPr algn="r"/>
            <a:r>
              <a:rPr lang="de-DE" sz="1600">
                <a:latin typeface="Adobe Caslon Pro" pitchFamily="18" charset="0"/>
              </a:rPr>
              <a:t>ClassN=0.4</a:t>
            </a:r>
          </a:p>
        </p:txBody>
      </p:sp>
      <p:sp>
        <p:nvSpPr>
          <p:cNvPr id="70" name="Flussdiagramm: Mehrere Dokumente 69"/>
          <p:cNvSpPr/>
          <p:nvPr/>
        </p:nvSpPr>
        <p:spPr>
          <a:xfrm>
            <a:off x="3336925" y="2994025"/>
            <a:ext cx="1555750" cy="566738"/>
          </a:xfrm>
          <a:prstGeom prst="flowChartMultidocumen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Samples</a:t>
            </a:r>
          </a:p>
        </p:txBody>
      </p:sp>
      <p:sp>
        <p:nvSpPr>
          <p:cNvPr id="71" name="Flussdiagramm: Dokument 70"/>
          <p:cNvSpPr/>
          <p:nvPr/>
        </p:nvSpPr>
        <p:spPr>
          <a:xfrm>
            <a:off x="1357313" y="4281488"/>
            <a:ext cx="1273175" cy="423862"/>
          </a:xfrm>
          <a:prstGeom prst="flowChartDocumen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77" name="Rechteck 76"/>
          <p:cNvSpPr/>
          <p:nvPr/>
        </p:nvSpPr>
        <p:spPr>
          <a:xfrm>
            <a:off x="3606800" y="5681663"/>
            <a:ext cx="1036638" cy="4841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Model</a:t>
            </a:r>
          </a:p>
        </p:txBody>
      </p:sp>
      <p:sp>
        <p:nvSpPr>
          <p:cNvPr id="78" name="Rechteck 77"/>
          <p:cNvSpPr/>
          <p:nvPr/>
        </p:nvSpPr>
        <p:spPr>
          <a:xfrm>
            <a:off x="5045075" y="5681663"/>
            <a:ext cx="1036638" cy="48418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Model</a:t>
            </a:r>
          </a:p>
        </p:txBody>
      </p:sp>
      <p:cxnSp>
        <p:nvCxnSpPr>
          <p:cNvPr id="79" name="Gerade Verbindung 78"/>
          <p:cNvCxnSpPr>
            <a:stCxn id="53" idx="2"/>
            <a:endCxn id="77" idx="0"/>
          </p:cNvCxnSpPr>
          <p:nvPr/>
        </p:nvCxnSpPr>
        <p:spPr>
          <a:xfrm rot="16200000" flipH="1">
            <a:off x="3985419" y="5542756"/>
            <a:ext cx="268288" cy="95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stCxn id="53" idx="2"/>
            <a:endCxn id="78" idx="0"/>
          </p:cNvCxnSpPr>
          <p:nvPr/>
        </p:nvCxnSpPr>
        <p:spPr>
          <a:xfrm rot="16200000" flipH="1">
            <a:off x="4704556" y="4823619"/>
            <a:ext cx="268288" cy="1447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MyObject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*o;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create object with default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 = </a:t>
            </a:r>
            <a:r>
              <a:rPr lang="en-US" sz="1400" dirty="0" err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ssi_create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"object"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o-&gt;print();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getOptions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getOptions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()-&gt;toggle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o-&gt;print();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getOptions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()-&gt;print(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ssiout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object with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 = </a:t>
            </a:r>
            <a:r>
              <a:rPr lang="en-US" sz="1400" dirty="0" err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ssi_create_id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MyObject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"object"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"my"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output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objects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Factory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::Print();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delete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objects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Factory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::Clear();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867400" y="1524000"/>
            <a:ext cx="3276600" cy="5334000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[factory___] create instance of '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'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[factory___] store instance of '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' as 'noname002'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__] calling print()..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string=hello world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__] calling print()..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string=hello world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 err="1">
                <a:solidFill>
                  <a:schemeClr val="bg1"/>
                </a:solidFill>
                <a:latin typeface="Consolas"/>
              </a:rPr>
              <a:t>toggle:BOOL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 -&gt; true LOCK [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i'm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 a toggle]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 err="1">
                <a:solidFill>
                  <a:schemeClr val="bg1"/>
                </a:solidFill>
                <a:latin typeface="Consolas"/>
              </a:rPr>
              <a:t>string:CHAR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 -&gt; hello world LOCK [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i'm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 a string]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[factory___] create instance of '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'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[factory___] store instance of '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' as 'my'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DLLs: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Objects: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 &gt; noname002 [ 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 ]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 &gt; my [ 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myobject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 ]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 &gt; console [ Console ]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Strings: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[factory___] clear factory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[factory___] clear objects</a:t>
            </a:r>
            <a:endParaRPr lang="en-US" sz="1200" dirty="0" smtClean="0">
              <a:solidFill>
                <a:schemeClr val="bg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518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Trainer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Trainer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Trainer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Trainer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*model,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Trainer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cluster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Evaluation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Evaluation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evaluiert gegen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test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set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trainiert mit (100*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split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)% und testet mit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rest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evalSplit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&amp;s,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split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bildet k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folds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und testet jedes einmal gegen den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rest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evalKFold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k);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wie k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folds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, wobei k = #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evalLOO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(Trainer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gibt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confusion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matrix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aus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(FILE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stdout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// setzt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confusion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8000"/>
                </a:solidFill>
                <a:latin typeface="Consolas"/>
              </a:rPr>
              <a:t>matrix</a:t>
            </a:r>
            <a:r>
              <a:rPr lang="de-DE" sz="1400" smtClean="0">
                <a:solidFill>
                  <a:srgbClr val="008000"/>
                </a:solidFill>
                <a:latin typeface="Consolas"/>
              </a:rPr>
              <a:t> zurück </a:t>
            </a:r>
            <a:br>
              <a:rPr lang="de-DE" sz="1400" smtClean="0">
                <a:solidFill>
                  <a:srgbClr val="008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Model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</a:t>
            </a:r>
          </a:p>
        </p:txBody>
      </p:sp>
      <p:sp>
        <p:nvSpPr>
          <p:cNvPr id="77827" name="Inhaltsplatzhalt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Training: present samples including class labels</a:t>
            </a:r>
          </a:p>
          <a:p>
            <a:r>
              <a:rPr lang="en-US" sz="2000" dirty="0" smtClean="0"/>
              <a:t>Test: calculate confidence value for each class and assign sample to class with highest probability</a:t>
            </a:r>
          </a:p>
        </p:txBody>
      </p:sp>
      <p:sp>
        <p:nvSpPr>
          <p:cNvPr id="7" name="Rechteck 6"/>
          <p:cNvSpPr/>
          <p:nvPr/>
        </p:nvSpPr>
        <p:spPr>
          <a:xfrm>
            <a:off x="2647950" y="5327650"/>
            <a:ext cx="1414463" cy="5207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Model</a:t>
            </a:r>
          </a:p>
        </p:txBody>
      </p:sp>
      <p:cxnSp>
        <p:nvCxnSpPr>
          <p:cNvPr id="9" name="Gerade Verbindung mit Pfeil 8"/>
          <p:cNvCxnSpPr>
            <a:stCxn id="12" idx="3"/>
            <a:endCxn id="77831" idx="1"/>
          </p:cNvCxnSpPr>
          <p:nvPr/>
        </p:nvCxnSpPr>
        <p:spPr>
          <a:xfrm>
            <a:off x="1914003" y="5722144"/>
            <a:ext cx="2640211" cy="1911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830" name="Textfeld 9"/>
          <p:cNvSpPr txBox="1">
            <a:spLocks noChangeArrowheads="1"/>
          </p:cNvSpPr>
          <p:nvPr/>
        </p:nvSpPr>
        <p:spPr bwMode="auto">
          <a:xfrm>
            <a:off x="1897063" y="5327650"/>
            <a:ext cx="537070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Test</a:t>
            </a:r>
          </a:p>
        </p:txBody>
      </p:sp>
      <p:sp>
        <p:nvSpPr>
          <p:cNvPr id="77831" name="Textfeld 10"/>
          <p:cNvSpPr txBox="1">
            <a:spLocks noChangeArrowheads="1"/>
          </p:cNvSpPr>
          <p:nvPr/>
        </p:nvSpPr>
        <p:spPr bwMode="auto">
          <a:xfrm>
            <a:off x="4554214" y="5153025"/>
            <a:ext cx="1149674" cy="117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algn="r"/>
            <a:r>
              <a:rPr lang="de-DE" sz="1600" dirty="0">
                <a:latin typeface="Adobe Caslon Pro" pitchFamily="18" charset="0"/>
              </a:rPr>
              <a:t>Class1=0.2</a:t>
            </a:r>
          </a:p>
          <a:p>
            <a:pPr algn="r"/>
            <a:r>
              <a:rPr lang="de-DE" sz="1600" dirty="0">
                <a:latin typeface="Adobe Caslon Pro" pitchFamily="18" charset="0"/>
              </a:rPr>
              <a:t>Class2=0.1</a:t>
            </a:r>
          </a:p>
          <a:p>
            <a:pPr algn="r"/>
            <a:r>
              <a:rPr lang="de-DE" sz="1600" dirty="0">
                <a:latin typeface="Adobe Caslon Pro" pitchFamily="18" charset="0"/>
              </a:rPr>
              <a:t>…     </a:t>
            </a:r>
          </a:p>
          <a:p>
            <a:pPr algn="r"/>
            <a:r>
              <a:rPr lang="de-DE" sz="1600" dirty="0" err="1">
                <a:latin typeface="Adobe Caslon Pro" pitchFamily="18" charset="0"/>
              </a:rPr>
              <a:t>ClassN</a:t>
            </a:r>
            <a:r>
              <a:rPr lang="de-DE" sz="1600" dirty="0">
                <a:latin typeface="Adobe Caslon Pro" pitchFamily="18" charset="0"/>
              </a:rPr>
              <a:t>=0.4</a:t>
            </a:r>
          </a:p>
        </p:txBody>
      </p:sp>
      <p:sp>
        <p:nvSpPr>
          <p:cNvPr id="12" name="Flussdiagramm: Dokument 11"/>
          <p:cNvSpPr/>
          <p:nvPr/>
        </p:nvSpPr>
        <p:spPr>
          <a:xfrm>
            <a:off x="640828" y="5510212"/>
            <a:ext cx="1273175" cy="423863"/>
          </a:xfrm>
          <a:prstGeom prst="flowChartDocumen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77833" name="Textfeld 12"/>
          <p:cNvSpPr txBox="1">
            <a:spLocks noChangeArrowheads="1"/>
          </p:cNvSpPr>
          <p:nvPr/>
        </p:nvSpPr>
        <p:spPr bwMode="auto">
          <a:xfrm>
            <a:off x="6113463" y="5510213"/>
            <a:ext cx="2413161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>
                <a:latin typeface="Adobe Caslon Pro" pitchFamily="18" charset="0"/>
              </a:rPr>
              <a:t>MAX (Class1,…, Class N)</a:t>
            </a:r>
          </a:p>
        </p:txBody>
      </p:sp>
      <p:sp>
        <p:nvSpPr>
          <p:cNvPr id="14" name="Geschweifte Klammer rechts 13"/>
          <p:cNvSpPr/>
          <p:nvPr/>
        </p:nvSpPr>
        <p:spPr>
          <a:xfrm>
            <a:off x="5703888" y="4953000"/>
            <a:ext cx="357187" cy="13843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tIns="144000" anchor="ctr"/>
          <a:lstStyle/>
          <a:p>
            <a:pPr>
              <a:defRPr/>
            </a:pPr>
            <a:endParaRPr lang="en-US">
              <a:latin typeface="Adobe Caslon Pro" pitchFamily="18" charset="0"/>
            </a:endParaRPr>
          </a:p>
        </p:txBody>
      </p:sp>
      <p:sp>
        <p:nvSpPr>
          <p:cNvPr id="15" name="Flussdiagramm: Mehrere Dokumente 14"/>
          <p:cNvSpPr/>
          <p:nvPr/>
        </p:nvSpPr>
        <p:spPr>
          <a:xfrm>
            <a:off x="3714750" y="3736975"/>
            <a:ext cx="1555750" cy="565150"/>
          </a:xfrm>
          <a:prstGeom prst="flowChartMultidocumen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Samples</a:t>
            </a:r>
          </a:p>
        </p:txBody>
      </p:sp>
      <p:sp>
        <p:nvSpPr>
          <p:cNvPr id="16" name="Rechteck 15"/>
          <p:cNvSpPr/>
          <p:nvPr/>
        </p:nvSpPr>
        <p:spPr>
          <a:xfrm>
            <a:off x="6556375" y="3759200"/>
            <a:ext cx="1414463" cy="51911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err="1">
                <a:solidFill>
                  <a:srgbClr val="000000"/>
                </a:solidFill>
                <a:latin typeface="Adobe Caslon Pro" pitchFamily="18" charset="0"/>
              </a:rPr>
              <a:t>Trained</a:t>
            </a:r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 Model</a:t>
            </a:r>
          </a:p>
        </p:txBody>
      </p:sp>
      <p:sp>
        <p:nvSpPr>
          <p:cNvPr id="77837" name="Textfeld 17"/>
          <p:cNvSpPr txBox="1">
            <a:spLocks noChangeArrowheads="1"/>
          </p:cNvSpPr>
          <p:nvPr/>
        </p:nvSpPr>
        <p:spPr bwMode="auto">
          <a:xfrm>
            <a:off x="5426075" y="3679825"/>
            <a:ext cx="896592" cy="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r>
              <a:rPr lang="de-DE" sz="1600" dirty="0">
                <a:latin typeface="Adobe Caslon Pro" pitchFamily="18" charset="0"/>
              </a:rPr>
              <a:t>Training</a:t>
            </a:r>
          </a:p>
        </p:txBody>
      </p:sp>
      <p:cxnSp>
        <p:nvCxnSpPr>
          <p:cNvPr id="24" name="Gerade Verbindung mit Pfeil 23"/>
          <p:cNvCxnSpPr>
            <a:stCxn id="15" idx="3"/>
            <a:endCxn id="16" idx="1"/>
          </p:cNvCxnSpPr>
          <p:nvPr/>
        </p:nvCxnSpPr>
        <p:spPr>
          <a:xfrm>
            <a:off x="5270500" y="4019550"/>
            <a:ext cx="128587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6556375" y="4483312"/>
            <a:ext cx="1475657" cy="926888"/>
            <a:chOff x="5444914" y="2776663"/>
            <a:chExt cx="2377223" cy="1491687"/>
          </a:xfrm>
          <a:noFill/>
          <a:effectLst/>
        </p:grpSpPr>
        <p:grpSp>
          <p:nvGrpSpPr>
            <p:cNvPr id="3" name="Group 75"/>
            <p:cNvGrpSpPr>
              <a:grpSpLocks/>
            </p:cNvGrpSpPr>
            <p:nvPr/>
          </p:nvGrpSpPr>
          <p:grpSpPr bwMode="auto">
            <a:xfrm>
              <a:off x="6649011" y="2776914"/>
              <a:ext cx="926078" cy="755415"/>
              <a:chOff x="2003" y="1974"/>
              <a:chExt cx="879" cy="777"/>
            </a:xfrm>
            <a:grpFill/>
          </p:grpSpPr>
          <p:sp>
            <p:nvSpPr>
              <p:cNvPr id="40" name="Freeform 77"/>
              <p:cNvSpPr>
                <a:spLocks/>
              </p:cNvSpPr>
              <p:nvPr/>
            </p:nvSpPr>
            <p:spPr bwMode="auto">
              <a:xfrm>
                <a:off x="2003" y="1974"/>
                <a:ext cx="439" cy="777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sp>
            <p:nvSpPr>
              <p:cNvPr id="38" name="Freeform 80"/>
              <p:cNvSpPr>
                <a:spLocks/>
              </p:cNvSpPr>
              <p:nvPr/>
            </p:nvSpPr>
            <p:spPr bwMode="auto">
              <a:xfrm flipH="1">
                <a:off x="2443" y="1974"/>
                <a:ext cx="439" cy="777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</p:grp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5611891" y="2776663"/>
              <a:ext cx="1407768" cy="755707"/>
              <a:chOff x="2004" y="1731"/>
              <a:chExt cx="875" cy="1072"/>
            </a:xfrm>
            <a:grpFill/>
          </p:grpSpPr>
          <p:sp>
            <p:nvSpPr>
              <p:cNvPr id="34" name="Freeform 84"/>
              <p:cNvSpPr>
                <a:spLocks/>
              </p:cNvSpPr>
              <p:nvPr/>
            </p:nvSpPr>
            <p:spPr bwMode="auto">
              <a:xfrm>
                <a:off x="2004" y="1731"/>
                <a:ext cx="440" cy="1072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sp>
            <p:nvSpPr>
              <p:cNvPr id="32" name="Freeform 87"/>
              <p:cNvSpPr>
                <a:spLocks/>
              </p:cNvSpPr>
              <p:nvPr/>
            </p:nvSpPr>
            <p:spPr bwMode="auto">
              <a:xfrm flipH="1">
                <a:off x="2439" y="1731"/>
                <a:ext cx="440" cy="1072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</p:grpSp>
        <p:sp>
          <p:nvSpPr>
            <p:cNvPr id="28" name="TextBox 59"/>
            <p:cNvSpPr txBox="1"/>
            <p:nvPr/>
          </p:nvSpPr>
          <p:spPr bwMode="auto">
            <a:xfrm>
              <a:off x="5444914" y="3613319"/>
              <a:ext cx="1064454" cy="65503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Class1</a:t>
              </a:r>
            </a:p>
          </p:txBody>
        </p:sp>
        <p:sp>
          <p:nvSpPr>
            <p:cNvPr id="29" name="TextBox 60"/>
            <p:cNvSpPr txBox="1"/>
            <p:nvPr/>
          </p:nvSpPr>
          <p:spPr bwMode="auto">
            <a:xfrm>
              <a:off x="6672465" y="3610763"/>
              <a:ext cx="1149672" cy="65503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 err="1">
                  <a:solidFill>
                    <a:prstClr val="black"/>
                  </a:solidFill>
                  <a:latin typeface="Adobe Caslon Pro" pitchFamily="18" charset="0"/>
                </a:rPr>
                <a:t>ClassN</a:t>
              </a:r>
              <a:endParaRPr lang="de-DE" sz="1400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</p:grpSp>
      <p:sp>
        <p:nvSpPr>
          <p:cNvPr id="43" name="Rechteck 42"/>
          <p:cNvSpPr/>
          <p:nvPr/>
        </p:nvSpPr>
        <p:spPr>
          <a:xfrm>
            <a:off x="1214438" y="2819400"/>
            <a:ext cx="1414462" cy="51911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Default Model</a:t>
            </a:r>
          </a:p>
        </p:txBody>
      </p:sp>
      <p:sp>
        <p:nvSpPr>
          <p:cNvPr id="47" name="TextBox 59"/>
          <p:cNvSpPr txBox="1"/>
          <p:nvPr/>
        </p:nvSpPr>
        <p:spPr bwMode="auto">
          <a:xfrm>
            <a:off x="1214438" y="3860184"/>
            <a:ext cx="660758" cy="407016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tIns="144000" anchor="ctr"/>
          <a:lstStyle>
            <a:defPPr>
              <a:defRPr lang="en-US"/>
            </a:defPPr>
            <a:lvl1pPr algn="ctr" eaLnBrk="0" hangingPunct="0">
              <a:defRPr sz="1400">
                <a:solidFill>
                  <a:srgbClr val="000000"/>
                </a:solidFill>
                <a:latin typeface="Adobe Caslon Pro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de-DE"/>
              <a:t>Class1</a:t>
            </a:r>
          </a:p>
        </p:txBody>
      </p:sp>
      <p:sp>
        <p:nvSpPr>
          <p:cNvPr id="48" name="TextBox 60"/>
          <p:cNvSpPr txBox="1"/>
          <p:nvPr/>
        </p:nvSpPr>
        <p:spPr bwMode="auto">
          <a:xfrm>
            <a:off x="1976438" y="3858597"/>
            <a:ext cx="713657" cy="407016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 tIns="144000" anchor="ctr"/>
          <a:lstStyle>
            <a:defPPr>
              <a:defRPr lang="en-US"/>
            </a:defPPr>
            <a:lvl1pPr algn="ctr" eaLnBrk="0" hangingPunct="0">
              <a:defRPr sz="1400">
                <a:solidFill>
                  <a:srgbClr val="000000"/>
                </a:solidFill>
                <a:latin typeface="Adobe Caslon Pro" pitchFamily="18" charset="0"/>
              </a:defRPr>
            </a:lvl1pPr>
          </a:lstStyle>
          <a:p>
            <a:r>
              <a:rPr lang="de-DE" err="1"/>
              <a:t>ClassN</a:t>
            </a:r>
            <a:endParaRPr lang="de-DE"/>
          </a:p>
        </p:txBody>
      </p:sp>
      <p:sp>
        <p:nvSpPr>
          <p:cNvPr id="81" name="Pfeil nach rechts 80"/>
          <p:cNvSpPr/>
          <p:nvPr/>
        </p:nvSpPr>
        <p:spPr>
          <a:xfrm>
            <a:off x="3000375" y="3462338"/>
            <a:ext cx="428625" cy="46355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anchor="ctr"/>
          <a:lstStyle/>
          <a:p>
            <a:pPr>
              <a:defRPr/>
            </a:pPr>
            <a:endParaRPr lang="en-US">
              <a:latin typeface="Adobe Caslon Pro" pitchFamily="18" charset="0"/>
            </a:endParaRPr>
          </a:p>
        </p:txBody>
      </p:sp>
      <p:sp>
        <p:nvSpPr>
          <p:cNvPr id="82" name="Pfeil nach rechts 81"/>
          <p:cNvSpPr/>
          <p:nvPr/>
        </p:nvSpPr>
        <p:spPr>
          <a:xfrm rot="5400000">
            <a:off x="4473575" y="4554538"/>
            <a:ext cx="428625" cy="463550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anchor="ctr"/>
          <a:lstStyle/>
          <a:p>
            <a:pPr>
              <a:defRPr/>
            </a:pPr>
            <a:endParaRPr lang="en-US">
              <a:latin typeface="Adobe Caslon Pro" pitchFamily="18" charset="0"/>
            </a:endParaRPr>
          </a:p>
        </p:txBody>
      </p: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2054071" y="3447434"/>
            <a:ext cx="574980" cy="469583"/>
            <a:chOff x="2003" y="1729"/>
            <a:chExt cx="879" cy="2880"/>
          </a:xfrm>
          <a:effectLst/>
        </p:grpSpPr>
        <p:sp>
          <p:nvSpPr>
            <p:cNvPr id="59" name="Freeform 77"/>
            <p:cNvSpPr>
              <a:spLocks/>
            </p:cNvSpPr>
            <p:nvPr/>
          </p:nvSpPr>
          <p:spPr bwMode="auto">
            <a:xfrm>
              <a:off x="2003" y="1729"/>
              <a:ext cx="439" cy="2880"/>
            </a:xfrm>
            <a:custGeom>
              <a:avLst/>
              <a:gdLst/>
              <a:ahLst/>
              <a:cxnLst>
                <a:cxn ang="0">
                  <a:pos x="0" y="1428"/>
                </a:cxn>
                <a:cxn ang="0">
                  <a:pos x="202" y="1228"/>
                </a:cxn>
                <a:cxn ang="0">
                  <a:pos x="618" y="215"/>
                </a:cxn>
                <a:cxn ang="0">
                  <a:pos x="975" y="0"/>
                </a:cxn>
              </a:cxnLst>
              <a:rect l="0" t="0" r="r" b="b"/>
              <a:pathLst>
                <a:path w="975" h="1430">
                  <a:moveTo>
                    <a:pt x="0" y="1428"/>
                  </a:moveTo>
                  <a:cubicBezTo>
                    <a:pt x="21" y="1424"/>
                    <a:pt x="99" y="1430"/>
                    <a:pt x="202" y="1228"/>
                  </a:cubicBezTo>
                  <a:cubicBezTo>
                    <a:pt x="305" y="1026"/>
                    <a:pt x="489" y="420"/>
                    <a:pt x="618" y="215"/>
                  </a:cubicBezTo>
                  <a:cubicBezTo>
                    <a:pt x="747" y="10"/>
                    <a:pt x="870" y="0"/>
                    <a:pt x="975" y="0"/>
                  </a:cubicBezTo>
                </a:path>
              </a:pathLst>
            </a:cu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600" tIns="144000" rIns="93600" bIns="46800">
              <a:spAutoFit/>
            </a:bodyPr>
            <a:lstStyle/>
            <a:p>
              <a:pPr>
                <a:defRPr/>
              </a:pPr>
              <a:endParaRPr lang="de-DE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  <p:sp>
          <p:nvSpPr>
            <p:cNvPr id="57" name="Freeform 80"/>
            <p:cNvSpPr>
              <a:spLocks/>
            </p:cNvSpPr>
            <p:nvPr/>
          </p:nvSpPr>
          <p:spPr bwMode="auto">
            <a:xfrm flipH="1">
              <a:off x="2443" y="1729"/>
              <a:ext cx="439" cy="2880"/>
            </a:xfrm>
            <a:custGeom>
              <a:avLst/>
              <a:gdLst/>
              <a:ahLst/>
              <a:cxnLst>
                <a:cxn ang="0">
                  <a:pos x="0" y="1428"/>
                </a:cxn>
                <a:cxn ang="0">
                  <a:pos x="202" y="1228"/>
                </a:cxn>
                <a:cxn ang="0">
                  <a:pos x="618" y="215"/>
                </a:cxn>
                <a:cxn ang="0">
                  <a:pos x="975" y="0"/>
                </a:cxn>
              </a:cxnLst>
              <a:rect l="0" t="0" r="r" b="b"/>
              <a:pathLst>
                <a:path w="975" h="1430">
                  <a:moveTo>
                    <a:pt x="0" y="1428"/>
                  </a:moveTo>
                  <a:cubicBezTo>
                    <a:pt x="21" y="1424"/>
                    <a:pt x="99" y="1430"/>
                    <a:pt x="202" y="1228"/>
                  </a:cubicBezTo>
                  <a:cubicBezTo>
                    <a:pt x="305" y="1026"/>
                    <a:pt x="489" y="420"/>
                    <a:pt x="618" y="215"/>
                  </a:cubicBezTo>
                  <a:cubicBezTo>
                    <a:pt x="747" y="10"/>
                    <a:pt x="870" y="0"/>
                    <a:pt x="975" y="0"/>
                  </a:cubicBezTo>
                </a:path>
              </a:pathLst>
            </a:cu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600" tIns="144000" rIns="93600" bIns="46800">
              <a:spAutoFit/>
            </a:bodyPr>
            <a:lstStyle/>
            <a:p>
              <a:pPr>
                <a:defRPr/>
              </a:pPr>
              <a:endParaRPr lang="de-DE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</p:grpSp>
      <p:grpSp>
        <p:nvGrpSpPr>
          <p:cNvPr id="18" name="Group 75"/>
          <p:cNvGrpSpPr>
            <a:grpSpLocks/>
          </p:cNvGrpSpPr>
          <p:nvPr/>
        </p:nvGrpSpPr>
        <p:grpSpPr bwMode="auto">
          <a:xfrm>
            <a:off x="1268258" y="3441084"/>
            <a:ext cx="574980" cy="469583"/>
            <a:chOff x="2003" y="1729"/>
            <a:chExt cx="879" cy="2880"/>
          </a:xfrm>
          <a:effectLst/>
        </p:grpSpPr>
        <p:sp>
          <p:nvSpPr>
            <p:cNvPr id="66" name="Freeform 77"/>
            <p:cNvSpPr>
              <a:spLocks/>
            </p:cNvSpPr>
            <p:nvPr/>
          </p:nvSpPr>
          <p:spPr bwMode="auto">
            <a:xfrm>
              <a:off x="2003" y="1729"/>
              <a:ext cx="439" cy="2880"/>
            </a:xfrm>
            <a:custGeom>
              <a:avLst/>
              <a:gdLst/>
              <a:ahLst/>
              <a:cxnLst>
                <a:cxn ang="0">
                  <a:pos x="0" y="1428"/>
                </a:cxn>
                <a:cxn ang="0">
                  <a:pos x="202" y="1228"/>
                </a:cxn>
                <a:cxn ang="0">
                  <a:pos x="618" y="215"/>
                </a:cxn>
                <a:cxn ang="0">
                  <a:pos x="975" y="0"/>
                </a:cxn>
              </a:cxnLst>
              <a:rect l="0" t="0" r="r" b="b"/>
              <a:pathLst>
                <a:path w="975" h="1430">
                  <a:moveTo>
                    <a:pt x="0" y="1428"/>
                  </a:moveTo>
                  <a:cubicBezTo>
                    <a:pt x="21" y="1424"/>
                    <a:pt x="99" y="1430"/>
                    <a:pt x="202" y="1228"/>
                  </a:cubicBezTo>
                  <a:cubicBezTo>
                    <a:pt x="305" y="1026"/>
                    <a:pt x="489" y="420"/>
                    <a:pt x="618" y="215"/>
                  </a:cubicBezTo>
                  <a:cubicBezTo>
                    <a:pt x="747" y="10"/>
                    <a:pt x="870" y="0"/>
                    <a:pt x="975" y="0"/>
                  </a:cubicBezTo>
                </a:path>
              </a:pathLst>
            </a:cu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600" tIns="144000" rIns="93600" bIns="46800">
              <a:spAutoFit/>
            </a:bodyPr>
            <a:lstStyle/>
            <a:p>
              <a:pPr>
                <a:defRPr/>
              </a:pPr>
              <a:endParaRPr lang="de-DE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  <p:sp>
          <p:nvSpPr>
            <p:cNvPr id="64" name="Freeform 80"/>
            <p:cNvSpPr>
              <a:spLocks/>
            </p:cNvSpPr>
            <p:nvPr/>
          </p:nvSpPr>
          <p:spPr bwMode="auto">
            <a:xfrm flipH="1">
              <a:off x="2443" y="1729"/>
              <a:ext cx="439" cy="2880"/>
            </a:xfrm>
            <a:custGeom>
              <a:avLst/>
              <a:gdLst/>
              <a:ahLst/>
              <a:cxnLst>
                <a:cxn ang="0">
                  <a:pos x="0" y="1428"/>
                </a:cxn>
                <a:cxn ang="0">
                  <a:pos x="202" y="1228"/>
                </a:cxn>
                <a:cxn ang="0">
                  <a:pos x="618" y="215"/>
                </a:cxn>
                <a:cxn ang="0">
                  <a:pos x="975" y="0"/>
                </a:cxn>
              </a:cxnLst>
              <a:rect l="0" t="0" r="r" b="b"/>
              <a:pathLst>
                <a:path w="975" h="1430">
                  <a:moveTo>
                    <a:pt x="0" y="1428"/>
                  </a:moveTo>
                  <a:cubicBezTo>
                    <a:pt x="21" y="1424"/>
                    <a:pt x="99" y="1430"/>
                    <a:pt x="202" y="1228"/>
                  </a:cubicBezTo>
                  <a:cubicBezTo>
                    <a:pt x="305" y="1026"/>
                    <a:pt x="489" y="420"/>
                    <a:pt x="618" y="215"/>
                  </a:cubicBezTo>
                  <a:cubicBezTo>
                    <a:pt x="747" y="10"/>
                    <a:pt x="870" y="0"/>
                    <a:pt x="975" y="0"/>
                  </a:cubicBezTo>
                </a:path>
              </a:pathLst>
            </a:cu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600" tIns="144000" rIns="93600" bIns="46800">
              <a:spAutoFit/>
            </a:bodyPr>
            <a:lstStyle/>
            <a:p>
              <a:pPr>
                <a:defRPr/>
              </a:pPr>
              <a:endParaRPr lang="de-DE">
                <a:solidFill>
                  <a:prstClr val="black"/>
                </a:solidFill>
                <a:latin typeface="Adobe Caslon Pro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IModel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confidence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::TYPE::List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getModelType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 = </a:t>
            </a:r>
            <a:r>
              <a:rPr lang="de-DE" sz="1400" dirty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getClassSize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getStreamType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SSI_MODEL;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!=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p,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&amp;c)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::TYPE::List ()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::TYPE::CLASSIFICATION; }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getClassSize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getStreamType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SSI_REAL;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*x1,ssi_real_t *x2,ssi_size_t d);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**_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samples.getClassSize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[i][j]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ssi_sample_t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*sample;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samples.reset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(sample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samples.next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sample-&gt;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[sample-&gt;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class_id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][j] +=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samples.getSize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(i);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[i][j] /=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confidence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stream.ptr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/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[i],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[i];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[i] /=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ssi_max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1,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confidence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Model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(!_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ssi_wrn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"not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trained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File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File::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CreateAndOpen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(File::BINARY, File::WRITE,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 Example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File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File::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CreateAndOpen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(File::BINARY, File::READ,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n_classes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centers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n_features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 smtClean="0"/>
              <a:t>STRINGS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 Example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*model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(model,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trainer.save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mymodel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Evaluation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sdevel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Fusion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</a:t>
            </a:r>
          </a:p>
        </p:txBody>
      </p:sp>
      <p:sp>
        <p:nvSpPr>
          <p:cNvPr id="79875" name="Inhaltsplatzhalter 86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990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Feature Fusion: combine feature and train single model</a:t>
            </a:r>
          </a:p>
          <a:p>
            <a:r>
              <a:rPr lang="en-US" sz="2000" dirty="0" smtClean="0"/>
              <a:t>Decision Fusion: one model per class and combine class probabilities</a:t>
            </a:r>
          </a:p>
        </p:txBody>
      </p:sp>
      <p:sp>
        <p:nvSpPr>
          <p:cNvPr id="9" name="Rounded Rectangle 32"/>
          <p:cNvSpPr/>
          <p:nvPr/>
        </p:nvSpPr>
        <p:spPr bwMode="auto">
          <a:xfrm>
            <a:off x="1817688" y="2667000"/>
            <a:ext cx="857250" cy="431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0" name="Rounded Rectangle 35"/>
          <p:cNvSpPr/>
          <p:nvPr/>
        </p:nvSpPr>
        <p:spPr bwMode="auto">
          <a:xfrm>
            <a:off x="1246188" y="3470275"/>
            <a:ext cx="785812" cy="5715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1" name="Straight Connector 37"/>
          <p:cNvCxnSpPr>
            <a:stCxn id="9" idx="2"/>
            <a:endCxn id="10" idx="0"/>
          </p:cNvCxnSpPr>
          <p:nvPr/>
        </p:nvCxnSpPr>
        <p:spPr bwMode="auto">
          <a:xfrm rot="5400000">
            <a:off x="1756569" y="2980531"/>
            <a:ext cx="371475" cy="60801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" name="Rounded Rectangle 49"/>
          <p:cNvSpPr/>
          <p:nvPr/>
        </p:nvSpPr>
        <p:spPr bwMode="auto">
          <a:xfrm>
            <a:off x="2317750" y="3471863"/>
            <a:ext cx="785813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3" name="Straight Connector 51"/>
          <p:cNvCxnSpPr>
            <a:stCxn id="12" idx="0"/>
            <a:endCxn id="9" idx="2"/>
          </p:cNvCxnSpPr>
          <p:nvPr/>
        </p:nvCxnSpPr>
        <p:spPr bwMode="auto">
          <a:xfrm rot="16200000" flipV="1">
            <a:off x="2292350" y="3052763"/>
            <a:ext cx="373063" cy="4651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76"/>
          <p:cNvCxnSpPr>
            <a:stCxn id="8" idx="0"/>
            <a:endCxn id="9" idx="2"/>
          </p:cNvCxnSpPr>
          <p:nvPr/>
        </p:nvCxnSpPr>
        <p:spPr bwMode="auto">
          <a:xfrm rot="16200000" flipV="1">
            <a:off x="2758282" y="2586831"/>
            <a:ext cx="369888" cy="139382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" name="Rounded Rectangle 33"/>
          <p:cNvSpPr/>
          <p:nvPr/>
        </p:nvSpPr>
        <p:spPr bwMode="auto">
          <a:xfrm>
            <a:off x="3246438" y="3468688"/>
            <a:ext cx="785812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8" name="Rounded Rectangle 83"/>
          <p:cNvSpPr/>
          <p:nvPr/>
        </p:nvSpPr>
        <p:spPr bwMode="auto">
          <a:xfrm>
            <a:off x="2032000" y="2794000"/>
            <a:ext cx="857250" cy="431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9" name="Rounded Rectangle 84"/>
          <p:cNvSpPr/>
          <p:nvPr/>
        </p:nvSpPr>
        <p:spPr bwMode="auto">
          <a:xfrm>
            <a:off x="1460500" y="3597275"/>
            <a:ext cx="785813" cy="5715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0" name="Straight Connector 85"/>
          <p:cNvCxnSpPr>
            <a:stCxn id="18" idx="2"/>
            <a:endCxn id="19" idx="0"/>
          </p:cNvCxnSpPr>
          <p:nvPr/>
        </p:nvCxnSpPr>
        <p:spPr bwMode="auto">
          <a:xfrm rot="5400000">
            <a:off x="1970881" y="3107532"/>
            <a:ext cx="371475" cy="60801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1" name="Rounded Rectangle 86"/>
          <p:cNvSpPr/>
          <p:nvPr/>
        </p:nvSpPr>
        <p:spPr bwMode="auto">
          <a:xfrm>
            <a:off x="2532063" y="3598863"/>
            <a:ext cx="785812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3" name="Straight Connector 88"/>
          <p:cNvCxnSpPr>
            <a:stCxn id="17" idx="0"/>
            <a:endCxn id="18" idx="2"/>
          </p:cNvCxnSpPr>
          <p:nvPr/>
        </p:nvCxnSpPr>
        <p:spPr bwMode="auto">
          <a:xfrm rot="16200000" flipV="1">
            <a:off x="2972594" y="2713831"/>
            <a:ext cx="369888" cy="139382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" name="Rounded Rectangle 82"/>
          <p:cNvSpPr/>
          <p:nvPr/>
        </p:nvSpPr>
        <p:spPr bwMode="auto">
          <a:xfrm>
            <a:off x="3460750" y="3595688"/>
            <a:ext cx="785813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27" name="Rounded Rectangle 92"/>
          <p:cNvSpPr/>
          <p:nvPr/>
        </p:nvSpPr>
        <p:spPr bwMode="auto">
          <a:xfrm>
            <a:off x="2246313" y="2952750"/>
            <a:ext cx="857250" cy="431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28" name="Rounded Rectangle 93"/>
          <p:cNvSpPr/>
          <p:nvPr/>
        </p:nvSpPr>
        <p:spPr bwMode="auto">
          <a:xfrm>
            <a:off x="1674813" y="3756025"/>
            <a:ext cx="785812" cy="5715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err="1">
                <a:solidFill>
                  <a:srgbClr val="000000"/>
                </a:solidFill>
                <a:latin typeface="Adobe Caslon Pro" pitchFamily="18" charset="0"/>
              </a:rPr>
              <a:t>Meta</a:t>
            </a:r>
            <a:endParaRPr lang="de-DE" sz="14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9" name="Straight Connector 94"/>
          <p:cNvCxnSpPr>
            <a:stCxn id="27" idx="2"/>
            <a:endCxn id="28" idx="0"/>
          </p:cNvCxnSpPr>
          <p:nvPr/>
        </p:nvCxnSpPr>
        <p:spPr bwMode="auto">
          <a:xfrm rot="5400000">
            <a:off x="2185194" y="3266281"/>
            <a:ext cx="371475" cy="60801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0" name="Rounded Rectangle 95"/>
          <p:cNvSpPr/>
          <p:nvPr/>
        </p:nvSpPr>
        <p:spPr bwMode="auto">
          <a:xfrm>
            <a:off x="2746375" y="3757613"/>
            <a:ext cx="785813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dirty="0">
                <a:solidFill>
                  <a:srgbClr val="000000"/>
                </a:solidFill>
                <a:latin typeface="Adobe Caslon Pro" pitchFamily="18" charset="0"/>
              </a:rPr>
              <a:t>1</a:t>
            </a:r>
          </a:p>
        </p:txBody>
      </p:sp>
      <p:cxnSp>
        <p:nvCxnSpPr>
          <p:cNvPr id="31" name="Straight Connector 96"/>
          <p:cNvCxnSpPr>
            <a:stCxn id="30" idx="0"/>
            <a:endCxn id="27" idx="2"/>
          </p:cNvCxnSpPr>
          <p:nvPr/>
        </p:nvCxnSpPr>
        <p:spPr bwMode="auto">
          <a:xfrm rot="16200000" flipV="1">
            <a:off x="2720975" y="3338513"/>
            <a:ext cx="373063" cy="46513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97"/>
          <p:cNvCxnSpPr>
            <a:stCxn id="26" idx="0"/>
            <a:endCxn id="27" idx="2"/>
          </p:cNvCxnSpPr>
          <p:nvPr/>
        </p:nvCxnSpPr>
        <p:spPr bwMode="auto">
          <a:xfrm rot="16200000" flipV="1">
            <a:off x="3186907" y="2872581"/>
            <a:ext cx="369888" cy="139382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6" name="Rounded Rectangle 91"/>
          <p:cNvSpPr/>
          <p:nvPr/>
        </p:nvSpPr>
        <p:spPr bwMode="auto">
          <a:xfrm>
            <a:off x="3675063" y="3754438"/>
            <a:ext cx="785812" cy="5683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 dirty="0">
                <a:solidFill>
                  <a:srgbClr val="000000"/>
                </a:solidFill>
                <a:latin typeface="Adobe Caslon Pro" pitchFamily="18" charset="0"/>
              </a:rPr>
              <a:t>2</a:t>
            </a: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6040437" y="3881438"/>
            <a:ext cx="1560364" cy="46857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144000">
            <a:spAutoFit/>
          </a:bodyPr>
          <a:lstStyle/>
          <a:p>
            <a:pPr>
              <a:defRPr/>
            </a:pPr>
            <a:r>
              <a:rPr lang="de-DE" dirty="0">
                <a:solidFill>
                  <a:prstClr val="black"/>
                </a:solidFill>
                <a:latin typeface="Adobe Caslon Pro" pitchFamily="18" charset="0"/>
              </a:rPr>
              <a:t>Feature Fusion</a:t>
            </a:r>
          </a:p>
        </p:txBody>
      </p:sp>
      <p:sp>
        <p:nvSpPr>
          <p:cNvPr id="35" name="Rounded Rectangle 75"/>
          <p:cNvSpPr/>
          <p:nvPr/>
        </p:nvSpPr>
        <p:spPr bwMode="auto">
          <a:xfrm>
            <a:off x="6389688" y="4348163"/>
            <a:ext cx="857250" cy="428625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[A, B]</a:t>
            </a:r>
          </a:p>
        </p:txBody>
      </p:sp>
      <p:sp>
        <p:nvSpPr>
          <p:cNvPr id="36" name="Oval 98"/>
          <p:cNvSpPr/>
          <p:nvPr/>
        </p:nvSpPr>
        <p:spPr bwMode="auto">
          <a:xfrm>
            <a:off x="4889500" y="4310063"/>
            <a:ext cx="500063" cy="500062"/>
          </a:xfrm>
          <a:prstGeom prst="ellipse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+</a:t>
            </a:r>
          </a:p>
        </p:txBody>
      </p:sp>
      <p:cxnSp>
        <p:nvCxnSpPr>
          <p:cNvPr id="37" name="Elbow Connector 100"/>
          <p:cNvCxnSpPr>
            <a:stCxn id="30" idx="2"/>
            <a:endCxn id="36" idx="2"/>
          </p:cNvCxnSpPr>
          <p:nvPr/>
        </p:nvCxnSpPr>
        <p:spPr bwMode="auto">
          <a:xfrm rot="16200000" flipH="1">
            <a:off x="3932237" y="3603626"/>
            <a:ext cx="163513" cy="1751012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8" name="Shape 104"/>
          <p:cNvCxnSpPr>
            <a:stCxn id="26" idx="3"/>
            <a:endCxn id="36" idx="0"/>
          </p:cNvCxnSpPr>
          <p:nvPr/>
        </p:nvCxnSpPr>
        <p:spPr bwMode="auto">
          <a:xfrm>
            <a:off x="4460875" y="4110038"/>
            <a:ext cx="677863" cy="200025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106"/>
          <p:cNvCxnSpPr>
            <a:stCxn id="36" idx="6"/>
            <a:endCxn id="35" idx="1"/>
          </p:cNvCxnSpPr>
          <p:nvPr/>
        </p:nvCxnSpPr>
        <p:spPr bwMode="auto">
          <a:xfrm>
            <a:off x="5389563" y="4560888"/>
            <a:ext cx="1000125" cy="158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6103938" y="4876978"/>
            <a:ext cx="1439173" cy="957702"/>
            <a:chOff x="5444917" y="2510894"/>
            <a:chExt cx="2317792" cy="1541639"/>
          </a:xfrm>
          <a:noFill/>
          <a:effectLst/>
        </p:grpSpPr>
        <p:grpSp>
          <p:nvGrpSpPr>
            <p:cNvPr id="3" name="Group 75"/>
            <p:cNvGrpSpPr>
              <a:grpSpLocks/>
            </p:cNvGrpSpPr>
            <p:nvPr/>
          </p:nvGrpSpPr>
          <p:grpSpPr bwMode="auto">
            <a:xfrm>
              <a:off x="6649011" y="2538718"/>
              <a:ext cx="926078" cy="756387"/>
              <a:chOff x="2003" y="1729"/>
              <a:chExt cx="879" cy="778"/>
            </a:xfrm>
            <a:grpFill/>
          </p:grpSpPr>
          <p:sp>
            <p:nvSpPr>
              <p:cNvPr id="55" name="Freeform 77"/>
              <p:cNvSpPr>
                <a:spLocks/>
              </p:cNvSpPr>
              <p:nvPr/>
            </p:nvSpPr>
            <p:spPr bwMode="auto">
              <a:xfrm>
                <a:off x="2003" y="1729"/>
                <a:ext cx="439" cy="778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sp>
            <p:nvSpPr>
              <p:cNvPr id="53" name="Freeform 80"/>
              <p:cNvSpPr>
                <a:spLocks/>
              </p:cNvSpPr>
              <p:nvPr/>
            </p:nvSpPr>
            <p:spPr bwMode="auto">
              <a:xfrm flipH="1">
                <a:off x="2443" y="1729"/>
                <a:ext cx="439" cy="778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</p:grp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5611892" y="2510894"/>
              <a:ext cx="1407768" cy="755706"/>
              <a:chOff x="2004" y="1354"/>
              <a:chExt cx="875" cy="1072"/>
            </a:xfrm>
            <a:grpFill/>
          </p:grpSpPr>
          <p:sp>
            <p:nvSpPr>
              <p:cNvPr id="49" name="Freeform 84"/>
              <p:cNvSpPr>
                <a:spLocks/>
              </p:cNvSpPr>
              <p:nvPr/>
            </p:nvSpPr>
            <p:spPr bwMode="auto">
              <a:xfrm>
                <a:off x="2004" y="1354"/>
                <a:ext cx="440" cy="1072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sp>
            <p:nvSpPr>
              <p:cNvPr id="47" name="Freeform 87"/>
              <p:cNvSpPr>
                <a:spLocks/>
              </p:cNvSpPr>
              <p:nvPr/>
            </p:nvSpPr>
            <p:spPr bwMode="auto">
              <a:xfrm flipH="1">
                <a:off x="2439" y="1354"/>
                <a:ext cx="440" cy="1072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grp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</p:grpSp>
        <p:sp>
          <p:nvSpPr>
            <p:cNvPr id="43" name="TextBox 59"/>
            <p:cNvSpPr txBox="1"/>
            <p:nvPr/>
          </p:nvSpPr>
          <p:spPr bwMode="auto">
            <a:xfrm>
              <a:off x="5444917" y="3397348"/>
              <a:ext cx="1113824" cy="65518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 dirty="0" err="1">
                  <a:solidFill>
                    <a:prstClr val="black"/>
                  </a:solidFill>
                  <a:latin typeface="Adobe Caslon Pro" pitchFamily="18" charset="0"/>
                </a:rPr>
                <a:t>class</a:t>
              </a:r>
              <a:r>
                <a:rPr lang="de-DE" sz="1400" dirty="0">
                  <a:solidFill>
                    <a:prstClr val="black"/>
                  </a:solidFill>
                  <a:latin typeface="Adobe Caslon Pro" pitchFamily="18" charset="0"/>
                </a:rPr>
                <a:t> A</a:t>
              </a:r>
            </a:p>
          </p:txBody>
        </p:sp>
        <p:sp>
          <p:nvSpPr>
            <p:cNvPr id="44" name="TextBox 60"/>
            <p:cNvSpPr txBox="1"/>
            <p:nvPr/>
          </p:nvSpPr>
          <p:spPr bwMode="auto">
            <a:xfrm>
              <a:off x="6672120" y="3394792"/>
              <a:ext cx="1090589" cy="65518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 B</a:t>
              </a:r>
            </a:p>
          </p:txBody>
        </p:sp>
      </p:grpSp>
      <p:sp>
        <p:nvSpPr>
          <p:cNvPr id="58" name="TextBox 74"/>
          <p:cNvSpPr txBox="1">
            <a:spLocks noChangeArrowheads="1"/>
          </p:cNvSpPr>
          <p:nvPr/>
        </p:nvSpPr>
        <p:spPr bwMode="auto">
          <a:xfrm>
            <a:off x="1371600" y="6251575"/>
            <a:ext cx="1692579" cy="468572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tIns="144000">
            <a:spAutoFit/>
          </a:bodyPr>
          <a:lstStyle/>
          <a:p>
            <a:pPr>
              <a:defRPr/>
            </a:pPr>
            <a:r>
              <a:rPr lang="de-DE" err="1">
                <a:solidFill>
                  <a:prstClr val="black"/>
                </a:solidFill>
                <a:latin typeface="Adobe Caslon Pro" pitchFamily="18" charset="0"/>
              </a:rPr>
              <a:t>Decision</a:t>
            </a:r>
            <a:r>
              <a:rPr lang="de-DE">
                <a:solidFill>
                  <a:prstClr val="black"/>
                </a:solidFill>
                <a:latin typeface="Adobe Caslon Pro" pitchFamily="18" charset="0"/>
              </a:rPr>
              <a:t> Fusion</a:t>
            </a:r>
          </a:p>
        </p:txBody>
      </p:sp>
      <p:grpSp>
        <p:nvGrpSpPr>
          <p:cNvPr id="16" name="Group 110"/>
          <p:cNvGrpSpPr>
            <a:grpSpLocks/>
          </p:cNvGrpSpPr>
          <p:nvPr/>
        </p:nvGrpSpPr>
        <p:grpSpPr bwMode="auto">
          <a:xfrm>
            <a:off x="2078039" y="4924426"/>
            <a:ext cx="1439173" cy="940416"/>
            <a:chOff x="5444621" y="2538719"/>
            <a:chExt cx="2318090" cy="1513987"/>
          </a:xfrm>
        </p:grpSpPr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6649011" y="2538719"/>
              <a:ext cx="1005095" cy="861387"/>
              <a:chOff x="2003" y="1729"/>
              <a:chExt cx="954" cy="886"/>
            </a:xfrm>
          </p:grpSpPr>
          <p:sp>
            <p:nvSpPr>
              <p:cNvPr id="97" name="Freeform 77"/>
              <p:cNvSpPr>
                <a:spLocks/>
              </p:cNvSpPr>
              <p:nvPr/>
            </p:nvSpPr>
            <p:spPr bwMode="auto">
              <a:xfrm>
                <a:off x="2003" y="1729"/>
                <a:ext cx="439" cy="778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 flipH="1">
                <a:off x="2443" y="1729"/>
                <a:ext cx="514" cy="886"/>
                <a:chOff x="1926" y="1729"/>
                <a:chExt cx="514" cy="886"/>
              </a:xfrm>
            </p:grpSpPr>
            <p:sp>
              <p:nvSpPr>
                <p:cNvPr id="95" name="Freeform 80"/>
                <p:cNvSpPr>
                  <a:spLocks/>
                </p:cNvSpPr>
                <p:nvPr/>
              </p:nvSpPr>
              <p:spPr bwMode="auto">
                <a:xfrm>
                  <a:off x="2001" y="1729"/>
                  <a:ext cx="439" cy="778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96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926" y="2612"/>
                  <a:ext cx="75" cy="3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</p:grpSp>
        <p:grpSp>
          <p:nvGrpSpPr>
            <p:cNvPr id="40" name="Group 82"/>
            <p:cNvGrpSpPr>
              <a:grpSpLocks/>
            </p:cNvGrpSpPr>
            <p:nvPr/>
          </p:nvGrpSpPr>
          <p:grpSpPr bwMode="auto">
            <a:xfrm>
              <a:off x="5488007" y="2584917"/>
              <a:ext cx="1653926" cy="814923"/>
              <a:chOff x="1927" y="1459"/>
              <a:chExt cx="1028" cy="1156"/>
            </a:xfrm>
          </p:grpSpPr>
          <p:grpSp>
            <p:nvGrpSpPr>
              <p:cNvPr id="41" name="Group 83"/>
              <p:cNvGrpSpPr>
                <a:grpSpLocks/>
              </p:cNvGrpSpPr>
              <p:nvPr/>
            </p:nvGrpSpPr>
            <p:grpSpPr bwMode="auto">
              <a:xfrm>
                <a:off x="1927" y="1459"/>
                <a:ext cx="516" cy="1156"/>
                <a:chOff x="1927" y="1459"/>
                <a:chExt cx="516" cy="1156"/>
              </a:xfrm>
            </p:grpSpPr>
            <p:sp>
              <p:nvSpPr>
                <p:cNvPr id="91" name="Freeform 84"/>
                <p:cNvSpPr>
                  <a:spLocks/>
                </p:cNvSpPr>
                <p:nvPr/>
              </p:nvSpPr>
              <p:spPr bwMode="auto">
                <a:xfrm>
                  <a:off x="2003" y="1459"/>
                  <a:ext cx="440" cy="1073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9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1927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  <p:grpSp>
            <p:nvGrpSpPr>
              <p:cNvPr id="42" name="Group 86"/>
              <p:cNvGrpSpPr>
                <a:grpSpLocks/>
              </p:cNvGrpSpPr>
              <p:nvPr/>
            </p:nvGrpSpPr>
            <p:grpSpPr bwMode="auto">
              <a:xfrm flipH="1">
                <a:off x="2439" y="1459"/>
                <a:ext cx="516" cy="1156"/>
                <a:chOff x="1928" y="1459"/>
                <a:chExt cx="516" cy="1156"/>
              </a:xfrm>
            </p:grpSpPr>
            <p:sp>
              <p:nvSpPr>
                <p:cNvPr id="89" name="Freeform 87"/>
                <p:cNvSpPr>
                  <a:spLocks/>
                </p:cNvSpPr>
                <p:nvPr/>
              </p:nvSpPr>
              <p:spPr bwMode="auto">
                <a:xfrm>
                  <a:off x="2004" y="1459"/>
                  <a:ext cx="440" cy="1073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9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1928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</p:grpSp>
        <p:sp>
          <p:nvSpPr>
            <p:cNvPr id="85" name="TextBox 113"/>
            <p:cNvSpPr txBox="1"/>
            <p:nvPr/>
          </p:nvSpPr>
          <p:spPr bwMode="auto">
            <a:xfrm>
              <a:off x="5444621" y="3397446"/>
              <a:ext cx="1113967" cy="655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 A</a:t>
              </a:r>
            </a:p>
          </p:txBody>
        </p:sp>
        <p:sp>
          <p:nvSpPr>
            <p:cNvPr id="86" name="TextBox 114"/>
            <p:cNvSpPr txBox="1"/>
            <p:nvPr/>
          </p:nvSpPr>
          <p:spPr bwMode="auto">
            <a:xfrm>
              <a:off x="6671982" y="3394891"/>
              <a:ext cx="1090729" cy="655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 B</a:t>
              </a:r>
            </a:p>
          </p:txBody>
        </p:sp>
      </p:grpSp>
      <p:grpSp>
        <p:nvGrpSpPr>
          <p:cNvPr id="45" name="Group 129"/>
          <p:cNvGrpSpPr>
            <a:grpSpLocks/>
          </p:cNvGrpSpPr>
          <p:nvPr/>
        </p:nvGrpSpPr>
        <p:grpSpPr bwMode="auto">
          <a:xfrm flipH="1">
            <a:off x="3792537" y="4924426"/>
            <a:ext cx="1432823" cy="940416"/>
            <a:chOff x="5438061" y="2538719"/>
            <a:chExt cx="2307862" cy="1513987"/>
          </a:xfrm>
        </p:grpSpPr>
        <p:grpSp>
          <p:nvGrpSpPr>
            <p:cNvPr id="46" name="Group 75"/>
            <p:cNvGrpSpPr>
              <a:grpSpLocks/>
            </p:cNvGrpSpPr>
            <p:nvPr/>
          </p:nvGrpSpPr>
          <p:grpSpPr bwMode="auto">
            <a:xfrm>
              <a:off x="6649011" y="2538719"/>
              <a:ext cx="1005095" cy="861387"/>
              <a:chOff x="2003" y="1729"/>
              <a:chExt cx="954" cy="886"/>
            </a:xfrm>
          </p:grpSpPr>
          <p:sp>
            <p:nvSpPr>
              <p:cNvPr id="81" name="Freeform 77"/>
              <p:cNvSpPr>
                <a:spLocks/>
              </p:cNvSpPr>
              <p:nvPr/>
            </p:nvSpPr>
            <p:spPr bwMode="auto">
              <a:xfrm>
                <a:off x="2003" y="1729"/>
                <a:ext cx="439" cy="778"/>
              </a:xfrm>
              <a:custGeom>
                <a:avLst/>
                <a:gdLst/>
                <a:ahLst/>
                <a:cxnLst>
                  <a:cxn ang="0">
                    <a:pos x="0" y="1428"/>
                  </a:cxn>
                  <a:cxn ang="0">
                    <a:pos x="202" y="1228"/>
                  </a:cxn>
                  <a:cxn ang="0">
                    <a:pos x="618" y="215"/>
                  </a:cxn>
                  <a:cxn ang="0">
                    <a:pos x="975" y="0"/>
                  </a:cxn>
                </a:cxnLst>
                <a:rect l="0" t="0" r="r" b="b"/>
                <a:pathLst>
                  <a:path w="975" h="1430">
                    <a:moveTo>
                      <a:pt x="0" y="1428"/>
                    </a:moveTo>
                    <a:cubicBezTo>
                      <a:pt x="21" y="1424"/>
                      <a:pt x="99" y="1430"/>
                      <a:pt x="202" y="1228"/>
                    </a:cubicBezTo>
                    <a:cubicBezTo>
                      <a:pt x="305" y="1026"/>
                      <a:pt x="489" y="420"/>
                      <a:pt x="618" y="215"/>
                    </a:cubicBezTo>
                    <a:cubicBezTo>
                      <a:pt x="747" y="10"/>
                      <a:pt x="870" y="0"/>
                      <a:pt x="975" y="0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600" tIns="144000" rIns="93600" bIns="46800">
                <a:spAutoFit/>
              </a:bodyPr>
              <a:lstStyle/>
              <a:p>
                <a:pPr>
                  <a:defRPr/>
                </a:pPr>
                <a:endParaRPr lang="de-DE">
                  <a:solidFill>
                    <a:prstClr val="black"/>
                  </a:solidFill>
                  <a:latin typeface="Adobe Caslon Pro" pitchFamily="18" charset="0"/>
                </a:endParaRPr>
              </a:p>
            </p:txBody>
          </p:sp>
          <p:grpSp>
            <p:nvGrpSpPr>
              <p:cNvPr id="52" name="Group 79"/>
              <p:cNvGrpSpPr>
                <a:grpSpLocks/>
              </p:cNvGrpSpPr>
              <p:nvPr/>
            </p:nvGrpSpPr>
            <p:grpSpPr bwMode="auto">
              <a:xfrm flipH="1">
                <a:off x="2443" y="1729"/>
                <a:ext cx="514" cy="886"/>
                <a:chOff x="1926" y="1729"/>
                <a:chExt cx="514" cy="886"/>
              </a:xfrm>
            </p:grpSpPr>
            <p:sp>
              <p:nvSpPr>
                <p:cNvPr id="79" name="Freeform 80"/>
                <p:cNvSpPr>
                  <a:spLocks/>
                </p:cNvSpPr>
                <p:nvPr/>
              </p:nvSpPr>
              <p:spPr bwMode="auto">
                <a:xfrm>
                  <a:off x="2001" y="1729"/>
                  <a:ext cx="439" cy="778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80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926" y="2612"/>
                  <a:ext cx="75" cy="3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</p:grpSp>
        <p:grpSp>
          <p:nvGrpSpPr>
            <p:cNvPr id="57" name="Group 82"/>
            <p:cNvGrpSpPr>
              <a:grpSpLocks/>
            </p:cNvGrpSpPr>
            <p:nvPr/>
          </p:nvGrpSpPr>
          <p:grpSpPr bwMode="auto">
            <a:xfrm>
              <a:off x="5488007" y="2564473"/>
              <a:ext cx="1653926" cy="835366"/>
              <a:chOff x="1927" y="1430"/>
              <a:chExt cx="1028" cy="1185"/>
            </a:xfrm>
          </p:grpSpPr>
          <p:grpSp>
            <p:nvGrpSpPr>
              <p:cNvPr id="59" name="Group 83"/>
              <p:cNvGrpSpPr>
                <a:grpSpLocks/>
              </p:cNvGrpSpPr>
              <p:nvPr/>
            </p:nvGrpSpPr>
            <p:grpSpPr bwMode="auto">
              <a:xfrm>
                <a:off x="1927" y="1430"/>
                <a:ext cx="516" cy="1185"/>
                <a:chOff x="1927" y="1430"/>
                <a:chExt cx="516" cy="1185"/>
              </a:xfrm>
            </p:grpSpPr>
            <p:sp>
              <p:nvSpPr>
                <p:cNvPr id="75" name="Freeform 84"/>
                <p:cNvSpPr>
                  <a:spLocks/>
                </p:cNvSpPr>
                <p:nvPr/>
              </p:nvSpPr>
              <p:spPr bwMode="auto">
                <a:xfrm>
                  <a:off x="2003" y="1430"/>
                  <a:ext cx="440" cy="1073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7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1927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  <p:grpSp>
            <p:nvGrpSpPr>
              <p:cNvPr id="60" name="Group 86"/>
              <p:cNvGrpSpPr>
                <a:grpSpLocks/>
              </p:cNvGrpSpPr>
              <p:nvPr/>
            </p:nvGrpSpPr>
            <p:grpSpPr bwMode="auto">
              <a:xfrm flipH="1">
                <a:off x="2439" y="1430"/>
                <a:ext cx="516" cy="1185"/>
                <a:chOff x="1928" y="1430"/>
                <a:chExt cx="516" cy="1185"/>
              </a:xfrm>
            </p:grpSpPr>
            <p:sp>
              <p:nvSpPr>
                <p:cNvPr id="73" name="Freeform 87"/>
                <p:cNvSpPr>
                  <a:spLocks/>
                </p:cNvSpPr>
                <p:nvPr/>
              </p:nvSpPr>
              <p:spPr bwMode="auto">
                <a:xfrm>
                  <a:off x="2004" y="1430"/>
                  <a:ext cx="440" cy="1073"/>
                </a:xfrm>
                <a:custGeom>
                  <a:avLst/>
                  <a:gdLst/>
                  <a:ahLst/>
                  <a:cxnLst>
                    <a:cxn ang="0">
                      <a:pos x="0" y="1428"/>
                    </a:cxn>
                    <a:cxn ang="0">
                      <a:pos x="202" y="1228"/>
                    </a:cxn>
                    <a:cxn ang="0">
                      <a:pos x="618" y="215"/>
                    </a:cxn>
                    <a:cxn ang="0">
                      <a:pos x="975" y="0"/>
                    </a:cxn>
                  </a:cxnLst>
                  <a:rect l="0" t="0" r="r" b="b"/>
                  <a:pathLst>
                    <a:path w="975" h="1430">
                      <a:moveTo>
                        <a:pt x="0" y="1428"/>
                      </a:moveTo>
                      <a:cubicBezTo>
                        <a:pt x="21" y="1424"/>
                        <a:pt x="99" y="1430"/>
                        <a:pt x="202" y="1228"/>
                      </a:cubicBezTo>
                      <a:cubicBezTo>
                        <a:pt x="305" y="1026"/>
                        <a:pt x="489" y="420"/>
                        <a:pt x="618" y="215"/>
                      </a:cubicBezTo>
                      <a:cubicBezTo>
                        <a:pt x="747" y="10"/>
                        <a:pt x="870" y="0"/>
                        <a:pt x="975" y="0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  <p:sp>
              <p:nvSpPr>
                <p:cNvPr id="7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1928" y="2615"/>
                  <a:ext cx="76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3600" tIns="144000" rIns="93600" bIns="46800">
                  <a:spAutoFit/>
                </a:bodyPr>
                <a:lstStyle/>
                <a:p>
                  <a:pPr>
                    <a:defRPr/>
                  </a:pPr>
                  <a:endParaRPr lang="de-DE">
                    <a:solidFill>
                      <a:prstClr val="black"/>
                    </a:solidFill>
                    <a:latin typeface="Adobe Caslon Pro" pitchFamily="18" charset="0"/>
                  </a:endParaRPr>
                </a:p>
              </p:txBody>
            </p:sp>
          </p:grpSp>
        </p:grpSp>
        <p:sp>
          <p:nvSpPr>
            <p:cNvPr id="69" name="TextBox 133"/>
            <p:cNvSpPr txBox="1"/>
            <p:nvPr/>
          </p:nvSpPr>
          <p:spPr bwMode="auto">
            <a:xfrm>
              <a:off x="5438061" y="3397446"/>
              <a:ext cx="1090729" cy="655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>
                  <a:solidFill>
                    <a:prstClr val="black"/>
                  </a:solidFill>
                  <a:latin typeface="Adobe Caslon Pro" pitchFamily="18" charset="0"/>
                </a:rPr>
                <a:t>class B</a:t>
              </a:r>
            </a:p>
          </p:txBody>
        </p:sp>
        <p:sp>
          <p:nvSpPr>
            <p:cNvPr id="70" name="TextBox 134"/>
            <p:cNvSpPr txBox="1"/>
            <p:nvPr/>
          </p:nvSpPr>
          <p:spPr bwMode="auto">
            <a:xfrm>
              <a:off x="6631956" y="3394891"/>
              <a:ext cx="1113967" cy="655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sz="1400" dirty="0" err="1">
                  <a:solidFill>
                    <a:prstClr val="black"/>
                  </a:solidFill>
                  <a:latin typeface="Adobe Caslon Pro" pitchFamily="18" charset="0"/>
                </a:rPr>
                <a:t>class</a:t>
              </a:r>
              <a:r>
                <a:rPr lang="de-DE" sz="1400" dirty="0">
                  <a:solidFill>
                    <a:prstClr val="black"/>
                  </a:solidFill>
                  <a:latin typeface="Adobe Caslon Pro" pitchFamily="18" charset="0"/>
                </a:rPr>
                <a:t> A</a:t>
              </a:r>
            </a:p>
          </p:txBody>
        </p:sp>
      </p:grpSp>
      <p:cxnSp>
        <p:nvCxnSpPr>
          <p:cNvPr id="62" name="Straight Connector 155"/>
          <p:cNvCxnSpPr/>
          <p:nvPr/>
        </p:nvCxnSpPr>
        <p:spPr bwMode="auto">
          <a:xfrm rot="5400000">
            <a:off x="2860675" y="4568825"/>
            <a:ext cx="5588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156"/>
          <p:cNvCxnSpPr/>
          <p:nvPr/>
        </p:nvCxnSpPr>
        <p:spPr bwMode="auto">
          <a:xfrm rot="5400000">
            <a:off x="3851276" y="4595812"/>
            <a:ext cx="504826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64" name="Oval 162"/>
          <p:cNvSpPr/>
          <p:nvPr/>
        </p:nvSpPr>
        <p:spPr bwMode="auto">
          <a:xfrm>
            <a:off x="3435350" y="6194425"/>
            <a:ext cx="500063" cy="500063"/>
          </a:xfrm>
          <a:prstGeom prst="ellipse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400">
                <a:solidFill>
                  <a:srgbClr val="000000"/>
                </a:solidFill>
                <a:latin typeface="Adobe Caslon Pro" pitchFamily="18" charset="0"/>
              </a:rPr>
              <a:t>+</a:t>
            </a:r>
          </a:p>
        </p:txBody>
      </p:sp>
      <p:cxnSp>
        <p:nvCxnSpPr>
          <p:cNvPr id="65" name="Shape 164"/>
          <p:cNvCxnSpPr>
            <a:endCxn id="64" idx="2"/>
          </p:cNvCxnSpPr>
          <p:nvPr/>
        </p:nvCxnSpPr>
        <p:spPr bwMode="auto">
          <a:xfrm rot="16200000" flipH="1">
            <a:off x="2964657" y="5972969"/>
            <a:ext cx="679450" cy="261937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6" name="Shape 166"/>
          <p:cNvCxnSpPr>
            <a:endCxn id="64" idx="6"/>
          </p:cNvCxnSpPr>
          <p:nvPr/>
        </p:nvCxnSpPr>
        <p:spPr bwMode="auto">
          <a:xfrm rot="5400000">
            <a:off x="3692526" y="6007100"/>
            <a:ext cx="679450" cy="193675"/>
          </a:xfrm>
          <a:prstGeom prst="bentConnector2">
            <a:avLst/>
          </a:prstGeom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IFusion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SSI_FUSION;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n_models,IModel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models,ISamples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is_trained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save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is_trained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samples.getStreamSize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is_trained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forward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n_prob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tmp_probs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Fusion </a:t>
            </a:r>
            <a:r>
              <a:rPr lang="de-DE" err="1" smtClean="0"/>
              <a:t>Example</a:t>
            </a:r>
            <a:endParaRPr lang="en-US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IModel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*[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n_streams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models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fusion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trainer.save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Trainer::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myfusion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Evaluation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eval.eval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sdevel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eval.print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Online </a:t>
            </a:r>
            <a:r>
              <a:rPr lang="de-DE" err="1" smtClean="0"/>
              <a:t>classification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Online Classification</a:t>
            </a:r>
          </a:p>
        </p:txBody>
      </p:sp>
      <p:sp>
        <p:nvSpPr>
          <p:cNvPr id="35" name="Inhaltsplatzhalter 3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sz="2000" dirty="0" smtClean="0"/>
              <a:t>Trigger: decides when classifier is invoked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 smtClean="0"/>
              <a:t>Classifier: calculates feature vector passes it to trainer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 smtClean="0"/>
              <a:t>Handler: knows how to proceed with result</a:t>
            </a:r>
          </a:p>
          <a:p>
            <a:endParaRPr lang="de-DE" sz="2000" dirty="0"/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5330825" y="4278312"/>
            <a:ext cx="1433513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Classifier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7504113" y="4273550"/>
            <a:ext cx="533400" cy="395287"/>
            <a:chOff x="7071576" y="2516696"/>
            <a:chExt cx="576999" cy="428639"/>
          </a:xfrm>
        </p:grpSpPr>
        <p:sp>
          <p:nvSpPr>
            <p:cNvPr id="10" name="Flowchart: Process 115"/>
            <p:cNvSpPr>
              <a:spLocks noChangeArrowheads="1"/>
            </p:cNvSpPr>
            <p:nvPr/>
          </p:nvSpPr>
          <p:spPr bwMode="auto">
            <a:xfrm>
              <a:off x="7071576" y="2516696"/>
              <a:ext cx="571847" cy="428639"/>
            </a:xfrm>
            <a:prstGeom prst="flowChartProcess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en-US" sz="1200">
                  <a:solidFill>
                    <a:srgbClr val="000000"/>
                  </a:solidFill>
                  <a:latin typeface="Adobe Caslon Pro" pitchFamily="18" charset="0"/>
                </a:rPr>
                <a:t>app</a:t>
              </a:r>
              <a:endParaRPr lang="de-DE" sz="120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cxnSp>
          <p:nvCxnSpPr>
            <p:cNvPr id="11" name="Straight Connector 95"/>
            <p:cNvCxnSpPr>
              <a:cxnSpLocks noChangeShapeType="1"/>
            </p:cNvCxnSpPr>
            <p:nvPr/>
          </p:nvCxnSpPr>
          <p:spPr bwMode="auto">
            <a:xfrm>
              <a:off x="7076727" y="2642361"/>
              <a:ext cx="571848" cy="0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12" name="Straight Connector 96"/>
            <p:cNvCxnSpPr>
              <a:cxnSpLocks noChangeShapeType="1"/>
            </p:cNvCxnSpPr>
            <p:nvPr/>
          </p:nvCxnSpPr>
          <p:spPr bwMode="auto">
            <a:xfrm rot="5400000">
              <a:off x="7456952" y="2581250"/>
              <a:ext cx="122222" cy="0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13" name="Straight Connector 97"/>
            <p:cNvCxnSpPr>
              <a:cxnSpLocks noChangeShapeType="1"/>
            </p:cNvCxnSpPr>
            <p:nvPr/>
          </p:nvCxnSpPr>
          <p:spPr bwMode="auto">
            <a:xfrm>
              <a:off x="7523215" y="2528746"/>
              <a:ext cx="115057" cy="110172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cxnSp>
          <p:nvCxnSpPr>
            <p:cNvPr id="14" name="Straight Connector 98"/>
            <p:cNvCxnSpPr>
              <a:cxnSpLocks noChangeShapeType="1"/>
            </p:cNvCxnSpPr>
            <p:nvPr/>
          </p:nvCxnSpPr>
          <p:spPr bwMode="auto">
            <a:xfrm rot="10800000" flipV="1">
              <a:off x="7526649" y="2527025"/>
              <a:ext cx="116774" cy="108450"/>
            </a:xfrm>
            <a:prstGeom prst="lin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</p:grpSp>
      <p:cxnSp>
        <p:nvCxnSpPr>
          <p:cNvPr id="96261" name="Gerade Verbindung 117"/>
          <p:cNvCxnSpPr>
            <a:cxnSpLocks noChangeShapeType="1"/>
            <a:stCxn id="8" idx="3"/>
          </p:cNvCxnSpPr>
          <p:nvPr/>
        </p:nvCxnSpPr>
        <p:spPr bwMode="auto">
          <a:xfrm>
            <a:off x="6764338" y="4471987"/>
            <a:ext cx="739775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Flussdiagramm: Verbindungsstelle zu einer anderen Seite 19"/>
          <p:cNvSpPr>
            <a:spLocks noChangeArrowheads="1"/>
          </p:cNvSpPr>
          <p:nvPr/>
        </p:nvSpPr>
        <p:spPr bwMode="auto">
          <a:xfrm rot="10800000">
            <a:off x="4119563" y="4987925"/>
            <a:ext cx="428625" cy="428625"/>
          </a:xfrm>
          <a:prstGeom prst="flowChartOffpageConnector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rot="10800000" wrap="none" tIns="144000" anchor="ctr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683603" y="5398828"/>
            <a:ext cx="1382110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>
              <a:defRPr/>
            </a:pPr>
            <a:r>
              <a:rPr lang="de-DE" kern="0" dirty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EventSender</a:t>
            </a:r>
            <a:endParaRPr lang="de-DE" dirty="0">
              <a:solidFill>
                <a:prstClr val="black"/>
              </a:solidFill>
              <a:latin typeface="Adobe Caslon Pro" pitchFamily="18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2589213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</a:t>
            </a:r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3232150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</a:t>
            </a:r>
          </a:p>
        </p:txBody>
      </p:sp>
      <p:cxnSp>
        <p:nvCxnSpPr>
          <p:cNvPr id="96266" name="Gerade Verbindung 112"/>
          <p:cNvCxnSpPr>
            <a:cxnSpLocks noChangeShapeType="1"/>
            <a:stCxn id="22" idx="3"/>
            <a:endCxn id="23" idx="1"/>
          </p:cNvCxnSpPr>
          <p:nvPr/>
        </p:nvCxnSpPr>
        <p:spPr bwMode="auto">
          <a:xfrm>
            <a:off x="2976563" y="4471987"/>
            <a:ext cx="255587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67" name="Gerade Verbindung 114"/>
          <p:cNvCxnSpPr>
            <a:cxnSpLocks noChangeShapeType="1"/>
            <a:stCxn id="23" idx="3"/>
            <a:endCxn id="30" idx="1"/>
          </p:cNvCxnSpPr>
          <p:nvPr/>
        </p:nvCxnSpPr>
        <p:spPr bwMode="auto">
          <a:xfrm>
            <a:off x="3619500" y="4471987"/>
            <a:ext cx="1041400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1517650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P</a:t>
            </a:r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762000" y="4276725"/>
            <a:ext cx="388938" cy="388937"/>
          </a:xfrm>
          <a:prstGeom prst="ellipse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S</a:t>
            </a:r>
          </a:p>
        </p:txBody>
      </p:sp>
      <p:cxnSp>
        <p:nvCxnSpPr>
          <p:cNvPr id="96270" name="Gerade Verbindung 117"/>
          <p:cNvCxnSpPr>
            <a:cxnSpLocks noChangeShapeType="1"/>
            <a:stCxn id="26" idx="3"/>
            <a:endCxn id="22" idx="1"/>
          </p:cNvCxnSpPr>
          <p:nvPr/>
        </p:nvCxnSpPr>
        <p:spPr bwMode="auto">
          <a:xfrm>
            <a:off x="1905000" y="4471987"/>
            <a:ext cx="684213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1" name="Gerade Verbindung 117"/>
          <p:cNvCxnSpPr>
            <a:cxnSpLocks noChangeShapeType="1"/>
            <a:stCxn id="27" idx="6"/>
            <a:endCxn id="26" idx="1"/>
          </p:cNvCxnSpPr>
          <p:nvPr/>
        </p:nvCxnSpPr>
        <p:spPr bwMode="auto">
          <a:xfrm flipV="1">
            <a:off x="1150938" y="4471987"/>
            <a:ext cx="366712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38"/>
          <p:cNvSpPr>
            <a:spLocks noChangeArrowheads="1"/>
          </p:cNvSpPr>
          <p:nvPr/>
        </p:nvSpPr>
        <p:spPr bwMode="auto">
          <a:xfrm>
            <a:off x="4660900" y="427831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</a:t>
            </a: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3262313" y="5008562"/>
            <a:ext cx="387350" cy="3873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</a:t>
            </a:r>
          </a:p>
        </p:txBody>
      </p:sp>
      <p:cxnSp>
        <p:nvCxnSpPr>
          <p:cNvPr id="96274" name="Form 35"/>
          <p:cNvCxnSpPr>
            <a:cxnSpLocks noChangeShapeType="1"/>
            <a:stCxn id="26" idx="2"/>
            <a:endCxn id="34" idx="1"/>
          </p:cNvCxnSpPr>
          <p:nvPr/>
        </p:nvCxnSpPr>
        <p:spPr bwMode="auto">
          <a:xfrm rot="16200000" flipH="1">
            <a:off x="2218531" y="4158456"/>
            <a:ext cx="536575" cy="1550988"/>
          </a:xfrm>
          <a:prstGeom prst="bentConnector2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5" name="Gerade Verbindung 37"/>
          <p:cNvCxnSpPr>
            <a:cxnSpLocks noChangeShapeType="1"/>
            <a:stCxn id="34" idx="3"/>
            <a:endCxn id="20" idx="3"/>
          </p:cNvCxnSpPr>
          <p:nvPr/>
        </p:nvCxnSpPr>
        <p:spPr bwMode="auto">
          <a:xfrm flipV="1">
            <a:off x="3649663" y="5202237"/>
            <a:ext cx="469900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6" name="Gerade Verbindung 114"/>
          <p:cNvCxnSpPr>
            <a:cxnSpLocks noChangeShapeType="1"/>
            <a:stCxn id="30" idx="3"/>
            <a:endCxn id="8" idx="1"/>
          </p:cNvCxnSpPr>
          <p:nvPr/>
        </p:nvCxnSpPr>
        <p:spPr bwMode="auto">
          <a:xfrm>
            <a:off x="5048250" y="4471987"/>
            <a:ext cx="282575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77" name="Gerade Verbindung 114"/>
          <p:cNvCxnSpPr>
            <a:cxnSpLocks noChangeShapeType="1"/>
          </p:cNvCxnSpPr>
          <p:nvPr/>
        </p:nvCxnSpPr>
        <p:spPr bwMode="auto">
          <a:xfrm rot="5400000" flipH="1" flipV="1">
            <a:off x="4075906" y="4729956"/>
            <a:ext cx="515938" cy="0"/>
          </a:xfrm>
          <a:prstGeom prst="line">
            <a:avLst/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322513" y="3894434"/>
            <a:ext cx="1558440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>
              <a:defRPr/>
            </a:pPr>
            <a:r>
              <a:rPr lang="de-DE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Pre-processing</a:t>
            </a:r>
            <a:endParaRPr lang="de-DE" dirty="0">
              <a:solidFill>
                <a:prstClr val="black"/>
              </a:solidFill>
              <a:latin typeface="Adobe Caslon Pro" pitchFamily="18" charset="0"/>
            </a:endParaRPr>
          </a:p>
        </p:txBody>
      </p:sp>
      <p:sp>
        <p:nvSpPr>
          <p:cNvPr id="67" name="Rechteck 66"/>
          <p:cNvSpPr/>
          <p:nvPr/>
        </p:nvSpPr>
        <p:spPr bwMode="auto">
          <a:xfrm>
            <a:off x="4772025" y="3048000"/>
            <a:ext cx="1116013" cy="36671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Trainer</a:t>
            </a:r>
          </a:p>
        </p:txBody>
      </p:sp>
      <p:sp>
        <p:nvSpPr>
          <p:cNvPr id="68" name="Rechteck 67"/>
          <p:cNvSpPr/>
          <p:nvPr/>
        </p:nvSpPr>
        <p:spPr bwMode="auto">
          <a:xfrm>
            <a:off x="6207125" y="3048000"/>
            <a:ext cx="1116013" cy="36671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Handler</a:t>
            </a:r>
          </a:p>
        </p:txBody>
      </p:sp>
      <p:cxnSp>
        <p:nvCxnSpPr>
          <p:cNvPr id="96281" name="Gewinkelte Verbindung 69"/>
          <p:cNvCxnSpPr>
            <a:cxnSpLocks noChangeShapeType="1"/>
            <a:stCxn id="67" idx="2"/>
            <a:endCxn id="8" idx="0"/>
          </p:cNvCxnSpPr>
          <p:nvPr/>
        </p:nvCxnSpPr>
        <p:spPr bwMode="auto">
          <a:xfrm rot="16200000" flipH="1">
            <a:off x="5257007" y="3487737"/>
            <a:ext cx="863600" cy="71755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282" name="Gewinkelte Verbindung 71"/>
          <p:cNvCxnSpPr>
            <a:cxnSpLocks noChangeShapeType="1"/>
            <a:stCxn id="68" idx="2"/>
            <a:endCxn id="8" idx="0"/>
          </p:cNvCxnSpPr>
          <p:nvPr/>
        </p:nvCxnSpPr>
        <p:spPr bwMode="auto">
          <a:xfrm rot="5400000">
            <a:off x="5974557" y="3487737"/>
            <a:ext cx="863600" cy="71755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/>
            <a:tailEnd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Inhaltsplatzhalter 86"/>
          <p:cNvSpPr txBox="1">
            <a:spLocks/>
          </p:cNvSpPr>
          <p:nvPr/>
        </p:nvSpPr>
        <p:spPr bwMode="auto">
          <a:xfrm>
            <a:off x="142875" y="785813"/>
            <a:ext cx="88582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88" name="Inhaltsplatzhalter 86"/>
          <p:cNvSpPr txBox="1">
            <a:spLocks/>
          </p:cNvSpPr>
          <p:nvPr/>
        </p:nvSpPr>
        <p:spPr bwMode="auto">
          <a:xfrm>
            <a:off x="295275" y="938213"/>
            <a:ext cx="88582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>
              <a:latin typeface="+mn-lt"/>
              <a:cs typeface="+mn-cs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4283076" y="3892847"/>
            <a:ext cx="1263487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>
              <a:defRPr/>
            </a:pPr>
            <a:r>
              <a:rPr lang="de-DE" kern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Feature Ex.</a:t>
            </a:r>
            <a:endParaRPr lang="de-DE">
              <a:solidFill>
                <a:prstClr val="black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3"/>
          <p:cNvSpPr txBox="1">
            <a:spLocks noChangeArrowheads="1"/>
          </p:cNvSpPr>
          <p:nvPr/>
        </p:nvSpPr>
        <p:spPr bwMode="auto">
          <a:xfrm>
            <a:off x="469900" y="1520825"/>
            <a:ext cx="82042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99 % of the time represented as an array of chars 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2400" kern="0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In some cases you may want to use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String</a:t>
            </a: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 class for convenience</a:t>
            </a:r>
            <a:b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</a:b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e.g.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= String (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"hello"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 + String (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" 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 + String (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"world"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2400" kern="0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Adobe Caslon Pro" pitchFamily="18" charset="0"/>
              </a:rPr>
              <a:t>Global strings are managed by the Factory: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6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sid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AddString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"a </a:t>
            </a:r>
            <a:r>
              <a:rPr lang="de-DE" sz="1600" dirty="0" err="1" smtClean="0">
                <a:solidFill>
                  <a:srgbClr val="800000"/>
                </a:solidFill>
                <a:latin typeface="Consolas"/>
              </a:rPr>
              <a:t>new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6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sid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GetStringId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"a </a:t>
            </a:r>
            <a:r>
              <a:rPr lang="de-DE" sz="1600" dirty="0" err="1" smtClean="0">
                <a:solidFill>
                  <a:srgbClr val="800000"/>
                </a:solidFill>
                <a:latin typeface="Consolas"/>
              </a:rPr>
              <a:t>new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6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6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const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*str = Factory::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GetString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sid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400" kern="0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en-US" sz="2400" kern="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211" name="Titel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Strings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ex_online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Trainer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Trainer::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Load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mymodel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  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trainer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addEventConsumer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classifier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event@sender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STREAMS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8"/>
          <p:cNvGrpSpPr>
            <a:grpSpLocks/>
          </p:cNvGrpSpPr>
          <p:nvPr/>
        </p:nvGrpSpPr>
        <p:grpSpPr bwMode="auto">
          <a:xfrm>
            <a:off x="1536704" y="5018091"/>
            <a:ext cx="3313125" cy="865189"/>
            <a:chOff x="657" y="2386"/>
            <a:chExt cx="2087" cy="545"/>
          </a:xfrm>
        </p:grpSpPr>
        <p:sp>
          <p:nvSpPr>
            <p:cNvPr id="12339" name="Line 199"/>
            <p:cNvSpPr>
              <a:spLocks noChangeShapeType="1"/>
            </p:cNvSpPr>
            <p:nvPr/>
          </p:nvSpPr>
          <p:spPr bwMode="auto">
            <a:xfrm>
              <a:off x="657" y="2567"/>
              <a:ext cx="91" cy="0"/>
            </a:xfrm>
            <a:prstGeom prst="line">
              <a:avLst/>
            </a:prstGeom>
            <a:noFill/>
            <a:ln w="25400">
              <a:solidFill>
                <a:srgbClr val="B2B2B2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340" name="Line 200"/>
            <p:cNvSpPr>
              <a:spLocks noChangeShapeType="1"/>
            </p:cNvSpPr>
            <p:nvPr/>
          </p:nvSpPr>
          <p:spPr bwMode="auto">
            <a:xfrm flipV="1">
              <a:off x="748" y="2476"/>
              <a:ext cx="0" cy="91"/>
            </a:xfrm>
            <a:prstGeom prst="line">
              <a:avLst/>
            </a:prstGeom>
            <a:noFill/>
            <a:ln w="25400">
              <a:solidFill>
                <a:srgbClr val="B2B2B2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341" name="Line 201"/>
            <p:cNvSpPr>
              <a:spLocks noChangeShapeType="1"/>
            </p:cNvSpPr>
            <p:nvPr/>
          </p:nvSpPr>
          <p:spPr bwMode="auto">
            <a:xfrm>
              <a:off x="748" y="2476"/>
              <a:ext cx="91" cy="0"/>
            </a:xfrm>
            <a:prstGeom prst="line">
              <a:avLst/>
            </a:prstGeom>
            <a:noFill/>
            <a:ln w="25400">
              <a:solidFill>
                <a:srgbClr val="B2B2B2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grpSp>
          <p:nvGrpSpPr>
            <p:cNvPr id="195" name="Group 202"/>
            <p:cNvGrpSpPr>
              <a:grpSpLocks/>
            </p:cNvGrpSpPr>
            <p:nvPr/>
          </p:nvGrpSpPr>
          <p:grpSpPr bwMode="auto">
            <a:xfrm>
              <a:off x="839" y="2431"/>
              <a:ext cx="273" cy="46"/>
              <a:chOff x="884" y="2840"/>
              <a:chExt cx="91" cy="91"/>
            </a:xfrm>
          </p:grpSpPr>
          <p:sp>
            <p:nvSpPr>
              <p:cNvPr id="12385" name="Line 203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86" name="Line 204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96" name="Group 205"/>
            <p:cNvGrpSpPr>
              <a:grpSpLocks/>
            </p:cNvGrpSpPr>
            <p:nvPr/>
          </p:nvGrpSpPr>
          <p:grpSpPr bwMode="auto">
            <a:xfrm>
              <a:off x="1112" y="2387"/>
              <a:ext cx="271" cy="44"/>
              <a:chOff x="884" y="2840"/>
              <a:chExt cx="91" cy="91"/>
            </a:xfrm>
          </p:grpSpPr>
          <p:sp>
            <p:nvSpPr>
              <p:cNvPr id="12383" name="Line 206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84" name="Line 207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97" name="Group 208"/>
            <p:cNvGrpSpPr>
              <a:grpSpLocks/>
            </p:cNvGrpSpPr>
            <p:nvPr/>
          </p:nvGrpSpPr>
          <p:grpSpPr bwMode="auto">
            <a:xfrm flipV="1">
              <a:off x="1383" y="2386"/>
              <a:ext cx="91" cy="46"/>
              <a:chOff x="884" y="2840"/>
              <a:chExt cx="91" cy="91"/>
            </a:xfrm>
          </p:grpSpPr>
          <p:sp>
            <p:nvSpPr>
              <p:cNvPr id="12381" name="Line 209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82" name="Line 210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98" name="Group 211"/>
            <p:cNvGrpSpPr>
              <a:grpSpLocks/>
            </p:cNvGrpSpPr>
            <p:nvPr/>
          </p:nvGrpSpPr>
          <p:grpSpPr bwMode="auto">
            <a:xfrm flipV="1">
              <a:off x="1476" y="2431"/>
              <a:ext cx="91" cy="46"/>
              <a:chOff x="884" y="2840"/>
              <a:chExt cx="91" cy="91"/>
            </a:xfrm>
          </p:grpSpPr>
          <p:sp>
            <p:nvSpPr>
              <p:cNvPr id="12379" name="Line 212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80" name="Line 213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99" name="Group 214"/>
            <p:cNvGrpSpPr>
              <a:grpSpLocks/>
            </p:cNvGrpSpPr>
            <p:nvPr/>
          </p:nvGrpSpPr>
          <p:grpSpPr bwMode="auto">
            <a:xfrm flipV="1">
              <a:off x="1567" y="2477"/>
              <a:ext cx="91" cy="90"/>
              <a:chOff x="884" y="2840"/>
              <a:chExt cx="91" cy="91"/>
            </a:xfrm>
          </p:grpSpPr>
          <p:sp>
            <p:nvSpPr>
              <p:cNvPr id="12377" name="Line 215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8" name="Line 216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0" name="Group 217"/>
            <p:cNvGrpSpPr>
              <a:grpSpLocks/>
            </p:cNvGrpSpPr>
            <p:nvPr/>
          </p:nvGrpSpPr>
          <p:grpSpPr bwMode="auto">
            <a:xfrm flipV="1">
              <a:off x="1655" y="2567"/>
              <a:ext cx="91" cy="136"/>
              <a:chOff x="884" y="2840"/>
              <a:chExt cx="91" cy="91"/>
            </a:xfrm>
          </p:grpSpPr>
          <p:sp>
            <p:nvSpPr>
              <p:cNvPr id="12375" name="Line 218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6" name="Line 219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1" name="Group 220"/>
            <p:cNvGrpSpPr>
              <a:grpSpLocks/>
            </p:cNvGrpSpPr>
            <p:nvPr/>
          </p:nvGrpSpPr>
          <p:grpSpPr bwMode="auto">
            <a:xfrm flipV="1">
              <a:off x="1746" y="2703"/>
              <a:ext cx="91" cy="91"/>
              <a:chOff x="884" y="2840"/>
              <a:chExt cx="91" cy="91"/>
            </a:xfrm>
          </p:grpSpPr>
          <p:sp>
            <p:nvSpPr>
              <p:cNvPr id="12373" name="Line 221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4" name="Line 222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2" name="Group 223"/>
            <p:cNvGrpSpPr>
              <a:grpSpLocks/>
            </p:cNvGrpSpPr>
            <p:nvPr/>
          </p:nvGrpSpPr>
          <p:grpSpPr bwMode="auto">
            <a:xfrm flipV="1">
              <a:off x="1837" y="2794"/>
              <a:ext cx="91" cy="91"/>
              <a:chOff x="884" y="2840"/>
              <a:chExt cx="91" cy="91"/>
            </a:xfrm>
          </p:grpSpPr>
          <p:sp>
            <p:nvSpPr>
              <p:cNvPr id="12371" name="Line 224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2" name="Line 225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3" name="Group 226"/>
            <p:cNvGrpSpPr>
              <a:grpSpLocks/>
            </p:cNvGrpSpPr>
            <p:nvPr/>
          </p:nvGrpSpPr>
          <p:grpSpPr bwMode="auto">
            <a:xfrm flipV="1">
              <a:off x="1931" y="2885"/>
              <a:ext cx="182" cy="45"/>
              <a:chOff x="884" y="2840"/>
              <a:chExt cx="91" cy="91"/>
            </a:xfrm>
          </p:grpSpPr>
          <p:sp>
            <p:nvSpPr>
              <p:cNvPr id="12369" name="Line 227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70" name="Line 228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4" name="Group 229"/>
            <p:cNvGrpSpPr>
              <a:grpSpLocks/>
            </p:cNvGrpSpPr>
            <p:nvPr/>
          </p:nvGrpSpPr>
          <p:grpSpPr bwMode="auto">
            <a:xfrm>
              <a:off x="2113" y="2885"/>
              <a:ext cx="91" cy="46"/>
              <a:chOff x="884" y="2840"/>
              <a:chExt cx="91" cy="91"/>
            </a:xfrm>
          </p:grpSpPr>
          <p:sp>
            <p:nvSpPr>
              <p:cNvPr id="12367" name="Line 230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8" name="Line 231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5" name="Group 232"/>
            <p:cNvGrpSpPr>
              <a:grpSpLocks/>
            </p:cNvGrpSpPr>
            <p:nvPr/>
          </p:nvGrpSpPr>
          <p:grpSpPr bwMode="auto">
            <a:xfrm>
              <a:off x="2204" y="2839"/>
              <a:ext cx="91" cy="46"/>
              <a:chOff x="884" y="2840"/>
              <a:chExt cx="91" cy="91"/>
            </a:xfrm>
          </p:grpSpPr>
          <p:sp>
            <p:nvSpPr>
              <p:cNvPr id="12365" name="Line 233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6" name="Line 234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7" name="Group 235"/>
            <p:cNvGrpSpPr>
              <a:grpSpLocks/>
            </p:cNvGrpSpPr>
            <p:nvPr/>
          </p:nvGrpSpPr>
          <p:grpSpPr bwMode="auto">
            <a:xfrm>
              <a:off x="2295" y="2794"/>
              <a:ext cx="91" cy="46"/>
              <a:chOff x="884" y="2840"/>
              <a:chExt cx="91" cy="91"/>
            </a:xfrm>
          </p:grpSpPr>
          <p:sp>
            <p:nvSpPr>
              <p:cNvPr id="12363" name="Line 236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4" name="Line 237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8" name="Group 238"/>
            <p:cNvGrpSpPr>
              <a:grpSpLocks/>
            </p:cNvGrpSpPr>
            <p:nvPr/>
          </p:nvGrpSpPr>
          <p:grpSpPr bwMode="auto">
            <a:xfrm>
              <a:off x="2386" y="2748"/>
              <a:ext cx="176" cy="46"/>
              <a:chOff x="884" y="2840"/>
              <a:chExt cx="91" cy="91"/>
            </a:xfrm>
          </p:grpSpPr>
          <p:sp>
            <p:nvSpPr>
              <p:cNvPr id="12361" name="Line 239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2" name="Line 240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09" name="Group 241"/>
            <p:cNvGrpSpPr>
              <a:grpSpLocks/>
            </p:cNvGrpSpPr>
            <p:nvPr/>
          </p:nvGrpSpPr>
          <p:grpSpPr bwMode="auto">
            <a:xfrm>
              <a:off x="2562" y="2702"/>
              <a:ext cx="91" cy="46"/>
              <a:chOff x="884" y="2840"/>
              <a:chExt cx="91" cy="91"/>
            </a:xfrm>
          </p:grpSpPr>
          <p:sp>
            <p:nvSpPr>
              <p:cNvPr id="12359" name="Line 242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60" name="Line 243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210" name="Group 244"/>
            <p:cNvGrpSpPr>
              <a:grpSpLocks/>
            </p:cNvGrpSpPr>
            <p:nvPr/>
          </p:nvGrpSpPr>
          <p:grpSpPr bwMode="auto">
            <a:xfrm>
              <a:off x="2653" y="2656"/>
              <a:ext cx="91" cy="46"/>
              <a:chOff x="884" y="2840"/>
              <a:chExt cx="91" cy="91"/>
            </a:xfrm>
          </p:grpSpPr>
          <p:sp>
            <p:nvSpPr>
              <p:cNvPr id="12357" name="Line 245"/>
              <p:cNvSpPr>
                <a:spLocks noChangeShapeType="1"/>
              </p:cNvSpPr>
              <p:nvPr/>
            </p:nvSpPr>
            <p:spPr bwMode="auto">
              <a:xfrm flipV="1">
                <a:off x="884" y="2840"/>
                <a:ext cx="0" cy="91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358" name="Line 246"/>
              <p:cNvSpPr>
                <a:spLocks noChangeShapeType="1"/>
              </p:cNvSpPr>
              <p:nvPr/>
            </p:nvSpPr>
            <p:spPr bwMode="auto">
              <a:xfrm>
                <a:off x="884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B2B2B2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</p:grpSp>
      <p:sp>
        <p:nvSpPr>
          <p:cNvPr id="216" name="Rectangle 3"/>
          <p:cNvSpPr txBox="1">
            <a:spLocks noChangeArrowheads="1"/>
          </p:cNvSpPr>
          <p:nvPr/>
        </p:nvSpPr>
        <p:spPr bwMode="auto">
          <a:xfrm>
            <a:off x="469900" y="1520825"/>
            <a:ext cx="82042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4F96"/>
              </a:buClr>
              <a:buFont typeface="Wingdings" pitchFamily="2" charset="2"/>
              <a:buChar char="§"/>
              <a:defRPr/>
            </a:pPr>
            <a:r>
              <a:rPr lang="de-DE" sz="2400" kern="0" dirty="0" err="1">
                <a:solidFill>
                  <a:srgbClr val="000000"/>
                </a:solidFill>
                <a:latin typeface="Adobe Caslon Pro" pitchFamily="18" charset="0"/>
              </a:rPr>
              <a:t>Converting</a:t>
            </a:r>
            <a:r>
              <a:rPr lang="de-DE" sz="2400" kern="0" dirty="0">
                <a:solidFill>
                  <a:srgbClr val="000000"/>
                </a:solidFill>
                <a:latin typeface="Adobe Caslon Pro" pitchFamily="18" charset="0"/>
              </a:rPr>
              <a:t> analog </a:t>
            </a:r>
            <a:r>
              <a:rPr lang="de-DE" sz="2400" kern="0" dirty="0" err="1">
                <a:solidFill>
                  <a:srgbClr val="000000"/>
                </a:solidFill>
                <a:latin typeface="Adobe Caslon Pro" pitchFamily="18" charset="0"/>
              </a:rPr>
              <a:t>to</a:t>
            </a:r>
            <a:r>
              <a:rPr lang="de-DE" sz="2400" kern="0" dirty="0">
                <a:solidFill>
                  <a:srgbClr val="000000"/>
                </a:solidFill>
                <a:latin typeface="Adobe Caslon Pro" pitchFamily="18" charset="0"/>
              </a:rPr>
              <a:t> digital </a:t>
            </a:r>
            <a:r>
              <a:rPr lang="de-DE" sz="2400" kern="0" dirty="0" err="1">
                <a:solidFill>
                  <a:srgbClr val="000000"/>
                </a:solidFill>
                <a:latin typeface="Adobe Caslon Pro" pitchFamily="18" charset="0"/>
              </a:rPr>
              <a:t>signal</a:t>
            </a:r>
            <a:endParaRPr lang="de-DE" sz="2400" kern="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2299" name="Freeform 4"/>
          <p:cNvSpPr>
            <a:spLocks/>
          </p:cNvSpPr>
          <p:nvPr/>
        </p:nvSpPr>
        <p:spPr bwMode="auto">
          <a:xfrm>
            <a:off x="1465263" y="2311400"/>
            <a:ext cx="3322637" cy="984250"/>
          </a:xfrm>
          <a:custGeom>
            <a:avLst/>
            <a:gdLst>
              <a:gd name="T0" fmla="*/ 0 w 2177"/>
              <a:gd name="T1" fmla="*/ 2147483647 h 1248"/>
              <a:gd name="T2" fmla="*/ 2147483647 w 2177"/>
              <a:gd name="T3" fmla="*/ 2147483647 h 1248"/>
              <a:gd name="T4" fmla="*/ 2147483647 w 2177"/>
              <a:gd name="T5" fmla="*/ 2147483647 h 1248"/>
              <a:gd name="T6" fmla="*/ 2147483647 w 2177"/>
              <a:gd name="T7" fmla="*/ 2147483647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177"/>
              <a:gd name="T13" fmla="*/ 0 h 1248"/>
              <a:gd name="T14" fmla="*/ 2177 w 2177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7" h="1248">
                <a:moveTo>
                  <a:pt x="0" y="439"/>
                </a:moveTo>
                <a:cubicBezTo>
                  <a:pt x="253" y="219"/>
                  <a:pt x="507" y="0"/>
                  <a:pt x="726" y="121"/>
                </a:cubicBezTo>
                <a:cubicBezTo>
                  <a:pt x="945" y="242"/>
                  <a:pt x="1074" y="1082"/>
                  <a:pt x="1316" y="1165"/>
                </a:cubicBezTo>
                <a:cubicBezTo>
                  <a:pt x="1558" y="1248"/>
                  <a:pt x="2033" y="703"/>
                  <a:pt x="2177" y="620"/>
                </a:cubicBez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00" name="Text Box 5"/>
          <p:cNvSpPr txBox="1">
            <a:spLocks noChangeArrowheads="1"/>
          </p:cNvSpPr>
          <p:nvPr/>
        </p:nvSpPr>
        <p:spPr bwMode="auto">
          <a:xfrm>
            <a:off x="5157872" y="2667000"/>
            <a:ext cx="2681119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A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continuous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analog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signal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…</a:t>
            </a:r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465263" y="3622675"/>
            <a:ext cx="3467100" cy="244475"/>
            <a:chOff x="657" y="2341"/>
            <a:chExt cx="2184" cy="499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57" y="2341"/>
              <a:ext cx="182" cy="499"/>
              <a:chOff x="657" y="2341"/>
              <a:chExt cx="182" cy="499"/>
            </a:xfrm>
          </p:grpSpPr>
          <p:sp>
            <p:nvSpPr>
              <p:cNvPr id="12493" name="Line 7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4" name="Line 8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5" name="Line 9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6" name="Line 10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839" y="2341"/>
              <a:ext cx="182" cy="499"/>
              <a:chOff x="657" y="2341"/>
              <a:chExt cx="182" cy="499"/>
            </a:xfrm>
          </p:grpSpPr>
          <p:sp>
            <p:nvSpPr>
              <p:cNvPr id="12489" name="Line 1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0" name="Line 1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1" name="Line 1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92" name="Line 1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021" y="2341"/>
              <a:ext cx="182" cy="499"/>
              <a:chOff x="657" y="2341"/>
              <a:chExt cx="182" cy="499"/>
            </a:xfrm>
          </p:grpSpPr>
          <p:sp>
            <p:nvSpPr>
              <p:cNvPr id="12485" name="Line 1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6" name="Line 1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7" name="Line 2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8" name="Line 2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1203" y="2341"/>
              <a:ext cx="182" cy="499"/>
              <a:chOff x="657" y="2341"/>
              <a:chExt cx="182" cy="499"/>
            </a:xfrm>
          </p:grpSpPr>
          <p:sp>
            <p:nvSpPr>
              <p:cNvPr id="12481" name="Line 2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2" name="Line 2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3" name="Line 2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4" name="Line 2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1385" y="2341"/>
              <a:ext cx="182" cy="499"/>
              <a:chOff x="657" y="2341"/>
              <a:chExt cx="182" cy="499"/>
            </a:xfrm>
          </p:grpSpPr>
          <p:sp>
            <p:nvSpPr>
              <p:cNvPr id="12477" name="Line 2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8" name="Line 2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9" name="Line 3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80" name="Line 3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1567" y="2341"/>
              <a:ext cx="182" cy="499"/>
              <a:chOff x="657" y="2341"/>
              <a:chExt cx="182" cy="499"/>
            </a:xfrm>
          </p:grpSpPr>
          <p:sp>
            <p:nvSpPr>
              <p:cNvPr id="12473" name="Line 3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4" name="Line 3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5" name="Line 3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6" name="Line 3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1749" y="2341"/>
              <a:ext cx="182" cy="499"/>
              <a:chOff x="657" y="2341"/>
              <a:chExt cx="182" cy="499"/>
            </a:xfrm>
          </p:grpSpPr>
          <p:sp>
            <p:nvSpPr>
              <p:cNvPr id="12469" name="Line 3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0" name="Line 3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1" name="Line 4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72" name="Line 4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1931" y="2341"/>
              <a:ext cx="182" cy="499"/>
              <a:chOff x="657" y="2341"/>
              <a:chExt cx="182" cy="499"/>
            </a:xfrm>
          </p:grpSpPr>
          <p:sp>
            <p:nvSpPr>
              <p:cNvPr id="12465" name="Line 4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6" name="Line 4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7" name="Line 4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8" name="Line 4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2113" y="2341"/>
              <a:ext cx="182" cy="499"/>
              <a:chOff x="657" y="2341"/>
              <a:chExt cx="182" cy="499"/>
            </a:xfrm>
          </p:grpSpPr>
          <p:sp>
            <p:nvSpPr>
              <p:cNvPr id="12461" name="Line 5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2" name="Line 5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3" name="Line 5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4" name="Line 5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3" name="Group 57"/>
            <p:cNvGrpSpPr>
              <a:grpSpLocks/>
            </p:cNvGrpSpPr>
            <p:nvPr/>
          </p:nvGrpSpPr>
          <p:grpSpPr bwMode="auto">
            <a:xfrm>
              <a:off x="2295" y="2341"/>
              <a:ext cx="182" cy="499"/>
              <a:chOff x="657" y="2341"/>
              <a:chExt cx="182" cy="499"/>
            </a:xfrm>
          </p:grpSpPr>
          <p:sp>
            <p:nvSpPr>
              <p:cNvPr id="12457" name="Line 5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8" name="Line 5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9" name="Line 6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60" name="Line 6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4" name="Group 62"/>
            <p:cNvGrpSpPr>
              <a:grpSpLocks/>
            </p:cNvGrpSpPr>
            <p:nvPr/>
          </p:nvGrpSpPr>
          <p:grpSpPr bwMode="auto">
            <a:xfrm>
              <a:off x="2477" y="2341"/>
              <a:ext cx="182" cy="499"/>
              <a:chOff x="657" y="2341"/>
              <a:chExt cx="182" cy="499"/>
            </a:xfrm>
          </p:grpSpPr>
          <p:sp>
            <p:nvSpPr>
              <p:cNvPr id="12453" name="Line 63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4" name="Line 64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5" name="Line 65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6" name="Line 66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2659" y="2341"/>
              <a:ext cx="182" cy="499"/>
              <a:chOff x="657" y="2341"/>
              <a:chExt cx="182" cy="499"/>
            </a:xfrm>
          </p:grpSpPr>
          <p:sp>
            <p:nvSpPr>
              <p:cNvPr id="12449" name="Line 68"/>
              <p:cNvSpPr>
                <a:spLocks noChangeShapeType="1"/>
              </p:cNvSpPr>
              <p:nvPr/>
            </p:nvSpPr>
            <p:spPr bwMode="auto">
              <a:xfrm flipV="1">
                <a:off x="657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0" name="Line 69"/>
              <p:cNvSpPr>
                <a:spLocks noChangeShapeType="1"/>
              </p:cNvSpPr>
              <p:nvPr/>
            </p:nvSpPr>
            <p:spPr bwMode="auto">
              <a:xfrm>
                <a:off x="657" y="2341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1" name="Line 70"/>
              <p:cNvSpPr>
                <a:spLocks noChangeShapeType="1"/>
              </p:cNvSpPr>
              <p:nvPr/>
            </p:nvSpPr>
            <p:spPr bwMode="auto">
              <a:xfrm>
                <a:off x="748" y="2341"/>
                <a:ext cx="0" cy="4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  <p:sp>
            <p:nvSpPr>
              <p:cNvPr id="12452" name="Line 71"/>
              <p:cNvSpPr>
                <a:spLocks noChangeShapeType="1"/>
              </p:cNvSpPr>
              <p:nvPr/>
            </p:nvSpPr>
            <p:spPr bwMode="auto">
              <a:xfrm>
                <a:off x="748" y="2840"/>
                <a:ext cx="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>
                  <a:latin typeface="Adobe Caslon Pro" pitchFamily="18" charset="0"/>
                </a:endParaRPr>
              </a:p>
            </p:txBody>
          </p:sp>
        </p:grpSp>
      </p:grpSp>
      <p:sp>
        <p:nvSpPr>
          <p:cNvPr id="12302" name="Line 74"/>
          <p:cNvSpPr>
            <a:spLocks noChangeShapeType="1"/>
          </p:cNvSpPr>
          <p:nvPr/>
        </p:nvSpPr>
        <p:spPr bwMode="auto">
          <a:xfrm>
            <a:off x="1536700" y="6248400"/>
            <a:ext cx="3311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03" name="Text Box 75"/>
          <p:cNvSpPr txBox="1">
            <a:spLocks noChangeArrowheads="1"/>
          </p:cNvSpPr>
          <p:nvPr/>
        </p:nvSpPr>
        <p:spPr bwMode="auto">
          <a:xfrm>
            <a:off x="604839" y="5961063"/>
            <a:ext cx="568325" cy="33655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 dirty="0">
                <a:solidFill>
                  <a:srgbClr val="000000"/>
                </a:solidFill>
                <a:latin typeface="Adobe Caslon Pro" pitchFamily="18" charset="0"/>
              </a:rPr>
              <a:t>time</a:t>
            </a:r>
          </a:p>
        </p:txBody>
      </p:sp>
      <p:sp>
        <p:nvSpPr>
          <p:cNvPr id="12304" name="Text Box 76"/>
          <p:cNvSpPr txBox="1">
            <a:spLocks noChangeArrowheads="1"/>
          </p:cNvSpPr>
          <p:nvPr/>
        </p:nvSpPr>
        <p:spPr bwMode="auto">
          <a:xfrm>
            <a:off x="5237624" y="3578225"/>
            <a:ext cx="2727990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… measured against a clock …</a:t>
            </a:r>
          </a:p>
        </p:txBody>
      </p:sp>
      <p:sp>
        <p:nvSpPr>
          <p:cNvPr id="12305" name="AutoShape 194"/>
          <p:cNvSpPr>
            <a:spLocks/>
          </p:cNvSpPr>
          <p:nvPr/>
        </p:nvSpPr>
        <p:spPr bwMode="auto">
          <a:xfrm rot="5400000" flipV="1">
            <a:off x="1466057" y="3429794"/>
            <a:ext cx="144462" cy="142875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sz="3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2306" name="Text Box 195"/>
          <p:cNvSpPr txBox="1">
            <a:spLocks noChangeArrowheads="1"/>
          </p:cNvSpPr>
          <p:nvPr/>
        </p:nvSpPr>
        <p:spPr bwMode="auto">
          <a:xfrm>
            <a:off x="856136" y="3148012"/>
            <a:ext cx="1405577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1 / sample rate</a:t>
            </a:r>
          </a:p>
        </p:txBody>
      </p:sp>
      <p:sp>
        <p:nvSpPr>
          <p:cNvPr id="12307" name="Text Box 196"/>
          <p:cNvSpPr txBox="1">
            <a:spLocks noChangeArrowheads="1"/>
          </p:cNvSpPr>
          <p:nvPr/>
        </p:nvSpPr>
        <p:spPr bwMode="auto">
          <a:xfrm>
            <a:off x="5195991" y="4491037"/>
            <a:ext cx="3084306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… is first held at each clock tick …</a:t>
            </a:r>
          </a:p>
        </p:txBody>
      </p:sp>
      <p:sp>
        <p:nvSpPr>
          <p:cNvPr id="12387" name="Freeform 275"/>
          <p:cNvSpPr>
            <a:spLocks/>
          </p:cNvSpPr>
          <p:nvPr/>
        </p:nvSpPr>
        <p:spPr bwMode="auto">
          <a:xfrm>
            <a:off x="1466851" y="4106862"/>
            <a:ext cx="3322638" cy="984250"/>
          </a:xfrm>
          <a:custGeom>
            <a:avLst/>
            <a:gdLst>
              <a:gd name="T0" fmla="*/ 0 w 2177"/>
              <a:gd name="T1" fmla="*/ 0 h 1248"/>
              <a:gd name="T2" fmla="*/ 306 w 2177"/>
              <a:gd name="T3" fmla="*/ 0 h 1248"/>
              <a:gd name="T4" fmla="*/ 554 w 2177"/>
              <a:gd name="T5" fmla="*/ 0 h 1248"/>
              <a:gd name="T6" fmla="*/ 916 w 2177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177"/>
              <a:gd name="T13" fmla="*/ 0 h 1248"/>
              <a:gd name="T14" fmla="*/ 2177 w 2177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7" h="1248">
                <a:moveTo>
                  <a:pt x="0" y="439"/>
                </a:moveTo>
                <a:cubicBezTo>
                  <a:pt x="253" y="219"/>
                  <a:pt x="507" y="0"/>
                  <a:pt x="726" y="121"/>
                </a:cubicBezTo>
                <a:cubicBezTo>
                  <a:pt x="945" y="242"/>
                  <a:pt x="1074" y="1082"/>
                  <a:pt x="1316" y="1165"/>
                </a:cubicBezTo>
                <a:cubicBezTo>
                  <a:pt x="1558" y="1248"/>
                  <a:pt x="2033" y="703"/>
                  <a:pt x="2177" y="620"/>
                </a:cubicBezTo>
              </a:path>
            </a:pathLst>
          </a:custGeom>
          <a:noFill/>
          <a:ln w="25400">
            <a:solidFill>
              <a:srgbClr val="B2B2B2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89" name="Line 81"/>
          <p:cNvSpPr>
            <a:spLocks noChangeShapeType="1"/>
          </p:cNvSpPr>
          <p:nvPr/>
        </p:nvSpPr>
        <p:spPr bwMode="auto">
          <a:xfrm>
            <a:off x="1465263" y="4457700"/>
            <a:ext cx="144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90" name="Line 82"/>
          <p:cNvSpPr>
            <a:spLocks noChangeShapeType="1"/>
          </p:cNvSpPr>
          <p:nvPr/>
        </p:nvSpPr>
        <p:spPr bwMode="auto">
          <a:xfrm flipV="1">
            <a:off x="1609726" y="4313237"/>
            <a:ext cx="0" cy="1444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91" name="Line 83"/>
          <p:cNvSpPr>
            <a:spLocks noChangeShapeType="1"/>
          </p:cNvSpPr>
          <p:nvPr/>
        </p:nvSpPr>
        <p:spPr bwMode="auto">
          <a:xfrm>
            <a:off x="1609726" y="4313237"/>
            <a:ext cx="144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grpSp>
        <p:nvGrpSpPr>
          <p:cNvPr id="18" name="Group 142"/>
          <p:cNvGrpSpPr>
            <a:grpSpLocks/>
          </p:cNvGrpSpPr>
          <p:nvPr/>
        </p:nvGrpSpPr>
        <p:grpSpPr bwMode="auto">
          <a:xfrm>
            <a:off x="1754188" y="4241800"/>
            <a:ext cx="433388" cy="73025"/>
            <a:chOff x="884" y="2840"/>
            <a:chExt cx="91" cy="91"/>
          </a:xfrm>
        </p:grpSpPr>
        <p:sp>
          <p:nvSpPr>
            <p:cNvPr id="12435" name="Line 140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36" name="Line 141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19" name="Group 143"/>
          <p:cNvGrpSpPr>
            <a:grpSpLocks/>
          </p:cNvGrpSpPr>
          <p:nvPr/>
        </p:nvGrpSpPr>
        <p:grpSpPr bwMode="auto">
          <a:xfrm>
            <a:off x="2187576" y="4171950"/>
            <a:ext cx="430213" cy="69850"/>
            <a:chOff x="884" y="2840"/>
            <a:chExt cx="91" cy="91"/>
          </a:xfrm>
        </p:grpSpPr>
        <p:sp>
          <p:nvSpPr>
            <p:cNvPr id="12433" name="Line 144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34" name="Line 145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0" name="Group 149"/>
          <p:cNvGrpSpPr>
            <a:grpSpLocks/>
          </p:cNvGrpSpPr>
          <p:nvPr/>
        </p:nvGrpSpPr>
        <p:grpSpPr bwMode="auto">
          <a:xfrm flipV="1">
            <a:off x="2617788" y="4170362"/>
            <a:ext cx="144463" cy="73025"/>
            <a:chOff x="884" y="2840"/>
            <a:chExt cx="91" cy="91"/>
          </a:xfrm>
        </p:grpSpPr>
        <p:sp>
          <p:nvSpPr>
            <p:cNvPr id="12431" name="Line 150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32" name="Line 151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1" name="Group 152"/>
          <p:cNvGrpSpPr>
            <a:grpSpLocks/>
          </p:cNvGrpSpPr>
          <p:nvPr/>
        </p:nvGrpSpPr>
        <p:grpSpPr bwMode="auto">
          <a:xfrm flipV="1">
            <a:off x="2765426" y="4241800"/>
            <a:ext cx="144463" cy="73025"/>
            <a:chOff x="884" y="2840"/>
            <a:chExt cx="91" cy="91"/>
          </a:xfrm>
        </p:grpSpPr>
        <p:sp>
          <p:nvSpPr>
            <p:cNvPr id="12429" name="Line 153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30" name="Line 154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2" name="Group 158"/>
          <p:cNvGrpSpPr>
            <a:grpSpLocks/>
          </p:cNvGrpSpPr>
          <p:nvPr/>
        </p:nvGrpSpPr>
        <p:grpSpPr bwMode="auto">
          <a:xfrm flipV="1">
            <a:off x="2909888" y="4314825"/>
            <a:ext cx="144463" cy="142875"/>
            <a:chOff x="884" y="2840"/>
            <a:chExt cx="91" cy="91"/>
          </a:xfrm>
        </p:grpSpPr>
        <p:sp>
          <p:nvSpPr>
            <p:cNvPr id="12427" name="Line 159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8" name="Line 160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3" name="Group 161"/>
          <p:cNvGrpSpPr>
            <a:grpSpLocks/>
          </p:cNvGrpSpPr>
          <p:nvPr/>
        </p:nvGrpSpPr>
        <p:grpSpPr bwMode="auto">
          <a:xfrm flipV="1">
            <a:off x="3049588" y="4457700"/>
            <a:ext cx="144463" cy="215900"/>
            <a:chOff x="884" y="2840"/>
            <a:chExt cx="91" cy="91"/>
          </a:xfrm>
        </p:grpSpPr>
        <p:sp>
          <p:nvSpPr>
            <p:cNvPr id="12425" name="Line 162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6" name="Line 163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4" name="Group 164"/>
          <p:cNvGrpSpPr>
            <a:grpSpLocks/>
          </p:cNvGrpSpPr>
          <p:nvPr/>
        </p:nvGrpSpPr>
        <p:grpSpPr bwMode="auto">
          <a:xfrm flipV="1">
            <a:off x="3194051" y="4673600"/>
            <a:ext cx="144463" cy="144463"/>
            <a:chOff x="884" y="2840"/>
            <a:chExt cx="91" cy="91"/>
          </a:xfrm>
        </p:grpSpPr>
        <p:sp>
          <p:nvSpPr>
            <p:cNvPr id="12423" name="Line 165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4" name="Line 166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5" name="Group 167"/>
          <p:cNvGrpSpPr>
            <a:grpSpLocks/>
          </p:cNvGrpSpPr>
          <p:nvPr/>
        </p:nvGrpSpPr>
        <p:grpSpPr bwMode="auto">
          <a:xfrm flipV="1">
            <a:off x="3338513" y="4818062"/>
            <a:ext cx="144463" cy="144463"/>
            <a:chOff x="884" y="2840"/>
            <a:chExt cx="91" cy="91"/>
          </a:xfrm>
        </p:grpSpPr>
        <p:sp>
          <p:nvSpPr>
            <p:cNvPr id="12421" name="Line 168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2" name="Line 169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6" name="Group 170"/>
          <p:cNvGrpSpPr>
            <a:grpSpLocks/>
          </p:cNvGrpSpPr>
          <p:nvPr/>
        </p:nvGrpSpPr>
        <p:grpSpPr bwMode="auto">
          <a:xfrm flipV="1">
            <a:off x="3487738" y="4962525"/>
            <a:ext cx="288925" cy="71438"/>
            <a:chOff x="884" y="2840"/>
            <a:chExt cx="91" cy="91"/>
          </a:xfrm>
        </p:grpSpPr>
        <p:sp>
          <p:nvSpPr>
            <p:cNvPr id="12419" name="Line 171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20" name="Line 172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7" name="Group 176"/>
          <p:cNvGrpSpPr>
            <a:grpSpLocks/>
          </p:cNvGrpSpPr>
          <p:nvPr/>
        </p:nvGrpSpPr>
        <p:grpSpPr bwMode="auto">
          <a:xfrm>
            <a:off x="3776663" y="4962525"/>
            <a:ext cx="144463" cy="73025"/>
            <a:chOff x="884" y="2840"/>
            <a:chExt cx="91" cy="91"/>
          </a:xfrm>
        </p:grpSpPr>
        <p:sp>
          <p:nvSpPr>
            <p:cNvPr id="12417" name="Line 177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8" name="Line 178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8" name="Group 179"/>
          <p:cNvGrpSpPr>
            <a:grpSpLocks/>
          </p:cNvGrpSpPr>
          <p:nvPr/>
        </p:nvGrpSpPr>
        <p:grpSpPr bwMode="auto">
          <a:xfrm>
            <a:off x="3921126" y="4889500"/>
            <a:ext cx="144463" cy="73025"/>
            <a:chOff x="884" y="2840"/>
            <a:chExt cx="91" cy="91"/>
          </a:xfrm>
        </p:grpSpPr>
        <p:sp>
          <p:nvSpPr>
            <p:cNvPr id="12415" name="Line 180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6" name="Line 181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29" name="Group 182"/>
          <p:cNvGrpSpPr>
            <a:grpSpLocks/>
          </p:cNvGrpSpPr>
          <p:nvPr/>
        </p:nvGrpSpPr>
        <p:grpSpPr bwMode="auto">
          <a:xfrm>
            <a:off x="4065588" y="4818062"/>
            <a:ext cx="144463" cy="73025"/>
            <a:chOff x="884" y="2840"/>
            <a:chExt cx="91" cy="91"/>
          </a:xfrm>
        </p:grpSpPr>
        <p:sp>
          <p:nvSpPr>
            <p:cNvPr id="12413" name="Line 183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4" name="Line 184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30" name="Group 185"/>
          <p:cNvGrpSpPr>
            <a:grpSpLocks/>
          </p:cNvGrpSpPr>
          <p:nvPr/>
        </p:nvGrpSpPr>
        <p:grpSpPr bwMode="auto">
          <a:xfrm>
            <a:off x="4210051" y="4745037"/>
            <a:ext cx="279400" cy="73025"/>
            <a:chOff x="884" y="2840"/>
            <a:chExt cx="91" cy="91"/>
          </a:xfrm>
        </p:grpSpPr>
        <p:sp>
          <p:nvSpPr>
            <p:cNvPr id="12411" name="Line 186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2" name="Line 187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31" name="Group 188"/>
          <p:cNvGrpSpPr>
            <a:grpSpLocks/>
          </p:cNvGrpSpPr>
          <p:nvPr/>
        </p:nvGrpSpPr>
        <p:grpSpPr bwMode="auto">
          <a:xfrm>
            <a:off x="4489451" y="4672012"/>
            <a:ext cx="144463" cy="73025"/>
            <a:chOff x="884" y="2840"/>
            <a:chExt cx="91" cy="91"/>
          </a:xfrm>
        </p:grpSpPr>
        <p:sp>
          <p:nvSpPr>
            <p:cNvPr id="12409" name="Line 189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10" name="Line 190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grpSp>
        <p:nvGrpSpPr>
          <p:cNvPr id="192" name="Group 191"/>
          <p:cNvGrpSpPr>
            <a:grpSpLocks/>
          </p:cNvGrpSpPr>
          <p:nvPr/>
        </p:nvGrpSpPr>
        <p:grpSpPr bwMode="auto">
          <a:xfrm>
            <a:off x="4633913" y="4598987"/>
            <a:ext cx="144463" cy="73025"/>
            <a:chOff x="884" y="2840"/>
            <a:chExt cx="91" cy="91"/>
          </a:xfrm>
        </p:grpSpPr>
        <p:sp>
          <p:nvSpPr>
            <p:cNvPr id="12407" name="Line 192"/>
            <p:cNvSpPr>
              <a:spLocks noChangeShapeType="1"/>
            </p:cNvSpPr>
            <p:nvPr/>
          </p:nvSpPr>
          <p:spPr bwMode="auto">
            <a:xfrm flipV="1">
              <a:off x="884" y="2840"/>
              <a:ext cx="0" cy="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  <p:sp>
          <p:nvSpPr>
            <p:cNvPr id="12408" name="Line 193"/>
            <p:cNvSpPr>
              <a:spLocks noChangeShapeType="1"/>
            </p:cNvSpPr>
            <p:nvPr/>
          </p:nvSpPr>
          <p:spPr bwMode="auto">
            <a:xfrm>
              <a:off x="884" y="2840"/>
              <a:ext cx="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>
                <a:latin typeface="Adobe Caslon Pro" pitchFamily="18" charset="0"/>
              </a:endParaRPr>
            </a:p>
          </p:txBody>
        </p:sp>
      </p:grpSp>
      <p:sp>
        <p:nvSpPr>
          <p:cNvPr id="12315" name="Line 248"/>
          <p:cNvSpPr>
            <a:spLocks noChangeShapeType="1"/>
          </p:cNvSpPr>
          <p:nvPr/>
        </p:nvSpPr>
        <p:spPr bwMode="auto">
          <a:xfrm flipV="1">
            <a:off x="1536700" y="5305425"/>
            <a:ext cx="0" cy="2873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6" name="Line 249"/>
          <p:cNvSpPr>
            <a:spLocks noChangeShapeType="1"/>
          </p:cNvSpPr>
          <p:nvPr/>
        </p:nvSpPr>
        <p:spPr bwMode="auto">
          <a:xfrm flipV="1">
            <a:off x="1676400" y="5305425"/>
            <a:ext cx="0" cy="2873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7" name="Line 250"/>
          <p:cNvSpPr>
            <a:spLocks noChangeShapeType="1"/>
          </p:cNvSpPr>
          <p:nvPr/>
        </p:nvSpPr>
        <p:spPr bwMode="auto">
          <a:xfrm flipV="1">
            <a:off x="1827213" y="5160962"/>
            <a:ext cx="0" cy="4286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8" name="Line 253"/>
          <p:cNvSpPr>
            <a:spLocks noChangeShapeType="1"/>
          </p:cNvSpPr>
          <p:nvPr/>
        </p:nvSpPr>
        <p:spPr bwMode="auto">
          <a:xfrm flipV="1">
            <a:off x="1970088" y="5091112"/>
            <a:ext cx="0" cy="4984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9" name="Line 254"/>
          <p:cNvSpPr>
            <a:spLocks noChangeShapeType="1"/>
          </p:cNvSpPr>
          <p:nvPr/>
        </p:nvSpPr>
        <p:spPr bwMode="auto">
          <a:xfrm flipV="1">
            <a:off x="2114550" y="5089525"/>
            <a:ext cx="0" cy="5000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0" name="Line 255"/>
          <p:cNvSpPr>
            <a:spLocks noChangeShapeType="1"/>
          </p:cNvSpPr>
          <p:nvPr/>
        </p:nvSpPr>
        <p:spPr bwMode="auto">
          <a:xfrm flipV="1">
            <a:off x="2260600" y="5091112"/>
            <a:ext cx="0" cy="4984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1" name="Line 256"/>
          <p:cNvSpPr>
            <a:spLocks noChangeShapeType="1"/>
          </p:cNvSpPr>
          <p:nvPr/>
        </p:nvSpPr>
        <p:spPr bwMode="auto">
          <a:xfrm flipV="1">
            <a:off x="2401888" y="5019675"/>
            <a:ext cx="0" cy="56991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2" name="Line 257"/>
          <p:cNvSpPr>
            <a:spLocks noChangeShapeType="1"/>
          </p:cNvSpPr>
          <p:nvPr/>
        </p:nvSpPr>
        <p:spPr bwMode="auto">
          <a:xfrm flipV="1">
            <a:off x="2546350" y="5019675"/>
            <a:ext cx="0" cy="56991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3" name="Line 258"/>
          <p:cNvSpPr>
            <a:spLocks noChangeShapeType="1"/>
          </p:cNvSpPr>
          <p:nvPr/>
        </p:nvSpPr>
        <p:spPr bwMode="auto">
          <a:xfrm flipV="1">
            <a:off x="2689225" y="5089525"/>
            <a:ext cx="0" cy="5000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4" name="Line 259"/>
          <p:cNvSpPr>
            <a:spLocks noChangeShapeType="1"/>
          </p:cNvSpPr>
          <p:nvPr/>
        </p:nvSpPr>
        <p:spPr bwMode="auto">
          <a:xfrm flipV="1">
            <a:off x="2833688" y="5160962"/>
            <a:ext cx="0" cy="4286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5" name="Line 260"/>
          <p:cNvSpPr>
            <a:spLocks noChangeShapeType="1"/>
          </p:cNvSpPr>
          <p:nvPr/>
        </p:nvSpPr>
        <p:spPr bwMode="auto">
          <a:xfrm flipV="1">
            <a:off x="2978150" y="5305425"/>
            <a:ext cx="3175" cy="2841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6" name="Line 261"/>
          <p:cNvSpPr>
            <a:spLocks noChangeShapeType="1"/>
          </p:cNvSpPr>
          <p:nvPr/>
        </p:nvSpPr>
        <p:spPr bwMode="auto">
          <a:xfrm flipV="1">
            <a:off x="3124200" y="53054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7" name="Line 262"/>
          <p:cNvSpPr>
            <a:spLocks noChangeShapeType="1"/>
          </p:cNvSpPr>
          <p:nvPr/>
        </p:nvSpPr>
        <p:spPr bwMode="auto">
          <a:xfrm flipV="1">
            <a:off x="3265488" y="5519737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8" name="Line 263"/>
          <p:cNvSpPr>
            <a:spLocks noChangeShapeType="1"/>
          </p:cNvSpPr>
          <p:nvPr/>
        </p:nvSpPr>
        <p:spPr bwMode="auto">
          <a:xfrm>
            <a:off x="3409950" y="5589587"/>
            <a:ext cx="0" cy="76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29" name="Line 264"/>
          <p:cNvSpPr>
            <a:spLocks noChangeShapeType="1"/>
          </p:cNvSpPr>
          <p:nvPr/>
        </p:nvSpPr>
        <p:spPr bwMode="auto">
          <a:xfrm>
            <a:off x="3552825" y="5589587"/>
            <a:ext cx="0" cy="2206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0" name="Line 265"/>
          <p:cNvSpPr>
            <a:spLocks noChangeShapeType="1"/>
          </p:cNvSpPr>
          <p:nvPr/>
        </p:nvSpPr>
        <p:spPr bwMode="auto">
          <a:xfrm>
            <a:off x="3698875" y="5589587"/>
            <a:ext cx="0" cy="2921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1" name="Line 266"/>
          <p:cNvSpPr>
            <a:spLocks noChangeShapeType="1"/>
          </p:cNvSpPr>
          <p:nvPr/>
        </p:nvSpPr>
        <p:spPr bwMode="auto">
          <a:xfrm>
            <a:off x="3843338" y="5589587"/>
            <a:ext cx="0" cy="2206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2" name="Line 267"/>
          <p:cNvSpPr>
            <a:spLocks noChangeShapeType="1"/>
          </p:cNvSpPr>
          <p:nvPr/>
        </p:nvSpPr>
        <p:spPr bwMode="auto">
          <a:xfrm>
            <a:off x="3989388" y="5589587"/>
            <a:ext cx="0" cy="1476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3" name="Line 268"/>
          <p:cNvSpPr>
            <a:spLocks noChangeShapeType="1"/>
          </p:cNvSpPr>
          <p:nvPr/>
        </p:nvSpPr>
        <p:spPr bwMode="auto">
          <a:xfrm>
            <a:off x="4130675" y="5589587"/>
            <a:ext cx="0" cy="76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4" name="Line 269"/>
          <p:cNvSpPr>
            <a:spLocks noChangeShapeType="1"/>
          </p:cNvSpPr>
          <p:nvPr/>
        </p:nvSpPr>
        <p:spPr bwMode="auto">
          <a:xfrm flipV="1">
            <a:off x="4275138" y="5594350"/>
            <a:ext cx="0" cy="25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5" name="Line 271"/>
          <p:cNvSpPr>
            <a:spLocks noChangeShapeType="1"/>
          </p:cNvSpPr>
          <p:nvPr/>
        </p:nvSpPr>
        <p:spPr bwMode="auto">
          <a:xfrm flipV="1">
            <a:off x="4560888" y="5519737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6" name="Line 272"/>
          <p:cNvSpPr>
            <a:spLocks noChangeShapeType="1"/>
          </p:cNvSpPr>
          <p:nvPr/>
        </p:nvSpPr>
        <p:spPr bwMode="auto">
          <a:xfrm flipV="1">
            <a:off x="4705350" y="5519737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7" name="Line 273"/>
          <p:cNvSpPr>
            <a:spLocks noChangeShapeType="1"/>
          </p:cNvSpPr>
          <p:nvPr/>
        </p:nvSpPr>
        <p:spPr bwMode="auto">
          <a:xfrm flipV="1">
            <a:off x="4848225" y="5446712"/>
            <a:ext cx="0" cy="14287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38" name="Line 280"/>
          <p:cNvSpPr>
            <a:spLocks noChangeShapeType="1"/>
          </p:cNvSpPr>
          <p:nvPr/>
        </p:nvSpPr>
        <p:spPr bwMode="auto">
          <a:xfrm flipV="1">
            <a:off x="4418013" y="5594350"/>
            <a:ext cx="0" cy="254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oval" w="sm" len="sm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0" name="Text Box 281"/>
          <p:cNvSpPr txBox="1">
            <a:spLocks noChangeArrowheads="1"/>
          </p:cNvSpPr>
          <p:nvPr/>
        </p:nvSpPr>
        <p:spPr bwMode="auto">
          <a:xfrm>
            <a:off x="5097463" y="5403850"/>
            <a:ext cx="3152466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…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and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then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sampled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 (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quantisation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).</a:t>
            </a:r>
          </a:p>
        </p:txBody>
      </p:sp>
      <p:sp>
        <p:nvSpPr>
          <p:cNvPr id="12311" name="Text Box 282"/>
          <p:cNvSpPr txBox="1">
            <a:spLocks noChangeArrowheads="1"/>
          </p:cNvSpPr>
          <p:nvPr/>
        </p:nvSpPr>
        <p:spPr bwMode="auto">
          <a:xfrm>
            <a:off x="1393825" y="5835650"/>
            <a:ext cx="184150" cy="33655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endParaRPr lang="en-US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2312" name="Line 283"/>
          <p:cNvSpPr>
            <a:spLocks noChangeShapeType="1"/>
          </p:cNvSpPr>
          <p:nvPr/>
        </p:nvSpPr>
        <p:spPr bwMode="auto">
          <a:xfrm>
            <a:off x="1316038" y="5092700"/>
            <a:ext cx="149225" cy="142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12313" name="Text Box 284"/>
          <p:cNvSpPr txBox="1">
            <a:spLocks noChangeArrowheads="1"/>
          </p:cNvSpPr>
          <p:nvPr/>
        </p:nvSpPr>
        <p:spPr bwMode="auto">
          <a:xfrm>
            <a:off x="785954" y="4760912"/>
            <a:ext cx="758541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211" name="Titel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smtClean="0"/>
              <a:t>Digital Signals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Stream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Streams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are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characterized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: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sample rate in Hz (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sr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)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sample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dimension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(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dim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)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per sample (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)</a:t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- sample type (type)</a:t>
            </a:r>
          </a:p>
          <a:p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Memory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required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for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1s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: (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sr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*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dim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*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)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/>
            </a:r>
            <a:br>
              <a:rPr lang="de-DE" sz="1800" kern="0" dirty="0" smtClean="0">
                <a:solidFill>
                  <a:srgbClr val="000000"/>
                </a:solidFill>
                <a:cs typeface="Arial"/>
              </a:rPr>
            </a:b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e.g.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stereo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audio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in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cd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quality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: ( 44100 * 2 * 2 )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bytes</a:t>
            </a:r>
            <a:endParaRPr lang="de-DE" sz="1800" kern="0" dirty="0" smtClean="0">
              <a:solidFill>
                <a:srgbClr val="000000"/>
              </a:solidFill>
              <a:cs typeface="Arial"/>
            </a:endParaRPr>
          </a:p>
          <a:p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Samples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are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stored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interleaved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, i.e.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values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of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first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sample,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followed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by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values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of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second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sample, </a:t>
            </a:r>
            <a:r>
              <a:rPr lang="de-DE" sz="1800" kern="0" dirty="0" err="1" smtClean="0">
                <a:solidFill>
                  <a:srgbClr val="000000"/>
                </a:solidFill>
                <a:cs typeface="Arial"/>
              </a:rPr>
              <a:t>and</a:t>
            </a:r>
            <a:r>
              <a:rPr lang="de-DE" sz="1800" kern="0" dirty="0" smtClean="0">
                <a:solidFill>
                  <a:srgbClr val="000000"/>
                </a:solidFill>
                <a:cs typeface="Arial"/>
              </a:rPr>
              <a:t> so on:</a:t>
            </a: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343400" y="990600"/>
            <a:ext cx="3684755" cy="1735138"/>
            <a:chOff x="4543398" y="2143125"/>
            <a:chExt cx="3684607" cy="1735138"/>
          </a:xfrm>
        </p:grpSpPr>
        <p:sp>
          <p:nvSpPr>
            <p:cNvPr id="32" name="Textfeld 7"/>
            <p:cNvSpPr txBox="1">
              <a:spLocks noChangeArrowheads="1"/>
            </p:cNvSpPr>
            <p:nvPr/>
          </p:nvSpPr>
          <p:spPr bwMode="auto">
            <a:xfrm>
              <a:off x="5648325" y="2554288"/>
              <a:ext cx="1857375" cy="132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1.0  5.4 </a:t>
              </a:r>
              <a:r>
                <a:rPr lang="en-US" sz="1600" dirty="0" smtClean="0">
                  <a:solidFill>
                    <a:srgbClr val="000000"/>
                  </a:solidFill>
                  <a:latin typeface="Adobe Caslon Pro" pitchFamily="18" charset="0"/>
                </a:rPr>
                <a:t>-2.3</a:t>
              </a:r>
              <a:endParaRPr lang="en-US" sz="1600" dirty="0">
                <a:solidFill>
                  <a:srgbClr val="000000"/>
                </a:solidFill>
                <a:latin typeface="Adobe Caslon Pro" pitchFamily="18" charset="0"/>
              </a:endParaRPr>
            </a:p>
            <a:p>
              <a:pPr eaLnBrk="0" hangingPunct="0"/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1.2  5.6 -2.5 </a:t>
              </a:r>
              <a:endParaRPr lang="en-US" sz="1600" dirty="0" smtClean="0">
                <a:solidFill>
                  <a:srgbClr val="000000"/>
                </a:solidFill>
                <a:latin typeface="Adobe Caslon Pro" pitchFamily="18" charset="0"/>
              </a:endParaRPr>
            </a:p>
            <a:p>
              <a:pPr eaLnBrk="0" hangingPunct="0"/>
              <a:r>
                <a:rPr lang="en-US" sz="1600" dirty="0" smtClean="0">
                  <a:solidFill>
                    <a:srgbClr val="000000"/>
                  </a:solidFill>
                  <a:latin typeface="Adobe Caslon Pro" pitchFamily="18" charset="0"/>
                </a:rPr>
                <a:t>1.3  </a:t>
              </a:r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4.8 -2.0</a:t>
              </a:r>
              <a:b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0.8  2.2 -2.1</a:t>
              </a:r>
              <a:b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Adobe Caslon Pro" pitchFamily="18" charset="0"/>
                </a:rPr>
                <a:t>0.6  3.1 -2.0</a:t>
              </a: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5829180" y="2143125"/>
              <a:ext cx="788967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err="1">
                  <a:solidFill>
                    <a:srgbClr val="000000"/>
                  </a:solidFill>
                  <a:latin typeface="Adobe Caslon Pro" pitchFamily="18" charset="0"/>
                </a:rPr>
                <a:t>dim</a:t>
              </a:r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 = 3</a:t>
              </a:r>
            </a:p>
          </p:txBody>
        </p:sp>
        <p:sp>
          <p:nvSpPr>
            <p:cNvPr id="34" name="Ellipse 12"/>
            <p:cNvSpPr>
              <a:spLocks noChangeArrowheads="1"/>
            </p:cNvSpPr>
            <p:nvPr/>
          </p:nvSpPr>
          <p:spPr bwMode="auto">
            <a:xfrm>
              <a:off x="6389709" y="2781065"/>
              <a:ext cx="439597" cy="268646"/>
            </a:xfrm>
            <a:prstGeom prst="roundRect">
              <a:avLst/>
            </a:prstGeom>
            <a:noFill/>
            <a:ln w="127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7185582" y="2600325"/>
              <a:ext cx="1042423" cy="5847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err="1" smtClean="0">
                  <a:solidFill>
                    <a:srgbClr val="000000"/>
                  </a:solidFill>
                  <a:latin typeface="Adobe Caslon Pro" pitchFamily="18" charset="0"/>
                </a:rPr>
                <a:t>byte</a:t>
              </a:r>
              <a:r>
                <a:rPr lang="de-DE" sz="1600" i="1" dirty="0" smtClean="0">
                  <a:solidFill>
                    <a:srgbClr val="000000"/>
                  </a:solidFill>
                  <a:latin typeface="Adobe Caslon Pro" pitchFamily="18" charset="0"/>
                </a:rPr>
                <a:t> </a:t>
              </a:r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= </a:t>
              </a:r>
              <a:r>
                <a:rPr lang="de-DE" sz="1600" i="1" dirty="0" smtClean="0">
                  <a:solidFill>
                    <a:srgbClr val="000000"/>
                  </a:solidFill>
                  <a:latin typeface="Adobe Caslon Pro" pitchFamily="18" charset="0"/>
                </a:rPr>
                <a:t>4</a:t>
              </a:r>
            </a:p>
            <a:p>
              <a:pPr eaLnBrk="0" hangingPunct="0"/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type = </a:t>
              </a:r>
              <a:r>
                <a:rPr lang="de-DE" sz="1600" i="1" dirty="0" err="1" smtClean="0">
                  <a:solidFill>
                    <a:srgbClr val="000000"/>
                  </a:solidFill>
                  <a:latin typeface="Adobe Caslon Pro" pitchFamily="18" charset="0"/>
                </a:rPr>
                <a:t>float</a:t>
              </a:r>
              <a:endParaRPr lang="de-DE" sz="1600" i="1" dirty="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4543398" y="2928938"/>
              <a:ext cx="845069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err="1">
                  <a:solidFill>
                    <a:srgbClr val="000000"/>
                  </a:solidFill>
                  <a:latin typeface="Adobe Caslon Pro" pitchFamily="18" charset="0"/>
                </a:rPr>
                <a:t>dt</a:t>
              </a:r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 = 1/</a:t>
              </a:r>
              <a:r>
                <a:rPr lang="de-DE" sz="1600" i="1" dirty="0" err="1">
                  <a:solidFill>
                    <a:srgbClr val="000000"/>
                  </a:solidFill>
                  <a:latin typeface="Adobe Caslon Pro" pitchFamily="18" charset="0"/>
                </a:rPr>
                <a:t>sr</a:t>
              </a:r>
              <a:endParaRPr lang="de-DE" sz="1600" i="1" dirty="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sp>
          <p:nvSpPr>
            <p:cNvPr id="37" name="Geschweifte Klammer rechts 21"/>
            <p:cNvSpPr>
              <a:spLocks/>
            </p:cNvSpPr>
            <p:nvPr/>
          </p:nvSpPr>
          <p:spPr bwMode="auto">
            <a:xfrm flipH="1">
              <a:off x="5388467" y="2947988"/>
              <a:ext cx="305896" cy="266700"/>
            </a:xfrm>
            <a:prstGeom prst="rightBrace">
              <a:avLst>
                <a:gd name="adj1" fmla="val 8287"/>
                <a:gd name="adj2" fmla="val 50000"/>
              </a:avLst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cxnSp>
          <p:nvCxnSpPr>
            <p:cNvPr id="38" name="Gerade Verbindung 23"/>
            <p:cNvCxnSpPr>
              <a:cxnSpLocks noChangeShapeType="1"/>
            </p:cNvCxnSpPr>
            <p:nvPr/>
          </p:nvCxnSpPr>
          <p:spPr bwMode="auto">
            <a:xfrm flipH="1">
              <a:off x="5910130" y="2417762"/>
              <a:ext cx="157207" cy="10636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39" name="Gerade Verbindung 25"/>
            <p:cNvCxnSpPr>
              <a:cxnSpLocks noChangeShapeType="1"/>
              <a:endCxn id="35" idx="1"/>
            </p:cNvCxnSpPr>
            <p:nvPr/>
          </p:nvCxnSpPr>
          <p:spPr bwMode="auto">
            <a:xfrm>
              <a:off x="6841525" y="2892712"/>
              <a:ext cx="344057" cy="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40" name="Gerade Verbindung 27"/>
            <p:cNvCxnSpPr>
              <a:cxnSpLocks noChangeShapeType="1"/>
            </p:cNvCxnSpPr>
            <p:nvPr/>
          </p:nvCxnSpPr>
          <p:spPr bwMode="auto">
            <a:xfrm flipV="1">
              <a:off x="6223664" y="2405479"/>
              <a:ext cx="1" cy="118646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7128560" y="3521463"/>
              <a:ext cx="754279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sz="1600" i="1" dirty="0" smtClean="0">
                  <a:solidFill>
                    <a:srgbClr val="000000"/>
                  </a:solidFill>
                  <a:latin typeface="Adobe Caslon Pro" pitchFamily="18" charset="0"/>
                </a:rPr>
                <a:t> </a:t>
              </a:r>
              <a:r>
                <a:rPr lang="de-DE" sz="1600" i="1" dirty="0">
                  <a:solidFill>
                    <a:srgbClr val="000000"/>
                  </a:solidFill>
                  <a:latin typeface="Adobe Caslon Pro" pitchFamily="18" charset="0"/>
                </a:rPr>
                <a:t>sample</a:t>
              </a: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7158428" y="2905125"/>
              <a:ext cx="184724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de-DE" sz="1600" i="1" dirty="0">
                <a:solidFill>
                  <a:srgbClr val="000000"/>
                </a:solidFill>
                <a:latin typeface="Adobe Caslon Pro" pitchFamily="18" charset="0"/>
              </a:endParaRPr>
            </a:p>
          </p:txBody>
        </p:sp>
        <p:cxnSp>
          <p:nvCxnSpPr>
            <p:cNvPr id="58" name="Gerade Verbindung 27"/>
            <p:cNvCxnSpPr>
              <a:cxnSpLocks noChangeShapeType="1"/>
            </p:cNvCxnSpPr>
            <p:nvPr/>
          </p:nvCxnSpPr>
          <p:spPr bwMode="auto">
            <a:xfrm flipH="1" flipV="1">
              <a:off x="6372125" y="2392361"/>
              <a:ext cx="115091" cy="131764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  <p:cxnSp>
          <p:nvCxnSpPr>
            <p:cNvPr id="48" name="Gerade Verbindung 25"/>
            <p:cNvCxnSpPr>
              <a:cxnSpLocks noChangeShapeType="1"/>
            </p:cNvCxnSpPr>
            <p:nvPr/>
          </p:nvCxnSpPr>
          <p:spPr bwMode="auto">
            <a:xfrm>
              <a:off x="6841525" y="3650248"/>
              <a:ext cx="344057" cy="1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</p:cxnSp>
      </p:grpSp>
      <p:pic>
        <p:nvPicPr>
          <p:cNvPr id="44" name="table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4733925"/>
            <a:ext cx="8791575" cy="51752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</p:pic>
      <p:sp>
        <p:nvSpPr>
          <p:cNvPr id="45" name="TextBox 15"/>
          <p:cNvSpPr txBox="1">
            <a:spLocks noChangeArrowheads="1"/>
          </p:cNvSpPr>
          <p:nvPr/>
        </p:nvSpPr>
        <p:spPr bwMode="auto">
          <a:xfrm>
            <a:off x="1368237" y="6031468"/>
            <a:ext cx="689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Adobe Caslon Pro" pitchFamily="18" charset="0"/>
              </a:rPr>
              <a:t>1byte</a:t>
            </a:r>
          </a:p>
        </p:txBody>
      </p:sp>
      <p:pic>
        <p:nvPicPr>
          <p:cNvPr id="46" name="tabl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4938" y="5584825"/>
            <a:ext cx="1860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21"/>
          <p:cNvSpPr txBox="1">
            <a:spLocks noChangeArrowheads="1"/>
          </p:cNvSpPr>
          <p:nvPr/>
        </p:nvSpPr>
        <p:spPr bwMode="auto">
          <a:xfrm>
            <a:off x="228600" y="4507468"/>
            <a:ext cx="10315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1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st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sample</a:t>
            </a:r>
            <a:endParaRPr lang="de-DE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50" name="TextBox 22"/>
          <p:cNvSpPr txBox="1">
            <a:spLocks noChangeArrowheads="1"/>
          </p:cNvSpPr>
          <p:nvPr/>
        </p:nvSpPr>
        <p:spPr bwMode="auto">
          <a:xfrm>
            <a:off x="1943100" y="4507468"/>
            <a:ext cx="1090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2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nd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i="1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1" name="TextBox 23"/>
          <p:cNvSpPr txBox="1">
            <a:spLocks noChangeArrowheads="1"/>
          </p:cNvSpPr>
          <p:nvPr/>
        </p:nvSpPr>
        <p:spPr bwMode="auto">
          <a:xfrm>
            <a:off x="3708400" y="4507468"/>
            <a:ext cx="10659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3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rd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i="1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2" name="TextBox 24"/>
          <p:cNvSpPr txBox="1">
            <a:spLocks noChangeArrowheads="1"/>
          </p:cNvSpPr>
          <p:nvPr/>
        </p:nvSpPr>
        <p:spPr bwMode="auto">
          <a:xfrm>
            <a:off x="5429546" y="4507468"/>
            <a:ext cx="1058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4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th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i="1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7121525" y="4507468"/>
            <a:ext cx="1058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5</a:t>
            </a:r>
            <a:r>
              <a:rPr lang="de-DE" i="1" baseline="30000" dirty="0" smtClean="0">
                <a:solidFill>
                  <a:srgbClr val="000000"/>
                </a:solidFill>
                <a:latin typeface="Adobe Caslon Pro" pitchFamily="18" charset="0"/>
              </a:rPr>
              <a:t>th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i="1" dirty="0">
                <a:solidFill>
                  <a:srgbClr val="000000"/>
                </a:solidFill>
                <a:latin typeface="Adobe Caslon Pro" pitchFamily="18" charset="0"/>
              </a:rPr>
              <a:t>sample</a:t>
            </a:r>
          </a:p>
        </p:txBody>
      </p:sp>
      <p:sp>
        <p:nvSpPr>
          <p:cNvPr id="54" name="TextBox 26"/>
          <p:cNvSpPr txBox="1">
            <a:spLocks noChangeArrowheads="1"/>
          </p:cNvSpPr>
          <p:nvPr/>
        </p:nvSpPr>
        <p:spPr bwMode="auto">
          <a:xfrm>
            <a:off x="152400" y="5193268"/>
            <a:ext cx="689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Adobe Caslon Pro" pitchFamily="18" charset="0"/>
              </a:rPr>
              <a:t>4byte</a:t>
            </a:r>
          </a:p>
        </p:txBody>
      </p:sp>
      <p:sp>
        <p:nvSpPr>
          <p:cNvPr id="62" name="TextBox 22"/>
          <p:cNvSpPr txBox="1">
            <a:spLocks noChangeArrowheads="1"/>
          </p:cNvSpPr>
          <p:nvPr/>
        </p:nvSpPr>
        <p:spPr bwMode="auto">
          <a:xfrm>
            <a:off x="158400" y="5665175"/>
            <a:ext cx="13573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sample </a:t>
            </a:r>
            <a:r>
              <a:rPr lang="de-DE" i="1" dirty="0" err="1" smtClean="0">
                <a:solidFill>
                  <a:srgbClr val="000000"/>
                </a:solidFill>
                <a:latin typeface="Adobe Caslon Pro" pitchFamily="18" charset="0"/>
              </a:rPr>
              <a:t>value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:</a:t>
            </a:r>
            <a:endParaRPr lang="de-DE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63" name="Geschweifte Klammer rechts 21"/>
          <p:cNvSpPr>
            <a:spLocks/>
          </p:cNvSpPr>
          <p:nvPr/>
        </p:nvSpPr>
        <p:spPr bwMode="auto">
          <a:xfrm rot="16200000" flipH="1">
            <a:off x="2123813" y="5108837"/>
            <a:ext cx="311150" cy="596375"/>
          </a:xfrm>
          <a:prstGeom prst="rightBrace">
            <a:avLst>
              <a:gd name="adj1" fmla="val 8287"/>
              <a:gd name="adj2" fmla="val 50000"/>
            </a:avLst>
          </a:prstGeom>
          <a:noFill/>
          <a:ln w="25400" algn="ctr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 anchor="ctr"/>
          <a:lstStyle/>
          <a:p>
            <a:pPr algn="ctr" eaLnBrk="0" hangingPunct="0"/>
            <a:endParaRPr lang="en-US" sz="3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447800" y="5715000"/>
            <a:ext cx="1827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rgbClr val="000000"/>
                </a:solidFill>
              </a:rPr>
              <a:t>010101001010011110100101</a:t>
            </a:r>
            <a:endParaRPr lang="de-DE" sz="1000" dirty="0">
              <a:solidFill>
                <a:srgbClr val="000000"/>
              </a:solidFill>
            </a:endParaRPr>
          </a:p>
        </p:txBody>
      </p:sp>
      <p:sp>
        <p:nvSpPr>
          <p:cNvPr id="47" name="Ellipse 12"/>
          <p:cNvSpPr>
            <a:spLocks noChangeArrowheads="1"/>
          </p:cNvSpPr>
          <p:nvPr/>
        </p:nvSpPr>
        <p:spPr bwMode="auto">
          <a:xfrm>
            <a:off x="5486398" y="2363400"/>
            <a:ext cx="1143002" cy="268646"/>
          </a:xfrm>
          <a:prstGeom prst="roundRect">
            <a:avLst/>
          </a:prstGeom>
          <a:noFill/>
          <a:ln w="12700" algn="ctr">
            <a:solidFill>
              <a:srgbClr val="000000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pPr algn="ctr" eaLnBrk="0" hangingPunct="0"/>
            <a:endParaRPr lang="en-US" sz="3600">
              <a:solidFill>
                <a:srgbClr val="000000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Stream </a:t>
            </a:r>
            <a:r>
              <a:rPr lang="de-DE" err="1" smtClean="0"/>
              <a:t>Struct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number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used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samples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num_real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maximal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number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samples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dimension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size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bytes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a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single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sample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value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tot; 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byte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tot_real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num_real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byte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pointer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the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sample rate in Hz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time;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time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stamp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seconds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type;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type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buNone/>
            </a:pP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kern="0" dirty="0" err="1" smtClean="0">
                <a:solidFill>
                  <a:srgbClr val="000000"/>
                </a:solidFill>
                <a:latin typeface="Arial"/>
                <a:cs typeface="Arial"/>
              </a:rPr>
              <a:t>Pre-defined</a:t>
            </a: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> sample </a:t>
            </a:r>
            <a:r>
              <a:rPr lang="de-DE" sz="1400" kern="0" dirty="0" err="1" smtClean="0">
                <a:solidFill>
                  <a:srgbClr val="000000"/>
                </a:solidFill>
                <a:latin typeface="Arial"/>
                <a:cs typeface="Arial"/>
              </a:rPr>
              <a:t>types</a:t>
            </a: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>: </a:t>
            </a:r>
          </a:p>
          <a:p>
            <a:pPr>
              <a:buNone/>
            </a:pP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SSI_UNDEF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SSI_CHAR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SSI_UCHAR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SSI_SHORT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SSI_USHORT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SSI_INT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SSI_UINT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6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SSI_LONG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7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SSI_ULONG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8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SSI_FLOAT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9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SSI_DOUBLE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SSI_LDOUBLE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SSI_STRUCT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SSI_IMAGE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13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SSI_BOOL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14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Create Stream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s;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len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1.0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10.0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byte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type = SSI_FLOAT;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len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ssi_stream_init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(s,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byte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type,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s.ptr);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nsamp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nsamp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&lt; s.num;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nsamp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++) {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&lt; s.dim;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ndim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++) {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 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++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ssi_random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()); </a:t>
            </a:r>
          </a:p>
          <a:p>
            <a:pPr marL="0" indent="0">
              <a:buNone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}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         </a:t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smtClean="0">
                <a:solidFill>
                  <a:srgbClr val="808080"/>
                </a:solidFill>
                <a:latin typeface="Consolas"/>
              </a:rPr>
              <a:t>///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do </a:t>
            </a:r>
            <a:r>
              <a:rPr lang="de-DE" sz="1300" dirty="0" err="1" smtClean="0">
                <a:solidFill>
                  <a:srgbClr val="008000"/>
                </a:solidFill>
                <a:latin typeface="Consolas"/>
              </a:rPr>
              <a:t>something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8000"/>
                </a:solidFill>
                <a:latin typeface="Consolas"/>
              </a:rPr>
              <a:t>with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8000"/>
                </a:solidFill>
                <a:latin typeface="Consolas"/>
              </a:rPr>
              <a:t>the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8000"/>
                </a:solidFill>
                <a:latin typeface="Consolas"/>
              </a:rPr>
              <a:t>stream</a:t>
            </a:r>
            <a:r>
              <a:rPr lang="de-DE" sz="13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300" dirty="0" smtClean="0">
                <a:solidFill>
                  <a:srgbClr val="808080"/>
                </a:solidFill>
                <a:latin typeface="Consolas"/>
              </a:rPr>
              <a:t>/// </a:t>
            </a:r>
            <a:br>
              <a:rPr lang="de-DE" sz="1300" dirty="0" smtClean="0">
                <a:solidFill>
                  <a:srgbClr val="808080"/>
                </a:solidFill>
                <a:latin typeface="Consola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ssi_stream_destroy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(s);</a:t>
            </a:r>
            <a:endParaRPr lang="de-DE" sz="1300" dirty="0">
              <a:latin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In/Output Stream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mtClean="0">
                <a:solidFill>
                  <a:srgbClr val="008000"/>
                </a:solidFill>
                <a:latin typeface="Consolas"/>
              </a:rPr>
              <a:t>// output to </a:t>
            </a:r>
            <a:r>
              <a:rPr lang="en-US" sz="1400" err="1" smtClean="0">
                <a:solidFill>
                  <a:srgbClr val="008000"/>
                </a:solidFill>
                <a:latin typeface="Consolas"/>
              </a:rPr>
              <a:t>stdout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File *console = File::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CreateAndOpen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(File::ASCII, File::WRITE, </a:t>
            </a:r>
            <a:r>
              <a:rPr lang="en-US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console-&gt;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writeLine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"writing on the console..."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console-&gt;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setType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s.type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console-&gt;write (s.ptr, s.dim, s.dim * s.num);</a:t>
            </a:r>
          </a:p>
          <a:p>
            <a:pPr marL="0" indent="0">
              <a:buNone/>
            </a:pPr>
            <a:endParaRPr lang="en-US" sz="140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smtClean="0">
                <a:solidFill>
                  <a:srgbClr val="008000"/>
                </a:solidFill>
                <a:latin typeface="Consolas"/>
              </a:rPr>
              <a:t>// write to and read from file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FileTools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WriteStreamFile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(File::ASCII, 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"data"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, s);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FileTools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ReadStreamFile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"data"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, s);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endParaRPr lang="en-US" sz="1400" smtClean="0">
              <a:latin typeface="Consolas"/>
            </a:endParaRPr>
          </a:p>
          <a:p>
            <a:pPr marL="0" indent="0">
              <a:buNone/>
            </a:pPr>
            <a:r>
              <a:rPr lang="en-US" sz="1400" smtClean="0">
                <a:solidFill>
                  <a:srgbClr val="008000"/>
                </a:solidFill>
                <a:latin typeface="Consolas"/>
              </a:rPr>
              <a:t>// continuous output</a:t>
            </a:r>
            <a:br>
              <a:rPr lang="en-US" sz="1400" smtClean="0">
                <a:solidFill>
                  <a:srgbClr val="008000"/>
                </a:solidFill>
                <a:latin typeface="Consolas"/>
              </a:rPr>
            </a:b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FileStreamOut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file_out.open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"data"</a:t>
            </a:r>
            <a:r>
              <a:rPr lang="en-US" sz="1400" smtClean="0">
                <a:latin typeface="Consolas"/>
              </a:rPr>
              <a:t>,</a:t>
            </a:r>
            <a:r>
              <a:rPr lang="en-US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File::BINARY);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file_out.write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true);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file_out.write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true);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file_out.write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(s, true);		</a:t>
            </a:r>
          </a:p>
          <a:p>
            <a:pPr marL="0" indent="0">
              <a:buNone/>
            </a:pP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file_out.close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();</a:t>
            </a:r>
            <a:r>
              <a:rPr lang="de-DE" sz="1600" smtClean="0">
                <a:latin typeface="Consolas"/>
              </a:rPr>
              <a:t/>
            </a:r>
            <a:br>
              <a:rPr lang="de-DE" sz="1600" smtClean="0">
                <a:latin typeface="Consolas"/>
              </a:rPr>
            </a:br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endParaRPr lang="en-US" sz="160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n-US" sz="1600" smtClean="0">
              <a:latin typeface="Consolas"/>
            </a:endParaRPr>
          </a:p>
          <a:p>
            <a:pPr>
              <a:buNone/>
            </a:pPr>
            <a:r>
              <a:rPr lang="en-US" sz="1600" smtClean="0">
                <a:latin typeface="Consolas"/>
              </a:rPr>
              <a:t/>
            </a:r>
            <a:br>
              <a:rPr lang="en-US" sz="1600" smtClean="0">
                <a:latin typeface="Consolas"/>
              </a:rPr>
            </a:br>
            <a:endParaRPr lang="en-US" sz="1600">
              <a:latin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Hello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This is a comprehensive tutorial that describes architecture and features of the Social Signal Interpretation (SSI) framework</a:t>
            </a:r>
          </a:p>
          <a:p>
            <a:endParaRPr lang="en-US" sz="2400" dirty="0"/>
          </a:p>
          <a:p>
            <a:r>
              <a:rPr lang="en-US" sz="2400" dirty="0" smtClean="0"/>
              <a:t>Main focus is put on the C++ API (XML/Python interface are covered </a:t>
            </a:r>
            <a:r>
              <a:rPr lang="en-US" sz="2400" dirty="0" smtClean="0">
                <a:hlinkClick r:id="rId2" action="ppaction://hlinkfile"/>
              </a:rPr>
              <a:t>elsewhere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For reasons of clarity and comprehensibility the following slides contain mostly code snippets (full source code </a:t>
            </a:r>
            <a:r>
              <a:rPr lang="en-US" sz="2400" dirty="0" smtClean="0">
                <a:hlinkClick r:id="rId3" action="ppaction://hlinkfile"/>
              </a:rPr>
              <a:t>here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Running source code examples requires Microsoft Visual Studio (&gt;=2013) and the SSI Framework (free download </a:t>
            </a:r>
            <a:r>
              <a:rPr lang="en-US" sz="2400" dirty="0" smtClean="0">
                <a:hlinkClick r:id="rId4"/>
              </a:rPr>
              <a:t>here</a:t>
            </a:r>
            <a:r>
              <a:rPr lang="en-US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Threading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Thread Class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The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thread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libary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allows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you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execute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code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in separate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threads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and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offers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tools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for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synchronization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(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Mutex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, Event,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Condition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, …)</a:t>
            </a:r>
            <a: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de-DE" sz="1400" kern="0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de-DE" sz="1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Thread 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timeout_in_ms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10000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start ();          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called by user to start/stop thread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stop ();           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in single execution stop is automatically called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setName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*name);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assign a name to the thread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enter () {};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called before thread is created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run ()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continuously called during execution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                // called once in case of single execution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flush () {};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called when thread has terminated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endParaRPr lang="en-US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acquire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acquire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release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release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8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Lock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acquires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in constructor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           // and releases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mutex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in destructor</a:t>
            </a:r>
            <a:r>
              <a:rPr lang="en-US" sz="1400" dirty="0" smtClean="0">
                <a:latin typeface="Consolas"/>
              </a:rPr>
              <a:t/>
            </a:r>
            <a:br>
              <a:rPr lang="en-US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en-US" sz="1400" dirty="0" smtClean="0">
                <a:latin typeface="Consolas"/>
              </a:rPr>
              <a:t/>
            </a:r>
            <a:br>
              <a:rPr lang="en-US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Thread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862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Thread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enter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counter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</a:p>
          <a:p>
            <a:pPr marL="0" indent="0">
              <a:buNone/>
            </a:pPr>
            <a:endParaRPr lang="de-DE" sz="140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counter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smtClean="0">
              <a:latin typeface="Consolas"/>
            </a:endParaRPr>
          </a:p>
          <a:p>
            <a:pPr marL="0" indent="0">
              <a:buNone/>
            </a:pPr>
            <a:endParaRPr lang="de-DE" sz="140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495800" y="1600201"/>
            <a:ext cx="46482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: Thread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single_execution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::~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sleep_in_ms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Lock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lock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mutex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"%d: %s\n"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++_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counter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msg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Thread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482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single_t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single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1000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multi_t_1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"ping"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500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MyThread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multi_t_2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pong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single_t.start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multi_t_1.start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multi_t_2.start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"\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nPress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enter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to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stop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!\n"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getchar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multi_t_1.stop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multi_t_2.stop (); </a:t>
            </a:r>
          </a:p>
          <a:p>
            <a:pPr marL="0" indent="0">
              <a:buNone/>
            </a:pPr>
            <a:endParaRPr lang="de-DE" sz="140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endParaRPr lang="de-DE" sz="1400">
              <a:latin typeface="Consola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239000" y="1143000"/>
            <a:ext cx="1905000" cy="5715000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2: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3: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4: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5: single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flush single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6: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7: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8: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9: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10: pong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11: ping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&gt; 12: pong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PipelineS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Processing </a:t>
            </a:r>
            <a:r>
              <a:rPr lang="de-DE" err="1" smtClean="0"/>
              <a:t>pipeline</a:t>
            </a:r>
            <a:endParaRPr lang="de-DE"/>
          </a:p>
        </p:txBody>
      </p:sp>
      <p:grpSp>
        <p:nvGrpSpPr>
          <p:cNvPr id="50" name="Gruppieren 49"/>
          <p:cNvGrpSpPr/>
          <p:nvPr/>
        </p:nvGrpSpPr>
        <p:grpSpPr>
          <a:xfrm>
            <a:off x="1524000" y="1290637"/>
            <a:ext cx="5815726" cy="4675810"/>
            <a:chOff x="1482725" y="1357313"/>
            <a:chExt cx="6221192" cy="5001802"/>
          </a:xfrm>
          <a:effectLst/>
        </p:grpSpPr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>
              <a:off x="3470275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9" name="Rectangle 38"/>
            <p:cNvSpPr>
              <a:spLocks noChangeArrowheads="1"/>
            </p:cNvSpPr>
            <p:nvPr/>
          </p:nvSpPr>
          <p:spPr bwMode="auto">
            <a:xfrm>
              <a:off x="4113213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cxnSp>
          <p:nvCxnSpPr>
            <p:cNvPr id="10" name="Gerade Verbindung 112"/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>
              <a:off x="3857625" y="2125663"/>
              <a:ext cx="255588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" name="Gerade Verbindung 114"/>
            <p:cNvCxnSpPr>
              <a:cxnSpLocks noChangeShapeType="1"/>
              <a:stCxn id="9" idx="3"/>
              <a:endCxn id="25" idx="1"/>
            </p:cNvCxnSpPr>
            <p:nvPr/>
          </p:nvCxnSpPr>
          <p:spPr bwMode="auto">
            <a:xfrm>
              <a:off x="4500563" y="2125663"/>
              <a:ext cx="255587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" name="Gerade Verbindung 117"/>
            <p:cNvCxnSpPr>
              <a:cxnSpLocks noChangeShapeType="1"/>
              <a:stCxn id="25" idx="3"/>
              <a:endCxn id="15" idx="1"/>
            </p:cNvCxnSpPr>
            <p:nvPr/>
          </p:nvCxnSpPr>
          <p:spPr bwMode="auto">
            <a:xfrm>
              <a:off x="5143500" y="2125663"/>
              <a:ext cx="714375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2398713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P</a:t>
              </a: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1643063" y="1931988"/>
              <a:ext cx="388937" cy="388937"/>
            </a:xfrm>
            <a:prstGeom prst="ellips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 dirty="0">
                  <a:solidFill>
                    <a:srgbClr val="000000"/>
                  </a:solidFill>
                  <a:latin typeface="Adobe Caslon Pro" pitchFamily="18" charset="0"/>
                </a:rPr>
                <a:t>S</a:t>
              </a:r>
            </a:p>
          </p:txBody>
        </p:sp>
        <p:sp>
          <p:nvSpPr>
            <p:cNvPr id="15" name="Rectangle 38"/>
            <p:cNvSpPr>
              <a:spLocks noChangeArrowheads="1"/>
            </p:cNvSpPr>
            <p:nvPr/>
          </p:nvSpPr>
          <p:spPr bwMode="auto">
            <a:xfrm>
              <a:off x="5857875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C</a:t>
              </a:r>
            </a:p>
          </p:txBody>
        </p:sp>
        <p:cxnSp>
          <p:nvCxnSpPr>
            <p:cNvPr id="16" name="Gerade Verbindung 117"/>
            <p:cNvCxnSpPr>
              <a:cxnSpLocks noChangeShapeType="1"/>
              <a:stCxn id="13" idx="3"/>
              <a:endCxn id="8" idx="1"/>
            </p:cNvCxnSpPr>
            <p:nvPr/>
          </p:nvCxnSpPr>
          <p:spPr bwMode="auto">
            <a:xfrm>
              <a:off x="2786063" y="2125663"/>
              <a:ext cx="684212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" name="Gerade Verbindung 117"/>
            <p:cNvCxnSpPr>
              <a:cxnSpLocks noChangeShapeType="1"/>
              <a:stCxn id="14" idx="6"/>
              <a:endCxn id="13" idx="1"/>
            </p:cNvCxnSpPr>
            <p:nvPr/>
          </p:nvCxnSpPr>
          <p:spPr bwMode="auto">
            <a:xfrm>
              <a:off x="2032000" y="2125663"/>
              <a:ext cx="366713" cy="1587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8" name="Group 131"/>
            <p:cNvGrpSpPr>
              <a:grpSpLocks/>
            </p:cNvGrpSpPr>
            <p:nvPr/>
          </p:nvGrpSpPr>
          <p:grpSpPr bwMode="auto">
            <a:xfrm>
              <a:off x="6643688" y="1928813"/>
              <a:ext cx="533400" cy="395287"/>
              <a:chOff x="7071576" y="2516696"/>
              <a:chExt cx="576999" cy="428639"/>
            </a:xfrm>
          </p:grpSpPr>
          <p:sp>
            <p:nvSpPr>
              <p:cNvPr id="19" name="Flowchart: Process 115"/>
              <p:cNvSpPr>
                <a:spLocks noChangeArrowheads="1"/>
              </p:cNvSpPr>
              <p:nvPr/>
            </p:nvSpPr>
            <p:spPr bwMode="auto">
              <a:xfrm>
                <a:off x="7071576" y="2516696"/>
                <a:ext cx="571847" cy="428639"/>
              </a:xfrm>
              <a:prstGeom prst="flowChartProcess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tIns="144000" anchor="ctr"/>
              <a:lstStyle/>
              <a:p>
                <a:pPr algn="ctr">
                  <a:defRPr/>
                </a:pPr>
                <a:r>
                  <a:rPr lang="en-US" sz="1200">
                    <a:solidFill>
                      <a:srgbClr val="000000"/>
                    </a:solidFill>
                    <a:latin typeface="Adobe Caslon Pro" pitchFamily="18" charset="0"/>
                  </a:rPr>
                  <a:t>app</a:t>
                </a:r>
                <a:endParaRPr lang="de-DE" sz="1200">
                  <a:solidFill>
                    <a:srgbClr val="000000"/>
                  </a:solidFill>
                  <a:latin typeface="Adobe Caslon Pro" pitchFamily="18" charset="0"/>
                </a:endParaRPr>
              </a:p>
            </p:txBody>
          </p:sp>
          <p:cxnSp>
            <p:nvCxnSpPr>
              <p:cNvPr id="20" name="Straight Connector 95"/>
              <p:cNvCxnSpPr>
                <a:cxnSpLocks noChangeShapeType="1"/>
              </p:cNvCxnSpPr>
              <p:nvPr/>
            </p:nvCxnSpPr>
            <p:spPr bwMode="auto">
              <a:xfrm>
                <a:off x="7076727" y="2642361"/>
                <a:ext cx="571848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21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7456952" y="2581250"/>
                <a:ext cx="122222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22" name="Straight Connector 97"/>
              <p:cNvCxnSpPr>
                <a:cxnSpLocks noChangeShapeType="1"/>
              </p:cNvCxnSpPr>
              <p:nvPr/>
            </p:nvCxnSpPr>
            <p:spPr bwMode="auto">
              <a:xfrm>
                <a:off x="7523215" y="2528746"/>
                <a:ext cx="115057" cy="110172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23" name="Straight Connector 98"/>
              <p:cNvCxnSpPr>
                <a:cxnSpLocks noChangeShapeType="1"/>
              </p:cNvCxnSpPr>
              <p:nvPr/>
            </p:nvCxnSpPr>
            <p:spPr bwMode="auto">
              <a:xfrm rot="10800000" flipV="1">
                <a:off x="7526649" y="2527025"/>
                <a:ext cx="116774" cy="10845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</p:grpSp>
        <p:cxnSp>
          <p:nvCxnSpPr>
            <p:cNvPr id="24" name="Gerade Verbindung 117"/>
            <p:cNvCxnSpPr>
              <a:cxnSpLocks noChangeShapeType="1"/>
              <a:stCxn id="15" idx="3"/>
            </p:cNvCxnSpPr>
            <p:nvPr/>
          </p:nvCxnSpPr>
          <p:spPr bwMode="auto">
            <a:xfrm>
              <a:off x="6245225" y="2125663"/>
              <a:ext cx="398463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4756150" y="1931988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26" name="Geschweifte Klammer rechts 25"/>
            <p:cNvSpPr/>
            <p:nvPr/>
          </p:nvSpPr>
          <p:spPr>
            <a:xfrm rot="5400000">
              <a:off x="4179094" y="1669256"/>
              <a:ext cx="285750" cy="1785938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tIns="144000" anchor="ctr"/>
            <a:lstStyle/>
            <a:p>
              <a:pPr algn="ctr">
                <a:defRPr/>
              </a:pPr>
              <a:endParaRPr lang="de-DE">
                <a:latin typeface="Adobe Caslon Pro" pitchFamily="18" charset="0"/>
              </a:endParaRPr>
            </a:p>
          </p:txBody>
        </p:sp>
        <p:sp>
          <p:nvSpPr>
            <p:cNvPr id="27" name="Geschweifte Klammer rechts 26"/>
            <p:cNvSpPr/>
            <p:nvPr/>
          </p:nvSpPr>
          <p:spPr>
            <a:xfrm rot="5400000">
              <a:off x="2071688" y="1847850"/>
              <a:ext cx="285750" cy="1428750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tIns="144000" anchor="ctr"/>
            <a:lstStyle/>
            <a:p>
              <a:pPr algn="ctr">
                <a:defRPr/>
              </a:pPr>
              <a:endParaRPr lang="de-DE">
                <a:latin typeface="Adobe Caslon Pro" pitchFamily="18" charset="0"/>
              </a:endParaRPr>
            </a:p>
          </p:txBody>
        </p:sp>
        <p:sp>
          <p:nvSpPr>
            <p:cNvPr id="28" name="Geschweifte Klammer rechts 27"/>
            <p:cNvSpPr/>
            <p:nvPr/>
          </p:nvSpPr>
          <p:spPr>
            <a:xfrm rot="5400000">
              <a:off x="6357938" y="1776412"/>
              <a:ext cx="285750" cy="1571625"/>
            </a:xfrm>
            <a:prstGeom prst="righ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tIns="144000" anchor="ctr"/>
            <a:lstStyle/>
            <a:p>
              <a:pPr algn="ctr">
                <a:defRPr/>
              </a:pPr>
              <a:endParaRPr lang="de-DE">
                <a:latin typeface="Adobe Caslon Pro" pitchFamily="18" charset="0"/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1482725" y="2844800"/>
              <a:ext cx="1644800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capture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3500438" y="2844800"/>
              <a:ext cx="1890011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transform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5715000" y="2844800"/>
              <a:ext cx="1792270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consume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571625" y="3571875"/>
              <a:ext cx="388938" cy="388938"/>
            </a:xfrm>
            <a:prstGeom prst="ellipse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S</a:t>
              </a:r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1571625" y="4143375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P</a:t>
              </a:r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1571625" y="4714875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1571625" y="5286375"/>
              <a:ext cx="387350" cy="387350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 algn="ctr">
                <a:defRPr/>
              </a:pPr>
              <a:r>
                <a:rPr lang="de-DE" sz="2000">
                  <a:solidFill>
                    <a:srgbClr val="000000"/>
                  </a:solidFill>
                  <a:latin typeface="Adobe Caslon Pro" pitchFamily="18" charset="0"/>
                </a:rPr>
                <a:t>C</a:t>
              </a:r>
            </a:p>
          </p:txBody>
        </p:sp>
        <p:grpSp>
          <p:nvGrpSpPr>
            <p:cNvPr id="36" name="Group 131"/>
            <p:cNvGrpSpPr>
              <a:grpSpLocks/>
            </p:cNvGrpSpPr>
            <p:nvPr/>
          </p:nvGrpSpPr>
          <p:grpSpPr bwMode="auto">
            <a:xfrm>
              <a:off x="1500188" y="5857875"/>
              <a:ext cx="533400" cy="395288"/>
              <a:chOff x="7071576" y="2516696"/>
              <a:chExt cx="576999" cy="428639"/>
            </a:xfrm>
          </p:grpSpPr>
          <p:sp>
            <p:nvSpPr>
              <p:cNvPr id="37" name="Flowchart: Process 115"/>
              <p:cNvSpPr>
                <a:spLocks noChangeArrowheads="1"/>
              </p:cNvSpPr>
              <p:nvPr/>
            </p:nvSpPr>
            <p:spPr bwMode="auto">
              <a:xfrm>
                <a:off x="7071576" y="2516696"/>
                <a:ext cx="571847" cy="428639"/>
              </a:xfrm>
              <a:prstGeom prst="flowChartProcess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tIns="144000"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  <a:latin typeface="Adobe Caslon Pro" pitchFamily="18" charset="0"/>
                  </a:rPr>
                  <a:t>app</a:t>
                </a:r>
                <a:endParaRPr lang="de-DE" sz="1200" dirty="0">
                  <a:solidFill>
                    <a:srgbClr val="000000"/>
                  </a:solidFill>
                  <a:latin typeface="Adobe Caslon Pro" pitchFamily="18" charset="0"/>
                </a:endParaRPr>
              </a:p>
            </p:txBody>
          </p:sp>
          <p:cxnSp>
            <p:nvCxnSpPr>
              <p:cNvPr id="38" name="Straight Connector 95"/>
              <p:cNvCxnSpPr>
                <a:cxnSpLocks noChangeShapeType="1"/>
              </p:cNvCxnSpPr>
              <p:nvPr/>
            </p:nvCxnSpPr>
            <p:spPr bwMode="auto">
              <a:xfrm>
                <a:off x="7076727" y="2642362"/>
                <a:ext cx="571848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39" name="Straight Connector 96"/>
              <p:cNvCxnSpPr>
                <a:cxnSpLocks noChangeShapeType="1"/>
              </p:cNvCxnSpPr>
              <p:nvPr/>
            </p:nvCxnSpPr>
            <p:spPr bwMode="auto">
              <a:xfrm rot="5400000">
                <a:off x="7456951" y="2581251"/>
                <a:ext cx="122223" cy="0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40" name="Straight Connector 97"/>
              <p:cNvCxnSpPr>
                <a:cxnSpLocks noChangeShapeType="1"/>
              </p:cNvCxnSpPr>
              <p:nvPr/>
            </p:nvCxnSpPr>
            <p:spPr bwMode="auto">
              <a:xfrm>
                <a:off x="7523215" y="2528747"/>
                <a:ext cx="115057" cy="110172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41" name="Straight Connector 98"/>
              <p:cNvCxnSpPr>
                <a:cxnSpLocks noChangeShapeType="1"/>
              </p:cNvCxnSpPr>
              <p:nvPr/>
            </p:nvCxnSpPr>
            <p:spPr bwMode="auto">
              <a:xfrm rot="10800000" flipV="1">
                <a:off x="7526649" y="2527025"/>
                <a:ext cx="116774" cy="108451"/>
              </a:xfrm>
              <a:prstGeom prst="line">
                <a:avLst/>
              </a:prstGeom>
              <a:gradFill rotWithShape="1">
                <a:gsLst>
                  <a:gs pos="0">
                    <a:srgbClr val="BCBCBC"/>
                  </a:gs>
                  <a:gs pos="35001">
                    <a:srgbClr val="D0D0D0"/>
                  </a:gs>
                  <a:gs pos="100000">
                    <a:srgbClr val="EDEDED"/>
                  </a:gs>
                </a:gsLst>
                <a:lin ang="162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</p:grpSp>
        <p:sp>
          <p:nvSpPr>
            <p:cNvPr id="42" name="Rechteck 41"/>
            <p:cNvSpPr/>
            <p:nvPr/>
          </p:nvSpPr>
          <p:spPr>
            <a:xfrm>
              <a:off x="2071688" y="3643313"/>
              <a:ext cx="3208664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Sensor,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captures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sensor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2071688" y="4143375"/>
              <a:ext cx="3709374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Provider,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feeds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into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pipeline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2071688" y="4714875"/>
              <a:ext cx="4782816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Transformer,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applies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transformation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to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2071688" y="5286375"/>
              <a:ext cx="4235807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Consumer,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fetches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from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pipeline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2071688" y="5857875"/>
              <a:ext cx="3357849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Application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,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responds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to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 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stream</a:t>
              </a:r>
              <a:endParaRPr lang="de-DE">
                <a:latin typeface="Adobe Caslon Pro" pitchFamily="18" charset="0"/>
              </a:endParaRPr>
            </a:p>
          </p:txBody>
        </p:sp>
        <p:cxnSp>
          <p:nvCxnSpPr>
            <p:cNvPr id="47" name="Straight Connector 35"/>
            <p:cNvCxnSpPr>
              <a:cxnSpLocks noChangeShapeType="1"/>
            </p:cNvCxnSpPr>
            <p:nvPr/>
          </p:nvCxnSpPr>
          <p:spPr bwMode="auto">
            <a:xfrm rot="16200000" flipH="1">
              <a:off x="5086350" y="1914526"/>
              <a:ext cx="828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ash"/>
              <a:round/>
              <a:headEnd type="none" w="lg" len="lg"/>
              <a:tailEnd type="none" w="lg" len="lg"/>
            </a:ln>
          </p:spPr>
        </p:cxnSp>
        <p:sp>
          <p:nvSpPr>
            <p:cNvPr id="48" name="Rechteck 47"/>
            <p:cNvSpPr/>
            <p:nvPr/>
          </p:nvSpPr>
          <p:spPr>
            <a:xfrm>
              <a:off x="4129088" y="1357313"/>
              <a:ext cx="1291559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continuous</a:t>
              </a:r>
              <a:endParaRPr lang="de-DE">
                <a:latin typeface="Adobe Caslon Pro" pitchFamily="18" charset="0"/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5572124" y="1357313"/>
              <a:ext cx="2131793" cy="501240"/>
            </a:xfrm>
            <a:prstGeom prst="rect">
              <a:avLst/>
            </a:prstGeom>
          </p:spPr>
          <p:txBody>
            <a:bodyPr wrap="none" tIns="144000">
              <a:spAutoFit/>
            </a:bodyPr>
            <a:lstStyle/>
            <a:p>
              <a:pPr>
                <a:defRPr/>
              </a:pP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continuous</a:t>
              </a:r>
              <a:r>
                <a:rPr lang="de-DE" kern="0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/</a:t>
              </a:r>
              <a:r>
                <a:rPr lang="de-DE" kern="0" err="1">
                  <a:solidFill>
                    <a:srgbClr val="000000"/>
                  </a:solidFill>
                  <a:latin typeface="Adobe Caslon Pro" pitchFamily="18" charset="0"/>
                  <a:cs typeface="Arial"/>
                </a:rPr>
                <a:t>discrete</a:t>
              </a:r>
              <a:endParaRPr lang="de-DE">
                <a:latin typeface="Adobe Caslon Pro" pitchFamily="18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Buffering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In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some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situations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it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becomes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necessary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buffer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sensor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before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using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it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, e.g.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make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past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blocks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available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an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application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or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to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share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the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same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data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between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several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applications</a:t>
            </a:r>
            <a:endParaRPr lang="de-DE" sz="2000" kern="0" dirty="0" smtClean="0">
              <a:solidFill>
                <a:srgbClr val="000000"/>
              </a:solidFill>
              <a:cs typeface="Arial"/>
            </a:endParaRPr>
          </a:p>
          <a:p>
            <a:pPr lvl="0">
              <a:defRPr/>
            </a:pPr>
            <a:r>
              <a:rPr lang="en-US" sz="2000" kern="0" dirty="0" smtClean="0">
                <a:solidFill>
                  <a:srgbClr val="000000"/>
                </a:solidFill>
                <a:cs typeface="Arial"/>
              </a:rPr>
              <a:t>Solution: allocate a region of memory to temporarily hold data while it is being moved from one place to another</a:t>
            </a:r>
          </a:p>
          <a:p>
            <a:pPr lvl="0">
              <a:defRPr/>
            </a:pPr>
            <a:r>
              <a:rPr lang="en-US" sz="2000" kern="0" dirty="0" smtClean="0">
                <a:solidFill>
                  <a:srgbClr val="000000"/>
                </a:solidFill>
                <a:cs typeface="Arial"/>
              </a:rPr>
              <a:t>Problem: if several threads share same buffer we need to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synchronize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access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(e.g. in a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consumer-producer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 </a:t>
            </a:r>
            <a:r>
              <a:rPr lang="de-DE" sz="2000" kern="0" dirty="0" err="1" smtClean="0">
                <a:solidFill>
                  <a:srgbClr val="000000"/>
                </a:solidFill>
                <a:cs typeface="Arial"/>
              </a:rPr>
              <a:t>situation</a:t>
            </a:r>
            <a:r>
              <a:rPr lang="de-DE" sz="2000" kern="0" dirty="0" smtClean="0">
                <a:solidFill>
                  <a:srgbClr val="000000"/>
                </a:solidFill>
                <a:cs typeface="Arial"/>
              </a:rPr>
              <a:t>)</a:t>
            </a:r>
          </a:p>
          <a:p>
            <a:endParaRPr lang="de-DE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76375" y="4578350"/>
            <a:ext cx="1296988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Thread A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938838" y="4578350"/>
            <a:ext cx="1296987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Thread B</a:t>
            </a:r>
          </a:p>
        </p:txBody>
      </p:sp>
      <p:cxnSp>
        <p:nvCxnSpPr>
          <p:cNvPr id="6" name="AutoShape 13"/>
          <p:cNvCxnSpPr>
            <a:cxnSpLocks noChangeShapeType="1"/>
            <a:stCxn id="4" idx="3"/>
            <a:endCxn id="8" idx="2"/>
          </p:cNvCxnSpPr>
          <p:nvPr/>
        </p:nvCxnSpPr>
        <p:spPr bwMode="auto">
          <a:xfrm>
            <a:off x="2773363" y="4867275"/>
            <a:ext cx="1243012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cxnSp>
        <p:nvCxnSpPr>
          <p:cNvPr id="7" name="AutoShape 27"/>
          <p:cNvCxnSpPr>
            <a:cxnSpLocks noChangeShapeType="1"/>
            <a:stCxn id="8" idx="4"/>
            <a:endCxn id="5" idx="1"/>
          </p:cNvCxnSpPr>
          <p:nvPr/>
        </p:nvCxnSpPr>
        <p:spPr bwMode="auto">
          <a:xfrm>
            <a:off x="4787900" y="4867275"/>
            <a:ext cx="1150938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16375" y="4562475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sp>
        <p:nvSpPr>
          <p:cNvPr id="9" name="Rectangle 57"/>
          <p:cNvSpPr>
            <a:spLocks noChangeArrowheads="1"/>
          </p:cNvSpPr>
          <p:nvPr/>
        </p:nvSpPr>
        <p:spPr bwMode="auto">
          <a:xfrm>
            <a:off x="2866268" y="4419600"/>
            <a:ext cx="845103" cy="49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eaLnBrk="0" hangingPunct="0"/>
            <a:r>
              <a:rPr lang="de-DE" sz="2000" dirty="0">
                <a:solidFill>
                  <a:srgbClr val="000000"/>
                </a:solidFill>
                <a:latin typeface="Adobe Caslon Pro" pitchFamily="18" charset="0"/>
              </a:rPr>
              <a:t>push()</a:t>
            </a:r>
          </a:p>
        </p:txBody>
      </p:sp>
      <p:sp>
        <p:nvSpPr>
          <p:cNvPr id="10" name="Rectangle 57"/>
          <p:cNvSpPr>
            <a:spLocks noChangeArrowheads="1"/>
          </p:cNvSpPr>
          <p:nvPr/>
        </p:nvSpPr>
        <p:spPr bwMode="auto">
          <a:xfrm>
            <a:off x="4893506" y="4419600"/>
            <a:ext cx="669094" cy="49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44000">
            <a:spAutoFit/>
          </a:bodyPr>
          <a:lstStyle/>
          <a:p>
            <a:pPr eaLnBrk="0" hangingPunct="0"/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get()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Ring </a:t>
            </a:r>
            <a:r>
              <a:rPr lang="de-DE" err="1" smtClean="0"/>
              <a:t>Buffer</a:t>
            </a:r>
            <a:endParaRPr lang="de-DE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9900" y="1412875"/>
            <a:ext cx="82042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A ring </a:t>
            </a:r>
            <a:r>
              <a:rPr lang="en-US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buffer is a data structure that uses a single, fixed-size buffer as if it were connected end-to-end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Advantage: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need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not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be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shuffled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around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b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</a:b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when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a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portion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of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buffer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used</a:t>
            </a:r>
            <a:endParaRPr lang="de-DE" sz="2000" kern="0" dirty="0">
              <a:solidFill>
                <a:srgbClr val="000000"/>
              </a:solidFill>
              <a:latin typeface="Adobe Caslon Pro" pitchFamily="18" charset="0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A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circular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buffer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first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starts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empty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pointing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to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/>
            </a:r>
            <a:b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</a:b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first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:</a:t>
            </a:r>
            <a:b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</a:br>
            <a:endParaRPr lang="de-DE" sz="2000" kern="0" dirty="0">
              <a:solidFill>
                <a:srgbClr val="000000"/>
              </a:solidFill>
              <a:latin typeface="Adobe Caslon Pro" pitchFamily="18" charset="0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New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are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appended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position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of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and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moved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accordingly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2000" kern="0" dirty="0">
              <a:solidFill>
                <a:srgbClr val="000000"/>
              </a:solidFill>
              <a:latin typeface="Adobe Caslon Pro" pitchFamily="18" charset="0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Once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end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reached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pointer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is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again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moved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to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the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first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position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and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old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elements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are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sz="2000" kern="0" dirty="0" err="1">
                <a:solidFill>
                  <a:srgbClr val="000000"/>
                </a:solidFill>
                <a:latin typeface="Adobe Caslon Pro" pitchFamily="18" charset="0"/>
                <a:cs typeface="Arial"/>
              </a:rPr>
              <a:t>overwritten</a:t>
            </a:r>
            <a:r>
              <a:rPr lang="de-DE" sz="2000" kern="0" dirty="0">
                <a:solidFill>
                  <a:srgbClr val="000000"/>
                </a:solidFill>
                <a:latin typeface="Adobe Caslon Pro" pitchFamily="18" charset="0"/>
                <a:cs typeface="Arial"/>
              </a:rPr>
              <a:t>:</a:t>
            </a:r>
          </a:p>
        </p:txBody>
      </p:sp>
      <p:pic>
        <p:nvPicPr>
          <p:cNvPr id="5" name="Picture 5" descr="200px-Circular_buffer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588125" y="1811338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2916238" y="3051175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3348038" y="3495675"/>
            <a:ext cx="0" cy="2206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pic>
        <p:nvPicPr>
          <p:cNvPr id="8" name="Picture 9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4284663" y="4005263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6157913" y="4449763"/>
            <a:ext cx="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583113" y="4187825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045075" y="4187825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508625" y="4187825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3</a:t>
            </a:r>
          </a:p>
        </p:txBody>
      </p:sp>
      <p:pic>
        <p:nvPicPr>
          <p:cNvPr id="13" name="Picture 16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868363" y="5475288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1258888" y="5919788"/>
            <a:ext cx="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166813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62877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209232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8603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04800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351155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6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400843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7</a:t>
            </a:r>
          </a:p>
        </p:txBody>
      </p:sp>
      <p:pic>
        <p:nvPicPr>
          <p:cNvPr id="22" name="Picture 25" descr="390px-Circular_buffer_-_empty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b="45097"/>
          <a:stretch>
            <a:fillRect/>
          </a:stretch>
        </p:blipFill>
        <p:spPr bwMode="auto">
          <a:xfrm>
            <a:off x="4583113" y="5475288"/>
            <a:ext cx="37147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Line 26"/>
          <p:cNvSpPr>
            <a:spLocks noChangeShapeType="1"/>
          </p:cNvSpPr>
          <p:nvPr/>
        </p:nvSpPr>
        <p:spPr bwMode="auto">
          <a:xfrm flipV="1">
            <a:off x="5940425" y="5919788"/>
            <a:ext cx="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de-DE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4881563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8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534352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9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807075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30078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676275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5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7226300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6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7723188" y="5657850"/>
            <a:ext cx="276225" cy="2746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200" b="1">
                <a:solidFill>
                  <a:srgbClr val="000000"/>
                </a:solidFill>
                <a:latin typeface="Lucida Console" pitchFamily="49" charset="0"/>
              </a:rPr>
              <a:t>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TheFramework</a:t>
            </a:r>
            <a:r>
              <a:rPr lang="de-DE" smtClean="0"/>
              <a:t> Class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Manages buffer and solves thread access</a:t>
            </a:r>
          </a:p>
          <a:p>
            <a:r>
              <a:rPr lang="en-US" sz="2000" dirty="0" smtClean="0"/>
              <a:t>Provider: puts data it into one buffer</a:t>
            </a:r>
          </a:p>
          <a:p>
            <a:r>
              <a:rPr lang="en-US" sz="2000" dirty="0" smtClean="0"/>
              <a:t>Transformer: reads data from one (or more) buffer, manipulates it and writes result back to one buffer</a:t>
            </a:r>
          </a:p>
          <a:p>
            <a:r>
              <a:rPr lang="en-US" sz="2000" dirty="0" smtClean="0"/>
              <a:t>Consumer: fetches data from one (or more) buffer</a:t>
            </a:r>
          </a:p>
          <a:p>
            <a:endParaRPr lang="en-US" dirty="0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2686400" y="452779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cxnSp>
        <p:nvCxnSpPr>
          <p:cNvPr id="5" name="AutoShape 23"/>
          <p:cNvCxnSpPr>
            <a:cxnSpLocks noChangeShapeType="1"/>
            <a:stCxn id="4" idx="4"/>
            <a:endCxn id="10" idx="1"/>
          </p:cNvCxnSpPr>
          <p:nvPr/>
        </p:nvCxnSpPr>
        <p:spPr bwMode="auto">
          <a:xfrm>
            <a:off x="3457925" y="4831804"/>
            <a:ext cx="504475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7209263" y="4543673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Consumer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714636" y="4543673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Provider</a:t>
            </a:r>
          </a:p>
        </p:txBody>
      </p:sp>
      <p:cxnSp>
        <p:nvCxnSpPr>
          <p:cNvPr id="8" name="AutoShape 23"/>
          <p:cNvCxnSpPr>
            <a:cxnSpLocks noChangeShapeType="1"/>
            <a:stCxn id="7" idx="3"/>
            <a:endCxn id="4" idx="2"/>
          </p:cNvCxnSpPr>
          <p:nvPr/>
        </p:nvCxnSpPr>
        <p:spPr bwMode="auto">
          <a:xfrm>
            <a:off x="2201436" y="4831804"/>
            <a:ext cx="484964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939767" y="452779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962400" y="4543673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Transformer</a:t>
            </a:r>
          </a:p>
        </p:txBody>
      </p:sp>
      <p:cxnSp>
        <p:nvCxnSpPr>
          <p:cNvPr id="11" name="AutoShape 23"/>
          <p:cNvCxnSpPr>
            <a:cxnSpLocks noChangeShapeType="1"/>
            <a:stCxn id="10" idx="3"/>
            <a:endCxn id="9" idx="2"/>
          </p:cNvCxnSpPr>
          <p:nvPr/>
        </p:nvCxnSpPr>
        <p:spPr bwMode="auto">
          <a:xfrm>
            <a:off x="5448300" y="4831804"/>
            <a:ext cx="491467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cxnSp>
        <p:nvCxnSpPr>
          <p:cNvPr id="12" name="AutoShape 23"/>
          <p:cNvCxnSpPr>
            <a:cxnSpLocks noChangeShapeType="1"/>
            <a:stCxn id="9" idx="4"/>
            <a:endCxn id="6" idx="1"/>
          </p:cNvCxnSpPr>
          <p:nvPr/>
        </p:nvCxnSpPr>
        <p:spPr bwMode="auto">
          <a:xfrm>
            <a:off x="6711292" y="4831804"/>
            <a:ext cx="497971" cy="1588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3962400" y="3733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ITransformable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715086" y="3733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ITransformable</a:t>
            </a:r>
          </a:p>
        </p:txBody>
      </p:sp>
      <p:cxnSp>
        <p:nvCxnSpPr>
          <p:cNvPr id="15" name="Gerade Verbindung mit Pfeil 14"/>
          <p:cNvCxnSpPr>
            <a:stCxn id="7" idx="0"/>
            <a:endCxn id="14" idx="2"/>
          </p:cNvCxnSpPr>
          <p:nvPr/>
        </p:nvCxnSpPr>
        <p:spPr>
          <a:xfrm rot="5400000" flipH="1" flipV="1">
            <a:off x="1341231" y="4426868"/>
            <a:ext cx="233611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0"/>
            <a:endCxn id="13" idx="2"/>
          </p:cNvCxnSpPr>
          <p:nvPr/>
        </p:nvCxnSpPr>
        <p:spPr>
          <a:xfrm rot="5400000" flipH="1" flipV="1">
            <a:off x="4588545" y="4426868"/>
            <a:ext cx="233611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Run Pipeline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get instance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ITheFramework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*frame = 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Factory::</a:t>
            </a:r>
            <a:r>
              <a:rPr lang="de-DE" sz="1600" dirty="0" err="1" smtClean="0">
                <a:solidFill>
                  <a:srgbClr val="000000"/>
                </a:solidFill>
                <a:latin typeface="Consolas"/>
              </a:rPr>
              <a:t>GetFramwork</a:t>
            </a: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 ();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add components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*p = 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(...);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*t = 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(p, ...);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(p, ...);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(t, ...);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run pipeline</a:t>
            </a:r>
            <a:br>
              <a:rPr lang="en-US" sz="16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600" dirty="0" smtClean="0">
                <a:latin typeface="Consolas"/>
              </a:rPr>
              <a:t>frame-&gt;Start (); </a:t>
            </a:r>
            <a:endParaRPr lang="en-US" sz="1600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</a:rPr>
              <a:t>frame-&gt;Wait ();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</a:rPr>
              <a:t>frame-&gt;Stop ();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clean up </a:t>
            </a:r>
            <a:br>
              <a:rPr lang="en-US" sz="16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frame-&gt;Clear (); </a:t>
            </a:r>
            <a:endParaRPr lang="en-US" sz="22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Objects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Sensor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</a:t>
            </a:r>
            <a:endParaRPr lang="de-DE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382712" y="1817669"/>
            <a:ext cx="1477963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1400" i="1" dirty="0" err="1">
                <a:solidFill>
                  <a:srgbClr val="000000"/>
                </a:solidFill>
                <a:latin typeface="Adobe Caslon Pro" pitchFamily="18" charset="0"/>
              </a:rPr>
              <a:t>ISensor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8" name="AutoShape 16"/>
          <p:cNvCxnSpPr>
            <a:cxnSpLocks noChangeShapeType="1"/>
            <a:stCxn id="14" idx="0"/>
            <a:endCxn id="7" idx="2"/>
          </p:cNvCxnSpPr>
          <p:nvPr/>
        </p:nvCxnSpPr>
        <p:spPr bwMode="auto">
          <a:xfrm flipH="1" flipV="1">
            <a:off x="2121694" y="2393931"/>
            <a:ext cx="1587" cy="3683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4991100" y="1812906"/>
            <a:ext cx="1468437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IProvider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0" name="AutoShape 16"/>
          <p:cNvCxnSpPr>
            <a:cxnSpLocks noChangeShapeType="1"/>
            <a:stCxn id="28" idx="0"/>
            <a:endCxn id="9" idx="2"/>
          </p:cNvCxnSpPr>
          <p:nvPr/>
        </p:nvCxnSpPr>
        <p:spPr bwMode="auto">
          <a:xfrm flipH="1" flipV="1">
            <a:off x="5725319" y="2389169"/>
            <a:ext cx="6350" cy="37306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11" name="Rechteck 10"/>
          <p:cNvSpPr/>
          <p:nvPr/>
        </p:nvSpPr>
        <p:spPr>
          <a:xfrm>
            <a:off x="1295400" y="4532293"/>
            <a:ext cx="67361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MySensor</a:t>
            </a:r>
            <a:r>
              <a:rPr lang="de-DE" sz="1400" dirty="0" smtClean="0">
                <a:latin typeface="Lucida Console" pitchFamily="49" charset="0"/>
              </a:rPr>
              <a:t> *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 = </a:t>
            </a:r>
            <a:r>
              <a:rPr lang="de-DE" sz="1400" dirty="0" err="1" smtClean="0">
                <a:latin typeface="Lucida Console" pitchFamily="49" charset="0"/>
              </a:rPr>
              <a:t>ssi_create</a:t>
            </a:r>
            <a:r>
              <a:rPr lang="de-DE" sz="1400" dirty="0" smtClean="0">
                <a:latin typeface="Lucida Console" pitchFamily="49" charset="0"/>
              </a:rPr>
              <a:t> (</a:t>
            </a:r>
            <a:r>
              <a:rPr lang="de-DE" sz="1400" dirty="0" err="1" smtClean="0">
                <a:latin typeface="Lucida Console" pitchFamily="49" charset="0"/>
              </a:rPr>
              <a:t>MySensor</a:t>
            </a:r>
            <a:r>
              <a:rPr lang="de-DE" sz="1400" dirty="0" smtClean="0">
                <a:latin typeface="Lucida Console" pitchFamily="49" charset="0"/>
              </a:rPr>
              <a:t>, "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", </a:t>
            </a:r>
            <a:r>
              <a:rPr lang="de-DE" sz="1400" dirty="0" err="1" smtClean="0">
                <a:latin typeface="Lucida Console" pitchFamily="49" charset="0"/>
              </a:rPr>
              <a:t>true</a:t>
            </a:r>
            <a:r>
              <a:rPr lang="de-DE" sz="1400" dirty="0" smtClean="0">
                <a:latin typeface="Lucida Console" pitchFamily="49" charset="0"/>
              </a:rPr>
              <a:t>);</a:t>
            </a:r>
          </a:p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-&gt;</a:t>
            </a:r>
            <a:r>
              <a:rPr lang="de-DE" sz="1400" dirty="0" err="1" smtClean="0">
                <a:latin typeface="Lucida Console" pitchFamily="49" charset="0"/>
              </a:rPr>
              <a:t>getOptions</a:t>
            </a:r>
            <a:r>
              <a:rPr lang="de-DE" sz="1400" dirty="0" smtClean="0">
                <a:latin typeface="Lucida Console" pitchFamily="49" charset="0"/>
              </a:rPr>
              <a:t> ()-&gt; ...</a:t>
            </a:r>
          </a:p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ITransformable</a:t>
            </a:r>
            <a:r>
              <a:rPr lang="de-DE" sz="1400" dirty="0" smtClean="0">
                <a:latin typeface="Lucida Console" pitchFamily="49" charset="0"/>
              </a:rPr>
              <a:t> *</a:t>
            </a:r>
            <a:r>
              <a:rPr lang="de-DE" sz="1400" dirty="0" err="1" smtClean="0">
                <a:latin typeface="Lucida Console" pitchFamily="49" charset="0"/>
              </a:rPr>
              <a:t>sensor_p</a:t>
            </a:r>
            <a:r>
              <a:rPr lang="de-DE" sz="1400" dirty="0" smtClean="0">
                <a:latin typeface="Lucida Console" pitchFamily="49" charset="0"/>
              </a:rPr>
              <a:t> = </a:t>
            </a:r>
            <a:r>
              <a:rPr lang="de-DE" sz="1400" dirty="0" err="1" smtClean="0">
                <a:latin typeface="Lucida Console" pitchFamily="49" charset="0"/>
              </a:rPr>
              <a:t>frame</a:t>
            </a:r>
            <a:r>
              <a:rPr lang="de-DE" sz="1400" dirty="0" smtClean="0">
                <a:latin typeface="Lucida Console" pitchFamily="49" charset="0"/>
              </a:rPr>
              <a:t>-&gt;</a:t>
            </a:r>
            <a:r>
              <a:rPr lang="de-DE" sz="1400" dirty="0" err="1" smtClean="0">
                <a:latin typeface="Lucida Console" pitchFamily="49" charset="0"/>
              </a:rPr>
              <a:t>AddProvider</a:t>
            </a:r>
            <a:r>
              <a:rPr lang="de-DE" sz="1400" dirty="0" smtClean="0">
                <a:latin typeface="Lucida Console" pitchFamily="49" charset="0"/>
              </a:rPr>
              <a:t> (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, NAME);</a:t>
            </a:r>
          </a:p>
          <a:p>
            <a:pPr marL="342900" indent="-342900">
              <a:defRPr/>
            </a:pPr>
            <a:r>
              <a:rPr lang="de-DE" sz="1400" dirty="0" err="1" smtClean="0">
                <a:latin typeface="Lucida Console" pitchFamily="49" charset="0"/>
              </a:rPr>
              <a:t>frame</a:t>
            </a:r>
            <a:r>
              <a:rPr lang="de-DE" sz="1400" dirty="0" smtClean="0">
                <a:latin typeface="Lucida Console" pitchFamily="49" charset="0"/>
              </a:rPr>
              <a:t>-&gt;</a:t>
            </a:r>
            <a:r>
              <a:rPr lang="de-DE" sz="1400" dirty="0" err="1" smtClean="0">
                <a:latin typeface="Lucida Console" pitchFamily="49" charset="0"/>
              </a:rPr>
              <a:t>AddSensor</a:t>
            </a:r>
            <a:r>
              <a:rPr lang="de-DE" sz="1400" dirty="0" smtClean="0">
                <a:latin typeface="Lucida Console" pitchFamily="49" charset="0"/>
              </a:rPr>
              <a:t> (</a:t>
            </a:r>
            <a:r>
              <a:rPr lang="de-DE" sz="1400" dirty="0" err="1" smtClean="0">
                <a:latin typeface="Lucida Console" pitchFamily="49" charset="0"/>
              </a:rPr>
              <a:t>sensor</a:t>
            </a:r>
            <a:r>
              <a:rPr lang="de-DE" sz="1400" dirty="0" smtClean="0">
                <a:latin typeface="Lucida Console" pitchFamily="49" charset="0"/>
              </a:rPr>
              <a:t>);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04800" y="2746356"/>
            <a:ext cx="609600" cy="609600"/>
          </a:xfrm>
          <a:prstGeom prst="ellipse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>
              <a:defRPr/>
            </a:pPr>
            <a:r>
              <a:rPr lang="de-DE" sz="2000">
                <a:latin typeface="Adobe Caslon Pro" pitchFamily="18" charset="0"/>
              </a:rPr>
              <a:t>S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384300" y="2762231"/>
            <a:ext cx="1477962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latin typeface="Adobe Caslon Pro" pitchFamily="18" charset="0"/>
              </a:rPr>
              <a:t>Sensor</a:t>
            </a:r>
          </a:p>
        </p:txBody>
      </p:sp>
      <p:cxnSp>
        <p:nvCxnSpPr>
          <p:cNvPr id="15" name="AutoShape 14"/>
          <p:cNvCxnSpPr>
            <a:cxnSpLocks noChangeShapeType="1"/>
            <a:stCxn id="13" idx="6"/>
            <a:endCxn id="14" idx="1"/>
          </p:cNvCxnSpPr>
          <p:nvPr/>
        </p:nvCxnSpPr>
        <p:spPr bwMode="auto">
          <a:xfrm>
            <a:off x="914400" y="3051156"/>
            <a:ext cx="46990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985000" y="2727306"/>
            <a:ext cx="1930400" cy="1300162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</p:spPr>
        <p:txBody>
          <a:bodyPr wrap="none" tIns="144000" anchor="ctr"/>
          <a:lstStyle/>
          <a:p>
            <a:endParaRPr lang="en-US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grpSp>
        <p:nvGrpSpPr>
          <p:cNvPr id="19" name="Group 46"/>
          <p:cNvGrpSpPr>
            <a:grpSpLocks/>
          </p:cNvGrpSpPr>
          <p:nvPr/>
        </p:nvGrpSpPr>
        <p:grpSpPr bwMode="auto">
          <a:xfrm>
            <a:off x="7272337" y="3273406"/>
            <a:ext cx="1352550" cy="220662"/>
            <a:chOff x="2925" y="1933"/>
            <a:chExt cx="946" cy="154"/>
          </a:xfrm>
        </p:grpSpPr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3001" y="1933"/>
              <a:ext cx="153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de-DE" sz="1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21" name="Rectangle 38"/>
            <p:cNvSpPr>
              <a:spLocks noChangeArrowheads="1"/>
            </p:cNvSpPr>
            <p:nvPr/>
          </p:nvSpPr>
          <p:spPr bwMode="auto">
            <a:xfrm>
              <a:off x="3243" y="1933"/>
              <a:ext cx="153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de-DE" sz="100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470" y="1933"/>
              <a:ext cx="152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de-DE" sz="1000" dirty="0">
                  <a:solidFill>
                    <a:srgbClr val="000000"/>
                  </a:solidFill>
                  <a:latin typeface="Adobe Caslon Pro" pitchFamily="18" charset="0"/>
                </a:rPr>
                <a:t>T</a:t>
              </a:r>
            </a:p>
          </p:txBody>
        </p:sp>
        <p:cxnSp>
          <p:nvCxnSpPr>
            <p:cNvPr id="23" name="Gerade Verbindung 106"/>
            <p:cNvCxnSpPr>
              <a:cxnSpLocks noChangeShapeType="1"/>
              <a:endCxn id="20" idx="1"/>
            </p:cNvCxnSpPr>
            <p:nvPr/>
          </p:nvCxnSpPr>
          <p:spPr bwMode="auto">
            <a:xfrm>
              <a:off x="2925" y="2010"/>
              <a:ext cx="76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" name="Gerade Verbindung 112"/>
            <p:cNvCxnSpPr>
              <a:cxnSpLocks noChangeShapeType="1"/>
              <a:stCxn id="20" idx="3"/>
              <a:endCxn id="21" idx="1"/>
            </p:cNvCxnSpPr>
            <p:nvPr/>
          </p:nvCxnSpPr>
          <p:spPr bwMode="auto">
            <a:xfrm>
              <a:off x="3154" y="2010"/>
              <a:ext cx="89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5" name="Gerade Verbindung 114"/>
            <p:cNvCxnSpPr>
              <a:cxnSpLocks noChangeShapeType="1"/>
              <a:stCxn id="21" idx="3"/>
              <a:endCxn id="22" idx="1"/>
            </p:cNvCxnSpPr>
            <p:nvPr/>
          </p:nvCxnSpPr>
          <p:spPr bwMode="auto">
            <a:xfrm>
              <a:off x="3396" y="2010"/>
              <a:ext cx="74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" name="Gerade Verbindung 117"/>
            <p:cNvCxnSpPr>
              <a:cxnSpLocks noChangeShapeType="1"/>
              <a:stCxn id="22" idx="3"/>
              <a:endCxn id="27" idx="1"/>
            </p:cNvCxnSpPr>
            <p:nvPr/>
          </p:nvCxnSpPr>
          <p:spPr bwMode="auto">
            <a:xfrm>
              <a:off x="3622" y="2010"/>
              <a:ext cx="97" cy="0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3719" y="1933"/>
              <a:ext cx="152" cy="154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tIns="144000" anchor="ctr"/>
            <a:lstStyle/>
            <a:p>
              <a:pPr>
                <a:defRPr/>
              </a:pPr>
              <a:r>
                <a:rPr lang="de-DE" sz="1000">
                  <a:solidFill>
                    <a:srgbClr val="000000"/>
                  </a:solidFill>
                  <a:latin typeface="Adobe Caslon Pro" pitchFamily="18" charset="0"/>
                </a:rPr>
                <a:t>C</a:t>
              </a:r>
            </a:p>
          </p:txBody>
        </p:sp>
      </p:grp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4992687" y="2762231"/>
            <a:ext cx="1477963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latin typeface="Adobe Caslon Pro" pitchFamily="18" charset="0"/>
              </a:rPr>
              <a:t>Provider</a:t>
            </a: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3200400" y="2762231"/>
            <a:ext cx="1477962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 dirty="0" smtClean="0">
                <a:latin typeface="Adobe Caslon Pro" pitchFamily="18" charset="0"/>
              </a:rPr>
              <a:t>Channel A</a:t>
            </a:r>
            <a:endParaRPr lang="de-DE" sz="2000" dirty="0">
              <a:latin typeface="Adobe Caslon Pro" pitchFamily="18" charset="0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3200400" y="3417868"/>
            <a:ext cx="1477962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 dirty="0" smtClean="0">
                <a:latin typeface="Adobe Caslon Pro" pitchFamily="18" charset="0"/>
              </a:rPr>
              <a:t>Channel B</a:t>
            </a:r>
            <a:endParaRPr lang="de-DE" sz="2000" dirty="0">
              <a:latin typeface="Adobe Caslon Pro" pitchFamily="18" charset="0"/>
            </a:endParaRPr>
          </a:p>
        </p:txBody>
      </p:sp>
      <p:cxnSp>
        <p:nvCxnSpPr>
          <p:cNvPr id="34" name="AutoShape 14"/>
          <p:cNvCxnSpPr>
            <a:cxnSpLocks noChangeShapeType="1"/>
            <a:stCxn id="14" idx="3"/>
            <a:endCxn id="32" idx="1"/>
          </p:cNvCxnSpPr>
          <p:nvPr/>
        </p:nvCxnSpPr>
        <p:spPr bwMode="auto">
          <a:xfrm>
            <a:off x="2862262" y="3051156"/>
            <a:ext cx="3381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37" name="AutoShape 14"/>
          <p:cNvCxnSpPr>
            <a:cxnSpLocks noChangeShapeType="1"/>
            <a:stCxn id="32" idx="3"/>
            <a:endCxn id="28" idx="1"/>
          </p:cNvCxnSpPr>
          <p:nvPr/>
        </p:nvCxnSpPr>
        <p:spPr bwMode="auto">
          <a:xfrm>
            <a:off x="4678362" y="3051156"/>
            <a:ext cx="314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4992687" y="3417868"/>
            <a:ext cx="1477963" cy="57785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2000">
                <a:latin typeface="Adobe Caslon Pro" pitchFamily="18" charset="0"/>
              </a:rPr>
              <a:t>Provider</a:t>
            </a:r>
          </a:p>
        </p:txBody>
      </p:sp>
      <p:cxnSp>
        <p:nvCxnSpPr>
          <p:cNvPr id="44" name="AutoShape 14"/>
          <p:cNvCxnSpPr>
            <a:cxnSpLocks noChangeShapeType="1"/>
          </p:cNvCxnSpPr>
          <p:nvPr/>
        </p:nvCxnSpPr>
        <p:spPr bwMode="auto">
          <a:xfrm>
            <a:off x="4678362" y="3722668"/>
            <a:ext cx="314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46" name="Form 45"/>
          <p:cNvCxnSpPr>
            <a:stCxn id="14" idx="2"/>
            <a:endCxn id="33" idx="1"/>
          </p:cNvCxnSpPr>
          <p:nvPr/>
        </p:nvCxnSpPr>
        <p:spPr>
          <a:xfrm rot="16200000" flipH="1">
            <a:off x="2478484" y="2984877"/>
            <a:ext cx="366712" cy="1077119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51" name="AutoShape 22"/>
          <p:cNvCxnSpPr>
            <a:cxnSpLocks noChangeShapeType="1"/>
          </p:cNvCxnSpPr>
          <p:nvPr/>
        </p:nvCxnSpPr>
        <p:spPr bwMode="auto">
          <a:xfrm>
            <a:off x="6470650" y="3722668"/>
            <a:ext cx="51435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cxnSp>
        <p:nvCxnSpPr>
          <p:cNvPr id="53" name="AutoShape 22"/>
          <p:cNvCxnSpPr>
            <a:cxnSpLocks noChangeShapeType="1"/>
          </p:cNvCxnSpPr>
          <p:nvPr/>
        </p:nvCxnSpPr>
        <p:spPr bwMode="auto">
          <a:xfrm>
            <a:off x="6470650" y="3036868"/>
            <a:ext cx="51435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3200400" y="1817669"/>
            <a:ext cx="1477963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IChannel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56" name="AutoShape 16"/>
          <p:cNvCxnSpPr>
            <a:cxnSpLocks noChangeShapeType="1"/>
            <a:stCxn id="32" idx="0"/>
            <a:endCxn id="55" idx="2"/>
          </p:cNvCxnSpPr>
          <p:nvPr/>
        </p:nvCxnSpPr>
        <p:spPr bwMode="auto">
          <a:xfrm flipV="1">
            <a:off x="3939381" y="2393931"/>
            <a:ext cx="1" cy="3683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Interfaces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IRunnable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~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IRunnable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() {};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start ()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stop () = </a:t>
            </a:r>
            <a:r>
              <a:rPr lang="en-US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IRunnable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getChannelSize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connect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disconnect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IComponent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provide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sample_number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define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MYSENSOR_PROVIDER_NAME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#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define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MYSENSOR_SAMPLE_TYPE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Thread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friend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(stream,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(MYSENSOR_SAMPLE_TYPE),SSI_REAL,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~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ssi_stream_destroy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MYSENSOR_PROVIDER_NAME;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latin typeface="Consolas"/>
              </a:rPr>
              <a:t>; };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8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Options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Options ()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: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25.0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SSI_DOUBLE,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"sample rate in Hz"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*Create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Options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captures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mouse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getChannelSize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start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Thread::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start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Thread::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disconnect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Options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*n,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*p)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p;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channel.stream.sr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options.sr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channel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RECT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HWND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desktop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GetDesktopWindow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GetWindowRect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desktop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rect.right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rect.bottom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1.0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/_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options.sr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Sensor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POINT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GetCursorPos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point.x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/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max_x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point.y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/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max_y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provide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wait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disconnect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timer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consumer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Consumer</a:t>
            </a:r>
            <a:endParaRPr lang="de-DE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899592" y="1412205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A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1994967" y="2323430"/>
            <a:ext cx="1905000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Consumer</a:t>
            </a:r>
          </a:p>
        </p:txBody>
      </p:sp>
      <p:cxnSp>
        <p:nvCxnSpPr>
          <p:cNvPr id="7" name="AutoShape 21"/>
          <p:cNvCxnSpPr>
            <a:cxnSpLocks noChangeShapeType="1"/>
            <a:stCxn id="6" idx="2"/>
            <a:endCxn id="12" idx="0"/>
          </p:cNvCxnSpPr>
          <p:nvPr/>
        </p:nvCxnSpPr>
        <p:spPr bwMode="auto">
          <a:xfrm rot="5400000">
            <a:off x="2799829" y="3048918"/>
            <a:ext cx="296863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912292" y="2307555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Z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973302" y="1731293"/>
            <a:ext cx="646331" cy="745571"/>
          </a:xfrm>
          <a:prstGeom prst="rect">
            <a:avLst/>
          </a:prstGeom>
          <a:noFill/>
          <a:ln w="25400" algn="ctr">
            <a:noFill/>
            <a:miter lim="800000"/>
            <a:headEnd type="none" w="lg" len="lg"/>
            <a:tailEnd type="none" w="lg" len="lg"/>
          </a:ln>
        </p:spPr>
        <p:txBody>
          <a:bodyPr wrap="none" tIns="144000">
            <a:spAutoFit/>
          </a:bodyPr>
          <a:lstStyle/>
          <a:p>
            <a:pPr algn="ctr" eaLnBrk="0" hangingPunct="0"/>
            <a:r>
              <a:rPr lang="de-DE" sz="3600">
                <a:solidFill>
                  <a:srgbClr val="000000"/>
                </a:solidFill>
                <a:latin typeface="Adobe Caslon Pro" pitchFamily="18" charset="0"/>
              </a:rPr>
              <a:t>…</a:t>
            </a:r>
          </a:p>
        </p:txBody>
      </p:sp>
      <p:cxnSp>
        <p:nvCxnSpPr>
          <p:cNvPr id="10" name="Straight Arrow Connector 91"/>
          <p:cNvCxnSpPr>
            <a:cxnSpLocks noChangeShapeType="1"/>
            <a:stCxn id="8" idx="4"/>
            <a:endCxn id="6" idx="1"/>
          </p:cNvCxnSpPr>
          <p:nvPr/>
        </p:nvCxnSpPr>
        <p:spPr bwMode="auto">
          <a:xfrm>
            <a:off x="1683817" y="2612355"/>
            <a:ext cx="31115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cxnSp>
        <p:nvCxnSpPr>
          <p:cNvPr id="11" name="Shape 95"/>
          <p:cNvCxnSpPr>
            <a:cxnSpLocks noChangeShapeType="1"/>
            <a:stCxn id="5" idx="4"/>
            <a:endCxn id="6" idx="0"/>
          </p:cNvCxnSpPr>
          <p:nvPr/>
        </p:nvCxnSpPr>
        <p:spPr bwMode="auto">
          <a:xfrm>
            <a:off x="1671117" y="1715418"/>
            <a:ext cx="1276350" cy="608012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1994967" y="3198143"/>
            <a:ext cx="19050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MyConsumer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1994967" y="3983955"/>
            <a:ext cx="1905000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IConsumer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4" name="Straight Arrow Connector 113"/>
          <p:cNvCxnSpPr>
            <a:cxnSpLocks noChangeShapeType="1"/>
            <a:stCxn id="12" idx="2"/>
            <a:endCxn id="13" idx="0"/>
          </p:cNvCxnSpPr>
          <p:nvPr/>
        </p:nvCxnSpPr>
        <p:spPr bwMode="auto">
          <a:xfrm rot="5400000">
            <a:off x="2843486" y="3878386"/>
            <a:ext cx="20955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15" name="Rechteck 14"/>
          <p:cNvSpPr/>
          <p:nvPr/>
        </p:nvSpPr>
        <p:spPr>
          <a:xfrm>
            <a:off x="2057400" y="4823743"/>
            <a:ext cx="2928937" cy="10842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400" dirty="0" err="1">
                <a:latin typeface="Lucida Console" pitchFamily="49" charset="0"/>
              </a:rPr>
              <a:t>consume_enter</a:t>
            </a:r>
            <a:r>
              <a:rPr lang="en-US" sz="1400" dirty="0">
                <a:latin typeface="Lucida Console" pitchFamily="49" charset="0"/>
              </a:rPr>
              <a:t> ()</a:t>
            </a:r>
          </a:p>
          <a:p>
            <a:pPr marL="342900" indent="-342900">
              <a:spcBef>
                <a:spcPct val="20000"/>
              </a:spcBef>
              <a:buClr>
                <a:srgbClr val="004F96"/>
              </a:buClr>
              <a:defRPr/>
            </a:pPr>
            <a:r>
              <a:rPr lang="en-US" sz="1400" dirty="0">
                <a:latin typeface="Lucida Console" pitchFamily="49" charset="0"/>
              </a:rPr>
              <a:t>Loop:</a:t>
            </a:r>
          </a:p>
          <a:p>
            <a:pPr>
              <a:spcBef>
                <a:spcPct val="20000"/>
              </a:spcBef>
              <a:buClr>
                <a:srgbClr val="004F96"/>
              </a:buClr>
              <a:buFont typeface="Wingdings" pitchFamily="2" charset="2"/>
              <a:buNone/>
              <a:defRPr/>
            </a:pPr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consume </a:t>
            </a:r>
            <a:r>
              <a:rPr lang="en-US" sz="1400" dirty="0">
                <a:latin typeface="Lucida Console" pitchFamily="49" charset="0"/>
              </a:rPr>
              <a:t>()</a:t>
            </a:r>
          </a:p>
          <a:p>
            <a:pPr>
              <a:spcBef>
                <a:spcPct val="20000"/>
              </a:spcBef>
              <a:buClr>
                <a:srgbClr val="004F96"/>
              </a:buClr>
              <a:buFont typeface="Wingdings" pitchFamily="2" charset="2"/>
              <a:buNone/>
              <a:defRPr/>
            </a:pPr>
            <a:r>
              <a:rPr lang="en-US" sz="1400" dirty="0" err="1" smtClean="0">
                <a:latin typeface="Lucida Console" pitchFamily="49" charset="0"/>
              </a:rPr>
              <a:t>consume_flush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()</a:t>
            </a:r>
            <a:endParaRPr lang="de-DE" sz="1400" dirty="0">
              <a:cs typeface="+mn-cs"/>
            </a:endParaRPr>
          </a:p>
        </p:txBody>
      </p:sp>
      <p:sp>
        <p:nvSpPr>
          <p:cNvPr id="39" name="Rectangle 78"/>
          <p:cNvSpPr/>
          <p:nvPr/>
        </p:nvSpPr>
        <p:spPr>
          <a:xfrm>
            <a:off x="4257155" y="3555330"/>
            <a:ext cx="1143000" cy="7858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48" name="Gruppieren 47"/>
          <p:cNvGrpSpPr/>
          <p:nvPr/>
        </p:nvGrpSpPr>
        <p:grpSpPr>
          <a:xfrm>
            <a:off x="3899968" y="1285051"/>
            <a:ext cx="5201586" cy="4582349"/>
            <a:chOff x="4257155" y="1006118"/>
            <a:chExt cx="3929062" cy="3461317"/>
          </a:xfrm>
        </p:grpSpPr>
        <p:cxnSp>
          <p:nvCxnSpPr>
            <p:cNvPr id="49" name="Straight Arrow Connector 4"/>
            <p:cNvCxnSpPr>
              <a:cxnSpLocks noChangeShapeType="1"/>
            </p:cNvCxnSpPr>
            <p:nvPr/>
          </p:nvCxnSpPr>
          <p:spPr bwMode="auto">
            <a:xfrm>
              <a:off x="4439717" y="1912268"/>
              <a:ext cx="3714750" cy="158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arrow" w="med" len="med"/>
            </a:ln>
          </p:spPr>
        </p:cxnSp>
        <p:grpSp>
          <p:nvGrpSpPr>
            <p:cNvPr id="50" name="Group 23"/>
            <p:cNvGrpSpPr>
              <a:grpSpLocks/>
            </p:cNvGrpSpPr>
            <p:nvPr/>
          </p:nvGrpSpPr>
          <p:grpSpPr bwMode="auto">
            <a:xfrm>
              <a:off x="4442212" y="1912268"/>
              <a:ext cx="1172255" cy="872871"/>
              <a:chOff x="611982" y="786588"/>
              <a:chExt cx="746102" cy="872133"/>
            </a:xfrm>
          </p:grpSpPr>
          <p:cxnSp>
            <p:nvCxnSpPr>
              <p:cNvPr id="79" name="Straight Connector 15"/>
              <p:cNvCxnSpPr>
                <a:cxnSpLocks noChangeShapeType="1"/>
              </p:cNvCxnSpPr>
              <p:nvPr/>
            </p:nvCxnSpPr>
            <p:spPr bwMode="auto">
              <a:xfrm flipH="1">
                <a:off x="611982" y="786588"/>
                <a:ext cx="0" cy="87213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80" name="Straight Connector 17"/>
              <p:cNvCxnSpPr>
                <a:cxnSpLocks noChangeShapeType="1"/>
              </p:cNvCxnSpPr>
              <p:nvPr/>
            </p:nvCxnSpPr>
            <p:spPr bwMode="auto">
              <a:xfrm flipH="1">
                <a:off x="1358084" y="786588"/>
                <a:ext cx="0" cy="87054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51" name="Group 32"/>
            <p:cNvGrpSpPr>
              <a:grpSpLocks/>
            </p:cNvGrpSpPr>
            <p:nvPr/>
          </p:nvGrpSpPr>
          <p:grpSpPr bwMode="auto">
            <a:xfrm>
              <a:off x="5370900" y="1912268"/>
              <a:ext cx="1172255" cy="999271"/>
              <a:chOff x="611982" y="786588"/>
              <a:chExt cx="746102" cy="928694"/>
            </a:xfrm>
          </p:grpSpPr>
          <p:cxnSp>
            <p:nvCxnSpPr>
              <p:cNvPr id="77" name="Straight Connector 33"/>
              <p:cNvCxnSpPr>
                <a:cxnSpLocks noChangeShapeType="1"/>
              </p:cNvCxnSpPr>
              <p:nvPr/>
            </p:nvCxnSpPr>
            <p:spPr bwMode="auto">
              <a:xfrm flipH="1">
                <a:off x="611982" y="786588"/>
                <a:ext cx="0" cy="80974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78" name="Straight Connector 34"/>
              <p:cNvCxnSpPr>
                <a:cxnSpLocks noChangeShapeType="1"/>
              </p:cNvCxnSpPr>
              <p:nvPr/>
            </p:nvCxnSpPr>
            <p:spPr bwMode="auto">
              <a:xfrm rot="5400000">
                <a:off x="892943" y="1250141"/>
                <a:ext cx="928694" cy="158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52" name="Group 36"/>
            <p:cNvGrpSpPr>
              <a:grpSpLocks/>
            </p:cNvGrpSpPr>
            <p:nvPr/>
          </p:nvGrpSpPr>
          <p:grpSpPr bwMode="auto">
            <a:xfrm>
              <a:off x="6299587" y="1912268"/>
              <a:ext cx="922508" cy="1070647"/>
              <a:chOff x="611982" y="786588"/>
              <a:chExt cx="587146" cy="928694"/>
            </a:xfrm>
          </p:grpSpPr>
          <p:cxnSp>
            <p:nvCxnSpPr>
              <p:cNvPr id="75" name="Straight Connector 37"/>
              <p:cNvCxnSpPr>
                <a:cxnSpLocks noChangeShapeType="1"/>
              </p:cNvCxnSpPr>
              <p:nvPr/>
            </p:nvCxnSpPr>
            <p:spPr bwMode="auto">
              <a:xfrm flipH="1">
                <a:off x="611982" y="786588"/>
                <a:ext cx="0" cy="86870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76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733987" y="1250141"/>
                <a:ext cx="928694" cy="158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ysDash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53" name="Freeform 68"/>
            <p:cNvSpPr/>
            <p:nvPr/>
          </p:nvSpPr>
          <p:spPr bwMode="auto">
            <a:xfrm>
              <a:off x="4439717" y="2198018"/>
              <a:ext cx="3532188" cy="307975"/>
            </a:xfrm>
            <a:custGeom>
              <a:avLst/>
              <a:gdLst>
                <a:gd name="connsiteX0" fmla="*/ 0 w 2905125"/>
                <a:gd name="connsiteY0" fmla="*/ 139700 h 307975"/>
                <a:gd name="connsiteX1" fmla="*/ 257175 w 2905125"/>
                <a:gd name="connsiteY1" fmla="*/ 25400 h 307975"/>
                <a:gd name="connsiteX2" fmla="*/ 523875 w 2905125"/>
                <a:gd name="connsiteY2" fmla="*/ 292100 h 307975"/>
                <a:gd name="connsiteX3" fmla="*/ 990600 w 2905125"/>
                <a:gd name="connsiteY3" fmla="*/ 6350 h 307975"/>
                <a:gd name="connsiteX4" fmla="*/ 1438275 w 2905125"/>
                <a:gd name="connsiteY4" fmla="*/ 301625 h 307975"/>
                <a:gd name="connsiteX5" fmla="*/ 1847850 w 2905125"/>
                <a:gd name="connsiteY5" fmla="*/ 6350 h 307975"/>
                <a:gd name="connsiteX6" fmla="*/ 2247900 w 2905125"/>
                <a:gd name="connsiteY6" fmla="*/ 301625 h 307975"/>
                <a:gd name="connsiteX7" fmla="*/ 2533650 w 2905125"/>
                <a:gd name="connsiteY7" fmla="*/ 44450 h 307975"/>
                <a:gd name="connsiteX8" fmla="*/ 2905125 w 2905125"/>
                <a:gd name="connsiteY8" fmla="*/ 168275 h 307975"/>
                <a:gd name="connsiteX0" fmla="*/ 0 w 2533650"/>
                <a:gd name="connsiteY0" fmla="*/ 139700 h 307975"/>
                <a:gd name="connsiteX1" fmla="*/ 257175 w 2533650"/>
                <a:gd name="connsiteY1" fmla="*/ 25400 h 307975"/>
                <a:gd name="connsiteX2" fmla="*/ 523875 w 2533650"/>
                <a:gd name="connsiteY2" fmla="*/ 292100 h 307975"/>
                <a:gd name="connsiteX3" fmla="*/ 990600 w 2533650"/>
                <a:gd name="connsiteY3" fmla="*/ 6350 h 307975"/>
                <a:gd name="connsiteX4" fmla="*/ 1438275 w 2533650"/>
                <a:gd name="connsiteY4" fmla="*/ 301625 h 307975"/>
                <a:gd name="connsiteX5" fmla="*/ 1847850 w 2533650"/>
                <a:gd name="connsiteY5" fmla="*/ 6350 h 307975"/>
                <a:gd name="connsiteX6" fmla="*/ 2247900 w 2533650"/>
                <a:gd name="connsiteY6" fmla="*/ 301625 h 307975"/>
                <a:gd name="connsiteX7" fmla="*/ 2533650 w 2533650"/>
                <a:gd name="connsiteY7" fmla="*/ 4445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650" h="307975">
                  <a:moveTo>
                    <a:pt x="0" y="139700"/>
                  </a:moveTo>
                  <a:cubicBezTo>
                    <a:pt x="84931" y="69850"/>
                    <a:pt x="169863" y="0"/>
                    <a:pt x="257175" y="25400"/>
                  </a:cubicBezTo>
                  <a:cubicBezTo>
                    <a:pt x="344487" y="50800"/>
                    <a:pt x="401638" y="295275"/>
                    <a:pt x="523875" y="292100"/>
                  </a:cubicBezTo>
                  <a:cubicBezTo>
                    <a:pt x="646112" y="288925"/>
                    <a:pt x="838200" y="4763"/>
                    <a:pt x="990600" y="6350"/>
                  </a:cubicBezTo>
                  <a:cubicBezTo>
                    <a:pt x="1143000" y="7937"/>
                    <a:pt x="1295400" y="301625"/>
                    <a:pt x="1438275" y="301625"/>
                  </a:cubicBezTo>
                  <a:cubicBezTo>
                    <a:pt x="1581150" y="301625"/>
                    <a:pt x="1712913" y="6350"/>
                    <a:pt x="1847850" y="6350"/>
                  </a:cubicBezTo>
                  <a:cubicBezTo>
                    <a:pt x="1982787" y="6350"/>
                    <a:pt x="2133600" y="295275"/>
                    <a:pt x="2247900" y="301625"/>
                  </a:cubicBezTo>
                  <a:cubicBezTo>
                    <a:pt x="2362200" y="307975"/>
                    <a:pt x="2424113" y="66675"/>
                    <a:pt x="2533650" y="4445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>
                <a:defRPr/>
              </a:pPr>
              <a:endParaRPr lang="de-DE">
                <a:ln>
                  <a:solidFill>
                    <a:schemeClr val="tx1"/>
                  </a:solidFill>
                  <a:prstDash val="sysDot"/>
                </a:ln>
                <a:cs typeface="+mn-cs"/>
              </a:endParaRPr>
            </a:p>
          </p:txBody>
        </p:sp>
        <p:sp>
          <p:nvSpPr>
            <p:cNvPr id="54" name="TextBox 9"/>
            <p:cNvSpPr txBox="1">
              <a:spLocks noChangeArrowheads="1"/>
            </p:cNvSpPr>
            <p:nvPr/>
          </p:nvSpPr>
          <p:spPr bwMode="auto">
            <a:xfrm>
              <a:off x="7702980" y="1740937"/>
              <a:ext cx="342624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smtClean="0">
                  <a:latin typeface="Adobe Caslon Pro" pitchFamily="18" charset="0"/>
                </a:rPr>
                <a:t>time</a:t>
              </a:r>
              <a:endParaRPr lang="de-DE" sz="1600" dirty="0">
                <a:latin typeface="Adobe Caslon Pro" pitchFamily="18" charset="0"/>
              </a:endParaRPr>
            </a:p>
          </p:txBody>
        </p:sp>
        <p:sp>
          <p:nvSpPr>
            <p:cNvPr id="55" name="Left Brace 45"/>
            <p:cNvSpPr>
              <a:spLocks/>
            </p:cNvSpPr>
            <p:nvPr/>
          </p:nvSpPr>
          <p:spPr bwMode="auto">
            <a:xfrm rot="5400000">
              <a:off x="4765155" y="1305842"/>
              <a:ext cx="280988" cy="931863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56" name="Left Brace 46"/>
            <p:cNvSpPr>
              <a:spLocks/>
            </p:cNvSpPr>
            <p:nvPr/>
          </p:nvSpPr>
          <p:spPr bwMode="auto">
            <a:xfrm rot="5400000">
              <a:off x="5366817" y="1659856"/>
              <a:ext cx="280987" cy="21431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57" name="TextBox 9"/>
            <p:cNvSpPr txBox="1">
              <a:spLocks noChangeArrowheads="1"/>
            </p:cNvSpPr>
            <p:nvPr/>
          </p:nvSpPr>
          <p:spPr bwMode="auto">
            <a:xfrm>
              <a:off x="4649663" y="1455187"/>
              <a:ext cx="406229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 smtClean="0">
                  <a:latin typeface="Adobe Caslon Pro" pitchFamily="18" charset="0"/>
                </a:rPr>
                <a:t>frame</a:t>
              </a:r>
              <a:endParaRPr lang="de-DE" sz="1600" dirty="0">
                <a:latin typeface="Adobe Caslon Pro" pitchFamily="18" charset="0"/>
              </a:endParaRPr>
            </a:p>
          </p:txBody>
        </p:sp>
        <p:sp>
          <p:nvSpPr>
            <p:cNvPr id="58" name="TextBox 9"/>
            <p:cNvSpPr txBox="1">
              <a:spLocks noChangeArrowheads="1"/>
            </p:cNvSpPr>
            <p:nvPr/>
          </p:nvSpPr>
          <p:spPr bwMode="auto">
            <a:xfrm>
              <a:off x="5282805" y="1455187"/>
              <a:ext cx="360336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 smtClean="0">
                  <a:latin typeface="Adobe Caslon Pro" pitchFamily="18" charset="0"/>
                </a:rPr>
                <a:t>delta</a:t>
              </a:r>
              <a:endParaRPr lang="de-DE" sz="1600" dirty="0">
                <a:latin typeface="Adobe Caslon Pro" pitchFamily="18" charset="0"/>
              </a:endParaRPr>
            </a:p>
          </p:txBody>
        </p:sp>
        <p:sp>
          <p:nvSpPr>
            <p:cNvPr id="59" name="Freeform 74"/>
            <p:cNvSpPr/>
            <p:nvPr/>
          </p:nvSpPr>
          <p:spPr bwMode="auto">
            <a:xfrm>
              <a:off x="4439717" y="3137289"/>
              <a:ext cx="3532188" cy="307975"/>
            </a:xfrm>
            <a:custGeom>
              <a:avLst/>
              <a:gdLst>
                <a:gd name="connsiteX0" fmla="*/ 0 w 2905125"/>
                <a:gd name="connsiteY0" fmla="*/ 139700 h 307975"/>
                <a:gd name="connsiteX1" fmla="*/ 257175 w 2905125"/>
                <a:gd name="connsiteY1" fmla="*/ 25400 h 307975"/>
                <a:gd name="connsiteX2" fmla="*/ 523875 w 2905125"/>
                <a:gd name="connsiteY2" fmla="*/ 292100 h 307975"/>
                <a:gd name="connsiteX3" fmla="*/ 990600 w 2905125"/>
                <a:gd name="connsiteY3" fmla="*/ 6350 h 307975"/>
                <a:gd name="connsiteX4" fmla="*/ 1438275 w 2905125"/>
                <a:gd name="connsiteY4" fmla="*/ 301625 h 307975"/>
                <a:gd name="connsiteX5" fmla="*/ 1847850 w 2905125"/>
                <a:gd name="connsiteY5" fmla="*/ 6350 h 307975"/>
                <a:gd name="connsiteX6" fmla="*/ 2247900 w 2905125"/>
                <a:gd name="connsiteY6" fmla="*/ 301625 h 307975"/>
                <a:gd name="connsiteX7" fmla="*/ 2533650 w 2905125"/>
                <a:gd name="connsiteY7" fmla="*/ 44450 h 307975"/>
                <a:gd name="connsiteX8" fmla="*/ 2905125 w 2905125"/>
                <a:gd name="connsiteY8" fmla="*/ 168275 h 307975"/>
                <a:gd name="connsiteX0" fmla="*/ 0 w 2533650"/>
                <a:gd name="connsiteY0" fmla="*/ 139700 h 307975"/>
                <a:gd name="connsiteX1" fmla="*/ 257175 w 2533650"/>
                <a:gd name="connsiteY1" fmla="*/ 25400 h 307975"/>
                <a:gd name="connsiteX2" fmla="*/ 523875 w 2533650"/>
                <a:gd name="connsiteY2" fmla="*/ 292100 h 307975"/>
                <a:gd name="connsiteX3" fmla="*/ 990600 w 2533650"/>
                <a:gd name="connsiteY3" fmla="*/ 6350 h 307975"/>
                <a:gd name="connsiteX4" fmla="*/ 1438275 w 2533650"/>
                <a:gd name="connsiteY4" fmla="*/ 301625 h 307975"/>
                <a:gd name="connsiteX5" fmla="*/ 1847850 w 2533650"/>
                <a:gd name="connsiteY5" fmla="*/ 6350 h 307975"/>
                <a:gd name="connsiteX6" fmla="*/ 2247900 w 2533650"/>
                <a:gd name="connsiteY6" fmla="*/ 301625 h 307975"/>
                <a:gd name="connsiteX7" fmla="*/ 2533650 w 2533650"/>
                <a:gd name="connsiteY7" fmla="*/ 4445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650" h="307975">
                  <a:moveTo>
                    <a:pt x="0" y="139700"/>
                  </a:moveTo>
                  <a:cubicBezTo>
                    <a:pt x="84931" y="69850"/>
                    <a:pt x="169863" y="0"/>
                    <a:pt x="257175" y="25400"/>
                  </a:cubicBezTo>
                  <a:cubicBezTo>
                    <a:pt x="344487" y="50800"/>
                    <a:pt x="401638" y="295275"/>
                    <a:pt x="523875" y="292100"/>
                  </a:cubicBezTo>
                  <a:cubicBezTo>
                    <a:pt x="646112" y="288925"/>
                    <a:pt x="838200" y="4763"/>
                    <a:pt x="990600" y="6350"/>
                  </a:cubicBezTo>
                  <a:cubicBezTo>
                    <a:pt x="1143000" y="7937"/>
                    <a:pt x="1295400" y="301625"/>
                    <a:pt x="1438275" y="301625"/>
                  </a:cubicBezTo>
                  <a:cubicBezTo>
                    <a:pt x="1581150" y="301625"/>
                    <a:pt x="1712913" y="6350"/>
                    <a:pt x="1847850" y="6350"/>
                  </a:cubicBezTo>
                  <a:cubicBezTo>
                    <a:pt x="1982787" y="6350"/>
                    <a:pt x="2133600" y="295275"/>
                    <a:pt x="2247900" y="301625"/>
                  </a:cubicBezTo>
                  <a:cubicBezTo>
                    <a:pt x="2362200" y="307975"/>
                    <a:pt x="2424113" y="66675"/>
                    <a:pt x="2533650" y="4445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>
                <a:defRPr/>
              </a:pPr>
              <a:endParaRPr lang="de-DE">
                <a:ln>
                  <a:solidFill>
                    <a:schemeClr val="tx1"/>
                  </a:solidFill>
                  <a:prstDash val="sysDot"/>
                </a:ln>
                <a:cs typeface="+mn-cs"/>
              </a:endParaRPr>
            </a:p>
          </p:txBody>
        </p:sp>
        <p:sp>
          <p:nvSpPr>
            <p:cNvPr id="60" name="Freeform 75"/>
            <p:cNvSpPr/>
            <p:nvPr/>
          </p:nvSpPr>
          <p:spPr bwMode="auto">
            <a:xfrm>
              <a:off x="4439717" y="3494474"/>
              <a:ext cx="3532188" cy="307975"/>
            </a:xfrm>
            <a:custGeom>
              <a:avLst/>
              <a:gdLst>
                <a:gd name="connsiteX0" fmla="*/ 0 w 2905125"/>
                <a:gd name="connsiteY0" fmla="*/ 139700 h 307975"/>
                <a:gd name="connsiteX1" fmla="*/ 257175 w 2905125"/>
                <a:gd name="connsiteY1" fmla="*/ 25400 h 307975"/>
                <a:gd name="connsiteX2" fmla="*/ 523875 w 2905125"/>
                <a:gd name="connsiteY2" fmla="*/ 292100 h 307975"/>
                <a:gd name="connsiteX3" fmla="*/ 990600 w 2905125"/>
                <a:gd name="connsiteY3" fmla="*/ 6350 h 307975"/>
                <a:gd name="connsiteX4" fmla="*/ 1438275 w 2905125"/>
                <a:gd name="connsiteY4" fmla="*/ 301625 h 307975"/>
                <a:gd name="connsiteX5" fmla="*/ 1847850 w 2905125"/>
                <a:gd name="connsiteY5" fmla="*/ 6350 h 307975"/>
                <a:gd name="connsiteX6" fmla="*/ 2247900 w 2905125"/>
                <a:gd name="connsiteY6" fmla="*/ 301625 h 307975"/>
                <a:gd name="connsiteX7" fmla="*/ 2533650 w 2905125"/>
                <a:gd name="connsiteY7" fmla="*/ 44450 h 307975"/>
                <a:gd name="connsiteX8" fmla="*/ 2905125 w 2905125"/>
                <a:gd name="connsiteY8" fmla="*/ 168275 h 307975"/>
                <a:gd name="connsiteX0" fmla="*/ 0 w 2533650"/>
                <a:gd name="connsiteY0" fmla="*/ 139700 h 307975"/>
                <a:gd name="connsiteX1" fmla="*/ 257175 w 2533650"/>
                <a:gd name="connsiteY1" fmla="*/ 25400 h 307975"/>
                <a:gd name="connsiteX2" fmla="*/ 523875 w 2533650"/>
                <a:gd name="connsiteY2" fmla="*/ 292100 h 307975"/>
                <a:gd name="connsiteX3" fmla="*/ 990600 w 2533650"/>
                <a:gd name="connsiteY3" fmla="*/ 6350 h 307975"/>
                <a:gd name="connsiteX4" fmla="*/ 1438275 w 2533650"/>
                <a:gd name="connsiteY4" fmla="*/ 301625 h 307975"/>
                <a:gd name="connsiteX5" fmla="*/ 1847850 w 2533650"/>
                <a:gd name="connsiteY5" fmla="*/ 6350 h 307975"/>
                <a:gd name="connsiteX6" fmla="*/ 2247900 w 2533650"/>
                <a:gd name="connsiteY6" fmla="*/ 301625 h 307975"/>
                <a:gd name="connsiteX7" fmla="*/ 2533650 w 2533650"/>
                <a:gd name="connsiteY7" fmla="*/ 4445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650" h="307975">
                  <a:moveTo>
                    <a:pt x="0" y="139700"/>
                  </a:moveTo>
                  <a:cubicBezTo>
                    <a:pt x="84931" y="69850"/>
                    <a:pt x="169863" y="0"/>
                    <a:pt x="257175" y="25400"/>
                  </a:cubicBezTo>
                  <a:cubicBezTo>
                    <a:pt x="344487" y="50800"/>
                    <a:pt x="401638" y="295275"/>
                    <a:pt x="523875" y="292100"/>
                  </a:cubicBezTo>
                  <a:cubicBezTo>
                    <a:pt x="646112" y="288925"/>
                    <a:pt x="838200" y="4763"/>
                    <a:pt x="990600" y="6350"/>
                  </a:cubicBezTo>
                  <a:cubicBezTo>
                    <a:pt x="1143000" y="7937"/>
                    <a:pt x="1295400" y="301625"/>
                    <a:pt x="1438275" y="301625"/>
                  </a:cubicBezTo>
                  <a:cubicBezTo>
                    <a:pt x="1581150" y="301625"/>
                    <a:pt x="1712913" y="6350"/>
                    <a:pt x="1847850" y="6350"/>
                  </a:cubicBezTo>
                  <a:cubicBezTo>
                    <a:pt x="1982787" y="6350"/>
                    <a:pt x="2133600" y="295275"/>
                    <a:pt x="2247900" y="301625"/>
                  </a:cubicBezTo>
                  <a:cubicBezTo>
                    <a:pt x="2362200" y="307975"/>
                    <a:pt x="2424113" y="66675"/>
                    <a:pt x="2533650" y="4445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>
                <a:defRPr/>
              </a:pPr>
              <a:endParaRPr lang="de-DE">
                <a:ln>
                  <a:solidFill>
                    <a:schemeClr val="tx1"/>
                  </a:solidFill>
                  <a:prstDash val="sysDot"/>
                </a:ln>
                <a:cs typeface="+mn-cs"/>
              </a:endParaRPr>
            </a:p>
          </p:txBody>
        </p:sp>
        <p:sp>
          <p:nvSpPr>
            <p:cNvPr id="61" name="Freeform 76"/>
            <p:cNvSpPr/>
            <p:nvPr/>
          </p:nvSpPr>
          <p:spPr bwMode="auto">
            <a:xfrm>
              <a:off x="4439717" y="3851661"/>
              <a:ext cx="3532188" cy="307975"/>
            </a:xfrm>
            <a:custGeom>
              <a:avLst/>
              <a:gdLst>
                <a:gd name="connsiteX0" fmla="*/ 0 w 2905125"/>
                <a:gd name="connsiteY0" fmla="*/ 139700 h 307975"/>
                <a:gd name="connsiteX1" fmla="*/ 257175 w 2905125"/>
                <a:gd name="connsiteY1" fmla="*/ 25400 h 307975"/>
                <a:gd name="connsiteX2" fmla="*/ 523875 w 2905125"/>
                <a:gd name="connsiteY2" fmla="*/ 292100 h 307975"/>
                <a:gd name="connsiteX3" fmla="*/ 990600 w 2905125"/>
                <a:gd name="connsiteY3" fmla="*/ 6350 h 307975"/>
                <a:gd name="connsiteX4" fmla="*/ 1438275 w 2905125"/>
                <a:gd name="connsiteY4" fmla="*/ 301625 h 307975"/>
                <a:gd name="connsiteX5" fmla="*/ 1847850 w 2905125"/>
                <a:gd name="connsiteY5" fmla="*/ 6350 h 307975"/>
                <a:gd name="connsiteX6" fmla="*/ 2247900 w 2905125"/>
                <a:gd name="connsiteY6" fmla="*/ 301625 h 307975"/>
                <a:gd name="connsiteX7" fmla="*/ 2533650 w 2905125"/>
                <a:gd name="connsiteY7" fmla="*/ 44450 h 307975"/>
                <a:gd name="connsiteX8" fmla="*/ 2905125 w 2905125"/>
                <a:gd name="connsiteY8" fmla="*/ 168275 h 307975"/>
                <a:gd name="connsiteX0" fmla="*/ 0 w 2533650"/>
                <a:gd name="connsiteY0" fmla="*/ 139700 h 307975"/>
                <a:gd name="connsiteX1" fmla="*/ 257175 w 2533650"/>
                <a:gd name="connsiteY1" fmla="*/ 25400 h 307975"/>
                <a:gd name="connsiteX2" fmla="*/ 523875 w 2533650"/>
                <a:gd name="connsiteY2" fmla="*/ 292100 h 307975"/>
                <a:gd name="connsiteX3" fmla="*/ 990600 w 2533650"/>
                <a:gd name="connsiteY3" fmla="*/ 6350 h 307975"/>
                <a:gd name="connsiteX4" fmla="*/ 1438275 w 2533650"/>
                <a:gd name="connsiteY4" fmla="*/ 301625 h 307975"/>
                <a:gd name="connsiteX5" fmla="*/ 1847850 w 2533650"/>
                <a:gd name="connsiteY5" fmla="*/ 6350 h 307975"/>
                <a:gd name="connsiteX6" fmla="*/ 2247900 w 2533650"/>
                <a:gd name="connsiteY6" fmla="*/ 301625 h 307975"/>
                <a:gd name="connsiteX7" fmla="*/ 2533650 w 2533650"/>
                <a:gd name="connsiteY7" fmla="*/ 4445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650" h="307975">
                  <a:moveTo>
                    <a:pt x="0" y="139700"/>
                  </a:moveTo>
                  <a:cubicBezTo>
                    <a:pt x="84931" y="69850"/>
                    <a:pt x="169863" y="0"/>
                    <a:pt x="257175" y="25400"/>
                  </a:cubicBezTo>
                  <a:cubicBezTo>
                    <a:pt x="344487" y="50800"/>
                    <a:pt x="401638" y="295275"/>
                    <a:pt x="523875" y="292100"/>
                  </a:cubicBezTo>
                  <a:cubicBezTo>
                    <a:pt x="646112" y="288925"/>
                    <a:pt x="838200" y="4763"/>
                    <a:pt x="990600" y="6350"/>
                  </a:cubicBezTo>
                  <a:cubicBezTo>
                    <a:pt x="1143000" y="7937"/>
                    <a:pt x="1295400" y="301625"/>
                    <a:pt x="1438275" y="301625"/>
                  </a:cubicBezTo>
                  <a:cubicBezTo>
                    <a:pt x="1581150" y="301625"/>
                    <a:pt x="1712913" y="6350"/>
                    <a:pt x="1847850" y="6350"/>
                  </a:cubicBezTo>
                  <a:cubicBezTo>
                    <a:pt x="1982787" y="6350"/>
                    <a:pt x="2133600" y="295275"/>
                    <a:pt x="2247900" y="301625"/>
                  </a:cubicBezTo>
                  <a:cubicBezTo>
                    <a:pt x="2362200" y="307975"/>
                    <a:pt x="2424113" y="66675"/>
                    <a:pt x="2533650" y="4445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>
                <a:defRPr/>
              </a:pPr>
              <a:endParaRPr lang="de-DE">
                <a:ln>
                  <a:solidFill>
                    <a:schemeClr val="tx1"/>
                  </a:solidFill>
                  <a:prstDash val="sysDot"/>
                </a:ln>
                <a:cs typeface="+mn-cs"/>
              </a:endParaRPr>
            </a:p>
          </p:txBody>
        </p:sp>
        <p:sp>
          <p:nvSpPr>
            <p:cNvPr id="62" name="Rectangle 77"/>
            <p:cNvSpPr/>
            <p:nvPr/>
          </p:nvSpPr>
          <p:spPr>
            <a:xfrm>
              <a:off x="5614467" y="3038688"/>
              <a:ext cx="2571750" cy="428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3" name="Rectangle 78"/>
            <p:cNvSpPr/>
            <p:nvPr/>
          </p:nvSpPr>
          <p:spPr>
            <a:xfrm>
              <a:off x="4257155" y="3445265"/>
              <a:ext cx="1143000" cy="8958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4" name="Rectangle 79"/>
            <p:cNvSpPr/>
            <p:nvPr/>
          </p:nvSpPr>
          <p:spPr>
            <a:xfrm>
              <a:off x="5114405" y="3841080"/>
              <a:ext cx="1143000" cy="57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65" name="Straight Arrow Connector 58"/>
            <p:cNvCxnSpPr>
              <a:cxnSpLocks noChangeShapeType="1"/>
            </p:cNvCxnSpPr>
            <p:nvPr/>
          </p:nvCxnSpPr>
          <p:spPr bwMode="auto">
            <a:xfrm>
              <a:off x="4439717" y="2698080"/>
              <a:ext cx="931864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arrow" w="med" len="med"/>
            </a:ln>
          </p:spPr>
        </p:cxnSp>
        <p:cxnSp>
          <p:nvCxnSpPr>
            <p:cNvPr id="66" name="Straight Arrow Connector 59"/>
            <p:cNvCxnSpPr>
              <a:cxnSpLocks noChangeShapeType="1"/>
            </p:cNvCxnSpPr>
            <p:nvPr/>
          </p:nvCxnSpPr>
          <p:spPr bwMode="auto">
            <a:xfrm>
              <a:off x="5366817" y="2783551"/>
              <a:ext cx="928688" cy="15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arrow" w="med" len="med"/>
            </a:ln>
          </p:spPr>
        </p:cxnSp>
        <p:sp>
          <p:nvSpPr>
            <p:cNvPr id="67" name="TextBox 9"/>
            <p:cNvSpPr txBox="1">
              <a:spLocks noChangeArrowheads="1"/>
            </p:cNvSpPr>
            <p:nvPr/>
          </p:nvSpPr>
          <p:spPr bwMode="auto">
            <a:xfrm>
              <a:off x="4328592" y="3423036"/>
              <a:ext cx="614559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 smtClean="0">
                  <a:latin typeface="Adobe Caslon Pro" pitchFamily="18" charset="0"/>
                </a:rPr>
                <a:t>window</a:t>
              </a:r>
              <a:r>
                <a:rPr lang="de-DE" sz="1600" dirty="0" smtClean="0">
                  <a:latin typeface="Adobe Caslon Pro" pitchFamily="18" charset="0"/>
                </a:rPr>
                <a:t> n</a:t>
              </a:r>
              <a:endParaRPr lang="de-DE" sz="1600" dirty="0">
                <a:latin typeface="Adobe Caslon Pro" pitchFamily="18" charset="0"/>
              </a:endParaRPr>
            </a:p>
          </p:txBody>
        </p:sp>
        <p:sp>
          <p:nvSpPr>
            <p:cNvPr id="68" name="TextBox 9"/>
            <p:cNvSpPr txBox="1">
              <a:spLocks noChangeArrowheads="1"/>
            </p:cNvSpPr>
            <p:nvPr/>
          </p:nvSpPr>
          <p:spPr bwMode="auto">
            <a:xfrm>
              <a:off x="5257280" y="3780223"/>
              <a:ext cx="740509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 smtClean="0">
                  <a:latin typeface="Adobe Caslon Pro" pitchFamily="18" charset="0"/>
                </a:rPr>
                <a:t>window</a:t>
              </a:r>
              <a:r>
                <a:rPr lang="de-DE" sz="1600" dirty="0" smtClean="0">
                  <a:latin typeface="Adobe Caslon Pro" pitchFamily="18" charset="0"/>
                </a:rPr>
                <a:t> n+1</a:t>
              </a:r>
              <a:endParaRPr lang="de-DE" sz="1600" dirty="0">
                <a:latin typeface="Adobe Caslon Pro" pitchFamily="18" charset="0"/>
              </a:endParaRPr>
            </a:p>
          </p:txBody>
        </p:sp>
        <p:sp>
          <p:nvSpPr>
            <p:cNvPr id="69" name="TextBox 9"/>
            <p:cNvSpPr txBox="1">
              <a:spLocks noChangeArrowheads="1"/>
            </p:cNvSpPr>
            <p:nvPr/>
          </p:nvSpPr>
          <p:spPr bwMode="auto">
            <a:xfrm>
              <a:off x="6162155" y="4218373"/>
              <a:ext cx="740509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 smtClean="0">
                  <a:latin typeface="Adobe Caslon Pro" pitchFamily="18" charset="0"/>
                </a:rPr>
                <a:t>window</a:t>
              </a:r>
              <a:r>
                <a:rPr lang="de-DE" sz="1600" dirty="0" smtClean="0">
                  <a:latin typeface="Adobe Caslon Pro" pitchFamily="18" charset="0"/>
                </a:rPr>
                <a:t> n+2</a:t>
              </a:r>
              <a:endParaRPr lang="de-DE" sz="1600" dirty="0">
                <a:latin typeface="Adobe Caslon Pro" pitchFamily="18" charset="0"/>
              </a:endParaRPr>
            </a:p>
          </p:txBody>
        </p:sp>
        <p:sp>
          <p:nvSpPr>
            <p:cNvPr id="70" name="Rectangle 90"/>
            <p:cNvSpPr/>
            <p:nvPr/>
          </p:nvSpPr>
          <p:spPr>
            <a:xfrm>
              <a:off x="6543155" y="3204522"/>
              <a:ext cx="1643062" cy="6199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1" name="Rectangle 91"/>
            <p:cNvSpPr/>
            <p:nvPr/>
          </p:nvSpPr>
          <p:spPr>
            <a:xfrm>
              <a:off x="7471842" y="3610185"/>
              <a:ext cx="571500" cy="857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2" name="Left Brace 45"/>
            <p:cNvSpPr>
              <a:spLocks/>
            </p:cNvSpPr>
            <p:nvPr/>
          </p:nvSpPr>
          <p:spPr bwMode="auto">
            <a:xfrm rot="5400000">
              <a:off x="4886599" y="745994"/>
              <a:ext cx="280988" cy="1174751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3" name="TextBox 9"/>
            <p:cNvSpPr txBox="1">
              <a:spLocks noChangeArrowheads="1"/>
            </p:cNvSpPr>
            <p:nvPr/>
          </p:nvSpPr>
          <p:spPr bwMode="auto">
            <a:xfrm>
              <a:off x="4707222" y="1006118"/>
              <a:ext cx="515176" cy="20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 smtClean="0">
                  <a:latin typeface="Adobe Caslon Pro" pitchFamily="18" charset="0"/>
                </a:rPr>
                <a:t>window</a:t>
              </a:r>
              <a:endParaRPr lang="de-DE" sz="1600" dirty="0">
                <a:latin typeface="Adobe Caslon Pro" pitchFamily="18" charset="0"/>
              </a:endParaRPr>
            </a:p>
          </p:txBody>
        </p:sp>
        <p:cxnSp>
          <p:nvCxnSpPr>
            <p:cNvPr id="74" name="Straight Arrow Connector 59"/>
            <p:cNvCxnSpPr>
              <a:cxnSpLocks noChangeShapeType="1"/>
            </p:cNvCxnSpPr>
            <p:nvPr/>
          </p:nvCxnSpPr>
          <p:spPr bwMode="auto">
            <a:xfrm>
              <a:off x="6299588" y="2913758"/>
              <a:ext cx="928688" cy="15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arrow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Management</a:t>
            </a:r>
            <a:endParaRPr lang="de-DE"/>
          </a:p>
        </p:txBody>
      </p:sp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6143894" y="2494657"/>
            <a:ext cx="1728192" cy="864096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>
              <a:defRPr/>
            </a:pPr>
            <a:r>
              <a:rPr lang="de-DE" sz="2000" smtClean="0">
                <a:solidFill>
                  <a:srgbClr val="000000"/>
                </a:solidFill>
                <a:latin typeface="Adobe Caslon Pro" pitchFamily="18" charset="0"/>
              </a:rPr>
              <a:t>Factory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855638" y="2566665"/>
            <a:ext cx="865943" cy="432220"/>
          </a:xfrm>
          <a:prstGeom prst="rect">
            <a:avLst/>
          </a:prstGeom>
        </p:spPr>
        <p:txBody>
          <a:bodyPr wrap="none" tIns="108000">
            <a:spAutoFit/>
          </a:bodyPr>
          <a:lstStyle/>
          <a:p>
            <a:pPr>
              <a:defRPr/>
            </a:pP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register</a:t>
            </a:r>
            <a:endParaRPr lang="de-DE">
              <a:latin typeface="Adobe Caslon Pro" pitchFamily="18" charset="0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3047550" y="2638673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 eaLnBrk="0" hangingPunct="0">
              <a:defRPr/>
            </a:pPr>
            <a:r>
              <a:rPr lang="de-DE" sz="2000" err="1" smtClean="0">
                <a:solidFill>
                  <a:srgbClr val="000000"/>
                </a:solidFill>
                <a:latin typeface="Adobe Caslon Pro" pitchFamily="18" charset="0"/>
              </a:rPr>
              <a:t>MyObject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3048000" y="1828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 eaLnBrk="0" hangingPunct="0">
              <a:defRPr/>
            </a:pPr>
            <a:r>
              <a:rPr lang="de-DE" sz="1400" i="1" err="1" smtClean="0">
                <a:solidFill>
                  <a:srgbClr val="000000"/>
                </a:solidFill>
                <a:latin typeface="Adobe Caslon Pro" pitchFamily="18" charset="0"/>
              </a:rPr>
              <a:t>IObject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rot="5400000" flipH="1" flipV="1">
            <a:off x="3674145" y="2521868"/>
            <a:ext cx="233611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AutoShape 21"/>
          <p:cNvCxnSpPr>
            <a:cxnSpLocks noChangeShapeType="1"/>
            <a:stCxn id="8" idx="3"/>
            <a:endCxn id="6" idx="1"/>
          </p:cNvCxnSpPr>
          <p:nvPr/>
        </p:nvCxnSpPr>
        <p:spPr bwMode="auto">
          <a:xfrm flipV="1">
            <a:off x="4534350" y="2926705"/>
            <a:ext cx="1609544" cy="99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6" name="AutoShape 21"/>
          <p:cNvCxnSpPr>
            <a:cxnSpLocks noChangeShapeType="1"/>
            <a:stCxn id="6" idx="2"/>
          </p:cNvCxnSpPr>
          <p:nvPr/>
        </p:nvCxnSpPr>
        <p:spPr bwMode="auto">
          <a:xfrm rot="5400000">
            <a:off x="6611945" y="3754798"/>
            <a:ext cx="79209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17" name="Rechteck 16"/>
          <p:cNvSpPr/>
          <p:nvPr/>
        </p:nvSpPr>
        <p:spPr>
          <a:xfrm>
            <a:off x="6208014" y="3574777"/>
            <a:ext cx="724878" cy="432220"/>
          </a:xfrm>
          <a:prstGeom prst="rect">
            <a:avLst/>
          </a:prstGeom>
        </p:spPr>
        <p:txBody>
          <a:bodyPr wrap="none" tIns="108000">
            <a:spAutoFit/>
          </a:bodyPr>
          <a:lstStyle/>
          <a:p>
            <a:pPr>
              <a:defRPr/>
            </a:pP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create</a:t>
            </a:r>
            <a:endParaRPr lang="de-DE">
              <a:latin typeface="Adobe Caslon Pro" pitchFamily="18" charset="0"/>
            </a:endParaRPr>
          </a:p>
        </p:txBody>
      </p:sp>
      <p:sp>
        <p:nvSpPr>
          <p:cNvPr id="18" name="Rectangle 38"/>
          <p:cNvSpPr>
            <a:spLocks noChangeArrowheads="1"/>
          </p:cNvSpPr>
          <p:nvPr/>
        </p:nvSpPr>
        <p:spPr bwMode="auto">
          <a:xfrm>
            <a:off x="6143894" y="4150841"/>
            <a:ext cx="1728192" cy="43204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>
              <a:defRPr/>
            </a:pPr>
            <a:r>
              <a:rPr lang="de-DE" sz="2000" err="1" smtClean="0">
                <a:solidFill>
                  <a:srgbClr val="000000"/>
                </a:solidFill>
                <a:latin typeface="Adobe Caslon Pro" pitchFamily="18" charset="0"/>
              </a:rPr>
              <a:t>instance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21" name="Gefaltete Ecke 20"/>
          <p:cNvSpPr/>
          <p:nvPr/>
        </p:nvSpPr>
        <p:spPr>
          <a:xfrm>
            <a:off x="3502918" y="4870921"/>
            <a:ext cx="576064" cy="648072"/>
          </a:xfrm>
          <a:prstGeom prst="foldedCorner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endParaRPr lang="de-DE">
              <a:latin typeface="Adobe Caslon Pro" pitchFamily="18" charset="0"/>
            </a:endParaRPr>
          </a:p>
        </p:txBody>
      </p:sp>
      <p:cxnSp>
        <p:nvCxnSpPr>
          <p:cNvPr id="22" name="Form 21"/>
          <p:cNvCxnSpPr>
            <a:stCxn id="21" idx="3"/>
            <a:endCxn id="18" idx="2"/>
          </p:cNvCxnSpPr>
          <p:nvPr/>
        </p:nvCxnSpPr>
        <p:spPr>
          <a:xfrm flipV="1">
            <a:off x="4078982" y="4582889"/>
            <a:ext cx="2929008" cy="612068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3" name="Rechteck 22"/>
          <p:cNvSpPr/>
          <p:nvPr/>
        </p:nvSpPr>
        <p:spPr>
          <a:xfrm>
            <a:off x="4620836" y="4798913"/>
            <a:ext cx="1414170" cy="432220"/>
          </a:xfrm>
          <a:prstGeom prst="rect">
            <a:avLst/>
          </a:prstGeom>
        </p:spPr>
        <p:txBody>
          <a:bodyPr wrap="none" tIns="108000">
            <a:spAutoFit/>
          </a:bodyPr>
          <a:lstStyle/>
          <a:p>
            <a:pPr>
              <a:defRPr/>
            </a:pP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load</a:t>
            </a:r>
            <a:r>
              <a:rPr lang="de-DE" kern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 </a:t>
            </a:r>
            <a:r>
              <a:rPr lang="de-DE" kern="0" err="1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and</a:t>
            </a:r>
            <a:r>
              <a:rPr lang="de-DE" kern="0" smtClean="0">
                <a:solidFill>
                  <a:srgbClr val="000000"/>
                </a:solidFill>
                <a:latin typeface="Adobe Caslon Pro" pitchFamily="18" charset="0"/>
                <a:cs typeface="Arial"/>
              </a:rPr>
              <a:t> save</a:t>
            </a:r>
            <a:endParaRPr lang="de-DE">
              <a:latin typeface="Adobe Caslon Pro" pitchFamily="18" charset="0"/>
            </a:endParaRPr>
          </a:p>
        </p:txBody>
      </p:sp>
      <p:cxnSp>
        <p:nvCxnSpPr>
          <p:cNvPr id="24" name="Gerade Verbindung 117"/>
          <p:cNvCxnSpPr>
            <a:cxnSpLocks noChangeShapeType="1"/>
          </p:cNvCxnSpPr>
          <p:nvPr/>
        </p:nvCxnSpPr>
        <p:spPr bwMode="auto">
          <a:xfrm rot="5400000">
            <a:off x="3575124" y="3430761"/>
            <a:ext cx="431652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3047550" y="3646587"/>
            <a:ext cx="14868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 eaLnBrk="0" hangingPunct="0">
              <a:defRPr/>
            </a:pPr>
            <a:r>
              <a:rPr lang="de-DE" sz="2000" smtClean="0">
                <a:solidFill>
                  <a:srgbClr val="000000"/>
                </a:solidFill>
                <a:latin typeface="Adobe Caslon Pro" pitchFamily="18" charset="0"/>
              </a:rPr>
              <a:t>Options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6" name="Gerade Verbindung 117"/>
          <p:cNvCxnSpPr>
            <a:cxnSpLocks noChangeShapeType="1"/>
          </p:cNvCxnSpPr>
          <p:nvPr/>
        </p:nvCxnSpPr>
        <p:spPr bwMode="auto">
          <a:xfrm rot="5400000">
            <a:off x="3466914" y="4546885"/>
            <a:ext cx="648072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1489265" y="1828800"/>
            <a:ext cx="148590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08000" anchor="ctr"/>
          <a:lstStyle/>
          <a:p>
            <a:pPr algn="ctr" eaLnBrk="0" hangingPunct="0">
              <a:defRPr/>
            </a:pPr>
            <a:r>
              <a:rPr lang="de-DE" sz="1400" i="1" err="1" smtClean="0">
                <a:solidFill>
                  <a:srgbClr val="000000"/>
                </a:solidFill>
                <a:latin typeface="Adobe Caslon Pro" pitchFamily="18" charset="0"/>
              </a:rPr>
              <a:t>IOptions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8" name="Form 27"/>
          <p:cNvCxnSpPr>
            <a:stCxn id="25" idx="1"/>
            <a:endCxn id="27" idx="2"/>
          </p:cNvCxnSpPr>
          <p:nvPr/>
        </p:nvCxnSpPr>
        <p:spPr>
          <a:xfrm rot="10800000">
            <a:off x="2232216" y="2405062"/>
            <a:ext cx="815335" cy="1529656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IConsumer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STATUS {NO_TRIGGER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COMPLETED, CONTINUED};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time;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dur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STATUS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status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SSI_CONSUMER;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Consumer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*Create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outputs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stream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on 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console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File *_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Consumer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File::Create (File::ASCII, File::WRITE,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].type);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_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[i].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_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_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>
              <a:latin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Pipeline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ex_pipeline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ITheFramework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GetFramwork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ssi_factory_create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0,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sensor-&gt;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5.0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writer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writer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frame-&gt;Start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Wait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Stop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frame-&gt;Clear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 dirty="0">
              <a:latin typeface="Consola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391400" y="1143001"/>
            <a:ext cx="1752600" cy="57149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0.29   0.13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0.30   0.07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0.32   0.04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0.33   0.03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0.33   0.03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0.31   0.09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0.27   0.27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0.27   0.34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0.26   0.38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0.20   0.51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0.16   0.51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0.17   0.48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0.17   0.52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Pipeline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()-&gt;type = File::ASCII;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setPath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"cursor.txt"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filewrite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.5s);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SocketWriter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port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1111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setHost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localhost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()-&gt;type = Socket::UDP;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sockwrite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setName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err="1" smtClean="0">
                <a:solidFill>
                  <a:srgbClr val="800000"/>
                </a:solidFill>
                <a:latin typeface="Consolas"/>
              </a:rPr>
              <a:t>cursor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size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10.0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setMove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300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</a:t>
            </a: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en-US" sz="1400" smtClean="0">
              <a:solidFill>
                <a:srgbClr val="004F96"/>
              </a:solidFill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0" y="11049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efaltete Ecke 5"/>
          <p:cNvSpPr/>
          <p:nvPr/>
        </p:nvSpPr>
        <p:spPr>
          <a:xfrm>
            <a:off x="6324600" y="4419600"/>
            <a:ext cx="2819400" cy="2286000"/>
          </a:xfrm>
          <a:prstGeom prst="foldedCorner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/>
              </a:rPr>
              <a:t>SSI@15.000000 2 4 9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/>
              </a:rPr>
              <a:t>0.0  225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/>
              </a:rPr>
              <a:t>0.244792  0.423333 0.236979  0.440000 0.238542  0.354167 0.234375  0.190000 0.147917  0.150000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248400" y="40386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latin typeface="Consolas"/>
              </a:rPr>
              <a:t>cursor.txt: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Transformer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Transformer</a:t>
            </a:r>
            <a:endParaRPr lang="de-DE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135188" y="344963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A</a:t>
            </a:r>
          </a:p>
        </p:txBody>
      </p:sp>
      <p:cxnSp>
        <p:nvCxnSpPr>
          <p:cNvPr id="6" name="AutoShape 23"/>
          <p:cNvCxnSpPr>
            <a:cxnSpLocks noChangeShapeType="1"/>
            <a:stCxn id="5" idx="4"/>
            <a:endCxn id="8" idx="1"/>
          </p:cNvCxnSpPr>
          <p:nvPr/>
        </p:nvCxnSpPr>
        <p:spPr bwMode="auto">
          <a:xfrm flipV="1">
            <a:off x="2906713" y="3752850"/>
            <a:ext cx="8001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067425" y="344963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B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3706813" y="3448050"/>
            <a:ext cx="1587500" cy="6096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Transformer</a:t>
            </a:r>
          </a:p>
        </p:txBody>
      </p:sp>
      <p:cxnSp>
        <p:nvCxnSpPr>
          <p:cNvPr id="9" name="AutoShape 23"/>
          <p:cNvCxnSpPr>
            <a:cxnSpLocks noChangeShapeType="1"/>
            <a:stCxn id="8" idx="3"/>
            <a:endCxn id="7" idx="2"/>
          </p:cNvCxnSpPr>
          <p:nvPr/>
        </p:nvCxnSpPr>
        <p:spPr bwMode="auto">
          <a:xfrm>
            <a:off x="5307013" y="3752850"/>
            <a:ext cx="747712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386138" y="2560638"/>
            <a:ext cx="2228850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myTransformer</a:t>
            </a:r>
          </a:p>
        </p:txBody>
      </p:sp>
      <p:cxnSp>
        <p:nvCxnSpPr>
          <p:cNvPr id="11" name="AutoShape 21"/>
          <p:cNvCxnSpPr>
            <a:cxnSpLocks noChangeShapeType="1"/>
            <a:stCxn id="10" idx="2"/>
            <a:endCxn id="8" idx="0"/>
          </p:cNvCxnSpPr>
          <p:nvPr/>
        </p:nvCxnSpPr>
        <p:spPr bwMode="auto">
          <a:xfrm rot="5400000">
            <a:off x="4345782" y="3291681"/>
            <a:ext cx="311150" cy="15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382963" y="1771650"/>
            <a:ext cx="2232025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latin typeface="Adobe Caslon Pro" pitchFamily="18" charset="0"/>
              </a:rPr>
              <a:t>ITransformer</a:t>
            </a:r>
            <a:endParaRPr lang="de-DE" sz="1400" i="1">
              <a:latin typeface="Adobe Caslon Pro" pitchFamily="18" charset="0"/>
            </a:endParaRPr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6913563" y="3305175"/>
            <a:ext cx="1497012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Lucida Console" pitchFamily="49" charset="0"/>
              </a:rPr>
              <a:t> 4.0  5.4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 1.2  5.6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-1.8  3.8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-1.8  3.8</a:t>
            </a:r>
          </a:p>
        </p:txBody>
      </p: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428625" y="3367088"/>
            <a:ext cx="165576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Lucida Console" pitchFamily="49" charset="0"/>
              </a:rPr>
              <a:t>1 2 3 1 5 6</a:t>
            </a:r>
            <a:br>
              <a:rPr lang="en-US" sz="1600">
                <a:latin typeface="Lucida Console" pitchFamily="49" charset="0"/>
              </a:rPr>
            </a:br>
            <a:r>
              <a:rPr lang="en-US" sz="1600">
                <a:latin typeface="Lucida Console" pitchFamily="49" charset="0"/>
              </a:rPr>
              <a:t>2 5 3 6 1 3</a:t>
            </a:r>
          </a:p>
          <a:p>
            <a:pPr eaLnBrk="0" hangingPunct="0"/>
            <a:r>
              <a:rPr lang="en-US" sz="1600">
                <a:latin typeface="Lucida Console" pitchFamily="49" charset="0"/>
              </a:rPr>
              <a:t>8 5 3 3 1 3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2135188" y="425608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C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3143250" y="4700588"/>
            <a:ext cx="771525" cy="6080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latin typeface="Adobe Caslon Pro" pitchFamily="18" charset="0"/>
              </a:rPr>
              <a:t>Z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572136" y="4700588"/>
            <a:ext cx="543739" cy="622460"/>
          </a:xfrm>
          <a:prstGeom prst="rect">
            <a:avLst/>
          </a:prstGeom>
          <a:noFill/>
          <a:ln w="25400" algn="ctr">
            <a:noFill/>
            <a:miter lim="800000"/>
            <a:headEnd type="none" w="lg" len="lg"/>
            <a:tailEnd type="none" w="lg" len="lg"/>
          </a:ln>
        </p:spPr>
        <p:txBody>
          <a:bodyPr wrap="none" tIns="144000">
            <a:spAutoFit/>
          </a:bodyPr>
          <a:lstStyle/>
          <a:p>
            <a:pPr algn="ctr" eaLnBrk="0" hangingPunct="0"/>
            <a:r>
              <a:rPr lang="de-DE" sz="2800">
                <a:latin typeface="Adobe Caslon Pro" pitchFamily="18" charset="0"/>
              </a:rPr>
              <a:t>…</a:t>
            </a:r>
          </a:p>
        </p:txBody>
      </p:sp>
      <p:cxnSp>
        <p:nvCxnSpPr>
          <p:cNvPr id="18" name="AutoShape 23"/>
          <p:cNvCxnSpPr>
            <a:cxnSpLocks noChangeShapeType="1"/>
            <a:stCxn id="16" idx="4"/>
            <a:endCxn id="8" idx="2"/>
          </p:cNvCxnSpPr>
          <p:nvPr/>
        </p:nvCxnSpPr>
        <p:spPr bwMode="auto">
          <a:xfrm flipV="1">
            <a:off x="3914775" y="4057650"/>
            <a:ext cx="585788" cy="947738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cxnSp>
        <p:nvCxnSpPr>
          <p:cNvPr id="19" name="AutoShape 23"/>
          <p:cNvCxnSpPr>
            <a:cxnSpLocks noChangeShapeType="1"/>
            <a:stCxn id="15" idx="4"/>
            <a:endCxn id="8" idx="2"/>
          </p:cNvCxnSpPr>
          <p:nvPr/>
        </p:nvCxnSpPr>
        <p:spPr bwMode="auto">
          <a:xfrm flipV="1">
            <a:off x="2906713" y="4057650"/>
            <a:ext cx="1593850" cy="503238"/>
          </a:xfrm>
          <a:prstGeom prst="bentConnector2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arrow" w="med" len="med"/>
          </a:ln>
        </p:spPr>
      </p:cxnSp>
      <p:cxnSp>
        <p:nvCxnSpPr>
          <p:cNvPr id="20" name="Straight Arrow Connector 113"/>
          <p:cNvCxnSpPr>
            <a:cxnSpLocks noChangeShapeType="1"/>
            <a:stCxn id="10" idx="0"/>
            <a:endCxn id="12" idx="2"/>
          </p:cNvCxnSpPr>
          <p:nvPr/>
        </p:nvCxnSpPr>
        <p:spPr bwMode="auto">
          <a:xfrm rot="16200000" flipV="1">
            <a:off x="4393406" y="2453482"/>
            <a:ext cx="212725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21" name="Rechteck 20"/>
          <p:cNvSpPr/>
          <p:nvPr/>
        </p:nvSpPr>
        <p:spPr>
          <a:xfrm>
            <a:off x="4876800" y="5181600"/>
            <a:ext cx="2928938" cy="1082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400" dirty="0" err="1">
                <a:latin typeface="Lucida Console" pitchFamily="49" charset="0"/>
              </a:rPr>
              <a:t>transform_enter</a:t>
            </a:r>
            <a:r>
              <a:rPr lang="en-US" sz="1400" dirty="0">
                <a:latin typeface="Lucida Console" pitchFamily="49" charset="0"/>
              </a:rPr>
              <a:t> ()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dirty="0">
                <a:latin typeface="Lucida Console" pitchFamily="49" charset="0"/>
              </a:rPr>
              <a:t>Loop: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transform </a:t>
            </a:r>
            <a:r>
              <a:rPr lang="en-US" sz="1400" dirty="0">
                <a:latin typeface="Lucida Console" pitchFamily="49" charset="0"/>
              </a:rPr>
              <a:t>()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dirty="0" err="1" smtClean="0">
                <a:latin typeface="Lucida Console" pitchFamily="49" charset="0"/>
              </a:rPr>
              <a:t>transform_flush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()</a:t>
            </a:r>
            <a:endParaRPr lang="de-DE" sz="1400" dirty="0"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ITransformer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ssi_time_t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time;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delta_num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transform_enter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transform_flush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(...);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SSI_TRANSFORMER;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r>
              <a:rPr lang="de-DE" smtClean="0"/>
              <a:t>: 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dirty="0" smtClean="0">
                <a:latin typeface="+mj-lt"/>
              </a:rPr>
              <a:t>   </a:t>
            </a:r>
            <a:r>
              <a:rPr lang="de-DE" sz="1800" dirty="0" err="1" smtClean="0"/>
              <a:t>Removes</a:t>
            </a:r>
            <a:r>
              <a:rPr lang="de-DE" sz="1800" dirty="0" smtClean="0"/>
              <a:t>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second</a:t>
            </a:r>
            <a:r>
              <a:rPr lang="de-DE" sz="1800" dirty="0" smtClean="0"/>
              <a:t> sample </a:t>
            </a:r>
            <a:r>
              <a:rPr lang="de-DE" sz="1800" dirty="0" err="1" smtClean="0"/>
              <a:t>from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input</a:t>
            </a:r>
            <a:r>
              <a:rPr lang="de-DE" sz="1800" dirty="0" smtClean="0"/>
              <a:t> </a:t>
            </a:r>
            <a:r>
              <a:rPr lang="de-DE" sz="1800" dirty="0" err="1" smtClean="0"/>
              <a:t>stream</a:t>
            </a:r>
            <a:endParaRPr lang="de-DE" sz="1800" dirty="0" smtClean="0"/>
          </a:p>
          <a:p>
            <a:pPr marL="0" indent="0"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/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r>
              <a:rPr lang="de-DE" smtClean="0"/>
              <a:t>: 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stream_in.ptr;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stream_out.ptr;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latin typeface="Consolas"/>
              </a:rPr>
              <a:t>stream_in.byte</a:t>
            </a:r>
            <a:r>
              <a:rPr lang="de-DE" sz="1400" dirty="0" smtClean="0">
                <a:latin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* stream_in.dim;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 &lt; (stream_in.num +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/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memcpy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Factory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typedef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create_fptr_t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ssi_object_t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getType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SSI_OBJECT;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setLogLevel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level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  <a:p>
            <a:pPr marL="0" indent="0"/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Factory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Register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create_fptr_t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create_fptr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*Factory::Create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auto_free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r>
              <a:rPr lang="de-DE" sz="1600" dirty="0" smtClean="0">
                <a:latin typeface="Consolas"/>
              </a:rPr>
              <a:t/>
            </a:r>
            <a:br>
              <a:rPr lang="de-DE" sz="1600" dirty="0" smtClean="0">
                <a:latin typeface="Consolas"/>
              </a:rPr>
            </a:br>
            <a:endParaRPr lang="de-DE" sz="16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r>
              <a:rPr lang="de-DE" smtClean="0"/>
              <a:t>: Transformer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ex_transf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Transformer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           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 =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391400" y="1143001"/>
            <a:ext cx="1752600" cy="57149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0.22   0.45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0.20   0.44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0.22   0.45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0.21   0.43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0.21   0.44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0.20   0.44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FilteR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</a:t>
            </a:r>
            <a:endParaRPr lang="de-DE"/>
          </a:p>
        </p:txBody>
      </p:sp>
      <p:sp>
        <p:nvSpPr>
          <p:cNvPr id="39" name="AutoShape 8"/>
          <p:cNvSpPr>
            <a:spLocks noChangeArrowheads="1"/>
          </p:cNvSpPr>
          <p:nvPr/>
        </p:nvSpPr>
        <p:spPr bwMode="auto">
          <a:xfrm>
            <a:off x="776288" y="20447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A</a:t>
            </a:r>
          </a:p>
        </p:txBody>
      </p:sp>
      <p:cxnSp>
        <p:nvCxnSpPr>
          <p:cNvPr id="40" name="AutoShape 23"/>
          <p:cNvCxnSpPr>
            <a:cxnSpLocks noChangeShapeType="1"/>
            <a:stCxn id="39" idx="4"/>
            <a:endCxn id="42" idx="1"/>
          </p:cNvCxnSpPr>
          <p:nvPr/>
        </p:nvCxnSpPr>
        <p:spPr bwMode="auto">
          <a:xfrm>
            <a:off x="1560513" y="2349500"/>
            <a:ext cx="766762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41" name="AutoShape 8"/>
          <p:cNvSpPr>
            <a:spLocks noChangeArrowheads="1"/>
          </p:cNvSpPr>
          <p:nvPr/>
        </p:nvSpPr>
        <p:spPr bwMode="auto">
          <a:xfrm>
            <a:off x="6969125" y="20447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2339975" y="2060575"/>
            <a:ext cx="3887788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err="1">
                <a:solidFill>
                  <a:srgbClr val="000000"/>
                </a:solidFill>
                <a:latin typeface="Adobe Caslon Pro" pitchFamily="18" charset="0"/>
              </a:rPr>
              <a:t>myFilter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43" name="AutoShape 23"/>
          <p:cNvCxnSpPr>
            <a:cxnSpLocks noChangeShapeType="1"/>
            <a:endCxn id="41" idx="2"/>
          </p:cNvCxnSpPr>
          <p:nvPr/>
        </p:nvCxnSpPr>
        <p:spPr bwMode="auto">
          <a:xfrm>
            <a:off x="6243638" y="2349500"/>
            <a:ext cx="712787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3357563" y="1117600"/>
            <a:ext cx="1585912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IFilter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V="1">
            <a:off x="4170363" y="1704975"/>
            <a:ext cx="0" cy="341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  <p:txBody>
          <a:bodyPr tIns="144000"/>
          <a:lstStyle/>
          <a:p>
            <a:endParaRPr lang="de-DE">
              <a:latin typeface="Adobe Caslon Pro" pitchFamily="18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357438" y="2960688"/>
            <a:ext cx="3857625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(...) {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sample_number_in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smtClean="0">
              <a:latin typeface="Consolas"/>
            </a:endParaRPr>
          </a:p>
          <a:p>
            <a:r>
              <a:rPr lang="en-US" sz="1400" smtClean="0">
                <a:latin typeface="Consolas"/>
              </a:rPr>
              <a:t/>
            </a:r>
            <a:br>
              <a:rPr lang="en-US" sz="1400" smtClean="0">
                <a:latin typeface="Consolas"/>
              </a:rPr>
            </a:br>
            <a:endParaRPr lang="de-DE" sz="140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2843213" y="4083050"/>
            <a:ext cx="2892425" cy="33655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>
                <a:solidFill>
                  <a:srgbClr val="000000"/>
                </a:solidFill>
              </a:rPr>
              <a:t>#samples remains unchanged</a:t>
            </a: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6746875" y="2740025"/>
            <a:ext cx="1497013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4.0  5.4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1.2  5.6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-1.8  3.8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 4.8 -2.0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-1.8  3.8</a:t>
            </a:r>
          </a:p>
        </p:txBody>
      </p:sp>
      <p:sp>
        <p:nvSpPr>
          <p:cNvPr id="49" name="Textfeld 7"/>
          <p:cNvSpPr txBox="1">
            <a:spLocks noChangeArrowheads="1"/>
          </p:cNvSpPr>
          <p:nvPr/>
        </p:nvSpPr>
        <p:spPr bwMode="auto">
          <a:xfrm>
            <a:off x="611188" y="2813050"/>
            <a:ext cx="11382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1 2 3 1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2 5 3 6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8 5 3 3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8 5 3 3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3 4 2 8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3 4 2 5</a:t>
            </a:r>
          </a:p>
        </p:txBody>
      </p:sp>
      <p:grpSp>
        <p:nvGrpSpPr>
          <p:cNvPr id="50" name="Gruppieren 64"/>
          <p:cNvGrpSpPr>
            <a:grpSpLocks/>
          </p:cNvGrpSpPr>
          <p:nvPr/>
        </p:nvGrpSpPr>
        <p:grpSpPr bwMode="auto">
          <a:xfrm>
            <a:off x="1026319" y="4495803"/>
            <a:ext cx="6425406" cy="1659820"/>
            <a:chOff x="697681" y="4429132"/>
            <a:chExt cx="6425406" cy="1938125"/>
          </a:xfrm>
        </p:grpSpPr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1509687" y="4765682"/>
              <a:ext cx="5613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Text Box 15"/>
            <p:cNvSpPr txBox="1">
              <a:spLocks noChangeArrowheads="1"/>
            </p:cNvSpPr>
            <p:nvPr/>
          </p:nvSpPr>
          <p:spPr bwMode="auto">
            <a:xfrm>
              <a:off x="857224" y="4429132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input</a:t>
              </a:r>
            </a:p>
          </p:txBody>
        </p:sp>
        <p:grpSp>
          <p:nvGrpSpPr>
            <p:cNvPr id="53" name="Group 24"/>
            <p:cNvGrpSpPr>
              <a:grpSpLocks/>
            </p:cNvGrpSpPr>
            <p:nvPr/>
          </p:nvGrpSpPr>
          <p:grpSpPr bwMode="auto">
            <a:xfrm>
              <a:off x="1523974" y="4771139"/>
              <a:ext cx="1285875" cy="1345016"/>
              <a:chOff x="914400" y="2952"/>
              <a:chExt cx="1285875" cy="150"/>
            </a:xfrm>
          </p:grpSpPr>
          <p:sp>
            <p:nvSpPr>
              <p:cNvPr id="65" name="Line 8"/>
              <p:cNvSpPr>
                <a:spLocks noChangeShapeType="1"/>
              </p:cNvSpPr>
              <p:nvPr/>
            </p:nvSpPr>
            <p:spPr bwMode="auto">
              <a:xfrm>
                <a:off x="914400" y="2952"/>
                <a:ext cx="0" cy="15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6" name="Line 13"/>
              <p:cNvSpPr>
                <a:spLocks noChangeShapeType="1"/>
              </p:cNvSpPr>
              <p:nvPr/>
            </p:nvSpPr>
            <p:spPr bwMode="auto">
              <a:xfrm>
                <a:off x="2200275" y="2952"/>
                <a:ext cx="0" cy="15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1722412" y="5140943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smtClean="0">
                  <a:solidFill>
                    <a:srgbClr val="000000"/>
                  </a:solidFill>
                  <a:latin typeface="Lucida Console" pitchFamily="49" charset="0"/>
                </a:rPr>
                <a:t>frame</a:t>
              </a:r>
              <a:endParaRPr lang="en-US" sz="1600" dirty="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sp>
          <p:nvSpPr>
            <p:cNvPr id="64" name="Line 30"/>
            <p:cNvSpPr>
              <a:spLocks noChangeShapeType="1"/>
            </p:cNvSpPr>
            <p:nvPr/>
          </p:nvSpPr>
          <p:spPr bwMode="auto">
            <a:xfrm>
              <a:off x="4033811" y="4771886"/>
              <a:ext cx="0" cy="1347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2946374" y="5174893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smtClean="0">
                  <a:solidFill>
                    <a:srgbClr val="000000"/>
                  </a:solidFill>
                  <a:latin typeface="Lucida Console" pitchFamily="49" charset="0"/>
                </a:rPr>
                <a:t>frame</a:t>
              </a:r>
              <a:endParaRPr lang="en-US" sz="1600" dirty="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sp>
          <p:nvSpPr>
            <p:cNvPr id="57" name="Text Box 33"/>
            <p:cNvSpPr txBox="1">
              <a:spLocks noChangeArrowheads="1"/>
            </p:cNvSpPr>
            <p:nvPr/>
          </p:nvSpPr>
          <p:spPr bwMode="auto">
            <a:xfrm>
              <a:off x="697681" y="6030707"/>
              <a:ext cx="917575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>
                  <a:solidFill>
                    <a:srgbClr val="000000"/>
                  </a:solidFill>
                  <a:latin typeface="Lucida Console" pitchFamily="49" charset="0"/>
                </a:rPr>
                <a:t>output</a:t>
              </a:r>
            </a:p>
          </p:txBody>
        </p:sp>
        <p:sp>
          <p:nvSpPr>
            <p:cNvPr id="62" name="Line 39"/>
            <p:cNvSpPr>
              <a:spLocks noChangeShapeType="1"/>
            </p:cNvSpPr>
            <p:nvPr/>
          </p:nvSpPr>
          <p:spPr bwMode="auto">
            <a:xfrm>
              <a:off x="5257774" y="4771886"/>
              <a:ext cx="0" cy="13477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Text Box 40"/>
            <p:cNvSpPr txBox="1">
              <a:spLocks noChangeArrowheads="1"/>
            </p:cNvSpPr>
            <p:nvPr/>
          </p:nvSpPr>
          <p:spPr bwMode="auto">
            <a:xfrm>
              <a:off x="4170337" y="5174893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smtClean="0">
                  <a:solidFill>
                    <a:srgbClr val="000000"/>
                  </a:solidFill>
                  <a:latin typeface="Lucida Console" pitchFamily="49" charset="0"/>
                </a:rPr>
                <a:t>frame</a:t>
              </a:r>
              <a:endParaRPr lang="en-US" sz="1600" dirty="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>
              <a:off x="1509687" y="6119685"/>
              <a:ext cx="5613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6529362" y="4771886"/>
              <a:ext cx="0" cy="13477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5517331" y="5174893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 smtClean="0">
                  <a:solidFill>
                    <a:srgbClr val="000000"/>
                  </a:solidFill>
                  <a:latin typeface="Lucida Console" pitchFamily="49" charset="0"/>
                </a:rPr>
                <a:t>frame</a:t>
              </a:r>
              <a:endParaRPr lang="en-US" sz="1600" dirty="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smtClean="0">
                <a:latin typeface="+mj-lt"/>
              </a:rPr>
              <a:t>   Swaps </a:t>
            </a:r>
            <a:r>
              <a:rPr lang="de-DE" sz="1800" err="1" smtClean="0">
                <a:latin typeface="+mj-lt"/>
              </a:rPr>
              <a:t>dimensions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of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input</a:t>
            </a:r>
            <a:r>
              <a:rPr lang="de-DE" sz="1800" smtClean="0">
                <a:latin typeface="+mj-lt"/>
              </a:rPr>
              <a:t> </a:t>
            </a:r>
            <a:r>
              <a:rPr lang="de-DE" sz="1800" err="1" smtClean="0">
                <a:latin typeface="+mj-lt"/>
              </a:rPr>
              <a:t>stream</a:t>
            </a:r>
            <a:endParaRPr lang="de-DE" sz="1800" smtClean="0">
              <a:latin typeface="+mj-lt"/>
            </a:endParaRPr>
          </a:p>
          <a:p>
            <a:pPr marL="0" indent="0">
              <a:buNone/>
            </a:pPr>
            <a:endParaRPr lang="de-DE" sz="140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ssi_byte_t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stream_out.ptr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dirty="0" err="1" smtClean="0">
                <a:latin typeface="Consolas"/>
              </a:rPr>
              <a:t>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i++)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j &lt;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memcpy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- j -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*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dirty="0" err="1" smtClean="0">
                <a:latin typeface="Consolas"/>
              </a:rPr>
              <a:t>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 j *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dirty="0" err="1" smtClean="0">
                <a:latin typeface="Consolas"/>
              </a:rPr>
              <a:t>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stream_in.</a:t>
            </a:r>
            <a:r>
              <a:rPr lang="de-DE" sz="1400" dirty="0" err="1" smtClean="0">
                <a:latin typeface="Consolas"/>
              </a:rPr>
              <a:t>byte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n_bytes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Filter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*filter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filter_t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                                  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filter,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{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filter_t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latin typeface="Consolas"/>
              </a:rPr>
              <a:t>);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 </a:t>
            </a:r>
            <a:br>
              <a:rPr lang="de-DE" sz="1400" smtClean="0">
                <a:solidFill>
                  <a:srgbClr val="8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</a:t>
            </a:r>
            <a:endParaRPr lang="de-DE" sz="140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7391400" y="1143001"/>
            <a:ext cx="1752600" cy="57149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0.35   0.59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0.36   0.55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0.36   0.52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0.34   0.49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0.32   0.46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stream#1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0.59   0.35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0.55   0.36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0.52   0.36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0.49   0.34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  0.46   0.32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err="1" smtClean="0"/>
              <a:t>FEAture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</a:t>
            </a:r>
            <a:endParaRPr lang="de-DE"/>
          </a:p>
        </p:txBody>
      </p:sp>
      <p:grpSp>
        <p:nvGrpSpPr>
          <p:cNvPr id="27" name="Gruppieren 21"/>
          <p:cNvGrpSpPr>
            <a:grpSpLocks/>
          </p:cNvGrpSpPr>
          <p:nvPr/>
        </p:nvGrpSpPr>
        <p:grpSpPr bwMode="auto">
          <a:xfrm>
            <a:off x="804863" y="4044950"/>
            <a:ext cx="6464300" cy="2065338"/>
            <a:chOff x="722313" y="4171950"/>
            <a:chExt cx="6464300" cy="2065338"/>
          </a:xfrm>
        </p:grpSpPr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1427163" y="4508500"/>
              <a:ext cx="5613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774700" y="4171950"/>
              <a:ext cx="795338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</a:rPr>
                <a:t>input</a:t>
              </a:r>
            </a:p>
          </p:txBody>
        </p:sp>
        <p:grpSp>
          <p:nvGrpSpPr>
            <p:cNvPr id="30" name="Group 25"/>
            <p:cNvGrpSpPr>
              <a:grpSpLocks/>
            </p:cNvGrpSpPr>
            <p:nvPr/>
          </p:nvGrpSpPr>
          <p:grpSpPr bwMode="auto">
            <a:xfrm>
              <a:off x="1427163" y="4508500"/>
              <a:ext cx="1800225" cy="341313"/>
              <a:chOff x="567" y="2928"/>
              <a:chExt cx="1134" cy="215"/>
            </a:xfrm>
          </p:grpSpPr>
          <p:grpSp>
            <p:nvGrpSpPr>
              <p:cNvPr id="72" name="Group 24"/>
              <p:cNvGrpSpPr>
                <a:grpSpLocks/>
              </p:cNvGrpSpPr>
              <p:nvPr/>
            </p:nvGrpSpPr>
            <p:grpSpPr bwMode="auto">
              <a:xfrm>
                <a:off x="567" y="3067"/>
                <a:ext cx="1134" cy="54"/>
                <a:chOff x="567" y="2976"/>
                <a:chExt cx="1134" cy="145"/>
              </a:xfrm>
            </p:grpSpPr>
            <p:sp>
              <p:nvSpPr>
                <p:cNvPr id="75" name="Line 8"/>
                <p:cNvSpPr>
                  <a:spLocks noChangeShapeType="1"/>
                </p:cNvSpPr>
                <p:nvPr/>
              </p:nvSpPr>
              <p:spPr bwMode="auto">
                <a:xfrm>
                  <a:off x="1338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6" name="Line 9"/>
                <p:cNvSpPr>
                  <a:spLocks noChangeShapeType="1"/>
                </p:cNvSpPr>
                <p:nvPr/>
              </p:nvSpPr>
              <p:spPr bwMode="auto">
                <a:xfrm>
                  <a:off x="1701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7" name="Line 13"/>
                <p:cNvSpPr>
                  <a:spLocks noChangeShapeType="1"/>
                </p:cNvSpPr>
                <p:nvPr/>
              </p:nvSpPr>
              <p:spPr bwMode="auto">
                <a:xfrm>
                  <a:off x="567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73" name="Text Box 16"/>
              <p:cNvSpPr txBox="1">
                <a:spLocks noChangeArrowheads="1"/>
              </p:cNvSpPr>
              <p:nvPr/>
            </p:nvSpPr>
            <p:spPr bwMode="auto">
              <a:xfrm>
                <a:off x="701" y="2931"/>
                <a:ext cx="501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>
                    <a:solidFill>
                      <a:srgbClr val="000000"/>
                    </a:solidFill>
                    <a:latin typeface="Lucida Console" pitchFamily="49" charset="0"/>
                  </a:rPr>
                  <a:t>frame</a:t>
                </a:r>
              </a:p>
            </p:txBody>
          </p:sp>
          <p:sp>
            <p:nvSpPr>
              <p:cNvPr id="74" name="Text Box 17"/>
              <p:cNvSpPr txBox="1">
                <a:spLocks noChangeArrowheads="1"/>
              </p:cNvSpPr>
              <p:nvPr/>
            </p:nvSpPr>
            <p:spPr bwMode="auto">
              <a:xfrm>
                <a:off x="1429" y="2928"/>
                <a:ext cx="202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l-GR" sz="1600">
                    <a:solidFill>
                      <a:srgbClr val="000000"/>
                    </a:solidFill>
                    <a:latin typeface="Lucida Console" pitchFamily="49" charset="0"/>
                  </a:rPr>
                  <a:t>Δ</a:t>
                </a:r>
              </a:p>
            </p:txBody>
          </p:sp>
        </p:grp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1793875" y="5535613"/>
              <a:ext cx="5392738" cy="701675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4000">
                  <a:solidFill>
                    <a:srgbClr val="000000"/>
                  </a:solidFill>
                  <a:latin typeface="Lucida Console" pitchFamily="49" charset="0"/>
                </a:rPr>
                <a:t>.   .   .   .   .</a:t>
              </a:r>
            </a:p>
          </p:txBody>
        </p:sp>
        <p:sp>
          <p:nvSpPr>
            <p:cNvPr id="32" name="AutoShape 22"/>
            <p:cNvSpPr>
              <a:spLocks/>
            </p:cNvSpPr>
            <p:nvPr/>
          </p:nvSpPr>
          <p:spPr bwMode="auto">
            <a:xfrm rot="-5400000">
              <a:off x="2220913" y="4056063"/>
              <a:ext cx="212725" cy="1800225"/>
            </a:xfrm>
            <a:prstGeom prst="leftBrace">
              <a:avLst>
                <a:gd name="adj1" fmla="val 70522"/>
                <a:gd name="adj2" fmla="val 34125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sp>
          <p:nvSpPr>
            <p:cNvPr id="33" name="AutoShape 23"/>
            <p:cNvSpPr>
              <a:spLocks/>
            </p:cNvSpPr>
            <p:nvPr/>
          </p:nvSpPr>
          <p:spPr bwMode="auto">
            <a:xfrm rot="-5400000">
              <a:off x="3444875" y="4464050"/>
              <a:ext cx="212725" cy="1800225"/>
            </a:xfrm>
            <a:prstGeom prst="leftBrace">
              <a:avLst>
                <a:gd name="adj1" fmla="val 70522"/>
                <a:gd name="adj2" fmla="val 34125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grpSp>
          <p:nvGrpSpPr>
            <p:cNvPr id="34" name="Group 26"/>
            <p:cNvGrpSpPr>
              <a:grpSpLocks/>
            </p:cNvGrpSpPr>
            <p:nvPr/>
          </p:nvGrpSpPr>
          <p:grpSpPr bwMode="auto">
            <a:xfrm>
              <a:off x="2651125" y="4913326"/>
              <a:ext cx="1800225" cy="341313"/>
              <a:chOff x="567" y="2928"/>
              <a:chExt cx="1134" cy="215"/>
            </a:xfrm>
          </p:grpSpPr>
          <p:grpSp>
            <p:nvGrpSpPr>
              <p:cNvPr id="63" name="Group 27"/>
              <p:cNvGrpSpPr>
                <a:grpSpLocks/>
              </p:cNvGrpSpPr>
              <p:nvPr/>
            </p:nvGrpSpPr>
            <p:grpSpPr bwMode="auto">
              <a:xfrm>
                <a:off x="567" y="3067"/>
                <a:ext cx="1134" cy="54"/>
                <a:chOff x="567" y="2976"/>
                <a:chExt cx="1134" cy="145"/>
              </a:xfrm>
            </p:grpSpPr>
            <p:sp>
              <p:nvSpPr>
                <p:cNvPr id="69" name="Line 28"/>
                <p:cNvSpPr>
                  <a:spLocks noChangeShapeType="1"/>
                </p:cNvSpPr>
                <p:nvPr/>
              </p:nvSpPr>
              <p:spPr bwMode="auto">
                <a:xfrm>
                  <a:off x="1338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0" name="Line 29"/>
                <p:cNvSpPr>
                  <a:spLocks noChangeShapeType="1"/>
                </p:cNvSpPr>
                <p:nvPr/>
              </p:nvSpPr>
              <p:spPr bwMode="auto">
                <a:xfrm>
                  <a:off x="1701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71" name="Line 30"/>
                <p:cNvSpPr>
                  <a:spLocks noChangeShapeType="1"/>
                </p:cNvSpPr>
                <p:nvPr/>
              </p:nvSpPr>
              <p:spPr bwMode="auto">
                <a:xfrm>
                  <a:off x="567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67" name="Text Box 31"/>
              <p:cNvSpPr txBox="1">
                <a:spLocks noChangeArrowheads="1"/>
              </p:cNvSpPr>
              <p:nvPr/>
            </p:nvSpPr>
            <p:spPr bwMode="auto">
              <a:xfrm>
                <a:off x="701" y="2931"/>
                <a:ext cx="501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>
                    <a:solidFill>
                      <a:srgbClr val="000000"/>
                    </a:solidFill>
                    <a:latin typeface="Lucida Console" pitchFamily="49" charset="0"/>
                  </a:rPr>
                  <a:t>frame</a:t>
                </a:r>
              </a:p>
            </p:txBody>
          </p:sp>
          <p:sp>
            <p:nvSpPr>
              <p:cNvPr id="68" name="Text Box 32"/>
              <p:cNvSpPr txBox="1">
                <a:spLocks noChangeArrowheads="1"/>
              </p:cNvSpPr>
              <p:nvPr/>
            </p:nvSpPr>
            <p:spPr bwMode="auto">
              <a:xfrm>
                <a:off x="1429" y="2928"/>
                <a:ext cx="202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l-GR" sz="1600">
                    <a:solidFill>
                      <a:srgbClr val="000000"/>
                    </a:solidFill>
                    <a:latin typeface="Lucida Console" pitchFamily="49" charset="0"/>
                  </a:rPr>
                  <a:t>Δ</a:t>
                </a:r>
              </a:p>
            </p:txBody>
          </p:sp>
        </p:grp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722313" y="5822363"/>
              <a:ext cx="917575" cy="336550"/>
            </a:xfrm>
            <a:prstGeom prst="rect">
              <a:avLst/>
            </a:prstGeom>
            <a:noFill/>
            <a:ln w="25400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>
                  <a:solidFill>
                    <a:srgbClr val="000000"/>
                  </a:solidFill>
                  <a:latin typeface="Lucida Console" pitchFamily="49" charset="0"/>
                </a:rPr>
                <a:t>output</a:t>
              </a:r>
            </a:p>
          </p:txBody>
        </p:sp>
        <p:sp>
          <p:nvSpPr>
            <p:cNvPr id="36" name="AutoShape 34"/>
            <p:cNvSpPr>
              <a:spLocks/>
            </p:cNvSpPr>
            <p:nvPr/>
          </p:nvSpPr>
          <p:spPr bwMode="auto">
            <a:xfrm rot="-5400000">
              <a:off x="4668838" y="4870450"/>
              <a:ext cx="212725" cy="1800225"/>
            </a:xfrm>
            <a:prstGeom prst="leftBrace">
              <a:avLst>
                <a:gd name="adj1" fmla="val 70522"/>
                <a:gd name="adj2" fmla="val 34125"/>
              </a:avLst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sz="360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grpSp>
          <p:nvGrpSpPr>
            <p:cNvPr id="37" name="Group 35"/>
            <p:cNvGrpSpPr>
              <a:grpSpLocks/>
            </p:cNvGrpSpPr>
            <p:nvPr/>
          </p:nvGrpSpPr>
          <p:grpSpPr bwMode="auto">
            <a:xfrm>
              <a:off x="3875088" y="5319726"/>
              <a:ext cx="1800225" cy="341313"/>
              <a:chOff x="567" y="2928"/>
              <a:chExt cx="1134" cy="215"/>
            </a:xfrm>
          </p:grpSpPr>
          <p:grpSp>
            <p:nvGrpSpPr>
              <p:cNvPr id="38" name="Group 36"/>
              <p:cNvGrpSpPr>
                <a:grpSpLocks/>
              </p:cNvGrpSpPr>
              <p:nvPr/>
            </p:nvGrpSpPr>
            <p:grpSpPr bwMode="auto">
              <a:xfrm>
                <a:off x="567" y="3067"/>
                <a:ext cx="1134" cy="54"/>
                <a:chOff x="567" y="2976"/>
                <a:chExt cx="1134" cy="145"/>
              </a:xfrm>
            </p:grpSpPr>
            <p:sp>
              <p:nvSpPr>
                <p:cNvPr id="55" name="Line 37"/>
                <p:cNvSpPr>
                  <a:spLocks noChangeShapeType="1"/>
                </p:cNvSpPr>
                <p:nvPr/>
              </p:nvSpPr>
              <p:spPr bwMode="auto">
                <a:xfrm>
                  <a:off x="1338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701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61" name="Line 39"/>
                <p:cNvSpPr>
                  <a:spLocks noChangeShapeType="1"/>
                </p:cNvSpPr>
                <p:nvPr/>
              </p:nvSpPr>
              <p:spPr bwMode="auto">
                <a:xfrm>
                  <a:off x="567" y="2976"/>
                  <a:ext cx="0" cy="14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50" name="Text Box 40"/>
              <p:cNvSpPr txBox="1">
                <a:spLocks noChangeArrowheads="1"/>
              </p:cNvSpPr>
              <p:nvPr/>
            </p:nvSpPr>
            <p:spPr bwMode="auto">
              <a:xfrm>
                <a:off x="701" y="2931"/>
                <a:ext cx="501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600">
                    <a:solidFill>
                      <a:srgbClr val="000000"/>
                    </a:solidFill>
                    <a:latin typeface="Lucida Console" pitchFamily="49" charset="0"/>
                  </a:rPr>
                  <a:t>frame</a:t>
                </a:r>
              </a:p>
            </p:txBody>
          </p:sp>
          <p:sp>
            <p:nvSpPr>
              <p:cNvPr id="53" name="Text Box 41"/>
              <p:cNvSpPr txBox="1">
                <a:spLocks noChangeArrowheads="1"/>
              </p:cNvSpPr>
              <p:nvPr/>
            </p:nvSpPr>
            <p:spPr bwMode="auto">
              <a:xfrm>
                <a:off x="1429" y="2928"/>
                <a:ext cx="202" cy="212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l-GR" sz="1600">
                    <a:solidFill>
                      <a:srgbClr val="000000"/>
                    </a:solidFill>
                    <a:latin typeface="Lucida Console" pitchFamily="49" charset="0"/>
                  </a:rPr>
                  <a:t>Δ</a:t>
                </a:r>
              </a:p>
            </p:txBody>
          </p:sp>
        </p:grpSp>
      </p:grp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2336800" y="2909888"/>
            <a:ext cx="3878263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err="1" smtClean="0">
                <a:solidFill>
                  <a:srgbClr val="000000"/>
                </a:solidFill>
                <a:latin typeface="Consolas"/>
              </a:rPr>
              <a:t>getSampleNumberOut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(...) { 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140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smtClean="0">
                <a:solidFill>
                  <a:srgbClr val="000000"/>
                </a:solidFill>
                <a:latin typeface="Consolas"/>
              </a:rPr>
            </a:br>
            <a:r>
              <a:rPr lang="en-US" sz="14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smtClean="0">
              <a:latin typeface="Consolas"/>
            </a:endParaRPr>
          </a:p>
          <a:p>
            <a:r>
              <a:rPr lang="en-US" sz="1400" smtClean="0">
                <a:latin typeface="Consolas"/>
              </a:rPr>
              <a:t/>
            </a:r>
            <a:br>
              <a:rPr lang="en-US" sz="1400" smtClean="0">
                <a:latin typeface="Consolas"/>
              </a:rPr>
            </a:br>
            <a:endParaRPr lang="de-DE" sz="140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79" name="Text Box 13"/>
          <p:cNvSpPr txBox="1">
            <a:spLocks noChangeArrowheads="1"/>
          </p:cNvSpPr>
          <p:nvPr/>
        </p:nvSpPr>
        <p:spPr bwMode="auto">
          <a:xfrm>
            <a:off x="3048000" y="3810000"/>
            <a:ext cx="1829475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#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samples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reduced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to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1</a:t>
            </a:r>
            <a:endParaRPr lang="de-DE" sz="16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80" name="Textfeld 7"/>
          <p:cNvSpPr txBox="1">
            <a:spLocks noChangeArrowheads="1"/>
          </p:cNvSpPr>
          <p:nvPr/>
        </p:nvSpPr>
        <p:spPr bwMode="auto">
          <a:xfrm>
            <a:off x="250825" y="2774950"/>
            <a:ext cx="15843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1 2 3 1 5 6</a:t>
            </a:r>
            <a:br>
              <a:rPr lang="en-US" sz="1600">
                <a:solidFill>
                  <a:srgbClr val="000000"/>
                </a:solidFill>
                <a:latin typeface="Lucida Console" pitchFamily="49" charset="0"/>
              </a:rPr>
            </a:br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2 5 3 6 1 3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8 5 3 3 1 3</a:t>
            </a:r>
          </a:p>
        </p:txBody>
      </p:sp>
      <p:sp>
        <p:nvSpPr>
          <p:cNvPr id="81" name="Textfeld 7"/>
          <p:cNvSpPr txBox="1">
            <a:spLocks noChangeArrowheads="1"/>
          </p:cNvSpPr>
          <p:nvPr/>
        </p:nvSpPr>
        <p:spPr bwMode="auto">
          <a:xfrm>
            <a:off x="6873875" y="2808288"/>
            <a:ext cx="1874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Lucida Console" pitchFamily="49" charset="0"/>
              </a:rPr>
              <a:t>1.0 2.4 -3.1</a:t>
            </a:r>
          </a:p>
        </p:txBody>
      </p:sp>
      <p:sp>
        <p:nvSpPr>
          <p:cNvPr id="82" name="AutoShape 8"/>
          <p:cNvSpPr>
            <a:spLocks noChangeArrowheads="1"/>
          </p:cNvSpPr>
          <p:nvPr/>
        </p:nvSpPr>
        <p:spPr bwMode="auto">
          <a:xfrm>
            <a:off x="776288" y="19939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A</a:t>
            </a:r>
          </a:p>
        </p:txBody>
      </p:sp>
      <p:cxnSp>
        <p:nvCxnSpPr>
          <p:cNvPr id="83" name="AutoShape 23"/>
          <p:cNvCxnSpPr>
            <a:cxnSpLocks noChangeShapeType="1"/>
            <a:stCxn id="82" idx="4"/>
            <a:endCxn id="85" idx="1"/>
          </p:cNvCxnSpPr>
          <p:nvPr/>
        </p:nvCxnSpPr>
        <p:spPr bwMode="auto">
          <a:xfrm>
            <a:off x="1560513" y="2298700"/>
            <a:ext cx="766762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84" name="AutoShape 8"/>
          <p:cNvSpPr>
            <a:spLocks noChangeArrowheads="1"/>
          </p:cNvSpPr>
          <p:nvPr/>
        </p:nvSpPr>
        <p:spPr bwMode="auto">
          <a:xfrm>
            <a:off x="6969125" y="1993900"/>
            <a:ext cx="771525" cy="6080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>
                <a:solidFill>
                  <a:srgbClr val="000000"/>
                </a:solidFill>
                <a:latin typeface="Adobe Caslon Pro" pitchFamily="18" charset="0"/>
              </a:rPr>
              <a:t>B</a:t>
            </a:r>
          </a:p>
        </p:txBody>
      </p:sp>
      <p:sp>
        <p:nvSpPr>
          <p:cNvPr id="85" name="Rectangle 19"/>
          <p:cNvSpPr>
            <a:spLocks noChangeArrowheads="1"/>
          </p:cNvSpPr>
          <p:nvPr/>
        </p:nvSpPr>
        <p:spPr bwMode="auto">
          <a:xfrm>
            <a:off x="2339975" y="2009775"/>
            <a:ext cx="3887788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err="1">
                <a:solidFill>
                  <a:srgbClr val="000000"/>
                </a:solidFill>
                <a:latin typeface="Adobe Caslon Pro" pitchFamily="18" charset="0"/>
              </a:rPr>
              <a:t>myFeature</a:t>
            </a:r>
            <a:endParaRPr lang="de-DE" sz="200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86" name="AutoShape 23"/>
          <p:cNvCxnSpPr>
            <a:cxnSpLocks noChangeShapeType="1"/>
            <a:endCxn id="84" idx="2"/>
          </p:cNvCxnSpPr>
          <p:nvPr/>
        </p:nvCxnSpPr>
        <p:spPr bwMode="auto">
          <a:xfrm>
            <a:off x="6243638" y="2298700"/>
            <a:ext cx="712787" cy="0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 type="none" w="lg" len="lg"/>
            <a:tailEnd type="triangle" w="lg" len="lg"/>
          </a:ln>
        </p:spPr>
      </p:cxnSp>
      <p:sp>
        <p:nvSpPr>
          <p:cNvPr id="87" name="Rectangle 17"/>
          <p:cNvSpPr>
            <a:spLocks noChangeArrowheads="1"/>
          </p:cNvSpPr>
          <p:nvPr/>
        </p:nvSpPr>
        <p:spPr bwMode="auto">
          <a:xfrm>
            <a:off x="3357563" y="1066800"/>
            <a:ext cx="1585912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err="1">
                <a:solidFill>
                  <a:srgbClr val="000000"/>
                </a:solidFill>
                <a:latin typeface="Adobe Caslon Pro" pitchFamily="18" charset="0"/>
              </a:rPr>
              <a:t>IFeature</a:t>
            </a:r>
            <a:endParaRPr lang="de-DE" sz="1400" i="1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88" name="Line 36"/>
          <p:cNvSpPr>
            <a:spLocks noChangeShapeType="1"/>
          </p:cNvSpPr>
          <p:nvPr/>
        </p:nvSpPr>
        <p:spPr bwMode="auto">
          <a:xfrm flipV="1">
            <a:off x="4170363" y="1654175"/>
            <a:ext cx="0" cy="341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  <p:txBody>
          <a:bodyPr tIns="144000"/>
          <a:lstStyle/>
          <a:p>
            <a:endParaRPr lang="de-DE"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dirty="0" smtClean="0">
                <a:latin typeface="+mj-lt"/>
              </a:rPr>
              <a:t>   </a:t>
            </a:r>
            <a:r>
              <a:rPr lang="de-DE" sz="2000" dirty="0" err="1" smtClean="0"/>
              <a:t>Calculates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dimension</a:t>
            </a:r>
            <a:r>
              <a:rPr lang="de-DE" sz="2000" dirty="0" smtClean="0"/>
              <a:t> </a:t>
            </a:r>
            <a:r>
              <a:rPr lang="de-DE" sz="2000" dirty="0" err="1" smtClean="0"/>
              <a:t>mean</a:t>
            </a:r>
            <a:r>
              <a:rPr lang="de-DE" sz="2000" dirty="0" smtClean="0"/>
              <a:t>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stream</a:t>
            </a:r>
            <a:endParaRPr lang="de-DE" sz="2000" dirty="0" smtClean="0"/>
          </a:p>
          <a:p>
            <a:pPr marL="0" indent="0"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!= SSI_REAL)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ssi_err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"type '%s"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SSI_TYPE_NAMES[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SSI_REAL;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stream_out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xtra_stream_in_num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xtra_stream_in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stream_in.ptr);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stream_out.ptr);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stream_in.dim;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stream_in.num;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stream_in.dim;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[j] +=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stream_in.dim;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[i] /= stream_in.num;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Options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type,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help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getOptionValue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setOptionValue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ssi_option_t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ssi_option_t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LoadXML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SaveXML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/>
            <a:r>
              <a:rPr lang="de-DE" sz="1800" dirty="0" smtClean="0">
                <a:latin typeface="+mj-lt"/>
              </a:rPr>
              <a:t>   </a:t>
            </a:r>
            <a:r>
              <a:rPr lang="de-DE" sz="2000" dirty="0" err="1" smtClean="0"/>
              <a:t>Calculates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dimension</a:t>
            </a:r>
            <a:r>
              <a:rPr lang="de-DE" sz="2000" dirty="0" smtClean="0"/>
              <a:t> min/</a:t>
            </a:r>
            <a:r>
              <a:rPr lang="de-DE" sz="2000" dirty="0" err="1" smtClean="0"/>
              <a:t>max</a:t>
            </a:r>
            <a:r>
              <a:rPr lang="de-DE" sz="2000" dirty="0" smtClean="0"/>
              <a:t>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input</a:t>
            </a:r>
            <a:r>
              <a:rPr lang="de-DE" sz="2000" dirty="0" smtClean="0"/>
              <a:t> </a:t>
            </a:r>
            <a:r>
              <a:rPr lang="de-DE" sz="2000" dirty="0" err="1" smtClean="0"/>
              <a:t>stream</a:t>
            </a:r>
            <a:endParaRPr lang="de-DE" sz="2000" dirty="0" smtClean="0"/>
          </a:p>
          <a:p>
            <a:pPr marL="0" indent="0"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MyFeature2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getSampleDimensionOut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sample_dimension_in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getSampleBytesOut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sample_bytes_in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getSampleTypeOut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ssi_type_t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!= SSI_REAL)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ssi_err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"type '%s"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SSI_TYPE_NAMES[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sample_type_in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SSI_REAL;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transform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(...)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stream_in.ptr);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stream_out.ptr);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stream_in.dim;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[i*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i &lt; stream_in.num; i++)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j &lt; stream_in.dim;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}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&gt;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ptr_out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[j*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value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Feature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ex_feature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                         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MyFeature2 *feature2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*feature2_t =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Consolas"/>
              </a:rPr>
              <a:t>                          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feature2,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source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[] = {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feature2_t 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ids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consumer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...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</a:t>
            </a:r>
            <a:endParaRPr lang="de-DE" sz="1400" smtClean="0">
              <a:latin typeface="Consolas"/>
            </a:endParaRPr>
          </a:p>
          <a:p>
            <a:pPr marL="0" indent="0">
              <a:buNone/>
            </a:pPr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de-DE" sz="140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172200" y="1143001"/>
            <a:ext cx="2971800" cy="28955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0.10   0.27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0.08   0.28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0.07   0.32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stream#1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0.07   0.10   0.27   0.32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mtClean="0"/>
              <a:t>CHAIN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</a:t>
            </a:r>
            <a:endParaRPr lang="de-DE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2362200" y="4191000"/>
            <a:ext cx="4648200" cy="1893019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/>
          <a:lstStyle/>
          <a:p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Chain : 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ITransformer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err="1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filter_number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SSI_Filter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**filter,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feature_number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SSI_Feature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de-DE" sz="140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r>
              <a:rPr lang="de-DE" sz="140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smtClean="0">
                <a:solidFill>
                  <a:srgbClr val="000000"/>
                </a:solidFill>
                <a:latin typeface="Consolas"/>
              </a:rPr>
            </a:br>
            <a:endParaRPr lang="de-DE" sz="1400" smtClean="0">
              <a:latin typeface="Consolas"/>
            </a:endParaRPr>
          </a:p>
          <a:p>
            <a:r>
              <a:rPr lang="de-DE" sz="1400" smtClean="0">
                <a:latin typeface="Consolas"/>
              </a:rPr>
              <a:t/>
            </a:r>
            <a:br>
              <a:rPr lang="de-DE" sz="1400" smtClean="0">
                <a:latin typeface="Consolas"/>
              </a:rPr>
            </a:br>
            <a:endParaRPr lang="en-US" sz="140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3695700" y="1295400"/>
            <a:ext cx="865188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Filter 1</a:t>
            </a:r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3695700" y="1727200"/>
            <a:ext cx="865188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Filter 2</a:t>
            </a:r>
          </a:p>
        </p:txBody>
      </p:sp>
      <p:cxnSp>
        <p:nvCxnSpPr>
          <p:cNvPr id="46" name="AutoShape 12"/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4129088" y="1597025"/>
            <a:ext cx="0" cy="1174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3695700" y="2446337"/>
            <a:ext cx="865188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Adobe Caslon Pro" pitchFamily="18" charset="0"/>
              </a:rPr>
              <a:t>Filter N</a:t>
            </a:r>
          </a:p>
        </p:txBody>
      </p:sp>
      <p:cxnSp>
        <p:nvCxnSpPr>
          <p:cNvPr id="48" name="AutoShape 14"/>
          <p:cNvCxnSpPr>
            <a:cxnSpLocks noChangeShapeType="1"/>
            <a:stCxn id="45" idx="2"/>
            <a:endCxn id="47" idx="0"/>
          </p:cNvCxnSpPr>
          <p:nvPr/>
        </p:nvCxnSpPr>
        <p:spPr bwMode="auto">
          <a:xfrm>
            <a:off x="4129088" y="2028825"/>
            <a:ext cx="0" cy="40481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Dot"/>
            <a:round/>
            <a:headEnd type="none" w="lg" len="lg"/>
            <a:tailEnd type="none" w="lg" len="lg"/>
          </a:ln>
        </p:spPr>
      </p:cxnSp>
      <p:sp>
        <p:nvSpPr>
          <p:cNvPr id="49" name="Rectangle 15"/>
          <p:cNvSpPr>
            <a:spLocks noChangeArrowheads="1"/>
          </p:cNvSpPr>
          <p:nvPr/>
        </p:nvSpPr>
        <p:spPr bwMode="auto">
          <a:xfrm>
            <a:off x="2760663" y="3167062"/>
            <a:ext cx="865187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Feat 1</a:t>
            </a: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840163" y="3167062"/>
            <a:ext cx="865187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Feat 2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5135563" y="3167062"/>
            <a:ext cx="865187" cy="2889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en-US" sz="1600">
                <a:solidFill>
                  <a:srgbClr val="000000"/>
                </a:solidFill>
                <a:latin typeface="Adobe Caslon Pro" pitchFamily="18" charset="0"/>
              </a:rPr>
              <a:t>Feat N</a:t>
            </a:r>
          </a:p>
        </p:txBody>
      </p:sp>
      <p:cxnSp>
        <p:nvCxnSpPr>
          <p:cNvPr id="54" name="AutoShape 18"/>
          <p:cNvCxnSpPr>
            <a:cxnSpLocks noChangeShapeType="1"/>
            <a:stCxn id="49" idx="3"/>
            <a:endCxn id="51" idx="1"/>
          </p:cNvCxnSpPr>
          <p:nvPr/>
        </p:nvCxnSpPr>
        <p:spPr bwMode="auto">
          <a:xfrm>
            <a:off x="3638550" y="3311525"/>
            <a:ext cx="18891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56" name="AutoShape 19"/>
          <p:cNvCxnSpPr>
            <a:cxnSpLocks noChangeShapeType="1"/>
            <a:stCxn id="51" idx="3"/>
            <a:endCxn id="52" idx="1"/>
          </p:cNvCxnSpPr>
          <p:nvPr/>
        </p:nvCxnSpPr>
        <p:spPr bwMode="auto">
          <a:xfrm>
            <a:off x="4718050" y="3311525"/>
            <a:ext cx="40481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Dot"/>
            <a:round/>
            <a:headEnd type="none" w="lg" len="lg"/>
            <a:tailEnd type="none" w="lg" len="lg"/>
          </a:ln>
        </p:spPr>
      </p:cxnSp>
      <p:cxnSp>
        <p:nvCxnSpPr>
          <p:cNvPr id="57" name="AutoShape 20"/>
          <p:cNvCxnSpPr>
            <a:cxnSpLocks noChangeShapeType="1"/>
            <a:stCxn id="47" idx="2"/>
            <a:endCxn id="49" idx="0"/>
          </p:cNvCxnSpPr>
          <p:nvPr/>
        </p:nvCxnSpPr>
        <p:spPr bwMode="auto">
          <a:xfrm flipH="1">
            <a:off x="3194050" y="2747962"/>
            <a:ext cx="935038" cy="406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59" name="AutoShape 21"/>
          <p:cNvCxnSpPr>
            <a:cxnSpLocks noChangeShapeType="1"/>
            <a:stCxn id="47" idx="2"/>
            <a:endCxn id="51" idx="0"/>
          </p:cNvCxnSpPr>
          <p:nvPr/>
        </p:nvCxnSpPr>
        <p:spPr bwMode="auto">
          <a:xfrm>
            <a:off x="4129088" y="2747962"/>
            <a:ext cx="144462" cy="406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cxnSp>
        <p:nvCxnSpPr>
          <p:cNvPr id="60" name="AutoShape 22"/>
          <p:cNvCxnSpPr>
            <a:cxnSpLocks noChangeShapeType="1"/>
            <a:stCxn id="47" idx="2"/>
            <a:endCxn id="52" idx="0"/>
          </p:cNvCxnSpPr>
          <p:nvPr/>
        </p:nvCxnSpPr>
        <p:spPr bwMode="auto">
          <a:xfrm>
            <a:off x="4129088" y="2747962"/>
            <a:ext cx="1439862" cy="406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lg" len="lg"/>
            <a:tailEnd type="none" w="lg" len="lg"/>
          </a:ln>
        </p:spPr>
      </p:cxn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4714875" y="1809750"/>
            <a:ext cx="2232534" cy="58477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Outcome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of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filter n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is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used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b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</a:b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as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input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>
                <a:solidFill>
                  <a:srgbClr val="000000"/>
                </a:solidFill>
                <a:latin typeface="Adobe Caslon Pro" pitchFamily="18" charset="0"/>
              </a:rPr>
              <a:t>to</a:t>
            </a:r>
            <a:r>
              <a:rPr lang="de-DE" sz="1600" i="1" dirty="0">
                <a:solidFill>
                  <a:srgbClr val="000000"/>
                </a:solidFill>
                <a:latin typeface="Adobe Caslon Pro" pitchFamily="18" charset="0"/>
              </a:rPr>
              <a:t> filter n+1</a:t>
            </a:r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1766888" y="3595687"/>
            <a:ext cx="4887043" cy="33855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600" i="1">
                <a:solidFill>
                  <a:srgbClr val="000000"/>
                </a:solidFill>
                <a:latin typeface="Adobe Caslon Pro" pitchFamily="18" charset="0"/>
              </a:rPr>
              <a:t>output of feature n+1 is concatenated with output of feature 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Feature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ex_chain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MyFilter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MyFeature2 *feature2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IFilter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filters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 =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features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 =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feature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feature2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Chain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filters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features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chain_t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printer_t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chain_t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printer_t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"0.5s"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410200" y="1143001"/>
            <a:ext cx="3733800" cy="228599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>
            <a:noAutofit/>
          </a:bodyPr>
          <a:lstStyle/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0.10   0.27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0.08   0.28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0.07   0.28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0.07   0.29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0.07   0.32</a:t>
            </a:r>
          </a:p>
          <a:p>
            <a:pPr marL="176213" lvl="0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stream#0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 0.07  0.07  0.10  0.28  0.27  0.32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Signal Interpretation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3620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Video </a:t>
            </a:r>
            <a:r>
              <a:rPr lang="de-DE" dirty="0" err="1" smtClean="0"/>
              <a:t>Struct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81000" y="1804624"/>
            <a:ext cx="8229600" cy="3986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ssi_video_params_t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widthInPixels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heightInPixels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double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framesPerSecond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depthInBitsPerChannel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numOfChannels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ssi_video_stride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video_params_t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ssi_video_size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video_params_t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9" name="Gruppieren 28"/>
          <p:cNvGrpSpPr/>
          <p:nvPr/>
        </p:nvGrpSpPr>
        <p:grpSpPr>
          <a:xfrm>
            <a:off x="3829627" y="2253525"/>
            <a:ext cx="4921461" cy="2190827"/>
            <a:chOff x="3986543" y="990920"/>
            <a:chExt cx="4921461" cy="2190827"/>
          </a:xfrm>
        </p:grpSpPr>
        <p:sp>
          <p:nvSpPr>
            <p:cNvPr id="18" name="Rechteck 17"/>
            <p:cNvSpPr/>
            <p:nvPr/>
          </p:nvSpPr>
          <p:spPr>
            <a:xfrm>
              <a:off x="5115586" y="1486216"/>
              <a:ext cx="76199" cy="79856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3986543" y="990920"/>
              <a:ext cx="4921461" cy="2190827"/>
              <a:chOff x="2988545" y="1414442"/>
              <a:chExt cx="4921461" cy="2190827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4114801" y="1901344"/>
                <a:ext cx="1828800" cy="11430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  <a:latin typeface="Adobe Caslon Pro" pitchFamily="18" charset="0"/>
                  </a:rPr>
                  <a:t>Image</a:t>
                </a:r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5943601" y="1901344"/>
                <a:ext cx="533400" cy="1143000"/>
              </a:xfrm>
              <a:prstGeom prst="rect">
                <a:avLst/>
              </a:prstGeom>
              <a:solidFill>
                <a:srgbClr val="B2B2B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600" dirty="0">
                  <a:solidFill>
                    <a:schemeClr val="tx1"/>
                  </a:solidFill>
                  <a:latin typeface="Adobe Caslon Pro" pitchFamily="18" charset="0"/>
                </a:endParaRPr>
              </a:p>
            </p:txBody>
          </p:sp>
          <p:sp>
            <p:nvSpPr>
              <p:cNvPr id="8" name="Rechteck 7"/>
              <p:cNvSpPr/>
              <p:nvPr/>
            </p:nvSpPr>
            <p:spPr>
              <a:xfrm>
                <a:off x="7010401" y="2859678"/>
                <a:ext cx="899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i="1" dirty="0" err="1">
                    <a:latin typeface="Adobe Caslon Pro" pitchFamily="18" charset="0"/>
                  </a:rPr>
                  <a:t>p</a:t>
                </a:r>
                <a:r>
                  <a:rPr lang="de-DE" i="1" dirty="0" err="1" smtClean="0">
                    <a:latin typeface="Adobe Caslon Pro" pitchFamily="18" charset="0"/>
                  </a:rPr>
                  <a:t>adding</a:t>
                </a:r>
                <a:endParaRPr lang="de-DE" i="1" dirty="0"/>
              </a:p>
            </p:txBody>
          </p:sp>
          <p:cxnSp>
            <p:nvCxnSpPr>
              <p:cNvPr id="10" name="Gerade Verbindung 9"/>
              <p:cNvCxnSpPr>
                <a:endCxn id="8" idx="1"/>
              </p:cNvCxnSpPr>
              <p:nvPr/>
            </p:nvCxnSpPr>
            <p:spPr>
              <a:xfrm>
                <a:off x="6210301" y="2472844"/>
                <a:ext cx="800100" cy="5715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hteck 10"/>
              <p:cNvSpPr/>
              <p:nvPr/>
            </p:nvSpPr>
            <p:spPr>
              <a:xfrm>
                <a:off x="4972272" y="3235937"/>
                <a:ext cx="666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i="1" dirty="0" err="1">
                    <a:latin typeface="Adobe Caslon Pro" pitchFamily="18" charset="0"/>
                  </a:rPr>
                  <a:t>stride</a:t>
                </a:r>
                <a:endParaRPr lang="de-DE" i="1" dirty="0">
                  <a:latin typeface="Adobe Caslon Pro" pitchFamily="18" charset="0"/>
                </a:endParaRPr>
              </a:p>
            </p:txBody>
          </p:sp>
          <p:sp>
            <p:nvSpPr>
              <p:cNvPr id="12" name="Geschweifte Klammer rechts 11"/>
              <p:cNvSpPr/>
              <p:nvPr/>
            </p:nvSpPr>
            <p:spPr>
              <a:xfrm rot="5400000">
                <a:off x="5184518" y="1974627"/>
                <a:ext cx="222766" cy="2362200"/>
              </a:xfrm>
              <a:prstGeom prst="rightBrace">
                <a:avLst>
                  <a:gd name="adj1" fmla="val 52646"/>
                  <a:gd name="adj2" fmla="val 50000"/>
                </a:avLst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Geschweifte Klammer rechts 12"/>
              <p:cNvSpPr/>
              <p:nvPr/>
            </p:nvSpPr>
            <p:spPr>
              <a:xfrm rot="10800000">
                <a:off x="3886839" y="1901343"/>
                <a:ext cx="222766" cy="1143000"/>
              </a:xfrm>
              <a:prstGeom prst="rightBrace">
                <a:avLst>
                  <a:gd name="adj1" fmla="val 52646"/>
                  <a:gd name="adj2" fmla="val 50000"/>
                </a:avLst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3124200" y="2288178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i="1" dirty="0" err="1" smtClean="0">
                    <a:latin typeface="Adobe Caslon Pro" pitchFamily="18" charset="0"/>
                  </a:rPr>
                  <a:t>height</a:t>
                </a:r>
                <a:endParaRPr lang="de-DE" i="1" dirty="0"/>
              </a:p>
            </p:txBody>
          </p:sp>
          <p:sp>
            <p:nvSpPr>
              <p:cNvPr id="15" name="Geschweifte Klammer rechts 14"/>
              <p:cNvSpPr/>
              <p:nvPr/>
            </p:nvSpPr>
            <p:spPr>
              <a:xfrm rot="16200000">
                <a:off x="4917818" y="869728"/>
                <a:ext cx="222766" cy="1828800"/>
              </a:xfrm>
              <a:prstGeom prst="rightBrace">
                <a:avLst>
                  <a:gd name="adj1" fmla="val 52646"/>
                  <a:gd name="adj2" fmla="val 50000"/>
                </a:avLst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4667563" y="1414442"/>
                <a:ext cx="723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i="1" dirty="0" err="1" smtClean="0">
                    <a:latin typeface="Adobe Caslon Pro" pitchFamily="18" charset="0"/>
                  </a:rPr>
                  <a:t>width</a:t>
                </a:r>
                <a:endParaRPr lang="de-DE" i="1" dirty="0"/>
              </a:p>
            </p:txBody>
          </p:sp>
          <p:cxnSp>
            <p:nvCxnSpPr>
              <p:cNvPr id="22" name="Gerade Verbindung 21"/>
              <p:cNvCxnSpPr>
                <a:stCxn id="21" idx="3"/>
              </p:cNvCxnSpPr>
              <p:nvPr/>
            </p:nvCxnSpPr>
            <p:spPr>
              <a:xfrm>
                <a:off x="3674345" y="1804976"/>
                <a:ext cx="481343" cy="13629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hteck 18"/>
              <p:cNvSpPr/>
              <p:nvPr/>
            </p:nvSpPr>
            <p:spPr>
              <a:xfrm>
                <a:off x="2988545" y="1719633"/>
                <a:ext cx="228600" cy="17068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i="1" dirty="0" smtClean="0">
                    <a:latin typeface="Adobe Caslon Pro" pitchFamily="18" charset="0"/>
                  </a:rPr>
                  <a:t>r</a:t>
                </a:r>
                <a:endParaRPr lang="de-DE" sz="1100" i="1" dirty="0">
                  <a:latin typeface="Adobe Caslon Pro" pitchFamily="18" charset="0"/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>
              <a:xfrm>
                <a:off x="3217145" y="1719633"/>
                <a:ext cx="228600" cy="17068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i="1" dirty="0" smtClean="0">
                    <a:latin typeface="Adobe Caslon Pro" pitchFamily="18" charset="0"/>
                  </a:rPr>
                  <a:t>g</a:t>
                </a:r>
                <a:endParaRPr lang="de-DE" sz="1100" i="1" dirty="0">
                  <a:latin typeface="Adobe Caslon Pro" pitchFamily="18" charset="0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3445745" y="1719633"/>
                <a:ext cx="228600" cy="17068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i="1" dirty="0" smtClean="0">
                    <a:latin typeface="Adobe Caslon Pro" pitchFamily="18" charset="0"/>
                  </a:rPr>
                  <a:t>b</a:t>
                </a:r>
                <a:endParaRPr lang="de-DE" sz="1100" i="1" dirty="0">
                  <a:latin typeface="Adobe Caslon Pro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34340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IComponent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Autofit/>
          </a:bodyPr>
          <a:lstStyle/>
          <a:p>
            <a:r>
              <a:rPr lang="de-DE" sz="1800" dirty="0" err="1" smtClean="0"/>
              <a:t>Allows</a:t>
            </a:r>
            <a:r>
              <a:rPr lang="de-DE" sz="1800" dirty="0" smtClean="0"/>
              <a:t> </a:t>
            </a:r>
            <a:r>
              <a:rPr lang="de-DE" sz="1800" dirty="0" err="1" smtClean="0"/>
              <a:t>components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exchange</a:t>
            </a:r>
            <a:r>
              <a:rPr lang="de-DE" sz="1800" dirty="0" smtClean="0"/>
              <a:t> </a:t>
            </a:r>
            <a:r>
              <a:rPr lang="de-DE" sz="1800" dirty="0" err="1" smtClean="0"/>
              <a:t>meta</a:t>
            </a:r>
            <a:r>
              <a:rPr lang="de-DE" sz="1800" dirty="0"/>
              <a:t>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, e.g. </a:t>
            </a:r>
            <a:r>
              <a:rPr lang="de-DE" sz="1800" dirty="0" err="1" smtClean="0"/>
              <a:t>video</a:t>
            </a:r>
            <a:r>
              <a:rPr lang="de-DE" sz="1800" dirty="0" smtClean="0"/>
              <a:t> </a:t>
            </a:r>
            <a:r>
              <a:rPr lang="de-DE" sz="1800" dirty="0" err="1" smtClean="0"/>
              <a:t>parameters</a:t>
            </a:r>
            <a:endParaRPr lang="de-DE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IComponent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IComponent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()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getMetaData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0; };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setMetaData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{};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E.g.: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ssi_video_params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void 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getMetaData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&amp;size) { 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size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ssi_video_params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&amp;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setMetaData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ssi_video_params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(&amp;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pPr marL="0" indent="0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OpenCV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forward</a:t>
            </a:r>
            <a:r>
              <a:rPr lang="de-DE" sz="1800" dirty="0"/>
              <a:t> </a:t>
            </a:r>
            <a:r>
              <a:rPr lang="de-DE" sz="1800" dirty="0" err="1"/>
              <a:t>declaration</a:t>
            </a:r>
            <a:r>
              <a:rPr lang="de-DE" sz="1800" dirty="0"/>
              <a:t> in </a:t>
            </a:r>
            <a:r>
              <a:rPr lang="de-DE" sz="1800" dirty="0" err="1"/>
              <a:t>header</a:t>
            </a:r>
            <a:r>
              <a:rPr lang="de-DE" sz="1800" dirty="0"/>
              <a:t>, </a:t>
            </a:r>
            <a:r>
              <a:rPr lang="de-DE" sz="1800" dirty="0" smtClean="0"/>
              <a:t>e.g.</a:t>
            </a:r>
          </a:p>
          <a:p>
            <a:pPr marL="0" indent="0">
              <a:buNone/>
            </a:pPr>
            <a:endParaRPr lang="de-DE" sz="1800" dirty="0" smtClean="0"/>
          </a:p>
          <a:p>
            <a:pPr marL="400050" lvl="1" indent="0">
              <a:buNone/>
            </a:pP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IplImage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IplImage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CvRect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CvRect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CvMat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CvMat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CvSize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800" dirty="0" smtClean="0"/>
          </a:p>
          <a:p>
            <a:r>
              <a:rPr lang="de-DE" sz="1800" dirty="0" err="1" smtClean="0"/>
              <a:t>Include</a:t>
            </a:r>
            <a:r>
              <a:rPr lang="de-DE" sz="1800" dirty="0" smtClean="0"/>
              <a:t> 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ssiocv.h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1800" dirty="0" smtClean="0"/>
              <a:t>in </a:t>
            </a:r>
            <a:r>
              <a:rPr lang="de-DE" sz="1800" dirty="0" err="1" smtClean="0"/>
              <a:t>source</a:t>
            </a:r>
            <a:r>
              <a:rPr lang="de-DE" sz="1800" dirty="0" smtClean="0"/>
              <a:t> </a:t>
            </a:r>
            <a:r>
              <a:rPr lang="de-DE" sz="1800" dirty="0" err="1" smtClean="0"/>
              <a:t>file</a:t>
            </a:r>
            <a:endParaRPr lang="de-DE" sz="1800" dirty="0" smtClean="0"/>
          </a:p>
          <a:p>
            <a:endParaRPr lang="de-DE" sz="1800" dirty="0" smtClean="0"/>
          </a:p>
          <a:p>
            <a:r>
              <a:rPr lang="de-DE" sz="1800" dirty="0" err="1" smtClean="0"/>
              <a:t>Convert</a:t>
            </a:r>
            <a:r>
              <a:rPr lang="de-DE" sz="1800" dirty="0" smtClean="0"/>
              <a:t>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IplImage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de-DE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ssi_int_t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ssi_video_stride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IPLImage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cvCreateImageHeader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cvSize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format.widthInPixels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format.heightInPixels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format.depthInBitsPerChannel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format.numOfChannels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cvSetData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stream.ptr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cvReleaseImageHeader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400" dirty="0"/>
          </a:p>
          <a:p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6927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Options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Options () :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false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'\0'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SSI_BOOL,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i'm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a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addOption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SSI_MAX_CHAR, SSI_CHAR,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i'm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a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toggle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[SSI_MAX_CHAR];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};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Consumer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76801"/>
          </a:xfrm>
        </p:spPr>
        <p:txBody>
          <a:bodyPr>
            <a:noAutofit/>
          </a:bodyPr>
          <a:lstStyle/>
          <a:p>
            <a:pPr lvl="0"/>
            <a:r>
              <a:rPr lang="de-DE" sz="1800" dirty="0" smtClean="0">
                <a:solidFill>
                  <a:prstClr val="black"/>
                </a:solidFill>
              </a:rPr>
              <a:t>Display </a:t>
            </a:r>
            <a:r>
              <a:rPr lang="de-DE" sz="1800" dirty="0" err="1" smtClean="0">
                <a:solidFill>
                  <a:prstClr val="black"/>
                </a:solidFill>
              </a:rPr>
              <a:t>current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video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image</a:t>
            </a:r>
            <a:r>
              <a:rPr lang="de-DE" sz="1800" dirty="0" smtClean="0">
                <a:solidFill>
                  <a:prstClr val="black"/>
                </a:solidFill>
              </a:rPr>
              <a:t> in a </a:t>
            </a:r>
            <a:r>
              <a:rPr lang="de-DE" sz="1800" dirty="0" err="1" smtClean="0">
                <a:solidFill>
                  <a:prstClr val="black"/>
                </a:solidFill>
              </a:rPr>
              <a:t>window</a:t>
            </a:r>
            <a:endParaRPr lang="de-DE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MyVideoConsumer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consume_enter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stream_in_num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stride_in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ssi_video_stride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cvCreateImageHeader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format_in.widthInPixels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format_in.heightInPixels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format_in.depthInBitsPerChannel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format_in.numOfChannels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cvNamedWindow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cv::WINDOW_NORMAL);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consume_info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stream_in_num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cvSetData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[0].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stride_in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cvShowImage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",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cvWaitKey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MyVideoConsumer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consume_flush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stream_in_num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cvReleaseImageHeader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(&amp;_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cvDestroyWindow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26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Filter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lvl="0"/>
            <a:r>
              <a:rPr lang="de-DE" sz="1800" dirty="0" smtClean="0">
                <a:solidFill>
                  <a:prstClr val="black"/>
                </a:solidFill>
              </a:rPr>
              <a:t>Flip </a:t>
            </a:r>
            <a:r>
              <a:rPr lang="de-DE" sz="1800" dirty="0" err="1" smtClean="0">
                <a:solidFill>
                  <a:prstClr val="black"/>
                </a:solidFill>
              </a:rPr>
              <a:t>image</a:t>
            </a:r>
            <a:endParaRPr lang="de-DE" sz="1800" dirty="0" smtClean="0">
              <a:solidFill>
                <a:prstClr val="black"/>
              </a:solidFill>
            </a:endParaRPr>
          </a:p>
          <a:p>
            <a:pPr lvl="0"/>
            <a:endParaRPr lang="de-DE" sz="9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getSampleDimensionOut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sample_dimension_in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1;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getSampleBytesOut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sample_bytes_in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ssi_video_size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format_out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ssi_type_t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getSampleTypeOut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ssi_type_t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sample_type_in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SSI_IMAGE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getMetaData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&amp;_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setMetaData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(&amp;_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(&amp;_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MyVideoFilter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ITransformer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xtra_stream_in_num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xtra_stream_in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cvSetData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stream_in.ptr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stride_in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cvSetData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stream_out.ptr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stride_out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cvFlip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image_out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0);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7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Feature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lvl="0"/>
            <a:r>
              <a:rPr lang="de-DE" sz="1800" dirty="0" smtClean="0">
                <a:solidFill>
                  <a:prstClr val="black"/>
                </a:solidFill>
              </a:rPr>
              <a:t>Find </a:t>
            </a:r>
            <a:r>
              <a:rPr lang="de-DE" sz="1800" dirty="0" err="1" smtClean="0">
                <a:solidFill>
                  <a:prstClr val="black"/>
                </a:solidFill>
              </a:rPr>
              <a:t>darkest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pixel</a:t>
            </a:r>
            <a:r>
              <a:rPr lang="de-DE" sz="1800" dirty="0" smtClean="0">
                <a:solidFill>
                  <a:prstClr val="black"/>
                </a:solidFill>
              </a:rPr>
              <a:t> in a </a:t>
            </a:r>
            <a:r>
              <a:rPr lang="de-DE" sz="1800" dirty="0" err="1" smtClean="0">
                <a:solidFill>
                  <a:prstClr val="black"/>
                </a:solidFill>
              </a:rPr>
              <a:t>grayscale</a:t>
            </a:r>
            <a:r>
              <a:rPr lang="de-DE" sz="1800" dirty="0" smtClean="0">
                <a:solidFill>
                  <a:prstClr val="black"/>
                </a:solidFill>
              </a:rPr>
              <a:t> </a:t>
            </a:r>
            <a:r>
              <a:rPr lang="de-DE" sz="1800" dirty="0" err="1" smtClean="0">
                <a:solidFill>
                  <a:prstClr val="black"/>
                </a:solidFill>
              </a:rPr>
              <a:t>video</a:t>
            </a:r>
            <a:endParaRPr lang="de-DE" sz="1800" dirty="0" smtClean="0">
              <a:solidFill>
                <a:prstClr val="black"/>
              </a:solidFill>
            </a:endParaRPr>
          </a:p>
          <a:p>
            <a:pPr lvl="0"/>
            <a:endParaRPr lang="de-DE" sz="9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MyVideoFeature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ITransformer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stream_out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ssi_size_t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xtra_stream_in_num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ssi_stream_t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xtra_stream_in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ssi_uchar_t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ssi_pcast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ssi_uchar_t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stream_in.ptr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ssi_real_t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outptr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ssi_pcast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ssi_real_t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stream_out.ptr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ssi_uchar_t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darkest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255;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y = 0; y &lt;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format.heightInPixels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 y++) {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x = 0; x &lt;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format.widthInPixels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 x++) {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[x] &lt;=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darkest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outptr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ssi_real_t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(x);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outptr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ssi_real_t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(y);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darkest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inptr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[x];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inptr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ssi_video_stride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outptr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] /=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format.widthInPixels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outptr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] /= _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format.heightInPixels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14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Pipeline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FakeSignal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ssi_create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FakeSignal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video-&gt;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getOptions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()-&gt;type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FakeSignal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::SIGNAL::IMAGE;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ITransformable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frame-&gt;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AddProvider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frame-&gt;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AddSensor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MyVideoFilter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ssi_create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MyVideoFilter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ITransformable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frame-&gt;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AddTransformer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"1");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MyVideoFeature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*feature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ssi_create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MyVideoFeature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0, true);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ITransformable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frame-&gt;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AddTransformer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"1");</a:t>
            </a:r>
          </a:p>
          <a:p>
            <a:pPr marL="0" indent="0">
              <a:buNone/>
            </a:pP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ssi_create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frame-&gt;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video_t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"1");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ssi_create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MyVideoConsumer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getOptions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()-&gt;top = 400;</a:t>
            </a:r>
          </a:p>
          <a:p>
            <a:pPr marL="0" indent="0">
              <a:buNone/>
            </a:pP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frame-&gt;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filter_t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, "1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791" y="4562475"/>
            <a:ext cx="4568209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2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err="1" smtClean="0"/>
              <a:t>Social</a:t>
            </a:r>
            <a:r>
              <a:rPr lang="de-DE" smtClean="0"/>
              <a:t> Signal Interpretation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105" name="Rectangle 17"/>
          <p:cNvSpPr>
            <a:spLocks noChangeArrowheads="1"/>
          </p:cNvSpPr>
          <p:nvPr/>
        </p:nvSpPr>
        <p:spPr bwMode="auto">
          <a:xfrm>
            <a:off x="971600" y="15240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IEventSender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06" name="Rectangle 19"/>
          <p:cNvSpPr>
            <a:spLocks noChangeArrowheads="1"/>
          </p:cNvSpPr>
          <p:nvPr/>
        </p:nvSpPr>
        <p:spPr bwMode="auto">
          <a:xfrm>
            <a:off x="990600" y="47244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err="1" smtClean="0">
                <a:solidFill>
                  <a:srgbClr val="000000"/>
                </a:solidFill>
                <a:latin typeface="Adobe Caslon Pro" pitchFamily="18" charset="0"/>
              </a:rPr>
              <a:t>Object</a:t>
            </a:r>
            <a:endParaRPr lang="de-DE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08" name="Rectangle 17"/>
          <p:cNvSpPr>
            <a:spLocks noChangeArrowheads="1"/>
          </p:cNvSpPr>
          <p:nvPr/>
        </p:nvSpPr>
        <p:spPr bwMode="auto">
          <a:xfrm>
            <a:off x="990600" y="3843338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IEventListener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13" name="Rectangle 19"/>
          <p:cNvSpPr>
            <a:spLocks noChangeArrowheads="1"/>
          </p:cNvSpPr>
          <p:nvPr/>
        </p:nvSpPr>
        <p:spPr bwMode="auto">
          <a:xfrm>
            <a:off x="971600" y="2436738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err="1" smtClean="0">
                <a:solidFill>
                  <a:srgbClr val="000000"/>
                </a:solidFill>
                <a:latin typeface="Adobe Caslon Pro" pitchFamily="18" charset="0"/>
              </a:rPr>
              <a:t>Object</a:t>
            </a:r>
            <a:endParaRPr lang="de-DE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19" name="Straight Connector 34"/>
          <p:cNvCxnSpPr>
            <a:cxnSpLocks noChangeShapeType="1"/>
            <a:stCxn id="106" idx="0"/>
            <a:endCxn id="108" idx="2"/>
          </p:cNvCxnSpPr>
          <p:nvPr/>
        </p:nvCxnSpPr>
        <p:spPr bwMode="auto">
          <a:xfrm flipV="1">
            <a:off x="2106613" y="4419600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cxnSp>
        <p:nvCxnSpPr>
          <p:cNvPr id="67" name="Straight Connector 34"/>
          <p:cNvCxnSpPr>
            <a:cxnSpLocks noChangeShapeType="1"/>
            <a:stCxn id="113" idx="0"/>
            <a:endCxn id="105" idx="2"/>
          </p:cNvCxnSpPr>
          <p:nvPr/>
        </p:nvCxnSpPr>
        <p:spPr bwMode="auto">
          <a:xfrm flipV="1">
            <a:off x="2087613" y="2100262"/>
            <a:ext cx="0" cy="3364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cxnSp>
        <p:nvCxnSpPr>
          <p:cNvPr id="76" name="Form 75"/>
          <p:cNvCxnSpPr>
            <a:stCxn id="106" idx="3"/>
            <a:endCxn id="104" idx="2"/>
          </p:cNvCxnSpPr>
          <p:nvPr/>
        </p:nvCxnSpPr>
        <p:spPr>
          <a:xfrm flipV="1">
            <a:off x="3222625" y="3814263"/>
            <a:ext cx="1564482" cy="1198268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77" name="Form 76"/>
          <p:cNvCxnSpPr>
            <a:stCxn id="113" idx="2"/>
            <a:endCxn id="104" idx="1"/>
          </p:cNvCxnSpPr>
          <p:nvPr/>
        </p:nvCxnSpPr>
        <p:spPr>
          <a:xfrm rot="16200000" flipH="1">
            <a:off x="2622787" y="2477825"/>
            <a:ext cx="513132" cy="1583481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2105637" y="3166646"/>
            <a:ext cx="1413528" cy="437794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 tIns="144000">
            <a:spAutoFit/>
          </a:bodyPr>
          <a:lstStyle/>
          <a:p>
            <a:pPr eaLnBrk="0" hangingPunct="0"/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registerSender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()</a:t>
            </a:r>
            <a:endParaRPr lang="de-DE" sz="16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3200400" y="4191000"/>
            <a:ext cx="1381597" cy="930236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 tIns="144000">
            <a:spAutoFit/>
          </a:bodyPr>
          <a:lstStyle/>
          <a:p>
            <a:pPr eaLnBrk="0" hangingPunct="0"/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registerListener</a:t>
            </a:r>
            <a:endParaRPr lang="de-DE" sz="1600" i="1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eaLnBrk="0" hangingPunct="0"/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(</a:t>
            </a:r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event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 </a:t>
            </a:r>
            <a:r>
              <a:rPr lang="de-DE" sz="1600" i="1" dirty="0" err="1" smtClean="0">
                <a:solidFill>
                  <a:srgbClr val="000000"/>
                </a:solidFill>
                <a:latin typeface="Adobe Caslon Pro" pitchFamily="18" charset="0"/>
              </a:rPr>
              <a:t>address</a:t>
            </a:r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, </a:t>
            </a:r>
          </a:p>
          <a:p>
            <a:pPr eaLnBrk="0" hangingPunct="0"/>
            <a:r>
              <a:rPr lang="de-DE" sz="1600" i="1" dirty="0" smtClean="0">
                <a:solidFill>
                  <a:srgbClr val="000000"/>
                </a:solidFill>
                <a:latin typeface="Adobe Caslon Pro" pitchFamily="18" charset="0"/>
              </a:rPr>
              <a:t>time span)</a:t>
            </a:r>
          </a:p>
        </p:txBody>
      </p:sp>
      <p:cxnSp>
        <p:nvCxnSpPr>
          <p:cNvPr id="131" name="Form 130"/>
          <p:cNvCxnSpPr>
            <a:stCxn id="104" idx="3"/>
            <a:endCxn id="106" idx="2"/>
          </p:cNvCxnSpPr>
          <p:nvPr/>
        </p:nvCxnSpPr>
        <p:spPr>
          <a:xfrm flipH="1">
            <a:off x="2106613" y="3526132"/>
            <a:ext cx="3796506" cy="1774530"/>
          </a:xfrm>
          <a:prstGeom prst="bentConnector4">
            <a:avLst>
              <a:gd name="adj1" fmla="val -6021"/>
              <a:gd name="adj2" fmla="val 112882"/>
            </a:avLst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134" name="Rechteck 133"/>
          <p:cNvSpPr/>
          <p:nvPr/>
        </p:nvSpPr>
        <p:spPr>
          <a:xfrm>
            <a:off x="4343400" y="5193268"/>
            <a:ext cx="1818062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eaLnBrk="0" hangingPunct="0"/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update(EventList)</a:t>
            </a:r>
          </a:p>
        </p:txBody>
      </p:sp>
      <p:cxnSp>
        <p:nvCxnSpPr>
          <p:cNvPr id="137" name="Form 136"/>
          <p:cNvCxnSpPr>
            <a:stCxn id="113" idx="3"/>
            <a:endCxn id="104" idx="0"/>
          </p:cNvCxnSpPr>
          <p:nvPr/>
        </p:nvCxnSpPr>
        <p:spPr>
          <a:xfrm>
            <a:off x="3203625" y="2724869"/>
            <a:ext cx="1583482" cy="513131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144" name="Rechteck 143"/>
          <p:cNvSpPr/>
          <p:nvPr/>
        </p:nvSpPr>
        <p:spPr>
          <a:xfrm>
            <a:off x="3429000" y="2362200"/>
            <a:ext cx="1396023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eaLnBrk="0" hangingPunct="0"/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update(</a:t>
            </a:r>
            <a:r>
              <a:rPr lang="de-DE" i="1" dirty="0" err="1" smtClean="0">
                <a:solidFill>
                  <a:srgbClr val="000000"/>
                </a:solidFill>
                <a:latin typeface="Adobe Caslon Pro" pitchFamily="18" charset="0"/>
              </a:rPr>
              <a:t>event</a:t>
            </a:r>
            <a:r>
              <a:rPr lang="de-DE" i="1" dirty="0" smtClean="0">
                <a:solidFill>
                  <a:srgbClr val="000000"/>
                </a:solidFill>
                <a:latin typeface="Adobe Caslon Pro" pitchFamily="18" charset="0"/>
              </a:rPr>
              <a:t>)</a:t>
            </a:r>
          </a:p>
        </p:txBody>
      </p:sp>
      <p:sp>
        <p:nvSpPr>
          <p:cNvPr id="146" name="AutoShape 8"/>
          <p:cNvSpPr>
            <a:spLocks noChangeArrowheads="1"/>
          </p:cNvSpPr>
          <p:nvPr/>
        </p:nvSpPr>
        <p:spPr bwMode="auto">
          <a:xfrm>
            <a:off x="7021512" y="2971800"/>
            <a:ext cx="1143000" cy="110866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smtClean="0">
                <a:solidFill>
                  <a:srgbClr val="000000"/>
                </a:solidFill>
                <a:latin typeface="Adobe Caslon Pro" pitchFamily="18" charset="0"/>
              </a:rPr>
              <a:t>EventList</a:t>
            </a:r>
            <a:endParaRPr lang="de-DE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48" name="Rectangle 17"/>
          <p:cNvSpPr>
            <a:spLocks noChangeArrowheads="1"/>
          </p:cNvSpPr>
          <p:nvPr/>
        </p:nvSpPr>
        <p:spPr bwMode="auto">
          <a:xfrm>
            <a:off x="6477000" y="20574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IEvents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49" name="Straight Connector 34"/>
          <p:cNvCxnSpPr>
            <a:cxnSpLocks noChangeShapeType="1"/>
            <a:stCxn id="146" idx="1"/>
            <a:endCxn id="148" idx="2"/>
          </p:cNvCxnSpPr>
          <p:nvPr/>
        </p:nvCxnSpPr>
        <p:spPr bwMode="auto">
          <a:xfrm flipV="1">
            <a:off x="7593012" y="2633662"/>
            <a:ext cx="1" cy="338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cxnSp>
        <p:nvCxnSpPr>
          <p:cNvPr id="152" name="Gerade Verbindung 117"/>
          <p:cNvCxnSpPr>
            <a:cxnSpLocks noChangeShapeType="1"/>
            <a:stCxn id="146" idx="2"/>
            <a:endCxn id="104" idx="3"/>
          </p:cNvCxnSpPr>
          <p:nvPr/>
        </p:nvCxnSpPr>
        <p:spPr bwMode="auto">
          <a:xfrm flipH="1">
            <a:off x="5903119" y="3526131"/>
            <a:ext cx="1118393" cy="1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57" name="AutoShape 8"/>
          <p:cNvSpPr>
            <a:spLocks noChangeArrowheads="1"/>
          </p:cNvSpPr>
          <p:nvPr/>
        </p:nvSpPr>
        <p:spPr bwMode="auto">
          <a:xfrm>
            <a:off x="7021512" y="4419600"/>
            <a:ext cx="1143000" cy="110866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smtClean="0">
                <a:solidFill>
                  <a:srgbClr val="000000"/>
                </a:solidFill>
                <a:latin typeface="Adobe Caslon Pro" pitchFamily="18" charset="0"/>
              </a:rPr>
              <a:t>Strings</a:t>
            </a:r>
          </a:p>
          <a:p>
            <a:pPr algn="ctr" eaLnBrk="0" hangingPunct="0">
              <a:defRPr/>
            </a:pPr>
            <a:r>
              <a:rPr lang="de-DE" sz="1600" dirty="0" err="1" smtClean="0">
                <a:solidFill>
                  <a:srgbClr val="000000"/>
                </a:solidFill>
                <a:latin typeface="Adobe Caslon Pro" pitchFamily="18" charset="0"/>
              </a:rPr>
              <a:t>Id</a:t>
            </a:r>
            <a:r>
              <a:rPr lang="de-DE" sz="1600" dirty="0" smtClean="0">
                <a:solidFill>
                  <a:srgbClr val="000000"/>
                </a:solidFill>
                <a:latin typeface="Adobe Caslon Pro" pitchFamily="18" charset="0"/>
              </a:rPr>
              <a:t> &lt;-&gt; </a:t>
            </a:r>
            <a:r>
              <a:rPr lang="de-DE" sz="1600" dirty="0" err="1" smtClean="0">
                <a:solidFill>
                  <a:srgbClr val="000000"/>
                </a:solidFill>
                <a:latin typeface="Adobe Caslon Pro" pitchFamily="18" charset="0"/>
              </a:rPr>
              <a:t>char</a:t>
            </a:r>
            <a:r>
              <a:rPr lang="de-DE" sz="1600" dirty="0" smtClean="0">
                <a:solidFill>
                  <a:srgbClr val="000000"/>
                </a:solidFill>
                <a:latin typeface="Adobe Caslon Pro" pitchFamily="18" charset="0"/>
              </a:rPr>
              <a:t>*</a:t>
            </a:r>
            <a:endParaRPr lang="de-DE" sz="16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158" name="Form 157"/>
          <p:cNvCxnSpPr>
            <a:stCxn id="104" idx="3"/>
            <a:endCxn id="157" idx="2"/>
          </p:cNvCxnSpPr>
          <p:nvPr/>
        </p:nvCxnSpPr>
        <p:spPr>
          <a:xfrm>
            <a:off x="5903119" y="3526132"/>
            <a:ext cx="1118393" cy="1447799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3810000" y="1524000"/>
            <a:ext cx="2232025" cy="576262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1400" i="1" dirty="0" err="1" smtClean="0">
                <a:solidFill>
                  <a:srgbClr val="000000"/>
                </a:solidFill>
                <a:latin typeface="Adobe Caslon Pro" pitchFamily="18" charset="0"/>
              </a:rPr>
              <a:t>ITheEventBoard</a:t>
            </a:r>
            <a:endParaRPr lang="de-DE" sz="1400" i="1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cxnSp>
        <p:nvCxnSpPr>
          <p:cNvPr id="26" name="Straight Connector 34"/>
          <p:cNvCxnSpPr>
            <a:cxnSpLocks noChangeShapeType="1"/>
          </p:cNvCxnSpPr>
          <p:nvPr/>
        </p:nvCxnSpPr>
        <p:spPr bwMode="auto">
          <a:xfrm flipV="1">
            <a:off x="5486400" y="2100262"/>
            <a:ext cx="0" cy="1176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lg" len="lg"/>
            <a:tailEnd type="arrow" w="lg" len="lg"/>
          </a:ln>
        </p:spPr>
      </p:cxnSp>
      <p:sp>
        <p:nvSpPr>
          <p:cNvPr id="104" name="Rectangle 19"/>
          <p:cNvSpPr>
            <a:spLocks noChangeArrowheads="1"/>
          </p:cNvSpPr>
          <p:nvPr/>
        </p:nvSpPr>
        <p:spPr bwMode="auto">
          <a:xfrm>
            <a:off x="3671094" y="3238000"/>
            <a:ext cx="2232025" cy="576263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>
              <a:defRPr/>
            </a:pPr>
            <a:r>
              <a:rPr lang="de-DE" sz="2000" dirty="0" err="1" smtClean="0">
                <a:solidFill>
                  <a:srgbClr val="000000"/>
                </a:solidFill>
                <a:latin typeface="Adobe Caslon Pro" pitchFamily="18" charset="0"/>
              </a:rPr>
              <a:t>TheEventBoard</a:t>
            </a:r>
            <a:endParaRPr lang="de-DE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2438400" y="5791200"/>
            <a:ext cx="34290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Caslon Pro" pitchFamily="18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 </a:t>
            </a:r>
            <a:r>
              <a:rPr lang="de-DE" dirty="0" err="1" smtClean="0"/>
              <a:t>Address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Listener</a:t>
            </a:r>
            <a:r>
              <a:rPr lang="de-DE" sz="2000" dirty="0" smtClean="0"/>
              <a:t> </a:t>
            </a:r>
            <a:r>
              <a:rPr lang="de-DE" sz="2000" dirty="0" err="1" smtClean="0"/>
              <a:t>receive</a:t>
            </a:r>
            <a:r>
              <a:rPr lang="de-DE" sz="2000" dirty="0" smtClean="0"/>
              <a:t> </a:t>
            </a:r>
            <a:r>
              <a:rPr lang="de-DE" sz="2000" dirty="0" err="1" smtClean="0"/>
              <a:t>events</a:t>
            </a:r>
            <a:r>
              <a:rPr lang="de-DE" sz="2000" dirty="0" smtClean="0"/>
              <a:t> </a:t>
            </a:r>
            <a:r>
              <a:rPr lang="de-DE" sz="2000" dirty="0" err="1" smtClean="0"/>
              <a:t>matching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event</a:t>
            </a:r>
            <a:r>
              <a:rPr lang="de-DE" sz="2000" dirty="0" smtClean="0"/>
              <a:t> </a:t>
            </a:r>
            <a:r>
              <a:rPr lang="de-DE" sz="2000" dirty="0" err="1" smtClean="0"/>
              <a:t>address</a:t>
            </a:r>
            <a:r>
              <a:rPr lang="de-DE" sz="2000" dirty="0" smtClean="0"/>
              <a:t> </a:t>
            </a:r>
            <a:r>
              <a:rPr lang="de-DE" sz="2000" dirty="0" err="1" smtClean="0"/>
              <a:t>mask</a:t>
            </a:r>
            <a:endParaRPr lang="de-DE" sz="2000" dirty="0" smtClean="0"/>
          </a:p>
          <a:p>
            <a:r>
              <a:rPr lang="de-DE" sz="2000" dirty="0" smtClean="0"/>
              <a:t>An </a:t>
            </a:r>
            <a:r>
              <a:rPr lang="de-DE" sz="2000" dirty="0" err="1" smtClean="0"/>
              <a:t>event</a:t>
            </a:r>
            <a:r>
              <a:rPr lang="de-DE" sz="2000" dirty="0" smtClean="0"/>
              <a:t> </a:t>
            </a:r>
            <a:r>
              <a:rPr lang="de-DE" sz="2000" dirty="0" err="1" smtClean="0"/>
              <a:t>address</a:t>
            </a:r>
            <a:r>
              <a:rPr lang="de-DE" sz="2000" dirty="0" smtClean="0"/>
              <a:t> </a:t>
            </a:r>
            <a:r>
              <a:rPr lang="de-DE" sz="2000" dirty="0" err="1" smtClean="0"/>
              <a:t>mask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made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N </a:t>
            </a:r>
            <a:r>
              <a:rPr lang="de-DE" sz="2000" dirty="0" err="1" smtClean="0"/>
              <a:t>event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M </a:t>
            </a:r>
            <a:r>
              <a:rPr lang="de-DE" sz="2000" dirty="0" err="1" smtClean="0"/>
              <a:t>sender</a:t>
            </a:r>
            <a:r>
              <a:rPr lang="de-DE" sz="2000" dirty="0" smtClean="0"/>
              <a:t> </a:t>
            </a:r>
            <a:r>
              <a:rPr lang="de-DE" sz="2000" dirty="0" err="1" smtClean="0"/>
              <a:t>names</a:t>
            </a:r>
            <a:r>
              <a:rPr lang="de-DE" sz="2000" dirty="0" smtClean="0"/>
              <a:t> &lt;e1,…,eN@s1,…</a:t>
            </a:r>
            <a:r>
              <a:rPr lang="de-DE" sz="2000" dirty="0" err="1" smtClean="0"/>
              <a:t>sM</a:t>
            </a:r>
            <a:r>
              <a:rPr lang="de-DE" sz="2000" dirty="0" smtClean="0"/>
              <a:t>&gt;  (&lt;@&gt; </a:t>
            </a:r>
            <a:r>
              <a:rPr lang="de-DE" sz="2000" dirty="0" err="1" smtClean="0"/>
              <a:t>receives</a:t>
            </a:r>
            <a:r>
              <a:rPr lang="de-DE" sz="2000" dirty="0" smtClean="0"/>
              <a:t> all!)</a:t>
            </a:r>
          </a:p>
        </p:txBody>
      </p:sp>
      <p:sp>
        <p:nvSpPr>
          <p:cNvPr id="25" name="Rechteck 24"/>
          <p:cNvSpPr/>
          <p:nvPr/>
        </p:nvSpPr>
        <p:spPr>
          <a:xfrm>
            <a:off x="3048000" y="3084016"/>
            <a:ext cx="1905000" cy="9144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en-US" sz="2000" dirty="0" err="1">
                <a:solidFill>
                  <a:srgbClr val="000000"/>
                </a:solidFill>
                <a:latin typeface="Adobe Caslon Pro" pitchFamily="18" charset="0"/>
              </a:rPr>
              <a:t>TheEventBoard</a:t>
            </a:r>
            <a:endParaRPr lang="en-US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76600" y="4372928"/>
            <a:ext cx="1447800" cy="1981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Caslon Pro" pitchFamily="18" charset="0"/>
              </a:rPr>
              <a:t>Events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dobe Caslon Pro" pitchFamily="18" charset="0"/>
            </a:endParaRPr>
          </a:p>
        </p:txBody>
      </p:sp>
      <p:cxnSp>
        <p:nvCxnSpPr>
          <p:cNvPr id="36" name="Gerade Verbindung 35"/>
          <p:cNvCxnSpPr>
            <a:stCxn id="25" idx="2"/>
            <a:endCxn id="35" idx="0"/>
          </p:cNvCxnSpPr>
          <p:nvPr/>
        </p:nvCxnSpPr>
        <p:spPr>
          <a:xfrm>
            <a:off x="4000500" y="3998416"/>
            <a:ext cx="0" cy="374512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graphicFrame>
        <p:nvGraphicFramePr>
          <p:cNvPr id="37" name="Tabel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69128"/>
              </p:ext>
            </p:extLst>
          </p:nvPr>
        </p:nvGraphicFramePr>
        <p:xfrm>
          <a:off x="3322572" y="4753928"/>
          <a:ext cx="1371600" cy="1524000"/>
        </p:xfrm>
        <a:graphic>
          <a:graphicData uri="http://schemas.openxmlformats.org/drawingml/2006/table">
            <a:tbl>
              <a:tblPr firstRow="1" bandRow="1"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A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e1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e3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e2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e1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Rechteck 38"/>
          <p:cNvSpPr/>
          <p:nvPr/>
        </p:nvSpPr>
        <p:spPr>
          <a:xfrm>
            <a:off x="7086600" y="3236416"/>
            <a:ext cx="1447800" cy="6096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  <a:latin typeface="Adobe Caslon Pro" pitchFamily="18" charset="0"/>
              </a:rPr>
              <a:t>Listener</a:t>
            </a:r>
          </a:p>
        </p:txBody>
      </p:sp>
      <p:cxnSp>
        <p:nvCxnSpPr>
          <p:cNvPr id="40" name="Gewinkelte Verbindung 47"/>
          <p:cNvCxnSpPr>
            <a:stCxn id="35" idx="3"/>
            <a:endCxn id="39" idx="2"/>
          </p:cNvCxnSpPr>
          <p:nvPr/>
        </p:nvCxnSpPr>
        <p:spPr>
          <a:xfrm flipV="1">
            <a:off x="4724400" y="3846016"/>
            <a:ext cx="3086100" cy="1517512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41" name="Gerade Verbindung mit Pfeil 40"/>
          <p:cNvCxnSpPr>
            <a:stCxn id="39" idx="1"/>
            <a:endCxn id="25" idx="3"/>
          </p:cNvCxnSpPr>
          <p:nvPr/>
        </p:nvCxnSpPr>
        <p:spPr>
          <a:xfrm flipH="1">
            <a:off x="4953000" y="3541216"/>
            <a:ext cx="213360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42" name="Textfeld 41"/>
          <p:cNvSpPr txBox="1"/>
          <p:nvPr/>
        </p:nvSpPr>
        <p:spPr>
          <a:xfrm>
            <a:off x="5029200" y="3493828"/>
            <a:ext cx="1966949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register (&lt;e1@A,C&gt;)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09600" y="2891432"/>
            <a:ext cx="1772280" cy="1299568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(&lt;e1@A&gt;)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(&lt;e3@B&gt;) </a:t>
            </a:r>
            <a:endParaRPr lang="de-DE" i="1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(&lt;e2@A&gt;)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(&lt;e1@C&gt;) 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029200" y="4953000"/>
            <a:ext cx="2660152" cy="468572"/>
          </a:xfrm>
          <a:prstGeom prst="rect">
            <a:avLst/>
          </a:prstGeom>
        </p:spPr>
        <p:txBody>
          <a:bodyPr wrap="none" tIns="144000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sub-list with relevant events</a:t>
            </a:r>
          </a:p>
        </p:txBody>
      </p:sp>
      <p:graphicFrame>
        <p:nvGraphicFramePr>
          <p:cNvPr id="45" name="Tabel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04096"/>
              </p:ext>
            </p:extLst>
          </p:nvPr>
        </p:nvGraphicFramePr>
        <p:xfrm>
          <a:off x="5715000" y="5461000"/>
          <a:ext cx="1219200" cy="682752"/>
        </p:xfrm>
        <a:graphic>
          <a:graphicData uri="http://schemas.openxmlformats.org/drawingml/2006/table">
            <a:tbl>
              <a:tblPr firstRow="1" bandRow="1"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b="0" dirty="0" smtClean="0"/>
                        <a:t>A</a:t>
                      </a:r>
                      <a:endParaRPr lang="de-DE" sz="1800" b="0" dirty="0"/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b="0" dirty="0" smtClean="0"/>
                        <a:t>e1</a:t>
                      </a:r>
                      <a:endParaRPr lang="de-DE" sz="1800" b="0" dirty="0"/>
                    </a:p>
                  </a:txBody>
                  <a:tcPr marL="67056" marR="67056" marT="33528" marB="33528"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dirty="0" smtClean="0"/>
                        <a:t>..</a:t>
                      </a:r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dirty="0" smtClean="0"/>
                        <a:t>C</a:t>
                      </a:r>
                      <a:endParaRPr lang="de-DE" sz="1800" dirty="0"/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sz="1800" b="0" dirty="0" smtClean="0"/>
                        <a:t>e1</a:t>
                      </a:r>
                      <a:endParaRPr lang="de-DE" sz="1800" b="0" dirty="0"/>
                    </a:p>
                  </a:txBody>
                  <a:tcPr marL="67056" marR="67056" marT="33528" marB="33528"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Tw Cen M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67056" marR="67056" marT="33528" marB="33528"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2" name="Gerade Verbindung mit Pfeil 51"/>
          <p:cNvCxnSpPr>
            <a:stCxn id="43" idx="3"/>
            <a:endCxn id="25" idx="1"/>
          </p:cNvCxnSpPr>
          <p:nvPr/>
        </p:nvCxnSpPr>
        <p:spPr>
          <a:xfrm>
            <a:off x="2381880" y="3541216"/>
            <a:ext cx="66612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2438400" y="5791200"/>
            <a:ext cx="34290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Time Span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Listener</a:t>
            </a:r>
            <a:r>
              <a:rPr lang="de-DE" sz="2000" dirty="0" smtClean="0"/>
              <a:t> </a:t>
            </a:r>
            <a:r>
              <a:rPr lang="de-DE" sz="2000" dirty="0" err="1" smtClean="0"/>
              <a:t>receives</a:t>
            </a:r>
            <a:r>
              <a:rPr lang="de-DE" sz="2000" dirty="0" smtClean="0"/>
              <a:t> relevant </a:t>
            </a:r>
            <a:r>
              <a:rPr lang="de-DE" sz="2000" dirty="0" err="1" smtClean="0"/>
              <a:t>events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last N </a:t>
            </a:r>
            <a:r>
              <a:rPr lang="de-DE" sz="2000" dirty="0" err="1" smtClean="0"/>
              <a:t>milliseconds</a:t>
            </a:r>
            <a:r>
              <a:rPr lang="de-DE" sz="2000" dirty="0" smtClean="0"/>
              <a:t> (0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receive</a:t>
            </a:r>
            <a:r>
              <a:rPr lang="de-DE" sz="2000" dirty="0" smtClean="0"/>
              <a:t> all)</a:t>
            </a:r>
          </a:p>
        </p:txBody>
      </p:sp>
      <p:sp>
        <p:nvSpPr>
          <p:cNvPr id="25" name="Rechteck 24"/>
          <p:cNvSpPr/>
          <p:nvPr/>
        </p:nvSpPr>
        <p:spPr>
          <a:xfrm>
            <a:off x="3048000" y="2352764"/>
            <a:ext cx="1905000" cy="9144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en-US" sz="2000" dirty="0" err="1">
                <a:solidFill>
                  <a:srgbClr val="000000"/>
                </a:solidFill>
                <a:latin typeface="Adobe Caslon Pro" pitchFamily="18" charset="0"/>
              </a:rPr>
              <a:t>TheEventBoard</a:t>
            </a:r>
            <a:endParaRPr lang="en-US" sz="2000" dirty="0">
              <a:solidFill>
                <a:srgbClr val="000000"/>
              </a:solidFill>
              <a:latin typeface="Adobe Caslon Pro" pitchFamily="18" charset="0"/>
            </a:endParaRPr>
          </a:p>
          <a:p>
            <a:pPr algn="ctr" eaLnBrk="0" hangingPunct="0"/>
            <a:r>
              <a:rPr lang="de-DE" sz="2000" dirty="0">
                <a:solidFill>
                  <a:srgbClr val="000000"/>
                </a:solidFill>
                <a:latin typeface="Adobe Caslon Pro" pitchFamily="18" charset="0"/>
              </a:rPr>
              <a:t>time=650</a:t>
            </a:r>
            <a:endParaRPr lang="en-US" sz="2000" dirty="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76600" y="3687128"/>
            <a:ext cx="1447800" cy="1981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14400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Caslon Pro" pitchFamily="18" charset="0"/>
              </a:rPr>
              <a:t>Events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dobe Caslon Pro" pitchFamily="18" charset="0"/>
            </a:endParaRPr>
          </a:p>
        </p:txBody>
      </p:sp>
      <p:cxnSp>
        <p:nvCxnSpPr>
          <p:cNvPr id="36" name="Gerade Verbindung 35"/>
          <p:cNvCxnSpPr>
            <a:stCxn id="25" idx="2"/>
            <a:endCxn id="35" idx="0"/>
          </p:cNvCxnSpPr>
          <p:nvPr/>
        </p:nvCxnSpPr>
        <p:spPr>
          <a:xfrm>
            <a:off x="4000500" y="3267164"/>
            <a:ext cx="0" cy="419964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  <a:effectLst/>
        </p:spPr>
      </p:cxnSp>
      <p:graphicFrame>
        <p:nvGraphicFramePr>
          <p:cNvPr id="37" name="Tabel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29294"/>
              </p:ext>
            </p:extLst>
          </p:nvPr>
        </p:nvGraphicFramePr>
        <p:xfrm>
          <a:off x="3352800" y="4068128"/>
          <a:ext cx="1295400" cy="1524000"/>
        </p:xfrm>
        <a:graphic>
          <a:graphicData uri="http://schemas.openxmlformats.org/drawingml/2006/table">
            <a:tbl>
              <a:tblPr firstRow="1" bandRow="1"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b="0" dirty="0" smtClean="0"/>
                        <a:t>200</a:t>
                      </a:r>
                      <a:endParaRPr lang="de-DE" b="0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400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450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600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Rechteck 38"/>
          <p:cNvSpPr/>
          <p:nvPr/>
        </p:nvSpPr>
        <p:spPr>
          <a:xfrm>
            <a:off x="7086600" y="2505164"/>
            <a:ext cx="1447800" cy="609600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  <a:latin typeface="Adobe Caslon Pro" pitchFamily="18" charset="0"/>
              </a:rPr>
              <a:t>Listener</a:t>
            </a:r>
          </a:p>
        </p:txBody>
      </p:sp>
      <p:cxnSp>
        <p:nvCxnSpPr>
          <p:cNvPr id="40" name="Gewinkelte Verbindung 47"/>
          <p:cNvCxnSpPr>
            <a:stCxn id="35" idx="3"/>
            <a:endCxn id="39" idx="2"/>
          </p:cNvCxnSpPr>
          <p:nvPr/>
        </p:nvCxnSpPr>
        <p:spPr>
          <a:xfrm flipV="1">
            <a:off x="4724400" y="3114764"/>
            <a:ext cx="3086100" cy="1562964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41" name="Gerade Verbindung mit Pfeil 40"/>
          <p:cNvCxnSpPr>
            <a:stCxn id="39" idx="1"/>
            <a:endCxn id="25" idx="3"/>
          </p:cNvCxnSpPr>
          <p:nvPr/>
        </p:nvCxnSpPr>
        <p:spPr>
          <a:xfrm flipH="1">
            <a:off x="4953000" y="2809964"/>
            <a:ext cx="213360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  <p:sp>
        <p:nvSpPr>
          <p:cNvPr id="42" name="Textfeld 41"/>
          <p:cNvSpPr txBox="1"/>
          <p:nvPr/>
        </p:nvSpPr>
        <p:spPr>
          <a:xfrm>
            <a:off x="5416836" y="2831068"/>
            <a:ext cx="1370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register (200)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09600" y="2209800"/>
            <a:ext cx="16071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(&lt;200&gt;)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(&lt;400&gt;) </a:t>
            </a:r>
            <a:endParaRPr lang="de-DE" i="1" dirty="0" smtClean="0">
              <a:solidFill>
                <a:srgbClr val="000000"/>
              </a:solidFill>
              <a:latin typeface="Adobe Caslon Pro" pitchFamily="18" charset="0"/>
            </a:endParaRP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(&lt;450&gt;) </a:t>
            </a:r>
          </a:p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update (&lt;600&gt;) 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029200" y="4343400"/>
            <a:ext cx="266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000000"/>
                </a:solidFill>
                <a:latin typeface="Adobe Caslon Pro" pitchFamily="18" charset="0"/>
              </a:rPr>
              <a:t>sub-list with relevant events</a:t>
            </a:r>
          </a:p>
        </p:txBody>
      </p:sp>
      <p:graphicFrame>
        <p:nvGraphicFramePr>
          <p:cNvPr id="45" name="Tabel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3698"/>
              </p:ext>
            </p:extLst>
          </p:nvPr>
        </p:nvGraphicFramePr>
        <p:xfrm>
          <a:off x="5715000" y="4775200"/>
          <a:ext cx="1219200" cy="731520"/>
        </p:xfrm>
        <a:graphic>
          <a:graphicData uri="http://schemas.openxmlformats.org/drawingml/2006/table">
            <a:tbl>
              <a:tblPr firstRow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450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600</a:t>
                      </a:r>
                      <a:endParaRPr lang="de-DE" dirty="0"/>
                    </a:p>
                  </a:txBody>
                  <a:tcPr>
                    <a:lnL w="12700" cmpd="sng">
                      <a:solidFill>
                        <a:srgbClr val="968C8C"/>
                      </a:solidFill>
                    </a:lnL>
                    <a:lnR w="12700" cmpd="sng">
                      <a:solidFill>
                        <a:srgbClr val="968C8C"/>
                      </a:solidFill>
                    </a:lnR>
                    <a:lnT w="12700" cmpd="sng">
                      <a:solidFill>
                        <a:srgbClr val="968C8C"/>
                      </a:solidFill>
                    </a:lnT>
                    <a:lnB w="12700" cmpd="sng">
                      <a:solidFill>
                        <a:srgbClr val="968C8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de-DE" dirty="0" smtClean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968C8C"/>
                      </a:solidFill>
                    </a:lnR>
                    <a:lnT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8C8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2" name="Gerade Verbindung mit Pfeil 51"/>
          <p:cNvCxnSpPr>
            <a:stCxn id="43" idx="3"/>
            <a:endCxn id="25" idx="1"/>
          </p:cNvCxnSpPr>
          <p:nvPr/>
        </p:nvCxnSpPr>
        <p:spPr>
          <a:xfrm flipV="1">
            <a:off x="2216771" y="2809964"/>
            <a:ext cx="831229" cy="1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{};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update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&amp;e)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false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update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n_new_events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time_ms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false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{};</a:t>
            </a: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latin typeface="Consolas"/>
              </a:rPr>
              <a:t>};</a:t>
            </a:r>
          </a:p>
          <a:p>
            <a:pPr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send_enter</a:t>
            </a:r>
            <a:r>
              <a:rPr lang="de-DE" sz="1400" dirty="0" smtClean="0">
                <a:latin typeface="Consolas"/>
              </a:rPr>
              <a:t> () {};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setEventListener</a:t>
            </a:r>
            <a:r>
              <a:rPr lang="de-DE" sz="1400" dirty="0" smtClean="0">
                <a:latin typeface="Consolas"/>
              </a:rPr>
              <a:t> (</a:t>
            </a:r>
            <a:r>
              <a:rPr lang="de-DE" sz="1400" dirty="0" err="1" smtClean="0">
                <a:latin typeface="Consolas"/>
              </a:rPr>
              <a:t>IEventListener</a:t>
            </a:r>
            <a:r>
              <a:rPr lang="de-DE" sz="1400" dirty="0" smtClean="0">
                <a:latin typeface="Consolas"/>
              </a:rPr>
              <a:t> *</a:t>
            </a:r>
            <a:r>
              <a:rPr lang="de-DE" sz="1400" dirty="0" err="1" smtClean="0">
                <a:latin typeface="Consolas"/>
              </a:rPr>
              <a:t>listener</a:t>
            </a:r>
            <a:r>
              <a:rPr lang="de-DE" sz="1400" dirty="0" smtClean="0">
                <a:latin typeface="Consolas"/>
              </a:rPr>
              <a:t>) { </a:t>
            </a:r>
            <a:r>
              <a:rPr lang="de-DE" sz="1400" dirty="0" err="1" smtClean="0">
                <a:latin typeface="Consolas"/>
              </a:rPr>
              <a:t>return</a:t>
            </a:r>
            <a:r>
              <a:rPr lang="de-DE" sz="1400" dirty="0" smtClean="0"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false</a:t>
            </a:r>
            <a:r>
              <a:rPr lang="de-DE" sz="1400" dirty="0" smtClean="0">
                <a:latin typeface="Consolas"/>
              </a:rPr>
              <a:t>; };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sender_flush</a:t>
            </a:r>
            <a:r>
              <a:rPr lang="de-DE" sz="1400" dirty="0" smtClean="0">
                <a:latin typeface="Consolas"/>
              </a:rPr>
              <a:t> () {};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latin typeface="Consolas"/>
              </a:rPr>
              <a:t>ssi_char_t</a:t>
            </a:r>
            <a:r>
              <a:rPr lang="de-DE" sz="1400" dirty="0" smtClean="0">
                <a:latin typeface="Consolas"/>
              </a:rPr>
              <a:t> *</a:t>
            </a:r>
            <a:r>
              <a:rPr lang="de-DE" sz="1400" dirty="0" err="1" smtClean="0">
                <a:latin typeface="Consolas"/>
              </a:rPr>
              <a:t>getEventAddress</a:t>
            </a:r>
            <a:r>
              <a:rPr lang="de-DE" sz="1400" dirty="0" smtClean="0">
                <a:latin typeface="Consolas"/>
              </a:rPr>
              <a:t> () { </a:t>
            </a:r>
            <a:r>
              <a:rPr lang="de-DE" sz="1400" dirty="0" err="1" smtClean="0">
                <a:latin typeface="Consolas"/>
              </a:rPr>
              <a:t>return</a:t>
            </a:r>
            <a:r>
              <a:rPr lang="de-DE" sz="1400" dirty="0" smtClean="0">
                <a:latin typeface="Consolas"/>
              </a:rPr>
              <a:t> 0; };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26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reset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      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moves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pointer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latest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event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latin typeface="Consolas"/>
              </a:rPr>
              <a:t>get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index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next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returns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latest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and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moves</a:t>
            </a: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8000"/>
                </a:solidFill>
                <a:latin typeface="Consolas"/>
              </a:rPr>
              <a:t>pointer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getSize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buNone/>
            </a:pP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Start () = 0;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Stop () = 0;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RegisterSender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400" dirty="0" smtClean="0">
              <a:solidFill>
                <a:srgbClr val="008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RegisterListener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IEventBoardListener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time_span_ms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noProof="1">
              <a:solidFill>
                <a:srgbClr val="004F96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*Create(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~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Options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GetCreateName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"just a sample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object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Options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ssi_log_name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[];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An event…</a:t>
            </a:r>
          </a:p>
          <a:p>
            <a:pPr lvl="1"/>
            <a:r>
              <a:rPr lang="en-US" sz="3800" dirty="0" smtClean="0"/>
              <a:t>represents a discrete period of time</a:t>
            </a:r>
          </a:p>
          <a:p>
            <a:pPr lvl="1"/>
            <a:r>
              <a:rPr lang="en-US" sz="3800" dirty="0" smtClean="0"/>
              <a:t>has a name and a sender name</a:t>
            </a:r>
          </a:p>
          <a:p>
            <a:pPr lvl="1"/>
            <a:r>
              <a:rPr lang="en-US" sz="3800" dirty="0" smtClean="0"/>
              <a:t>may carry meta data</a:t>
            </a:r>
            <a:br>
              <a:rPr lang="en-US" sz="3800" dirty="0" smtClean="0"/>
            </a:br>
            <a:endParaRPr lang="en-US" dirty="0" smtClean="0"/>
          </a:p>
          <a:p>
            <a:r>
              <a:rPr lang="de-DE" sz="4200" dirty="0" smtClean="0"/>
              <a:t>Data </a:t>
            </a:r>
            <a:r>
              <a:rPr lang="de-DE" sz="4200" dirty="0" err="1" smtClean="0"/>
              <a:t>structure</a:t>
            </a:r>
            <a:r>
              <a:rPr lang="de-DE" sz="4200" dirty="0" smtClean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9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29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29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0000"/>
                </a:solidFill>
                <a:latin typeface="Consolas"/>
              </a:rPr>
              <a:t>sender_id</a:t>
            </a:r>
            <a:r>
              <a:rPr lang="de-DE" sz="29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unique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sender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event_id</a:t>
            </a:r>
            <a:r>
              <a:rPr lang="de-DE" sz="2900" dirty="0" smtClean="0">
                <a:latin typeface="Consolas"/>
              </a:rPr>
              <a:t>;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unique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time;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     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start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time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ms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dur</a:t>
            </a:r>
            <a:r>
              <a:rPr lang="de-DE" sz="2900" dirty="0" smtClean="0">
                <a:latin typeface="Consolas"/>
              </a:rPr>
              <a:t>;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duration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ms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ssi_real_t</a:t>
            </a:r>
            <a:r>
              <a:rPr lang="de-DE" sz="2900" dirty="0" smtClean="0">
                <a:latin typeface="Consolas"/>
              </a:rPr>
              <a:t> prob;    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probability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[0..1]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express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confidence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ssi_etype_t</a:t>
            </a:r>
            <a:r>
              <a:rPr lang="de-DE" sz="2900" dirty="0" smtClean="0">
                <a:latin typeface="Consolas"/>
              </a:rPr>
              <a:t> type;   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type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tot;     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size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bytes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ssi_size_t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tot_real</a:t>
            </a:r>
            <a:r>
              <a:rPr lang="de-DE" sz="2900" dirty="0" smtClean="0">
                <a:latin typeface="Consolas"/>
              </a:rPr>
              <a:t>;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total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available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size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in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bytes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ssi_byte_t</a:t>
            </a:r>
            <a:r>
              <a:rPr lang="de-DE" sz="2900" dirty="0" smtClean="0">
                <a:latin typeface="Consolas"/>
              </a:rPr>
              <a:t> *</a:t>
            </a:r>
            <a:r>
              <a:rPr lang="de-DE" sz="2900" dirty="0" err="1" smtClean="0">
                <a:latin typeface="Consolas"/>
              </a:rPr>
              <a:t>ptr</a:t>
            </a:r>
            <a:r>
              <a:rPr lang="de-DE" sz="2900" dirty="0" smtClean="0">
                <a:latin typeface="Consolas"/>
              </a:rPr>
              <a:t>;    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pointer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to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data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    </a:t>
            </a:r>
            <a:r>
              <a:rPr lang="de-DE" sz="2900" dirty="0" err="1" smtClean="0">
                <a:latin typeface="Consolas"/>
              </a:rPr>
              <a:t>ssi_estate_t</a:t>
            </a:r>
            <a:r>
              <a:rPr lang="de-DE" sz="2900" dirty="0" smtClean="0">
                <a:latin typeface="Consolas"/>
              </a:rPr>
              <a:t> </a:t>
            </a:r>
            <a:r>
              <a:rPr lang="de-DE" sz="2900" dirty="0" err="1" smtClean="0">
                <a:latin typeface="Consolas"/>
              </a:rPr>
              <a:t>state</a:t>
            </a:r>
            <a:r>
              <a:rPr lang="de-DE" sz="2900" dirty="0" smtClean="0">
                <a:latin typeface="Consolas"/>
              </a:rPr>
              <a:t>;   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events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2900" dirty="0" err="1" smtClean="0">
                <a:solidFill>
                  <a:srgbClr val="008000"/>
                </a:solidFill>
                <a:latin typeface="Consolas"/>
              </a:rPr>
              <a:t>status</a:t>
            </a:r>
            <a:r>
              <a:rPr lang="de-DE" sz="2900" dirty="0" smtClean="0">
                <a:solidFill>
                  <a:srgbClr val="008000"/>
                </a:solidFill>
                <a:latin typeface="Consolas"/>
              </a:rPr>
              <a:t> </a:t>
            </a:r>
            <a:br>
              <a:rPr lang="de-DE" sz="2900" dirty="0" smtClean="0">
                <a:solidFill>
                  <a:srgbClr val="008000"/>
                </a:solidFill>
                <a:latin typeface="Consolas"/>
              </a:rPr>
            </a:br>
            <a:r>
              <a:rPr lang="de-DE" sz="2900" dirty="0" smtClean="0">
                <a:latin typeface="Consolas"/>
              </a:rPr>
              <a:t>};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Types</a:t>
            </a:r>
            <a:r>
              <a:rPr lang="de-DE" sz="2000" dirty="0" smtClean="0"/>
              <a:t>:</a:t>
            </a:r>
            <a:r>
              <a:rPr lang="de-DE" sz="2600" dirty="0" smtClean="0"/>
              <a:t/>
            </a:r>
            <a:br>
              <a:rPr lang="de-DE" sz="2600" dirty="0" smtClean="0"/>
            </a:br>
            <a:endParaRPr lang="en-US" sz="900" dirty="0" smtClean="0"/>
          </a:p>
          <a:p>
            <a:pPr lvl="1"/>
            <a:r>
              <a:rPr lang="de-DE" sz="1400" dirty="0" smtClean="0"/>
              <a:t>SSI_ETYPE_EMPTY: </a:t>
            </a:r>
            <a:r>
              <a:rPr lang="de-DE" sz="1400" dirty="0" err="1" smtClean="0"/>
              <a:t>empty</a:t>
            </a:r>
            <a:r>
              <a:rPr lang="de-DE" sz="1400" dirty="0" smtClean="0"/>
              <a:t> </a:t>
            </a:r>
            <a:r>
              <a:rPr lang="de-DE" sz="1400" dirty="0" err="1" smtClean="0"/>
              <a:t>meta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endParaRPr lang="en-US" sz="1400" dirty="0" smtClean="0"/>
          </a:p>
          <a:p>
            <a:pPr lvl="1"/>
            <a:r>
              <a:rPr lang="de-DE" sz="1400" dirty="0" smtClean="0"/>
              <a:t>SSI_ETYPE_STRING: a </a:t>
            </a:r>
            <a:r>
              <a:rPr lang="de-DE" sz="1400" dirty="0" err="1" smtClean="0"/>
              <a:t>string</a:t>
            </a:r>
            <a:r>
              <a:rPr lang="de-DE" sz="1400" dirty="0" smtClean="0"/>
              <a:t> </a:t>
            </a:r>
            <a:r>
              <a:rPr lang="de-DE" sz="1400" dirty="0" err="1" smtClean="0"/>
              <a:t>value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variable </a:t>
            </a:r>
            <a:r>
              <a:rPr lang="de-DE" sz="1400" dirty="0" err="1" smtClean="0"/>
              <a:t>length</a:t>
            </a:r>
            <a:endParaRPr lang="de-DE" sz="1400" dirty="0" smtClean="0"/>
          </a:p>
          <a:p>
            <a:pPr lvl="1"/>
            <a:r>
              <a:rPr lang="de-DE" sz="1400" dirty="0" smtClean="0"/>
              <a:t>SSI_ETYPE_TUPLE: a </a:t>
            </a:r>
            <a:r>
              <a:rPr lang="de-DE" sz="1400" dirty="0" err="1" smtClean="0"/>
              <a:t>series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float</a:t>
            </a:r>
            <a:r>
              <a:rPr lang="de-DE" sz="1400" dirty="0" smtClean="0"/>
              <a:t> </a:t>
            </a:r>
            <a:r>
              <a:rPr lang="de-DE" sz="1400" dirty="0" err="1" smtClean="0"/>
              <a:t>values</a:t>
            </a:r>
            <a:endParaRPr lang="de-DE" sz="1400" dirty="0" smtClean="0"/>
          </a:p>
          <a:p>
            <a:pPr lvl="1"/>
            <a:r>
              <a:rPr lang="de-DE" sz="1400" dirty="0" smtClean="0"/>
              <a:t>SSI_ETYPE_MAP: a </a:t>
            </a:r>
            <a:r>
              <a:rPr lang="de-DE" sz="1400" dirty="0" err="1" smtClean="0"/>
              <a:t>series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string</a:t>
            </a:r>
            <a:r>
              <a:rPr lang="de-DE" sz="1400" dirty="0" smtClean="0"/>
              <a:t>/</a:t>
            </a:r>
            <a:r>
              <a:rPr lang="de-DE" sz="1400" dirty="0" err="1" smtClean="0"/>
              <a:t>value</a:t>
            </a:r>
            <a:r>
              <a:rPr lang="de-DE" sz="1400" dirty="0" smtClean="0"/>
              <a:t> </a:t>
            </a:r>
            <a:r>
              <a:rPr lang="de-DE" sz="1400" dirty="0" err="1" smtClean="0"/>
              <a:t>tuples</a:t>
            </a: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ssi_event_map_t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id;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string id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value;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value 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lvl="1"/>
            <a:endParaRPr lang="en-US" sz="900" dirty="0" smtClean="0">
              <a:solidFill>
                <a:srgbClr val="000000"/>
              </a:solidFill>
              <a:latin typeface="Consolas"/>
            </a:endParaRPr>
          </a:p>
          <a:p>
            <a:r>
              <a:rPr lang="de-DE" sz="2000" dirty="0" smtClean="0"/>
              <a:t>States:</a:t>
            </a:r>
          </a:p>
          <a:p>
            <a:pPr>
              <a:buNone/>
            </a:pPr>
            <a:r>
              <a:rPr lang="de-DE" sz="9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9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ssi_estate_t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SSI_ESTATE_COMPLETED,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event is complete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SSI_ESTATE_CONTINUED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incomplete, another event will follow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Sender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event_address.getAddress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} </a:t>
            </a: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Sender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SSI_ETYPE_TUPLE);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event.sender_id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myevent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event.event_id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mysender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event_address.setSender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myevent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event_address.setEvents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mysender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 smtClean="0">
              <a:latin typeface="Consolas"/>
            </a:endParaRPr>
          </a:p>
          <a:p>
            <a:pPr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ssi_event_adjust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Sender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ssi_event_init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SSI_ETYPE_TUPLE);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ssi_event_adjust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(_event,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[0].dim *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sizeof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consume_info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smtClean="0">
                <a:latin typeface="Consolas"/>
              </a:rPr>
              <a:t>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smtClean="0">
                <a:latin typeface="Consolas"/>
              </a:rPr>
              <a:t>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_event.ptr);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ssi_mean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].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dim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latin typeface="Consolas"/>
              </a:rPr>
              <a:t>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latin typeface="Consolas"/>
              </a:rPr>
              <a:t>out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event.time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consume_info.time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1000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_event.dur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consume_info.dur *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1000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-&gt;update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consume_flush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stream_in_num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ssi_stream_t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stream_in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ssi_event_destroy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Listener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IEventBoardListener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{ </a:t>
            </a: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   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listen_enter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update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n_new_events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time_ms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listen_flush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&amp;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Listener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::update (...)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ssi_event_t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*e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i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 &lt;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n_new_events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i++) {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	e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events.next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ea.clear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ea.setSender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ea.setEvents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GetString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event_id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received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event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%s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of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type %s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at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%ums 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%ums\n"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ea.getAddress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(), SSI_ETYPE_NAMES[e-&gt;type], e-&gt;time, 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dur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(e-&gt;type == SSI_ETYPE_FLOATS)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ssi_pcast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n = e-&gt;tot /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ssi_real_t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ssi_size_t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j &lt; n;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j++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"%.2f 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ptr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++);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ssi_print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"\n"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 } </a:t>
            </a:r>
          </a:p>
          <a:p>
            <a:pPr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Events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ex_event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ITheEventBoard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Factory::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"2.5s");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-&gt;RegisterSender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de-DE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MyEventListener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...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RegisterListener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  sender-&gt;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());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board-&gt;Start ();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frame-&gt;Start 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frame-&gt;Wait 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frame-&gt;Stop ();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board-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&gt;Stop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frame-&gt;Clear ();	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board-&gt;Clear ();</a:t>
            </a:r>
          </a:p>
          <a:p>
            <a:pPr marL="0" indent="0">
              <a:buNone/>
            </a:pP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0" indent="0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 smtClean="0">
              <a:latin typeface="Consola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791200" y="1143001"/>
            <a:ext cx="3352800" cy="571499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0.35 0.30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2500ms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0.08 0.40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5000ms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0.01 0.47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7500ms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0.02 0.38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received event </a:t>
            </a:r>
            <a:r>
              <a:rPr lang="en-US" sz="1400" dirty="0" err="1" smtClean="0">
                <a:solidFill>
                  <a:schemeClr val="bg1"/>
                </a:solidFill>
                <a:latin typeface="Consolas"/>
              </a:rPr>
              <a:t>mysender@myevent</a:t>
            </a: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 of type FLOATS at 10000ms for 2500ms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Consolas"/>
              </a:rPr>
              <a:t>0.06 0.37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XML Pipelines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XML Pipelines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 smtClean="0"/>
              <a:t>SSI allows the definition of pipelines in XML language instead of code</a:t>
            </a:r>
          </a:p>
          <a:p>
            <a:r>
              <a:rPr lang="en-US" sz="2000" dirty="0" smtClean="0"/>
              <a:t>Advantages: </a:t>
            </a:r>
          </a:p>
          <a:p>
            <a:pPr lvl="1"/>
            <a:r>
              <a:rPr lang="en-US" sz="1600" dirty="0" smtClean="0"/>
              <a:t>Microsoft Visual Studio not required, </a:t>
            </a:r>
          </a:p>
          <a:p>
            <a:pPr lvl="1"/>
            <a:r>
              <a:rPr lang="en-US" sz="1600" dirty="0" smtClean="0"/>
              <a:t>no C++ knowledge</a:t>
            </a:r>
          </a:p>
          <a:p>
            <a:pPr lvl="1"/>
            <a:r>
              <a:rPr lang="en-US" sz="1600" dirty="0" smtClean="0"/>
              <a:t>no re-compilation of pipelines if a component changes</a:t>
            </a:r>
          </a:p>
          <a:p>
            <a:r>
              <a:rPr lang="en-US" sz="2000" dirty="0" smtClean="0"/>
              <a:t>Writing of XML pipelines is supported by a graphical editor (xmledit.exe) with object browser, syntax highlighting, error checking, option settings per dialogue and immediate execution of the pipeline</a:t>
            </a:r>
          </a:p>
          <a:p>
            <a:r>
              <a:rPr lang="en-US" sz="2000" dirty="0" smtClean="0"/>
              <a:t>The interface of the XML editor is covered in a separate tutorial (see xml.pdf)</a:t>
            </a:r>
          </a:p>
          <a:p>
            <a:r>
              <a:rPr lang="en-US" sz="2000" dirty="0" smtClean="0"/>
              <a:t>To run a pipeline from the console use:</a:t>
            </a:r>
            <a:br>
              <a:rPr lang="en-US" sz="2000" dirty="0" smtClean="0"/>
            </a:br>
            <a:r>
              <a:rPr lang="en-US" sz="2000" dirty="0" smtClean="0"/>
              <a:t>&gt; xmlpipe.exe &lt;path&gt;</a:t>
            </a:r>
          </a:p>
          <a:p>
            <a:r>
              <a:rPr lang="en-US" sz="2000" dirty="0" smtClean="0"/>
              <a:t>You can associate “.pipeline” with “xmlpipe.exe” if you run “setup.exe” from the root folder with administration rights</a:t>
            </a:r>
          </a:p>
          <a:p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err="1" smtClean="0"/>
              <a:t>Object</a:t>
            </a:r>
            <a:r>
              <a:rPr lang="de-DE" smtClean="0"/>
              <a:t> </a:t>
            </a:r>
            <a:r>
              <a:rPr lang="de-DE" err="1" smtClean="0"/>
              <a:t>Example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4191000"/>
          </a:xfrm>
        </p:spPr>
        <p:txBody>
          <a:bodyPr>
            <a:noAutofit/>
          </a:bodyPr>
          <a:lstStyle/>
          <a:p>
            <a:pPr marL="176213" indent="-176213"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ssi_log_name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 =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__"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ssi_char_t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LoadXML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&amp;_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SaveXML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&amp;_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 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ssi_strcpy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::~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MyObject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 {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OptionList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SaveXML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&amp;_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delete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[] _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file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...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endParaRPr lang="de-DE" sz="1400" dirty="0" smtClean="0">
              <a:latin typeface="Consolas"/>
            </a:endParaRPr>
          </a:p>
          <a:p>
            <a:pPr marL="176213" indent="-176213">
              <a:buNone/>
            </a:pPr>
            <a:r>
              <a:rPr lang="de-DE" sz="1400" dirty="0" smtClean="0">
                <a:latin typeface="Consolas"/>
              </a:rPr>
              <a:t/>
            </a:r>
            <a:br>
              <a:rPr lang="de-DE" sz="1400" dirty="0" smtClean="0">
                <a:latin typeface="Consolas"/>
              </a:rPr>
            </a:br>
            <a:endParaRPr lang="de-DE" sz="14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XML Pipelines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6232" y="1260823"/>
            <a:ext cx="4536504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Factory::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RegisterDLL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"graphic"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Factory::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RegisterDLL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"signal"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91000" y="1905000"/>
            <a:ext cx="37338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register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load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="graphic"/&gt;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load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="signal"/&gt;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register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>
              <a:latin typeface="Consola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6232" y="3200400"/>
            <a:ext cx="6912768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Mouse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(Mouse,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de-DE" sz="1400" dirty="0" smtClean="0"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latin typeface="Consolas"/>
              </a:rPr>
              <a:t>);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8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mask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Mouse::RIGHT;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button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button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ITransformable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AddProvider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"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AddSensor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38400" y="5029200"/>
            <a:ext cx="64770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="Mouse"</a:t>
            </a:r>
            <a:r>
              <a:rPr lang="de-DE" sz="14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mask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="2"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option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mouse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  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channel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button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button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"/&gt;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channel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sensor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de-DE" sz="1400" dirty="0" smtClean="0">
              <a:latin typeface="Consolas"/>
            </a:endParaRPr>
          </a:p>
        </p:txBody>
      </p:sp>
      <p:sp>
        <p:nvSpPr>
          <p:cNvPr id="16" name="Rechteckiger Pfeil 15"/>
          <p:cNvSpPr/>
          <p:nvPr/>
        </p:nvSpPr>
        <p:spPr>
          <a:xfrm flipV="1">
            <a:off x="1143000" y="4876800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Rechteckiger Pfeil 16"/>
          <p:cNvSpPr/>
          <p:nvPr/>
        </p:nvSpPr>
        <p:spPr>
          <a:xfrm flipV="1">
            <a:off x="3048000" y="1828800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XML Pipelines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449716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Derivative *derivative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(Derivative,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Transformer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derivative_t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AddTransformer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derivative,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"0.2s"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62200" y="2322493"/>
            <a:ext cx="64008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="Derivative"&gt;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  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="0.2s"/&gt;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output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="derivative"/&gt;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81000" y="3874959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derivative_t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"0.2s"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62200" y="4747736"/>
            <a:ext cx="6400800" cy="738664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="derivative"</a:t>
            </a:r>
            <a:r>
              <a:rPr lang="de-DE" sz="14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frame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="0.2s"/&gt;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sz="1400" dirty="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23" name="Rechteckiger Pfeil 22"/>
          <p:cNvSpPr/>
          <p:nvPr/>
        </p:nvSpPr>
        <p:spPr>
          <a:xfrm flipV="1">
            <a:off x="1371600" y="4495800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Rechteckiger Pfeil 23"/>
          <p:cNvSpPr/>
          <p:nvPr/>
        </p:nvSpPr>
        <p:spPr>
          <a:xfrm flipV="1">
            <a:off x="1371600" y="2057400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XML Pipelines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9067800" cy="954107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ZeroEventSender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(ZeroEventSender,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getOptions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setAddress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("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zevent@zsender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");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button_p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zerotr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"0.2s"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-&gt;RegisterSender (*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62200" y="2284084"/>
            <a:ext cx="6400800" cy="738664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consumer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ZeroEventSender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address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zevent@zsender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input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="button"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 frame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="0.25s"/&gt;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>
              <a:latin typeface="Consola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81000" y="3124200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frame-&gt;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AddEventConsumer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cursor_p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sigpaint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(), derivative);</a:t>
            </a:r>
            <a:endParaRPr lang="en-US" sz="1400" dirty="0" smtClean="0">
              <a:solidFill>
                <a:srgbClr val="004F96"/>
              </a:solidFill>
              <a:latin typeface="Consolas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62200" y="3783449"/>
            <a:ext cx="6400800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SignalPainter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  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pin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cursor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address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zevent@zsender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de-DE" sz="1400" dirty="0" smtClean="0">
                <a:solidFill>
                  <a:srgbClr val="000000"/>
                </a:solidFill>
                <a:latin typeface="Consolas"/>
              </a:rPr>
            </a:b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    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transformer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ssi_filter_Derivative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  &lt;/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input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 </a:t>
            </a:r>
            <a:br>
              <a:rPr lang="de-DE" sz="1400" dirty="0" smtClean="0">
                <a:solidFill>
                  <a:srgbClr val="0000FF"/>
                </a:solidFill>
                <a:latin typeface="Consolas"/>
              </a:rPr>
            </a:b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de-DE" sz="1400" dirty="0" err="1" smtClean="0">
                <a:solidFill>
                  <a:srgbClr val="800000"/>
                </a:solidFill>
                <a:latin typeface="Consolas"/>
              </a:rPr>
              <a:t>consumer</a:t>
            </a:r>
            <a:r>
              <a:rPr lang="de-DE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de-DE" sz="1400" dirty="0" smtClean="0">
              <a:latin typeface="Consolas"/>
            </a:endParaRPr>
          </a:p>
        </p:txBody>
      </p:sp>
      <p:sp>
        <p:nvSpPr>
          <p:cNvPr id="23" name="Rechteckiger Pfeil 22"/>
          <p:cNvSpPr/>
          <p:nvPr/>
        </p:nvSpPr>
        <p:spPr>
          <a:xfrm flipV="1">
            <a:off x="1371600" y="3720353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Rechteckiger Pfeil 23"/>
          <p:cNvSpPr/>
          <p:nvPr/>
        </p:nvSpPr>
        <p:spPr>
          <a:xfrm flipV="1">
            <a:off x="1371600" y="2057400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000" y="4953000"/>
            <a:ext cx="9067800" cy="523220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EventMonitor *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monitor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ssi_create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(EventMonitor, </a:t>
            </a:r>
            <a:r>
              <a:rPr lang="de-DE" sz="1400" dirty="0" smtClean="0">
                <a:solidFill>
                  <a:srgbClr val="800000"/>
                </a:solidFill>
                <a:latin typeface="Consolas"/>
              </a:rPr>
              <a:t>0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board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RegisterListener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ezero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400" dirty="0" err="1" smtClean="0">
                <a:solidFill>
                  <a:srgbClr val="000000"/>
                </a:solidFill>
                <a:latin typeface="Consolas"/>
              </a:rPr>
              <a:t>getEventAddress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 ());</a:t>
            </a:r>
            <a:endParaRPr lang="de-DE" sz="1400" dirty="0" smtClean="0">
              <a:latin typeface="Consola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62200" y="5867400"/>
            <a:ext cx="6629400" cy="1169551"/>
          </a:xfrm>
          <a:prstGeom prst="rect">
            <a:avLst/>
          </a:prstGeom>
          <a:noFill/>
          <a:ln w="25400">
            <a:noFill/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object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create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EventMonitor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listen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address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zevent@zsender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"/&gt;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400" dirty="0" smtClean="0">
                <a:solidFill>
                  <a:srgbClr val="800000"/>
                </a:solidFill>
                <a:latin typeface="Consolas"/>
              </a:rPr>
              <a:t>object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sz="1400" dirty="0" smtClean="0">
              <a:latin typeface="Consolas"/>
            </a:endParaRPr>
          </a:p>
          <a:p>
            <a:r>
              <a:rPr lang="en-US" sz="1400" dirty="0" smtClean="0">
                <a:latin typeface="Consolas"/>
              </a:rPr>
              <a:t/>
            </a:r>
            <a:br>
              <a:rPr lang="en-US" sz="1400" dirty="0" smtClean="0">
                <a:latin typeface="Consolas"/>
              </a:rPr>
            </a:br>
            <a:endParaRPr lang="en-US" sz="1400" dirty="0" smtClean="0">
              <a:latin typeface="Consolas"/>
            </a:endParaRPr>
          </a:p>
        </p:txBody>
      </p:sp>
      <p:sp>
        <p:nvSpPr>
          <p:cNvPr id="11" name="Rechteckiger Pfeil 10"/>
          <p:cNvSpPr/>
          <p:nvPr/>
        </p:nvSpPr>
        <p:spPr>
          <a:xfrm flipV="1">
            <a:off x="1371600" y="5551069"/>
            <a:ext cx="912478" cy="851647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DLL Export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DLL Export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Objects can be exported to a DLL and dynamically loaded at runtime through the Factory: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38200" y="2362200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include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MyObject.h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include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base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/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Factory.h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ifndef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DLLEXP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define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DLLEXP extern "C" __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declspec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 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dllexport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)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endif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DLLEXP </a:t>
            </a:r>
            <a:r>
              <a:rPr lang="de-DE" sz="13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Register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::Factory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factory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FILE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logfile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IMessage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>
              <a:spcBef>
                <a:spcPct val="20000"/>
              </a:spcBef>
              <a:defRPr/>
            </a:pPr>
            <a:endParaRPr lang="de-DE" sz="1300" dirty="0" smtClean="0">
              <a:solidFill>
                <a:srgbClr val="000000"/>
              </a:solidFill>
              <a:latin typeface="Consolas"/>
            </a:endParaRP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::Factory::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SetFactory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factory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if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logfile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ssiout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logfile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if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ssimsg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message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>
              <a:spcBef>
                <a:spcPct val="20000"/>
              </a:spcBef>
              <a:defRPr/>
            </a:pP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 } 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/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  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return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Consolas"/>
              </a:rPr>
              <a:t>ssi</a:t>
            </a:r>
            <a:r>
              <a:rPr lang="de-DE" sz="1300" dirty="0" smtClean="0">
                <a:solidFill>
                  <a:srgbClr val="000000"/>
                </a:solidFill>
                <a:latin typeface="Consolas"/>
              </a:rPr>
              <a:t>::Factory::Register (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MyObject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::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GetCreateName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(), </a:t>
            </a:r>
            <a:r>
              <a:rPr kumimoji="0" lang="de-DE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MyObject</a:t>
            </a: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::Create); </a:t>
            </a:r>
            <a:b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</a:br>
            <a:r>
              <a:rPr kumimoji="0" lang="de-DE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} </a:t>
            </a:r>
            <a:endParaRPr kumimoji="0" lang="de-DE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API Generation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API documentation is automatically extracted from a DLL </a:t>
            </a: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dirty="0" err="1" smtClean="0"/>
              <a:t>APIGenerator</a:t>
            </a:r>
            <a:r>
              <a:rPr lang="de-DE" sz="2000" dirty="0" smtClean="0"/>
              <a:t>:</a:t>
            </a:r>
          </a:p>
          <a:p>
            <a:pPr>
              <a:buNone/>
            </a:pPr>
            <a:endParaRPr lang="de-DE" sz="15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1500" dirty="0" err="1" smtClean="0">
                <a:solidFill>
                  <a:srgbClr val="000000"/>
                </a:solidFill>
                <a:latin typeface="Consolas"/>
              </a:rPr>
              <a:t>APIGenerator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:: </a:t>
            </a:r>
            <a:r>
              <a:rPr lang="de-DE" sz="1500" dirty="0" err="1" smtClean="0">
                <a:solidFill>
                  <a:srgbClr val="000000"/>
                </a:solidFill>
                <a:latin typeface="Consolas"/>
              </a:rPr>
              <a:t>APIGenerator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500" dirty="0" err="1" smtClean="0">
                <a:solidFill>
                  <a:srgbClr val="000000"/>
                </a:solidFill>
                <a:latin typeface="Consolas"/>
              </a:rPr>
              <a:t>CreateAPI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500" dirty="0" smtClean="0">
                <a:solidFill>
                  <a:srgbClr val="800000"/>
                </a:solidFill>
                <a:latin typeface="Consolas"/>
              </a:rPr>
              <a:t>"my.dll"</a:t>
            </a:r>
            <a:r>
              <a:rPr lang="de-DE" sz="15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500" dirty="0" smtClean="0">
              <a:latin typeface="Consolas"/>
            </a:endParaRPr>
          </a:p>
          <a:p>
            <a:pPr>
              <a:buNone/>
            </a:pPr>
            <a:r>
              <a:rPr lang="de-DE" sz="1500" dirty="0" smtClean="0">
                <a:latin typeface="Consolas"/>
              </a:rPr>
              <a:t/>
            </a:r>
            <a:br>
              <a:rPr lang="de-DE" sz="1500" dirty="0" smtClean="0">
                <a:latin typeface="Consolas"/>
              </a:rPr>
            </a:br>
            <a:endParaRPr lang="de-DE" sz="1500" dirty="0" smtClean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200400"/>
            <a:ext cx="5443771" cy="331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iger Pfeil 4"/>
          <p:cNvSpPr/>
          <p:nvPr/>
        </p:nvSpPr>
        <p:spPr>
          <a:xfrm flipV="1">
            <a:off x="914400" y="2971799"/>
            <a:ext cx="762000" cy="711201"/>
          </a:xfrm>
          <a:prstGeom prst="ben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Machine</a:t>
            </a:r>
            <a:r>
              <a:rPr lang="de-DE" smtClean="0"/>
              <a:t> </a:t>
            </a:r>
            <a:r>
              <a:rPr lang="de-DE" err="1" smtClean="0"/>
              <a:t>learning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 smtClean="0"/>
              <a:t>Social</a:t>
            </a:r>
            <a:r>
              <a:rPr lang="de-DE" smtClean="0"/>
              <a:t> Signal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smtClean="0"/>
              <a:t>Machine Learning</a:t>
            </a:r>
            <a:endParaRPr lang="en-US" sz="4000"/>
          </a:p>
        </p:txBody>
      </p:sp>
      <p:sp>
        <p:nvSpPr>
          <p:cNvPr id="5" name="Textfeld 4"/>
          <p:cNvSpPr txBox="1"/>
          <p:nvPr/>
        </p:nvSpPr>
        <p:spPr>
          <a:xfrm>
            <a:off x="609600" y="1371600"/>
            <a:ext cx="79248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Inhaltsplatzhalt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Machine learning is concerned with the design and development of algorithms that allow computers to evolve behaviors based on empirical data, such as from sensor data or databases</a:t>
            </a:r>
          </a:p>
          <a:p>
            <a:r>
              <a:rPr lang="en-US" sz="2000" dirty="0" smtClean="0"/>
              <a:t>A learner can take advantage of examples (training data) to capture characteristics of interest of their unknown underlying probability distribution. </a:t>
            </a:r>
          </a:p>
          <a:p>
            <a:r>
              <a:rPr lang="en-US" sz="2000" dirty="0" smtClean="0"/>
              <a:t>A major focus of machine learning research is to automatically learn to recognize complex patterns and make intelligent decisions based on training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Example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914400" y="1676401"/>
            <a:ext cx="752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Adobe Caslon Pro" pitchFamily="18" charset="0"/>
              </a:rPr>
              <a:t>Sensor</a:t>
            </a:r>
            <a:r>
              <a:rPr lang="de-DE" dirty="0" smtClean="0">
                <a:latin typeface="Adobe Caslon Pro" pitchFamily="18" charset="0"/>
              </a:rPr>
              <a:t>		2-D </a:t>
            </a:r>
            <a:r>
              <a:rPr lang="de-DE" dirty="0" err="1" smtClean="0">
                <a:latin typeface="Adobe Caslon Pro" pitchFamily="18" charset="0"/>
              </a:rPr>
              <a:t>cursor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stream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captured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from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mouse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sensor</a:t>
            </a:r>
            <a:endParaRPr lang="de-DE" dirty="0" smtClean="0">
              <a:latin typeface="Adobe Caslon Pro" pitchFamily="18" charset="0"/>
            </a:endParaRPr>
          </a:p>
          <a:p>
            <a:r>
              <a:rPr lang="de-DE" b="1" dirty="0" smtClean="0">
                <a:latin typeface="Adobe Caslon Pro" pitchFamily="18" charset="0"/>
              </a:rPr>
              <a:t>Training Data</a:t>
            </a:r>
            <a:r>
              <a:rPr lang="de-DE" dirty="0" smtClean="0">
                <a:latin typeface="Adobe Caslon Pro" pitchFamily="18" charset="0"/>
              </a:rPr>
              <a:t>	</a:t>
            </a:r>
            <a:r>
              <a:rPr lang="en-US" dirty="0" smtClean="0">
                <a:latin typeface="Adobe Caslon Pro" pitchFamily="18" charset="0"/>
              </a:rPr>
              <a:t>Recorded movements</a:t>
            </a:r>
            <a:r>
              <a:rPr lang="de-DE" dirty="0" smtClean="0">
                <a:latin typeface="Adobe Caslon Pro" pitchFamily="18" charset="0"/>
              </a:rPr>
              <a:t>	</a:t>
            </a:r>
          </a:p>
          <a:p>
            <a:r>
              <a:rPr lang="de-DE" b="1" dirty="0" err="1" smtClean="0">
                <a:latin typeface="Adobe Caslon Pro" pitchFamily="18" charset="0"/>
              </a:rPr>
              <a:t>Learner</a:t>
            </a:r>
            <a:r>
              <a:rPr lang="de-DE" b="1" dirty="0" smtClean="0">
                <a:latin typeface="Adobe Caslon Pro" pitchFamily="18" charset="0"/>
              </a:rPr>
              <a:t>	</a:t>
            </a:r>
            <a:r>
              <a:rPr lang="de-DE" dirty="0" smtClean="0">
                <a:latin typeface="Adobe Caslon Pro" pitchFamily="18" charset="0"/>
              </a:rPr>
              <a:t>	Dollar$1 </a:t>
            </a:r>
            <a:r>
              <a:rPr lang="de-DE" dirty="0" err="1" smtClean="0">
                <a:latin typeface="Adobe Caslon Pro" pitchFamily="18" charset="0"/>
              </a:rPr>
              <a:t>algorithm</a:t>
            </a:r>
            <a:r>
              <a:rPr lang="de-DE" dirty="0" smtClean="0">
                <a:latin typeface="Adobe Caslon Pro" pitchFamily="18" charset="0"/>
              </a:rPr>
              <a:t> (</a:t>
            </a:r>
            <a:r>
              <a:rPr lang="de-DE" dirty="0" err="1" smtClean="0">
                <a:latin typeface="Adobe Caslon Pro" pitchFamily="18" charset="0"/>
              </a:rPr>
              <a:t>finds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best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matching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training</a:t>
            </a:r>
            <a:r>
              <a:rPr lang="de-DE" dirty="0" smtClean="0">
                <a:latin typeface="Adobe Caslon Pro" pitchFamily="18" charset="0"/>
              </a:rPr>
              <a:t> </a:t>
            </a:r>
            <a:r>
              <a:rPr lang="de-DE" dirty="0" err="1" smtClean="0">
                <a:latin typeface="Adobe Caslon Pro" pitchFamily="18" charset="0"/>
              </a:rPr>
              <a:t>example</a:t>
            </a:r>
            <a:r>
              <a:rPr lang="de-DE" dirty="0" smtClean="0">
                <a:latin typeface="Adobe Caslon Pro" pitchFamily="18" charset="0"/>
              </a:rPr>
              <a:t>)</a:t>
            </a:r>
          </a:p>
          <a:p>
            <a:endParaRPr lang="de-DE" dirty="0" smtClean="0">
              <a:latin typeface="Adobe Caslon Pro" pitchFamily="18" charset="0"/>
            </a:endParaRPr>
          </a:p>
          <a:p>
            <a:endParaRPr lang="de-DE" dirty="0">
              <a:latin typeface="Adobe Caslon Pro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819400"/>
            <a:ext cx="23241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feil nach rechts 6"/>
          <p:cNvSpPr/>
          <p:nvPr/>
        </p:nvSpPr>
        <p:spPr>
          <a:xfrm>
            <a:off x="4724400" y="3962400"/>
            <a:ext cx="838200" cy="609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791200" y="3505200"/>
            <a:ext cx="3352800" cy="33528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76213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[trigger___] update (0.72@0.52)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[recog_c__1] recognized class circle</a:t>
            </a:r>
          </a:p>
          <a:p>
            <a:pPr marL="176213" indent="-176213">
              <a:spcBef>
                <a:spcPct val="20000"/>
              </a:spcBef>
            </a:pPr>
            <a:r>
              <a:rPr lang="en-US" sz="1400" smtClean="0">
                <a:solidFill>
                  <a:schemeClr val="bg1"/>
                </a:solidFill>
                <a:latin typeface="Consolas"/>
              </a:rPr>
              <a:t>circle {0.84}</a:t>
            </a:r>
            <a:endParaRPr lang="de-DE" sz="1400" smtClean="0">
              <a:solidFill>
                <a:schemeClr val="bg1"/>
              </a:solidFill>
              <a:latin typeface="Consola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5334000" cy="639762"/>
          </a:xfrm>
        </p:spPr>
        <p:txBody>
          <a:bodyPr>
            <a:normAutofit fontScale="90000"/>
          </a:bodyPr>
          <a:lstStyle/>
          <a:p>
            <a:r>
              <a:rPr lang="de-DE" err="1" smtClean="0"/>
              <a:t>Classification</a:t>
            </a:r>
            <a:r>
              <a:rPr lang="de-DE" smtClean="0"/>
              <a:t> Pipeline</a:t>
            </a:r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5257800" y="15621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Signal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1447800" y="29718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Pre</a:t>
            </a:r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-Processing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352800" y="29718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Feature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Extraction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257800" y="29718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Feature </a:t>
            </a:r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Selection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447800" y="46101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 err="1">
                <a:solidFill>
                  <a:srgbClr val="000000"/>
                </a:solidFill>
                <a:latin typeface="Adobe Caslon Pro" pitchFamily="18" charset="0"/>
              </a:rPr>
              <a:t>Classification</a:t>
            </a:r>
            <a:endParaRPr lang="de-DE" sz="1600">
              <a:solidFill>
                <a:srgbClr val="000000"/>
              </a:solidFill>
              <a:latin typeface="Adobe Caslon Pro" pitchFamily="18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5257800" y="46101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Evaluation</a:t>
            </a:r>
          </a:p>
        </p:txBody>
      </p:sp>
      <p:cxnSp>
        <p:nvCxnSpPr>
          <p:cNvPr id="20" name="Form 19"/>
          <p:cNvCxnSpPr>
            <a:stCxn id="11" idx="3"/>
            <a:endCxn id="12" idx="1"/>
          </p:cNvCxnSpPr>
          <p:nvPr/>
        </p:nvCxnSpPr>
        <p:spPr>
          <a:xfrm flipH="1">
            <a:off x="1447800" y="1905000"/>
            <a:ext cx="5486400" cy="1409700"/>
          </a:xfrm>
          <a:prstGeom prst="bentConnector5">
            <a:avLst>
              <a:gd name="adj1" fmla="val -4167"/>
              <a:gd name="adj2" fmla="val 50000"/>
              <a:gd name="adj3" fmla="val 104167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2" idx="3"/>
            <a:endCxn id="13" idx="1"/>
          </p:cNvCxnSpPr>
          <p:nvPr/>
        </p:nvCxnSpPr>
        <p:spPr>
          <a:xfrm>
            <a:off x="3124200" y="33147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3" idx="3"/>
            <a:endCxn id="14" idx="1"/>
          </p:cNvCxnSpPr>
          <p:nvPr/>
        </p:nvCxnSpPr>
        <p:spPr>
          <a:xfrm>
            <a:off x="5029200" y="3314700"/>
            <a:ext cx="2286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Form 28"/>
          <p:cNvCxnSpPr>
            <a:stCxn id="14" idx="3"/>
            <a:endCxn id="15" idx="1"/>
          </p:cNvCxnSpPr>
          <p:nvPr/>
        </p:nvCxnSpPr>
        <p:spPr>
          <a:xfrm flipH="1">
            <a:off x="1447800" y="3314700"/>
            <a:ext cx="5486400" cy="1638300"/>
          </a:xfrm>
          <a:prstGeom prst="bentConnector5">
            <a:avLst>
              <a:gd name="adj1" fmla="val -4167"/>
              <a:gd name="adj2" fmla="val 50000"/>
              <a:gd name="adj3" fmla="val 104167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endCxn id="16" idx="1"/>
          </p:cNvCxnSpPr>
          <p:nvPr/>
        </p:nvCxnSpPr>
        <p:spPr>
          <a:xfrm>
            <a:off x="3124200" y="4953000"/>
            <a:ext cx="2133600" cy="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Abgerundetes Rechteck 34"/>
          <p:cNvSpPr/>
          <p:nvPr/>
        </p:nvSpPr>
        <p:spPr>
          <a:xfrm>
            <a:off x="1447800" y="1562100"/>
            <a:ext cx="1676400" cy="685800"/>
          </a:xfrm>
          <a:prstGeom prst="round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miter lim="800000"/>
            <a:headEnd type="none" w="lg" len="lg"/>
            <a:tailEnd type="non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tIns="144000" anchor="ctr"/>
          <a:lstStyle/>
          <a:p>
            <a:pPr algn="ctr" eaLnBrk="0" hangingPunct="0"/>
            <a:r>
              <a:rPr lang="de-DE" sz="1600">
                <a:solidFill>
                  <a:srgbClr val="000000"/>
                </a:solidFill>
                <a:latin typeface="Adobe Caslon Pro" pitchFamily="18" charset="0"/>
              </a:rPr>
              <a:t>Sensor</a:t>
            </a:r>
          </a:p>
        </p:txBody>
      </p:sp>
      <p:cxnSp>
        <p:nvCxnSpPr>
          <p:cNvPr id="36" name="Gerade Verbindung 35"/>
          <p:cNvCxnSpPr>
            <a:stCxn id="35" idx="3"/>
            <a:endCxn id="11" idx="1"/>
          </p:cNvCxnSpPr>
          <p:nvPr/>
        </p:nvCxnSpPr>
        <p:spPr>
          <a:xfrm>
            <a:off x="3124200" y="1905000"/>
            <a:ext cx="2133600" cy="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3381</Words>
  <Application>Microsoft Office PowerPoint</Application>
  <PresentationFormat>Bildschirmpräsentation (4:3)</PresentationFormat>
  <Paragraphs>1206</Paragraphs>
  <Slides>130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130</vt:i4>
      </vt:variant>
    </vt:vector>
  </HeadingPairs>
  <TitlesOfParts>
    <vt:vector size="138" baseType="lpstr">
      <vt:lpstr>Adobe Caslon Pro</vt:lpstr>
      <vt:lpstr>Arial</vt:lpstr>
      <vt:lpstr>Calibri</vt:lpstr>
      <vt:lpstr>Consolas</vt:lpstr>
      <vt:lpstr>Lucida Console</vt:lpstr>
      <vt:lpstr>Tw Cen MT</vt:lpstr>
      <vt:lpstr>Wingdings</vt:lpstr>
      <vt:lpstr>Office Theme</vt:lpstr>
      <vt:lpstr>Social Signal Interpretation  C++ Tutorial</vt:lpstr>
      <vt:lpstr>Hello</vt:lpstr>
      <vt:lpstr>Objects</vt:lpstr>
      <vt:lpstr>Object Management</vt:lpstr>
      <vt:lpstr>Factory</vt:lpstr>
      <vt:lpstr>Options</vt:lpstr>
      <vt:lpstr>Object Example</vt:lpstr>
      <vt:lpstr>Object Example</vt:lpstr>
      <vt:lpstr>Object Example</vt:lpstr>
      <vt:lpstr>Object Example</vt:lpstr>
      <vt:lpstr>Object Example</vt:lpstr>
      <vt:lpstr>STRINGS</vt:lpstr>
      <vt:lpstr>Strings</vt:lpstr>
      <vt:lpstr>STREAMS</vt:lpstr>
      <vt:lpstr>Digital Signals</vt:lpstr>
      <vt:lpstr>Stream</vt:lpstr>
      <vt:lpstr>Stream Struct</vt:lpstr>
      <vt:lpstr>Create Stream</vt:lpstr>
      <vt:lpstr>In/Output Stream</vt:lpstr>
      <vt:lpstr>Threading</vt:lpstr>
      <vt:lpstr>Thread Class</vt:lpstr>
      <vt:lpstr>Thread Example</vt:lpstr>
      <vt:lpstr>Thread Example</vt:lpstr>
      <vt:lpstr>PipelineS</vt:lpstr>
      <vt:lpstr>Processing pipeline</vt:lpstr>
      <vt:lpstr>Buffering</vt:lpstr>
      <vt:lpstr>Ring Buffer</vt:lpstr>
      <vt:lpstr>TheFramework Class</vt:lpstr>
      <vt:lpstr>Run Pipeline</vt:lpstr>
      <vt:lpstr>Sensor</vt:lpstr>
      <vt:lpstr>Sensor</vt:lpstr>
      <vt:lpstr>Interfaces</vt:lpstr>
      <vt:lpstr>Sensor Example</vt:lpstr>
      <vt:lpstr>Sensor Example</vt:lpstr>
      <vt:lpstr>Sensor Example</vt:lpstr>
      <vt:lpstr>Sensor Example</vt:lpstr>
      <vt:lpstr>Sensor Example</vt:lpstr>
      <vt:lpstr>consumer</vt:lpstr>
      <vt:lpstr>Consumer</vt:lpstr>
      <vt:lpstr>IConsumer</vt:lpstr>
      <vt:lpstr>Consumer Example</vt:lpstr>
      <vt:lpstr>Consumer Example</vt:lpstr>
      <vt:lpstr>Pipeline Example</vt:lpstr>
      <vt:lpstr>Pipeline Example</vt:lpstr>
      <vt:lpstr>Transformer</vt:lpstr>
      <vt:lpstr>Transformer</vt:lpstr>
      <vt:lpstr>ITransformer</vt:lpstr>
      <vt:lpstr>Example: Transformer</vt:lpstr>
      <vt:lpstr>Example: Transformer</vt:lpstr>
      <vt:lpstr>Example: Transformer</vt:lpstr>
      <vt:lpstr>FilteR</vt:lpstr>
      <vt:lpstr>Filter</vt:lpstr>
      <vt:lpstr>Filter Example</vt:lpstr>
      <vt:lpstr>Filter Example</vt:lpstr>
      <vt:lpstr>Filter Example</vt:lpstr>
      <vt:lpstr>FEAture</vt:lpstr>
      <vt:lpstr>Feature</vt:lpstr>
      <vt:lpstr>Feature Example</vt:lpstr>
      <vt:lpstr>Feature Example</vt:lpstr>
      <vt:lpstr>Feature Example</vt:lpstr>
      <vt:lpstr>Feature Example</vt:lpstr>
      <vt:lpstr>Feature Example</vt:lpstr>
      <vt:lpstr>CHAIN</vt:lpstr>
      <vt:lpstr>Feature</vt:lpstr>
      <vt:lpstr>Feature Example</vt:lpstr>
      <vt:lpstr>Video processing</vt:lpstr>
      <vt:lpstr>Video Struct</vt:lpstr>
      <vt:lpstr>IComponent</vt:lpstr>
      <vt:lpstr>OpenCV</vt:lpstr>
      <vt:lpstr>Consumer Example</vt:lpstr>
      <vt:lpstr>Filter Example</vt:lpstr>
      <vt:lpstr>Feature Example</vt:lpstr>
      <vt:lpstr>Pipeline</vt:lpstr>
      <vt:lpstr>EVENTS</vt:lpstr>
      <vt:lpstr>Events</vt:lpstr>
      <vt:lpstr>Event Address</vt:lpstr>
      <vt:lpstr>Time Span</vt:lpstr>
      <vt:lpstr>Interfaces</vt:lpstr>
      <vt:lpstr>Interfaces</vt:lpstr>
      <vt:lpstr>Events</vt:lpstr>
      <vt:lpstr>Events</vt:lpstr>
      <vt:lpstr>Sender Example</vt:lpstr>
      <vt:lpstr>Sender Example</vt:lpstr>
      <vt:lpstr>Sender Example</vt:lpstr>
      <vt:lpstr>Listener Example</vt:lpstr>
      <vt:lpstr>Listener Example</vt:lpstr>
      <vt:lpstr>Events Example</vt:lpstr>
      <vt:lpstr>XML Pipelines</vt:lpstr>
      <vt:lpstr>XML Pipelines</vt:lpstr>
      <vt:lpstr>XML Pipelines</vt:lpstr>
      <vt:lpstr>XML Pipelines</vt:lpstr>
      <vt:lpstr>XML Pipelines</vt:lpstr>
      <vt:lpstr>DLL Export</vt:lpstr>
      <vt:lpstr>DLL Export</vt:lpstr>
      <vt:lpstr>API Generation</vt:lpstr>
      <vt:lpstr>Machine learning</vt:lpstr>
      <vt:lpstr>Machine Learning</vt:lpstr>
      <vt:lpstr>Example</vt:lpstr>
      <vt:lpstr>Classification Pipeline</vt:lpstr>
      <vt:lpstr>Classification</vt:lpstr>
      <vt:lpstr>Classification</vt:lpstr>
      <vt:lpstr>Classification</vt:lpstr>
      <vt:lpstr>Evaluation</vt:lpstr>
      <vt:lpstr>Samples</vt:lpstr>
      <vt:lpstr>Sample</vt:lpstr>
      <vt:lpstr>ISamples</vt:lpstr>
      <vt:lpstr>ISamples Wrapper</vt:lpstr>
      <vt:lpstr>trainer</vt:lpstr>
      <vt:lpstr>Trainer</vt:lpstr>
      <vt:lpstr>Trainer</vt:lpstr>
      <vt:lpstr>Evaluation</vt:lpstr>
      <vt:lpstr>Model</vt:lpstr>
      <vt:lpstr>Model</vt:lpstr>
      <vt:lpstr>IModel</vt:lpstr>
      <vt:lpstr>Model Example</vt:lpstr>
      <vt:lpstr>Model Example</vt:lpstr>
      <vt:lpstr>Model Example</vt:lpstr>
      <vt:lpstr>Model Example</vt:lpstr>
      <vt:lpstr>Model Example</vt:lpstr>
      <vt:lpstr>Model Example</vt:lpstr>
      <vt:lpstr>Fusion</vt:lpstr>
      <vt:lpstr>Fusion</vt:lpstr>
      <vt:lpstr>IFusion</vt:lpstr>
      <vt:lpstr>Fusion Example</vt:lpstr>
      <vt:lpstr>Fusion Example</vt:lpstr>
      <vt:lpstr>Fusion Example</vt:lpstr>
      <vt:lpstr>Fusion Example</vt:lpstr>
      <vt:lpstr>Online classification</vt:lpstr>
      <vt:lpstr>Online Classification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Gregor Mehlmann</dc:creator>
  <cp:lastModifiedBy>wagner</cp:lastModifiedBy>
  <cp:revision>914</cp:revision>
  <cp:lastPrinted>2015-05-11T15:19:46Z</cp:lastPrinted>
  <dcterms:created xsi:type="dcterms:W3CDTF">2006-08-16T00:00:00Z</dcterms:created>
  <dcterms:modified xsi:type="dcterms:W3CDTF">2018-01-10T11:38:02Z</dcterms:modified>
</cp:coreProperties>
</file>