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"/>
  </p:notesMasterIdLst>
  <p:handoutMasterIdLst>
    <p:handoutMasterId r:id="rId5"/>
  </p:handoutMasterIdLst>
  <p:sldIdLst>
    <p:sldId id="423" r:id="rId2"/>
    <p:sldId id="424" r:id="rId3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66"/>
    <a:srgbClr val="66FF66"/>
    <a:srgbClr val="000099"/>
    <a:srgbClr val="00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88929" autoAdjust="0"/>
  </p:normalViewPr>
  <p:slideViewPr>
    <p:cSldViewPr>
      <p:cViewPr varScale="1">
        <p:scale>
          <a:sx n="114" d="100"/>
          <a:sy n="114" d="100"/>
        </p:scale>
        <p:origin x="-1590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C9D5E7CE-C2C6-4102-A4EC-E00BBCAE5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90814D-9976-4389-B177-69196769E291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8B18BB43-C046-4D28-A2ED-04D45D91F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9997A90F-3ABC-457F-AFC5-1ED0E1149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29D43A6-8441-4594-9622-97E494ACE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8E4CDC32-75B9-45DC-BC45-9EA18BE755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300" y="515602"/>
            <a:ext cx="8991600" cy="100013"/>
          </a:xfrm>
          <a:prstGeom prst="rect">
            <a:avLst/>
          </a:prstGeom>
          <a:gradFill rotWithShape="1">
            <a:gsLst>
              <a:gs pos="0">
                <a:srgbClr val="4D0808">
                  <a:alpha val="80000"/>
                </a:srgbClr>
              </a:gs>
              <a:gs pos="30000">
                <a:srgbClr val="FF0300">
                  <a:alpha val="56000"/>
                </a:srgbClr>
              </a:gs>
              <a:gs pos="55000">
                <a:srgbClr val="FF7A00">
                  <a:alpha val="36000"/>
                </a:srgbClr>
              </a:gs>
              <a:gs pos="100000">
                <a:srgbClr val="FFF200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latin typeface="Arial" charset="0"/>
            </a:endParaRP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xmlns="" id="{8D8B1840-00F5-41C4-BD9A-2BD9ABF8E9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306" y="10341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">
            <a:extLst>
              <a:ext uri="{FF2B5EF4-FFF2-40B4-BE49-F238E27FC236}">
                <a16:creationId xmlns:a16="http://schemas.microsoft.com/office/drawing/2014/main" xmlns="" id="{D49F71FB-9E00-43A1-9767-6C04CA5E76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5454" y="83323"/>
            <a:ext cx="3537426" cy="4387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rtl="0" eaLnBrk="1" fontAlgn="base" hangingPunct="1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  <a:t>基于 </a:t>
            </a:r>
            <a:r>
              <a:rPr lang="en-US" altLang="zh-CN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  <a:t>Java </a:t>
            </a:r>
            <a:r>
              <a:rPr lang="zh-CN" altLang="en-US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  <a:t>的面向对象程序设计 </a:t>
            </a:r>
            <a:r>
              <a:rPr lang="en-US" altLang="zh-CN" sz="1000" b="1" kern="1200" dirty="0">
                <a:solidFill>
                  <a:schemeClr val="accent3">
                    <a:lumMod val="65000"/>
                  </a:schemeClr>
                </a:solidFill>
                <a:latin typeface="Comic Sans MS" pitchFamily="66" charset="0"/>
                <a:ea typeface="宋体" pitchFamily="2" charset="-122"/>
                <a:cs typeface="+mn-cs"/>
              </a:rPr>
              <a:t>B</a:t>
            </a:r>
            <a:r>
              <a:rPr lang="zh-CN" altLang="en-US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  <a:t/>
            </a:r>
            <a:br>
              <a:rPr lang="zh-CN" altLang="en-US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</a:br>
            <a:r>
              <a:rPr lang="en-US" altLang="zh-CN" sz="1000" b="1" kern="1200" dirty="0">
                <a:solidFill>
                  <a:schemeClr val="accent3">
                    <a:lumMod val="65000"/>
                  </a:schemeClr>
                </a:solidFill>
                <a:latin typeface="Comic Sans MS" pitchFamily="66" charset="0"/>
                <a:ea typeface="宋体" pitchFamily="2" charset="-122"/>
                <a:cs typeface="+mn-cs"/>
              </a:rPr>
              <a:t>Object-oriented programming based on Java B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A602886F-CD53-4A7F-896B-7129A3255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304" y="583381"/>
            <a:ext cx="8915400" cy="792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9100" y="1591493"/>
            <a:ext cx="4381500" cy="49341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591493"/>
            <a:ext cx="4381500" cy="23765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4149080"/>
            <a:ext cx="4381500" cy="2376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19100" y="1447477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xmlns="" id="{CB4D0035-2A21-4023-958B-12AA8BA70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55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108" y="476673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1108" y="1484784"/>
            <a:ext cx="4381500" cy="493417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5008" y="1484784"/>
            <a:ext cx="4381500" cy="4934173"/>
          </a:xfrm>
        </p:spPr>
        <p:txBody>
          <a:bodyPr/>
          <a:lstStyle/>
          <a:p>
            <a:r>
              <a:rPr lang="zh-CN" altLang="en-US"/>
              <a:t>单击图标添加剪 贴画</a:t>
            </a: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1108" y="1340768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25C1DD7-6B8D-4A82-8F1E-BF1E82F937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488" y="692696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700809"/>
            <a:ext cx="9066212" cy="4176464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661396" y="6453336"/>
            <a:ext cx="583208" cy="298457"/>
          </a:xfr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344488" y="1556792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27E966-02E1-4E0D-94BB-F023F50B12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404664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412776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5008" y="1412776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19100" y="1268760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B86C93F-CA50-4211-81D0-CB0B3D40D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1396" y="6453336"/>
            <a:ext cx="583208" cy="298457"/>
          </a:xfrm>
        </p:spPr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497" y="52097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6496" y="1540204"/>
            <a:ext cx="4455513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6496" y="220486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25580" y="1540204"/>
            <a:ext cx="4457129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5580" y="220486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16497" y="138506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xmlns="" id="{68F0F38F-154A-4E0A-B092-44FFD17704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497" y="448962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6496" y="1468196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6496" y="2132856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5580" y="2132856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16497" y="1313058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7A6338-D777-4107-B8DC-EAA5E5632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0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488" y="908720"/>
            <a:ext cx="8991600" cy="650044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19894" y="1700808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3575DAB-0551-47C2-9585-6B55FB875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EAD8F98-8025-4C92-A0D6-68EFD0809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0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680" y="620688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880" y="620688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4680" y="1782738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807FF68D-7A3B-4725-8E03-DCE8AAB2C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5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8290" y="782429"/>
            <a:ext cx="8991600" cy="65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894" y="1615289"/>
            <a:ext cx="9066212" cy="479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1396" y="6545724"/>
            <a:ext cx="583208" cy="29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2" name="AutoShape 5" descr="https://publicrelationssydney.com.au/wp-content/uploads/2013/01/shutterstock_80434384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8E578F43-EAD0-40C6-A76E-CDB05B78CC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300" y="515602"/>
            <a:ext cx="8991600" cy="100013"/>
          </a:xfrm>
          <a:prstGeom prst="rect">
            <a:avLst/>
          </a:prstGeom>
          <a:gradFill rotWithShape="1">
            <a:gsLst>
              <a:gs pos="0">
                <a:srgbClr val="4D0808">
                  <a:alpha val="80000"/>
                </a:srgbClr>
              </a:gs>
              <a:gs pos="30000">
                <a:srgbClr val="FF0300">
                  <a:alpha val="56000"/>
                </a:srgbClr>
              </a:gs>
              <a:gs pos="55000">
                <a:srgbClr val="FF7A00">
                  <a:alpha val="36000"/>
                </a:srgbClr>
              </a:gs>
              <a:gs pos="100000">
                <a:srgbClr val="FFF200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latin typeface="Arial" charset="0"/>
            </a:endParaRP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xmlns="" id="{3665E4B7-7B66-4E27-BE0A-123E7DC7AE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306" y="10341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2">
            <a:extLst>
              <a:ext uri="{FF2B5EF4-FFF2-40B4-BE49-F238E27FC236}">
                <a16:creationId xmlns:a16="http://schemas.microsoft.com/office/drawing/2014/main" xmlns="" id="{B88CC1AA-BB32-4EDE-8C46-1ECE79380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5454" y="83323"/>
            <a:ext cx="3537426" cy="4387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rtl="0" eaLnBrk="1" fontAlgn="base" hangingPunct="1">
              <a:lnSpc>
                <a:spcPts val="14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  <a:t>基于 </a:t>
            </a:r>
            <a:r>
              <a:rPr lang="en-US" altLang="zh-CN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  <a:t>Java </a:t>
            </a:r>
            <a:r>
              <a:rPr lang="zh-CN" altLang="en-US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  <a:t>的面向对象程序设计 </a:t>
            </a:r>
            <a:r>
              <a:rPr lang="en-US" altLang="zh-CN" sz="1000" b="1" kern="1200" dirty="0">
                <a:solidFill>
                  <a:schemeClr val="accent3">
                    <a:lumMod val="65000"/>
                  </a:schemeClr>
                </a:solidFill>
                <a:latin typeface="Comic Sans MS" pitchFamily="66" charset="0"/>
                <a:ea typeface="宋体" pitchFamily="2" charset="-122"/>
                <a:cs typeface="+mn-cs"/>
              </a:rPr>
              <a:t>B</a:t>
            </a:r>
            <a:r>
              <a:rPr lang="zh-CN" altLang="en-US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  <a:t/>
            </a:r>
            <a:br>
              <a:rPr lang="zh-CN" altLang="en-US" sz="1000" b="1" kern="1200" dirty="0">
                <a:solidFill>
                  <a:schemeClr val="accent3">
                    <a:lumMod val="65000"/>
                  </a:schemeClr>
                </a:solidFill>
                <a:latin typeface="Arial" pitchFamily="34" charset="0"/>
                <a:ea typeface="华文行楷" pitchFamily="2" charset="-122"/>
                <a:cs typeface="+mn-cs"/>
              </a:rPr>
            </a:br>
            <a:r>
              <a:rPr lang="en-US" altLang="zh-CN" sz="1000" b="1" kern="1200" dirty="0">
                <a:solidFill>
                  <a:schemeClr val="accent3">
                    <a:lumMod val="65000"/>
                  </a:schemeClr>
                </a:solidFill>
                <a:latin typeface="Comic Sans MS" pitchFamily="66" charset="0"/>
                <a:ea typeface="宋体" pitchFamily="2" charset="-122"/>
                <a:cs typeface="+mn-cs"/>
              </a:rPr>
              <a:t>Object-oriented programming based on Java 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71" r:id="rId6"/>
    <p:sldLayoutId id="2147483663" r:id="rId7"/>
    <p:sldLayoutId id="2147483664" r:id="rId8"/>
    <p:sldLayoutId id="2147483665" r:id="rId9"/>
    <p:sldLayoutId id="2147483666" r:id="rId10"/>
    <p:sldLayoutId id="2147483669" r:id="rId11"/>
    <p:sldLayoutId id="214748367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2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18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xmlns="" id="{5B19080B-901C-4D46-93D3-6881FA14AE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4978" y="1556792"/>
            <a:ext cx="7916044" cy="744166"/>
          </a:xfrm>
        </p:spPr>
        <p:txBody>
          <a:bodyPr/>
          <a:lstStyle/>
          <a:p>
            <a:r>
              <a:rPr lang="zh-CN" altLang="en-US" sz="4400" dirty="0"/>
              <a:t>实验二 运算符、表达式与语句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2294CB-4634-448F-BDC3-2FC6C820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40ECE3-D9C1-40BD-B16E-2DC6E419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1700808"/>
            <a:ext cx="9066212" cy="4752528"/>
          </a:xfrm>
        </p:spPr>
        <p:txBody>
          <a:bodyPr/>
          <a:lstStyle/>
          <a:p>
            <a:r>
              <a:rPr lang="zh-CN" altLang="en-US" sz="2800" dirty="0"/>
              <a:t>完成</a:t>
            </a:r>
            <a:r>
              <a:rPr lang="zh-CN" altLang="en-US" sz="2800" dirty="0">
                <a:solidFill>
                  <a:srgbClr val="00B050"/>
                </a:solidFill>
              </a:rPr>
              <a:t>实验</a:t>
            </a:r>
            <a:r>
              <a:rPr lang="en-US" altLang="zh-CN" sz="2800" dirty="0">
                <a:solidFill>
                  <a:srgbClr val="00B050"/>
                </a:solidFill>
              </a:rPr>
              <a:t>1 </a:t>
            </a:r>
            <a:r>
              <a:rPr lang="zh-CN" altLang="en-US" sz="2800" dirty="0">
                <a:solidFill>
                  <a:srgbClr val="00B050"/>
                </a:solidFill>
              </a:rPr>
              <a:t>托运行李</a:t>
            </a:r>
            <a:r>
              <a:rPr lang="zh-CN" altLang="en-US" sz="2800" dirty="0"/>
              <a:t>，并用</a:t>
            </a:r>
            <a:r>
              <a:rPr lang="en-US" altLang="zh-CN" sz="2800" dirty="0">
                <a:solidFill>
                  <a:srgbClr val="FF0000"/>
                </a:solidFill>
              </a:rPr>
              <a:t>switch</a:t>
            </a:r>
            <a:r>
              <a:rPr lang="zh-CN" altLang="en-US" sz="2800" dirty="0"/>
              <a:t>语句将代码更改为：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70C0"/>
                </a:solidFill>
              </a:rPr>
              <a:t>输入：</a:t>
            </a:r>
            <a:r>
              <a:rPr lang="zh-CN" altLang="en-US" sz="3200" dirty="0">
                <a:solidFill>
                  <a:srgbClr val="FF0000"/>
                </a:solidFill>
              </a:rPr>
              <a:t>行李及托运方式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70C0"/>
                </a:solidFill>
              </a:rPr>
              <a:t>输出：</a:t>
            </a:r>
            <a:r>
              <a:rPr lang="zh-CN" altLang="en-US" sz="3200" dirty="0">
                <a:solidFill>
                  <a:srgbClr val="FF0000"/>
                </a:solidFill>
              </a:rPr>
              <a:t>相应的价格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阅读</a:t>
            </a:r>
            <a:r>
              <a:rPr lang="zh-CN" altLang="en-US" sz="2800" dirty="0">
                <a:solidFill>
                  <a:srgbClr val="00B050"/>
                </a:solidFill>
              </a:rPr>
              <a:t>实验</a:t>
            </a:r>
            <a:r>
              <a:rPr lang="en-US" altLang="zh-CN" sz="2800" dirty="0">
                <a:solidFill>
                  <a:srgbClr val="00B050"/>
                </a:solidFill>
              </a:rPr>
              <a:t>2 </a:t>
            </a:r>
            <a:r>
              <a:rPr lang="zh-CN" altLang="en-US" sz="2800" dirty="0">
                <a:solidFill>
                  <a:srgbClr val="00B050"/>
                </a:solidFill>
              </a:rPr>
              <a:t>自动售货机</a:t>
            </a:r>
            <a:r>
              <a:rPr lang="zh-CN" altLang="en-US" sz="2800" dirty="0"/>
              <a:t>，更改代码为：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可接受任意</a:t>
            </a:r>
            <a:r>
              <a:rPr lang="zh-CN" altLang="en-US" dirty="0" smtClean="0"/>
              <a:t>数量金额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当金额</a:t>
            </a:r>
            <a:r>
              <a:rPr lang="zh-CN" altLang="en-US" dirty="0" smtClean="0"/>
              <a:t>有余</a:t>
            </a:r>
            <a:r>
              <a:rPr lang="zh-CN" altLang="en-US" dirty="0"/>
              <a:t>，提示是否继续购买，如不购买</a:t>
            </a:r>
            <a:r>
              <a:rPr lang="zh-CN" altLang="en-US" dirty="0" smtClean="0"/>
              <a:t>，找零</a:t>
            </a:r>
            <a:endParaRPr lang="en-US" altLang="zh-CN" dirty="0"/>
          </a:p>
          <a:p>
            <a:r>
              <a:rPr lang="zh-CN" altLang="en-US" sz="2800" dirty="0"/>
              <a:t>完成</a:t>
            </a:r>
            <a:r>
              <a:rPr lang="zh-CN" altLang="en-US" sz="2800" dirty="0">
                <a:solidFill>
                  <a:srgbClr val="00B050"/>
                </a:solidFill>
              </a:rPr>
              <a:t>实验</a:t>
            </a:r>
            <a:r>
              <a:rPr lang="en-US" altLang="zh-CN" sz="2800" dirty="0">
                <a:solidFill>
                  <a:srgbClr val="00B050"/>
                </a:solidFill>
              </a:rPr>
              <a:t>3 </a:t>
            </a:r>
            <a:r>
              <a:rPr lang="zh-CN" altLang="en-US" sz="2800" dirty="0">
                <a:solidFill>
                  <a:srgbClr val="00B050"/>
                </a:solidFill>
              </a:rPr>
              <a:t>猜数字</a:t>
            </a:r>
            <a:r>
              <a:rPr lang="zh-CN" altLang="en-US" sz="2800" dirty="0" smtClean="0">
                <a:solidFill>
                  <a:srgbClr val="00B050"/>
                </a:solidFill>
              </a:rPr>
              <a:t>游戏</a:t>
            </a:r>
            <a:r>
              <a:rPr lang="zh-CN" altLang="en-US" sz="2800" dirty="0" smtClean="0">
                <a:solidFill>
                  <a:srgbClr val="00B050"/>
                </a:solidFill>
              </a:rPr>
              <a:t>、实验</a:t>
            </a:r>
            <a:r>
              <a:rPr lang="en-US" altLang="zh-CN" sz="2800" dirty="0" smtClean="0">
                <a:solidFill>
                  <a:srgbClr val="00B050"/>
                </a:solidFill>
              </a:rPr>
              <a:t>4 </a:t>
            </a:r>
            <a:r>
              <a:rPr lang="zh-CN" altLang="en-US" sz="2800" dirty="0" smtClean="0">
                <a:solidFill>
                  <a:srgbClr val="00B050"/>
                </a:solidFill>
              </a:rPr>
              <a:t>回文数（</a:t>
            </a:r>
            <a:r>
              <a:rPr lang="en-US" altLang="zh-CN" sz="2800" dirty="0" smtClean="0">
                <a:solidFill>
                  <a:srgbClr val="00B050"/>
                </a:solidFill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</a:rPr>
              <a:t>，</a:t>
            </a:r>
            <a:r>
              <a:rPr lang="en-US" altLang="zh-CN" sz="2800" dirty="0" smtClean="0">
                <a:solidFill>
                  <a:srgbClr val="00B050"/>
                </a:solidFill>
              </a:rPr>
              <a:t>11</a:t>
            </a:r>
            <a:r>
              <a:rPr lang="zh-CN" altLang="en-US" sz="2800" dirty="0" smtClean="0">
                <a:solidFill>
                  <a:srgbClr val="00B050"/>
                </a:solidFill>
              </a:rPr>
              <a:t>，</a:t>
            </a:r>
            <a:r>
              <a:rPr lang="en-US" altLang="zh-CN" sz="2800" dirty="0" smtClean="0">
                <a:solidFill>
                  <a:srgbClr val="00B050"/>
                </a:solidFill>
              </a:rPr>
              <a:t>101</a:t>
            </a:r>
            <a:r>
              <a:rPr lang="zh-CN" altLang="en-US" sz="2800" dirty="0" smtClean="0">
                <a:solidFill>
                  <a:srgbClr val="00B050"/>
                </a:solidFill>
              </a:rPr>
              <a:t>，</a:t>
            </a:r>
            <a:r>
              <a:rPr lang="en-US" altLang="zh-CN" sz="2800" dirty="0" smtClean="0">
                <a:solidFill>
                  <a:srgbClr val="00B050"/>
                </a:solidFill>
              </a:rPr>
              <a:t>1221</a:t>
            </a:r>
            <a:r>
              <a:rPr lang="zh-CN" altLang="en-US" sz="2800" dirty="0" smtClean="0">
                <a:solidFill>
                  <a:srgbClr val="00B050"/>
                </a:solidFill>
              </a:rPr>
              <a:t>，</a:t>
            </a:r>
            <a:r>
              <a:rPr lang="en-US" altLang="zh-CN" sz="2800" dirty="0" smtClean="0">
                <a:solidFill>
                  <a:srgbClr val="00B050"/>
                </a:solidFill>
              </a:rPr>
              <a:t>12321</a:t>
            </a:r>
            <a:r>
              <a:rPr lang="zh-CN" altLang="en-US" sz="2800" dirty="0" smtClean="0">
                <a:solidFill>
                  <a:srgbClr val="00B050"/>
                </a:solidFill>
              </a:rPr>
              <a:t>）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533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2688</TotalTime>
  <Words>87</Words>
  <Application>Microsoft Office PowerPoint</Application>
  <PresentationFormat>A4 纸张(210x297 毫米)</PresentationFormat>
  <Paragraphs>10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Presentation</vt:lpstr>
      <vt:lpstr>实验二 运算符、表达式与语句</vt:lpstr>
      <vt:lpstr>实验要求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teacher</cp:lastModifiedBy>
  <cp:revision>68</cp:revision>
  <dcterms:created xsi:type="dcterms:W3CDTF">2016-10-01T05:27:09Z</dcterms:created>
  <dcterms:modified xsi:type="dcterms:W3CDTF">2021-04-26T23:56:05Z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