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5" r:id="rId4"/>
    <p:sldId id="259" r:id="rId5"/>
    <p:sldId id="260" r:id="rId6"/>
    <p:sldId id="261" r:id="rId7"/>
    <p:sldId id="262" r:id="rId8"/>
    <p:sldId id="296" r:id="rId9"/>
    <p:sldId id="297" r:id="rId10"/>
    <p:sldId id="298" r:id="rId11"/>
    <p:sldId id="299" r:id="rId12"/>
    <p:sldId id="30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JS </a:t>
            </a: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基础</a:t>
            </a:r>
            <a:endParaRPr lang="zh-CN" altLang="en-US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</a:rPr>
              <a:t>黄小桐</a:t>
            </a:r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arbon (1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88670"/>
            <a:ext cx="10058400" cy="5280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1950" y="365760"/>
            <a:ext cx="168592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55" y="4635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数据类型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361950" y="365760"/>
            <a:ext cx="168592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55" y="4635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数据类型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542415"/>
            <a:ext cx="6668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>
                <a:latin typeface="思源宋体 Bold" panose="02020700000000000000" charset="-122"/>
                <a:ea typeface="思源宋体 Bold" panose="02020700000000000000" charset="-122"/>
              </a:rPr>
              <a:t>获取数据类型</a:t>
            </a:r>
            <a:endParaRPr lang="zh-CN" altLang="en-US" sz="2400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思源宋体 Bold" panose="02020700000000000000" charset="-122"/>
                <a:ea typeface="思源宋体 Bold" panose="02020700000000000000" charset="-122"/>
              </a:rPr>
              <a:t>typeof</a:t>
            </a:r>
            <a:endParaRPr lang="en-US" altLang="zh-CN" sz="2400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思源宋体 Bold" panose="02020700000000000000" charset="-122"/>
                <a:ea typeface="思源宋体 Bold" panose="02020700000000000000" charset="-122"/>
              </a:rPr>
              <a:t>Object.prototype.toString.call</a:t>
            </a:r>
            <a:endParaRPr lang="en-US" altLang="zh-CN" sz="2400" b="1">
              <a:solidFill>
                <a:schemeClr val="tx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7875" y="40735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有什么区别？</a:t>
            </a:r>
            <a:endParaRPr lang="zh-CN" altLang="en-US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696720" y="2497455"/>
            <a:ext cx="52304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latin typeface="思源宋体 Bold" panose="02020700000000000000" charset="-122"/>
                <a:ea typeface="思源宋体 Bold" panose="02020700000000000000" charset="-122"/>
              </a:rPr>
              <a:t>ECMAScript </a:t>
            </a:r>
            <a:r>
              <a:rPr lang="zh-CN" altLang="en-US" sz="3200" b="1">
                <a:latin typeface="思源宋体 Bold" panose="02020700000000000000" charset="-122"/>
                <a:ea typeface="思源宋体 Bold" panose="02020700000000000000" charset="-122"/>
              </a:rPr>
              <a:t>为其语言标准</a:t>
            </a:r>
            <a:endParaRPr lang="zh-CN" altLang="en-US" sz="3200" b="1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950" y="365760"/>
            <a:ext cx="103822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由来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1919605"/>
            <a:ext cx="4088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由 Brendan Eich 于 1995 年创造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6720" y="3595370"/>
            <a:ext cx="31051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ES5 </a:t>
            </a: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于 </a:t>
            </a:r>
            <a:r>
              <a:rPr lang="en-US" altLang="zh-CN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2009 </a:t>
            </a: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年发布</a:t>
            </a:r>
            <a:endParaRPr lang="zh-CN" altLang="en-US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ES6 (es2015) </a:t>
            </a: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于 </a:t>
            </a:r>
            <a:r>
              <a:rPr lang="en-US" altLang="zh-CN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2015 </a:t>
            </a: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年发布</a:t>
            </a:r>
            <a:endParaRPr lang="zh-CN" altLang="en-US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1950" y="365760"/>
            <a:ext cx="265239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155" y="463550"/>
            <a:ext cx="2357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JavaScript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引擎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27530" y="2413635"/>
            <a:ext cx="5434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tx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V8 by Google used in Chrome、Node.js</a:t>
            </a:r>
            <a:endParaRPr lang="en-US" altLang="zh-CN" b="1">
              <a:solidFill>
                <a:schemeClr val="tx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 algn="l"/>
            <a:endParaRPr lang="en-US" altLang="zh-CN" b="1">
              <a:solidFill>
                <a:schemeClr val="tx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 algn="l"/>
            <a:r>
              <a:rPr lang="en-US" altLang="zh-CN" b="1">
                <a:solidFill>
                  <a:schemeClr val="tx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Chakra by Microsoft  in Edge</a:t>
            </a:r>
            <a:endParaRPr lang="en-US" altLang="zh-CN" b="1">
              <a:solidFill>
                <a:schemeClr val="tx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 algn="l"/>
            <a:endParaRPr lang="en-US" altLang="zh-CN" b="1">
              <a:solidFill>
                <a:schemeClr val="tx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 algn="l"/>
            <a:r>
              <a:rPr lang="en-US" altLang="zh-CN" b="1">
                <a:solidFill>
                  <a:schemeClr val="tx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SpiderMonkey by Mozilla used in Firefox</a:t>
            </a:r>
            <a:endParaRPr lang="en-US" altLang="zh-CN" b="1">
              <a:solidFill>
                <a:schemeClr val="tx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 algn="l"/>
            <a:endParaRPr lang="en-US" altLang="zh-CN" b="1">
              <a:solidFill>
                <a:schemeClr val="tx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 algn="l"/>
            <a:r>
              <a:rPr lang="en-US" altLang="zh-CN" b="1">
                <a:solidFill>
                  <a:schemeClr val="tx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JavaScriptCore by Apple used in Safari</a:t>
            </a:r>
            <a:endParaRPr lang="en-US" altLang="zh-CN" b="1">
              <a:solidFill>
                <a:schemeClr val="tx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1950" y="1332865"/>
            <a:ext cx="304482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解释和执⾏ JS 代码的虚拟机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265303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2357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运行 </a:t>
            </a:r>
            <a:r>
              <a:rPr lang="en-US" altLang="zh-CN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JavaScript</a:t>
            </a:r>
            <a:endParaRPr lang="en-US" altLang="zh-CN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1950" y="1332865"/>
            <a:ext cx="65830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1.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通过 script 标签链接一个 js ⽂文件 (通常情况下在⻚面底部)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2.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直接在 script 标签里写 js 代码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pic>
        <p:nvPicPr>
          <p:cNvPr id="5" name="图片 4" descr="carbon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3615" y="2501900"/>
            <a:ext cx="7684135" cy="4033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361950" y="365760"/>
            <a:ext cx="1710690" cy="638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55" y="4635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数据类型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7045" y="1941195"/>
            <a:ext cx="1412875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Null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Undefined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Bool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Number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String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Symbol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BigInt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95035" y="2356485"/>
            <a:ext cx="1235075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Array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Function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Date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RegExp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Error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361950" y="365760"/>
            <a:ext cx="168592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55" y="4635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数据类型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542415"/>
            <a:ext cx="66681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Null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值：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null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Undefined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值：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undefined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未赋值的变量是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undefined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Boolean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值：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true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和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false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Number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不区分整数值和浮点数值，所有的数均为浮点数表示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</a:t>
            </a: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 0.1 + 0.2 == 0.3 ?</a:t>
            </a: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361950" y="365760"/>
            <a:ext cx="168592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55" y="4635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数据类型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542415"/>
            <a:ext cx="666813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latin typeface="思源宋体 Bold" panose="02020700000000000000" charset="-122"/>
                <a:ea typeface="思源宋体 Bold" panose="02020700000000000000" charset="-122"/>
              </a:rPr>
              <a:t>Boolean </a:t>
            </a:r>
            <a:r>
              <a:rPr lang="zh-CN" altLang="en-US" sz="2400" b="1">
                <a:latin typeface="思源宋体 Bold" panose="02020700000000000000" charset="-122"/>
                <a:ea typeface="思源宋体 Bold" panose="02020700000000000000" charset="-122"/>
              </a:rPr>
              <a:t>转换规则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0 '' null undefined NaN false </a:t>
            </a:r>
            <a:r>
              <a:rPr lang="zh-CN" altLang="en-US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为 </a:t>
            </a: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false</a:t>
            </a: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其他都是 </a:t>
            </a: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true</a:t>
            </a: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361950" y="365760"/>
            <a:ext cx="168592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55" y="4635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数据类型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542415"/>
            <a:ext cx="66681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latin typeface="思源宋体 Bold" panose="02020700000000000000" charset="-122"/>
                <a:ea typeface="思源宋体 Bold" panose="02020700000000000000" charset="-122"/>
              </a:rPr>
              <a:t>Number </a:t>
            </a:r>
            <a:r>
              <a:rPr lang="zh-CN" altLang="en-US" sz="2400" b="1">
                <a:latin typeface="思源宋体 Bold" panose="02020700000000000000" charset="-122"/>
                <a:ea typeface="思源宋体 Bold" panose="02020700000000000000" charset="-122"/>
              </a:rPr>
              <a:t>内置对象 </a:t>
            </a:r>
            <a:r>
              <a:rPr lang="en-US" altLang="zh-CN" sz="2400" b="1">
                <a:latin typeface="思源宋体 Bold" panose="02020700000000000000" charset="-122"/>
                <a:ea typeface="思源宋体 Bold" panose="02020700000000000000" charset="-122"/>
              </a:rPr>
              <a:t>Math</a:t>
            </a:r>
            <a:endParaRPr lang="en-US" altLang="zh-CN" sz="2400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思源宋体 Bold" panose="02020700000000000000" charset="-122"/>
                <a:ea typeface="思源宋体 Bold" panose="02020700000000000000" charset="-122"/>
              </a:rPr>
              <a:t>Math.sin(3.5) </a:t>
            </a:r>
            <a:endParaRPr lang="en-US" altLang="zh-CN" sz="2400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const d = Math.PI * 3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NaN:  not  a number</a:t>
            </a: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  - parseInt('a') =&gt; NaN</a:t>
            </a: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  - NaN !== NaN</a:t>
            </a: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361950" y="365760"/>
            <a:ext cx="168592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55" y="4635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数据类型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542415"/>
            <a:ext cx="7377430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400" b="1">
                <a:latin typeface="思源宋体 Bold" panose="02020700000000000000" charset="-122"/>
                <a:ea typeface="思源宋体 Bold" panose="02020700000000000000" charset="-122"/>
              </a:rPr>
              <a:t>parseInt(string, radix) </a:t>
            </a:r>
            <a:r>
              <a:rPr lang="zh-CN" altLang="en-US" sz="2400" b="1">
                <a:latin typeface="思源宋体 Bold" panose="02020700000000000000" charset="-122"/>
                <a:ea typeface="思源宋体 Bold" panose="02020700000000000000" charset="-122"/>
              </a:rPr>
              <a:t>将字符串转化为整形</a:t>
            </a:r>
            <a:endParaRPr lang="zh-CN" altLang="en-US" sz="2400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逐个解析字符串中的字符，直到遇到一个无法被解析为数字的字符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Radix </a:t>
            </a:r>
            <a:r>
              <a:rPr lang="zh-CN" altLang="en-US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默认是 </a:t>
            </a: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10 </a:t>
            </a:r>
            <a:r>
              <a:rPr lang="zh-CN" altLang="en-US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进制，调用这个函数时，最好写上具体的 </a:t>
            </a: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radix </a:t>
            </a:r>
            <a:r>
              <a:rPr lang="zh-CN" altLang="en-US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值</a:t>
            </a: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不传 </a:t>
            </a:r>
            <a:r>
              <a:rPr lang="en-US" altLang="zh-CN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radix </a:t>
            </a:r>
            <a:r>
              <a:rPr lang="zh-CN" altLang="en-US" b="1">
                <a:solidFill>
                  <a:srgbClr val="C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时：</a:t>
            </a:r>
            <a:endParaRPr lang="zh-CN" altLang="en-US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思源宋体 Bold" panose="02020700000000000000" charset="-122"/>
                <a:ea typeface="思源宋体 Bold" panose="02020700000000000000" charset="-122"/>
              </a:rPr>
              <a:t>Radix = 16 when the string starts with 0x or 0X</a:t>
            </a:r>
            <a:endParaRPr lang="en-US" altLang="zh-CN" b="1">
              <a:solidFill>
                <a:schemeClr val="tx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  <a:latin typeface="思源宋体 Bold" panose="02020700000000000000" charset="-122"/>
                <a:ea typeface="思源宋体 Bold" panose="02020700000000000000" charset="-122"/>
              </a:rPr>
              <a:t>Radix = 8 or 10 when the string starts with 0 Else radix is 10</a:t>
            </a: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rgbClr val="C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宽屏</PresentationFormat>
  <Paragraphs>100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方正书宋_GBK</vt:lpstr>
      <vt:lpstr>Wingdings</vt:lpstr>
      <vt:lpstr>思源宋体 Bold</vt:lpstr>
      <vt:lpstr>宋体-简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Calibri</vt:lpstr>
      <vt:lpstr>苹方-简</vt:lpstr>
      <vt:lpstr>Office 主题</vt:lpstr>
      <vt:lpstr>JS 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defcc</dc:creator>
  <cp:lastModifiedBy>huangxiaotong</cp:lastModifiedBy>
  <cp:revision>101</cp:revision>
  <dcterms:created xsi:type="dcterms:W3CDTF">2021-07-19T02:08:44Z</dcterms:created>
  <dcterms:modified xsi:type="dcterms:W3CDTF">2021-07-19T02:08:44Z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