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279" r:id="rId3"/>
    <p:sldId id="321" r:id="rId4"/>
    <p:sldId id="318" r:id="rId6"/>
    <p:sldId id="424" r:id="rId7"/>
    <p:sldId id="419" r:id="rId8"/>
    <p:sldId id="420" r:id="rId9"/>
    <p:sldId id="421" r:id="rId10"/>
    <p:sldId id="422" r:id="rId11"/>
    <p:sldId id="429" r:id="rId12"/>
    <p:sldId id="428" r:id="rId13"/>
    <p:sldId id="427" r:id="rId14"/>
    <p:sldId id="423" r:id="rId15"/>
    <p:sldId id="430" r:id="rId16"/>
    <p:sldId id="425" r:id="rId17"/>
    <p:sldId id="426" r:id="rId18"/>
    <p:sldId id="431" r:id="rId19"/>
    <p:sldId id="432" r:id="rId20"/>
    <p:sldId id="433" r:id="rId21"/>
    <p:sldId id="434" r:id="rId22"/>
    <p:sldId id="326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35" r:id="rId37"/>
    <p:sldId id="320" r:id="rId38"/>
    <p:sldId id="322" r:id="rId39"/>
  </p:sldIdLst>
  <p:sldSz cx="9144000" cy="5143500" type="screen16x9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kern="1200" baseline="0">
        <a:solidFill>
          <a:schemeClr val="tx1"/>
        </a:solidFill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defRPr sz="1800" kern="1200" baseline="0">
        <a:solidFill>
          <a:schemeClr val="tx1"/>
        </a:solidFill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4" userDrawn="1">
          <p15:clr>
            <a:srgbClr val="A4A3A4"/>
          </p15:clr>
        </p15:guide>
        <p15:guide id="2" pos="22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B8E"/>
    <a:srgbClr val="F7F8FA"/>
    <a:srgbClr val="F5F5F5"/>
    <a:srgbClr val="FFFFFF"/>
    <a:srgbClr val="F5A609"/>
    <a:srgbClr val="CB8A07"/>
    <a:srgbClr val="001633"/>
    <a:srgbClr val="0E2A47"/>
    <a:srgbClr val="FACB6E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21" autoAdjust="0"/>
    <p:restoredTop sz="95782" autoAdjust="0"/>
  </p:normalViewPr>
  <p:slideViewPr>
    <p:cSldViewPr showGuides="1">
      <p:cViewPr varScale="1">
        <p:scale>
          <a:sx n="131" d="100"/>
          <a:sy n="131" d="100"/>
        </p:scale>
        <p:origin x="444" y="96"/>
      </p:cViewPr>
      <p:guideLst>
        <p:guide orient="horz" pos="1954"/>
        <p:guide pos="22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99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1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/>
          <a:lstStyle/>
          <a:p>
            <a:pPr lvl="0" algn="r"/>
            <a:fld id="{BB962C8B-B14F-4D97-AF65-F5344CB8AC3E}" type="datetime1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备注占位符 4"/>
          <p:cNvSpPr>
            <a:spLocks noGrp="1" noRot="1"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l"/>
            <a:endParaRPr sz="120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55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vl="0" defTabSz="0" fontAlgn="base">
      <a:defRPr sz="1200" kern="1200"/>
    </a:lvl1pPr>
    <a:lvl2pPr marL="0" lvl="1" indent="0" defTabSz="0" fontAlgn="base">
      <a:defRPr sz="1200" kern="1200"/>
    </a:lvl2pPr>
    <a:lvl3pPr marL="0" lvl="2" indent="0" defTabSz="0" fontAlgn="base">
      <a:defRPr sz="1200" kern="1200"/>
    </a:lvl3pPr>
    <a:lvl4pPr marL="0" lvl="3" indent="0" defTabSz="0" fontAlgn="base">
      <a:defRPr sz="1200" kern="1200"/>
    </a:lvl4pPr>
    <a:lvl5pPr marL="0" lvl="4" indent="0" defTabSz="0" fontAlgn="base">
      <a:defRPr sz="1200" kern="1200"/>
    </a:lvl5pPr>
    <a:lvl6pPr marL="2286000" lvl="5" indent="0" defTabSz="0" fontAlgn="base">
      <a:defRPr sz="1200" kern="1200"/>
    </a:lvl6pPr>
    <a:lvl7pPr marL="2743200" lvl="6" indent="0" defTabSz="0" fontAlgn="base">
      <a:defRPr sz="1200" kern="1200"/>
    </a:lvl7pPr>
    <a:lvl8pPr marL="3200400" lvl="7" indent="0" defTabSz="0" fontAlgn="base">
      <a:defRPr sz="1200" kern="1200"/>
    </a:lvl8pPr>
    <a:lvl9pPr marL="3657600" lvl="8" indent="0" defTabSz="0" fontAlgn="base">
      <a:defRPr sz="1200" kern="1200"/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mtClean="0">
                <a:ea typeface="宋体" panose="02010600030101010101" pitchFamily="2" charset="-122"/>
              </a:rPr>
            </a:fld>
            <a:endParaRPr lang="zh-CN" altLang="en-US" sz="1200" dirty="0">
              <a:latin typeface="微软雅黑" panose="020B0503020204020204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7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5" y="0"/>
            <a:ext cx="9141292" cy="5143500"/>
          </a:xfrm>
          <a:prstGeom prst="rect">
            <a:avLst/>
          </a:prstGeom>
          <a:effectLst/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1291" cy="5143500"/>
          </a:xfrm>
          <a:prstGeom prst="rect">
            <a:avLst/>
          </a:prstGeom>
          <a:solidFill>
            <a:srgbClr val="001633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30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ACFB8DD-14E7-4B27-963D-AC3181B452D1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3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59B765B-CD9C-409E-BD7A-B1CCFF5EC5BD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302C130-ED35-4428-A8AA-9804EC1D8900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6"/>
            <a:ext cx="2057400" cy="43878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52930" cy="43878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09D8181B-3336-4CAB-AC4A-92EA1DB7F772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F2002CC4-4019-42A9-9E25-23208AFDCC09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9D892AC-6850-4BF0-A880-D19BF3E942FF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7" y="1200153"/>
            <a:ext cx="4032504" cy="339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34C170EC-F974-4641-AEDB-277A37D78D29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3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3" y="1999035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5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BB539C-7642-49E2-8E33-54586BCBD6CC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/>
          <a:srcRect l="16190" t="31664" r="53807" b="850"/>
          <a:stretch>
            <a:fillRect/>
          </a:stretch>
        </p:blipFill>
        <p:spPr>
          <a:xfrm rot="5400000" flipH="1" flipV="1">
            <a:off x="6837536" y="2819928"/>
            <a:ext cx="1717330" cy="2895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l="68782" t="32949" r="1215" b="-435"/>
          <a:stretch>
            <a:fillRect/>
          </a:stretch>
        </p:blipFill>
        <p:spPr>
          <a:xfrm rot="5400000" flipH="1" flipV="1">
            <a:off x="589136" y="-589135"/>
            <a:ext cx="1717330" cy="2895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0"/>
            <a:ext cx="9154195" cy="5160648"/>
          </a:xfrm>
          <a:prstGeom prst="rect">
            <a:avLst/>
          </a:prstGeom>
        </p:spPr>
      </p:pic>
      <p:sp>
        <p:nvSpPr>
          <p:cNvPr id="11" name="任意多边形: 形状 10"/>
          <p:cNvSpPr/>
          <p:nvPr userDrawn="1"/>
        </p:nvSpPr>
        <p:spPr>
          <a:xfrm flipH="1">
            <a:off x="1" y="1"/>
            <a:ext cx="539720" cy="424064"/>
          </a:xfrm>
          <a:custGeom>
            <a:avLst/>
            <a:gdLst>
              <a:gd name="connsiteX0" fmla="*/ 5392554 w 5392554"/>
              <a:gd name="connsiteY0" fmla="*/ 0 h 6858000"/>
              <a:gd name="connsiteX1" fmla="*/ 891642 w 5392554"/>
              <a:gd name="connsiteY1" fmla="*/ 0 h 6858000"/>
              <a:gd name="connsiteX2" fmla="*/ 873967 w 5392554"/>
              <a:gd name="connsiteY2" fmla="*/ 23011 h 6858000"/>
              <a:gd name="connsiteX3" fmla="*/ 116049 w 5392554"/>
              <a:gd name="connsiteY3" fmla="*/ 1408465 h 6858000"/>
              <a:gd name="connsiteX4" fmla="*/ 69198 w 5392554"/>
              <a:gd name="connsiteY4" fmla="*/ 1516966 h 6858000"/>
              <a:gd name="connsiteX5" fmla="*/ 0 w 5392554"/>
              <a:gd name="connsiteY5" fmla="*/ 1912327 h 6858000"/>
              <a:gd name="connsiteX6" fmla="*/ 44851 w 5392554"/>
              <a:gd name="connsiteY6" fmla="*/ 2232961 h 6858000"/>
              <a:gd name="connsiteX7" fmla="*/ 75070 w 5392554"/>
              <a:gd name="connsiteY7" fmla="*/ 2315859 h 6858000"/>
              <a:gd name="connsiteX8" fmla="*/ 2330795 w 5392554"/>
              <a:gd name="connsiteY8" fmla="*/ 6436861 h 6858000"/>
              <a:gd name="connsiteX9" fmla="*/ 2331759 w 5392554"/>
              <a:gd name="connsiteY9" fmla="*/ 6436242 h 6858000"/>
              <a:gd name="connsiteX10" fmla="*/ 2346232 w 5392554"/>
              <a:gd name="connsiteY10" fmla="*/ 6465063 h 6858000"/>
              <a:gd name="connsiteX11" fmla="*/ 2395098 w 5392554"/>
              <a:gd name="connsiteY11" fmla="*/ 6554335 h 6858000"/>
              <a:gd name="connsiteX12" fmla="*/ 2472915 w 5392554"/>
              <a:gd name="connsiteY12" fmla="*/ 6654436 h 6858000"/>
              <a:gd name="connsiteX13" fmla="*/ 2847692 w 5392554"/>
              <a:gd name="connsiteY13" fmla="*/ 6848966 h 6858000"/>
              <a:gd name="connsiteX14" fmla="*/ 2925508 w 5392554"/>
              <a:gd name="connsiteY14" fmla="*/ 6854272 h 6858000"/>
              <a:gd name="connsiteX15" fmla="*/ 2925508 w 5392554"/>
              <a:gd name="connsiteY15" fmla="*/ 6857799 h 6858000"/>
              <a:gd name="connsiteX16" fmla="*/ 3886793 w 5392554"/>
              <a:gd name="connsiteY16" fmla="*/ 6857799 h 6858000"/>
              <a:gd name="connsiteX17" fmla="*/ 3886793 w 5392554"/>
              <a:gd name="connsiteY17" fmla="*/ 6858000 h 6858000"/>
              <a:gd name="connsiteX18" fmla="*/ 5392554 w 539255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92554" h="6858000">
                <a:moveTo>
                  <a:pt x="5392554" y="0"/>
                </a:moveTo>
                <a:lnTo>
                  <a:pt x="891642" y="0"/>
                </a:lnTo>
                <a:lnTo>
                  <a:pt x="873967" y="23011"/>
                </a:lnTo>
                <a:lnTo>
                  <a:pt x="116049" y="1408465"/>
                </a:lnTo>
                <a:lnTo>
                  <a:pt x="69198" y="1516966"/>
                </a:lnTo>
                <a:cubicBezTo>
                  <a:pt x="24535" y="1639383"/>
                  <a:pt x="0" y="1772759"/>
                  <a:pt x="0" y="1912327"/>
                </a:cubicBezTo>
                <a:cubicBezTo>
                  <a:pt x="0" y="2023982"/>
                  <a:pt x="15703" y="2131673"/>
                  <a:pt x="44851" y="2232961"/>
                </a:cubicBezTo>
                <a:lnTo>
                  <a:pt x="75070" y="2315859"/>
                </a:lnTo>
                <a:lnTo>
                  <a:pt x="2330795" y="6436861"/>
                </a:lnTo>
                <a:lnTo>
                  <a:pt x="2331759" y="6436242"/>
                </a:lnTo>
                <a:lnTo>
                  <a:pt x="2346232" y="6465063"/>
                </a:lnTo>
                <a:lnTo>
                  <a:pt x="2395098" y="6554335"/>
                </a:lnTo>
                <a:lnTo>
                  <a:pt x="2472915" y="6654436"/>
                </a:lnTo>
                <a:cubicBezTo>
                  <a:pt x="2572795" y="6758597"/>
                  <a:pt x="2702939" y="6829079"/>
                  <a:pt x="2847692" y="6848966"/>
                </a:cubicBezTo>
                <a:lnTo>
                  <a:pt x="2925508" y="6854272"/>
                </a:lnTo>
                <a:lnTo>
                  <a:pt x="2925508" y="6857799"/>
                </a:lnTo>
                <a:lnTo>
                  <a:pt x="3886793" y="6857799"/>
                </a:lnTo>
                <a:lnTo>
                  <a:pt x="3886793" y="6858000"/>
                </a:lnTo>
                <a:lnTo>
                  <a:pt x="5392554" y="685800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 userDrawn="1"/>
        </p:nvSpPr>
        <p:spPr>
          <a:xfrm>
            <a:off x="72000" y="504000"/>
            <a:ext cx="9000000" cy="4428000"/>
          </a:xfrm>
          <a:prstGeom prst="roundRect">
            <a:avLst>
              <a:gd name="adj" fmla="val 1578"/>
            </a:avLst>
          </a:prstGeom>
          <a:gradFill>
            <a:gsLst>
              <a:gs pos="100000">
                <a:schemeClr val="accent1">
                  <a:alpha val="92000"/>
                  <a:lumMod val="2000"/>
                  <a:lumOff val="98000"/>
                </a:schemeClr>
              </a:gs>
              <a:gs pos="5000">
                <a:schemeClr val="bg1">
                  <a:lumMod val="0"/>
                  <a:lumOff val="100000"/>
                  <a:alpha val="81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7452200" y="4933098"/>
            <a:ext cx="1619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900" b="0" dirty="0">
                <a:solidFill>
                  <a:schemeClr val="bg1">
                    <a:alpha val="63000"/>
                  </a:schemeClr>
                </a:solidFill>
              </a:rPr>
              <a:t>第三期   第</a:t>
            </a:r>
            <a:r>
              <a:rPr lang="en-US" altLang="zh-CN" sz="900" b="0" dirty="0">
                <a:solidFill>
                  <a:schemeClr val="bg1">
                    <a:alpha val="63000"/>
                  </a:schemeClr>
                </a:solidFill>
              </a:rPr>
              <a:t>133 </a:t>
            </a:r>
            <a:r>
              <a:rPr lang="zh-CN" altLang="en-US" sz="900" b="0" dirty="0">
                <a:solidFill>
                  <a:schemeClr val="bg1">
                    <a:alpha val="63000"/>
                  </a:schemeClr>
                </a:solidFill>
              </a:rPr>
              <a:t>次课</a:t>
            </a:r>
            <a:endParaRPr lang="zh-CN" altLang="en-US" sz="900" b="0" dirty="0">
              <a:solidFill>
                <a:schemeClr val="bg1">
                  <a:alpha val="63000"/>
                </a:schemeClr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5993" y="4933098"/>
            <a:ext cx="9813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7BD216F-2994-4EE9-8F7B-09EEEF731D6F}" type="datetime2">
              <a:rPr lang="zh-CN" altLang="en-US" sz="900" smtClean="0">
                <a:solidFill>
                  <a:schemeClr val="bg1">
                    <a:alpha val="63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fld>
            <a:endParaRPr lang="zh-CN" altLang="en-US" sz="900" dirty="0">
              <a:solidFill>
                <a:schemeClr val="bg1">
                  <a:alpha val="63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7640E8DD-FB59-498B-B417-785367C62335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sym typeface="微软雅黑" panose="020B0503020204020204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l="14933" t="7110" r="60443" b="-418"/>
          <a:stretch>
            <a:fillRect/>
          </a:stretch>
        </p:blipFill>
        <p:spPr>
          <a:xfrm rot="-5400000" flipH="1">
            <a:off x="6307527" y="-945592"/>
            <a:ext cx="1888413" cy="37795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l="59854" t="1363" r="15522" b="5332"/>
          <a:stretch>
            <a:fillRect/>
          </a:stretch>
        </p:blipFill>
        <p:spPr>
          <a:xfrm rot="-5400000" flipH="1">
            <a:off x="1341971" y="1913469"/>
            <a:ext cx="1888413" cy="45716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161" y="0"/>
            <a:ext cx="9131841" cy="51435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1B02394-E590-4F44-86C5-ABD40C637A37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3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E8676F0-8CE3-422A-AF3A-A530DF494C85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vert="horz" anchor="ctr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3"/>
            <a:ext cx="8229600" cy="3394075"/>
          </a:xfrm>
          <a:prstGeom prst="rect">
            <a:avLst/>
          </a:prstGeom>
          <a:noFill/>
          <a:ln w="9525">
            <a:noFill/>
          </a:ln>
        </p:spPr>
        <p:txBody>
          <a:bodyPr vert="horz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6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l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7640E8DD-FB59-498B-B417-785367C62335}" type="datetime2">
              <a:rPr lang="zh-CN" altLang="en-US" smtClean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6"/>
            <a:ext cx="2895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ct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endParaRPr>
              <a:sym typeface="微软雅黑" panose="020B0503020204020204" pitchFamily="2" charset="-122"/>
            </a:endParaRPr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4637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algn="r">
              <a:defRPr sz="1200">
                <a:solidFill>
                  <a:srgbClr val="898989"/>
                </a:solidFill>
                <a:latin typeface="微软雅黑" panose="020B0503020204020204" pitchFamily="2" charset="-122"/>
                <a:ea typeface="微软雅黑" panose="020B0503020204020204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sym typeface="微软雅黑" panose="020B0503020204020204" pitchFamily="2" charset="-122"/>
              </a:rPr>
            </a:fld>
            <a:endParaRPr lang="zh-CN" altLang="en-US" dirty="0">
              <a:sym typeface="微软雅黑" panose="020B0503020204020204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lvl="0" indent="-914400" algn="ctr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  <a:sym typeface="Calibri" panose="020F0502020204030204" charset="0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微软雅黑" panose="020B0503020204020204" pitchFamily="2" charset="-122"/>
          <a:ea typeface="微软雅黑" panose="020B0503020204020204" pitchFamily="2" charset="-122"/>
          <a:cs typeface="+mn-cs"/>
          <a:sym typeface="Calibri" panose="020F0502020204030204" charset="0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1800" kern="1200" baseline="0">
          <a:solidFill>
            <a:schemeClr val="tx1"/>
          </a:solidFill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94" y="771626"/>
            <a:ext cx="682806" cy="576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/>
          <p:cNvSpPr txBox="1"/>
          <p:nvPr/>
        </p:nvSpPr>
        <p:spPr>
          <a:xfrm>
            <a:off x="3887954" y="1494628"/>
            <a:ext cx="136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ACB6E">
                    <a:alpha val="61000"/>
                  </a:srgb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朝夕教育</a:t>
            </a:r>
            <a:endParaRPr lang="zh-CN" altLang="en-US" dirty="0">
              <a:solidFill>
                <a:srgbClr val="FACB6E">
                  <a:alpha val="61000"/>
                </a:srgbClr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1734" y="2256850"/>
            <a:ext cx="7560524" cy="584775"/>
          </a:xfrm>
          <a:prstGeom prst="rect">
            <a:avLst/>
          </a:prstGeom>
          <a:noFill/>
          <a:effectLst>
            <a:outerShdw blurRad="584200" dist="863600" sx="1000" sy="1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F5A609"/>
                </a:solidFill>
                <a:effectLst>
                  <a:outerShdw sx="101000" sy="101000" algn="ctr" rotWithShape="0">
                    <a:srgbClr val="00B0F0">
                      <a:alpha val="40000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WPF</a:t>
            </a:r>
            <a:r>
              <a:rPr lang="zh-CN" altLang="en-US" sz="3200" dirty="0">
                <a:solidFill>
                  <a:srgbClr val="F5A609"/>
                </a:solidFill>
                <a:effectLst>
                  <a:outerShdw sx="101000" sy="101000" algn="ctr" rotWithShape="0">
                    <a:srgbClr val="00B0F0">
                      <a:alpha val="40000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上位机工业互联实战进阶</a:t>
            </a:r>
            <a:r>
              <a:rPr lang="en-US" altLang="zh-CN" sz="3200" dirty="0">
                <a:solidFill>
                  <a:srgbClr val="F5A609"/>
                </a:solidFill>
                <a:effectLst>
                  <a:outerShdw sx="101000" sy="101000" algn="ctr" rotWithShape="0">
                    <a:srgbClr val="00B0F0">
                      <a:alpha val="40000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VIP</a:t>
            </a:r>
            <a:r>
              <a:rPr lang="zh-CN" altLang="en-US" sz="3200" dirty="0">
                <a:solidFill>
                  <a:srgbClr val="F5A609"/>
                </a:solidFill>
                <a:effectLst>
                  <a:outerShdw sx="101000" sy="101000" algn="ctr" rotWithShape="0">
                    <a:srgbClr val="00B0F0">
                      <a:alpha val="40000"/>
                    </a:srgbClr>
                  </a:outerShdw>
                </a:effectLst>
                <a:latin typeface="等线 Light" panose="02010600030101010101" pitchFamily="2" charset="-122"/>
                <a:ea typeface="等线 Light" panose="02010600030101010101" pitchFamily="2" charset="-122"/>
              </a:rPr>
              <a:t>课程</a:t>
            </a:r>
            <a:endParaRPr lang="en-US" altLang="zh-CN" sz="3200" dirty="0">
              <a:solidFill>
                <a:srgbClr val="F5A609"/>
              </a:solidFill>
              <a:effectLst>
                <a:outerShdw sx="101000" sy="101000" algn="ctr" rotWithShape="0">
                  <a:srgbClr val="00B0F0">
                    <a:alpha val="40000"/>
                  </a:srgbClr>
                </a:outerShdw>
              </a:effectLst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03843" y="3426503"/>
            <a:ext cx="453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srgbClr val="FACB6E">
                    <a:alpha val="61000"/>
                  </a:srgbClr>
                </a:solidFill>
                <a:latin typeface="等线 Light" panose="02010600030101010101" pitchFamily="2" charset="-122"/>
                <a:ea typeface="等线 Light" panose="02010600030101010101" pitchFamily="2" charset="-122"/>
              </a:defRPr>
            </a:lvl1pPr>
          </a:lstStyle>
          <a:p>
            <a:r>
              <a:rPr lang="en-US" altLang="zh-CN" dirty="0"/>
              <a:t>Jovan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S7COMM-COTP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600" y="627658"/>
            <a:ext cx="8557699" cy="345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三次握手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Socket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对象完成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COTP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第一次交互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请求与响应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、关于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TSAP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- 2Byte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- 28Byte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、测试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- 200Smart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- 1500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13700" y="721324"/>
          <a:ext cx="7078599" cy="423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0025"/>
                <a:gridCol w="432030"/>
                <a:gridCol w="402922"/>
                <a:gridCol w="535435"/>
                <a:gridCol w="3341848"/>
                <a:gridCol w="547743"/>
                <a:gridCol w="1458596"/>
              </a:tblGrid>
              <a:tr h="22586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COTP</a:t>
                      </a:r>
                      <a:r>
                        <a:rPr lang="zh-CN" altLang="en-US" sz="700" u="none" strike="noStrike" dirty="0">
                          <a:effectLst/>
                        </a:rPr>
                        <a:t>通信请求</a:t>
                      </a:r>
                      <a:endParaRPr lang="en-US" sz="700" b="0" i="0" u="none" strike="noStrike" dirty="0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字节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长度</a:t>
                      </a:r>
                      <a:r>
                        <a:rPr lang="en-US" altLang="zh-CN" sz="700" u="none" strike="noStrike" dirty="0">
                          <a:effectLst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</a:rPr>
                        <a:t>bit)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发送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响应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TPKT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Version，</a:t>
                      </a:r>
                      <a:r>
                        <a:rPr lang="zh-CN" altLang="en-US" sz="700" u="none" strike="noStrike" dirty="0">
                          <a:effectLst/>
                        </a:rPr>
                        <a:t>版本默认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Version，</a:t>
                      </a:r>
                      <a:r>
                        <a:rPr lang="zh-CN" altLang="en-US" sz="700" u="none" strike="noStrike" dirty="0">
                          <a:effectLst/>
                        </a:rPr>
                        <a:t>版本默认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Reserved，</a:t>
                      </a:r>
                      <a:r>
                        <a:rPr lang="zh-CN" altLang="en-US" sz="700" u="none" strike="noStrike" dirty="0">
                          <a:effectLst/>
                        </a:rPr>
                        <a:t>保留默认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Reserved，</a:t>
                      </a:r>
                      <a:r>
                        <a:rPr lang="zh-CN" altLang="en-US" sz="700" u="none" strike="noStrike" dirty="0">
                          <a:effectLst/>
                        </a:rPr>
                        <a:t>保留默认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(Hi)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整个请求字节数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整个请求字节数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</a:tr>
              <a:tr h="1386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0x16(Lo)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COTP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0x11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0xe0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连接请求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附录一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0xd0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effectLst/>
                        </a:rPr>
                        <a:t>确认连接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DST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DST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SRC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SRC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</a:tr>
              <a:tr h="15545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0000 ----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Class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0000 ----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Class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 vMerge="1">
                  <a:tcPr/>
                </a:tc>
                <a:tc vMerge="1">
                  <a:tcPr/>
                </a:tc>
                <a:tc vMerge="1"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---- --0-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Extended formats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---- --0-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Extended formats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 vMerge="1">
                  <a:tcPr/>
                </a:tc>
                <a:tc vMerge="1">
                  <a:tcPr/>
                </a:tc>
                <a:tc vMerge="1">
                  <a:tcPr marL="5657" marR="5657" marT="565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---- ---0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No </a:t>
                      </a:r>
                      <a:r>
                        <a:rPr lang="en-US" sz="700" u="none" strike="noStrike" dirty="0" err="1">
                          <a:effectLst/>
                        </a:rPr>
                        <a:t>explilcit</a:t>
                      </a:r>
                      <a:r>
                        <a:rPr lang="en-US" sz="700" u="none" strike="noStrike" dirty="0">
                          <a:effectLst/>
                        </a:rPr>
                        <a:t> flow control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---- ---0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No </a:t>
                      </a:r>
                      <a:r>
                        <a:rPr lang="en-US" sz="700" u="none" strike="noStrike" dirty="0" err="1">
                          <a:effectLst/>
                        </a:rPr>
                        <a:t>explilcit</a:t>
                      </a:r>
                      <a:r>
                        <a:rPr lang="en-US" sz="700" u="none" strike="noStrike" dirty="0">
                          <a:effectLst/>
                        </a:rPr>
                        <a:t> flow control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0xc1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Parameter-Code：src-tsap     </a:t>
                      </a:r>
                      <a:r>
                        <a:rPr lang="zh-CN" altLang="en-US" sz="700" u="none" strike="noStrike" dirty="0">
                          <a:effectLst/>
                        </a:rPr>
                        <a:t>上位机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0xc0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</a:t>
                      </a:r>
                      <a:r>
                        <a:rPr lang="en-US" sz="700" u="none" strike="noStrike" dirty="0" err="1">
                          <a:effectLst/>
                        </a:rPr>
                        <a:t>code:tpdu-size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Parameter-Len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Source TSAP:01-&gt;PG;02-&gt;OP;03-&gt;S7</a:t>
                      </a:r>
                      <a:r>
                        <a:rPr lang="zh-CN" altLang="en-US" sz="700" u="none" strike="noStrike" dirty="0">
                          <a:effectLst/>
                        </a:rPr>
                        <a:t>单边（服务器模式）</a:t>
                      </a:r>
                      <a:r>
                        <a:rPr lang="en-US" altLang="zh-CN" sz="700" u="none" strike="noStrike" dirty="0">
                          <a:effectLst/>
                        </a:rPr>
                        <a:t>;0</a:t>
                      </a:r>
                      <a:r>
                        <a:rPr lang="en-US" sz="700" u="none" strike="noStrike" dirty="0">
                          <a:effectLst/>
                        </a:rPr>
                        <a:t>x10-&gt;S7</a:t>
                      </a:r>
                      <a:r>
                        <a:rPr lang="zh-CN" altLang="en-US" sz="700" u="none" strike="noStrike" dirty="0">
                          <a:effectLst/>
                        </a:rPr>
                        <a:t>双边通信</a:t>
                      </a:r>
                      <a:br>
                        <a:rPr lang="zh-CN" altLang="en-US" sz="700" u="none" strike="noStrike" dirty="0">
                          <a:effectLst/>
                        </a:rPr>
                      </a:br>
                      <a:r>
                        <a:rPr lang="zh-CN" altLang="en-US" sz="700" u="none" strike="noStrike" dirty="0">
                          <a:effectLst/>
                        </a:rPr>
                        <a:t>机架号与插槽号为</a:t>
                      </a:r>
                      <a:r>
                        <a:rPr lang="en-US" altLang="zh-CN" sz="700" u="none" strike="noStrike" dirty="0">
                          <a:effectLst/>
                        </a:rPr>
                        <a:t>0       0010 0011        0-4</a:t>
                      </a:r>
                      <a:r>
                        <a:rPr lang="zh-CN" altLang="en-US" sz="700" u="none" strike="noStrike" dirty="0">
                          <a:effectLst/>
                        </a:rPr>
                        <a:t>插槽     </a:t>
                      </a:r>
                      <a:r>
                        <a:rPr lang="en-US" altLang="zh-CN" sz="700" u="none" strike="noStrike" dirty="0">
                          <a:effectLst/>
                        </a:rPr>
                        <a:t>5-7</a:t>
                      </a:r>
                      <a:r>
                        <a:rPr lang="zh-CN" altLang="en-US" sz="700" u="none" strike="noStrike" dirty="0">
                          <a:effectLst/>
                        </a:rPr>
                        <a:t>机架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size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308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0xc1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Parameter-Code：src-tsap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0xc2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Parameter-code: </a:t>
                      </a:r>
                      <a:r>
                        <a:rPr lang="en-US" sz="700" u="none" strike="noStrike" dirty="0" err="1">
                          <a:effectLst/>
                        </a:rPr>
                        <a:t>dst-tsap</a:t>
                      </a:r>
                      <a:r>
                        <a:rPr lang="en-US" sz="700" u="none" strike="noStrike" dirty="0">
                          <a:effectLst/>
                        </a:rPr>
                        <a:t>      PLC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Parameter-Len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</a:t>
                      </a:r>
                      <a:r>
                        <a:rPr lang="en-US" sz="700" u="none" strike="noStrike" dirty="0" err="1">
                          <a:effectLst/>
                        </a:rPr>
                        <a:t>len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0x10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Source TSAP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</a:tr>
              <a:tr h="162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Destination TSAP</a:t>
                      </a:r>
                      <a:b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机架与插槽号：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1-&gt;200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Smart/1200/1500;0,2-&gt;300/400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</a:tr>
              <a:tr h="1828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0xc2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Parameter-code:dst-tsap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19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0xc0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</a:t>
                      </a:r>
                      <a:r>
                        <a:rPr lang="en-US" sz="700" u="none" strike="noStrike" dirty="0" err="1">
                          <a:effectLst/>
                        </a:rPr>
                        <a:t>code:tpdu-size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</a:t>
                      </a:r>
                      <a:r>
                        <a:rPr lang="en-US" sz="700" u="none" strike="noStrike" dirty="0" err="1">
                          <a:effectLst/>
                        </a:rPr>
                        <a:t>len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</a:tr>
              <a:tr h="15545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20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Destination TSAP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512" marR="95512" marT="47756" marB="47756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21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size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909" marR="5909" marT="5909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S7COMM-COTP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600" y="627658"/>
            <a:ext cx="8557699" cy="418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三次握手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Socket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对象完成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COTP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报文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第一次交互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请求与响应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、关于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TSAP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- 2Byte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- 28Byte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：主要针对目的设备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byte[4] 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表示是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S7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子网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部分的高字节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byte[5]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表示这个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的低字节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byte[8]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S7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子网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部分高字节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byte[9]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个字节表示这个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的低字节（一般子网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是这个格式：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0000-0000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byte[10]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Profibus DP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byte[26]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表示连接资源的价值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byte[17]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表示机架号和插槽号的计算结果</a:t>
            </a: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8684" y="915635"/>
            <a:ext cx="4136065" cy="124943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S7COMM-SetupCommunication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5043" y="534744"/>
            <a:ext cx="8473914" cy="122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Setup Communication</a:t>
            </a:r>
            <a:r>
              <a:rPr lang="zh-CN" altLang="en-US" dirty="0"/>
              <a:t>报文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- </a:t>
            </a:r>
            <a:r>
              <a:rPr lang="zh-CN" altLang="en-US" dirty="0"/>
              <a:t>第二次交互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请求与响应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PDU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051826" y="843629"/>
          <a:ext cx="6984486" cy="4026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938"/>
                <a:gridCol w="652415"/>
                <a:gridCol w="416820"/>
                <a:gridCol w="571598"/>
                <a:gridCol w="1895770"/>
                <a:gridCol w="540992"/>
                <a:gridCol w="434945"/>
                <a:gridCol w="549721"/>
                <a:gridCol w="1667287"/>
              </a:tblGrid>
              <a:tr h="210601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S7</a:t>
                      </a:r>
                      <a:r>
                        <a:rPr lang="zh-CN" altLang="en-US" sz="700" u="none" strike="noStrike">
                          <a:effectLst/>
                        </a:rPr>
                        <a:t>通信请求</a:t>
                      </a:r>
                      <a:endParaRPr lang="zh-CN" altLang="en-US" sz="700" b="0" i="0" u="none" strike="noStrike">
                        <a:solidFill>
                          <a:srgbClr val="FFFF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bit)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发送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bit)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</a:rPr>
                        <a:t>响应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TPKT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Version，</a:t>
                      </a:r>
                      <a:r>
                        <a:rPr lang="zh-CN" altLang="en-US" sz="700" u="none" strike="noStrike" dirty="0">
                          <a:effectLst/>
                        </a:rPr>
                        <a:t>版本默认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TPKT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Version，</a:t>
                      </a:r>
                      <a:r>
                        <a:rPr lang="zh-CN" altLang="en-US" sz="700" u="none" strike="noStrike">
                          <a:effectLst/>
                        </a:rPr>
                        <a:t>版本默认</a:t>
                      </a:r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Reserved，</a:t>
                      </a:r>
                      <a:r>
                        <a:rPr lang="zh-CN" altLang="en-US" sz="700" u="none" strike="noStrike" dirty="0">
                          <a:effectLst/>
                        </a:rPr>
                        <a:t>保留默认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Reserved，</a:t>
                      </a:r>
                      <a:r>
                        <a:rPr lang="zh-CN" altLang="en-US" sz="700" u="none" strike="noStrike">
                          <a:effectLst/>
                        </a:rPr>
                        <a:t>保留默认</a:t>
                      </a:r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整个请求字节数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整个请求字节数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0x19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</a:t>
                      </a:r>
                      <a:r>
                        <a:rPr lang="en-US" altLang="zh-CN" sz="700" u="none" strike="noStrike" dirty="0">
                          <a:effectLst/>
                        </a:rPr>
                        <a:t>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4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COTP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当前字节以后的字节数    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COTP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这个环节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COTP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数据传输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附录一</a:t>
                      </a:r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zh-CN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0xf0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effectLst/>
                        </a:rPr>
                        <a:t>数据传输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-000 0000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number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-000 0000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number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1--- ----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Last data </a:t>
                      </a:r>
                      <a:r>
                        <a:rPr lang="en-US" sz="700" u="none" strike="noStrike" dirty="0" err="1">
                          <a:effectLst/>
                        </a:rPr>
                        <a:t>unit:Yes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1--- ----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Last data </a:t>
                      </a:r>
                      <a:r>
                        <a:rPr lang="en-US" sz="700" u="none" strike="noStrike" dirty="0" err="1">
                          <a:effectLst/>
                        </a:rPr>
                        <a:t>unit:Yes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S7-Header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700" u="none" strike="noStrike" dirty="0">
                          <a:effectLst/>
                        </a:rPr>
                        <a:t>默认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S7-Header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700" u="none" strike="noStrike" dirty="0">
                          <a:effectLst/>
                        </a:rPr>
                        <a:t>默认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ROSCTR:  JOB    [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附录二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ROSCTR:Ack_Data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Redundancy Identification (Reserved)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Redundancy Identification (Reserved)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</a:tr>
              <a:tr h="19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Data Unit Reference</a:t>
                      </a:r>
                      <a:r>
                        <a:rPr lang="zh-CN" altLang="en-US" sz="700" u="none" strike="noStrike" dirty="0">
                          <a:effectLst/>
                        </a:rPr>
                        <a:t>累加序号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Data Unit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0x08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15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length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length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17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8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S7-Parameter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Function:Setup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communication[</a:t>
                      </a:r>
                      <a:r>
                        <a:rPr lang="zh-CN" alt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附录五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Error class: No error</a:t>
                      </a:r>
                      <a:endParaRPr lang="es-E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</a:tr>
              <a:tr h="12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Reserved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Error code: 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</a:tr>
              <a:tr h="12677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 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AmQ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(parallel jobs with ack) calling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S7-Parameter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0xf0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Function:Setup communication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9143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Max </a:t>
                      </a:r>
                      <a:r>
                        <a:rPr lang="en-US" sz="7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AmQ</a:t>
                      </a:r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(parallel jobs with ack) called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Max </a:t>
                      </a:r>
                      <a:r>
                        <a:rPr lang="en-US" sz="700" u="none" strike="noStrike" dirty="0" err="1">
                          <a:effectLst/>
                        </a:rPr>
                        <a:t>AmQ</a:t>
                      </a:r>
                      <a:r>
                        <a:rPr lang="en-US" sz="700" u="none" strike="noStrike" dirty="0">
                          <a:effectLst/>
                        </a:rPr>
                        <a:t>(parallel jobs with ack) calling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</a:tr>
              <a:tr h="19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PDU length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Max </a:t>
                      </a:r>
                      <a:r>
                        <a:rPr lang="en-US" sz="700" u="none" strike="noStrike" dirty="0" err="1">
                          <a:effectLst/>
                        </a:rPr>
                        <a:t>AmQ</a:t>
                      </a:r>
                      <a:r>
                        <a:rPr lang="en-US" sz="700" u="none" strike="noStrike" dirty="0">
                          <a:effectLst/>
                        </a:rPr>
                        <a:t>(parallel jobs with ack) called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</a:tr>
              <a:tr h="1967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 marL="5155" marR="5155" marT="5155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0xc0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>
                  <a:tcPr/>
                </a:tc>
              </a:tr>
              <a:tr h="12149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rowSpan="2" gridSpan="4"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PDU length  240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2099" marR="102099" marT="51049" marB="51049" anchor="ctr">
                    <a:solidFill>
                      <a:srgbClr val="FF86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/>
                </a:tc>
                <a:tc vMerge="1" gridSpan="4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0xf0</a:t>
                      </a:r>
                      <a:endParaRPr 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756" marR="5756" marT="5756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S7COMM-Read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7620" y="534744"/>
            <a:ext cx="8495132" cy="214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、数据请求与响应</a:t>
            </a:r>
            <a:endParaRPr lang="en-US" altLang="zh-CN" dirty="0"/>
          </a:p>
          <a:p>
            <a:r>
              <a:rPr lang="en-US" altLang="zh-CN" dirty="0"/>
              <a:t>     - Parameter</a:t>
            </a:r>
            <a:r>
              <a:rPr lang="zh-CN" altLang="en-US" dirty="0"/>
              <a:t>：地址</a:t>
            </a:r>
            <a:r>
              <a:rPr lang="en-US" altLang="zh-CN" dirty="0"/>
              <a:t>/</a:t>
            </a:r>
            <a:r>
              <a:rPr lang="zh-CN" altLang="en-US" dirty="0"/>
              <a:t>类型描述</a:t>
            </a:r>
            <a:endParaRPr lang="en-US" altLang="zh-CN" dirty="0"/>
          </a:p>
          <a:p>
            <a:r>
              <a:rPr lang="en-US" altLang="zh-CN" dirty="0"/>
              <a:t>     - Data</a:t>
            </a:r>
            <a:r>
              <a:rPr lang="zh-CN" altLang="en-US" dirty="0"/>
              <a:t>：类型描述</a:t>
            </a:r>
            <a:endParaRPr lang="en-US" altLang="zh-CN" dirty="0"/>
          </a:p>
          <a:p>
            <a:r>
              <a:rPr lang="en-US" altLang="zh-CN" dirty="0"/>
              <a:t>       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、地址请求</a:t>
            </a:r>
            <a:endParaRPr lang="en-US" altLang="zh-CN" dirty="0"/>
          </a:p>
          <a:p>
            <a:r>
              <a:rPr lang="en-US" altLang="zh-CN" dirty="0"/>
              <a:t>     - I0.5    Q0.4</a:t>
            </a:r>
            <a:endParaRPr lang="en-US" altLang="zh-CN" dirty="0"/>
          </a:p>
          <a:p>
            <a:r>
              <a:rPr lang="en-US" altLang="zh-CN" dirty="0"/>
              <a:t>     - MB10    M5.5</a:t>
            </a:r>
            <a:endParaRPr lang="en-US" altLang="zh-CN" dirty="0"/>
          </a:p>
          <a:p>
            <a:r>
              <a:rPr lang="en-US" altLang="zh-CN" dirty="0"/>
              <a:t>     - VW100   DB1.DBD0</a:t>
            </a:r>
            <a:endParaRPr lang="en-US" altLang="zh-CN" dirty="0"/>
          </a:p>
          <a:p>
            <a:r>
              <a:rPr lang="en-US" altLang="zh-CN" dirty="0"/>
              <a:t>        DB1.DBX0.3</a:t>
            </a:r>
            <a:endParaRPr lang="en-US" altLang="zh-CN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67840" y="806819"/>
          <a:ext cx="6737458" cy="403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892"/>
                <a:gridCol w="211160"/>
                <a:gridCol w="402677"/>
                <a:gridCol w="387943"/>
                <a:gridCol w="649073"/>
                <a:gridCol w="1468757"/>
                <a:gridCol w="326391"/>
                <a:gridCol w="407988"/>
                <a:gridCol w="407988"/>
                <a:gridCol w="489585"/>
                <a:gridCol w="1760004"/>
              </a:tblGrid>
              <a:tr h="187623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S7Comm-</a:t>
                      </a:r>
                      <a:r>
                        <a:rPr lang="zh-CN" altLang="en-US" sz="500" u="none" strike="noStrike" dirty="0">
                          <a:effectLst/>
                        </a:rPr>
                        <a:t>读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 gridSpan="3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hMerge="1">
                  <a:tcPr marL="4329" marR="4329" marT="4329" marB="0" anchor="ctr"/>
                </a:tc>
                <a:tc hMerge="1"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发送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hMerge="1"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响应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说明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TPKT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Version，</a:t>
                      </a:r>
                      <a:r>
                        <a:rPr lang="zh-CN" altLang="en-US" sz="500" u="none" strike="noStrike" dirty="0">
                          <a:effectLst/>
                        </a:rPr>
                        <a:t>版本默认</a:t>
                      </a:r>
                      <a:r>
                        <a:rPr lang="en-US" altLang="zh-CN" sz="500" u="none" strike="noStrike" dirty="0">
                          <a:effectLst/>
                        </a:rPr>
                        <a:t>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TPKT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Version，</a:t>
                      </a:r>
                      <a:r>
                        <a:rPr lang="zh-CN" altLang="en-US" sz="500" u="none" strike="noStrike">
                          <a:effectLst/>
                        </a:rPr>
                        <a:t>版本默认</a:t>
                      </a:r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整个请求字节数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整个请求字节数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0x1f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COTP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COTP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PDU Type，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数据传输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附录一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0xf0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500" u="none" strike="noStrike" dirty="0">
                          <a:effectLst/>
                        </a:rPr>
                        <a:t>数据传输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-000 0000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TPDU number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-000 0000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TPDU number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1--- ----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Last data </a:t>
                      </a:r>
                      <a:r>
                        <a:rPr lang="en-US" sz="500" u="none" strike="noStrike" dirty="0" err="1">
                          <a:effectLst/>
                        </a:rPr>
                        <a:t>unit:Yes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Last data </a:t>
                      </a:r>
                      <a:r>
                        <a:rPr lang="en-US" sz="500" u="none" strike="noStrike" dirty="0" err="1">
                          <a:effectLst/>
                        </a:rPr>
                        <a:t>unit:Yes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10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S7-Header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10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500" u="none" strike="noStrike" dirty="0">
                          <a:effectLst/>
                        </a:rPr>
                        <a:t>默认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12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S7-Header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12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500" u="none" strike="noStrike" dirty="0">
                          <a:effectLst/>
                        </a:rPr>
                        <a:t>默认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ROSCTR:JOB[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附录二</a:t>
                      </a:r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ROSCTR:Ack_Data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Redundancy Identification (Reserved)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Redundancy Identification (Reserved)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Data Unit 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Data Unit Reference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Parameter length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0x0e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length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Data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17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S7-Parameter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Function: Read Var (0x04)[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附录五</a:t>
                      </a:r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 marL="4329" marR="4329" marT="4329" marB="0" anchor="ctr"/>
                </a:tc>
                <a:tc vMerge="1" hMerge="1"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Error class: No error (0x00)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es-E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</a:tr>
              <a:tr h="1531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Item count: 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 marL="4329" marR="4329" marT="4329" marB="0" anchor="ctr"/>
                </a:tc>
                <a:tc vMerge="1" hMerge="1"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Error code: 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</a:tr>
              <a:tr h="12122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Item[1]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结构标识，一般默认</a:t>
                      </a:r>
                      <a:r>
                        <a:rPr lang="en-US" altLang="zh-CN" sz="500" u="none" strike="noStrike" dirty="0">
                          <a:effectLst/>
                        </a:rPr>
                        <a:t>0x12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S7-Parameter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Function: Read Var (0x04)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0x0a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此字节往后的字节长度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Item count: 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0x10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Syntax Id: S7ANY (0x10)[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附录六</a:t>
                      </a:r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Item[1]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0xff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 code: Success (0xff)[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附录九</a:t>
                      </a:r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Transport size: BYTE (2)[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附录七</a:t>
                      </a:r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Transport size: BYTE/WORD/DWORD (0x04)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数据长度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数据响应长度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数据块编号     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DB1.DBX100.0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数据（不定长度）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Item2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0xff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Return code: Success (0xff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)[</a:t>
                      </a:r>
                      <a:r>
                        <a:rPr lang="zh-CN" alt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附录九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0x84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Area[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附录八</a:t>
                      </a:r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Transport size: BYTE/WORD/DWORD (0x04)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18-3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Byte Address:100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数据响应长度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2-0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Bit Address:0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 vMerge="1"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数据（不定长度）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29" marR="4329" marT="4329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S7COMM-Write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7620" y="534744"/>
            <a:ext cx="8495132" cy="9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、数据请求与响应</a:t>
            </a:r>
            <a:endParaRPr lang="en-US" altLang="zh-CN" dirty="0"/>
          </a:p>
          <a:p>
            <a:r>
              <a:rPr lang="en-US" altLang="zh-CN" dirty="0"/>
              <a:t>     - Parameter</a:t>
            </a:r>
            <a:r>
              <a:rPr lang="zh-CN" altLang="en-US" dirty="0"/>
              <a:t>：地址</a:t>
            </a:r>
            <a:r>
              <a:rPr lang="en-US" altLang="zh-CN" dirty="0"/>
              <a:t>/</a:t>
            </a:r>
            <a:r>
              <a:rPr lang="zh-CN" altLang="en-US" dirty="0"/>
              <a:t>类型描述</a:t>
            </a:r>
            <a:endParaRPr lang="en-US" altLang="zh-CN" dirty="0"/>
          </a:p>
          <a:p>
            <a:r>
              <a:rPr lang="en-US" altLang="zh-CN" dirty="0"/>
              <a:t>     - Data</a:t>
            </a:r>
            <a:r>
              <a:rPr lang="zh-CN" altLang="en-US" dirty="0"/>
              <a:t>：类型描述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417519" y="891036"/>
          <a:ext cx="6592966" cy="4087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289"/>
                <a:gridCol w="366775"/>
                <a:gridCol w="366775"/>
                <a:gridCol w="366775"/>
                <a:gridCol w="366775"/>
                <a:gridCol w="1640845"/>
                <a:gridCol w="233781"/>
                <a:gridCol w="366775"/>
                <a:gridCol w="366775"/>
                <a:gridCol w="483938"/>
                <a:gridCol w="1757463"/>
              </a:tblGrid>
              <a:tr h="0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S7Comm-</a:t>
                      </a:r>
                      <a:r>
                        <a:rPr lang="zh-CN" altLang="en-US" sz="500" u="none" strike="noStrike" dirty="0">
                          <a:effectLst/>
                        </a:rPr>
                        <a:t>写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发送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响应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TPKT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Version，</a:t>
                      </a:r>
                      <a:r>
                        <a:rPr lang="zh-CN" altLang="en-US" sz="500" u="none" strike="noStrike">
                          <a:effectLst/>
                        </a:rPr>
                        <a:t>版本默认</a:t>
                      </a:r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TPKT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Version，</a:t>
                      </a:r>
                      <a:r>
                        <a:rPr lang="zh-CN" altLang="en-US" sz="500" u="none" strike="noStrike">
                          <a:effectLst/>
                        </a:rPr>
                        <a:t>版本默认</a:t>
                      </a:r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整个请求字节数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整个请求字节数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0x24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COTP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COTP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4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PDU Type，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数据传输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附录一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0xf0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PDU Type，</a:t>
                      </a:r>
                      <a:r>
                        <a:rPr lang="zh-CN" altLang="en-US" sz="500" u="none" strike="noStrike">
                          <a:effectLst/>
                        </a:rPr>
                        <a:t>数据传输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-000 0000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TPDU number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-000 0000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TPDU number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Last data </a:t>
                      </a:r>
                      <a:r>
                        <a:rPr lang="en-US" sz="500" u="none" strike="noStrike" dirty="0" err="1">
                          <a:effectLst/>
                        </a:rPr>
                        <a:t>unit:Yes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Last data </a:t>
                      </a:r>
                      <a:r>
                        <a:rPr lang="en-US" sz="500" u="none" strike="noStrike" dirty="0" err="1">
                          <a:effectLst/>
                        </a:rPr>
                        <a:t>unit:Yes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10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S7-Header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10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500" u="none" strike="noStrike" dirty="0">
                          <a:effectLst/>
                        </a:rPr>
                        <a:t>默认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12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S7-Header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12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Id，</a:t>
                      </a:r>
                      <a:r>
                        <a:rPr lang="zh-CN" altLang="en-US" sz="500" u="none" strike="noStrike">
                          <a:effectLst/>
                        </a:rPr>
                        <a:t>默认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ROSCTR:JOB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附录二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ROSCTR:Ack_Data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Redundancy Identification (Reserved)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Redundancy Identification (Reserved)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Data Unit Reference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Data Unit 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Parameter length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Parameter length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0x0e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Data length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Data length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0x05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Parameter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Function: Write Var (0x05)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附录五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Error class: No error (0x00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s-E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Item count: 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Error code: 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Item[1]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结构标识，一般默认</a:t>
                      </a:r>
                      <a:r>
                        <a:rPr lang="en-US" altLang="zh-CN" sz="500" u="none" strike="noStrike" dirty="0">
                          <a:effectLst/>
                        </a:rPr>
                        <a:t>0x12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Parameter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 rowSpan="2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Function: Write Var (0x05)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0x0a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此字节往后的字节长度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Item count: 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solidFill>
                            <a:schemeClr val="bg1"/>
                          </a:solidFill>
                          <a:effectLst/>
                        </a:rPr>
                        <a:t>0x10</a:t>
                      </a:r>
                      <a:endParaRPr lang="en-US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Syntax Id: S7ANY (0x10)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Item[1]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0xff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 code: Success (0xff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)[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附录九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Transport size: BYTE (2)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数据长度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数据块编号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0x02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0x84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Area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附录八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18-3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Byte Address:0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solidFill>
                            <a:schemeClr val="bg1"/>
                          </a:solidFill>
                          <a:effectLst/>
                        </a:rPr>
                        <a:t>2-0</a:t>
                      </a:r>
                      <a:r>
                        <a:rPr lang="zh-CN" altLang="en-US" sz="500" u="none" strike="noStrike">
                          <a:solidFill>
                            <a:schemeClr val="bg1"/>
                          </a:solidFill>
                          <a:effectLst/>
                        </a:rPr>
                        <a:t>位</a:t>
                      </a:r>
                      <a:endParaRPr lang="zh-CN" altLang="en-US" sz="500" b="0" i="0" u="none" strike="noStrike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Bit Address:0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Item[1]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Return code: Reserved (0x00)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附录九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Transport size: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[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附录七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数据响应长度（</a:t>
                      </a:r>
                      <a:r>
                        <a:rPr lang="en-US" altLang="zh-CN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bit</a:t>
                      </a:r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数）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6384" marR="106384" marT="53192" marB="53192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数据（不定长度）</a:t>
                      </a:r>
                      <a:endParaRPr lang="zh-CN" altLang="en-US" sz="500" b="0" i="0" u="none" strike="noStrike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>
                    <a:solidFill>
                      <a:srgbClr val="FF860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392" marR="4392" marT="4392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S7COMM-Run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620" y="534744"/>
            <a:ext cx="8495132" cy="52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、请求与响应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字符命令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83855" y="249069"/>
          <a:ext cx="6236442" cy="47565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150"/>
                <a:gridCol w="560114"/>
                <a:gridCol w="401632"/>
                <a:gridCol w="496460"/>
                <a:gridCol w="1466864"/>
                <a:gridCol w="563605"/>
                <a:gridCol w="401632"/>
                <a:gridCol w="485304"/>
                <a:gridCol w="1617681"/>
              </a:tblGrid>
              <a:tr h="20588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S7Comm-</a:t>
                      </a:r>
                      <a:r>
                        <a:rPr lang="en-US" altLang="zh-CN" sz="700" u="none" strike="noStrike" dirty="0">
                          <a:effectLst/>
                        </a:rPr>
                        <a:t>Run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bit)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发送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bit)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响应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TPKT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Version，</a:t>
                      </a:r>
                      <a:r>
                        <a:rPr lang="zh-CN" altLang="en-US" sz="700" u="none" strike="noStrike">
                          <a:effectLst/>
                        </a:rPr>
                        <a:t>版本默认</a:t>
                      </a:r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TPKT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Version，</a:t>
                      </a:r>
                      <a:r>
                        <a:rPr lang="zh-CN" altLang="en-US" sz="700" u="none" strike="noStrike">
                          <a:effectLst/>
                        </a:rPr>
                        <a:t>版本默认</a:t>
                      </a:r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Reserved，</a:t>
                      </a:r>
                      <a:r>
                        <a:rPr lang="zh-CN" altLang="en-US" sz="700" u="none" strike="noStrike" dirty="0">
                          <a:effectLst/>
                        </a:rPr>
                        <a:t>保留默认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Reserved，</a:t>
                      </a:r>
                      <a:r>
                        <a:rPr lang="zh-CN" altLang="en-US" sz="700" u="none" strike="noStrike" dirty="0">
                          <a:effectLst/>
                        </a:rPr>
                        <a:t>保留默认</a:t>
                      </a:r>
                      <a:r>
                        <a:rPr lang="en-US" altLang="zh-CN" sz="700" u="none" strike="noStrike" dirty="0">
                          <a:effectLst/>
                        </a:rPr>
                        <a:t>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整个请求字节数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整个请求字节数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0x25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COTP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COTP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0xf0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effectLst/>
                        </a:rPr>
                        <a:t>数据传输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0xf0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effectLst/>
                        </a:rPr>
                        <a:t>数据传输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-000 0000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number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-000 0000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number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1--- ----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Last data </a:t>
                      </a:r>
                      <a:r>
                        <a:rPr lang="en-US" sz="700" u="none" strike="noStrike" dirty="0" err="1">
                          <a:effectLst/>
                        </a:rPr>
                        <a:t>unit:Yes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1--- ----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Last data </a:t>
                      </a:r>
                      <a:r>
                        <a:rPr lang="en-US" sz="700" u="none" strike="noStrike" dirty="0" err="1">
                          <a:effectLst/>
                        </a:rPr>
                        <a:t>unit:Yes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S7-Header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Protocol Id，</a:t>
                      </a:r>
                      <a:r>
                        <a:rPr lang="zh-CN" altLang="en-US" sz="700" u="none" strike="noStrike">
                          <a:effectLst/>
                        </a:rPr>
                        <a:t>默认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S7-Header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700" u="none" strike="noStrike" dirty="0">
                          <a:effectLst/>
                        </a:rPr>
                        <a:t>默认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ROSCTR:JOB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ROSCTR:Ack_Data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Redundancy Identification (Reserved)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Redundancy Identification (Reserved)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</a:tr>
              <a:tr h="200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Data Unit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Data Unit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0x20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Data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Data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Parameter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0x28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Function:PI-Service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 dirty="0">
                          <a:effectLst/>
                        </a:rPr>
                        <a:t>Error class: No error (0x00)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56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Unknown bytes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Error code: 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18680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Parameter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0x28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Function: PI-Service (0x28)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0xfd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block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String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PI (program invocation) Service: P_PROGRAM [PI-Service P_PROGRAM (PLC Start / Stop)]</a:t>
                      </a:r>
                      <a:endParaRPr lang="en-US" sz="700" u="none" strike="noStrike" dirty="0">
                        <a:effectLst/>
                      </a:endParaRPr>
                    </a:p>
                    <a:p>
                      <a:pPr algn="l" fontAlgn="ctr"/>
                      <a:endParaRPr lang="en-US" sz="7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700" dirty="0">
                          <a:effectLst/>
                          <a:sym typeface="+mn-ea"/>
                        </a:rPr>
                        <a:t>P_PROGRAM16</a:t>
                      </a:r>
                      <a:r>
                        <a:rPr lang="zh-CN" altLang="en-US" sz="700" dirty="0">
                          <a:effectLst/>
                          <a:sym typeface="+mn-ea"/>
                        </a:rPr>
                        <a:t>进制对应的</a:t>
                      </a:r>
                      <a:r>
                        <a:rPr lang="en-US" altLang="zh-CN" sz="700" dirty="0">
                          <a:effectLst/>
                          <a:sym typeface="+mn-ea"/>
                        </a:rPr>
                        <a:t>ASCII</a:t>
                      </a:r>
                      <a:r>
                        <a:rPr lang="zh-CN" altLang="en-US" sz="700" dirty="0">
                          <a:effectLst/>
                          <a:sym typeface="+mn-ea"/>
                        </a:rPr>
                        <a:t>值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sym typeface="+mn-ea"/>
                      </a:endParaRPr>
                    </a:p>
                  </a:txBody>
                  <a:tcPr marL="108875" marR="108875" marT="54438" marB="54438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318" marR="5318" marT="5318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S7COMM-Stop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620" y="534744"/>
            <a:ext cx="8495132" cy="52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、请求与响应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字符命令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353174" y="895252"/>
          <a:ext cx="6479576" cy="4019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8062"/>
                <a:gridCol w="464406"/>
                <a:gridCol w="398062"/>
                <a:gridCol w="519693"/>
                <a:gridCol w="1625423"/>
                <a:gridCol w="547337"/>
                <a:gridCol w="398062"/>
                <a:gridCol w="497579"/>
                <a:gridCol w="1630952"/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S7Comm-Stop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bit)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发送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长度</a:t>
                      </a:r>
                      <a:r>
                        <a:rPr lang="en-US" altLang="zh-CN" sz="700" u="none" strike="noStrike">
                          <a:effectLst/>
                        </a:rPr>
                        <a:t>(</a:t>
                      </a:r>
                      <a:r>
                        <a:rPr lang="en-US" sz="700" u="none" strike="noStrike">
                          <a:effectLst/>
                        </a:rPr>
                        <a:t>bit)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响应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</a:rPr>
                        <a:t>说明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TPKT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Version，</a:t>
                      </a:r>
                      <a:r>
                        <a:rPr lang="zh-CN" altLang="en-US" sz="700" u="none" strike="noStrike">
                          <a:effectLst/>
                        </a:rPr>
                        <a:t>版本默认</a:t>
                      </a:r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TPKT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Version，</a:t>
                      </a:r>
                      <a:r>
                        <a:rPr lang="zh-CN" altLang="en-US" sz="700" u="none" strike="noStrike">
                          <a:effectLst/>
                        </a:rPr>
                        <a:t>版本默认</a:t>
                      </a:r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Reserved，</a:t>
                      </a:r>
                      <a:r>
                        <a:rPr lang="zh-CN" altLang="en-US" sz="700" u="none" strike="noStrike">
                          <a:effectLst/>
                        </a:rPr>
                        <a:t>保留默认</a:t>
                      </a:r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Reserved，</a:t>
                      </a:r>
                      <a:r>
                        <a:rPr lang="zh-CN" altLang="en-US" sz="700" u="none" strike="noStrike">
                          <a:effectLst/>
                        </a:rPr>
                        <a:t>保留默认</a:t>
                      </a:r>
                      <a:r>
                        <a:rPr lang="en-US" altLang="zh-CN" sz="700" u="none" strike="noStrike">
                          <a:effectLst/>
                        </a:rPr>
                        <a:t>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整个请求字节数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16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整个请求字节数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0x21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COTP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COTP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</a:rPr>
                        <a:t>当前字节以后的字节数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0xf0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700" u="none" strike="noStrike" dirty="0">
                          <a:effectLst/>
                        </a:rPr>
                        <a:t>数据传输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0xf0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PDU Type，</a:t>
                      </a:r>
                      <a:r>
                        <a:rPr lang="zh-CN" altLang="en-US" sz="700" u="none" strike="noStrike">
                          <a:effectLst/>
                        </a:rPr>
                        <a:t>数据传输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-000 0000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TPDU number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-000 0000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TPDU 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1--- ----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Last data unit:Yes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1--- ----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Last data </a:t>
                      </a:r>
                      <a:r>
                        <a:rPr lang="en-US" sz="700" u="none" strike="noStrike" dirty="0" err="1">
                          <a:effectLst/>
                        </a:rPr>
                        <a:t>unit:Yes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S7-Header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0x32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Protocol Id，</a:t>
                      </a:r>
                      <a:r>
                        <a:rPr lang="zh-CN" altLang="en-US" sz="700" u="none" strike="noStrike">
                          <a:effectLst/>
                        </a:rPr>
                        <a:t>默认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S7-Header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0x32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Protocol Id，</a:t>
                      </a:r>
                      <a:r>
                        <a:rPr lang="zh-CN" altLang="en-US" sz="700" u="none" strike="noStrike">
                          <a:effectLst/>
                        </a:rPr>
                        <a:t>默认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ROSCTR:JOB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ROSCTR:Ack_Data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Redundancy Identification (Reserved)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Redundancy Identification (Reserved)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Protocol Data Unit Reference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Protocol Data Unit Reference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13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Parameter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Parameter 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Data length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Data 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Parameter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0x29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Function:PLC</a:t>
                      </a:r>
                      <a:r>
                        <a:rPr lang="en-US" sz="700" u="none" strike="noStrike" dirty="0">
                          <a:effectLst/>
                        </a:rPr>
                        <a:t> Stop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8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 dirty="0">
                          <a:effectLst/>
                        </a:rPr>
                        <a:t>Error class: No error (0x00)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40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Unknown bytes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Error code: 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19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0x00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Parameter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</a:rPr>
                        <a:t>0x29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Function: PLC Stop (0x29)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22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Length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24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72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PI(program invocation) </a:t>
                      </a:r>
                      <a:r>
                        <a:rPr lang="en-US" sz="700" u="none" strike="noStrike" dirty="0" err="1">
                          <a:effectLst/>
                        </a:rPr>
                        <a:t>Service:P_PROGRAM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25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26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27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28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29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30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0x52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31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>
                          <a:effectLst/>
                        </a:rPr>
                        <a:t>32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0x4d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962" marR="4962" marT="4962" marB="0"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时间读写报文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620" y="534744"/>
            <a:ext cx="8495132" cy="52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、请求与响应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字符命令</a:t>
            </a:r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139970" y="1064070"/>
          <a:ext cx="4879932" cy="345522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5530"/>
                <a:gridCol w="332817"/>
                <a:gridCol w="299535"/>
                <a:gridCol w="341138"/>
                <a:gridCol w="1264706"/>
                <a:gridCol w="407701"/>
                <a:gridCol w="299535"/>
                <a:gridCol w="353618"/>
                <a:gridCol w="1385352"/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S7Comm-</a:t>
                      </a:r>
                      <a:r>
                        <a:rPr lang="zh-CN" altLang="en-US" sz="500" u="none" strike="noStrike" dirty="0">
                          <a:effectLst/>
                        </a:rPr>
                        <a:t>设置时间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发送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 dirty="0">
                          <a:effectLst/>
                        </a:rPr>
                        <a:t>说明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响应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说明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TPKT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Version，</a:t>
                      </a:r>
                      <a:r>
                        <a:rPr lang="zh-CN" altLang="en-US" sz="500" u="none" strike="noStrike">
                          <a:effectLst/>
                        </a:rPr>
                        <a:t>版本默认</a:t>
                      </a:r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TPKT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Version，</a:t>
                      </a:r>
                      <a:r>
                        <a:rPr lang="zh-CN" altLang="en-US" sz="500" u="none" strike="noStrike">
                          <a:effectLst/>
                        </a:rPr>
                        <a:t>版本默认</a:t>
                      </a:r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整个请求字节数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整个请求字节数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0x27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0x21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COTP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COTP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0xf0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PDU Type，</a:t>
                      </a:r>
                      <a:r>
                        <a:rPr lang="zh-CN" altLang="en-US" sz="500" u="none" strike="noStrike">
                          <a:effectLst/>
                        </a:rPr>
                        <a:t>数据传输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0xf0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PDU Type，</a:t>
                      </a:r>
                      <a:r>
                        <a:rPr lang="zh-CN" altLang="en-US" sz="500" u="none" strike="noStrike">
                          <a:effectLst/>
                        </a:rPr>
                        <a:t>数据传输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-000 0000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TPDU 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-000 0000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TPDU 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Last data unit:Yes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Last data unit:Yes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S7-Header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Id，</a:t>
                      </a:r>
                      <a:r>
                        <a:rPr lang="zh-CN" altLang="en-US" sz="500" u="none" strike="noStrike">
                          <a:effectLst/>
                        </a:rPr>
                        <a:t>默认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S7-Header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Id，</a:t>
                      </a:r>
                      <a:r>
                        <a:rPr lang="zh-CN" altLang="en-US" sz="500" u="none" strike="noStrike">
                          <a:effectLst/>
                        </a:rPr>
                        <a:t>默认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ROSCTR:Userdata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ROSCTR:Userdata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Redundancy Identification (Reserved)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Redundancy Identification (Reserved)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Data Unit Reference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Data Unit Reference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Data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Data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Parameter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head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Parameter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head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Method (Request/Response): Req (0x11)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Method (Request/Response): Res (0x12)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0100 ----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Type:Requet(4)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1000 ----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Type: Response (8)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---- 0111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Function group:Time functions(7)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---- 0111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Function group: Time functions (7)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Subfunction: Set clock (1)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Subfunction: Read clock (1)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Sequence number:0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Sequence number:1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0xff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Return code: Success (0xff)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Data unit reference number: 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Transport size: OCTET STRING (0x09)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Last data unit: Yes (0x00)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Length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500" u="none" strike="noStrike" dirty="0">
                          <a:effectLst/>
                        </a:rPr>
                        <a:t>Error code: No error (0x0000)</a:t>
                      </a:r>
                      <a:endParaRPr lang="es-E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S7 Timestamp - Reserved: 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0xff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Return code: Success (0xff)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0x19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Year 1: 19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Transport size: OCTET STRING (0x09)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0x21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Year 2: 21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Length: 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0x05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Month: 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0x08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Day: 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0x20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Hour: 11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0x00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Minute: 59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0x00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S7 Timestamp - Second: 33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0000 0000 0100 ----  Milliseconds</a:t>
                      </a:r>
                      <a:br>
                        <a:rPr lang="en-US" sz="500" u="none" strike="noStrike" dirty="0">
                          <a:effectLst/>
                        </a:rPr>
                      </a:br>
                      <a:r>
                        <a:rPr lang="en-US" sz="500" u="none" strike="noStrike" dirty="0">
                          <a:effectLst/>
                        </a:rPr>
                        <a:t>'---- ---- ---- 0111 </a:t>
                      </a:r>
                      <a:r>
                        <a:rPr lang="en-US" sz="500" u="none" strike="noStrike" dirty="0" err="1">
                          <a:effectLst/>
                        </a:rPr>
                        <a:t>Weekday:Saturday</a:t>
                      </a:r>
                      <a:r>
                        <a:rPr lang="en-US" sz="500" u="none" strike="noStrike" dirty="0">
                          <a:effectLst/>
                        </a:rPr>
                        <a:t>(7)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0x45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4154" marR="4154" marT="4154" marB="0" anchor="ctr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-539705" y="1207235"/>
          <a:ext cx="4454487" cy="3408353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73810"/>
                <a:gridCol w="330854"/>
                <a:gridCol w="273810"/>
                <a:gridCol w="338460"/>
                <a:gridCol w="1059747"/>
                <a:gridCol w="311840"/>
                <a:gridCol w="273810"/>
                <a:gridCol w="334657"/>
                <a:gridCol w="1257499"/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S7Comm-</a:t>
                      </a:r>
                      <a:r>
                        <a:rPr lang="zh-CN" altLang="en-US" sz="400" u="none" strike="noStrike" dirty="0">
                          <a:effectLst/>
                        </a:rPr>
                        <a:t>获取时间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u="none" strike="noStrike">
                          <a:effectLst/>
                        </a:rPr>
                        <a:t>长度</a:t>
                      </a:r>
                      <a:r>
                        <a:rPr lang="en-US" altLang="zh-CN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bit)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u="none" strike="noStrike">
                          <a:effectLst/>
                        </a:rPr>
                        <a:t>发送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u="none" strike="noStrike">
                          <a:effectLst/>
                        </a:rPr>
                        <a:t>说明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u="none" strike="noStrike">
                          <a:effectLst/>
                        </a:rPr>
                        <a:t>长度</a:t>
                      </a:r>
                      <a:r>
                        <a:rPr lang="en-US" altLang="zh-CN" sz="400" u="none" strike="noStrike">
                          <a:effectLst/>
                        </a:rPr>
                        <a:t>(</a:t>
                      </a:r>
                      <a:r>
                        <a:rPr lang="en-US" sz="400" u="none" strike="noStrike">
                          <a:effectLst/>
                        </a:rPr>
                        <a:t>bit)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u="none" strike="noStrike" dirty="0">
                          <a:effectLst/>
                        </a:rPr>
                        <a:t>响应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400" u="none" strike="noStrike">
                          <a:effectLst/>
                        </a:rPr>
                        <a:t>说明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TPKT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Version，</a:t>
                      </a:r>
                      <a:r>
                        <a:rPr lang="zh-CN" altLang="en-US" sz="400" u="none" strike="noStrike">
                          <a:effectLst/>
                        </a:rPr>
                        <a:t>版本默认</a:t>
                      </a:r>
                      <a:r>
                        <a:rPr lang="en-US" altLang="zh-CN" sz="400" u="none" strike="noStrike">
                          <a:effectLst/>
                        </a:rPr>
                        <a:t>3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TPKT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Version，</a:t>
                      </a:r>
                      <a:r>
                        <a:rPr lang="zh-CN" altLang="en-US" sz="400" u="none" strike="noStrike">
                          <a:effectLst/>
                        </a:rPr>
                        <a:t>版本默认</a:t>
                      </a:r>
                      <a:r>
                        <a:rPr lang="en-US" altLang="zh-CN" sz="400" u="none" strike="noStrike">
                          <a:effectLst/>
                        </a:rPr>
                        <a:t>3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Reserved，</a:t>
                      </a:r>
                      <a:r>
                        <a:rPr lang="zh-CN" altLang="en-US" sz="400" u="none" strike="noStrike">
                          <a:effectLst/>
                        </a:rPr>
                        <a:t>保留默认</a:t>
                      </a:r>
                      <a:r>
                        <a:rPr lang="en-US" altLang="zh-CN" sz="400" u="none" strike="noStrike">
                          <a:effectLst/>
                        </a:rPr>
                        <a:t>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Reserved，</a:t>
                      </a:r>
                      <a:r>
                        <a:rPr lang="zh-CN" altLang="en-US" sz="400" u="none" strike="noStrike">
                          <a:effectLst/>
                        </a:rPr>
                        <a:t>保留默认</a:t>
                      </a:r>
                      <a:r>
                        <a:rPr lang="en-US" altLang="zh-CN" sz="400" u="none" strike="noStrike">
                          <a:effectLst/>
                        </a:rPr>
                        <a:t>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 dirty="0">
                          <a:effectLst/>
                        </a:rPr>
                        <a:t>整个请求字节数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16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整个请求字节数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0x1d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0x2b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4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COTP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当前字节以后的字节数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COTP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400" u="none" strike="noStrike">
                          <a:effectLst/>
                        </a:rPr>
                        <a:t>当前字节以后的字节数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5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0xf0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PDU Type，</a:t>
                      </a:r>
                      <a:r>
                        <a:rPr lang="zh-CN" altLang="en-US" sz="400" u="none" strike="noStrike">
                          <a:effectLst/>
                        </a:rPr>
                        <a:t>数据传输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0xf0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PDU Type，</a:t>
                      </a:r>
                      <a:r>
                        <a:rPr lang="zh-CN" altLang="en-US" sz="400" u="none" strike="noStrike">
                          <a:effectLst/>
                        </a:rPr>
                        <a:t>数据传输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-000 0000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TPDU number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-000 0000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TPDU number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1--- ----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Last data unit:Yes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1--- ----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Last data unit:Yes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7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S7-Header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0x32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Protocol Id，</a:t>
                      </a:r>
                      <a:r>
                        <a:rPr lang="zh-CN" altLang="en-US" sz="400" u="none" strike="noStrike">
                          <a:effectLst/>
                        </a:rPr>
                        <a:t>默认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S7-Header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0x32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Protocol Id，</a:t>
                      </a:r>
                      <a:r>
                        <a:rPr lang="zh-CN" altLang="en-US" sz="400" u="none" strike="noStrike">
                          <a:effectLst/>
                        </a:rPr>
                        <a:t>默认</a:t>
                      </a:r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0x07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 err="1">
                          <a:effectLst/>
                        </a:rPr>
                        <a:t>ROSCTR:Userdata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ROSCTR:Userdata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9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16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Redundancy Identification (Reserved)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Redundancy Identification (Reserved)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11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Protocol Data Unit Reference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Protocol Data Unit Reference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12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13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16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Parameter 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Parameter 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14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0x08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0x0c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15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Data 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Data 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0x0e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17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Parameter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24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Parameter head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Parameter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24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Parameter head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0x01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19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0x12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0x04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Parameter 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Parameter 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21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 marL="3801" marR="3801" marT="3801" marB="0" anchor="ctr"/>
                </a:tc>
                <a:tc vMerge="1">
                  <a:tcPr marL="3801" marR="3801" marT="3801" marB="0" anchor="ctr"/>
                </a:tc>
                <a:tc vMerge="1"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Method (Request/Response): Res (0x12)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 vMerge="1"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0x11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Method (Request/Response): Req (0x11)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 marL="3801" marR="3801" marT="3801" marB="0" anchor="ctr"/>
                </a:tc>
                <a:tc vMerge="1">
                  <a:tcPr marL="3801" marR="3801" marT="3801" marB="0" anchor="ctr"/>
                </a:tc>
                <a:tc vMerge="1">
                  <a:tcPr marL="3801" marR="3801" marT="3801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22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0100 ----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 err="1">
                          <a:effectLst/>
                        </a:rPr>
                        <a:t>Type:Requet</a:t>
                      </a:r>
                      <a:r>
                        <a:rPr lang="en-US" sz="400" u="none" strike="noStrike" dirty="0">
                          <a:effectLst/>
                        </a:rPr>
                        <a:t>(4)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1000 ----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Type: Response (8)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---- 0111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Function </a:t>
                      </a:r>
                      <a:r>
                        <a:rPr lang="en-US" sz="400" u="none" strike="noStrike" dirty="0" err="1">
                          <a:effectLst/>
                        </a:rPr>
                        <a:t>group:Time</a:t>
                      </a:r>
                      <a:r>
                        <a:rPr lang="en-US" sz="400" u="none" strike="noStrike" dirty="0">
                          <a:effectLst/>
                        </a:rPr>
                        <a:t> functions(7)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---- 0111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Function group: Time functions (7)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23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0x01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Subfunction: Read clock (1)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Subfunction: Read clock (1)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24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Sequence number:0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Sequence number:1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25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Data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0x0a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Return code: Object does not exist (0x0a)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 unit reference number: 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Transport size: NULL (0x00)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Last data unit: Yes (0x00)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27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16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Length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16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" sz="400" u="none" strike="noStrike" dirty="0">
                          <a:effectLst/>
                        </a:rPr>
                        <a:t>Error code: No error (0x0000)</a:t>
                      </a:r>
                      <a:endParaRPr lang="es-E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29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Data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0xff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Return code: Success (0xff)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Transport size: OCTET STRING (0x09)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31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16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0x00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Length: 10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32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0x0a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33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Reserved: 0x00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34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8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20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Year 1: 19</a:t>
                      </a:r>
                      <a:r>
                        <a:rPr lang="zh-CN" altLang="en-US" sz="400" u="none" strike="noStrike" dirty="0">
                          <a:effectLst/>
                        </a:rPr>
                        <a:t>，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35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21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Year 2: 21 </a:t>
                      </a:r>
                      <a:r>
                        <a:rPr lang="zh-CN" altLang="en-US" sz="400" u="none" strike="noStrike" dirty="0">
                          <a:effectLst/>
                        </a:rPr>
                        <a:t>，（</a:t>
                      </a:r>
                      <a:r>
                        <a:rPr lang="en-US" altLang="zh-CN" sz="400" dirty="0">
                          <a:effectLst/>
                          <a:sym typeface="+mn-ea"/>
                        </a:rPr>
                        <a:t>year1 + 1</a:t>
                      </a:r>
                      <a:r>
                        <a:rPr lang="zh-CN" altLang="en-US" sz="400" u="none" strike="noStrike" dirty="0">
                          <a:effectLst/>
                        </a:rPr>
                        <a:t>）</a:t>
                      </a:r>
                      <a:r>
                        <a:rPr lang="en-US" altLang="zh-CN" sz="400" u="none" strike="noStrike" dirty="0">
                          <a:effectLst/>
                        </a:rPr>
                        <a:t>+ year2</a:t>
                      </a:r>
                      <a:r>
                        <a:rPr lang="zh-CN" altLang="en-US" sz="400" u="none" strike="noStrike" dirty="0">
                          <a:effectLst/>
                        </a:rPr>
                        <a:t>为实际年份，当前为</a:t>
                      </a:r>
                      <a:r>
                        <a:rPr lang="en-US" altLang="zh-CN" sz="400" u="none" strike="noStrike" dirty="0">
                          <a:effectLst/>
                        </a:rPr>
                        <a:t>2021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5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Month: 5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Day: 8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20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Hour: 20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Minute: 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40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8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>
                          <a:effectLst/>
                        </a:rPr>
                        <a:t>0</a:t>
                      </a:r>
                      <a:endParaRPr lang="en-US" altLang="zh-CN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S7 Timestamp - Second: 00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400" u="none" strike="noStrike" dirty="0">
                          <a:effectLst/>
                        </a:rPr>
                        <a:t>16</a:t>
                      </a:r>
                      <a:endParaRPr lang="en-US" altLang="zh-CN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0x04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 dirty="0">
                          <a:effectLst/>
                        </a:rPr>
                        <a:t>0000 0000 0100 ----  Milliseconds</a:t>
                      </a:r>
                      <a:br>
                        <a:rPr lang="en-US" sz="400" u="none" strike="noStrike" dirty="0">
                          <a:effectLst/>
                        </a:rPr>
                      </a:br>
                      <a:r>
                        <a:rPr lang="en-US" sz="400" u="none" strike="noStrike" dirty="0">
                          <a:effectLst/>
                        </a:rPr>
                        <a:t>'---- ---- ---- 0111 </a:t>
                      </a:r>
                      <a:r>
                        <a:rPr lang="en-US" sz="400" u="none" strike="noStrike" dirty="0" err="1">
                          <a:effectLst/>
                        </a:rPr>
                        <a:t>Weekday:Saturday</a:t>
                      </a:r>
                      <a:r>
                        <a:rPr lang="en-US" sz="400" u="none" strike="noStrike" dirty="0">
                          <a:effectLst/>
                        </a:rPr>
                        <a:t>(7)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42</a:t>
                      </a:r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 dirty="0">
                          <a:effectLst/>
                        </a:rPr>
                        <a:t>0x45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801" marR="3801" marT="3801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S7COMM-SZL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报文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7620" y="534744"/>
            <a:ext cx="8495132" cy="1220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、系统状态列表</a:t>
            </a:r>
            <a:r>
              <a:rPr lang="en-US" altLang="zh-CN" dirty="0"/>
              <a:t>(</a:t>
            </a:r>
            <a:r>
              <a:rPr lang="zh-CN" altLang="en-US" dirty="0"/>
              <a:t>德语：</a:t>
            </a:r>
            <a:r>
              <a:rPr lang="en-US" altLang="zh-CN" dirty="0"/>
              <a:t>System-</a:t>
            </a:r>
            <a:r>
              <a:rPr lang="en-US" altLang="zh-CN" dirty="0" err="1"/>
              <a:t>ZustandsListen</a:t>
            </a:r>
            <a:r>
              <a:rPr lang="zh-CN" altLang="en-US" dirty="0"/>
              <a:t>，英语：</a:t>
            </a:r>
            <a:r>
              <a:rPr lang="en-US" altLang="zh-CN" dirty="0"/>
              <a:t>System-Status-Lists)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、系统数据、</a:t>
            </a:r>
            <a:r>
              <a:rPr lang="en-US" altLang="zh-CN" dirty="0"/>
              <a:t>CPU</a:t>
            </a:r>
            <a:r>
              <a:rPr lang="zh-CN" altLang="en-US" dirty="0"/>
              <a:t>中的模块状态数据、模拟的诊断数据、诊断缓冲区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消息服务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诊断信息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告警信息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555860" y="1094912"/>
          <a:ext cx="6435123" cy="3997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129"/>
                <a:gridCol w="357507"/>
                <a:gridCol w="357507"/>
                <a:gridCol w="427022"/>
                <a:gridCol w="1741190"/>
                <a:gridCol w="417091"/>
                <a:gridCol w="357507"/>
                <a:gridCol w="436954"/>
                <a:gridCol w="2072216"/>
              </a:tblGrid>
              <a:tr h="0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S7Comm-</a:t>
                      </a:r>
                      <a:r>
                        <a:rPr lang="zh-CN" altLang="en-US" sz="500" u="none" strike="noStrike" dirty="0">
                          <a:effectLst/>
                        </a:rPr>
                        <a:t>读取订货号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发送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说明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长度</a:t>
                      </a:r>
                      <a:r>
                        <a:rPr lang="en-US" altLang="zh-CN" sz="500" u="none" strike="noStrike">
                          <a:effectLst/>
                        </a:rPr>
                        <a:t>(</a:t>
                      </a:r>
                      <a:r>
                        <a:rPr lang="en-US" sz="500" u="none" strike="noStrike">
                          <a:effectLst/>
                        </a:rPr>
                        <a:t>bit)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响应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500" u="none" strike="noStrike">
                          <a:effectLst/>
                        </a:rPr>
                        <a:t>说明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TPKT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Version，</a:t>
                      </a:r>
                      <a:r>
                        <a:rPr lang="zh-CN" altLang="en-US" sz="500" u="none" strike="noStrike" dirty="0">
                          <a:effectLst/>
                        </a:rPr>
                        <a:t>版本默认</a:t>
                      </a:r>
                      <a:r>
                        <a:rPr lang="en-US" altLang="zh-CN" sz="500" u="none" strike="noStrike" dirty="0">
                          <a:effectLst/>
                        </a:rPr>
                        <a:t>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TPKT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Version，</a:t>
                      </a:r>
                      <a:r>
                        <a:rPr lang="zh-CN" altLang="en-US" sz="500" u="none" strike="noStrike" dirty="0">
                          <a:effectLst/>
                        </a:rPr>
                        <a:t>版本默认</a:t>
                      </a:r>
                      <a:r>
                        <a:rPr lang="en-US" altLang="zh-CN" sz="500" u="none" strike="noStrike" dirty="0">
                          <a:effectLst/>
                        </a:rPr>
                        <a:t>3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Reserved，</a:t>
                      </a:r>
                      <a:r>
                        <a:rPr lang="zh-CN" altLang="en-US" sz="500" u="none" strike="noStrike">
                          <a:effectLst/>
                        </a:rPr>
                        <a:t>保留默认</a:t>
                      </a:r>
                      <a:r>
                        <a:rPr lang="en-US" altLang="zh-CN" sz="500" u="none" strike="noStrike">
                          <a:effectLst/>
                        </a:rPr>
                        <a:t>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整个请求字节数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整个请求字节数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0x21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0x45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COTP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 dirty="0"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COTP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500" u="none" strike="noStrike">
                          <a:effectLst/>
                        </a:rPr>
                        <a:t>当前字节以后的字节数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0xf0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PDU Type，</a:t>
                      </a:r>
                      <a:r>
                        <a:rPr lang="zh-CN" altLang="en-US" sz="500" u="none" strike="noStrike" dirty="0">
                          <a:effectLst/>
                        </a:rPr>
                        <a:t>数据传输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0xf0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PDU Type，</a:t>
                      </a:r>
                      <a:r>
                        <a:rPr lang="zh-CN" altLang="en-US" sz="500" u="none" strike="noStrike">
                          <a:effectLst/>
                        </a:rPr>
                        <a:t>数据传输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-000 0000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TPDU number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-000 0000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TPDU number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Last data </a:t>
                      </a:r>
                      <a:r>
                        <a:rPr lang="en-US" sz="500" u="none" strike="noStrike" dirty="0" err="1">
                          <a:effectLst/>
                        </a:rPr>
                        <a:t>unit:Yes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1---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Last data unit:Yes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S7-Header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Id，</a:t>
                      </a:r>
                      <a:r>
                        <a:rPr lang="zh-CN" altLang="en-US" sz="500" u="none" strike="noStrike" dirty="0">
                          <a:effectLst/>
                        </a:rPr>
                        <a:t>默认</a:t>
                      </a:r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S7-Header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Protocol Id，</a:t>
                      </a:r>
                      <a:r>
                        <a:rPr lang="zh-CN" altLang="en-US" sz="500" u="none" strike="noStrike">
                          <a:effectLst/>
                        </a:rPr>
                        <a:t>默认</a:t>
                      </a:r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ROSCTR:Userdata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ROSCTR:Userdata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Redundancy Identification (Reserved)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Redundancy Identification (Reserved)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Data Unit 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Protocol Data Unit Reference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Parameter length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Data length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Data length:8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Parameter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24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Parameter head: 0x000112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Parameter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head: 0x000112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Parameter length: 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Parameter length: 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Method (Request/Response): Req (0x11)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Method (Request/Response): Re</a:t>
                      </a:r>
                      <a:r>
                        <a:rPr lang="en-US" altLang="zh-CN" sz="500" u="none" strike="noStrike" dirty="0">
                          <a:effectLst/>
                        </a:rPr>
                        <a:t>sp</a:t>
                      </a:r>
                      <a:r>
                        <a:rPr lang="en-US" sz="500" u="none" strike="noStrike" dirty="0">
                          <a:effectLst/>
                        </a:rPr>
                        <a:t> (0x12)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0100 ----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Type:Request</a:t>
                      </a:r>
                      <a:r>
                        <a:rPr lang="en-US" sz="500" u="none" strike="noStrike" dirty="0">
                          <a:effectLst/>
                        </a:rPr>
                        <a:t>(4)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0100 ----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Type:Requet</a:t>
                      </a:r>
                      <a:r>
                        <a:rPr lang="en-US" sz="500" u="none" strike="noStrike" dirty="0">
                          <a:effectLst/>
                        </a:rPr>
                        <a:t>(4)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---- 0100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Function </a:t>
                      </a:r>
                      <a:r>
                        <a:rPr lang="en-US" sz="500" u="none" strike="noStrike" dirty="0" err="1">
                          <a:effectLst/>
                        </a:rPr>
                        <a:t>group:CPU</a:t>
                      </a:r>
                      <a:r>
                        <a:rPr lang="en-US" sz="500" u="none" strike="noStrike" dirty="0">
                          <a:effectLst/>
                        </a:rPr>
                        <a:t> functions(4)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---- 0100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Function group:CPU functions(4)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8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Subfunction: Read SZL (1)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Subfunction: Read SZL (1)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Sequence number: 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Sequence number: 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0xff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Return code: Success (0xff)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Data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0xff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Return code: Success (0xff)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Transport size: OCTET STRING (0x09)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0x09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Transport size: OCTET STRING (0x09)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Length: 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Length: 36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0x24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29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SZL-ID:</a:t>
                      </a:r>
                      <a:r>
                        <a:rPr lang="zh-CN" altLang="en-US" sz="500" u="none" strike="noStrike" dirty="0">
                          <a:effectLst/>
                        </a:rPr>
                        <a:t>取的值的地址 </a:t>
                      </a:r>
                      <a:r>
                        <a:rPr lang="en-US" altLang="zh-CN" sz="500" u="none" strike="noStrike" dirty="0">
                          <a:effectLst/>
                        </a:rPr>
                        <a:t>0000 0000 0000 0000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SZL-ID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16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SZL-Index: 0x0001 [Identification of the module]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SZL-Index: 0x0001 [Identification of the module]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 dirty="0">
                          <a:effectLst/>
                        </a:rPr>
                        <a:t>32</a:t>
                      </a:r>
                      <a:endParaRPr lang="en-US" altLang="zh-CN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SZL partial list length in bytes: 28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0x1c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SZL partial list count: 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37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Index: Identification of the module (0x0001)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38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39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n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 err="1">
                          <a:effectLst/>
                        </a:rPr>
                        <a:t>xxxx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MlfB</a:t>
                      </a:r>
                      <a:r>
                        <a:rPr lang="en-US" sz="500" u="none" strike="noStrike" dirty="0">
                          <a:effectLst/>
                        </a:rPr>
                        <a:t> (Order number of the module): 6ES7 151-8AB01-0AB0 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40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BGTyp</a:t>
                      </a:r>
                      <a:r>
                        <a:rPr lang="en-US" sz="500" u="none" strike="noStrike" dirty="0">
                          <a:effectLst/>
                        </a:rPr>
                        <a:t> (Module type ID): 0x00c0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41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0xc0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42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Ausbg</a:t>
                      </a:r>
                      <a:r>
                        <a:rPr lang="en-US" sz="500" u="none" strike="noStrike" dirty="0">
                          <a:effectLst/>
                        </a:rPr>
                        <a:t> (Version of the module or release of the operating system): 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43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44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16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</a:rPr>
                        <a:t>0x00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 err="1">
                          <a:effectLst/>
                        </a:rPr>
                        <a:t>Ausbe</a:t>
                      </a:r>
                      <a:r>
                        <a:rPr lang="en-US" sz="500" u="none" strike="noStrike" dirty="0">
                          <a:effectLst/>
                        </a:rPr>
                        <a:t> (Release of the PG description file): 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500" u="none" strike="noStrike">
                          <a:effectLst/>
                        </a:rPr>
                        <a:t>45</a:t>
                      </a:r>
                      <a:endParaRPr lang="en-US" altLang="zh-CN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</a:rPr>
                        <a:t>0x01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3573" marR="3573" marT="3573" marB="0" anchor="ctr"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其他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523" y="771625"/>
            <a:ext cx="5530470" cy="2836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S7COMM-Userdata-</a:t>
            </a:r>
            <a:r>
              <a:rPr lang="zh-CN" altLang="en-US" dirty="0"/>
              <a:t>获取系统块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列举一下块的类型</a:t>
            </a:r>
            <a:endParaRPr lang="en-US" altLang="zh-CN" dirty="0"/>
          </a:p>
          <a:p>
            <a:r>
              <a:rPr lang="zh-CN" altLang="en-US" dirty="0"/>
              <a:t>     </a:t>
            </a:r>
            <a:r>
              <a:rPr lang="en-US" altLang="zh-CN" dirty="0"/>
              <a:t>- </a:t>
            </a:r>
            <a:r>
              <a:rPr lang="zh-CN" altLang="en-US" dirty="0"/>
              <a:t>读取块的信息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S7COMM-</a:t>
            </a:r>
            <a:r>
              <a:rPr lang="zh-CN" altLang="en-US" dirty="0"/>
              <a:t>上传下载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zh-CN" altLang="en-US" dirty="0"/>
              <a:t>文件处理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en-US" altLang="zh-CN" dirty="0" err="1"/>
              <a:t>StartUpload</a:t>
            </a:r>
            <a:r>
              <a:rPr lang="zh-CN" altLang="en-US" dirty="0"/>
              <a:t>、</a:t>
            </a:r>
            <a:r>
              <a:rPr lang="en-US" altLang="zh-CN" dirty="0"/>
              <a:t>Upload</a:t>
            </a:r>
            <a:r>
              <a:rPr lang="zh-CN" altLang="en-US" dirty="0"/>
              <a:t>、</a:t>
            </a:r>
            <a:r>
              <a:rPr lang="en-US" altLang="zh-CN" dirty="0" err="1"/>
              <a:t>EndUpload</a:t>
            </a:r>
            <a:endParaRPr lang="en-US" altLang="zh-CN" dirty="0"/>
          </a:p>
          <a:p>
            <a:r>
              <a:rPr lang="en-US" altLang="zh-CN" dirty="0"/>
              <a:t>     - </a:t>
            </a:r>
            <a:r>
              <a:rPr lang="en-US" altLang="zh-CN" dirty="0" err="1"/>
              <a:t>StartDownload</a:t>
            </a:r>
            <a:r>
              <a:rPr lang="zh-CN" altLang="en-US" dirty="0"/>
              <a:t>、</a:t>
            </a:r>
            <a:r>
              <a:rPr lang="en-US" altLang="zh-CN" dirty="0"/>
              <a:t>Download</a:t>
            </a:r>
            <a:r>
              <a:rPr lang="zh-CN" altLang="en-US" dirty="0"/>
              <a:t>、</a:t>
            </a:r>
            <a:r>
              <a:rPr lang="en-US" altLang="zh-CN" dirty="0" err="1"/>
              <a:t>EndDownload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、程序块激活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VIP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直播课程开始了</a:t>
            </a:r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~~~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83730" y="750859"/>
            <a:ext cx="7776540" cy="3383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第三期  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133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次课：工业上位机应用通信协议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西门子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同学们晚上好！这里是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WPF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上位机第三期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VIP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课程，今天课程开始学习关于工业协议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的相关内容，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协议主要针对西门子相关设备通信。先了解基本通信对象、通信环境、通信报文，再处理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通信库的封装与测试。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- 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课程主要内容：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1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协议相关报文结构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 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、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C#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通信过程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VIP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课程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00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准时开始！先听听歌，调整好听课环境！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开始上课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~~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这会能清晰听到我说话   并且看到分享桌面  刷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通信限制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654" y="771625"/>
            <a:ext cx="6907463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控制支持情况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6" name="Picture 2" descr="https://img-blog.csdn.net/20160415131500282?watermark/2/text/aHR0cDovL2Jsb2cuY3Nkbi5uZXQv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00" y="1166847"/>
            <a:ext cx="7256799" cy="258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S7COMM-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通信库封装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654" y="771625"/>
            <a:ext cx="6907463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控制支持情况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附录一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COTP-&gt;PDU type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734" y="1180167"/>
          <a:ext cx="3312231" cy="23996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46"/>
                <a:gridCol w="2664185"/>
              </a:tblGrid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</a:t>
                      </a:r>
                      <a:r>
                        <a:rPr lang="en-US" altLang="zh-CN" sz="900" u="none" strike="noStrike" dirty="0">
                          <a:effectLst/>
                        </a:rPr>
                        <a:t>e0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连接请求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0xd0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连接确认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断开请求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断开确认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拒绝访问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加急数据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加急数据确认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用户数据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81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TPDU</a:t>
                      </a:r>
                      <a:r>
                        <a:rPr lang="zh-CN" altLang="en-US" sz="900" u="none" strike="noStrike" dirty="0">
                          <a:effectLst/>
                        </a:rPr>
                        <a:t>错误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563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0xf0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900" u="none" strike="noStrike" dirty="0">
                          <a:effectLst/>
                        </a:rPr>
                        <a:t>数据传输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附录二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S7Header-&gt;ROSCTR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734" y="1180166"/>
          <a:ext cx="6048421" cy="13915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3237"/>
                <a:gridCol w="5255184"/>
              </a:tblGrid>
              <a:tr h="332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0x01</a:t>
                      </a:r>
                      <a:endParaRPr lang="en-US" sz="9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request</a:t>
                      </a:r>
                      <a:r>
                        <a:rPr lang="zh-CN" altLang="en-US" sz="9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。主站发送请求</a:t>
                      </a:r>
                      <a:endParaRPr lang="zh-CN" altLang="en-US" sz="900" u="none" strike="noStrike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</a:tr>
              <a:tr h="332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Ack</a:t>
                      </a:r>
                      <a:r>
                        <a:rPr lang="zh-CN" altLang="en-US" sz="900" u="none" strike="noStrike" dirty="0">
                          <a:effectLst/>
                        </a:rPr>
                        <a:t>。从站响应请求不带数据        没有专门的</a:t>
                      </a:r>
                      <a:r>
                        <a:rPr lang="en-US" altLang="zh-CN" sz="900" u="none" strike="noStrike" dirty="0">
                          <a:effectLst/>
                        </a:rPr>
                        <a:t>Data</a:t>
                      </a:r>
                      <a:r>
                        <a:rPr lang="zh-CN" altLang="en-US" sz="900" u="none" strike="noStrike" dirty="0">
                          <a:effectLst/>
                        </a:rPr>
                        <a:t>部分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326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 err="1">
                          <a:effectLst/>
                        </a:rPr>
                        <a:t>Ack_Data</a:t>
                      </a:r>
                      <a:r>
                        <a:rPr lang="zh-CN" altLang="en-US" sz="900" u="none" strike="noStrike" dirty="0">
                          <a:effectLst/>
                        </a:rPr>
                        <a:t>。从站响应请求并带有数据      带专门的</a:t>
                      </a:r>
                      <a:r>
                        <a:rPr lang="en-US" altLang="zh-CN" sz="900" u="none" strike="noStrike" dirty="0">
                          <a:effectLst/>
                        </a:rPr>
                        <a:t>Data</a:t>
                      </a:r>
                      <a:r>
                        <a:rPr lang="zh-CN" altLang="en-US" sz="900" u="none" strike="noStrike" dirty="0">
                          <a:effectLst/>
                        </a:rPr>
                        <a:t>部分报文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936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 err="1">
                          <a:effectLst/>
                        </a:rPr>
                        <a:t>Userdata</a:t>
                      </a:r>
                      <a:r>
                        <a:rPr lang="zh-CN" altLang="en-US" sz="900" u="none" strike="noStrike" dirty="0">
                          <a:effectLst/>
                        </a:rPr>
                        <a:t>。原始协议的扩展。读取编程</a:t>
                      </a:r>
                      <a:r>
                        <a:rPr lang="en-US" altLang="zh-CN" sz="900" u="none" strike="noStrike" dirty="0">
                          <a:effectLst/>
                        </a:rPr>
                        <a:t>/</a:t>
                      </a:r>
                      <a:r>
                        <a:rPr lang="zh-CN" altLang="en-US" sz="900" u="none" strike="noStrike" dirty="0">
                          <a:effectLst/>
                        </a:rPr>
                        <a:t>调试、</a:t>
                      </a:r>
                      <a:r>
                        <a:rPr lang="en-US" altLang="zh-CN" sz="900" u="none" strike="noStrike" dirty="0">
                          <a:effectLst/>
                        </a:rPr>
                        <a:t>SZL</a:t>
                      </a:r>
                      <a:r>
                        <a:rPr lang="zh-CN" altLang="en-US" sz="900" u="none" strike="noStrike" dirty="0">
                          <a:effectLst/>
                        </a:rPr>
                        <a:t>读取、安全功能、时间设置等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附录三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S7Header-&gt;Error class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734" y="1180166"/>
          <a:ext cx="4392305" cy="1679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6804"/>
                <a:gridCol w="3885501"/>
              </a:tblGrid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0x81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应用程序关系错误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0x82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对象定义错误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0x83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无资源可用错误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服务处理错误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请求错误（如果有错，此码较多）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访问错误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附录四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S7Parameter-&gt;Error code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734" y="1180166"/>
          <a:ext cx="7776540" cy="26387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41"/>
                <a:gridCol w="3312230"/>
                <a:gridCol w="648045"/>
                <a:gridCol w="3240224"/>
              </a:tblGrid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0x0000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0x8500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L7PDU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大小错误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无效块类型编号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0xD401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SZL ID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0x0112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</a:rPr>
                        <a:t>无效参数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0xD402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无效索引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0x011</a:t>
                      </a:r>
                      <a:r>
                        <a:rPr lang="en-US" altLang="zh-CN" sz="700" u="none" strike="noStrike" dirty="0">
                          <a:effectLst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PG</a:t>
                      </a:r>
                      <a:r>
                        <a:rPr lang="zh-CN" altLang="en-US" sz="700" u="none" strike="noStrike" dirty="0">
                          <a:effectLst/>
                        </a:rPr>
                        <a:t>资源错误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0xD403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DGS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连接已宣布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0x011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PLC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重新外包错误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0xD404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最大用户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NB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0x011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协议错误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0xD405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DGS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功能参数语法错误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0x011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用户缓冲区太短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0xD406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无信息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0x0141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请求错误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0xD601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PRT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函数参数语法错误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0x01C0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版本不匹配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0xD801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无效变量地址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0x01F0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末实施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0xD802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未知请求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0xD803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L7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无效请求状态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附录五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S7Parameter-&gt;Function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735" y="1180166"/>
          <a:ext cx="3312230" cy="2831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257"/>
                <a:gridCol w="2618973"/>
              </a:tblGrid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0x00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服务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0xF0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设置通信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0x04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读取变量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0x05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u="none" strike="noStrike" dirty="0">
                          <a:effectLst/>
                        </a:rPr>
                        <a:t>写变量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请求下载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0x1B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下载块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0x1C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下载结束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开始上传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上传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0x1F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结束上传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0x28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PLC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控制   启动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359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0x29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PLC 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停止</a:t>
                      </a:r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附录六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S7Parameter-&gt;Item-&gt;Syntax Id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735" y="1180166"/>
          <a:ext cx="3744260" cy="23276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682"/>
                <a:gridCol w="2960578"/>
              </a:tblGrid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S7ANY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 data S7-Any pointer-like DB1.DBX10.2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PBC-R_ID</a:t>
                      </a:r>
                      <a:r>
                        <a:rPr lang="zh-CN" altLang="en-US" sz="700" u="none" strike="noStrike" dirty="0">
                          <a:effectLst/>
                        </a:rPr>
                        <a:t>：</a:t>
                      </a:r>
                      <a:r>
                        <a:rPr lang="en-US" altLang="zh-CN" sz="700" u="none" strike="noStrike" dirty="0">
                          <a:effectLst/>
                        </a:rPr>
                        <a:t>R_ID for PBC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ALARM_LOCKFREE</a:t>
                      </a:r>
                      <a:r>
                        <a:rPr lang="zh-CN" altLang="en-US" sz="700" u="none" strike="noStrike" dirty="0">
                          <a:effectLst/>
                        </a:rPr>
                        <a:t>：</a:t>
                      </a:r>
                      <a:r>
                        <a:rPr lang="en-US" altLang="zh-CN" sz="700" u="none" strike="noStrike" dirty="0">
                          <a:effectLst/>
                        </a:rPr>
                        <a:t>Alarm lock/free dataset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0x16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u="none" strike="noStrike" dirty="0">
                          <a:effectLst/>
                        </a:rPr>
                        <a:t>ALARM_IND</a:t>
                      </a:r>
                      <a:r>
                        <a:rPr lang="zh-CN" altLang="en-US" sz="700" u="none" strike="noStrike" dirty="0">
                          <a:effectLst/>
                        </a:rPr>
                        <a:t>：</a:t>
                      </a:r>
                      <a:r>
                        <a:rPr lang="en-US" altLang="zh-CN" sz="700" u="none" strike="noStrike" dirty="0">
                          <a:effectLst/>
                        </a:rPr>
                        <a:t>Alarm indication dataset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0x19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ALARM_ACK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Alarm acknowledge message dataset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ALARM_QUERYREQ</a:t>
                      </a:r>
                      <a:r>
                        <a:rPr lang="zh-CN" alt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pt-BR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Alarm query request dataset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0x1c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NOTIFY_IND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Notify indication dataset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DRIVEESANY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seen on Drive ES Starter with routing over S7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1200SYM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Symbolic address mode of S7-1200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DBREAD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Kind of DB block read, seen only at an S7-400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NCK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：</a:t>
                      </a:r>
                      <a:r>
                        <a:rPr lang="en-US" altLang="zh-C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Sinumerik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NCK HMI access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附录七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S7Parameter-&gt;Item-&gt;Transport size</a:t>
            </a:r>
            <a:r>
              <a:rPr lang="zh-CN" altLang="en-US" dirty="0"/>
              <a:t>常见值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76826" y="1275660"/>
          <a:ext cx="4032281" cy="2808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6785"/>
                <a:gridCol w="826128"/>
                <a:gridCol w="806456"/>
                <a:gridCol w="1612912"/>
              </a:tblGrid>
              <a:tr h="28081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Parameter 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cPr marL="9525" marR="9525" marT="9525" marB="0" anchor="ctr"/>
                </a:tc>
                <a:tc hMerge="1">
                  <a:tcPr marL="9525" marR="9525" marT="9525" marB="0" anchor="ctr"/>
                </a:tc>
                <a:tc hMerge="1"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BIT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TOD(Time of day 32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0x02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1" u="none" strike="noStrike" dirty="0">
                          <a:effectLst/>
                        </a:rPr>
                        <a:t>Byte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0x0B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TIME(IEC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u="none" strike="noStrike" dirty="0">
                          <a:effectLst/>
                        </a:rPr>
                        <a:t>0x03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u="none" strike="noStrike" dirty="0">
                          <a:effectLst/>
                        </a:rPr>
                        <a:t>CHAR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0x0C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S5TIME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Simatic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  <a:r>
                        <a:rPr lang="zh-CN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位）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</a:rPr>
                        <a:t>0x04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1" u="none" strike="noStrike" dirty="0">
                          <a:effectLst/>
                        </a:rPr>
                        <a:t>WORD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0x0F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 AND TIME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0x05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INT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0x1C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COUNTER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0x06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altLang="zh-CN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DWORD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0x1D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0x07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DINT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0x1E 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IEC TIMER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0x08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REAL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0x1F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IEC COUNTER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8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DATE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0x20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HS COUNTER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148040" y="1461012"/>
          <a:ext cx="3519133" cy="1481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738"/>
                <a:gridCol w="2037395"/>
              </a:tblGrid>
              <a:tr h="21160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Item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 hMerge="1"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0x00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NULL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BIT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0x04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u="none" strike="noStrike" dirty="0">
                          <a:effectLst/>
                        </a:rPr>
                        <a:t>BYTE/WORD/DWORD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0x05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u="none" strike="noStrike" dirty="0">
                          <a:effectLst/>
                        </a:rPr>
                        <a:t>INTEGER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effectLst/>
                        </a:rPr>
                        <a:t>0x07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u="none" strike="noStrike" dirty="0">
                          <a:effectLst/>
                        </a:rPr>
                        <a:t>REAL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OCTET STRING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附录八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S7Parameter-&gt;Item-&gt;Area</a:t>
            </a:r>
            <a:r>
              <a:rPr lang="zh-CN" altLang="en-US" dirty="0"/>
              <a:t>常见值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734" y="1140091"/>
          <a:ext cx="4824335" cy="3663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744"/>
                <a:gridCol w="3814591"/>
              </a:tblGrid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 info of 200 family | 200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系列系统信息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System flags of 200 family | 200</a:t>
                      </a:r>
                      <a:r>
                        <a:rPr lang="zh-CN" altLang="en-US" sz="900" u="none" strike="noStrike" dirty="0">
                          <a:effectLst/>
                        </a:rPr>
                        <a:t>系列系统标志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Analog inputs of 200 family | 200</a:t>
                      </a:r>
                      <a:r>
                        <a:rPr lang="zh-CN" altLang="en-US" sz="900" u="none" strike="noStrike" dirty="0">
                          <a:effectLst/>
                        </a:rPr>
                        <a:t>系列模拟量输入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0x07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u="none" strike="noStrike" dirty="0">
                          <a:effectLst/>
                        </a:rPr>
                        <a:t>Analog outputs of 200 family | 200</a:t>
                      </a:r>
                      <a:r>
                        <a:rPr lang="zh-CN" altLang="en-US" sz="900" u="none" strike="noStrike" dirty="0">
                          <a:effectLst/>
                        </a:rPr>
                        <a:t>系列模拟量输出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Direct peripheral access (P)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直接访问外设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Inputs (I)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输入（</a:t>
                      </a:r>
                      <a:r>
                        <a:rPr lang="pt-BR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</a:t>
                      </a:r>
                      <a:r>
                        <a:rPr lang="zh-CN" alt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Outputs (Q)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输出（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Q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blocks (DB)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数据块（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DB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  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Instance data blocks (DI)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背景数据块（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DI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Local data (L)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局部变量（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0x87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Unknown yet (V) | 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全局变量（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S7 counters (C) | S7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计数器（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S7 timers (T) | S7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定时器（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IEC counters (200 family) | IEC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计数器（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系列）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28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0x1f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IEC timers (200 family) | IEC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定时器（</a:t>
                      </a:r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</a:t>
                      </a:r>
                      <a:r>
                        <a:rPr lang="zh-CN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系列）</a:t>
                      </a: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118038" y="764030"/>
            <a:ext cx="4347374" cy="553054"/>
            <a:chOff x="3118038" y="1004345"/>
            <a:chExt cx="4347374" cy="553054"/>
          </a:xfrm>
        </p:grpSpPr>
        <p:sp>
          <p:nvSpPr>
            <p:cNvPr id="8" name="椭圆 7"/>
            <p:cNvSpPr/>
            <p:nvPr/>
          </p:nvSpPr>
          <p:spPr>
            <a:xfrm>
              <a:off x="3118038" y="1064760"/>
              <a:ext cx="436603" cy="436603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01</a:t>
              </a:r>
              <a:endParaRPr lang="zh-CN" altLang="en-US" sz="12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183744" y="1004345"/>
              <a:ext cx="3281668" cy="553054"/>
              <a:chOff x="3851950" y="815704"/>
              <a:chExt cx="3281668" cy="553053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3851950" y="815704"/>
                <a:ext cx="1620957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工业应用与通信</a:t>
                </a:r>
                <a:endParaRPr lang="zh-CN" altLang="en-US" sz="1600" dirty="0">
                  <a:solidFill>
                    <a:srgbClr val="F5A609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851950" y="1114841"/>
                <a:ext cx="32816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工业上位机应用开发中的通信需求，通信与通信协议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3118038" y="1563192"/>
            <a:ext cx="3562949" cy="528341"/>
            <a:chOff x="3118038" y="1707690"/>
            <a:chExt cx="3562949" cy="528341"/>
          </a:xfrm>
        </p:grpSpPr>
        <p:sp>
          <p:nvSpPr>
            <p:cNvPr id="9" name="椭圆 8"/>
            <p:cNvSpPr/>
            <p:nvPr/>
          </p:nvSpPr>
          <p:spPr>
            <a:xfrm>
              <a:off x="3118038" y="1749846"/>
              <a:ext cx="436603" cy="436603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02</a:t>
              </a:r>
              <a:endParaRPr lang="zh-CN" altLang="en-US" sz="12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186393" y="1707690"/>
              <a:ext cx="2494594" cy="528341"/>
              <a:chOff x="3851950" y="1614651"/>
              <a:chExt cx="2494594" cy="528341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3851950" y="1614651"/>
                <a:ext cx="1449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西门子</a:t>
                </a:r>
                <a:r>
                  <a:rPr lang="en-US" altLang="zh-CN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S7</a:t>
                </a:r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协议</a:t>
                </a:r>
                <a:endParaRPr lang="zh-CN" altLang="en-US" sz="1600" dirty="0">
                  <a:solidFill>
                    <a:srgbClr val="F5A609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51950" y="1889076"/>
                <a:ext cx="249459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了解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S7</a:t>
                </a: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协议的基本概念，以及通信环境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118038" y="2337641"/>
            <a:ext cx="3375957" cy="557320"/>
            <a:chOff x="3118038" y="2355735"/>
            <a:chExt cx="3375957" cy="557320"/>
          </a:xfrm>
        </p:grpSpPr>
        <p:sp>
          <p:nvSpPr>
            <p:cNvPr id="10" name="椭圆 9"/>
            <p:cNvSpPr/>
            <p:nvPr/>
          </p:nvSpPr>
          <p:spPr>
            <a:xfrm>
              <a:off x="3118038" y="2418439"/>
              <a:ext cx="436603" cy="436603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03</a:t>
              </a:r>
              <a:endParaRPr lang="zh-CN" altLang="en-US" sz="12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183747" y="2355735"/>
              <a:ext cx="2310248" cy="557320"/>
              <a:chOff x="4211975" y="2809236"/>
              <a:chExt cx="2310248" cy="55731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4211975" y="2809236"/>
                <a:ext cx="2187715" cy="338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西门子</a:t>
                </a:r>
                <a:r>
                  <a:rPr lang="en-US" altLang="zh-CN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PLC</a:t>
                </a:r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的数据存储</a:t>
                </a:r>
                <a:endParaRPr lang="zh-CN" altLang="en-US" sz="1600" dirty="0">
                  <a:solidFill>
                    <a:srgbClr val="F5A609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4211975" y="3112639"/>
                <a:ext cx="23102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了解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PLC</a:t>
                </a: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的存储分区，以及相关操作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3118038" y="3141069"/>
            <a:ext cx="3832253" cy="520465"/>
            <a:chOff x="3118038" y="3635395"/>
            <a:chExt cx="3832253" cy="520465"/>
          </a:xfrm>
        </p:grpSpPr>
        <p:sp>
          <p:nvSpPr>
            <p:cNvPr id="11" name="椭圆 10"/>
            <p:cNvSpPr/>
            <p:nvPr/>
          </p:nvSpPr>
          <p:spPr>
            <a:xfrm>
              <a:off x="3118038" y="3675340"/>
              <a:ext cx="436603" cy="436603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04</a:t>
              </a:r>
              <a:endParaRPr lang="zh-CN" altLang="en-US" sz="12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186393" y="3635395"/>
              <a:ext cx="2763898" cy="520465"/>
              <a:chOff x="4211975" y="3745301"/>
              <a:chExt cx="2763898" cy="52046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4211975" y="3745301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协议格式</a:t>
                </a:r>
                <a:endParaRPr lang="zh-CN" altLang="en-US" sz="1600" dirty="0">
                  <a:solidFill>
                    <a:srgbClr val="F5A609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4211975" y="4011850"/>
                <a:ext cx="27638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了解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S7</a:t>
                </a: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协议格式，以及不同功能的通信过程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878620" y="1043943"/>
            <a:ext cx="11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Content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17770" y="14411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18038" y="3907644"/>
            <a:ext cx="3697601" cy="520465"/>
            <a:chOff x="3118038" y="3635395"/>
            <a:chExt cx="3697601" cy="520465"/>
          </a:xfrm>
        </p:grpSpPr>
        <p:sp>
          <p:nvSpPr>
            <p:cNvPr id="26" name="椭圆 25"/>
            <p:cNvSpPr/>
            <p:nvPr/>
          </p:nvSpPr>
          <p:spPr>
            <a:xfrm>
              <a:off x="3118038" y="3675340"/>
              <a:ext cx="436603" cy="436603"/>
            </a:xfrm>
            <a:prstGeom prst="ellipse">
              <a:avLst/>
            </a:prstGeom>
            <a:solidFill>
              <a:srgbClr val="00B0F0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dirty="0">
                  <a:latin typeface="微软雅黑" panose="020B0503020204020204" pitchFamily="2" charset="-122"/>
                  <a:ea typeface="微软雅黑" panose="020B0503020204020204" pitchFamily="2" charset="-122"/>
                </a:rPr>
                <a:t>05</a:t>
              </a:r>
              <a:endParaRPr lang="zh-CN" altLang="en-US" sz="1200" dirty="0">
                <a:latin typeface="微软雅黑" panose="020B0503020204020204" pitchFamily="2" charset="-122"/>
                <a:ea typeface="微软雅黑" panose="020B0503020204020204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186393" y="3635395"/>
              <a:ext cx="2629246" cy="520465"/>
              <a:chOff x="4211975" y="3745301"/>
              <a:chExt cx="2629246" cy="520465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4211975" y="3745301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>
                    <a:solidFill>
                      <a:srgbClr val="F5A609"/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通信库封装</a:t>
                </a:r>
                <a:endParaRPr lang="zh-CN" altLang="en-US" sz="1600" dirty="0">
                  <a:solidFill>
                    <a:srgbClr val="F5A609"/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4211975" y="4011850"/>
                <a:ext cx="262924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完成通信库封装，支持</a:t>
                </a:r>
                <a:r>
                  <a:rPr lang="en-US" altLang="zh-CN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S7</a:t>
                </a:r>
                <a:r>
                  <a:rPr lang="zh-CN" altLang="en-US" sz="10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2" charset="-122"/>
                    <a:ea typeface="微软雅黑" panose="020B0503020204020204" pitchFamily="2" charset="-122"/>
                  </a:rPr>
                  <a:t>协议的通信过程</a:t>
                </a:r>
                <a:endPara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2" charset="-122"/>
                  <a:ea typeface="微软雅黑" panose="020B0503020204020204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附录九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S7Data-&gt;Item-&gt;Return code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735" y="1180166"/>
          <a:ext cx="3744260" cy="1692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682"/>
                <a:gridCol w="2960578"/>
              </a:tblGrid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0xff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成功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Reserved |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未定义，预留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硬件错误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对象不允许访问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地址越界，无效地址，所需的地址超出此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PLC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的极限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请求的数据类型与存储类型不一致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日期类型不一致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0x0a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对象不存在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附录十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Userdata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735" y="1180166"/>
          <a:ext cx="3744260" cy="190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682"/>
                <a:gridCol w="2960578"/>
              </a:tblGrid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0x0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转换工作模式（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Mode-transition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工程师命令调度（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Programmer commands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0x2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循环读取（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Cyclic data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0x3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块功能（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 functions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0x4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 functions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0x5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安全功能（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Security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0x6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PBC BSEND/BRECV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0x7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时间功能（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Time functions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xf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NC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编程（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NC programming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27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附录十一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PI service names</a:t>
            </a:r>
            <a:r>
              <a:rPr lang="zh-CN" altLang="en-US" dirty="0"/>
              <a:t>已知枚举值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735" y="1180166"/>
          <a:ext cx="6768470" cy="1904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45"/>
                <a:gridCol w="6120425"/>
              </a:tblGrid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_INSE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PI-</a:t>
                      </a:r>
                      <a:r>
                        <a:rPr lang="en-US" altLang="zh-C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Service_INSE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(Activates a PLC module)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。激活设备上下载的块，参数是块的名称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_DELE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工程师命令调度（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Programmer commands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）。从设备的文件系统中删除一个块，该参数是块的名称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P_PROGRAM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循环读取（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Cyclic data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）。设置设备的运行状态（启动、停止、复位）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_MODU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块功能（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Block functions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）。压缩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PLC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内存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_GARB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功能（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CPU functions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）。将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RAM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复制到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ROM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，参数包含文件系统标识符（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A/E/P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）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28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附录十二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651" y="758826"/>
            <a:ext cx="7704535" cy="333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、文件系统</a:t>
            </a:r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55735" y="1180166"/>
          <a:ext cx="3744260" cy="634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40"/>
                <a:gridCol w="3168220"/>
              </a:tblGrid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</a:rPr>
                        <a:t>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被动模块。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Passive 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（</a:t>
                      </a:r>
                      <a:r>
                        <a:rPr lang="en-US" altLang="zh-CN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copied,but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not chained) module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有源嵌入式模块。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Active embedded module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2116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有源和无源模块。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Active as well as passive module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29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答疑</a:t>
            </a:r>
            <a:endParaRPr lang="en-US" altLang="zh-CN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8654" y="771625"/>
            <a:ext cx="6907463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这会有什么问题  可以在讨论区提出来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84844" y="1491675"/>
            <a:ext cx="4374304" cy="1015663"/>
          </a:xfrm>
          <a:prstGeom prst="rect">
            <a:avLst/>
          </a:prstGeom>
          <a:noFill/>
          <a:effectLst>
            <a:glow rad="1104900">
              <a:schemeClr val="bg1"/>
            </a:glow>
            <a:outerShdw dist="152400" dir="5400000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marL="0" lvl="2" algn="ctr"/>
            <a:r>
              <a:rPr lang="en-US" altLang="zh-CN" sz="6000" dirty="0">
                <a:solidFill>
                  <a:srgbClr val="FFFFFF"/>
                </a:solidFill>
                <a:latin typeface="Impact" panose="020B0806030902050204" pitchFamily="2" charset="0"/>
                <a:ea typeface="微软雅黑" panose="020B0503020204020204" pitchFamily="2" charset="-122"/>
                <a:sym typeface="Impact" panose="020B0806030902050204" pitchFamily="2" charset="0"/>
              </a:rPr>
              <a:t>THANK YOU</a:t>
            </a:r>
            <a:endParaRPr lang="zh-CN" altLang="en-US" sz="6000" dirty="0">
              <a:solidFill>
                <a:srgbClr val="FFFFFF"/>
              </a:solidFill>
              <a:latin typeface="Impact" panose="020B0806030902050204" pitchFamily="2" charset="0"/>
              <a:ea typeface="微软雅黑" panose="020B0503020204020204" pitchFamily="2" charset="-122"/>
              <a:sym typeface="Impact" panose="020B0806030902050204" pitchFamily="2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594" y="771626"/>
            <a:ext cx="682806" cy="576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7" name="组合 6"/>
          <p:cNvGrpSpPr/>
          <p:nvPr/>
        </p:nvGrpSpPr>
        <p:grpSpPr>
          <a:xfrm>
            <a:off x="1386062" y="2738391"/>
            <a:ext cx="6264275" cy="431800"/>
            <a:chOff x="0" y="0"/>
            <a:chExt cx="6264696" cy="432048"/>
          </a:xfrm>
        </p:grpSpPr>
        <p:sp>
          <p:nvSpPr>
            <p:cNvPr id="8" name="矩形 1"/>
            <p:cNvSpPr/>
            <p:nvPr/>
          </p:nvSpPr>
          <p:spPr>
            <a:xfrm>
              <a:off x="0" y="0"/>
              <a:ext cx="6264696" cy="432048"/>
            </a:xfrm>
            <a:prstGeom prst="rect">
              <a:avLst/>
            </a:prstGeom>
            <a:solidFill>
              <a:srgbClr val="9A5100"/>
            </a:solidFill>
            <a:ln w="9525">
              <a:noFill/>
            </a:ln>
          </p:spPr>
          <p:txBody>
            <a:bodyPr anchor="ctr"/>
            <a:lstStyle/>
            <a:p>
              <a:pPr algn="ctr"/>
              <a:endParaRPr>
                <a:solidFill>
                  <a:srgbClr val="864600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  <p:sp>
          <p:nvSpPr>
            <p:cNvPr id="9" name="矩形 9"/>
            <p:cNvSpPr/>
            <p:nvPr/>
          </p:nvSpPr>
          <p:spPr>
            <a:xfrm>
              <a:off x="0" y="31358"/>
              <a:ext cx="6264696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2" charset="-122"/>
                  <a:ea typeface="微软雅黑" panose="020B0503020204020204" pitchFamily="2" charset="-122"/>
                  <a:sym typeface="微软雅黑" panose="020B0503020204020204" pitchFamily="2" charset="-122"/>
                </a:rPr>
                <a:t>开发进阶，蜕变架构，升职加薪，只争朝夕！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endParaRPr>
            </a:p>
          </p:txBody>
        </p:sp>
      </p:grpSp>
      <p:sp>
        <p:nvSpPr>
          <p:cNvPr id="10" name="矩形 29"/>
          <p:cNvSpPr/>
          <p:nvPr/>
        </p:nvSpPr>
        <p:spPr>
          <a:xfrm>
            <a:off x="0" y="3795835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微软雅黑" panose="020B0503020204020204" pitchFamily="2" charset="-122"/>
              </a:rPr>
              <a:t>Jovan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微软雅黑" panose="020B0503020204020204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20" y="3864221"/>
            <a:ext cx="946417" cy="92555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518"/>
            <a:ext cx="9144000" cy="37004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01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学习之前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798786" y="912564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58234" y="843630"/>
            <a:ext cx="38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教学任务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755" y="1193749"/>
            <a:ext cx="7632530" cy="9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介绍工业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中的数据传输与通信环境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相关的通信协议与相关结构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介绍通信库的封装方案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六边形 29"/>
          <p:cNvSpPr/>
          <p:nvPr/>
        </p:nvSpPr>
        <p:spPr>
          <a:xfrm rot="5400000">
            <a:off x="798786" y="3010615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058234" y="2941681"/>
            <a:ext cx="38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学习目标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43755" y="3291800"/>
            <a:ext cx="7632530" cy="9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了解上位机与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的通信与通信协议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了解西门子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S7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通信协议的结构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了解通信库封装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掌握上位机通信与通信协议处理的整个流程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02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西门子设备通信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798786" y="912564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58234" y="843630"/>
            <a:ext cx="38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西门子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设备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755" y="1193749"/>
            <a:ext cx="7632530" cy="296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：系列   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200Smart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1200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1500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90" y="3817553"/>
            <a:ext cx="2102407" cy="964634"/>
          </a:xfrm>
          <a:prstGeom prst="rect">
            <a:avLst/>
          </a:prstGeom>
        </p:spPr>
      </p:pic>
      <p:pic>
        <p:nvPicPr>
          <p:cNvPr id="13" name="Picture 8" descr="https://gimg2.baidu.com/image_search/src=http%3A%2F%2Fwww.wtblnet.com%2FUpload%2Fnews%2Findustrynews%2F2019110601.jpg&amp;refer=http%3A%2F%2Fwww.wtblnet.com&amp;app=2002&amp;size=f9999,10000&amp;q=a80&amp;n=0&amp;g=0n&amp;fmt=jpeg?sec=1621414250&amp;t=225b6789e0013cffe17553d672af76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795" y="3442959"/>
            <a:ext cx="2343611" cy="14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6ES7223-1PH32-0XB0 阜阳西门子S7-1200PLC模块代理商-化工仪器网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866" y="3218206"/>
            <a:ext cx="2028985" cy="16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gimg2.baidu.com/image_search/src=http%3A%2F%2Fnewimg.testmart.cn%2Fuploadfile%2Fproduct%2F2019-09-11%2F5d78967ed5a0d.jpg&amp;refer=http%3A%2F%2Fnewimg.testmart.cn&amp;app=2002&amp;size=f9999,10000&amp;q=a80&amp;n=0&amp;g=0n&amp;fmt=jpeg?sec=1621412856&amp;t=33b4f6799eefe517083cd3a95211c88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9" y="3215702"/>
            <a:ext cx="1825090" cy="162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03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西门子设备通信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798786" y="912564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58234" y="843630"/>
            <a:ext cx="3801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西门子设备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3755" y="1222287"/>
            <a:ext cx="7632530" cy="1024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200Smart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1200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1500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通信模块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扩展板    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通信环境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85" y="2571750"/>
            <a:ext cx="2212984" cy="2227260"/>
          </a:xfrm>
          <a:prstGeom prst="rect">
            <a:avLst/>
          </a:prstGeom>
        </p:spPr>
      </p:pic>
      <p:pic>
        <p:nvPicPr>
          <p:cNvPr id="8" name="Picture 2" descr="https://pics6.baidu.com/feed/359b033b5bb5c9ea860cd43f6766860738f3b3d2.jpeg?token=ffecaae869758c38bec861615b515ea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50" y="3106551"/>
            <a:ext cx="2900195" cy="162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04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通信环境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798786" y="855560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43755" y="773357"/>
            <a:ext cx="7632530" cy="237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真机    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200Smart</a:t>
            </a:r>
            <a:endParaRPr lang="en-US" altLang="zh-CN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- 200Smart  / STEP 7 / PPI/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以太网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仿真环境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相关软件安装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---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公众号里可以下载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链接：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https://pan.baidu.com/s/16c1RObLvU2ELrtPXX57BqA?pwd=6666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提取码：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6666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虚拟机环境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--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Vmware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16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链接：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https://pan.baidu.com/s/1QobnugpWQl4xyeT9UuWCPw?pwd=6666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提取码：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6666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虚拟机开机密码：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09" y="3531018"/>
            <a:ext cx="2007125" cy="125870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55" y="3520032"/>
            <a:ext cx="2111680" cy="130025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34" y="3219795"/>
            <a:ext cx="1828063" cy="164757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553" y="2964180"/>
            <a:ext cx="1350938" cy="185610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05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西门子</a:t>
            </a:r>
            <a:r>
              <a:rPr lang="en-US" altLang="zh-CN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PLC</a:t>
            </a:r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存储区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798786" y="912564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58234" y="843630"/>
            <a:ext cx="7632530" cy="3066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、存储区分类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：输入、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：输出、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：模拟量输入、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V/DB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：变量存储区  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 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线圈状态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Q 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输入线圈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 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输入寄存器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AI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保持型寄存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AQ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：模拟量输出、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：位存储区、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：定时器存储区、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：计数器存储区、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HC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：高速计数器、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：累加器、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SM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：特殊存储器、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：局部存储区、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：顺序控制继电器    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S7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、访问规则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Byte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Dword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对应数组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访问地址：最小存储是字节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I0.0    Q1.3    MB10  MW10   M10.0   VW100  V100.1  DB1.DBX100.5    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位地址最大：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 0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号地址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址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7691" y="51575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06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730" y="51575"/>
            <a:ext cx="576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5A609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通信协议</a:t>
            </a:r>
            <a:endParaRPr lang="zh-CN" altLang="en-US" sz="1600" dirty="0">
              <a:solidFill>
                <a:srgbClr val="F5A609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0" name="六边形 9"/>
          <p:cNvSpPr/>
          <p:nvPr/>
        </p:nvSpPr>
        <p:spPr>
          <a:xfrm rot="5400000">
            <a:off x="798786" y="912564"/>
            <a:ext cx="172969" cy="149111"/>
          </a:xfrm>
          <a:prstGeom prst="hexagon">
            <a:avLst/>
          </a:prstGeom>
          <a:solidFill>
            <a:srgbClr val="00B0F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43755" y="843630"/>
            <a:ext cx="7632530" cy="375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Modbus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协议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/OPC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功能有限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NModbus4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S7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私有协议，非公开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功能强大，大部分功能都能完成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通信模式：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主从（客</a:t>
            </a:r>
            <a:r>
              <a:rPr lang="en-US" altLang="zh-CN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服，单边通信）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、伙伴（双边通信，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PLC-&gt;PLC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、请求流程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Wireshark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监控通信过程，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S7.NET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库测试使用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/sharp7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）建立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TCP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连接      </a:t>
            </a:r>
            <a:r>
              <a:rPr lang="en-US" altLang="zh-CN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Socket.Connect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）发送访问请求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COTP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）交换通信信息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Setup Communication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- 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）执行相关操作     </a:t>
            </a: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….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利用现有通信库来了解上面的通信过程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8" name="Picture 2" descr="https://support.industry.siemens.com/cs/images/26483647/NET_S7_Protokoll_0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12" y="3003780"/>
            <a:ext cx="4163187" cy="18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74" y="195585"/>
            <a:ext cx="4680325" cy="185466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27826</Words>
  <Application>WPS 演示</Application>
  <PresentationFormat>全屏显示(16:9)</PresentationFormat>
  <Paragraphs>6508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微软雅黑 Light</vt:lpstr>
      <vt:lpstr>等线 Light</vt:lpstr>
      <vt:lpstr>等线</vt:lpstr>
      <vt:lpstr>Arial Unicode MS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如果蚂蚁怀上大象</cp:lastModifiedBy>
  <cp:revision>2338</cp:revision>
  <dcterms:created xsi:type="dcterms:W3CDTF">2014-02-20T03:23:00Z</dcterms:created>
  <dcterms:modified xsi:type="dcterms:W3CDTF">2025-06-06T13:52:37Z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55B744EABDAC4A7790FB79E408366639_12</vt:lpwstr>
  </property>
</Properties>
</file>