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9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33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59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900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7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958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14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96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8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39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7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9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87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36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1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8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28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472FF9-D126-4485-9EC5-69357C3069E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EF73-1E04-4B4D-AAEE-6306DFB7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51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Teologia" TargetMode="External"/><Relationship Id="rId3" Type="http://schemas.openxmlformats.org/officeDocument/2006/relationships/hyperlink" Target="https://pt.wikipedia.org/wiki/Santa_Cruz_do_Sul" TargetMode="External"/><Relationship Id="rId7" Type="http://schemas.openxmlformats.org/officeDocument/2006/relationships/hyperlink" Target="https://pt.wikipedia.org/wiki/Brasileiro" TargetMode="External"/><Relationship Id="rId12" Type="http://schemas.openxmlformats.org/officeDocument/2006/relationships/hyperlink" Target="https://pt.wikipedia.org/wiki/Mequinho#cite_note-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t.wikipedia.org/wiki/Grande_Mestre_de_Xadrez" TargetMode="External"/><Relationship Id="rId11" Type="http://schemas.openxmlformats.org/officeDocument/2006/relationships/hyperlink" Target="https://pt.wikipedia.org/wiki/Viktor_Korchnoi" TargetMode="External"/><Relationship Id="rId5" Type="http://schemas.openxmlformats.org/officeDocument/2006/relationships/hyperlink" Target="https://pt.wikipedia.org/wiki/1952" TargetMode="External"/><Relationship Id="rId10" Type="http://schemas.openxmlformats.org/officeDocument/2006/relationships/hyperlink" Target="https://pt.wikipedia.org/wiki/Anatoly_Karpov" TargetMode="External"/><Relationship Id="rId4" Type="http://schemas.openxmlformats.org/officeDocument/2006/relationships/hyperlink" Target="https://pt.wikipedia.org/wiki/23_de_janeiro" TargetMode="External"/><Relationship Id="rId9" Type="http://schemas.openxmlformats.org/officeDocument/2006/relationships/hyperlink" Target="https://pt.wikipedia.org/wiki/FI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FIDE" TargetMode="External"/><Relationship Id="rId2" Type="http://schemas.openxmlformats.org/officeDocument/2006/relationships/hyperlink" Target="https://pt.wikipedia.org/wiki/Filipina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3048A-77F1-4066-AC95-45435F066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964935"/>
            <a:ext cx="9144000" cy="89514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Comic Sans MS" panose="030F0702030302020204" pitchFamily="66" charset="0"/>
              </a:rPr>
              <a:t>Caio Rodolpho </a:t>
            </a:r>
            <a:r>
              <a:rPr lang="pt-BR" sz="2400" dirty="0" err="1">
                <a:latin typeface="Comic Sans MS" panose="030F0702030302020204" pitchFamily="66" charset="0"/>
              </a:rPr>
              <a:t>Guandalini</a:t>
            </a:r>
            <a:r>
              <a:rPr lang="pt-BR" sz="2400" dirty="0">
                <a:latin typeface="Comic Sans MS" panose="030F0702030302020204" pitchFamily="66" charset="0"/>
              </a:rPr>
              <a:t> – Desenvolvimento de sistemas 1H3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8AA4D1-C6C2-422A-82C7-A0D415968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8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7E559-52C8-4DED-947A-2C089149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lenda do xadrez brasileiro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91FF1BB-6E5D-4BA1-A64E-EE1DF4D56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80" y="1525011"/>
            <a:ext cx="3401063" cy="449986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F7EAF0-FFDA-4C80-9D8E-FEB00E59E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Arial" panose="020B0604020202020204" pitchFamily="34" charset="0"/>
              </a:rPr>
              <a:t>Henrique Costa Mecking</a:t>
            </a:r>
            <a:r>
              <a:rPr lang="pt-BR" b="0" i="0" dirty="0">
                <a:effectLst/>
                <a:latin typeface="Arial" panose="020B0604020202020204" pitchFamily="34" charset="0"/>
              </a:rPr>
              <a:t> (</a:t>
            </a:r>
            <a:r>
              <a:rPr lang="pt-BR" b="0" i="0" u="sng" strike="noStrike" dirty="0">
                <a:effectLst/>
                <a:latin typeface="Arial" panose="020B0604020202020204" pitchFamily="34" charset="0"/>
                <a:hlinkClick r:id="rId3" tooltip="Santa Cruz do Su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Santa Cruz do Sul</a:t>
            </a:r>
            <a:r>
              <a:rPr lang="pt-BR" b="0" i="0" u="sng" dirty="0">
                <a:effectLst/>
                <a:latin typeface="Arial" panose="020B0604020202020204" pitchFamily="34" charset="0"/>
              </a:rPr>
              <a:t>, </a:t>
            </a:r>
            <a:r>
              <a:rPr lang="pt-BR" b="0" i="0" u="sng" strike="noStrike" dirty="0">
                <a:effectLst/>
                <a:latin typeface="Arial" panose="020B0604020202020204" pitchFamily="34" charset="0"/>
                <a:hlinkClick r:id="rId4" tooltip="23 de janeir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 de janeir</a:t>
            </a:r>
            <a:r>
              <a:rPr lang="pt-BR" b="0" i="0" strike="noStrike" dirty="0">
                <a:effectLst/>
                <a:latin typeface="Arial" panose="020B0604020202020204" pitchFamily="34" charset="0"/>
                <a:hlinkClick r:id="rId4" tooltip="23 de janeir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pt-BR" b="0" i="0" dirty="0">
                <a:effectLst/>
                <a:latin typeface="Arial" panose="020B0604020202020204" pitchFamily="34" charset="0"/>
              </a:rPr>
              <a:t> de </a:t>
            </a:r>
            <a:r>
              <a:rPr lang="pt-BR" b="0" i="0" strike="noStrike" dirty="0">
                <a:effectLst/>
                <a:latin typeface="Arial" panose="020B0604020202020204" pitchFamily="34" charset="0"/>
                <a:hlinkClick r:id="rId5" tooltip="19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1952</a:t>
            </a:r>
            <a:r>
              <a:rPr lang="pt-BR" b="0" i="0" dirty="0">
                <a:effectLst/>
                <a:latin typeface="Arial" panose="020B0604020202020204" pitchFamily="34" charset="0"/>
              </a:rPr>
              <a:t>), mais conhecido como </a:t>
            </a:r>
            <a:r>
              <a:rPr lang="pt-BR" b="1" i="0" dirty="0">
                <a:effectLst/>
                <a:latin typeface="Arial" panose="020B0604020202020204" pitchFamily="34" charset="0"/>
              </a:rPr>
              <a:t>Mequinho</a:t>
            </a:r>
            <a:r>
              <a:rPr lang="pt-BR" b="0" i="0" dirty="0">
                <a:effectLst/>
                <a:latin typeface="Arial" panose="020B0604020202020204" pitchFamily="34" charset="0"/>
              </a:rPr>
              <a:t>, é um </a:t>
            </a:r>
            <a:r>
              <a:rPr lang="pt-BR" b="0" i="0" u="none" strike="noStrike" dirty="0">
                <a:effectLst/>
                <a:latin typeface="Arial" panose="020B0604020202020204" pitchFamily="34" charset="0"/>
                <a:hlinkClick r:id="rId6" tooltip="Grande Mestre de Xadrez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Grande Mestre</a:t>
            </a:r>
            <a:r>
              <a:rPr lang="pt-BR" b="0" i="0" dirty="0"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effectLst/>
                <a:latin typeface="Arial" panose="020B0604020202020204" pitchFamily="34" charset="0"/>
                <a:hlinkClick r:id="rId7" tooltip="Brasileir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brasileiro</a:t>
            </a:r>
            <a:r>
              <a:rPr lang="pt-BR" b="0" i="0" dirty="0">
                <a:effectLst/>
                <a:latin typeface="Arial" panose="020B0604020202020204" pitchFamily="34" charset="0"/>
              </a:rPr>
              <a:t> de Xadrez e </a:t>
            </a:r>
            <a:r>
              <a:rPr lang="pt-BR" b="0" i="0" u="none" strike="noStrike" dirty="0">
                <a:effectLst/>
                <a:latin typeface="Arial" panose="020B0604020202020204" pitchFamily="34" charset="0"/>
                <a:hlinkClick r:id="rId8" tooltip="Teolog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Teólogo Católico.</a:t>
            </a:r>
            <a:r>
              <a:rPr lang="pt-BR" b="0" i="0" dirty="0">
                <a:effectLst/>
                <a:latin typeface="Arial" panose="020B0604020202020204" pitchFamily="34" charset="0"/>
              </a:rPr>
              <a:t> Jogador muito forte, desde novo, alcançou sua melhor pontuação em 1977, quando, no ranking da </a:t>
            </a:r>
            <a:r>
              <a:rPr lang="pt-BR" b="0" i="0" u="none" strike="noStrike" dirty="0">
                <a:effectLst/>
                <a:latin typeface="Arial" panose="020B0604020202020204" pitchFamily="34" charset="0"/>
                <a:hlinkClick r:id="rId9" tooltip="F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FIDE</a:t>
            </a:r>
            <a:r>
              <a:rPr lang="pt-BR" b="0" i="0" dirty="0">
                <a:effectLst/>
                <a:latin typeface="Arial" panose="020B0604020202020204" pitchFamily="34" charset="0"/>
              </a:rPr>
              <a:t>, alcançou a terceira colocação, atrás de </a:t>
            </a:r>
            <a:r>
              <a:rPr lang="pt-BR" b="0" i="0" u="none" strike="noStrike" dirty="0" err="1">
                <a:effectLst/>
                <a:latin typeface="Arial" panose="020B0604020202020204" pitchFamily="34" charset="0"/>
                <a:hlinkClick r:id="rId10" tooltip="Anatoly Karpo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Anatoly</a:t>
            </a:r>
            <a:r>
              <a:rPr lang="pt-BR" b="0" i="0" u="none" strike="noStrike" dirty="0">
                <a:effectLst/>
                <a:latin typeface="Arial" panose="020B0604020202020204" pitchFamily="34" charset="0"/>
                <a:hlinkClick r:id="rId10" tooltip="Anatoly Karpo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Karpov</a:t>
            </a:r>
            <a:r>
              <a:rPr lang="pt-BR" b="0" i="0" dirty="0">
                <a:effectLst/>
                <a:latin typeface="Arial" panose="020B0604020202020204" pitchFamily="34" charset="0"/>
              </a:rPr>
              <a:t> e </a:t>
            </a:r>
            <a:r>
              <a:rPr lang="pt-BR" b="0" i="0" u="none" strike="noStrike" dirty="0">
                <a:effectLst/>
                <a:latin typeface="Arial" panose="020B0604020202020204" pitchFamily="34" charset="0"/>
                <a:hlinkClick r:id="rId11" tooltip="Viktor Korchno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Viktor Korchnoi</a:t>
            </a:r>
            <a:r>
              <a:rPr lang="pt-BR" b="0" i="0" dirty="0">
                <a:effectLst/>
                <a:latin typeface="Arial" panose="020B0604020202020204" pitchFamily="34" charset="0"/>
              </a:rPr>
              <a:t>.</a:t>
            </a:r>
            <a:r>
              <a:rPr lang="pt-BR" b="0" i="0" u="none" strike="noStrike" baseline="30000" dirty="0">
                <a:effectLst/>
                <a:latin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3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F9112-8531-4FC3-9C3C-850AF01A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janeiro do ano de 1997 Mequinho possuía 2635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raiting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fide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enquanto o campeão mundial tinha 2690, apenas 55 pontos a mais que nossa lenda brasileira do xadrez, já era notável e extrema força do brasileiro Henrique da Costa Mecking em torneios nacionais e internacionais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AB7511-D6F3-42EB-98D3-0C78B29D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845040"/>
          </a:xfrm>
        </p:spPr>
        <p:txBody>
          <a:bodyPr/>
          <a:lstStyle/>
          <a:p>
            <a:pPr algn="ctr"/>
            <a:r>
              <a:rPr lang="pt-BR" dirty="0"/>
              <a:t>Henrique da Costa Mecking</a:t>
            </a:r>
          </a:p>
          <a:p>
            <a:pPr algn="ctr"/>
            <a:r>
              <a:rPr lang="pt-BR" dirty="0"/>
              <a:t>(Top 3 mundial)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6D0750C-18E5-4B81-9F48-B6880147B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78" y="2750040"/>
            <a:ext cx="2838857" cy="3270857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629051-6946-4583-A838-A699F4D8B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845040"/>
          </a:xfrm>
        </p:spPr>
        <p:txBody>
          <a:bodyPr/>
          <a:lstStyle/>
          <a:p>
            <a:pPr algn="ctr"/>
            <a:r>
              <a:rPr lang="pt-BR" dirty="0" err="1"/>
              <a:t>Anatoly</a:t>
            </a:r>
            <a:r>
              <a:rPr lang="pt-BR" dirty="0"/>
              <a:t> Karpov</a:t>
            </a:r>
          </a:p>
          <a:p>
            <a:pPr algn="ctr"/>
            <a:r>
              <a:rPr lang="pt-BR" dirty="0"/>
              <a:t> (top 1 mundial)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6A605E5A-5FC0-47D7-9894-3A092B712C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0040"/>
            <a:ext cx="2838857" cy="3270857"/>
          </a:xfrm>
        </p:spPr>
      </p:pic>
    </p:spTree>
    <p:extLst>
      <p:ext uri="{BB962C8B-B14F-4D97-AF65-F5344CB8AC3E}">
        <p14:creationId xmlns:p14="http://schemas.microsoft.com/office/powerpoint/2010/main" val="381720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B3AF76F-5D5B-44C0-8C61-AF7C8B2D8C3C}"/>
              </a:ext>
            </a:extLst>
          </p:cNvPr>
          <p:cNvSpPr txBox="1"/>
          <p:nvPr/>
        </p:nvSpPr>
        <p:spPr>
          <a:xfrm>
            <a:off x="1889948" y="563969"/>
            <a:ext cx="7353701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000" dirty="0">
                <a:latin typeface="Arial" panose="020B0604020202020204" pitchFamily="34" charset="0"/>
              </a:rPr>
              <a:t>Algumas de muitas conquista do Mequinho</a:t>
            </a:r>
            <a:endParaRPr lang="pt-BR" sz="3000" b="0" i="0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Arial" panose="020B0604020202020204" pitchFamily="34" charset="0"/>
              </a:rPr>
              <a:t>1967 – Campeão brasileiro absoluto e sul-americano absoluto. Recebe o título de mestre internacional (</a:t>
            </a:r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MI</a:t>
            </a:r>
            <a:r>
              <a:rPr lang="pt-BR" sz="2000" b="0" i="0" dirty="0">
                <a:effectLst/>
                <a:latin typeface="Arial" panose="020B0604020202020204" pitchFamily="34" charset="0"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Arial" panose="020B0604020202020204" pitchFamily="34" charset="0"/>
              </a:rPr>
              <a:t>1972 – Recebe o título de grande mestre internacional (</a:t>
            </a:r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GM</a:t>
            </a:r>
            <a:r>
              <a:rPr lang="pt-BR" sz="2000" b="0" i="0" dirty="0">
                <a:effectLst/>
                <a:latin typeface="Arial" panose="020B0604020202020204" pitchFamily="34" charset="0"/>
              </a:rPr>
              <a:t>), campeão sul-americano;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Arial" panose="020B0604020202020204" pitchFamily="34" charset="0"/>
              </a:rPr>
              <a:t>1973 – Vencedor do Torneio </a:t>
            </a:r>
            <a:r>
              <a:rPr lang="pt-BR" sz="2000" b="0" i="0" u="none" strike="noStrike" dirty="0" err="1">
                <a:effectLst/>
                <a:latin typeface="Arial" panose="020B0604020202020204" pitchFamily="34" charset="0"/>
              </a:rPr>
              <a:t>Interzonal</a:t>
            </a:r>
            <a:r>
              <a:rPr lang="pt-BR" sz="2000" b="0" i="0" dirty="0">
                <a:effectLst/>
                <a:latin typeface="Arial" panose="020B0604020202020204" pitchFamily="34" charset="0"/>
              </a:rPr>
              <a:t> de </a:t>
            </a:r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Petrópolis</a:t>
            </a:r>
            <a:r>
              <a:rPr lang="pt-BR" sz="2000" b="0" i="0" dirty="0">
                <a:effectLst/>
                <a:latin typeface="Arial" panose="020B0604020202020204" pitchFamily="34" charset="0"/>
              </a:rPr>
              <a:t>/RJ, sendo classificado para o Torneio dos Candidatos, última eliminatória do Campeonato Mundial;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Arial" panose="020B0604020202020204" pitchFamily="34" charset="0"/>
              </a:rPr>
              <a:t>1976 – Vencedor do Torneio </a:t>
            </a:r>
            <a:r>
              <a:rPr lang="pt-BR" sz="2000" b="0" i="0" dirty="0" err="1">
                <a:effectLst/>
                <a:latin typeface="Arial" panose="020B0604020202020204" pitchFamily="34" charset="0"/>
              </a:rPr>
              <a:t>Interzonal</a:t>
            </a:r>
            <a:r>
              <a:rPr lang="pt-BR" sz="2000" b="0" i="0" dirty="0">
                <a:effectLst/>
                <a:latin typeface="Arial" panose="020B0604020202020204" pitchFamily="34" charset="0"/>
              </a:rPr>
              <a:t> de Manila, </a:t>
            </a:r>
            <a:r>
              <a:rPr lang="pt-BR" sz="2000" b="0" i="0" u="none" strike="noStrike" dirty="0">
                <a:effectLst/>
                <a:latin typeface="Arial" panose="020B0604020202020204" pitchFamily="34" charset="0"/>
                <a:hlinkClick r:id="rId2" tooltip="Filipin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Filipinas</a:t>
            </a:r>
            <a:r>
              <a:rPr lang="pt-BR" sz="2000" b="0" i="0" dirty="0">
                <a:effectLst/>
                <a:latin typeface="Arial" panose="020B0604020202020204" pitchFamily="34" charset="0"/>
              </a:rPr>
              <a:t>, classificando-se novamente para o Torneio dos Candidatos;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Arial" panose="020B0604020202020204" pitchFamily="34" charset="0"/>
              </a:rPr>
              <a:t>1977 – Terceiro melhor jogador de xadrez do mundo pelo ranking da </a:t>
            </a:r>
            <a:r>
              <a:rPr lang="pt-BR" sz="2000" b="0" i="0" u="none" strike="noStrike" dirty="0">
                <a:effectLst/>
                <a:latin typeface="Arial" panose="020B0604020202020204" pitchFamily="34" charset="0"/>
                <a:hlinkClick r:id="rId3" tooltip="F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Federação Internacional de Xadrez</a:t>
            </a:r>
            <a:r>
              <a:rPr lang="pt-BR" sz="2000" b="0" i="0" dirty="0">
                <a:effectLst/>
                <a:latin typeface="Arial" panose="020B0604020202020204" pitchFamily="34" charset="0"/>
              </a:rPr>
              <a:t> (ELO 2635);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5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pt-BR" sz="3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42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D6A40AD-8C16-4685-B752-D2A59104E465}"/>
              </a:ext>
            </a:extLst>
          </p:cNvPr>
          <p:cNvSpPr txBox="1"/>
          <p:nvPr/>
        </p:nvSpPr>
        <p:spPr>
          <a:xfrm>
            <a:off x="3028653" y="1397674"/>
            <a:ext cx="55730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i="0" dirty="0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Ranking de Rating mundial, Janeiro de 1977</a:t>
            </a:r>
          </a:p>
          <a:p>
            <a:endParaRPr lang="pt-BR" sz="3000" dirty="0">
              <a:solidFill>
                <a:srgbClr val="CCCCC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1º </a:t>
            </a:r>
            <a:r>
              <a:rPr lang="pt-BR" sz="3000" b="0" i="0" dirty="0" err="1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Karpov,An</a:t>
            </a:r>
            <a:r>
              <a:rPr lang="pt-BR" sz="3000" b="0" i="0" dirty="0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. USR 2690</a:t>
            </a:r>
            <a:br>
              <a:rPr lang="pt-BR" sz="3000" dirty="0"/>
            </a:br>
            <a:r>
              <a:rPr lang="pt-BR" sz="3000" b="0" i="0" dirty="0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2º </a:t>
            </a:r>
            <a:r>
              <a:rPr lang="pt-BR" sz="3000" b="0" i="0" dirty="0" err="1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Kortchnoi,V</a:t>
            </a:r>
            <a:r>
              <a:rPr lang="pt-BR" sz="3000" b="0" i="0" dirty="0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. SUI 2645</a:t>
            </a:r>
            <a:br>
              <a:rPr lang="pt-BR" sz="3000" dirty="0"/>
            </a:br>
            <a:r>
              <a:rPr lang="pt-BR" sz="3000" b="0" i="0" dirty="0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3º </a:t>
            </a:r>
            <a:r>
              <a:rPr lang="pt-BR" sz="3000" b="0" i="0" dirty="0" err="1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Petrosian,T</a:t>
            </a:r>
            <a:r>
              <a:rPr lang="pt-BR" sz="3000" b="0" i="0" dirty="0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. USR 2645</a:t>
            </a:r>
            <a:br>
              <a:rPr lang="pt-BR" sz="3000" dirty="0"/>
            </a:br>
            <a:r>
              <a:rPr lang="pt-BR" sz="3000" b="0" i="0" dirty="0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4º </a:t>
            </a:r>
            <a:r>
              <a:rPr lang="pt-BR" sz="3000" b="0" i="0" dirty="0" err="1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Mecking,H</a:t>
            </a:r>
            <a:r>
              <a:rPr lang="pt-BR" sz="3000" b="0" i="0" dirty="0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. BRA 2635</a:t>
            </a:r>
            <a:br>
              <a:rPr lang="pt-BR" sz="3000" dirty="0"/>
            </a:br>
            <a:r>
              <a:rPr lang="pt-BR" sz="3000" b="0" i="0" dirty="0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5º </a:t>
            </a:r>
            <a:r>
              <a:rPr lang="pt-BR" sz="3000" b="0" i="0" dirty="0" err="1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Portisch,L</a:t>
            </a:r>
            <a:r>
              <a:rPr lang="pt-BR" sz="3000" b="0" i="0" dirty="0">
                <a:solidFill>
                  <a:srgbClr val="CCCCCC"/>
                </a:solidFill>
                <a:effectLst/>
                <a:latin typeface="Trebuchet MS" panose="020B0603020202020204" pitchFamily="34" charset="0"/>
              </a:rPr>
              <a:t>. HUN 2625</a:t>
            </a:r>
            <a:endParaRPr lang="pt-BR" sz="3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1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7528A0B-B99E-4D74-A0E2-8F517704ABDA}"/>
              </a:ext>
            </a:extLst>
          </p:cNvPr>
          <p:cNvSpPr/>
          <p:nvPr/>
        </p:nvSpPr>
        <p:spPr>
          <a:xfrm>
            <a:off x="849924" y="1978489"/>
            <a:ext cx="2753957" cy="135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82E31D43-938F-44AD-84B6-49C3EAFD05CD}"/>
              </a:ext>
            </a:extLst>
          </p:cNvPr>
          <p:cNvSpPr/>
          <p:nvPr/>
        </p:nvSpPr>
        <p:spPr>
          <a:xfrm>
            <a:off x="4732107" y="1677274"/>
            <a:ext cx="1907689" cy="16566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1AEA124-314C-41BE-99A1-D9E678AE7486}"/>
              </a:ext>
            </a:extLst>
          </p:cNvPr>
          <p:cNvSpPr/>
          <p:nvPr/>
        </p:nvSpPr>
        <p:spPr>
          <a:xfrm>
            <a:off x="1258299" y="4695713"/>
            <a:ext cx="1882589" cy="1882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AC8BB74C-8261-4B08-9AB1-73928E7D7156}"/>
              </a:ext>
            </a:extLst>
          </p:cNvPr>
          <p:cNvSpPr/>
          <p:nvPr/>
        </p:nvSpPr>
        <p:spPr>
          <a:xfrm>
            <a:off x="4732107" y="4523592"/>
            <a:ext cx="1907689" cy="22268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AA79698-F2E2-4EA8-8AD7-8FD3B4EF1A46}"/>
              </a:ext>
            </a:extLst>
          </p:cNvPr>
          <p:cNvSpPr/>
          <p:nvPr/>
        </p:nvSpPr>
        <p:spPr>
          <a:xfrm>
            <a:off x="8133127" y="5031888"/>
            <a:ext cx="2800574" cy="121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352CAE-FA1A-418F-9374-F568CC33719F}"/>
              </a:ext>
            </a:extLst>
          </p:cNvPr>
          <p:cNvSpPr txBox="1"/>
          <p:nvPr/>
        </p:nvSpPr>
        <p:spPr>
          <a:xfrm>
            <a:off x="1178379" y="1060968"/>
            <a:ext cx="210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Retângulo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130BDB-47DB-456B-9F47-45A7F4325B89}"/>
              </a:ext>
            </a:extLst>
          </p:cNvPr>
          <p:cNvSpPr txBox="1"/>
          <p:nvPr/>
        </p:nvSpPr>
        <p:spPr>
          <a:xfrm>
            <a:off x="4915548" y="990584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Triangulo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92C076-B3DC-4E01-831B-D92D10A03D04}"/>
              </a:ext>
            </a:extLst>
          </p:cNvPr>
          <p:cNvSpPr txBox="1"/>
          <p:nvPr/>
        </p:nvSpPr>
        <p:spPr>
          <a:xfrm>
            <a:off x="1178379" y="378400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Circulo vazio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ADAAF6-A17E-468D-8B54-A632598BCAF4}"/>
              </a:ext>
            </a:extLst>
          </p:cNvPr>
          <p:cNvSpPr txBox="1"/>
          <p:nvPr/>
        </p:nvSpPr>
        <p:spPr>
          <a:xfrm>
            <a:off x="4915548" y="3784001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Losango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2CC71A-5CDA-47E7-A526-7D20A1A93855}"/>
              </a:ext>
            </a:extLst>
          </p:cNvPr>
          <p:cNvSpPr txBox="1"/>
          <p:nvPr/>
        </p:nvSpPr>
        <p:spPr>
          <a:xfrm>
            <a:off x="8924605" y="3784002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Elipse</a:t>
            </a:r>
            <a:r>
              <a:rPr lang="pt-BR" dirty="0"/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30918C-00FE-44E9-845D-87F8991ACB3F}"/>
              </a:ext>
            </a:extLst>
          </p:cNvPr>
          <p:cNvSpPr txBox="1"/>
          <p:nvPr/>
        </p:nvSpPr>
        <p:spPr>
          <a:xfrm>
            <a:off x="3737003" y="158660"/>
            <a:ext cx="4275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/>
              <a:t>Formas Geométricas: </a:t>
            </a:r>
          </a:p>
        </p:txBody>
      </p:sp>
    </p:spTree>
    <p:extLst>
      <p:ext uri="{BB962C8B-B14F-4D97-AF65-F5344CB8AC3E}">
        <p14:creationId xmlns:p14="http://schemas.microsoft.com/office/powerpoint/2010/main" val="208648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7F61736D-6AC2-4058-B178-0A25F5F77635}"/>
              </a:ext>
            </a:extLst>
          </p:cNvPr>
          <p:cNvSpPr/>
          <p:nvPr/>
        </p:nvSpPr>
        <p:spPr>
          <a:xfrm>
            <a:off x="645458" y="2398955"/>
            <a:ext cx="2786231" cy="14737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Fluxograma: Decisão 2">
            <a:extLst>
              <a:ext uri="{FF2B5EF4-FFF2-40B4-BE49-F238E27FC236}">
                <a16:creationId xmlns:a16="http://schemas.microsoft.com/office/drawing/2014/main" id="{8CBBF2EE-1FBB-4839-8E67-B035DC9C8D8C}"/>
              </a:ext>
            </a:extLst>
          </p:cNvPr>
          <p:cNvSpPr/>
          <p:nvPr/>
        </p:nvSpPr>
        <p:spPr>
          <a:xfrm>
            <a:off x="4304851" y="2441986"/>
            <a:ext cx="3582296" cy="14307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374CD9B0-8A99-4D96-8A63-FE946CC66497}"/>
              </a:ext>
            </a:extLst>
          </p:cNvPr>
          <p:cNvSpPr/>
          <p:nvPr/>
        </p:nvSpPr>
        <p:spPr>
          <a:xfrm>
            <a:off x="645458" y="5198633"/>
            <a:ext cx="2786231" cy="1468419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278A404-4103-4091-9669-EA50BDE33CAC}"/>
              </a:ext>
            </a:extLst>
          </p:cNvPr>
          <p:cNvSpPr/>
          <p:nvPr/>
        </p:nvSpPr>
        <p:spPr>
          <a:xfrm>
            <a:off x="4783567" y="5077609"/>
            <a:ext cx="2624865" cy="1629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Terminação 5">
            <a:extLst>
              <a:ext uri="{FF2B5EF4-FFF2-40B4-BE49-F238E27FC236}">
                <a16:creationId xmlns:a16="http://schemas.microsoft.com/office/drawing/2014/main" id="{8BED07C5-3B82-4A19-B6CF-C12B082A580F}"/>
              </a:ext>
            </a:extLst>
          </p:cNvPr>
          <p:cNvSpPr/>
          <p:nvPr/>
        </p:nvSpPr>
        <p:spPr>
          <a:xfrm>
            <a:off x="8760310" y="5327725"/>
            <a:ext cx="2786231" cy="13393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93BD05-38F2-4ADE-9681-FAC25F0E79D6}"/>
              </a:ext>
            </a:extLst>
          </p:cNvPr>
          <p:cNvSpPr txBox="1"/>
          <p:nvPr/>
        </p:nvSpPr>
        <p:spPr>
          <a:xfrm>
            <a:off x="1304237" y="1505183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ffectLst/>
                <a:latin typeface="Arial" panose="020B0604020202020204" pitchFamily="34" charset="0"/>
                <a:ea typeface="Aptos"/>
              </a:rPr>
              <a:t>Processo</a:t>
            </a: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4B3571-A5E8-4BC5-B23C-F6128A548CCC}"/>
              </a:ext>
            </a:extLst>
          </p:cNvPr>
          <p:cNvSpPr txBox="1"/>
          <p:nvPr/>
        </p:nvSpPr>
        <p:spPr>
          <a:xfrm>
            <a:off x="5404143" y="1505182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effectLst/>
                <a:latin typeface="Arial" panose="020B0604020202020204" pitchFamily="34" charset="0"/>
                <a:ea typeface="Aptos"/>
              </a:rPr>
              <a:t>Decisão </a:t>
            </a: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775B3C-1D2D-4F37-8EC5-4D5E5D9D3B89}"/>
              </a:ext>
            </a:extLst>
          </p:cNvPr>
          <p:cNvSpPr txBox="1"/>
          <p:nvPr/>
        </p:nvSpPr>
        <p:spPr>
          <a:xfrm>
            <a:off x="875434" y="4485939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ea typeface="Aptos"/>
              </a:rPr>
              <a:t>E</a:t>
            </a:r>
            <a:r>
              <a:rPr lang="pt-BR" sz="2400" dirty="0">
                <a:effectLst/>
                <a:latin typeface="Arial" panose="020B0604020202020204" pitchFamily="34" charset="0"/>
                <a:ea typeface="Aptos"/>
              </a:rPr>
              <a:t>ntrada Manual 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865D6D-93E2-48F7-BA21-8BF098D888C8}"/>
              </a:ext>
            </a:extLst>
          </p:cNvPr>
          <p:cNvSpPr txBox="1"/>
          <p:nvPr/>
        </p:nvSpPr>
        <p:spPr>
          <a:xfrm>
            <a:off x="5421775" y="4485939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ea typeface="Aptos"/>
              </a:rPr>
              <a:t>C</a:t>
            </a:r>
            <a:r>
              <a:rPr lang="pt-BR" sz="2400" dirty="0">
                <a:effectLst/>
                <a:latin typeface="Arial" panose="020B0604020202020204" pitchFamily="34" charset="0"/>
                <a:ea typeface="Aptos"/>
              </a:rPr>
              <a:t>onector</a:t>
            </a:r>
            <a:endParaRPr lang="pt-BR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A8C220-B3A0-413C-BB11-203C45ADDBC4}"/>
              </a:ext>
            </a:extLst>
          </p:cNvPr>
          <p:cNvSpPr txBox="1"/>
          <p:nvPr/>
        </p:nvSpPr>
        <p:spPr>
          <a:xfrm>
            <a:off x="9264623" y="4485939"/>
            <a:ext cx="177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kern="100" dirty="0">
                <a:latin typeface="Arial" panose="020B0604020202020204" pitchFamily="34" charset="0"/>
                <a:ea typeface="Aptos"/>
                <a:cs typeface="Times New Roman" panose="02020603050405020304" pitchFamily="18" charset="0"/>
              </a:rPr>
              <a:t>T</a:t>
            </a:r>
            <a:r>
              <a:rPr lang="pt-BR" sz="2400" kern="100" dirty="0">
                <a:effectLst/>
                <a:latin typeface="Arial" panose="020B0604020202020204" pitchFamily="34" charset="0"/>
                <a:ea typeface="Aptos"/>
                <a:cs typeface="Times New Roman" panose="02020603050405020304" pitchFamily="18" charset="0"/>
              </a:rPr>
              <a:t>erminação</a:t>
            </a:r>
            <a:endParaRPr lang="pt-BR" sz="24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3C4FE82-547E-4AA1-9197-2E7C68E76D8F}"/>
              </a:ext>
            </a:extLst>
          </p:cNvPr>
          <p:cNvSpPr txBox="1"/>
          <p:nvPr/>
        </p:nvSpPr>
        <p:spPr>
          <a:xfrm>
            <a:off x="4773906" y="427670"/>
            <a:ext cx="2677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/>
              <a:t>Fluxogramas:</a:t>
            </a:r>
          </a:p>
        </p:txBody>
      </p:sp>
    </p:spTree>
    <p:extLst>
      <p:ext uri="{BB962C8B-B14F-4D97-AF65-F5344CB8AC3E}">
        <p14:creationId xmlns:p14="http://schemas.microsoft.com/office/powerpoint/2010/main" val="384094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936693-A9AC-4AF6-B44D-3435CC3A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42" y="968189"/>
            <a:ext cx="5062254" cy="526586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E10FFFF-7F56-422D-A7E2-E51281473DBD}"/>
              </a:ext>
            </a:extLst>
          </p:cNvPr>
          <p:cNvSpPr txBox="1"/>
          <p:nvPr/>
        </p:nvSpPr>
        <p:spPr>
          <a:xfrm>
            <a:off x="268942" y="1731981"/>
            <a:ext cx="2657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Livro de MF Adriano</a:t>
            </a:r>
          </a:p>
          <a:p>
            <a:r>
              <a:rPr lang="pt-BR" dirty="0"/>
              <a:t>Caldeira sobre o </a:t>
            </a:r>
          </a:p>
          <a:p>
            <a:r>
              <a:rPr lang="pt-BR" dirty="0"/>
              <a:t>Mequinho, Citando</a:t>
            </a:r>
          </a:p>
          <a:p>
            <a:r>
              <a:rPr lang="pt-BR" dirty="0"/>
              <a:t>Também nomes do </a:t>
            </a:r>
          </a:p>
          <a:p>
            <a:r>
              <a:rPr lang="pt-BR" dirty="0"/>
              <a:t>Xadrez Matonense</a:t>
            </a:r>
          </a:p>
          <a:p>
            <a:r>
              <a:rPr lang="pt-BR" dirty="0"/>
              <a:t>, que são: Mario Silas</a:t>
            </a:r>
          </a:p>
          <a:p>
            <a:r>
              <a:rPr lang="pt-BR" dirty="0" err="1"/>
              <a:t>Biava</a:t>
            </a:r>
            <a:r>
              <a:rPr lang="pt-BR" dirty="0"/>
              <a:t> e </a:t>
            </a:r>
            <a:r>
              <a:rPr lang="pt-BR" dirty="0" err="1"/>
              <a:t>Jayminho</a:t>
            </a:r>
            <a:r>
              <a:rPr lang="pt-BR" dirty="0"/>
              <a:t> </a:t>
            </a:r>
          </a:p>
          <a:p>
            <a:r>
              <a:rPr lang="pt-BR" dirty="0"/>
              <a:t>Gimenez</a:t>
            </a:r>
          </a:p>
        </p:txBody>
      </p:sp>
    </p:spTree>
    <p:extLst>
      <p:ext uri="{BB962C8B-B14F-4D97-AF65-F5344CB8AC3E}">
        <p14:creationId xmlns:p14="http://schemas.microsoft.com/office/powerpoint/2010/main" val="174236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338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Aptos</vt:lpstr>
      <vt:lpstr>Arial</vt:lpstr>
      <vt:lpstr>Century Gothic</vt:lpstr>
      <vt:lpstr>Comic Sans MS</vt:lpstr>
      <vt:lpstr>Trebuchet MS</vt:lpstr>
      <vt:lpstr>Wingdings 3</vt:lpstr>
      <vt:lpstr>Íon</vt:lpstr>
      <vt:lpstr>Caio Rodolpho Guandalini – Desenvolvimento de sistemas 1H3</vt:lpstr>
      <vt:lpstr>A lenda do xadrez brasileiro</vt:lpstr>
      <vt:lpstr>Em janeiro do ano de 1997 Mequinho possuía 2635 de raiting fide, enquanto o campeão mundial tinha 2690, apenas 55 pontos a mais que nossa lenda brasileira do xadrez, já era notável e extrema força do brasileiro Henrique da Costa Mecking em torneios nacionais e internacionais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Caio Rodolpho Guandalini – Desenvolvimento de sistemas 1H3</dc:title>
  <dc:creator>lenovo</dc:creator>
  <cp:lastModifiedBy>lenovo</cp:lastModifiedBy>
  <cp:revision>3</cp:revision>
  <dcterms:created xsi:type="dcterms:W3CDTF">2024-08-12T23:13:52Z</dcterms:created>
  <dcterms:modified xsi:type="dcterms:W3CDTF">2024-08-13T23:51:36Z</dcterms:modified>
</cp:coreProperties>
</file>