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4" r:id="rId14"/>
    <p:sldId id="269" r:id="rId1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274" y="-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EBC3A-8531-4B7F-97DF-BBA8BB5A7D00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71232-3434-4505-9F22-CB686D78A20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549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71232-3434-4505-9F22-CB686D78A202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702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41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9921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985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4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4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511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621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30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860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06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0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FE3E2-666B-4F92-9BC4-270A59C49246}" type="datetimeFigureOut">
              <a:rPr lang="es-MX" smtClean="0"/>
              <a:t>05/06/2025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A0F9E-064A-451F-893D-B47F4E40154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243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actor - Openclipart">
            <a:extLst>
              <a:ext uri="{FF2B5EF4-FFF2-40B4-BE49-F238E27FC236}">
                <a16:creationId xmlns:a16="http://schemas.microsoft.com/office/drawing/2014/main" id="{91F3976C-19C8-F812-CC47-D5DA9A35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" y="1248848"/>
            <a:ext cx="593877" cy="11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ML actor - Openclipart">
            <a:extLst>
              <a:ext uri="{FF2B5EF4-FFF2-40B4-BE49-F238E27FC236}">
                <a16:creationId xmlns:a16="http://schemas.microsoft.com/office/drawing/2014/main" id="{4842D1E0-53B0-3A20-5E1D-2B870E0D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9" y="3465057"/>
            <a:ext cx="593877" cy="11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ML actor - Openclipart">
            <a:extLst>
              <a:ext uri="{FF2B5EF4-FFF2-40B4-BE49-F238E27FC236}">
                <a16:creationId xmlns:a16="http://schemas.microsoft.com/office/drawing/2014/main" id="{5EC16059-771C-C371-FD21-A41D4A15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7" y="6193308"/>
            <a:ext cx="593877" cy="11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A14E96-5E58-3AFF-113D-7A8298839D5C}"/>
              </a:ext>
            </a:extLst>
          </p:cNvPr>
          <p:cNvSpPr txBox="1"/>
          <p:nvPr/>
        </p:nvSpPr>
        <p:spPr>
          <a:xfrm>
            <a:off x="94469" y="2360053"/>
            <a:ext cx="887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Nutriólogo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6820B8-BEBB-6D97-DA39-3A438F871CAC}"/>
              </a:ext>
            </a:extLst>
          </p:cNvPr>
          <p:cNvSpPr txBox="1"/>
          <p:nvPr/>
        </p:nvSpPr>
        <p:spPr>
          <a:xfrm>
            <a:off x="241147" y="4571999"/>
            <a:ext cx="66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Cliente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97CB25-6420-51EF-615F-5F99D4030341}"/>
              </a:ext>
            </a:extLst>
          </p:cNvPr>
          <p:cNvSpPr txBox="1"/>
          <p:nvPr/>
        </p:nvSpPr>
        <p:spPr>
          <a:xfrm>
            <a:off x="331360" y="7410458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Chef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5702491-E079-256D-A32C-6D527815C60E}"/>
              </a:ext>
            </a:extLst>
          </p:cNvPr>
          <p:cNvSpPr/>
          <p:nvPr/>
        </p:nvSpPr>
        <p:spPr>
          <a:xfrm>
            <a:off x="2553785" y="180102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Registrase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B78F435-84DB-5E09-BC87-F1EF969B707B}"/>
              </a:ext>
            </a:extLst>
          </p:cNvPr>
          <p:cNvSpPr/>
          <p:nvPr/>
        </p:nvSpPr>
        <p:spPr>
          <a:xfrm>
            <a:off x="2553785" y="1224424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Iniciar Sesión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B2D5638-12EF-FF16-8375-480D6B337832}"/>
              </a:ext>
            </a:extLst>
          </p:cNvPr>
          <p:cNvSpPr/>
          <p:nvPr/>
        </p:nvSpPr>
        <p:spPr>
          <a:xfrm>
            <a:off x="2553785" y="2293426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Crear Menú 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8602889-7953-9F3D-F06F-5F5E84CDD182}"/>
              </a:ext>
            </a:extLst>
          </p:cNvPr>
          <p:cNvSpPr/>
          <p:nvPr/>
        </p:nvSpPr>
        <p:spPr>
          <a:xfrm>
            <a:off x="2553784" y="4349856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Realizar Pedido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DC7091-A218-19A1-A46D-7B0DCB0D76B6}"/>
              </a:ext>
            </a:extLst>
          </p:cNvPr>
          <p:cNvSpPr/>
          <p:nvPr/>
        </p:nvSpPr>
        <p:spPr>
          <a:xfrm>
            <a:off x="2553784" y="5483171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Pagar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8581B27-4F4B-F736-8969-545FCB02EBFA}"/>
              </a:ext>
            </a:extLst>
          </p:cNvPr>
          <p:cNvSpPr/>
          <p:nvPr/>
        </p:nvSpPr>
        <p:spPr>
          <a:xfrm>
            <a:off x="2553784" y="7566673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Gestión  de Inventarios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FEC7E5A-B2B4-03C5-9025-FB352AE12521}"/>
              </a:ext>
            </a:extLst>
          </p:cNvPr>
          <p:cNvSpPr/>
          <p:nvPr/>
        </p:nvSpPr>
        <p:spPr>
          <a:xfrm>
            <a:off x="2553785" y="6524922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Generar Reportes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28AF0DB-8859-ACF6-12F0-E113CFF12873}"/>
              </a:ext>
            </a:extLst>
          </p:cNvPr>
          <p:cNvSpPr/>
          <p:nvPr/>
        </p:nvSpPr>
        <p:spPr>
          <a:xfrm>
            <a:off x="2553784" y="3308105"/>
            <a:ext cx="1750423" cy="950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Ver Menú 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10DD79F-5352-20E1-9FDA-9FDEAE2D2AF5}"/>
              </a:ext>
            </a:extLst>
          </p:cNvPr>
          <p:cNvCxnSpPr>
            <a:stCxn id="5" idx="3"/>
            <a:endCxn id="14" idx="2"/>
          </p:cNvCxnSpPr>
          <p:nvPr/>
        </p:nvCxnSpPr>
        <p:spPr>
          <a:xfrm flipV="1">
            <a:off x="870486" y="655196"/>
            <a:ext cx="1683299" cy="3363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23BE5C5-0336-AADC-CBB1-173690817F92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V="1">
            <a:off x="870486" y="1699518"/>
            <a:ext cx="1683299" cy="2319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A958BDF-70BD-2D4E-C7FA-22F80B27C9F4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 flipV="1">
            <a:off x="870486" y="3783199"/>
            <a:ext cx="1683298" cy="235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B050147-7E00-2239-4098-C5BF4CD782C6}"/>
              </a:ext>
            </a:extLst>
          </p:cNvPr>
          <p:cNvCxnSpPr>
            <a:cxnSpLocks/>
            <a:stCxn id="5" idx="3"/>
            <a:endCxn id="19" idx="2"/>
          </p:cNvCxnSpPr>
          <p:nvPr/>
        </p:nvCxnSpPr>
        <p:spPr>
          <a:xfrm>
            <a:off x="870486" y="4018528"/>
            <a:ext cx="1683298" cy="8064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F8B63F6-DB33-5641-376F-03BF69D6EE8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870486" y="4018527"/>
            <a:ext cx="1683298" cy="1939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1999984-155F-E769-4E12-6E469533FB03}"/>
              </a:ext>
            </a:extLst>
          </p:cNvPr>
          <p:cNvCxnSpPr>
            <a:cxnSpLocks/>
            <a:stCxn id="1026" idx="3"/>
            <a:endCxn id="14" idx="2"/>
          </p:cNvCxnSpPr>
          <p:nvPr/>
        </p:nvCxnSpPr>
        <p:spPr>
          <a:xfrm flipV="1">
            <a:off x="870483" y="655196"/>
            <a:ext cx="1683302" cy="11471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D46F893-ADB0-DF90-EFC3-8A641899FF85}"/>
              </a:ext>
            </a:extLst>
          </p:cNvPr>
          <p:cNvCxnSpPr>
            <a:cxnSpLocks/>
            <a:stCxn id="1026" idx="3"/>
            <a:endCxn id="17" idx="2"/>
          </p:cNvCxnSpPr>
          <p:nvPr/>
        </p:nvCxnSpPr>
        <p:spPr>
          <a:xfrm flipV="1">
            <a:off x="870483" y="1699518"/>
            <a:ext cx="1683302" cy="10280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5BB38A5C-A70F-774D-4547-DC02257EBAAE}"/>
              </a:ext>
            </a:extLst>
          </p:cNvPr>
          <p:cNvCxnSpPr>
            <a:cxnSpLocks/>
            <a:stCxn id="1026" idx="3"/>
            <a:endCxn id="18" idx="2"/>
          </p:cNvCxnSpPr>
          <p:nvPr/>
        </p:nvCxnSpPr>
        <p:spPr>
          <a:xfrm>
            <a:off x="870483" y="1802319"/>
            <a:ext cx="1683302" cy="96620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7942097-1535-B4A8-E138-9F6F1C067433}"/>
              </a:ext>
            </a:extLst>
          </p:cNvPr>
          <p:cNvCxnSpPr>
            <a:cxnSpLocks/>
            <a:stCxn id="1026" idx="3"/>
            <a:endCxn id="22" idx="2"/>
          </p:cNvCxnSpPr>
          <p:nvPr/>
        </p:nvCxnSpPr>
        <p:spPr>
          <a:xfrm>
            <a:off x="870483" y="1802319"/>
            <a:ext cx="1683302" cy="51976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4A1A6B5E-F066-7562-AF89-610D225A9EAC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835024" y="655196"/>
            <a:ext cx="1718761" cy="6091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A257F88-667F-7A77-38DD-05526208DD10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835024" y="1699518"/>
            <a:ext cx="1718761" cy="50472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B58C4B0-D740-402F-1F3F-808D02AFAC04}"/>
              </a:ext>
            </a:extLst>
          </p:cNvPr>
          <p:cNvCxnSpPr>
            <a:cxnSpLocks/>
            <a:stCxn id="6" idx="3"/>
            <a:endCxn id="18" idx="2"/>
          </p:cNvCxnSpPr>
          <p:nvPr/>
        </p:nvCxnSpPr>
        <p:spPr>
          <a:xfrm flipV="1">
            <a:off x="835024" y="2768520"/>
            <a:ext cx="1718761" cy="39782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F744C45-3F19-74F5-B034-3EB2E6C8A3E6}"/>
              </a:ext>
            </a:extLst>
          </p:cNvPr>
          <p:cNvCxnSpPr>
            <a:cxnSpLocks/>
            <a:stCxn id="6" idx="3"/>
            <a:endCxn id="22" idx="2"/>
          </p:cNvCxnSpPr>
          <p:nvPr/>
        </p:nvCxnSpPr>
        <p:spPr>
          <a:xfrm>
            <a:off x="835024" y="6746779"/>
            <a:ext cx="1718761" cy="253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AA2D16CE-7E26-1FF2-B42C-201A6DB10314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>
            <a:off x="835024" y="6746779"/>
            <a:ext cx="1718760" cy="1294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5" name="Picture 2" descr="UML actor - Openclipart">
            <a:extLst>
              <a:ext uri="{FF2B5EF4-FFF2-40B4-BE49-F238E27FC236}">
                <a16:creationId xmlns:a16="http://schemas.microsoft.com/office/drawing/2014/main" id="{DD71B3B0-0724-BA68-4883-EB2EB2FB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620" y="4862409"/>
            <a:ext cx="593877" cy="11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2" descr="UML actor - Openclipart">
            <a:extLst>
              <a:ext uri="{FF2B5EF4-FFF2-40B4-BE49-F238E27FC236}">
                <a16:creationId xmlns:a16="http://schemas.microsoft.com/office/drawing/2014/main" id="{54ACB224-2C27-D6A8-484E-BBE1069C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630" y="1854324"/>
            <a:ext cx="593877" cy="110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CuadroTexto 1096">
            <a:extLst>
              <a:ext uri="{FF2B5EF4-FFF2-40B4-BE49-F238E27FC236}">
                <a16:creationId xmlns:a16="http://schemas.microsoft.com/office/drawing/2014/main" id="{F9622E65-3CBD-64B2-29F9-CF1B054BC80A}"/>
              </a:ext>
            </a:extLst>
          </p:cNvPr>
          <p:cNvSpPr txBox="1"/>
          <p:nvPr/>
        </p:nvSpPr>
        <p:spPr>
          <a:xfrm>
            <a:off x="5490620" y="6085188"/>
            <a:ext cx="787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Sistema </a:t>
            </a:r>
          </a:p>
          <a:p>
            <a:pPr algn="ctr"/>
            <a:r>
              <a:rPr lang="es-MX" sz="1200" dirty="0"/>
              <a:t>de pagos</a:t>
            </a:r>
          </a:p>
        </p:txBody>
      </p:sp>
      <p:sp>
        <p:nvSpPr>
          <p:cNvPr id="1098" name="CuadroTexto 1097">
            <a:extLst>
              <a:ext uri="{FF2B5EF4-FFF2-40B4-BE49-F238E27FC236}">
                <a16:creationId xmlns:a16="http://schemas.microsoft.com/office/drawing/2014/main" id="{D13876ED-1E82-F33E-C712-B69B09FC292A}"/>
              </a:ext>
            </a:extLst>
          </p:cNvPr>
          <p:cNvSpPr txBox="1"/>
          <p:nvPr/>
        </p:nvSpPr>
        <p:spPr>
          <a:xfrm>
            <a:off x="5393630" y="3102748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/>
              <a:t>Base de</a:t>
            </a:r>
            <a:br>
              <a:rPr lang="es-MX" sz="1200" dirty="0"/>
            </a:br>
            <a:r>
              <a:rPr lang="es-MX" sz="1200" dirty="0"/>
              <a:t>datos</a:t>
            </a:r>
          </a:p>
        </p:txBody>
      </p:sp>
      <p:cxnSp>
        <p:nvCxnSpPr>
          <p:cNvPr id="1099" name="Conector recto 1098">
            <a:extLst>
              <a:ext uri="{FF2B5EF4-FFF2-40B4-BE49-F238E27FC236}">
                <a16:creationId xmlns:a16="http://schemas.microsoft.com/office/drawing/2014/main" id="{2632D4EF-A26B-692B-96A5-BF8F638F559F}"/>
              </a:ext>
            </a:extLst>
          </p:cNvPr>
          <p:cNvCxnSpPr>
            <a:cxnSpLocks/>
            <a:stCxn id="20" idx="6"/>
            <a:endCxn id="1095" idx="1"/>
          </p:cNvCxnSpPr>
          <p:nvPr/>
        </p:nvCxnSpPr>
        <p:spPr>
          <a:xfrm flipV="1">
            <a:off x="4304207" y="5415880"/>
            <a:ext cx="1186413" cy="54238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4" name="Conector recto 1103">
            <a:extLst>
              <a:ext uri="{FF2B5EF4-FFF2-40B4-BE49-F238E27FC236}">
                <a16:creationId xmlns:a16="http://schemas.microsoft.com/office/drawing/2014/main" id="{7C5072C0-07A1-363B-5A1F-31B00126AD4D}"/>
              </a:ext>
            </a:extLst>
          </p:cNvPr>
          <p:cNvCxnSpPr>
            <a:cxnSpLocks/>
            <a:stCxn id="14" idx="6"/>
            <a:endCxn id="1096" idx="1"/>
          </p:cNvCxnSpPr>
          <p:nvPr/>
        </p:nvCxnSpPr>
        <p:spPr>
          <a:xfrm>
            <a:off x="4304208" y="655196"/>
            <a:ext cx="1089422" cy="175259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ector recto 1106">
            <a:extLst>
              <a:ext uri="{FF2B5EF4-FFF2-40B4-BE49-F238E27FC236}">
                <a16:creationId xmlns:a16="http://schemas.microsoft.com/office/drawing/2014/main" id="{552ACF71-63A4-20E6-3337-7F52D0D4E9A2}"/>
              </a:ext>
            </a:extLst>
          </p:cNvPr>
          <p:cNvCxnSpPr>
            <a:cxnSpLocks/>
            <a:stCxn id="21" idx="6"/>
            <a:endCxn id="1096" idx="1"/>
          </p:cNvCxnSpPr>
          <p:nvPr/>
        </p:nvCxnSpPr>
        <p:spPr>
          <a:xfrm flipV="1">
            <a:off x="4304207" y="2407795"/>
            <a:ext cx="1089423" cy="563397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ector recto 1109">
            <a:extLst>
              <a:ext uri="{FF2B5EF4-FFF2-40B4-BE49-F238E27FC236}">
                <a16:creationId xmlns:a16="http://schemas.microsoft.com/office/drawing/2014/main" id="{273F3D82-C32A-475D-CA33-949643AE8548}"/>
              </a:ext>
            </a:extLst>
          </p:cNvPr>
          <p:cNvCxnSpPr>
            <a:cxnSpLocks/>
            <a:stCxn id="22" idx="6"/>
            <a:endCxn id="1096" idx="1"/>
          </p:cNvCxnSpPr>
          <p:nvPr/>
        </p:nvCxnSpPr>
        <p:spPr>
          <a:xfrm flipV="1">
            <a:off x="4304208" y="2407795"/>
            <a:ext cx="1089422" cy="4592221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99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91A3D-0DD6-013C-CBB0-A2D801A4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E49BAA0-2A7D-859B-D132-42B6A78AB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03906"/>
              </p:ext>
            </p:extLst>
          </p:nvPr>
        </p:nvGraphicFramePr>
        <p:xfrm>
          <a:off x="353591" y="80277"/>
          <a:ext cx="6150817" cy="89834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093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1015570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1132796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</a:tblGrid>
              <a:tr h="291795">
                <a:tc gridSpan="7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Uso:</a:t>
                      </a:r>
                      <a:br>
                        <a:rPr lang="es-MX" dirty="0"/>
                      </a:br>
                      <a:r>
                        <a:rPr lang="es-MX" dirty="0"/>
                        <a:t> Realizar Pedido de Menú Semanal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CAECU-03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291795">
                <a:tc rowSpan="8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Escenario Ideal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Caso de éxito</a:t>
                      </a:r>
                      <a:endParaRPr lang="es-MX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Paciente accede a la opción “Seleccionar Menú Semanal”.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los platillos disponibles según su perfil nutricional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520416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dirty="0"/>
                        <a:t> Paciente elige los días de la semana y los platillos deseados.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calcula el total y muestra la orden.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Paciente confirma la orden y procede al pago.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556742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b="0" dirty="0"/>
                        <a:t>Sistema redirige al Sistema de Pago – CAECU - Realizar Pago</a:t>
                      </a:r>
                      <a:endParaRPr lang="es-MX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236853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Una vez aprobado el pago, el sistema confirma el pedido y notifica la fecha de entrega.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23158"/>
                  </a:ext>
                </a:extLst>
              </a:tr>
              <a:tr h="291795">
                <a:tc rowSpan="10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/>
                        <a:t>Modificación del menú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28748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Paciente accede a la opción “Seleccionar Menú Semanal”.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1204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los platillos disponibles según su perfil nutricional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20367"/>
                  </a:ext>
                </a:extLst>
              </a:tr>
              <a:tr h="468801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dirty="0"/>
                        <a:t>Paciente elige los días de la semana y los platillos deseados.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569"/>
                  </a:ext>
                </a:extLst>
              </a:tr>
              <a:tr h="279779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calcula el total y muestra la orden.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12245"/>
                  </a:ext>
                </a:extLst>
              </a:tr>
              <a:tr h="279779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5515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Paciente quiere modificar algo en su menú</a:t>
                      </a:r>
                      <a:br>
                        <a:rPr lang="es-ES" dirty="0"/>
                      </a:br>
                      <a:r>
                        <a:rPr lang="es-ES" b="0" dirty="0"/>
                        <a:t> Paciente hace clic en la opción "Personalizar menú".</a:t>
                      </a:r>
                      <a:endParaRPr lang="es-MX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9627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dirty="0"/>
                        <a:t>Sistema permite modificar:</a:t>
                      </a:r>
                    </a:p>
                    <a:p>
                      <a:r>
                        <a:rPr lang="es-ES" dirty="0"/>
                        <a:t>Tamaño de las porciones (más o menos cantidad).</a:t>
                      </a:r>
                    </a:p>
                    <a:p>
                      <a:r>
                        <a:rPr lang="es-ES" dirty="0"/>
                        <a:t>Sustitución de ingredientes (por alergias, creencias religiosas, gustos, etc..).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61107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MX" dirty="0"/>
                        <a:t>Se regresa al 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29522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5-7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MX" b="0" dirty="0"/>
                        <a:t>CAECU-03 Realizar pedido de menú semanal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2495"/>
                  </a:ext>
                </a:extLst>
              </a:tr>
              <a:tr h="353115">
                <a:tc grid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36EC9-A90F-BFD6-4A92-B8633A9E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42C3C09-046D-7B3A-8008-BCEE7FE4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03955"/>
              </p:ext>
            </p:extLst>
          </p:nvPr>
        </p:nvGraphicFramePr>
        <p:xfrm>
          <a:off x="351737" y="926050"/>
          <a:ext cx="6154526" cy="72919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9093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233297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613077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938103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1126373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256388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628195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</a:tblGrid>
              <a:tr h="291795">
                <a:tc gridSpan="7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Uso:</a:t>
                      </a:r>
                      <a:br>
                        <a:rPr lang="es-MX" dirty="0"/>
                      </a:br>
                      <a:r>
                        <a:rPr lang="es-MX" dirty="0"/>
                        <a:t> Realizar Pedido de Menú Semanal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CAECU-03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291795">
                <a:tc rowSpan="9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B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Cancelación del Pedido Antes del Pago</a:t>
                      </a:r>
                      <a:endParaRPr lang="es-MX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Paciente accede a la opción “Seleccionar Menú Semanal”.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los platillos disponibles según su perfil nutricional</a:t>
                      </a:r>
                    </a:p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dirty="0"/>
                        <a:t>Paciente elige los días de la semana y los platillos deseados.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56895"/>
                  </a:ext>
                </a:extLst>
              </a:tr>
              <a:tr h="38598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calcula el total y muestra la orden.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38598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16854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B1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b="0" dirty="0"/>
                        <a:t>Paciente decide cancelar el pedido antes de pagarlo.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B2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solicita confirmación:</a:t>
                      </a:r>
                    </a:p>
                    <a:p>
                      <a:pPr algn="l"/>
                      <a:br>
                        <a:rPr lang="es-ES" dirty="0"/>
                      </a:br>
                      <a:r>
                        <a:rPr lang="es-ES" dirty="0"/>
                        <a:t>    “¿Estás seguro de que deseas cancelar este pedido?”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029632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B3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dirty="0"/>
                        <a:t>Paciente confirma: Cancelar pedido</a:t>
                      </a:r>
                    </a:p>
                    <a:p>
                      <a:r>
                        <a:rPr lang="es-ES" dirty="0"/>
                        <a:t>Se muestra mensaje:</a:t>
                      </a:r>
                    </a:p>
                    <a:p>
                      <a:br>
                        <a:rPr lang="es-ES" dirty="0"/>
                      </a:br>
                      <a:r>
                        <a:rPr lang="es-ES" dirty="0"/>
                        <a:t> “Tu pedido ha sido cancelado. Puedes volver a intentarlo cuando gustes.”</a:t>
                      </a:r>
                    </a:p>
                    <a:p>
                      <a:br>
                        <a:rPr lang="es-ES" dirty="0"/>
                      </a:br>
                      <a:r>
                        <a:rPr lang="es-ES" dirty="0"/>
                        <a:t>El sistema regresa al panel de selección del menú.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2577"/>
                  </a:ext>
                </a:extLst>
              </a:tr>
              <a:tr h="353115">
                <a:tc grid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4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39A9-68D3-85D0-84AF-23D78787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F226D30-EEE8-572B-1C46-3DC15863A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91935"/>
              </p:ext>
            </p:extLst>
          </p:nvPr>
        </p:nvGraphicFramePr>
        <p:xfrm>
          <a:off x="408213" y="153788"/>
          <a:ext cx="6041574" cy="8626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1041763">
                  <a:extLst>
                    <a:ext uri="{9D8B030D-6E8A-4147-A177-3AD203B41FA5}">
                      <a16:colId xmlns:a16="http://schemas.microsoft.com/office/drawing/2014/main" val="2303140937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290851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Crear Realizar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Creadores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Alondra Delgado – Crystian Muro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03701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Actores Primarios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Cliente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35485"/>
                  </a:ext>
                </a:extLst>
              </a:tr>
              <a:tr h="24809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Interesados en 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Nutriólogo – Paciente - Chef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91464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r>
                        <a:rPr lang="es-MX" dirty="0"/>
                        <a:t>Objetivo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Pagar pedido.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59669"/>
                  </a:ext>
                </a:extLst>
              </a:tr>
              <a:tr h="492209">
                <a:tc gridSpan="2">
                  <a:txBody>
                    <a:bodyPr/>
                    <a:lstStyle/>
                    <a:p>
                      <a:r>
                        <a:rPr lang="es-MX" dirty="0"/>
                        <a:t>Disparador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Usuario presiona  sobre la pestaña “Crear una cuenta” con el ratón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54104"/>
                  </a:ext>
                </a:extLst>
              </a:tr>
              <a:tr h="280552">
                <a:tc gridSpan="2">
                  <a:txBody>
                    <a:bodyPr/>
                    <a:lstStyle/>
                    <a:p>
                      <a:r>
                        <a:rPr lang="es-MX" dirty="0"/>
                        <a:t>Precondición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Haber completado: </a:t>
                      </a:r>
                      <a:br>
                        <a:rPr lang="es-MX" dirty="0"/>
                      </a:br>
                      <a:r>
                        <a:rPr lang="es-MX" sz="1400" dirty="0"/>
                        <a:t>CAECU-02 Iniciar Sesión </a:t>
                      </a:r>
                      <a:br>
                        <a:rPr lang="es-MX" dirty="0"/>
                      </a:br>
                      <a:r>
                        <a:rPr lang="es-MX" sz="1400" dirty="0"/>
                        <a:t>CAECU-03 Realizar Pedido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87510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r>
                        <a:rPr lang="es-MX" dirty="0"/>
                        <a:t>Postcondición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Pago es acreditado y el pedido se envía a preparación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22038"/>
                  </a:ext>
                </a:extLst>
              </a:tr>
              <a:tr h="389198">
                <a:tc gridSpan="2">
                  <a:txBody>
                    <a:bodyPr/>
                    <a:lstStyle/>
                    <a:p>
                      <a:r>
                        <a:rPr lang="es-MX" dirty="0"/>
                        <a:t>Excepciones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Plataforma de pago no disponible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37943"/>
                  </a:ext>
                </a:extLst>
              </a:tr>
              <a:tr h="290851">
                <a:tc rowSpan="11" gridSpan="2">
                  <a:txBody>
                    <a:bodyPr/>
                    <a:lstStyle/>
                    <a:p>
                      <a:r>
                        <a:rPr lang="es-MX" dirty="0"/>
                        <a:t>Escenario Ideal</a:t>
                      </a:r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38448"/>
                  </a:ext>
                </a:extLst>
              </a:tr>
              <a:tr h="290851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 condición - Caso de uso CAECU-03 Realizar Pedido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19432"/>
                  </a:ext>
                </a:extLst>
              </a:tr>
              <a:tr h="27214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Paciente confirma la orden y procede al pago.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42631"/>
                  </a:ext>
                </a:extLst>
              </a:tr>
              <a:tr h="27976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MX" dirty="0"/>
                        <a:t>Comienza el 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92001"/>
                  </a:ext>
                </a:extLst>
              </a:tr>
              <a:tr h="31388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etc. 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76357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Paciente elige su opción preferida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03023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redirige a la plataforma de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05045"/>
                  </a:ext>
                </a:extLst>
              </a:tr>
              <a:tr h="25179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Paciente llena los campos de la plataforma con sus datos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72080"/>
                  </a:ext>
                </a:extLst>
              </a:tr>
              <a:tr h="290851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Plataforma de pago da la acreditación exitosa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41390"/>
                  </a:ext>
                </a:extLst>
              </a:tr>
              <a:tr h="293899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registra el pago</a:t>
                      </a:r>
                      <a:br>
                        <a:rPr lang="es-ES" dirty="0"/>
                      </a:br>
                      <a:r>
                        <a:rPr lang="es-ES" dirty="0"/>
                        <a:t>- Envía la actualización del pedido</a:t>
                      </a:r>
                    </a:p>
                    <a:p>
                      <a:pPr algn="l"/>
                      <a:r>
                        <a:rPr lang="es-ES" dirty="0"/>
                        <a:t>-Genera la comanda para cocina CAECU-07 Preparar Pedido</a:t>
                      </a:r>
                    </a:p>
                    <a:p>
                      <a:pPr algn="l"/>
                      <a:r>
                        <a:rPr lang="es-ES" dirty="0"/>
                        <a:t>-Envía recibo al paciente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2856"/>
                  </a:ext>
                </a:extLst>
              </a:tr>
              <a:tr h="308776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Paciente – Recibe el estatus del pedido y su recibo de pago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28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1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9494EE8-8CFA-578B-AC50-A430C18BB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757134"/>
              </p:ext>
            </p:extLst>
          </p:nvPr>
        </p:nvGraphicFramePr>
        <p:xfrm>
          <a:off x="358007" y="131697"/>
          <a:ext cx="6141986" cy="8264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242">
                  <a:extLst>
                    <a:ext uri="{9D8B030D-6E8A-4147-A177-3AD203B41FA5}">
                      <a16:colId xmlns:a16="http://schemas.microsoft.com/office/drawing/2014/main" val="3125145051"/>
                    </a:ext>
                  </a:extLst>
                </a:gridCol>
                <a:gridCol w="1207148">
                  <a:extLst>
                    <a:ext uri="{9D8B030D-6E8A-4147-A177-3AD203B41FA5}">
                      <a16:colId xmlns:a16="http://schemas.microsoft.com/office/drawing/2014/main" val="3580899472"/>
                    </a:ext>
                  </a:extLst>
                </a:gridCol>
                <a:gridCol w="184923">
                  <a:extLst>
                    <a:ext uri="{9D8B030D-6E8A-4147-A177-3AD203B41FA5}">
                      <a16:colId xmlns:a16="http://schemas.microsoft.com/office/drawing/2014/main" val="3298809943"/>
                    </a:ext>
                  </a:extLst>
                </a:gridCol>
                <a:gridCol w="157306">
                  <a:extLst>
                    <a:ext uri="{9D8B030D-6E8A-4147-A177-3AD203B41FA5}">
                      <a16:colId xmlns:a16="http://schemas.microsoft.com/office/drawing/2014/main" val="3928678632"/>
                    </a:ext>
                  </a:extLst>
                </a:gridCol>
                <a:gridCol w="132522">
                  <a:extLst>
                    <a:ext uri="{9D8B030D-6E8A-4147-A177-3AD203B41FA5}">
                      <a16:colId xmlns:a16="http://schemas.microsoft.com/office/drawing/2014/main" val="2321415985"/>
                    </a:ext>
                  </a:extLst>
                </a:gridCol>
                <a:gridCol w="283378">
                  <a:extLst>
                    <a:ext uri="{9D8B030D-6E8A-4147-A177-3AD203B41FA5}">
                      <a16:colId xmlns:a16="http://schemas.microsoft.com/office/drawing/2014/main" val="22510699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11630912"/>
                    </a:ext>
                  </a:extLst>
                </a:gridCol>
                <a:gridCol w="1224875">
                  <a:extLst>
                    <a:ext uri="{9D8B030D-6E8A-4147-A177-3AD203B41FA5}">
                      <a16:colId xmlns:a16="http://schemas.microsoft.com/office/drawing/2014/main" val="2841890900"/>
                    </a:ext>
                  </a:extLst>
                </a:gridCol>
                <a:gridCol w="1224876">
                  <a:extLst>
                    <a:ext uri="{9D8B030D-6E8A-4147-A177-3AD203B41FA5}">
                      <a16:colId xmlns:a16="http://schemas.microsoft.com/office/drawing/2014/main" val="1205056710"/>
                    </a:ext>
                  </a:extLst>
                </a:gridCol>
                <a:gridCol w="1224876">
                  <a:extLst>
                    <a:ext uri="{9D8B030D-6E8A-4147-A177-3AD203B41FA5}">
                      <a16:colId xmlns:a16="http://schemas.microsoft.com/office/drawing/2014/main" val="333995490"/>
                    </a:ext>
                  </a:extLst>
                </a:gridCol>
              </a:tblGrid>
              <a:tr h="291795">
                <a:tc grid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Crear Realizar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29639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CAECU-04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79200"/>
                  </a:ext>
                </a:extLst>
              </a:tr>
              <a:tr h="291795">
                <a:tc rowSpan="13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A</a:t>
                      </a:r>
                    </a:p>
                  </a:txBody>
                  <a:tcPr/>
                </a:tc>
                <a:tc rowSpan="13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Pago rechazado por fondos insuficientes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336855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</a:t>
                      </a:r>
                      <a:r>
                        <a:rPr lang="es-MX" dirty="0" err="1"/>
                        <a:t>etc</a:t>
                      </a:r>
                      <a:r>
                        <a:rPr lang="es-MX" dirty="0"/>
                        <a:t> -</a:t>
                      </a:r>
                      <a:endParaRPr lang="es-E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etc..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71814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Paciente elige su opción preferida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Paciente elige su opción preferida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39702"/>
                  </a:ext>
                </a:extLst>
              </a:tr>
              <a:tr h="529008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Sistema redirige a la plataforma de pago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Sistema redirige a la plataforma de pago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008328"/>
                  </a:ext>
                </a:extLst>
              </a:tr>
              <a:tr h="49182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Paciente llena los campos de la plataforma con sus datos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Paciente llena los campos de la plataforma con sus datos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26424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flujo alterno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MX" dirty="0"/>
                        <a:t>Plataforma de pago da la acreditación exitosa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47016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</a:t>
                      </a:r>
                      <a:r>
                        <a:rPr lang="es-MX" dirty="0" err="1"/>
                        <a:t>etc</a:t>
                      </a:r>
                      <a:r>
                        <a:rPr lang="es-MX" dirty="0"/>
                        <a:t> -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Plataforma detecta que no hay saldo suficiente para cubrir el monto del pedido.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3231"/>
                  </a:ext>
                </a:extLst>
              </a:tr>
              <a:tr h="914401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b="0" dirty="0"/>
                        <a:t>Sistema muestra:</a:t>
                      </a:r>
                      <a:br>
                        <a:rPr lang="es-ES" b="0" dirty="0"/>
                      </a:br>
                      <a:r>
                        <a:rPr lang="es-ES" b="0" dirty="0"/>
                        <a:t>- Pago rechazado por fondos insuficientes</a:t>
                      </a:r>
                      <a:br>
                        <a:rPr lang="es-ES" b="0" dirty="0"/>
                      </a:br>
                      <a:r>
                        <a:rPr lang="es-ES" b="0" dirty="0"/>
                        <a:t>-Se da al cliente la opción de cambiar método  de pago o cancelar pago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b="0" dirty="0"/>
                        <a:t>Paciente acepta la sugerencia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79092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MX" dirty="0"/>
                        <a:t>Paciente selecciona cambiar método de pago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5754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MX" dirty="0"/>
                        <a:t>Se regresa al 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8636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1-7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El paciente selecciona los platillos nuevos para su menú semanal</a:t>
                      </a:r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MX" sz="1400" dirty="0"/>
                        <a:t>CAECU-04 Realizar pedido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21650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flujo alterno A.31 – Fondos insuficientes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9026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A3.1-3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dirty="0"/>
                        <a:t>Comienza el flujo alterno A.31 – Fondos insuficientes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46258"/>
                  </a:ext>
                </a:extLst>
              </a:tr>
              <a:tr h="291795">
                <a:tc rowSpan="4" gridSpan="2">
                  <a:txBody>
                    <a:bodyPr/>
                    <a:lstStyle/>
                    <a:p>
                      <a:r>
                        <a:rPr lang="es-MX" dirty="0"/>
                        <a:t>Flujo Alterno B</a:t>
                      </a:r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Paciente cancela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03140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Sistema muestra los métodos de pago disponibles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41379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Paciente elige su opción preferida de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0141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/>
                        <a:t>Sistema redirige a la plataforma de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9335"/>
                  </a:ext>
                </a:extLst>
              </a:tr>
              <a:tr h="291795">
                <a:tc gridSpan="10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6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29DF9-EFB1-E475-7C4D-F0C2E55A3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2A1E498-275A-5625-CB53-6948A3A25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203405"/>
              </p:ext>
            </p:extLst>
          </p:nvPr>
        </p:nvGraphicFramePr>
        <p:xfrm>
          <a:off x="358007" y="131697"/>
          <a:ext cx="6141986" cy="85941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242">
                  <a:extLst>
                    <a:ext uri="{9D8B030D-6E8A-4147-A177-3AD203B41FA5}">
                      <a16:colId xmlns:a16="http://schemas.microsoft.com/office/drawing/2014/main" val="3125145051"/>
                    </a:ext>
                  </a:extLst>
                </a:gridCol>
                <a:gridCol w="1207148">
                  <a:extLst>
                    <a:ext uri="{9D8B030D-6E8A-4147-A177-3AD203B41FA5}">
                      <a16:colId xmlns:a16="http://schemas.microsoft.com/office/drawing/2014/main" val="3580899472"/>
                    </a:ext>
                  </a:extLst>
                </a:gridCol>
                <a:gridCol w="184923">
                  <a:extLst>
                    <a:ext uri="{9D8B030D-6E8A-4147-A177-3AD203B41FA5}">
                      <a16:colId xmlns:a16="http://schemas.microsoft.com/office/drawing/2014/main" val="3298809943"/>
                    </a:ext>
                  </a:extLst>
                </a:gridCol>
                <a:gridCol w="157306">
                  <a:extLst>
                    <a:ext uri="{9D8B030D-6E8A-4147-A177-3AD203B41FA5}">
                      <a16:colId xmlns:a16="http://schemas.microsoft.com/office/drawing/2014/main" val="3928678632"/>
                    </a:ext>
                  </a:extLst>
                </a:gridCol>
                <a:gridCol w="132522">
                  <a:extLst>
                    <a:ext uri="{9D8B030D-6E8A-4147-A177-3AD203B41FA5}">
                      <a16:colId xmlns:a16="http://schemas.microsoft.com/office/drawing/2014/main" val="2321415985"/>
                    </a:ext>
                  </a:extLst>
                </a:gridCol>
                <a:gridCol w="283378">
                  <a:extLst>
                    <a:ext uri="{9D8B030D-6E8A-4147-A177-3AD203B41FA5}">
                      <a16:colId xmlns:a16="http://schemas.microsoft.com/office/drawing/2014/main" val="22510699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511630912"/>
                    </a:ext>
                  </a:extLst>
                </a:gridCol>
                <a:gridCol w="1224875">
                  <a:extLst>
                    <a:ext uri="{9D8B030D-6E8A-4147-A177-3AD203B41FA5}">
                      <a16:colId xmlns:a16="http://schemas.microsoft.com/office/drawing/2014/main" val="2841890900"/>
                    </a:ext>
                  </a:extLst>
                </a:gridCol>
                <a:gridCol w="1224876">
                  <a:extLst>
                    <a:ext uri="{9D8B030D-6E8A-4147-A177-3AD203B41FA5}">
                      <a16:colId xmlns:a16="http://schemas.microsoft.com/office/drawing/2014/main" val="1205056710"/>
                    </a:ext>
                  </a:extLst>
                </a:gridCol>
                <a:gridCol w="1224876">
                  <a:extLst>
                    <a:ext uri="{9D8B030D-6E8A-4147-A177-3AD203B41FA5}">
                      <a16:colId xmlns:a16="http://schemas.microsoft.com/office/drawing/2014/main" val="333995490"/>
                    </a:ext>
                  </a:extLst>
                </a:gridCol>
              </a:tblGrid>
              <a:tr h="291795">
                <a:tc gridSpan="10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Crear Realizar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29639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CAECU-04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01/06/2025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179200"/>
                  </a:ext>
                </a:extLst>
              </a:tr>
              <a:tr h="491823">
                <a:tc rowSpan="11" gridSpan="2">
                  <a:txBody>
                    <a:bodyPr/>
                    <a:lstStyle/>
                    <a:p>
                      <a:r>
                        <a:rPr lang="es-MX" dirty="0"/>
                        <a:t>Flujo alterno B</a:t>
                      </a:r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Paciente llena los campos de la plataforma con sus datos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Paciente elige la opción cancelar.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26424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flujo alterno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MX" dirty="0"/>
                        <a:t>Plataforma de pago da la acreditación exitosa</a:t>
                      </a:r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47016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B1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</a:t>
                      </a:r>
                      <a:r>
                        <a:rPr lang="es-MX" dirty="0" err="1"/>
                        <a:t>etc</a:t>
                      </a:r>
                      <a:r>
                        <a:rPr lang="es-MX" dirty="0"/>
                        <a:t> -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Plataforma envía de regreso a la pagina de selección de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23231"/>
                  </a:ext>
                </a:extLst>
              </a:tr>
              <a:tr h="914401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B2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b="0" dirty="0"/>
                        <a:t>Sistema muestra:</a:t>
                      </a:r>
                      <a:br>
                        <a:rPr lang="es-ES" b="0" dirty="0"/>
                      </a:br>
                      <a:r>
                        <a:rPr lang="es-ES" b="0" dirty="0"/>
                        <a:t>- Pago cancelado</a:t>
                      </a:r>
                      <a:br>
                        <a:rPr lang="es-ES" b="0" dirty="0"/>
                      </a:br>
                      <a:r>
                        <a:rPr lang="es-ES" b="0" dirty="0"/>
                        <a:t>-Se invita al cliente a cambiar método  de pago o cancelar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b="0" dirty="0"/>
                        <a:t>Paciente acepta la sugerencia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79092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MX" dirty="0"/>
                        <a:t>Paciente selecciona cambiar método de pago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5754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MX" dirty="0"/>
                        <a:t>Se regresa al 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058636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1-7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El paciente selecciona los platillos nuevos para su menú semanal</a:t>
                      </a:r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s-MX" sz="1400" dirty="0"/>
                        <a:t>CAECU-04 Realizar pedido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21650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Comienza el flujo alterno B.31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9026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B3.1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dirty="0"/>
                        <a:t>Paciente selecciona cancelar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46258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A3.2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dirty="0"/>
                        <a:t>Sistema almacena el pedido para un pago posterior.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43850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A3.3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s-ES" b="0" dirty="0"/>
                        <a:t>Sistema redirecciona al paciente a la pagina de selección de menú.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091595"/>
                  </a:ext>
                </a:extLst>
              </a:tr>
              <a:tr h="291795">
                <a:tc rowSpan="8" gridSpan="2">
                  <a:txBody>
                    <a:bodyPr/>
                    <a:lstStyle/>
                    <a:p>
                      <a:r>
                        <a:rPr lang="es-MX" dirty="0"/>
                        <a:t>Excepción 1</a:t>
                      </a:r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Plataforma no disponible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503140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</a:t>
                      </a:r>
                      <a:r>
                        <a:rPr lang="es-MX" dirty="0" err="1"/>
                        <a:t>etc</a:t>
                      </a:r>
                      <a:r>
                        <a:rPr lang="es-MX" dirty="0"/>
                        <a:t> -</a:t>
                      </a:r>
                      <a:endParaRPr lang="es-E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Sistema muestra los métodos de pago disponibles</a:t>
                      </a:r>
                      <a:br>
                        <a:rPr lang="es-ES" dirty="0"/>
                      </a:br>
                      <a:r>
                        <a:rPr lang="es-ES" dirty="0"/>
                        <a:t>-  </a:t>
                      </a:r>
                      <a:r>
                        <a:rPr lang="es-MX" dirty="0"/>
                        <a:t>tarjeta, transferencia, billetera digital, etc..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41379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Paciente elige su opción preferida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Paciente elige su opción preferida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50141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s-ES" dirty="0"/>
                        <a:t>Sistema redirige a la plataforma de pago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Sistema redirige a la plataforma de pago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479335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la excepción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070918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Plataforma muestra:</a:t>
                      </a:r>
                      <a:br>
                        <a:rPr lang="es-MX" dirty="0"/>
                      </a:br>
                      <a:r>
                        <a:rPr lang="es-MX" dirty="0"/>
                        <a:t>-Plataforma  no disponible regrese pronto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22605"/>
                  </a:ext>
                </a:extLst>
              </a:tr>
              <a:tr h="269108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Sistema genera un ticket por la disponibilidad de la plataforma de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51063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Sistema redirige al paciente a la pagina de inicio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18379"/>
                  </a:ext>
                </a:extLst>
              </a:tr>
              <a:tr h="291795">
                <a:tc gridSpan="10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3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9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2342-C826-179B-2667-E0D61504C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B5CA84-9DC6-86EF-8094-A101E5F9B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487560"/>
              </p:ext>
            </p:extLst>
          </p:nvPr>
        </p:nvGraphicFramePr>
        <p:xfrm>
          <a:off x="408213" y="153788"/>
          <a:ext cx="6041574" cy="85634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1041763">
                  <a:extLst>
                    <a:ext uri="{9D8B030D-6E8A-4147-A177-3AD203B41FA5}">
                      <a16:colId xmlns:a16="http://schemas.microsoft.com/office/drawing/2014/main" val="2303140937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290851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Creadores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Alondra Delgado – Crystian Muro – Adrián Ibarra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03701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Actores Primarios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35485"/>
                  </a:ext>
                </a:extLst>
              </a:tr>
              <a:tr h="24809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Interesados en 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Nutriólogo – Paciente - Chef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91464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r>
                        <a:rPr lang="es-MX" dirty="0"/>
                        <a:t>Objetivo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Crear una cuenta.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59669"/>
                  </a:ext>
                </a:extLst>
              </a:tr>
              <a:tr h="492209">
                <a:tc gridSpan="2">
                  <a:txBody>
                    <a:bodyPr/>
                    <a:lstStyle/>
                    <a:p>
                      <a:r>
                        <a:rPr lang="es-MX" dirty="0"/>
                        <a:t>Disparador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Usuario presiona  sobre la pestaña “Crear una cuenta” con el ratón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54104"/>
                  </a:ext>
                </a:extLst>
              </a:tr>
              <a:tr h="280552">
                <a:tc gridSpan="2">
                  <a:txBody>
                    <a:bodyPr/>
                    <a:lstStyle/>
                    <a:p>
                      <a:r>
                        <a:rPr lang="es-MX" dirty="0"/>
                        <a:t>Precondición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Usuario no debe de tener una cuenta.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87510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r>
                        <a:rPr lang="es-MX" dirty="0"/>
                        <a:t>Postcondición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Sistema envía un correo de verificación.</a:t>
                      </a:r>
                      <a:br>
                        <a:rPr lang="es-ES" dirty="0"/>
                      </a:br>
                      <a:r>
                        <a:rPr lang="es-ES" dirty="0"/>
                        <a:t>Usuario accede a su cuenta.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22038"/>
                  </a:ext>
                </a:extLst>
              </a:tr>
              <a:tr h="564669">
                <a:tc gridSpan="2">
                  <a:txBody>
                    <a:bodyPr/>
                    <a:lstStyle/>
                    <a:p>
                      <a:r>
                        <a:rPr lang="es-MX" dirty="0"/>
                        <a:t>Excepciones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Usuario no quiere crear una cuenta, </a:t>
                      </a:r>
                      <a:br>
                        <a:rPr lang="es-ES" dirty="0"/>
                      </a:br>
                      <a:r>
                        <a:rPr lang="es-ES" dirty="0"/>
                        <a:t> - Sistema lo invita a continuar como invitado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37943"/>
                  </a:ext>
                </a:extLst>
              </a:tr>
              <a:tr h="290851">
                <a:tc rowSpan="8" gridSpan="2">
                  <a:txBody>
                    <a:bodyPr/>
                    <a:lstStyle/>
                    <a:p>
                      <a:r>
                        <a:rPr lang="es-MX" dirty="0"/>
                        <a:t>Escenario Ideal</a:t>
                      </a:r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38448"/>
                  </a:ext>
                </a:extLst>
              </a:tr>
              <a:tr h="290851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19432"/>
                  </a:ext>
                </a:extLst>
              </a:tr>
              <a:tr h="27214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42631"/>
                  </a:ext>
                </a:extLst>
              </a:tr>
              <a:tr h="27976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rellena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92001"/>
                  </a:ext>
                </a:extLst>
              </a:tr>
              <a:tr h="31388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hace click en “Registrar”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76357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valida información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03023"/>
                  </a:ext>
                </a:extLst>
              </a:tr>
              <a:tr h="30480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6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crear la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05045"/>
                  </a:ext>
                </a:extLst>
              </a:tr>
              <a:tr h="25179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7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es enviado a su perfil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72080"/>
                  </a:ext>
                </a:extLst>
              </a:tr>
              <a:tr h="290851">
                <a:tc rowSpan="6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Correo ya registrado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41390"/>
                  </a:ext>
                </a:extLst>
              </a:tr>
              <a:tr h="293899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13286"/>
                  </a:ext>
                </a:extLst>
              </a:tr>
              <a:tr h="293899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2856"/>
                  </a:ext>
                </a:extLst>
              </a:tr>
              <a:tr h="308776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rellena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28294"/>
                  </a:ext>
                </a:extLst>
              </a:tr>
              <a:tr h="331304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hace click en “Registrar”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63412"/>
                  </a:ext>
                </a:extLst>
              </a:tr>
              <a:tr h="278296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valida información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401280"/>
                  </a:ext>
                </a:extLst>
              </a:tr>
              <a:tr h="468787">
                <a:tc gridSpan="8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8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3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C4677-883A-8DDF-7559-BACA8E318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2E7443-0FFA-BF86-78B4-FC42F474F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08731"/>
              </p:ext>
            </p:extLst>
          </p:nvPr>
        </p:nvGraphicFramePr>
        <p:xfrm>
          <a:off x="333929" y="65315"/>
          <a:ext cx="6186661" cy="90635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460692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1104165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CAECU-01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0">
                <a:tc rowSpan="5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MX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Comienza el flujo alterno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Sistema encuentra que el correo ya fue registrado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envía al usuario al campo de correo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03911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3-7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CAECU-1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84179"/>
                  </a:ext>
                </a:extLst>
              </a:tr>
              <a:tr h="129180">
                <a:tc rowSpan="11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B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Contraseña débil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27570"/>
                  </a:ext>
                </a:extLst>
              </a:tr>
              <a:tr h="37901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rellena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804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hace click en “Registrar”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9708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valida información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748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Comienza el flujo alterno B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1204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Sistema encuentra que la contraseña no acredita las validaciones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20367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manda al usuario al campo de correo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42964"/>
                  </a:ext>
                </a:extLst>
              </a:tr>
              <a:tr h="340636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92101"/>
                  </a:ext>
                </a:extLst>
              </a:tr>
              <a:tr h="234874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3-7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CAECU-1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569"/>
                  </a:ext>
                </a:extLst>
              </a:tr>
              <a:tr h="0">
                <a:tc rowSpan="9" gridSpan="2">
                  <a:txBody>
                    <a:bodyPr/>
                    <a:lstStyle/>
                    <a:p>
                      <a:r>
                        <a:rPr lang="es-MX" dirty="0"/>
                        <a:t>Flujo Alterno C</a:t>
                      </a:r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Campos incompletos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1224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685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4488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rellena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4183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hace click en “Registrar”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7874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valida información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905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Comienza el flujo alterno C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04045"/>
                  </a:ext>
                </a:extLst>
              </a:tr>
              <a:tr h="39341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Sistema encuentra que  alguno de los campos no esta completo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96271"/>
                  </a:ext>
                </a:extLst>
              </a:tr>
              <a:tr h="17272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manda al usuario al campo requerido y le indica que argumento es el que falta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5927"/>
                  </a:ext>
                </a:extLst>
              </a:tr>
              <a:tr h="151053">
                <a:tc gridSpan="2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1AF46-C5BE-E791-6793-44B58A50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4845424-F4CC-3C40-E3CF-9D8013B53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86134"/>
              </p:ext>
            </p:extLst>
          </p:nvPr>
        </p:nvGraphicFramePr>
        <p:xfrm>
          <a:off x="437926" y="804904"/>
          <a:ext cx="5982147" cy="75341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913937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454216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418536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427284">
                  <a:extLst>
                    <a:ext uri="{9D8B030D-6E8A-4147-A177-3AD203B41FA5}">
                      <a16:colId xmlns:a16="http://schemas.microsoft.com/office/drawing/2014/main" val="420252983"/>
                    </a:ext>
                  </a:extLst>
                </a:gridCol>
                <a:gridCol w="1104165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CAECU-01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C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3-7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CAECU-1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297180">
                <a:tc rowSpan="18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D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18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s-MX" dirty="0"/>
                        <a:t>Términos y Condiciones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0391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84179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27570"/>
                  </a:ext>
                </a:extLst>
              </a:tr>
              <a:tr h="37901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rellena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Usuario hace click en “Registrar”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Sistema valida información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804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Comienza el flujo alterno D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9708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D1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Sistema encuentra que el check de términos y condiciones no esta marcado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748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D2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envía  al usuario al campo de términos y condiciones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1204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Comienza flujo alterno D.3.A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20367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D3.A1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CAECU-1 Crear Cuenta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no acepta los términos y condiciones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42964"/>
                  </a:ext>
                </a:extLst>
              </a:tr>
              <a:tr h="340636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D3.A2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invita al usuario a continuar como invitado.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92101"/>
                  </a:ext>
                </a:extLst>
              </a:tr>
              <a:tr h="234874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s-MX" dirty="0"/>
                        <a:t>Termina el flujo alterno D.3.1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muestra el formulario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56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s-MX" dirty="0"/>
                        <a:t>Comienza el flujo alterno D.3.2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1224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D3.A1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CAECU-1 Crear Cuenta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acepta los términos y condiciones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685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“Crear cuenta”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4488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3-7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CAECU-1 Crear Cuenta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341831"/>
                  </a:ext>
                </a:extLst>
              </a:tr>
              <a:tr h="151053">
                <a:tc gridSpan="9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BE8FDAA-ECFD-3488-7014-EBF30A6A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93328"/>
              </p:ext>
            </p:extLst>
          </p:nvPr>
        </p:nvGraphicFramePr>
        <p:xfrm>
          <a:off x="408213" y="153788"/>
          <a:ext cx="6041574" cy="88364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1041763">
                  <a:extLst>
                    <a:ext uri="{9D8B030D-6E8A-4147-A177-3AD203B41FA5}">
                      <a16:colId xmlns:a16="http://schemas.microsoft.com/office/drawing/2014/main" val="2303140937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290851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085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CAECU-02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Creadores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Alondra Delgado – Crystian Muro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03701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Actores Primarios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35485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Interesados en 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Nutriólogo – Paciente - Chef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91464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r>
                        <a:rPr lang="es-MX" dirty="0"/>
                        <a:t>Objetivo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Usuario inicia sesión.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59669"/>
                  </a:ext>
                </a:extLst>
              </a:tr>
              <a:tr h="492209">
                <a:tc gridSpan="2">
                  <a:txBody>
                    <a:bodyPr/>
                    <a:lstStyle/>
                    <a:p>
                      <a:r>
                        <a:rPr lang="es-MX" dirty="0"/>
                        <a:t>Disparador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Usuario presiona  sobre la pestaña “Iniciar Sesión” con el ratón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54104"/>
                  </a:ext>
                </a:extLst>
              </a:tr>
              <a:tr h="492209">
                <a:tc gridSpan="2">
                  <a:txBody>
                    <a:bodyPr/>
                    <a:lstStyle/>
                    <a:p>
                      <a:r>
                        <a:rPr lang="es-MX" dirty="0"/>
                        <a:t>Precondición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MX" dirty="0"/>
                        <a:t>Usuario tiene que estar previamente registrado en el sistema. CAECU-01 Registrarse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87510"/>
                  </a:ext>
                </a:extLst>
              </a:tr>
              <a:tr h="290851">
                <a:tc gridSpan="2">
                  <a:txBody>
                    <a:bodyPr/>
                    <a:lstStyle/>
                    <a:p>
                      <a:r>
                        <a:rPr lang="es-MX" dirty="0"/>
                        <a:t>Postcondición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Usuario accede al sistema según su rol.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22038"/>
                  </a:ext>
                </a:extLst>
              </a:tr>
              <a:tr h="492209">
                <a:tc rowSpan="2" gridSpan="2">
                  <a:txBody>
                    <a:bodyPr/>
                    <a:lstStyle/>
                    <a:p>
                      <a:r>
                        <a:rPr lang="es-MX" dirty="0"/>
                        <a:t>Excepciones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Usuario no tiene cuenta, se ofrece opción de registrarse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37943"/>
                  </a:ext>
                </a:extLst>
              </a:tr>
              <a:tr h="492209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r>
                        <a:rPr lang="es-ES" dirty="0"/>
                        <a:t>Si olvida la contraseña, puede usar "¿Olvidaste tu contraseña?".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6291"/>
                  </a:ext>
                </a:extLst>
              </a:tr>
              <a:tr h="290851">
                <a:tc rowSpan="5" gridSpan="2">
                  <a:txBody>
                    <a:bodyPr/>
                    <a:lstStyle/>
                    <a:p>
                      <a:r>
                        <a:rPr lang="es-MX" dirty="0"/>
                        <a:t>Escenario Ideal</a:t>
                      </a: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Caso de éxito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38448"/>
                  </a:ext>
                </a:extLst>
              </a:tr>
              <a:tr h="290851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accede a la pantalla de inicio de sesión.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19432"/>
                  </a:ext>
                </a:extLst>
              </a:tr>
              <a:tr h="492209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introduce su correo electrónico y contraseña.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42631"/>
                  </a:ext>
                </a:extLst>
              </a:tr>
              <a:tr h="46878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Sistema verifica las credenciales.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92001"/>
                  </a:ext>
                </a:extLst>
              </a:tr>
              <a:tr h="109628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 Redirige al panel correspondiente según el rol:</a:t>
                      </a:r>
                    </a:p>
                    <a:p>
                      <a:r>
                        <a:rPr lang="es-ES" dirty="0"/>
                        <a:t> -Paciente: Menú semanal y citas.</a:t>
                      </a:r>
                    </a:p>
                    <a:p>
                      <a:r>
                        <a:rPr lang="es-ES" dirty="0"/>
                        <a:t> -Nutrióloga: Gestión de pacientes y menús.</a:t>
                      </a:r>
                    </a:p>
                    <a:p>
                      <a:r>
                        <a:rPr lang="es-ES" dirty="0"/>
                        <a:t> -Chef: Gestión Pedidos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76357"/>
                  </a:ext>
                </a:extLst>
              </a:tr>
              <a:tr h="290851">
                <a:tc rowSpan="4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Correo no registrado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041390"/>
                  </a:ext>
                </a:extLst>
              </a:tr>
              <a:tr h="293899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 usuario accede a la pantalla de inicio de sesión.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13286"/>
                  </a:ext>
                </a:extLst>
              </a:tr>
              <a:tr h="293899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62856"/>
                  </a:ext>
                </a:extLst>
              </a:tr>
              <a:tr h="492209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 usuario introduce un correo que no está en la base de datos.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28294"/>
                  </a:ext>
                </a:extLst>
              </a:tr>
              <a:tr h="468787">
                <a:tc gridSpan="8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8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9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85C1E-DB62-A598-17AA-42CBEF36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E3000FD-3BEA-6855-4814-23541012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9670"/>
              </p:ext>
            </p:extLst>
          </p:nvPr>
        </p:nvGraphicFramePr>
        <p:xfrm>
          <a:off x="333929" y="105592"/>
          <a:ext cx="6190142" cy="90384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1015570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292432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243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CAECU-02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697338">
                <a:tc rowSpan="6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Sistema muestra el mensaje:</a:t>
                      </a:r>
                      <a:br>
                        <a:rPr lang="es-ES" dirty="0"/>
                      </a:br>
                      <a:r>
                        <a:rPr lang="es-ES" dirty="0"/>
                        <a:t> </a:t>
                      </a:r>
                      <a:r>
                        <a:rPr lang="es-ES" i="1" dirty="0"/>
                        <a:t>"Correo electrónico no registrado. ¿Deseas crear una cuenta?“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03701"/>
                  </a:ext>
                </a:extLst>
              </a:tr>
              <a:tr h="697338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Usuario acepta crear una cuenta.- Se redirige al menú crear cuenta. Comienza CAECU-01 Crear Cuenta.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13286"/>
                  </a:ext>
                </a:extLst>
              </a:tr>
              <a:tr h="328748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65679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2-4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comienza el CAECU-2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28294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A4.1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546333"/>
                  </a:ext>
                </a:extLst>
              </a:tr>
              <a:tr h="49488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A4.1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Usuario rechaza crear una cuenta.- Se redirige al a la pantalla principal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604653"/>
                  </a:ext>
                </a:extLst>
              </a:tr>
              <a:tr h="292432">
                <a:tc rowSpan="13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B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13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Contraseña incorrecta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accede a la pantalla de inicio de sesión.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49488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introduce su correo electrónico y contraseña.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254726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70516"/>
                  </a:ext>
                </a:extLst>
              </a:tr>
              <a:tr h="899791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El correo es válido, pero la contraseña no coincide.</a:t>
                      </a:r>
                      <a:br>
                        <a:rPr lang="es-ES" dirty="0"/>
                      </a:br>
                      <a:r>
                        <a:rPr lang="es-ES" dirty="0"/>
                        <a:t>Sistema muestra el mensaje:</a:t>
                      </a:r>
                      <a:br>
                        <a:rPr lang="es-ES" dirty="0"/>
                      </a:br>
                      <a:r>
                        <a:rPr lang="es-ES" dirty="0"/>
                        <a:t> </a:t>
                      </a:r>
                      <a:r>
                        <a:rPr lang="es-ES" i="1" dirty="0"/>
                        <a:t>"Contraseña incorrecta. Intenta nuevamente o recupera tu contraseña."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Selecciona - Intenta nuevamente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l"/>
                      <a:r>
                        <a:rPr lang="es-MX" dirty="0"/>
                        <a:t>Usuario selecciona intenta nuevamente se vuelve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38992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2-4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Flujo normal CAECU-2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97080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Comienza el flujo alterno B”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23877"/>
                  </a:ext>
                </a:extLst>
              </a:tr>
              <a:tr h="697338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/>
                        <a:t>B”4.1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selecciona – Recuperar contraseña.</a:t>
                      </a:r>
                      <a:br>
                        <a:rPr lang="es-ES" dirty="0"/>
                      </a:br>
                      <a:r>
                        <a:rPr lang="es-ES" dirty="0"/>
                        <a:t>- </a:t>
                      </a:r>
                      <a:r>
                        <a:rPr lang="es-MX" dirty="0"/>
                        <a:t>Sistema envía un formulario al correo electrónico del usuario.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28748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B4.2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ingresa una nueva contraseña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1204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206268"/>
                  </a:ext>
                </a:extLst>
              </a:tr>
              <a:tr h="292432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2-4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CAECU-2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20367"/>
                  </a:ext>
                </a:extLst>
              </a:tr>
              <a:tr h="292432">
                <a:tc gridSpan="8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1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05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1808-BA76-2E78-369E-820B7AA6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BBFA2F4-136E-F898-84DE-663A91454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24503"/>
              </p:ext>
            </p:extLst>
          </p:nvPr>
        </p:nvGraphicFramePr>
        <p:xfrm>
          <a:off x="333929" y="160020"/>
          <a:ext cx="6190142" cy="882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1015570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CAECU-02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0">
                <a:tc rowSpan="8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C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sz="13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Cuenta no verificada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accede a la pantalla de inicio de sesión.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introduce su correo electrónico y contraseña.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27570"/>
                  </a:ext>
                </a:extLst>
              </a:tr>
              <a:tr h="34056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verifica las credenciales.</a:t>
                      </a:r>
                      <a:br>
                        <a:rPr lang="es-ES" dirty="0"/>
                      </a:br>
                      <a:r>
                        <a:rPr lang="es-ES" dirty="0"/>
                        <a:t>Usuario se registró, pero no confirmó su correo.</a:t>
                      </a:r>
                    </a:p>
                    <a:p>
                      <a:r>
                        <a:rPr lang="es-ES" dirty="0"/>
                        <a:t>Sistema muestra el mensaje:</a:t>
                      </a:r>
                      <a:br>
                        <a:rPr lang="es-ES" dirty="0"/>
                      </a:br>
                      <a:r>
                        <a:rPr lang="es-ES" dirty="0"/>
                        <a:t> </a:t>
                      </a:r>
                      <a:r>
                        <a:rPr lang="es-ES" i="1" dirty="0"/>
                        <a:t>"Tu cuenta aún no ha sido verificada. Revisa tu correo o solicita reenviar confirmación."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El usuario verifica su correo.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2804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2-4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CAECU-2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97080"/>
                  </a:ext>
                </a:extLst>
              </a:tr>
              <a:tr h="0">
                <a:tc rowSpan="9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D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Usuario bloqueado por intentos fallidos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2874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accede a la pantalla de inicio de sesión.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1204"/>
                  </a:ext>
                </a:extLst>
              </a:tr>
              <a:tr h="12918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introduce su correo electrónico y contraseña.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20367"/>
                  </a:ext>
                </a:extLst>
              </a:tr>
              <a:tr h="25836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92101"/>
                  </a:ext>
                </a:extLst>
              </a:tr>
              <a:tr h="234874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Correo es válido, pero la contraseña no coincide.</a:t>
                      </a:r>
                      <a:br>
                        <a:rPr lang="es-ES" dirty="0"/>
                      </a:br>
                      <a:r>
                        <a:rPr lang="es-ES" dirty="0"/>
                        <a:t>CAECU-2 Iniciar sesión</a:t>
                      </a:r>
                      <a:r>
                        <a:rPr lang="es-MX" dirty="0"/>
                        <a:t> – Flujo alterno B contraseña incorrecta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56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Selecciona - Intenta nuevamente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1224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Comienza el flujo alterno 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68515"/>
                  </a:ext>
                </a:extLst>
              </a:tr>
              <a:tr h="39341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D5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Usuario ingresó la contraseña incorrecta más de 5 veces.</a:t>
                      </a:r>
                    </a:p>
                    <a:p>
                      <a:r>
                        <a:rPr lang="es-ES" dirty="0"/>
                        <a:t>Sistema bloquea temporalmente la cuenta y muestra:</a:t>
                      </a:r>
                      <a:br>
                        <a:rPr lang="es-ES" dirty="0"/>
                      </a:br>
                      <a:r>
                        <a:rPr lang="es-ES" dirty="0"/>
                        <a:t> </a:t>
                      </a:r>
                      <a:r>
                        <a:rPr lang="es-ES" i="1" dirty="0"/>
                        <a:t>"Demasiados intentos fallidos. Tu cuenta ha sido bloqueada por seguridad. Intenta más tarde o contacta soporte."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96271"/>
                  </a:ext>
                </a:extLst>
              </a:tr>
              <a:tr h="15105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D6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MX" dirty="0"/>
                        <a:t>Sistema crea un boletín para contactar por soporte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5927"/>
                  </a:ext>
                </a:extLst>
              </a:tr>
              <a:tr h="151053">
                <a:tc gridSpan="8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0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DD376-9290-FC69-4184-EA843BF4F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E03FE4E-102A-9FBB-38D2-1DADF9EDD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72512"/>
              </p:ext>
            </p:extLst>
          </p:nvPr>
        </p:nvGraphicFramePr>
        <p:xfrm>
          <a:off x="463731" y="357061"/>
          <a:ext cx="6190142" cy="78065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418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552768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4250816825"/>
                    </a:ext>
                  </a:extLst>
                </a:gridCol>
                <a:gridCol w="1015570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291795">
                <a:tc gridSpan="8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 :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179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CAECU-02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19/05/2025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291795">
                <a:tc rowSpan="6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E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del servidor de autenticación</a:t>
                      </a:r>
                      <a:endParaRPr lang="es-MX" sz="13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77477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accede a la pantalla de inicio de sesión.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08339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introduce su correo electrónico y contraseña.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21671"/>
                  </a:ext>
                </a:extLst>
              </a:tr>
              <a:tr h="305879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72848"/>
                  </a:ext>
                </a:extLst>
              </a:tr>
              <a:tr h="1295400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Fallo de conexión con la base de datos o el servicio de autenticación.</a:t>
                      </a:r>
                    </a:p>
                    <a:p>
                      <a:r>
                        <a:rPr lang="es-ES" dirty="0"/>
                        <a:t>Se muestra el mensaje:</a:t>
                      </a:r>
                      <a:br>
                        <a:rPr lang="es-ES" dirty="0"/>
                      </a:br>
                      <a:r>
                        <a:rPr lang="es-ES" dirty="0"/>
                        <a:t>“</a:t>
                      </a:r>
                      <a:r>
                        <a:rPr lang="es-ES" i="1" dirty="0"/>
                        <a:t>No se pudo establecer conexión con el servidor. Intenta más tarde."</a:t>
                      </a:r>
                      <a:endParaRPr lang="es-ES" dirty="0"/>
                    </a:p>
                    <a:p>
                      <a:r>
                        <a:rPr lang="es-ES" dirty="0"/>
                        <a:t>Opción para reintentar o contactar soporte técnico.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5263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MX" dirty="0"/>
                        <a:t>Sistema crea un boletín para contactar por soporte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281004"/>
                  </a:ext>
                </a:extLst>
              </a:tr>
              <a:tr h="291795">
                <a:tc rowSpan="8"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Flujo Alterno F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 rowSpan="8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Intento de acceso desde dispositivo no reconocido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028748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Usuario accede a la pantalla de inicio de sesión.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41204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s-ES" dirty="0"/>
                        <a:t>Usuario introduce su correo electrónico y contraseña.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20367"/>
                  </a:ext>
                </a:extLst>
              </a:tr>
              <a:tr h="25146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Comienza el flujo alterno 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54861"/>
                  </a:ext>
                </a:extLst>
              </a:tr>
              <a:tr h="1099843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F3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Sistema verifica las credenciales.</a:t>
                      </a:r>
                      <a:br>
                        <a:rPr lang="es-ES" dirty="0"/>
                      </a:br>
                      <a:r>
                        <a:rPr lang="es-ES" dirty="0"/>
                        <a:t>Por seguridad, el sistema detecta que es un dispositivo nuevo.</a:t>
                      </a:r>
                    </a:p>
                    <a:p>
                      <a:r>
                        <a:rPr lang="es-ES" dirty="0"/>
                        <a:t>Se solicita un código de verificación enviado al correo o teléfono.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91569"/>
                  </a:ext>
                </a:extLst>
              </a:tr>
              <a:tr h="493807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Sistema solo permite el acceso solo tras confirmar el código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12245"/>
                  </a:ext>
                </a:extLst>
              </a:tr>
              <a:tr h="312420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Se regresa al caso de éxito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2854"/>
                  </a:ext>
                </a:extLst>
              </a:tr>
              <a:tr h="291795">
                <a:tc gridSpan="2"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2-4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CAECU-2 Iniciar sesión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096271"/>
                  </a:ext>
                </a:extLst>
              </a:tr>
              <a:tr h="353115">
                <a:tc gridSpan="8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843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94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2AA5-E44B-B2DE-DD3C-82BF8C29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D965CC2-62E3-EA42-5DD3-B8B7201E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176021"/>
              </p:ext>
            </p:extLst>
          </p:nvPr>
        </p:nvGraphicFramePr>
        <p:xfrm>
          <a:off x="398107" y="154032"/>
          <a:ext cx="6061785" cy="8835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629">
                  <a:extLst>
                    <a:ext uri="{9D8B030D-6E8A-4147-A177-3AD203B41FA5}">
                      <a16:colId xmlns:a16="http://schemas.microsoft.com/office/drawing/2014/main" val="107105528"/>
                    </a:ext>
                  </a:extLst>
                </a:gridCol>
                <a:gridCol w="1111975">
                  <a:extLst>
                    <a:ext uri="{9D8B030D-6E8A-4147-A177-3AD203B41FA5}">
                      <a16:colId xmlns:a16="http://schemas.microsoft.com/office/drawing/2014/main" val="3869757340"/>
                    </a:ext>
                  </a:extLst>
                </a:gridCol>
                <a:gridCol w="1510393">
                  <a:extLst>
                    <a:ext uri="{9D8B030D-6E8A-4147-A177-3AD203B41FA5}">
                      <a16:colId xmlns:a16="http://schemas.microsoft.com/office/drawing/2014/main" val="214772365"/>
                    </a:ext>
                  </a:extLst>
                </a:gridCol>
                <a:gridCol w="755197">
                  <a:extLst>
                    <a:ext uri="{9D8B030D-6E8A-4147-A177-3AD203B41FA5}">
                      <a16:colId xmlns:a16="http://schemas.microsoft.com/office/drawing/2014/main" val="3740391001"/>
                    </a:ext>
                  </a:extLst>
                </a:gridCol>
                <a:gridCol w="1132795">
                  <a:extLst>
                    <a:ext uri="{9D8B030D-6E8A-4147-A177-3AD203B41FA5}">
                      <a16:colId xmlns:a16="http://schemas.microsoft.com/office/drawing/2014/main" val="20915447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1510167126"/>
                    </a:ext>
                  </a:extLst>
                </a:gridCol>
                <a:gridCol w="566398">
                  <a:extLst>
                    <a:ext uri="{9D8B030D-6E8A-4147-A177-3AD203B41FA5}">
                      <a16:colId xmlns:a16="http://schemas.microsoft.com/office/drawing/2014/main" val="960360922"/>
                    </a:ext>
                  </a:extLst>
                </a:gridCol>
              </a:tblGrid>
              <a:tr h="191589">
                <a:tc gridSpan="7">
                  <a:txBody>
                    <a:bodyPr/>
                    <a:lstStyle/>
                    <a:p>
                      <a:pPr algn="ctr"/>
                      <a:r>
                        <a:rPr lang="es-MX" dirty="0"/>
                        <a:t>Especificación Casos de Uso:</a:t>
                      </a:r>
                      <a:br>
                        <a:rPr lang="es-MX" dirty="0"/>
                      </a:br>
                      <a:r>
                        <a:rPr lang="es-MX" dirty="0"/>
                        <a:t> Realizar Pedido de Menú Semanal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17573"/>
                  </a:ext>
                </a:extLst>
              </a:tr>
              <a:tr h="29935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CAECU-03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Fecha: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7128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Creadores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Carlos Adrián – Cristian Muro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303701"/>
                  </a:ext>
                </a:extLst>
              </a:tr>
              <a:tr h="329837"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/>
                        <a:t>Actores Primarios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Cliente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35485"/>
                  </a:ext>
                </a:extLst>
              </a:tr>
              <a:tr h="287383">
                <a:tc gridSpan="2">
                  <a:txBody>
                    <a:bodyPr/>
                    <a:lstStyle/>
                    <a:p>
                      <a:r>
                        <a:rPr lang="es-MX" dirty="0"/>
                        <a:t>Objetivo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Realizar Pedido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59669"/>
                  </a:ext>
                </a:extLst>
              </a:tr>
              <a:tr h="287383">
                <a:tc gridSpan="2">
                  <a:txBody>
                    <a:bodyPr/>
                    <a:lstStyle/>
                    <a:p>
                      <a:r>
                        <a:rPr lang="es-MX" dirty="0"/>
                        <a:t>Interesados en 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Nutriólogo – Paciente - Chef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78194"/>
                  </a:ext>
                </a:extLst>
              </a:tr>
              <a:tr h="287383">
                <a:tc gridSpan="2"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Paciente puede seleccionar y personalizar su menú semanal, realizar el pedido y confirmar el pago.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363104"/>
                  </a:ext>
                </a:extLst>
              </a:tr>
              <a:tr h="254725">
                <a:tc gridSpan="2">
                  <a:txBody>
                    <a:bodyPr/>
                    <a:lstStyle/>
                    <a:p>
                      <a:r>
                        <a:rPr lang="es-MX" dirty="0"/>
                        <a:t>Disparador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dirty="0"/>
                        <a:t>Usuario presiona  sobre la pestaña  “Ver menú semanal”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54104"/>
                  </a:ext>
                </a:extLst>
              </a:tr>
              <a:tr h="562574">
                <a:tc gridSpan="2">
                  <a:txBody>
                    <a:bodyPr/>
                    <a:lstStyle/>
                    <a:p>
                      <a:r>
                        <a:rPr lang="es-MX" dirty="0"/>
                        <a:t>Precondición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Paciente debe haber iniciado sesión. </a:t>
                      </a:r>
                      <a:r>
                        <a:rPr lang="es-MX" dirty="0"/>
                        <a:t>CAECU-02 Iniciar Sesión </a:t>
                      </a:r>
                    </a:p>
                    <a:p>
                      <a:r>
                        <a:rPr lang="es-ES" dirty="0"/>
                        <a:t>Debe existir un historial nutricional previo CAECU-04 Consulta nutricional.</a:t>
                      </a:r>
                      <a:br>
                        <a:rPr lang="es-ES" dirty="0"/>
                      </a:br>
                      <a:r>
                        <a:rPr lang="es-ES" dirty="0"/>
                        <a:t>Sistema debe tener platillos disponibles en el menú CAECU-05 Crear menú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87510"/>
                  </a:ext>
                </a:extLst>
              </a:tr>
              <a:tr h="288906">
                <a:tc gridSpan="2">
                  <a:txBody>
                    <a:bodyPr/>
                    <a:lstStyle/>
                    <a:p>
                      <a:r>
                        <a:rPr lang="es-MX" dirty="0"/>
                        <a:t>Postcondición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dirty="0"/>
                        <a:t>Pedido queda registrado</a:t>
                      </a:r>
                      <a:br>
                        <a:rPr lang="es-ES" dirty="0"/>
                      </a:br>
                      <a:r>
                        <a:rPr lang="es-ES" dirty="0"/>
                        <a:t>Se lleva al usuario a la plataforma de pago.</a:t>
                      </a:r>
                      <a:br>
                        <a:rPr lang="es-ES" dirty="0"/>
                      </a:br>
                      <a:r>
                        <a:rPr lang="es-ES" dirty="0"/>
                        <a:t>Sistema  genera una orden para la preparación y entrega.</a:t>
                      </a:r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22038"/>
                  </a:ext>
                </a:extLst>
              </a:tr>
              <a:tr h="281287">
                <a:tc rowSpan="2" gridSpan="2">
                  <a:txBody>
                    <a:bodyPr/>
                    <a:lstStyle/>
                    <a:p>
                      <a:r>
                        <a:rPr lang="es-MX" dirty="0"/>
                        <a:t>Excepciones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ES" b="0" dirty="0"/>
                        <a:t>Uno o más ingredientes necesarios para los platillos seleccionados no están disponibles.</a:t>
                      </a:r>
                      <a:br>
                        <a:rPr lang="es-ES" b="0" dirty="0"/>
                      </a:br>
                      <a:r>
                        <a:rPr lang="es-ES" b="0" dirty="0"/>
                        <a:t>El Sistema:</a:t>
                      </a:r>
                      <a:br>
                        <a:rPr lang="es-ES" b="0" dirty="0"/>
                      </a:br>
                      <a:r>
                        <a:rPr lang="es-ES" b="0" dirty="0"/>
                        <a:t> - Informa al paciente del platillo afectado.</a:t>
                      </a:r>
                    </a:p>
                    <a:p>
                      <a:r>
                        <a:rPr lang="es-ES" b="0" dirty="0"/>
                        <a:t>- Muestra una sugerencia de reemplazo con base en su perfil nutricional.</a:t>
                      </a:r>
                    </a:p>
                    <a:p>
                      <a:r>
                        <a:rPr lang="es-ES" b="0" dirty="0"/>
                        <a:t>- Permite modificar la selección antes de confirmar el pedido.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37943"/>
                  </a:ext>
                </a:extLst>
              </a:tr>
              <a:tr h="281287">
                <a:tc gridSpan="2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s-MX" b="0" dirty="0"/>
                        <a:t>Error en el Pago.</a:t>
                      </a:r>
                    </a:p>
                    <a:p>
                      <a:r>
                        <a:rPr lang="es-MX" b="0" dirty="0"/>
                        <a:t>Sistema.</a:t>
                      </a:r>
                      <a:br>
                        <a:rPr lang="es-ES" b="0" dirty="0"/>
                      </a:br>
                      <a:r>
                        <a:rPr lang="es-ES" b="0" dirty="0"/>
                        <a:t>- Muestra mensaje de error: </a:t>
                      </a:r>
                      <a:r>
                        <a:rPr lang="es-ES" b="0" i="1" dirty="0"/>
                        <a:t>"Pago no procesado. Verifica los datos o utiliza otro método de pago.“</a:t>
                      </a:r>
                      <a:br>
                        <a:rPr lang="es-ES" b="0" i="1" dirty="0"/>
                      </a:br>
                      <a:r>
                        <a:rPr lang="es-ES" b="0" i="1" dirty="0"/>
                        <a:t>- </a:t>
                      </a:r>
                      <a:r>
                        <a:rPr lang="es-ES" b="0" dirty="0"/>
                        <a:t>Ofrece opción de reintentar o seleccionar otro método de pago.</a:t>
                      </a:r>
                      <a:br>
                        <a:rPr lang="es-ES" b="0" dirty="0"/>
                      </a:br>
                      <a:r>
                        <a:rPr lang="es-ES" b="0" dirty="0"/>
                        <a:t>- El pedido queda en estado "pendiente de pago", no se confirma ni se procesa.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066291"/>
                  </a:ext>
                </a:extLst>
              </a:tr>
              <a:tr h="281287">
                <a:tc gridSpan="7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580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4246</TotalTime>
  <Words>2584</Words>
  <Application>Microsoft Office PowerPoint</Application>
  <PresentationFormat>Carta (216 x 279 mm)</PresentationFormat>
  <Paragraphs>546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Chantal Yokebed Badillo Alvarado</dc:creator>
  <cp:lastModifiedBy>Chantal Yokebed Badillo Alvarado</cp:lastModifiedBy>
  <cp:revision>4</cp:revision>
  <dcterms:created xsi:type="dcterms:W3CDTF">2025-05-22T12:37:27Z</dcterms:created>
  <dcterms:modified xsi:type="dcterms:W3CDTF">2025-06-06T03:08:12Z</dcterms:modified>
</cp:coreProperties>
</file>