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66" r:id="rId4"/>
    <p:sldId id="262" r:id="rId5"/>
    <p:sldId id="268" r:id="rId6"/>
    <p:sldId id="269" r:id="rId7"/>
    <p:sldId id="263" r:id="rId8"/>
    <p:sldId id="265" r:id="rId9"/>
    <p:sldId id="26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F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C6096-1134-4CC3-A535-2F9AC64D941B}" v="9" dt="2022-12-20T07:41:09.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kerby, Dylan (Capita Experience)" userId="db5b548c-1e8b-456e-8900-b0dddabae28f" providerId="ADAL" clId="{9C8C6096-1134-4CC3-A535-2F9AC64D941B}"/>
    <pc:docChg chg="undo redo custSel delSld modSld">
      <pc:chgData name="Rickerby, Dylan (Capita Experience)" userId="db5b548c-1e8b-456e-8900-b0dddabae28f" providerId="ADAL" clId="{9C8C6096-1134-4CC3-A535-2F9AC64D941B}" dt="2022-12-20T17:52:21.249" v="1272" actId="20577"/>
      <pc:docMkLst>
        <pc:docMk/>
      </pc:docMkLst>
      <pc:sldChg chg="modSp mod">
        <pc:chgData name="Rickerby, Dylan (Capita Experience)" userId="db5b548c-1e8b-456e-8900-b0dddabae28f" providerId="ADAL" clId="{9C8C6096-1134-4CC3-A535-2F9AC64D941B}" dt="2022-12-20T17:51:11.394" v="1256"/>
        <pc:sldMkLst>
          <pc:docMk/>
          <pc:sldMk cId="1255157989" sldId="259"/>
        </pc:sldMkLst>
        <pc:spChg chg="mod">
          <ac:chgData name="Rickerby, Dylan (Capita Experience)" userId="db5b548c-1e8b-456e-8900-b0dddabae28f" providerId="ADAL" clId="{9C8C6096-1134-4CC3-A535-2F9AC64D941B}" dt="2022-12-20T17:51:11.394" v="1256"/>
          <ac:spMkLst>
            <pc:docMk/>
            <pc:sldMk cId="1255157989" sldId="259"/>
            <ac:spMk id="3" creationId="{05E37AF4-DC69-434C-82AD-0D4B8D19CF0A}"/>
          </ac:spMkLst>
        </pc:spChg>
      </pc:sldChg>
      <pc:sldChg chg="modSp mod">
        <pc:chgData name="Rickerby, Dylan (Capita Experience)" userId="db5b548c-1e8b-456e-8900-b0dddabae28f" providerId="ADAL" clId="{9C8C6096-1134-4CC3-A535-2F9AC64D941B}" dt="2022-12-20T07:18:39.763" v="71" actId="113"/>
        <pc:sldMkLst>
          <pc:docMk/>
          <pc:sldMk cId="4237124336" sldId="262"/>
        </pc:sldMkLst>
        <pc:spChg chg="mod">
          <ac:chgData name="Rickerby, Dylan (Capita Experience)" userId="db5b548c-1e8b-456e-8900-b0dddabae28f" providerId="ADAL" clId="{9C8C6096-1134-4CC3-A535-2F9AC64D941B}" dt="2022-12-20T07:18:39.763" v="71" actId="113"/>
          <ac:spMkLst>
            <pc:docMk/>
            <pc:sldMk cId="4237124336" sldId="262"/>
            <ac:spMk id="4" creationId="{61483ACB-E1D8-4BF4-8AB6-06A0A90D663D}"/>
          </ac:spMkLst>
        </pc:spChg>
        <pc:spChg chg="mod">
          <ac:chgData name="Rickerby, Dylan (Capita Experience)" userId="db5b548c-1e8b-456e-8900-b0dddabae28f" providerId="ADAL" clId="{9C8C6096-1134-4CC3-A535-2F9AC64D941B}" dt="2022-12-13T16:14:36.483" v="53" actId="1076"/>
          <ac:spMkLst>
            <pc:docMk/>
            <pc:sldMk cId="4237124336" sldId="262"/>
            <ac:spMk id="18" creationId="{85883E37-070E-43A9-A963-E59A59E95CB6}"/>
          </ac:spMkLst>
        </pc:spChg>
      </pc:sldChg>
      <pc:sldChg chg="addSp delSp modSp mod">
        <pc:chgData name="Rickerby, Dylan (Capita Experience)" userId="db5b548c-1e8b-456e-8900-b0dddabae28f" providerId="ADAL" clId="{9C8C6096-1134-4CC3-A535-2F9AC64D941B}" dt="2022-12-20T07:22:25.136" v="89" actId="20577"/>
        <pc:sldMkLst>
          <pc:docMk/>
          <pc:sldMk cId="2408201237" sldId="263"/>
        </pc:sldMkLst>
        <pc:spChg chg="del mod">
          <ac:chgData name="Rickerby, Dylan (Capita Experience)" userId="db5b548c-1e8b-456e-8900-b0dddabae28f" providerId="ADAL" clId="{9C8C6096-1134-4CC3-A535-2F9AC64D941B}" dt="2022-12-13T16:16:28.370" v="59" actId="478"/>
          <ac:spMkLst>
            <pc:docMk/>
            <pc:sldMk cId="2408201237" sldId="263"/>
            <ac:spMk id="2" creationId="{0C11646F-027A-4693-85A9-4730A92A9309}"/>
          </ac:spMkLst>
        </pc:spChg>
        <pc:spChg chg="mod">
          <ac:chgData name="Rickerby, Dylan (Capita Experience)" userId="db5b548c-1e8b-456e-8900-b0dddabae28f" providerId="ADAL" clId="{9C8C6096-1134-4CC3-A535-2F9AC64D941B}" dt="2022-12-20T07:22:25.136" v="89" actId="20577"/>
          <ac:spMkLst>
            <pc:docMk/>
            <pc:sldMk cId="2408201237" sldId="263"/>
            <ac:spMk id="14" creationId="{725A7A06-F3EA-484D-B2F2-035F3B7E6A00}"/>
          </ac:spMkLst>
        </pc:spChg>
        <pc:spChg chg="mod">
          <ac:chgData name="Rickerby, Dylan (Capita Experience)" userId="db5b548c-1e8b-456e-8900-b0dddabae28f" providerId="ADAL" clId="{9C8C6096-1134-4CC3-A535-2F9AC64D941B}" dt="2022-12-20T07:21:03.191" v="82" actId="113"/>
          <ac:spMkLst>
            <pc:docMk/>
            <pc:sldMk cId="2408201237" sldId="263"/>
            <ac:spMk id="24" creationId="{D7E2D7C7-B2A5-4D2F-B707-2C5DE2F54FD0}"/>
          </ac:spMkLst>
        </pc:spChg>
        <pc:spChg chg="add del mod">
          <ac:chgData name="Rickerby, Dylan (Capita Experience)" userId="db5b548c-1e8b-456e-8900-b0dddabae28f" providerId="ADAL" clId="{9C8C6096-1134-4CC3-A535-2F9AC64D941B}" dt="2022-12-13T16:17:22.430" v="65" actId="478"/>
          <ac:spMkLst>
            <pc:docMk/>
            <pc:sldMk cId="2408201237" sldId="263"/>
            <ac:spMk id="32" creationId="{06342BE1-EA77-44DA-9F1C-4768844F7004}"/>
          </ac:spMkLst>
        </pc:spChg>
        <pc:spChg chg="add mod">
          <ac:chgData name="Rickerby, Dylan (Capita Experience)" userId="db5b548c-1e8b-456e-8900-b0dddabae28f" providerId="ADAL" clId="{9C8C6096-1134-4CC3-A535-2F9AC64D941B}" dt="2022-12-13T16:17:08.939" v="62"/>
          <ac:spMkLst>
            <pc:docMk/>
            <pc:sldMk cId="2408201237" sldId="263"/>
            <ac:spMk id="33" creationId="{34FE5DF1-46FA-4830-8B15-37CE82D2E700}"/>
          </ac:spMkLst>
        </pc:spChg>
      </pc:sldChg>
      <pc:sldChg chg="del">
        <pc:chgData name="Rickerby, Dylan (Capita Experience)" userId="db5b548c-1e8b-456e-8900-b0dddabae28f" providerId="ADAL" clId="{9C8C6096-1134-4CC3-A535-2F9AC64D941B}" dt="2022-12-13T16:10:22.162" v="0" actId="2696"/>
        <pc:sldMkLst>
          <pc:docMk/>
          <pc:sldMk cId="4052697722" sldId="264"/>
        </pc:sldMkLst>
      </pc:sldChg>
      <pc:sldChg chg="addSp delSp modSp mod">
        <pc:chgData name="Rickerby, Dylan (Capita Experience)" userId="db5b548c-1e8b-456e-8900-b0dddabae28f" providerId="ADAL" clId="{9C8C6096-1134-4CC3-A535-2F9AC64D941B}" dt="2022-12-20T07:22:34.184" v="90" actId="20577"/>
        <pc:sldMkLst>
          <pc:docMk/>
          <pc:sldMk cId="339814928" sldId="265"/>
        </pc:sldMkLst>
        <pc:spChg chg="del">
          <ac:chgData name="Rickerby, Dylan (Capita Experience)" userId="db5b548c-1e8b-456e-8900-b0dddabae28f" providerId="ADAL" clId="{9C8C6096-1134-4CC3-A535-2F9AC64D941B}" dt="2022-12-13T16:16:19.687" v="58" actId="478"/>
          <ac:spMkLst>
            <pc:docMk/>
            <pc:sldMk cId="339814928" sldId="265"/>
            <ac:spMk id="2" creationId="{0C11646F-027A-4693-85A9-4730A92A9309}"/>
          </ac:spMkLst>
        </pc:spChg>
        <pc:spChg chg="add del mod">
          <ac:chgData name="Rickerby, Dylan (Capita Experience)" userId="db5b548c-1e8b-456e-8900-b0dddabae28f" providerId="ADAL" clId="{9C8C6096-1134-4CC3-A535-2F9AC64D941B}" dt="2022-12-13T16:17:17.120" v="64" actId="478"/>
          <ac:spMkLst>
            <pc:docMk/>
            <pc:sldMk cId="339814928" sldId="265"/>
            <ac:spMk id="4" creationId="{DD593F38-BF0E-4ADE-A141-02511860F762}"/>
          </ac:spMkLst>
        </pc:spChg>
        <pc:spChg chg="mod">
          <ac:chgData name="Rickerby, Dylan (Capita Experience)" userId="db5b548c-1e8b-456e-8900-b0dddabae28f" providerId="ADAL" clId="{9C8C6096-1134-4CC3-A535-2F9AC64D941B}" dt="2022-12-20T07:22:34.184" v="90" actId="20577"/>
          <ac:spMkLst>
            <pc:docMk/>
            <pc:sldMk cId="339814928" sldId="265"/>
            <ac:spMk id="14" creationId="{725A7A06-F3EA-484D-B2F2-035F3B7E6A00}"/>
          </ac:spMkLst>
        </pc:spChg>
        <pc:spChg chg="mod">
          <ac:chgData name="Rickerby, Dylan (Capita Experience)" userId="db5b548c-1e8b-456e-8900-b0dddabae28f" providerId="ADAL" clId="{9C8C6096-1134-4CC3-A535-2F9AC64D941B}" dt="2022-12-20T07:21:48.869" v="84" actId="14100"/>
          <ac:spMkLst>
            <pc:docMk/>
            <pc:sldMk cId="339814928" sldId="265"/>
            <ac:spMk id="16" creationId="{693DAF34-02BD-41B2-8F21-147A1451723F}"/>
          </ac:spMkLst>
        </pc:spChg>
        <pc:spChg chg="mod">
          <ac:chgData name="Rickerby, Dylan (Capita Experience)" userId="db5b548c-1e8b-456e-8900-b0dddabae28f" providerId="ADAL" clId="{9C8C6096-1134-4CC3-A535-2F9AC64D941B}" dt="2022-12-20T07:21:59.900" v="86" actId="1076"/>
          <ac:spMkLst>
            <pc:docMk/>
            <pc:sldMk cId="339814928" sldId="265"/>
            <ac:spMk id="20" creationId="{D8B89A4F-81DE-4AC7-ACF5-4D63FB73CDA4}"/>
          </ac:spMkLst>
        </pc:spChg>
        <pc:spChg chg="mod">
          <ac:chgData name="Rickerby, Dylan (Capita Experience)" userId="db5b548c-1e8b-456e-8900-b0dddabae28f" providerId="ADAL" clId="{9C8C6096-1134-4CC3-A535-2F9AC64D941B}" dt="2022-12-20T07:21:54.517" v="85" actId="1076"/>
          <ac:spMkLst>
            <pc:docMk/>
            <pc:sldMk cId="339814928" sldId="265"/>
            <ac:spMk id="22" creationId="{FA8934E7-0145-4FD7-A24A-D1E2CBD29A2F}"/>
          </ac:spMkLst>
        </pc:spChg>
        <pc:spChg chg="add mod">
          <ac:chgData name="Rickerby, Dylan (Capita Experience)" userId="db5b548c-1e8b-456e-8900-b0dddabae28f" providerId="ADAL" clId="{9C8C6096-1134-4CC3-A535-2F9AC64D941B}" dt="2022-12-20T07:21:21.978" v="83"/>
          <ac:spMkLst>
            <pc:docMk/>
            <pc:sldMk cId="339814928" sldId="265"/>
            <ac:spMk id="24" creationId="{6CAD03F1-C833-465F-BC28-0DC75AAB63E9}"/>
          </ac:spMkLst>
        </pc:spChg>
        <pc:spChg chg="del">
          <ac:chgData name="Rickerby, Dylan (Capita Experience)" userId="db5b548c-1e8b-456e-8900-b0dddabae28f" providerId="ADAL" clId="{9C8C6096-1134-4CC3-A535-2F9AC64D941B}" dt="2022-12-13T16:18:23.499" v="67" actId="478"/>
          <ac:spMkLst>
            <pc:docMk/>
            <pc:sldMk cId="339814928" sldId="265"/>
            <ac:spMk id="24" creationId="{B28891C6-4A47-41BF-B158-76D8CDEC52B6}"/>
          </ac:spMkLst>
        </pc:spChg>
        <pc:spChg chg="add mod">
          <ac:chgData name="Rickerby, Dylan (Capita Experience)" userId="db5b548c-1e8b-456e-8900-b0dddabae28f" providerId="ADAL" clId="{9C8C6096-1134-4CC3-A535-2F9AC64D941B}" dt="2022-12-13T16:17:11.673" v="63"/>
          <ac:spMkLst>
            <pc:docMk/>
            <pc:sldMk cId="339814928" sldId="265"/>
            <ac:spMk id="25" creationId="{B6C554C3-3D11-4E2C-BC83-C48223AE4CFB}"/>
          </ac:spMkLst>
        </pc:spChg>
        <pc:spChg chg="add mod">
          <ac:chgData name="Rickerby, Dylan (Capita Experience)" userId="db5b548c-1e8b-456e-8900-b0dddabae28f" providerId="ADAL" clId="{9C8C6096-1134-4CC3-A535-2F9AC64D941B}" dt="2022-12-13T16:18:20.009" v="66"/>
          <ac:spMkLst>
            <pc:docMk/>
            <pc:sldMk cId="339814928" sldId="265"/>
            <ac:spMk id="26" creationId="{9386B88D-C8C1-4C5B-BB45-47D076E13A94}"/>
          </ac:spMkLst>
        </pc:spChg>
      </pc:sldChg>
      <pc:sldChg chg="modSp mod">
        <pc:chgData name="Rickerby, Dylan (Capita Experience)" userId="db5b548c-1e8b-456e-8900-b0dddabae28f" providerId="ADAL" clId="{9C8C6096-1134-4CC3-A535-2F9AC64D941B}" dt="2022-12-20T17:52:21.249" v="1272" actId="20577"/>
        <pc:sldMkLst>
          <pc:docMk/>
          <pc:sldMk cId="894458986" sldId="266"/>
        </pc:sldMkLst>
        <pc:spChg chg="mod">
          <ac:chgData name="Rickerby, Dylan (Capita Experience)" userId="db5b548c-1e8b-456e-8900-b0dddabae28f" providerId="ADAL" clId="{9C8C6096-1134-4CC3-A535-2F9AC64D941B}" dt="2022-12-20T17:52:21.249" v="1272" actId="20577"/>
          <ac:spMkLst>
            <pc:docMk/>
            <pc:sldMk cId="894458986" sldId="266"/>
            <ac:spMk id="10" creationId="{8172FC8D-F0D3-47E9-918C-B222249DCA6C}"/>
          </ac:spMkLst>
        </pc:spChg>
      </pc:sldChg>
      <pc:sldChg chg="addSp delSp modSp mod">
        <pc:chgData name="Rickerby, Dylan (Capita Experience)" userId="db5b548c-1e8b-456e-8900-b0dddabae28f" providerId="ADAL" clId="{9C8C6096-1134-4CC3-A535-2F9AC64D941B}" dt="2022-12-20T07:41:52.238" v="835" actId="478"/>
        <pc:sldMkLst>
          <pc:docMk/>
          <pc:sldMk cId="2979552223" sldId="267"/>
        </pc:sldMkLst>
        <pc:spChg chg="mod">
          <ac:chgData name="Rickerby, Dylan (Capita Experience)" userId="db5b548c-1e8b-456e-8900-b0dddabae28f" providerId="ADAL" clId="{9C8C6096-1134-4CC3-A535-2F9AC64D941B}" dt="2022-12-13T16:19:10.438" v="70" actId="113"/>
          <ac:spMkLst>
            <pc:docMk/>
            <pc:sldMk cId="2979552223" sldId="267"/>
            <ac:spMk id="3" creationId="{1CDBBC9A-A683-4D56-8FE5-59820D6084CD}"/>
          </ac:spMkLst>
        </pc:spChg>
        <pc:spChg chg="add mod">
          <ac:chgData name="Rickerby, Dylan (Capita Experience)" userId="db5b548c-1e8b-456e-8900-b0dddabae28f" providerId="ADAL" clId="{9C8C6096-1134-4CC3-A535-2F9AC64D941B}" dt="2022-12-20T07:28:57.169" v="811" actId="20577"/>
          <ac:spMkLst>
            <pc:docMk/>
            <pc:sldMk cId="2979552223" sldId="267"/>
            <ac:spMk id="4" creationId="{7FB8540D-722A-4DE2-BD8A-F020BB2D8336}"/>
          </ac:spMkLst>
        </pc:spChg>
        <pc:spChg chg="add del mod">
          <ac:chgData name="Rickerby, Dylan (Capita Experience)" userId="db5b548c-1e8b-456e-8900-b0dddabae28f" providerId="ADAL" clId="{9C8C6096-1134-4CC3-A535-2F9AC64D941B}" dt="2022-12-20T07:41:52.238" v="835" actId="478"/>
          <ac:spMkLst>
            <pc:docMk/>
            <pc:sldMk cId="2979552223" sldId="267"/>
            <ac:spMk id="28" creationId="{091B48F5-6CF4-4636-B1BD-6858A6584068}"/>
          </ac:spMkLst>
        </pc:spChg>
        <pc:spChg chg="del">
          <ac:chgData name="Rickerby, Dylan (Capita Experience)" userId="db5b548c-1e8b-456e-8900-b0dddabae28f" providerId="ADAL" clId="{9C8C6096-1134-4CC3-A535-2F9AC64D941B}" dt="2022-12-13T16:18:29.307" v="69" actId="478"/>
          <ac:spMkLst>
            <pc:docMk/>
            <pc:sldMk cId="2979552223" sldId="267"/>
            <ac:spMk id="28" creationId="{7A658CA3-496A-48A8-96C8-E1B4397790B5}"/>
          </ac:spMkLst>
        </pc:spChg>
        <pc:spChg chg="add mod">
          <ac:chgData name="Rickerby, Dylan (Capita Experience)" userId="db5b548c-1e8b-456e-8900-b0dddabae28f" providerId="ADAL" clId="{9C8C6096-1134-4CC3-A535-2F9AC64D941B}" dt="2022-12-13T16:18:27.073" v="68"/>
          <ac:spMkLst>
            <pc:docMk/>
            <pc:sldMk cId="2979552223" sldId="267"/>
            <ac:spMk id="29" creationId="{E514CB96-A277-4320-B7DE-68105C0A8C64}"/>
          </ac:spMkLst>
        </pc:spChg>
      </pc:sldChg>
      <pc:sldChg chg="addSp delSp modSp mod">
        <pc:chgData name="Rickerby, Dylan (Capita Experience)" userId="db5b548c-1e8b-456e-8900-b0dddabae28f" providerId="ADAL" clId="{9C8C6096-1134-4CC3-A535-2F9AC64D941B}" dt="2022-12-20T07:43:12.491" v="836" actId="1076"/>
        <pc:sldMkLst>
          <pc:docMk/>
          <pc:sldMk cId="76755891" sldId="268"/>
        </pc:sldMkLst>
        <pc:spChg chg="mod">
          <ac:chgData name="Rickerby, Dylan (Capita Experience)" userId="db5b548c-1e8b-456e-8900-b0dddabae28f" providerId="ADAL" clId="{9C8C6096-1134-4CC3-A535-2F9AC64D941B}" dt="2022-12-20T07:18:46.731" v="72" actId="113"/>
          <ac:spMkLst>
            <pc:docMk/>
            <pc:sldMk cId="76755891" sldId="268"/>
            <ac:spMk id="4" creationId="{61483ACB-E1D8-4BF4-8AB6-06A0A90D663D}"/>
          </ac:spMkLst>
        </pc:spChg>
        <pc:spChg chg="mod">
          <ac:chgData name="Rickerby, Dylan (Capita Experience)" userId="db5b548c-1e8b-456e-8900-b0dddabae28f" providerId="ADAL" clId="{9C8C6096-1134-4CC3-A535-2F9AC64D941B}" dt="2022-12-20T07:43:12.491" v="836" actId="1076"/>
          <ac:spMkLst>
            <pc:docMk/>
            <pc:sldMk cId="76755891" sldId="268"/>
            <ac:spMk id="57" creationId="{C5C8C425-1573-498E-9305-03FF7512D240}"/>
          </ac:spMkLst>
        </pc:spChg>
        <pc:spChg chg="mod">
          <ac:chgData name="Rickerby, Dylan (Capita Experience)" userId="db5b548c-1e8b-456e-8900-b0dddabae28f" providerId="ADAL" clId="{9C8C6096-1134-4CC3-A535-2F9AC64D941B}" dt="2022-12-20T07:19:04.216" v="76" actId="1076"/>
          <ac:spMkLst>
            <pc:docMk/>
            <pc:sldMk cId="76755891" sldId="268"/>
            <ac:spMk id="60" creationId="{41B61254-3CC9-4BA9-8458-581E4CC79266}"/>
          </ac:spMkLst>
        </pc:spChg>
        <pc:spChg chg="del mod">
          <ac:chgData name="Rickerby, Dylan (Capita Experience)" userId="db5b548c-1e8b-456e-8900-b0dddabae28f" providerId="ADAL" clId="{9C8C6096-1134-4CC3-A535-2F9AC64D941B}" dt="2022-12-13T16:16:48.077" v="60" actId="478"/>
          <ac:spMkLst>
            <pc:docMk/>
            <pc:sldMk cId="76755891" sldId="268"/>
            <ac:spMk id="69" creationId="{CC3EB2F4-067D-4584-ACE5-6B671844C81E}"/>
          </ac:spMkLst>
        </pc:spChg>
        <pc:spChg chg="add mod">
          <ac:chgData name="Rickerby, Dylan (Capita Experience)" userId="db5b548c-1e8b-456e-8900-b0dddabae28f" providerId="ADAL" clId="{9C8C6096-1134-4CC3-A535-2F9AC64D941B}" dt="2022-12-13T16:17:05.048" v="61"/>
          <ac:spMkLst>
            <pc:docMk/>
            <pc:sldMk cId="76755891" sldId="268"/>
            <ac:spMk id="72" creationId="{E99026C4-3A88-4C44-87AD-0ED066A1B155}"/>
          </ac:spMkLst>
        </pc:spChg>
      </pc:sldChg>
      <pc:sldChg chg="addSp modSp mod">
        <pc:chgData name="Rickerby, Dylan (Capita Experience)" userId="db5b548c-1e8b-456e-8900-b0dddabae28f" providerId="ADAL" clId="{9C8C6096-1134-4CC3-A535-2F9AC64D941B}" dt="2022-12-20T07:20:17.573" v="81" actId="14100"/>
        <pc:sldMkLst>
          <pc:docMk/>
          <pc:sldMk cId="2166899865" sldId="269"/>
        </pc:sldMkLst>
        <pc:spChg chg="mod">
          <ac:chgData name="Rickerby, Dylan (Capita Experience)" userId="db5b548c-1e8b-456e-8900-b0dddabae28f" providerId="ADAL" clId="{9C8C6096-1134-4CC3-A535-2F9AC64D941B}" dt="2022-12-20T07:19:44.763" v="78" actId="20577"/>
          <ac:spMkLst>
            <pc:docMk/>
            <pc:sldMk cId="2166899865" sldId="269"/>
            <ac:spMk id="18" creationId="{1EC58273-128E-446A-8B88-E598E71AF9A9}"/>
          </ac:spMkLst>
        </pc:spChg>
        <pc:cxnChg chg="add mod">
          <ac:chgData name="Rickerby, Dylan (Capita Experience)" userId="db5b548c-1e8b-456e-8900-b0dddabae28f" providerId="ADAL" clId="{9C8C6096-1134-4CC3-A535-2F9AC64D941B}" dt="2022-12-20T07:20:17.573" v="81" actId="14100"/>
          <ac:cxnSpMkLst>
            <pc:docMk/>
            <pc:sldMk cId="2166899865" sldId="269"/>
            <ac:cxnSpMk id="32" creationId="{78BD6F29-59A7-4507-97B1-E3CEB5F2B93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145D-22F3-4AA5-A35E-3FAF237EF2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192AD69-287A-47DE-8234-760A824E9A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089781-AE18-4755-B729-2294873AF44E}"/>
              </a:ext>
            </a:extLst>
          </p:cNvPr>
          <p:cNvSpPr>
            <a:spLocks noGrp="1"/>
          </p:cNvSpPr>
          <p:nvPr>
            <p:ph type="dt" sz="half" idx="10"/>
          </p:nvPr>
        </p:nvSpPr>
        <p:spPr/>
        <p:txBody>
          <a:bodyPr/>
          <a:lstStyle/>
          <a:p>
            <a:fld id="{68744631-C968-4A57-99C3-5188FFD22C3F}" type="datetimeFigureOut">
              <a:rPr lang="en-GB" smtClean="0"/>
              <a:t>20/12/2022</a:t>
            </a:fld>
            <a:endParaRPr lang="en-GB"/>
          </a:p>
        </p:txBody>
      </p:sp>
      <p:sp>
        <p:nvSpPr>
          <p:cNvPr id="5" name="Footer Placeholder 4">
            <a:extLst>
              <a:ext uri="{FF2B5EF4-FFF2-40B4-BE49-F238E27FC236}">
                <a16:creationId xmlns:a16="http://schemas.microsoft.com/office/drawing/2014/main" id="{9E5D32DA-3A17-4E79-9314-FC18476F00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0BA5BC-CA56-406E-BF34-4AA336EE2C2D}"/>
              </a:ext>
            </a:extLst>
          </p:cNvPr>
          <p:cNvSpPr>
            <a:spLocks noGrp="1"/>
          </p:cNvSpPr>
          <p:nvPr>
            <p:ph type="sldNum" sz="quarter" idx="12"/>
          </p:nvPr>
        </p:nvSpPr>
        <p:spPr/>
        <p:txBody>
          <a:bodyPr/>
          <a:lstStyle/>
          <a:p>
            <a:fld id="{8AF9F1A3-376F-4B57-95D5-0FD04F3A128F}" type="slidenum">
              <a:rPr lang="en-GB" smtClean="0"/>
              <a:t>‹#›</a:t>
            </a:fld>
            <a:endParaRPr lang="en-GB"/>
          </a:p>
        </p:txBody>
      </p:sp>
    </p:spTree>
    <p:extLst>
      <p:ext uri="{BB962C8B-B14F-4D97-AF65-F5344CB8AC3E}">
        <p14:creationId xmlns:p14="http://schemas.microsoft.com/office/powerpoint/2010/main" val="2898368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A214-C2A4-44C5-8F0C-BFA96CE13F3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A234E0-0ED0-475E-825C-9190F2B51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7A0CF5-0056-4F39-AAAC-330C14039BCA}"/>
              </a:ext>
            </a:extLst>
          </p:cNvPr>
          <p:cNvSpPr>
            <a:spLocks noGrp="1"/>
          </p:cNvSpPr>
          <p:nvPr>
            <p:ph type="dt" sz="half" idx="10"/>
          </p:nvPr>
        </p:nvSpPr>
        <p:spPr/>
        <p:txBody>
          <a:bodyPr/>
          <a:lstStyle/>
          <a:p>
            <a:fld id="{68744631-C968-4A57-99C3-5188FFD22C3F}" type="datetimeFigureOut">
              <a:rPr lang="en-GB" smtClean="0"/>
              <a:t>20/12/2022</a:t>
            </a:fld>
            <a:endParaRPr lang="en-GB"/>
          </a:p>
        </p:txBody>
      </p:sp>
      <p:sp>
        <p:nvSpPr>
          <p:cNvPr id="5" name="Footer Placeholder 4">
            <a:extLst>
              <a:ext uri="{FF2B5EF4-FFF2-40B4-BE49-F238E27FC236}">
                <a16:creationId xmlns:a16="http://schemas.microsoft.com/office/drawing/2014/main" id="{7713669C-2C32-44A9-BCE5-D680655810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302FD4-14BD-4236-89EA-0CC5F8B2A722}"/>
              </a:ext>
            </a:extLst>
          </p:cNvPr>
          <p:cNvSpPr>
            <a:spLocks noGrp="1"/>
          </p:cNvSpPr>
          <p:nvPr>
            <p:ph type="sldNum" sz="quarter" idx="12"/>
          </p:nvPr>
        </p:nvSpPr>
        <p:spPr/>
        <p:txBody>
          <a:bodyPr/>
          <a:lstStyle/>
          <a:p>
            <a:fld id="{8AF9F1A3-376F-4B57-95D5-0FD04F3A128F}" type="slidenum">
              <a:rPr lang="en-GB" smtClean="0"/>
              <a:t>‹#›</a:t>
            </a:fld>
            <a:endParaRPr lang="en-GB"/>
          </a:p>
        </p:txBody>
      </p:sp>
    </p:spTree>
    <p:extLst>
      <p:ext uri="{BB962C8B-B14F-4D97-AF65-F5344CB8AC3E}">
        <p14:creationId xmlns:p14="http://schemas.microsoft.com/office/powerpoint/2010/main" val="309151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3BD39A-0C6C-4A39-8F7A-B3133E11F7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064AAF-02DE-40B2-9EE2-896662A5F0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7642CE-F376-4C36-906A-08317988CE6F}"/>
              </a:ext>
            </a:extLst>
          </p:cNvPr>
          <p:cNvSpPr>
            <a:spLocks noGrp="1"/>
          </p:cNvSpPr>
          <p:nvPr>
            <p:ph type="dt" sz="half" idx="10"/>
          </p:nvPr>
        </p:nvSpPr>
        <p:spPr/>
        <p:txBody>
          <a:bodyPr/>
          <a:lstStyle/>
          <a:p>
            <a:fld id="{68744631-C968-4A57-99C3-5188FFD22C3F}" type="datetimeFigureOut">
              <a:rPr lang="en-GB" smtClean="0"/>
              <a:t>20/12/2022</a:t>
            </a:fld>
            <a:endParaRPr lang="en-GB"/>
          </a:p>
        </p:txBody>
      </p:sp>
      <p:sp>
        <p:nvSpPr>
          <p:cNvPr id="5" name="Footer Placeholder 4">
            <a:extLst>
              <a:ext uri="{FF2B5EF4-FFF2-40B4-BE49-F238E27FC236}">
                <a16:creationId xmlns:a16="http://schemas.microsoft.com/office/drawing/2014/main" id="{21ACCA05-66CD-4976-B1CF-E5617A724F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18C693-7BBE-4400-9A1F-B52183835F4D}"/>
              </a:ext>
            </a:extLst>
          </p:cNvPr>
          <p:cNvSpPr>
            <a:spLocks noGrp="1"/>
          </p:cNvSpPr>
          <p:nvPr>
            <p:ph type="sldNum" sz="quarter" idx="12"/>
          </p:nvPr>
        </p:nvSpPr>
        <p:spPr/>
        <p:txBody>
          <a:bodyPr/>
          <a:lstStyle/>
          <a:p>
            <a:fld id="{8AF9F1A3-376F-4B57-95D5-0FD04F3A128F}" type="slidenum">
              <a:rPr lang="en-GB" smtClean="0"/>
              <a:t>‹#›</a:t>
            </a:fld>
            <a:endParaRPr lang="en-GB"/>
          </a:p>
        </p:txBody>
      </p:sp>
    </p:spTree>
    <p:extLst>
      <p:ext uri="{BB962C8B-B14F-4D97-AF65-F5344CB8AC3E}">
        <p14:creationId xmlns:p14="http://schemas.microsoft.com/office/powerpoint/2010/main" val="846037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7AA2-6D91-47B3-8270-E4E94D3FEF0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202CAA5-F1FB-49E1-B6E9-72A41BE8F6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0A1B8FB-789C-4E82-9906-7B053106B42C}"/>
              </a:ext>
            </a:extLst>
          </p:cNvPr>
          <p:cNvSpPr>
            <a:spLocks noGrp="1"/>
          </p:cNvSpPr>
          <p:nvPr>
            <p:ph type="dt" sz="half" idx="10"/>
          </p:nvPr>
        </p:nvSpPr>
        <p:spPr/>
        <p:txBody>
          <a:bodyPr/>
          <a:lstStyle/>
          <a:p>
            <a:fld id="{68744631-C968-4A57-99C3-5188FFD22C3F}" type="datetimeFigureOut">
              <a:rPr lang="en-GB" smtClean="0"/>
              <a:t>20/12/2022</a:t>
            </a:fld>
            <a:endParaRPr lang="en-GB"/>
          </a:p>
        </p:txBody>
      </p:sp>
      <p:sp>
        <p:nvSpPr>
          <p:cNvPr id="5" name="Footer Placeholder 4">
            <a:extLst>
              <a:ext uri="{FF2B5EF4-FFF2-40B4-BE49-F238E27FC236}">
                <a16:creationId xmlns:a16="http://schemas.microsoft.com/office/drawing/2014/main" id="{6B85A289-689D-4855-8116-8C2287785C6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BB1EEA-B62F-44A1-9E67-28D2EA74260E}"/>
              </a:ext>
            </a:extLst>
          </p:cNvPr>
          <p:cNvSpPr>
            <a:spLocks noGrp="1"/>
          </p:cNvSpPr>
          <p:nvPr>
            <p:ph type="sldNum" sz="quarter" idx="12"/>
          </p:nvPr>
        </p:nvSpPr>
        <p:spPr/>
        <p:txBody>
          <a:bodyPr/>
          <a:lstStyle/>
          <a:p>
            <a:fld id="{8AF9F1A3-376F-4B57-95D5-0FD04F3A128F}" type="slidenum">
              <a:rPr lang="en-GB" smtClean="0"/>
              <a:t>‹#›</a:t>
            </a:fld>
            <a:endParaRPr lang="en-GB"/>
          </a:p>
        </p:txBody>
      </p:sp>
    </p:spTree>
    <p:extLst>
      <p:ext uri="{BB962C8B-B14F-4D97-AF65-F5344CB8AC3E}">
        <p14:creationId xmlns:p14="http://schemas.microsoft.com/office/powerpoint/2010/main" val="1938472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D8B72-E521-4136-A5E1-EDABE6922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0AB3D9D-97E8-423C-90AD-1C3834579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16F5E-20ED-47A6-815E-EA402423865B}"/>
              </a:ext>
            </a:extLst>
          </p:cNvPr>
          <p:cNvSpPr>
            <a:spLocks noGrp="1"/>
          </p:cNvSpPr>
          <p:nvPr>
            <p:ph type="dt" sz="half" idx="10"/>
          </p:nvPr>
        </p:nvSpPr>
        <p:spPr/>
        <p:txBody>
          <a:bodyPr/>
          <a:lstStyle/>
          <a:p>
            <a:fld id="{68744631-C968-4A57-99C3-5188FFD22C3F}" type="datetimeFigureOut">
              <a:rPr lang="en-GB" smtClean="0"/>
              <a:t>20/12/2022</a:t>
            </a:fld>
            <a:endParaRPr lang="en-GB"/>
          </a:p>
        </p:txBody>
      </p:sp>
      <p:sp>
        <p:nvSpPr>
          <p:cNvPr id="5" name="Footer Placeholder 4">
            <a:extLst>
              <a:ext uri="{FF2B5EF4-FFF2-40B4-BE49-F238E27FC236}">
                <a16:creationId xmlns:a16="http://schemas.microsoft.com/office/drawing/2014/main" id="{67A337AD-0831-45FE-98DF-653F30CC55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CDE77F-C4AE-463A-968E-1418ED8052AF}"/>
              </a:ext>
            </a:extLst>
          </p:cNvPr>
          <p:cNvSpPr>
            <a:spLocks noGrp="1"/>
          </p:cNvSpPr>
          <p:nvPr>
            <p:ph type="sldNum" sz="quarter" idx="12"/>
          </p:nvPr>
        </p:nvSpPr>
        <p:spPr/>
        <p:txBody>
          <a:bodyPr/>
          <a:lstStyle/>
          <a:p>
            <a:fld id="{8AF9F1A3-376F-4B57-95D5-0FD04F3A128F}" type="slidenum">
              <a:rPr lang="en-GB" smtClean="0"/>
              <a:t>‹#›</a:t>
            </a:fld>
            <a:endParaRPr lang="en-GB"/>
          </a:p>
        </p:txBody>
      </p:sp>
    </p:spTree>
    <p:extLst>
      <p:ext uri="{BB962C8B-B14F-4D97-AF65-F5344CB8AC3E}">
        <p14:creationId xmlns:p14="http://schemas.microsoft.com/office/powerpoint/2010/main" val="232789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FB01-6D0E-4BE0-85FB-45D84C821F6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1C3DDB-63A2-41DA-BCF4-72B3D0AF67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DB5598E-DB53-4C2C-BF92-F76407D804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F3B3EA-1AAF-40A0-B5E7-BB9109FA33FC}"/>
              </a:ext>
            </a:extLst>
          </p:cNvPr>
          <p:cNvSpPr>
            <a:spLocks noGrp="1"/>
          </p:cNvSpPr>
          <p:nvPr>
            <p:ph type="dt" sz="half" idx="10"/>
          </p:nvPr>
        </p:nvSpPr>
        <p:spPr/>
        <p:txBody>
          <a:bodyPr/>
          <a:lstStyle/>
          <a:p>
            <a:fld id="{68744631-C968-4A57-99C3-5188FFD22C3F}" type="datetimeFigureOut">
              <a:rPr lang="en-GB" smtClean="0"/>
              <a:t>20/12/2022</a:t>
            </a:fld>
            <a:endParaRPr lang="en-GB"/>
          </a:p>
        </p:txBody>
      </p:sp>
      <p:sp>
        <p:nvSpPr>
          <p:cNvPr id="6" name="Footer Placeholder 5">
            <a:extLst>
              <a:ext uri="{FF2B5EF4-FFF2-40B4-BE49-F238E27FC236}">
                <a16:creationId xmlns:a16="http://schemas.microsoft.com/office/drawing/2014/main" id="{FD6D3245-6174-4145-B8AE-2C50446DE10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A70BA1-F701-436F-BCFF-C141F12D3796}"/>
              </a:ext>
            </a:extLst>
          </p:cNvPr>
          <p:cNvSpPr>
            <a:spLocks noGrp="1"/>
          </p:cNvSpPr>
          <p:nvPr>
            <p:ph type="sldNum" sz="quarter" idx="12"/>
          </p:nvPr>
        </p:nvSpPr>
        <p:spPr/>
        <p:txBody>
          <a:bodyPr/>
          <a:lstStyle/>
          <a:p>
            <a:fld id="{8AF9F1A3-376F-4B57-95D5-0FD04F3A128F}" type="slidenum">
              <a:rPr lang="en-GB" smtClean="0"/>
              <a:t>‹#›</a:t>
            </a:fld>
            <a:endParaRPr lang="en-GB"/>
          </a:p>
        </p:txBody>
      </p:sp>
    </p:spTree>
    <p:extLst>
      <p:ext uri="{BB962C8B-B14F-4D97-AF65-F5344CB8AC3E}">
        <p14:creationId xmlns:p14="http://schemas.microsoft.com/office/powerpoint/2010/main" val="71021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785D-B6EA-4ED6-9D20-8F7DD6973B9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837557-B434-4A36-A91C-0DDCE15F8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40F7F-DC98-47C9-8D02-4913AE43A1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1BA69F2-80C5-4915-92F7-9E15B85F28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1FC08-8A71-40A0-A0E0-4FB9C813A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53F82DE-2512-45F3-A11A-2DF67798F850}"/>
              </a:ext>
            </a:extLst>
          </p:cNvPr>
          <p:cNvSpPr>
            <a:spLocks noGrp="1"/>
          </p:cNvSpPr>
          <p:nvPr>
            <p:ph type="dt" sz="half" idx="10"/>
          </p:nvPr>
        </p:nvSpPr>
        <p:spPr/>
        <p:txBody>
          <a:bodyPr/>
          <a:lstStyle/>
          <a:p>
            <a:fld id="{68744631-C968-4A57-99C3-5188FFD22C3F}" type="datetimeFigureOut">
              <a:rPr lang="en-GB" smtClean="0"/>
              <a:t>20/12/2022</a:t>
            </a:fld>
            <a:endParaRPr lang="en-GB"/>
          </a:p>
        </p:txBody>
      </p:sp>
      <p:sp>
        <p:nvSpPr>
          <p:cNvPr id="8" name="Footer Placeholder 7">
            <a:extLst>
              <a:ext uri="{FF2B5EF4-FFF2-40B4-BE49-F238E27FC236}">
                <a16:creationId xmlns:a16="http://schemas.microsoft.com/office/drawing/2014/main" id="{E14F509B-63AF-4CD3-8236-90ECFED0A82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E6696C2-FD99-4973-A8A3-C52F9B415186}"/>
              </a:ext>
            </a:extLst>
          </p:cNvPr>
          <p:cNvSpPr>
            <a:spLocks noGrp="1"/>
          </p:cNvSpPr>
          <p:nvPr>
            <p:ph type="sldNum" sz="quarter" idx="12"/>
          </p:nvPr>
        </p:nvSpPr>
        <p:spPr/>
        <p:txBody>
          <a:bodyPr/>
          <a:lstStyle/>
          <a:p>
            <a:fld id="{8AF9F1A3-376F-4B57-95D5-0FD04F3A128F}" type="slidenum">
              <a:rPr lang="en-GB" smtClean="0"/>
              <a:t>‹#›</a:t>
            </a:fld>
            <a:endParaRPr lang="en-GB"/>
          </a:p>
        </p:txBody>
      </p:sp>
    </p:spTree>
    <p:extLst>
      <p:ext uri="{BB962C8B-B14F-4D97-AF65-F5344CB8AC3E}">
        <p14:creationId xmlns:p14="http://schemas.microsoft.com/office/powerpoint/2010/main" val="1935793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EFED-E784-4402-AB62-3A5C61AE2E5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A1FD6FF-D99A-4491-964F-849337D7A2B7}"/>
              </a:ext>
            </a:extLst>
          </p:cNvPr>
          <p:cNvSpPr>
            <a:spLocks noGrp="1"/>
          </p:cNvSpPr>
          <p:nvPr>
            <p:ph type="dt" sz="half" idx="10"/>
          </p:nvPr>
        </p:nvSpPr>
        <p:spPr/>
        <p:txBody>
          <a:bodyPr/>
          <a:lstStyle/>
          <a:p>
            <a:fld id="{68744631-C968-4A57-99C3-5188FFD22C3F}" type="datetimeFigureOut">
              <a:rPr lang="en-GB" smtClean="0"/>
              <a:t>20/12/2022</a:t>
            </a:fld>
            <a:endParaRPr lang="en-GB"/>
          </a:p>
        </p:txBody>
      </p:sp>
      <p:sp>
        <p:nvSpPr>
          <p:cNvPr id="4" name="Footer Placeholder 3">
            <a:extLst>
              <a:ext uri="{FF2B5EF4-FFF2-40B4-BE49-F238E27FC236}">
                <a16:creationId xmlns:a16="http://schemas.microsoft.com/office/drawing/2014/main" id="{1273F38C-2310-4195-AC9E-975F451A1DC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911C038-54BB-43EA-8876-3F2D1A74CC9A}"/>
              </a:ext>
            </a:extLst>
          </p:cNvPr>
          <p:cNvSpPr>
            <a:spLocks noGrp="1"/>
          </p:cNvSpPr>
          <p:nvPr>
            <p:ph type="sldNum" sz="quarter" idx="12"/>
          </p:nvPr>
        </p:nvSpPr>
        <p:spPr/>
        <p:txBody>
          <a:bodyPr/>
          <a:lstStyle/>
          <a:p>
            <a:fld id="{8AF9F1A3-376F-4B57-95D5-0FD04F3A128F}" type="slidenum">
              <a:rPr lang="en-GB" smtClean="0"/>
              <a:t>‹#›</a:t>
            </a:fld>
            <a:endParaRPr lang="en-GB"/>
          </a:p>
        </p:txBody>
      </p:sp>
    </p:spTree>
    <p:extLst>
      <p:ext uri="{BB962C8B-B14F-4D97-AF65-F5344CB8AC3E}">
        <p14:creationId xmlns:p14="http://schemas.microsoft.com/office/powerpoint/2010/main" val="355782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F82E27-4E93-4061-BCEB-38BFA53C78FD}"/>
              </a:ext>
            </a:extLst>
          </p:cNvPr>
          <p:cNvSpPr>
            <a:spLocks noGrp="1"/>
          </p:cNvSpPr>
          <p:nvPr>
            <p:ph type="dt" sz="half" idx="10"/>
          </p:nvPr>
        </p:nvSpPr>
        <p:spPr/>
        <p:txBody>
          <a:bodyPr/>
          <a:lstStyle/>
          <a:p>
            <a:fld id="{68744631-C968-4A57-99C3-5188FFD22C3F}" type="datetimeFigureOut">
              <a:rPr lang="en-GB" smtClean="0"/>
              <a:t>20/12/2022</a:t>
            </a:fld>
            <a:endParaRPr lang="en-GB"/>
          </a:p>
        </p:txBody>
      </p:sp>
      <p:sp>
        <p:nvSpPr>
          <p:cNvPr id="3" name="Footer Placeholder 2">
            <a:extLst>
              <a:ext uri="{FF2B5EF4-FFF2-40B4-BE49-F238E27FC236}">
                <a16:creationId xmlns:a16="http://schemas.microsoft.com/office/drawing/2014/main" id="{76434C7B-53D0-4082-99E0-3C1CCC2E1EF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8C54FD-DA51-4ED6-9D7E-101FC37C49F0}"/>
              </a:ext>
            </a:extLst>
          </p:cNvPr>
          <p:cNvSpPr>
            <a:spLocks noGrp="1"/>
          </p:cNvSpPr>
          <p:nvPr>
            <p:ph type="sldNum" sz="quarter" idx="12"/>
          </p:nvPr>
        </p:nvSpPr>
        <p:spPr/>
        <p:txBody>
          <a:bodyPr/>
          <a:lstStyle/>
          <a:p>
            <a:fld id="{8AF9F1A3-376F-4B57-95D5-0FD04F3A128F}" type="slidenum">
              <a:rPr lang="en-GB" smtClean="0"/>
              <a:t>‹#›</a:t>
            </a:fld>
            <a:endParaRPr lang="en-GB"/>
          </a:p>
        </p:txBody>
      </p:sp>
    </p:spTree>
    <p:extLst>
      <p:ext uri="{BB962C8B-B14F-4D97-AF65-F5344CB8AC3E}">
        <p14:creationId xmlns:p14="http://schemas.microsoft.com/office/powerpoint/2010/main" val="127573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3394-522F-4E3C-854A-C62E3A9442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FB332C3-1A02-427C-85AC-77B343C579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AA2F60A-CBEB-4AD9-9784-CB69139C0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BC279-0298-4BED-9729-537F862D7DC5}"/>
              </a:ext>
            </a:extLst>
          </p:cNvPr>
          <p:cNvSpPr>
            <a:spLocks noGrp="1"/>
          </p:cNvSpPr>
          <p:nvPr>
            <p:ph type="dt" sz="half" idx="10"/>
          </p:nvPr>
        </p:nvSpPr>
        <p:spPr/>
        <p:txBody>
          <a:bodyPr/>
          <a:lstStyle/>
          <a:p>
            <a:fld id="{68744631-C968-4A57-99C3-5188FFD22C3F}" type="datetimeFigureOut">
              <a:rPr lang="en-GB" smtClean="0"/>
              <a:t>20/12/2022</a:t>
            </a:fld>
            <a:endParaRPr lang="en-GB"/>
          </a:p>
        </p:txBody>
      </p:sp>
      <p:sp>
        <p:nvSpPr>
          <p:cNvPr id="6" name="Footer Placeholder 5">
            <a:extLst>
              <a:ext uri="{FF2B5EF4-FFF2-40B4-BE49-F238E27FC236}">
                <a16:creationId xmlns:a16="http://schemas.microsoft.com/office/drawing/2014/main" id="{B1915FD1-0D01-4093-98E2-84BAB7FC375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B9309D0-0692-4F6F-B09E-71C010D9C010}"/>
              </a:ext>
            </a:extLst>
          </p:cNvPr>
          <p:cNvSpPr>
            <a:spLocks noGrp="1"/>
          </p:cNvSpPr>
          <p:nvPr>
            <p:ph type="sldNum" sz="quarter" idx="12"/>
          </p:nvPr>
        </p:nvSpPr>
        <p:spPr/>
        <p:txBody>
          <a:bodyPr/>
          <a:lstStyle/>
          <a:p>
            <a:fld id="{8AF9F1A3-376F-4B57-95D5-0FD04F3A128F}" type="slidenum">
              <a:rPr lang="en-GB" smtClean="0"/>
              <a:t>‹#›</a:t>
            </a:fld>
            <a:endParaRPr lang="en-GB"/>
          </a:p>
        </p:txBody>
      </p:sp>
    </p:spTree>
    <p:extLst>
      <p:ext uri="{BB962C8B-B14F-4D97-AF65-F5344CB8AC3E}">
        <p14:creationId xmlns:p14="http://schemas.microsoft.com/office/powerpoint/2010/main" val="3591182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2D7F8-C438-46E1-8388-E65BC4168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71570BF-C478-4AB2-81E4-F8EAB44BC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4B69926-F490-45BF-BC99-16C141F61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2AE62-EF13-40A1-B40C-E547A3339D7B}"/>
              </a:ext>
            </a:extLst>
          </p:cNvPr>
          <p:cNvSpPr>
            <a:spLocks noGrp="1"/>
          </p:cNvSpPr>
          <p:nvPr>
            <p:ph type="dt" sz="half" idx="10"/>
          </p:nvPr>
        </p:nvSpPr>
        <p:spPr/>
        <p:txBody>
          <a:bodyPr/>
          <a:lstStyle/>
          <a:p>
            <a:fld id="{68744631-C968-4A57-99C3-5188FFD22C3F}" type="datetimeFigureOut">
              <a:rPr lang="en-GB" smtClean="0"/>
              <a:t>20/12/2022</a:t>
            </a:fld>
            <a:endParaRPr lang="en-GB"/>
          </a:p>
        </p:txBody>
      </p:sp>
      <p:sp>
        <p:nvSpPr>
          <p:cNvPr id="6" name="Footer Placeholder 5">
            <a:extLst>
              <a:ext uri="{FF2B5EF4-FFF2-40B4-BE49-F238E27FC236}">
                <a16:creationId xmlns:a16="http://schemas.microsoft.com/office/drawing/2014/main" id="{C1BF3F26-E095-4E19-8C6D-D869572C26C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F810D9-E336-4E6F-A1EC-69469FA7D0CB}"/>
              </a:ext>
            </a:extLst>
          </p:cNvPr>
          <p:cNvSpPr>
            <a:spLocks noGrp="1"/>
          </p:cNvSpPr>
          <p:nvPr>
            <p:ph type="sldNum" sz="quarter" idx="12"/>
          </p:nvPr>
        </p:nvSpPr>
        <p:spPr/>
        <p:txBody>
          <a:bodyPr/>
          <a:lstStyle/>
          <a:p>
            <a:fld id="{8AF9F1A3-376F-4B57-95D5-0FD04F3A128F}" type="slidenum">
              <a:rPr lang="en-GB" smtClean="0"/>
              <a:t>‹#›</a:t>
            </a:fld>
            <a:endParaRPr lang="en-GB"/>
          </a:p>
        </p:txBody>
      </p:sp>
    </p:spTree>
    <p:extLst>
      <p:ext uri="{BB962C8B-B14F-4D97-AF65-F5344CB8AC3E}">
        <p14:creationId xmlns:p14="http://schemas.microsoft.com/office/powerpoint/2010/main" val="67027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5F9161-5A9C-41C3-82C9-3547E4DF0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2564A7-8792-48BF-8D1E-6C003A9A1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26A46B-2D78-452B-AE65-AD05E60A84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744631-C968-4A57-99C3-5188FFD22C3F}" type="datetimeFigureOut">
              <a:rPr lang="en-GB" smtClean="0"/>
              <a:t>20/12/2022</a:t>
            </a:fld>
            <a:endParaRPr lang="en-GB"/>
          </a:p>
        </p:txBody>
      </p:sp>
      <p:sp>
        <p:nvSpPr>
          <p:cNvPr id="5" name="Footer Placeholder 4">
            <a:extLst>
              <a:ext uri="{FF2B5EF4-FFF2-40B4-BE49-F238E27FC236}">
                <a16:creationId xmlns:a16="http://schemas.microsoft.com/office/drawing/2014/main" id="{0D89176E-EF48-4E93-B275-DC3A16DE4F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7A4AC17-15EE-4A5E-A3E0-A476E5DD9D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9F1A3-376F-4B57-95D5-0FD04F3A128F}" type="slidenum">
              <a:rPr lang="en-GB" smtClean="0"/>
              <a:t>‹#›</a:t>
            </a:fld>
            <a:endParaRPr lang="en-GB"/>
          </a:p>
        </p:txBody>
      </p:sp>
    </p:spTree>
    <p:extLst>
      <p:ext uri="{BB962C8B-B14F-4D97-AF65-F5344CB8AC3E}">
        <p14:creationId xmlns:p14="http://schemas.microsoft.com/office/powerpoint/2010/main" val="3295294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apita.sharepoint.com/sites/CapitaExperience/SitePages/About-U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DA61EB97-DD49-42CD-A8FF-107DAA65822C}"/>
              </a:ext>
            </a:extLst>
          </p:cNvPr>
          <p:cNvSpPr>
            <a:spLocks noGrp="1"/>
          </p:cNvSpPr>
          <p:nvPr>
            <p:ph type="ctrTitle"/>
          </p:nvPr>
        </p:nvSpPr>
        <p:spPr>
          <a:xfrm>
            <a:off x="2026693" y="1030406"/>
            <a:ext cx="8147713" cy="3081242"/>
          </a:xfrm>
        </p:spPr>
        <p:txBody>
          <a:bodyPr anchor="ctr">
            <a:normAutofit/>
          </a:bodyPr>
          <a:lstStyle/>
          <a:p>
            <a:r>
              <a:rPr lang="en-GB" sz="4800" dirty="0">
                <a:solidFill>
                  <a:srgbClr val="FFFFFF"/>
                </a:solidFill>
              </a:rPr>
              <a:t>Real-time speech analytics</a:t>
            </a:r>
            <a:endParaRPr lang="en-GB" sz="4800">
              <a:solidFill>
                <a:srgbClr val="FFFFFF"/>
              </a:solidFill>
            </a:endParaRPr>
          </a:p>
        </p:txBody>
      </p:sp>
      <p:sp>
        <p:nvSpPr>
          <p:cNvPr id="5" name="Subtitle 4">
            <a:extLst>
              <a:ext uri="{FF2B5EF4-FFF2-40B4-BE49-F238E27FC236}">
                <a16:creationId xmlns:a16="http://schemas.microsoft.com/office/drawing/2014/main" id="{22311E96-6875-4D33-8D91-910BEFD4CA0B}"/>
              </a:ext>
            </a:extLst>
          </p:cNvPr>
          <p:cNvSpPr>
            <a:spLocks noGrp="1"/>
          </p:cNvSpPr>
          <p:nvPr>
            <p:ph type="subTitle" idx="1"/>
          </p:nvPr>
        </p:nvSpPr>
        <p:spPr>
          <a:xfrm>
            <a:off x="1559943" y="5171093"/>
            <a:ext cx="9078628" cy="860620"/>
          </a:xfrm>
        </p:spPr>
        <p:txBody>
          <a:bodyPr anchor="ctr">
            <a:normAutofit/>
          </a:bodyPr>
          <a:lstStyle/>
          <a:p>
            <a:r>
              <a:rPr lang="en-GB">
                <a:solidFill>
                  <a:srgbClr val="FFFFFF"/>
                </a:solidFill>
              </a:rPr>
              <a:t>Digitising the contact centre</a:t>
            </a:r>
          </a:p>
        </p:txBody>
      </p:sp>
    </p:spTree>
    <p:extLst>
      <p:ext uri="{BB962C8B-B14F-4D97-AF65-F5344CB8AC3E}">
        <p14:creationId xmlns:p14="http://schemas.microsoft.com/office/powerpoint/2010/main" val="318693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400"/>
                                        <p:tgtEl>
                                          <p:spTgt spid="5">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FBFA6-8FE8-41E5-B9A8-B72D319A7906}"/>
              </a:ext>
            </a:extLst>
          </p:cNvPr>
          <p:cNvSpPr>
            <a:spLocks noGrp="1"/>
          </p:cNvSpPr>
          <p:nvPr>
            <p:ph type="title"/>
          </p:nvPr>
        </p:nvSpPr>
        <p:spPr>
          <a:solidFill>
            <a:schemeClr val="accent1">
              <a:lumMod val="50000"/>
            </a:schemeClr>
          </a:solidFill>
        </p:spPr>
        <p:txBody>
          <a:bodyPr/>
          <a:lstStyle/>
          <a:p>
            <a:r>
              <a:rPr lang="en-GB" dirty="0">
                <a:solidFill>
                  <a:schemeClr val="bg1"/>
                </a:solidFill>
              </a:rPr>
              <a:t>Reference list</a:t>
            </a:r>
          </a:p>
        </p:txBody>
      </p:sp>
      <p:sp>
        <p:nvSpPr>
          <p:cNvPr id="3" name="TextBox 2">
            <a:extLst>
              <a:ext uri="{FF2B5EF4-FFF2-40B4-BE49-F238E27FC236}">
                <a16:creationId xmlns:a16="http://schemas.microsoft.com/office/drawing/2014/main" id="{05E37AF4-DC69-434C-82AD-0D4B8D19CF0A}"/>
              </a:ext>
            </a:extLst>
          </p:cNvPr>
          <p:cNvSpPr txBox="1"/>
          <p:nvPr/>
        </p:nvSpPr>
        <p:spPr>
          <a:xfrm>
            <a:off x="838200" y="1997476"/>
            <a:ext cx="10515600" cy="2308324"/>
          </a:xfrm>
          <a:prstGeom prst="rect">
            <a:avLst/>
          </a:prstGeom>
          <a:noFill/>
        </p:spPr>
        <p:txBody>
          <a:bodyPr wrap="square" rtlCol="0">
            <a:spAutoFit/>
          </a:bodyPr>
          <a:lstStyle/>
          <a:p>
            <a:pPr marL="285750" indent="-28575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Capita Intranet About Us available at: </a:t>
            </a:r>
            <a:r>
              <a:rPr lang="en-GB"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https://capita.sharepoint.com/sites/CapitaExperience/SitePages/About-Us</a:t>
            </a:r>
            <a:r>
              <a:rPr lang="en-GB" sz="1800" dirty="0">
                <a:effectLst/>
                <a:latin typeface="Calibri" panose="020F0502020204030204" pitchFamily="34" charset="0"/>
                <a:ea typeface="Calibri" panose="020F0502020204030204" pitchFamily="34" charset="0"/>
                <a:cs typeface="Times New Roman" panose="02020603050405020304" pitchFamily="18" charset="0"/>
              </a:rPr>
              <a:t> (Accessed: 10 November 2022)</a:t>
            </a:r>
          </a:p>
          <a:p>
            <a:pPr marL="285750" indent="-28575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Kotter, JP (2012) ‘Leading Change’ p9</a:t>
            </a:r>
          </a:p>
          <a:p>
            <a:pPr marL="285750" indent="-285750">
              <a:buFont typeface="Arial" panose="020B0604020202020204" pitchFamily="34" charset="0"/>
              <a:buChar char="•"/>
            </a:pPr>
            <a:r>
              <a:rPr lang="en-GB" dirty="0">
                <a:latin typeface="Calibri" panose="020F0502020204030204" pitchFamily="34" charset="0"/>
                <a:ea typeface="Calibri" panose="020F0502020204030204" pitchFamily="34" charset="0"/>
                <a:cs typeface="Times New Roman" panose="02020603050405020304" pitchFamily="18" charset="0"/>
              </a:rPr>
              <a:t>Pratt, L (2019) ‘Link’ p4</a:t>
            </a:r>
          </a:p>
          <a:p>
            <a:pPr marL="285750" indent="-285750">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Karaoulanis, A (2021) ‘</a:t>
            </a:r>
            <a:r>
              <a:rPr lang="en-US" sz="1800" dirty="0">
                <a:effectLst/>
                <a:latin typeface="Calibri" panose="020F0502020204030204" pitchFamily="34" charset="0"/>
                <a:ea typeface="Calibri" panose="020F0502020204030204" pitchFamily="34" charset="0"/>
                <a:cs typeface="Times New Roman" panose="02020603050405020304" pitchFamily="18" charset="0"/>
              </a:rPr>
              <a:t>Ethical Business Culture: A Utopia or a Challenge?</a:t>
            </a:r>
            <a:r>
              <a:rPr lang="en-GB" sz="1800" dirty="0">
                <a:effectLst/>
                <a:latin typeface="Calibri" panose="020F0502020204030204" pitchFamily="34" charset="0"/>
                <a:ea typeface="Calibri" panose="020F0502020204030204" pitchFamily="34" charset="0"/>
                <a:cs typeface="Times New Roman" panose="02020603050405020304" pitchFamily="18" charset="0"/>
              </a:rPr>
              <a:t>’ p13</a:t>
            </a:r>
          </a:p>
          <a:p>
            <a:pPr marL="285750" indent="-285750">
              <a:buFont typeface="Arial" panose="020B0604020202020204" pitchFamily="34" charset="0"/>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25515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1646F-027A-4693-85A9-4730A92A9309}"/>
              </a:ext>
            </a:extLst>
          </p:cNvPr>
          <p:cNvSpPr>
            <a:spLocks noGrp="1"/>
          </p:cNvSpPr>
          <p:nvPr>
            <p:ph type="title"/>
          </p:nvPr>
        </p:nvSpPr>
        <p:spPr>
          <a:xfrm>
            <a:off x="466722" y="1519007"/>
            <a:ext cx="3201366" cy="3387497"/>
          </a:xfrm>
        </p:spPr>
        <p:txBody>
          <a:bodyPr anchor="b">
            <a:normAutofit/>
          </a:bodyPr>
          <a:lstStyle/>
          <a:p>
            <a:pPr algn="r"/>
            <a:r>
              <a:rPr lang="en-GB" sz="3100" b="1" dirty="0">
                <a:solidFill>
                  <a:srgbClr val="FFFFFF"/>
                </a:solidFill>
              </a:rPr>
              <a:t>Business question: </a:t>
            </a:r>
            <a:r>
              <a:rPr lang="en-GB" sz="3100" dirty="0">
                <a:solidFill>
                  <a:srgbClr val="FFFFFF"/>
                </a:solidFill>
              </a:rPr>
              <a:t>“Should we be driving usage of the automated notes from our new digitisation change?”</a:t>
            </a:r>
          </a:p>
        </p:txBody>
      </p:sp>
      <p:sp>
        <p:nvSpPr>
          <p:cNvPr id="22" name="TextBox 21">
            <a:extLst>
              <a:ext uri="{FF2B5EF4-FFF2-40B4-BE49-F238E27FC236}">
                <a16:creationId xmlns:a16="http://schemas.microsoft.com/office/drawing/2014/main" id="{5243B5EF-4815-4109-954C-878AE8791CCA}"/>
              </a:ext>
            </a:extLst>
          </p:cNvPr>
          <p:cNvSpPr txBox="1"/>
          <p:nvPr/>
        </p:nvSpPr>
        <p:spPr>
          <a:xfrm>
            <a:off x="4358170" y="4287394"/>
            <a:ext cx="7126225" cy="1384995"/>
          </a:xfrm>
          <a:prstGeom prst="rect">
            <a:avLst/>
          </a:prstGeom>
          <a:noFill/>
        </p:spPr>
        <p:txBody>
          <a:bodyPr wrap="square" rtlCol="0">
            <a:spAutoFit/>
          </a:bodyPr>
          <a:lstStyle/>
          <a:p>
            <a:r>
              <a:rPr lang="en-GB" sz="1400" b="1" dirty="0"/>
              <a:t>Why?</a:t>
            </a:r>
          </a:p>
          <a:p>
            <a:pPr marL="285750" indent="-285750">
              <a:buFont typeface="Arial" panose="020B0604020202020204" pitchFamily="34" charset="0"/>
              <a:buChar char="•"/>
            </a:pPr>
            <a:r>
              <a:rPr lang="en-GB" sz="1400" dirty="0"/>
              <a:t>The advisor prompts should encourage the advisors to follow the correct processes</a:t>
            </a:r>
          </a:p>
          <a:p>
            <a:pPr marL="285750" indent="-285750">
              <a:buFont typeface="Arial" panose="020B0604020202020204" pitchFamily="34" charset="0"/>
              <a:buChar char="•"/>
            </a:pPr>
            <a:r>
              <a:rPr lang="en-GB" sz="1400" dirty="0"/>
              <a:t>Following the correct processes will ensure that priority calls are dealt with correctly and do not escalate</a:t>
            </a:r>
          </a:p>
          <a:p>
            <a:pPr marL="285750" indent="-285750">
              <a:buFont typeface="Arial" panose="020B0604020202020204" pitchFamily="34" charset="0"/>
              <a:buChar char="•"/>
            </a:pPr>
            <a:r>
              <a:rPr lang="en-GB" sz="1400" dirty="0"/>
              <a:t>The automated notes should reduce the amount of time required to handle each call</a:t>
            </a:r>
          </a:p>
          <a:p>
            <a:pPr marL="285750" indent="-285750">
              <a:buFont typeface="Arial" panose="020B0604020202020204" pitchFamily="34" charset="0"/>
              <a:buChar char="•"/>
            </a:pPr>
            <a:r>
              <a:rPr lang="en-GB" sz="1400" dirty="0"/>
              <a:t>High call duration is a current commercial concern</a:t>
            </a:r>
          </a:p>
        </p:txBody>
      </p:sp>
      <p:sp>
        <p:nvSpPr>
          <p:cNvPr id="24" name="TextBox 23">
            <a:extLst>
              <a:ext uri="{FF2B5EF4-FFF2-40B4-BE49-F238E27FC236}">
                <a16:creationId xmlns:a16="http://schemas.microsoft.com/office/drawing/2014/main" id="{6B35D8EB-0CE6-4DCC-BA2F-088AD978CFF2}"/>
              </a:ext>
            </a:extLst>
          </p:cNvPr>
          <p:cNvSpPr txBox="1"/>
          <p:nvPr/>
        </p:nvSpPr>
        <p:spPr>
          <a:xfrm>
            <a:off x="4358170" y="973485"/>
            <a:ext cx="7126225" cy="738664"/>
          </a:xfrm>
          <a:prstGeom prst="rect">
            <a:avLst/>
          </a:prstGeom>
          <a:noFill/>
        </p:spPr>
        <p:txBody>
          <a:bodyPr wrap="square" rtlCol="0">
            <a:spAutoFit/>
          </a:bodyPr>
          <a:lstStyle/>
          <a:p>
            <a:r>
              <a:rPr lang="en-GB" sz="1400" b="1" dirty="0"/>
              <a:t>Background</a:t>
            </a:r>
          </a:p>
          <a:p>
            <a:r>
              <a:rPr lang="en-GB" sz="1400" dirty="0"/>
              <a:t>In early 2022 we introduced real time speech analytics to two of our contact centres, with the aim of transforming the way call analytic data is delivered to the advisor.</a:t>
            </a:r>
          </a:p>
        </p:txBody>
      </p:sp>
      <p:sp>
        <p:nvSpPr>
          <p:cNvPr id="25" name="TextBox 24">
            <a:extLst>
              <a:ext uri="{FF2B5EF4-FFF2-40B4-BE49-F238E27FC236}">
                <a16:creationId xmlns:a16="http://schemas.microsoft.com/office/drawing/2014/main" id="{672ADAEF-0F76-4F45-B6DA-6E9992BB983F}"/>
              </a:ext>
            </a:extLst>
          </p:cNvPr>
          <p:cNvSpPr txBox="1"/>
          <p:nvPr/>
        </p:nvSpPr>
        <p:spPr>
          <a:xfrm>
            <a:off x="4358170" y="2030760"/>
            <a:ext cx="7126225" cy="2246769"/>
          </a:xfrm>
          <a:prstGeom prst="rect">
            <a:avLst/>
          </a:prstGeom>
          <a:noFill/>
        </p:spPr>
        <p:txBody>
          <a:bodyPr wrap="square" rtlCol="0">
            <a:spAutoFit/>
          </a:bodyPr>
          <a:lstStyle/>
          <a:p>
            <a:r>
              <a:rPr lang="en-GB" sz="1400" b="1" dirty="0"/>
              <a:t>What is it? </a:t>
            </a:r>
          </a:p>
          <a:p>
            <a:pPr marL="285750" indent="-285750">
              <a:buFont typeface="Arial" panose="020B0604020202020204" pitchFamily="34" charset="0"/>
              <a:buChar char="•"/>
            </a:pPr>
            <a:r>
              <a:rPr lang="en-GB" sz="1400" dirty="0"/>
              <a:t>Real time speech analytics process live telephone conversations, allowing the conversation to be understood by the software, as the call progresses</a:t>
            </a:r>
          </a:p>
          <a:p>
            <a:pPr marL="285750" indent="-285750">
              <a:buFont typeface="Arial" panose="020B0604020202020204" pitchFamily="34" charset="0"/>
              <a:buChar char="•"/>
            </a:pPr>
            <a:r>
              <a:rPr lang="en-GB" sz="1400" dirty="0"/>
              <a:t>The software makes decisions based on the phrases identified</a:t>
            </a:r>
          </a:p>
          <a:p>
            <a:pPr marL="285750" indent="-285750">
              <a:buFont typeface="Arial" panose="020B0604020202020204" pitchFamily="34" charset="0"/>
              <a:buChar char="•"/>
            </a:pPr>
            <a:r>
              <a:rPr lang="en-GB" sz="1400" dirty="0"/>
              <a:t>These decisions generate prompts for the advisor, e.g.: “Transfer the call to the Product Specialist team”</a:t>
            </a:r>
          </a:p>
          <a:p>
            <a:pPr marL="285750" indent="-285750">
              <a:buFont typeface="Arial" panose="020B0604020202020204" pitchFamily="34" charset="0"/>
              <a:buChar char="•"/>
            </a:pPr>
            <a:r>
              <a:rPr lang="en-GB" sz="1400" dirty="0"/>
              <a:t>The software creates automatic notes that can be pasted into the Customer Relationship Management (CRM) software</a:t>
            </a:r>
          </a:p>
          <a:p>
            <a:pPr marL="285750" indent="-285750">
              <a:buFont typeface="Arial" panose="020B0604020202020204" pitchFamily="34" charset="0"/>
              <a:buChar char="•"/>
            </a:pPr>
            <a:r>
              <a:rPr lang="en-GB" sz="1400" dirty="0"/>
              <a:t>The results of speech analytics are fed into quality scorecards for the advisors</a:t>
            </a:r>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242178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1646F-027A-4693-85A9-4730A92A9309}"/>
              </a:ext>
            </a:extLst>
          </p:cNvPr>
          <p:cNvSpPr>
            <a:spLocks noGrp="1"/>
          </p:cNvSpPr>
          <p:nvPr>
            <p:ph type="title"/>
          </p:nvPr>
        </p:nvSpPr>
        <p:spPr>
          <a:xfrm>
            <a:off x="351312" y="3356690"/>
            <a:ext cx="3201366" cy="3387497"/>
          </a:xfrm>
        </p:spPr>
        <p:txBody>
          <a:bodyPr anchor="b">
            <a:normAutofit fontScale="90000"/>
          </a:bodyPr>
          <a:lstStyle/>
          <a:p>
            <a:pPr algn="r"/>
            <a:r>
              <a:rPr lang="en-GB" sz="3100" b="1" dirty="0">
                <a:solidFill>
                  <a:srgbClr val="FFFFFF"/>
                </a:solidFill>
              </a:rPr>
              <a:t>Business strategy:</a:t>
            </a:r>
            <a:br>
              <a:rPr lang="en-GB" sz="3100" b="1" dirty="0">
                <a:solidFill>
                  <a:srgbClr val="FFFFFF"/>
                </a:solidFill>
              </a:rPr>
            </a:br>
            <a:r>
              <a:rPr lang="en-GB" sz="3100" b="1" dirty="0">
                <a:solidFill>
                  <a:srgbClr val="FFFFFF"/>
                </a:solidFill>
              </a:rPr>
              <a:t> </a:t>
            </a:r>
            <a:r>
              <a:rPr lang="en-GB" sz="2700" dirty="0">
                <a:solidFill>
                  <a:srgbClr val="FFFFFF"/>
                </a:solidFill>
              </a:rPr>
              <a:t>“</a:t>
            </a:r>
            <a:r>
              <a:rPr lang="en-GB" sz="2700" dirty="0">
                <a:solidFill>
                  <a:schemeClr val="bg1">
                    <a:lumMod val="95000"/>
                  </a:schemeClr>
                </a:solidFill>
              </a:rPr>
              <a:t>To help our clients digitise their interactions with customers, members and other stakeholders, and move towards an integrated data-driven, insight-led and personalised customer experience</a:t>
            </a:r>
            <a:r>
              <a:rPr lang="en-GB" sz="2700" dirty="0">
                <a:solidFill>
                  <a:srgbClr val="FFFFFF"/>
                </a:solidFill>
              </a:rPr>
              <a:t>”</a:t>
            </a:r>
            <a:br>
              <a:rPr lang="en-GB" sz="2700" dirty="0">
                <a:solidFill>
                  <a:srgbClr val="FFFFFF"/>
                </a:solidFill>
              </a:rPr>
            </a:br>
            <a:br>
              <a:rPr lang="en-GB" sz="2700" dirty="0">
                <a:solidFill>
                  <a:srgbClr val="FFFFFF"/>
                </a:solidFill>
              </a:rPr>
            </a:br>
            <a:br>
              <a:rPr lang="en-GB" sz="2700" dirty="0">
                <a:solidFill>
                  <a:srgbClr val="FFFFFF"/>
                </a:solidFill>
              </a:rPr>
            </a:br>
            <a:br>
              <a:rPr lang="en-GB" sz="2700" dirty="0">
                <a:solidFill>
                  <a:srgbClr val="FFFFFF"/>
                </a:solidFill>
              </a:rPr>
            </a:br>
            <a:br>
              <a:rPr lang="en-GB" sz="2700" dirty="0">
                <a:solidFill>
                  <a:srgbClr val="FFFFFF"/>
                </a:solidFill>
              </a:rPr>
            </a:br>
            <a:r>
              <a:rPr lang="en-GB" sz="2700" dirty="0">
                <a:solidFill>
                  <a:srgbClr val="FFFFFF"/>
                </a:solidFill>
              </a:rPr>
              <a:t>Capita Intranet 2022</a:t>
            </a:r>
          </a:p>
        </p:txBody>
      </p:sp>
      <p:sp>
        <p:nvSpPr>
          <p:cNvPr id="10" name="TextBox 9">
            <a:extLst>
              <a:ext uri="{FF2B5EF4-FFF2-40B4-BE49-F238E27FC236}">
                <a16:creationId xmlns:a16="http://schemas.microsoft.com/office/drawing/2014/main" id="{8172FC8D-F0D3-47E9-918C-B222249DCA6C}"/>
              </a:ext>
            </a:extLst>
          </p:cNvPr>
          <p:cNvSpPr txBox="1"/>
          <p:nvPr/>
        </p:nvSpPr>
        <p:spPr>
          <a:xfrm>
            <a:off x="4358170" y="699107"/>
            <a:ext cx="7126225" cy="6124754"/>
          </a:xfrm>
          <a:prstGeom prst="rect">
            <a:avLst/>
          </a:prstGeom>
          <a:noFill/>
        </p:spPr>
        <p:txBody>
          <a:bodyPr wrap="square" rtlCol="0">
            <a:spAutoFit/>
          </a:bodyPr>
          <a:lstStyle/>
          <a:p>
            <a:r>
              <a:rPr lang="en-GB" sz="1400" b="1" dirty="0"/>
              <a:t>How does driving the use of automated notes fit into our business strategy?</a:t>
            </a:r>
          </a:p>
          <a:p>
            <a:endParaRPr lang="en-GB" sz="1400" b="1" dirty="0"/>
          </a:p>
          <a:p>
            <a:pPr marL="285750" indent="-285750">
              <a:buFont typeface="Arial" panose="020B0604020202020204" pitchFamily="34" charset="0"/>
              <a:buChar char="•"/>
            </a:pPr>
            <a:r>
              <a:rPr lang="en-GB" sz="1400" dirty="0"/>
              <a:t>Real time speech analytics has digitised the analysis of the interaction between our customers and our agents</a:t>
            </a:r>
          </a:p>
          <a:p>
            <a:pPr marL="285750" indent="-285750">
              <a:buFont typeface="Arial" panose="020B0604020202020204" pitchFamily="34" charset="0"/>
              <a:buChar char="•"/>
            </a:pPr>
            <a:r>
              <a:rPr lang="en-GB" sz="1400" dirty="0"/>
              <a:t>If the automated account notes reduces call handling time, our advisors will be able to take more calls, reducing call waiting time – however this does not directly feed into our business strategy</a:t>
            </a:r>
          </a:p>
          <a:p>
            <a:pPr marL="285750" indent="-285750">
              <a:buFont typeface="Arial" panose="020B0604020202020204" pitchFamily="34" charset="0"/>
              <a:buChar char="•"/>
            </a:pPr>
            <a:r>
              <a:rPr lang="en-GB" sz="1400" dirty="0"/>
              <a:t>The real time speech analytics solution can be used to identify key phrases that allow our agents to personalise the customer’s experience – however this is true without using the automated account notes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r>
              <a:rPr lang="en-GB" sz="1400" b="1" dirty="0"/>
              <a:t>Summary</a:t>
            </a:r>
          </a:p>
          <a:p>
            <a:endParaRPr lang="en-GB" sz="1400" dirty="0"/>
          </a:p>
          <a:p>
            <a:pPr lvl="1"/>
            <a:r>
              <a:rPr lang="en-GB" sz="1400" dirty="0"/>
              <a:t>Using the automated account notes does not directly related to our business strategy.  However,  at the heart of our culture is an understanding that any improvement that improves the services we offer, and can offer a return on investment within a short period of time, should be considered for implementation (</a:t>
            </a:r>
            <a:r>
              <a:rPr lang="en-GB" sz="1400" dirty="0">
                <a:effectLst/>
                <a:latin typeface="Calibri" panose="020F0502020204030204" pitchFamily="34" charset="0"/>
                <a:ea typeface="Calibri" panose="020F0502020204030204" pitchFamily="34" charset="0"/>
                <a:cs typeface="Times New Roman" panose="02020603050405020304" pitchFamily="18" charset="0"/>
              </a:rPr>
              <a:t>Karaoulanis, 2021)</a:t>
            </a:r>
            <a:r>
              <a:rPr lang="en-GB" sz="1400" dirty="0"/>
              <a:t>.</a:t>
            </a:r>
          </a:p>
          <a:p>
            <a:pPr lvl="1"/>
            <a:endParaRPr lang="en-GB" sz="1400" dirty="0"/>
          </a:p>
          <a:p>
            <a:pPr lvl="1"/>
            <a:r>
              <a:rPr lang="en-GB" sz="1400" dirty="0"/>
              <a:t>The use of the notes may reduce call handling time, and if this is proven to be true, then the cost of implementing real time speech analytics can be balanced against the cost savings made by reducing the call handling time.</a:t>
            </a:r>
          </a:p>
          <a:p>
            <a:pPr lvl="1"/>
            <a:endParaRPr lang="en-GB" sz="1400" dirty="0"/>
          </a:p>
          <a:p>
            <a:pPr lvl="1"/>
            <a:r>
              <a:rPr lang="en-GB" sz="1400" dirty="0"/>
              <a:t>The use of automated notes indirectly supports our business strategy, making it easier to implement real time speech analytics into new client areas, increasing the impact that the software can have on all our customers.</a:t>
            </a:r>
          </a:p>
          <a:p>
            <a:pPr lvl="1"/>
            <a:endParaRPr lang="en-GB" sz="1400" dirty="0"/>
          </a:p>
        </p:txBody>
      </p:sp>
    </p:spTree>
    <p:extLst>
      <p:ext uri="{BB962C8B-B14F-4D97-AF65-F5344CB8AC3E}">
        <p14:creationId xmlns:p14="http://schemas.microsoft.com/office/powerpoint/2010/main" val="89445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9A02EE-9FB3-4FB1-A851-8DC7F52A2907}"/>
              </a:ext>
            </a:extLst>
          </p:cNvPr>
          <p:cNvSpPr/>
          <p:nvPr/>
        </p:nvSpPr>
        <p:spPr>
          <a:xfrm>
            <a:off x="6090199" y="586855"/>
            <a:ext cx="3605213" cy="15943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Levers</a:t>
            </a:r>
          </a:p>
          <a:p>
            <a:pPr marL="285750" indent="-285750">
              <a:buFont typeface="Arial" panose="020B0604020202020204" pitchFamily="34" charset="0"/>
              <a:buChar char="•"/>
            </a:pPr>
            <a:r>
              <a:rPr lang="en-GB" sz="1400" dirty="0">
                <a:solidFill>
                  <a:schemeClr val="tx1"/>
                </a:solidFill>
              </a:rPr>
              <a:t>Advisor communication/training</a:t>
            </a:r>
          </a:p>
          <a:p>
            <a:pPr marL="285750" indent="-285750">
              <a:buFont typeface="Arial" panose="020B0604020202020204" pitchFamily="34" charset="0"/>
              <a:buChar char="•"/>
            </a:pPr>
            <a:r>
              <a:rPr lang="en-GB" sz="1400" dirty="0">
                <a:solidFill>
                  <a:schemeClr val="tx1"/>
                </a:solidFill>
              </a:rPr>
              <a:t>Team Manager involvement</a:t>
            </a:r>
          </a:p>
          <a:p>
            <a:pPr marL="285750" indent="-285750">
              <a:buFont typeface="Arial" panose="020B0604020202020204" pitchFamily="34" charset="0"/>
              <a:buChar char="•"/>
            </a:pPr>
            <a:r>
              <a:rPr lang="en-GB" sz="1400" dirty="0">
                <a:solidFill>
                  <a:schemeClr val="tx1"/>
                </a:solidFill>
              </a:rPr>
              <a:t>Loop back into the external development team</a:t>
            </a:r>
          </a:p>
        </p:txBody>
      </p:sp>
      <p:sp>
        <p:nvSpPr>
          <p:cNvPr id="16" name="Rectangle 15">
            <a:extLst>
              <a:ext uri="{FF2B5EF4-FFF2-40B4-BE49-F238E27FC236}">
                <a16:creationId xmlns:a16="http://schemas.microsoft.com/office/drawing/2014/main" id="{693DAF34-02BD-41B2-8F21-147A1451723F}"/>
              </a:ext>
            </a:extLst>
          </p:cNvPr>
          <p:cNvSpPr/>
          <p:nvPr/>
        </p:nvSpPr>
        <p:spPr>
          <a:xfrm>
            <a:off x="6090198" y="2559843"/>
            <a:ext cx="3605213" cy="15943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Intermediates</a:t>
            </a:r>
            <a:endParaRPr lang="en-GB" sz="1400" dirty="0">
              <a:solidFill>
                <a:schemeClr val="tx1"/>
              </a:solidFill>
            </a:endParaRPr>
          </a:p>
          <a:p>
            <a:pPr marL="285750" indent="-285750">
              <a:buFont typeface="Arial" panose="020B0604020202020204" pitchFamily="34" charset="0"/>
              <a:buChar char="•"/>
            </a:pPr>
            <a:r>
              <a:rPr lang="en-GB" sz="1400" dirty="0">
                <a:solidFill>
                  <a:schemeClr val="tx1"/>
                </a:solidFill>
              </a:rPr>
              <a:t>Advisors using the automated notes</a:t>
            </a:r>
          </a:p>
          <a:p>
            <a:pPr marL="285750" indent="-285750">
              <a:buFont typeface="Arial" panose="020B0604020202020204" pitchFamily="34" charset="0"/>
              <a:buChar char="•"/>
            </a:pPr>
            <a:r>
              <a:rPr lang="en-GB" sz="1400" dirty="0">
                <a:solidFill>
                  <a:schemeClr val="tx1"/>
                </a:solidFill>
              </a:rPr>
              <a:t>Ability to assess the impact on call duration</a:t>
            </a:r>
          </a:p>
          <a:p>
            <a:pPr marL="285750" indent="-285750">
              <a:buFont typeface="Arial" panose="020B0604020202020204" pitchFamily="34" charset="0"/>
              <a:buChar char="•"/>
            </a:pPr>
            <a:r>
              <a:rPr lang="en-GB" sz="1400" dirty="0">
                <a:solidFill>
                  <a:schemeClr val="tx1"/>
                </a:solidFill>
              </a:rPr>
              <a:t>Feed back to the development team on how the notes work</a:t>
            </a:r>
          </a:p>
        </p:txBody>
      </p:sp>
      <p:sp>
        <p:nvSpPr>
          <p:cNvPr id="20" name="Rectangle 19">
            <a:extLst>
              <a:ext uri="{FF2B5EF4-FFF2-40B4-BE49-F238E27FC236}">
                <a16:creationId xmlns:a16="http://schemas.microsoft.com/office/drawing/2014/main" id="{D8B89A4F-81DE-4AC7-ACF5-4D63FB73CDA4}"/>
              </a:ext>
            </a:extLst>
          </p:cNvPr>
          <p:cNvSpPr/>
          <p:nvPr/>
        </p:nvSpPr>
        <p:spPr>
          <a:xfrm>
            <a:off x="6090196" y="4565147"/>
            <a:ext cx="3605213" cy="2066471"/>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Outcomes</a:t>
            </a:r>
          </a:p>
          <a:p>
            <a:pPr marL="285750" indent="-285750">
              <a:buFont typeface="Arial" panose="020B0604020202020204" pitchFamily="34" charset="0"/>
              <a:buChar char="•"/>
            </a:pPr>
            <a:r>
              <a:rPr lang="en-GB" sz="1400" dirty="0">
                <a:solidFill>
                  <a:schemeClr val="tx1"/>
                </a:solidFill>
              </a:rPr>
              <a:t>Reduced Total Call Handling Time</a:t>
            </a:r>
          </a:p>
          <a:p>
            <a:pPr marL="285750" indent="-285750">
              <a:buFont typeface="Arial" panose="020B0604020202020204" pitchFamily="34" charset="0"/>
              <a:buChar char="•"/>
            </a:pPr>
            <a:r>
              <a:rPr lang="en-GB" sz="1400" dirty="0">
                <a:solidFill>
                  <a:schemeClr val="bg1">
                    <a:lumMod val="50000"/>
                  </a:schemeClr>
                </a:solidFill>
              </a:rPr>
              <a:t>Continued investment in this digitisation change</a:t>
            </a:r>
          </a:p>
          <a:p>
            <a:pPr marL="285750" indent="-285750">
              <a:buFont typeface="Arial" panose="020B0604020202020204" pitchFamily="34" charset="0"/>
              <a:buChar char="•"/>
            </a:pPr>
            <a:r>
              <a:rPr lang="en-GB" sz="1400" dirty="0">
                <a:solidFill>
                  <a:schemeClr val="bg1">
                    <a:lumMod val="50000"/>
                  </a:schemeClr>
                </a:solidFill>
              </a:rPr>
              <a:t>The change will differentiate the service we provide, generating more clients</a:t>
            </a:r>
          </a:p>
          <a:p>
            <a:pPr marL="285750" indent="-285750">
              <a:buFont typeface="Arial" panose="020B0604020202020204" pitchFamily="34" charset="0"/>
              <a:buChar char="•"/>
            </a:pPr>
            <a:r>
              <a:rPr lang="en-GB" sz="1400" dirty="0">
                <a:solidFill>
                  <a:schemeClr val="bg1">
                    <a:lumMod val="50000"/>
                  </a:schemeClr>
                </a:solidFill>
              </a:rPr>
              <a:t>Capita portfolio expands </a:t>
            </a:r>
          </a:p>
          <a:p>
            <a:pPr marL="285750" indent="-285750">
              <a:buFont typeface="Arial" panose="020B0604020202020204" pitchFamily="34" charset="0"/>
              <a:buChar char="•"/>
            </a:pPr>
            <a:r>
              <a:rPr lang="en-GB" sz="1400" dirty="0">
                <a:solidFill>
                  <a:schemeClr val="bg1">
                    <a:lumMod val="50000"/>
                  </a:schemeClr>
                </a:solidFill>
              </a:rPr>
              <a:t>Increased profitability</a:t>
            </a:r>
          </a:p>
          <a:p>
            <a:pPr algn="ctr"/>
            <a:endParaRPr lang="en-GB" dirty="0"/>
          </a:p>
        </p:txBody>
      </p:sp>
      <p:sp>
        <p:nvSpPr>
          <p:cNvPr id="3" name="Arrow: Down 2">
            <a:extLst>
              <a:ext uri="{FF2B5EF4-FFF2-40B4-BE49-F238E27FC236}">
                <a16:creationId xmlns:a16="http://schemas.microsoft.com/office/drawing/2014/main" id="{02CC4BE4-EE84-48B4-B078-4341ACDD88E8}"/>
              </a:ext>
            </a:extLst>
          </p:cNvPr>
          <p:cNvSpPr/>
          <p:nvPr/>
        </p:nvSpPr>
        <p:spPr>
          <a:xfrm>
            <a:off x="7610923" y="2181225"/>
            <a:ext cx="563760" cy="378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F7D2067-A391-4B28-A5FE-31942D6F6BAD}"/>
              </a:ext>
            </a:extLst>
          </p:cNvPr>
          <p:cNvSpPr/>
          <p:nvPr/>
        </p:nvSpPr>
        <p:spPr>
          <a:xfrm>
            <a:off x="7610923" y="4154214"/>
            <a:ext cx="563760" cy="378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61483ACB-E1D8-4BF4-8AB6-06A0A90D663D}"/>
              </a:ext>
            </a:extLst>
          </p:cNvPr>
          <p:cNvSpPr txBox="1"/>
          <p:nvPr/>
        </p:nvSpPr>
        <p:spPr>
          <a:xfrm>
            <a:off x="7087195" y="73580"/>
            <a:ext cx="3324949" cy="369332"/>
          </a:xfrm>
          <a:prstGeom prst="rect">
            <a:avLst/>
          </a:prstGeom>
          <a:noFill/>
        </p:spPr>
        <p:txBody>
          <a:bodyPr wrap="square" rtlCol="0">
            <a:spAutoFit/>
          </a:bodyPr>
          <a:lstStyle/>
          <a:p>
            <a:r>
              <a:rPr lang="en-GB" b="1" dirty="0"/>
              <a:t>Decision model</a:t>
            </a:r>
          </a:p>
        </p:txBody>
      </p:sp>
      <p:sp>
        <p:nvSpPr>
          <p:cNvPr id="18" name="Title 1">
            <a:extLst>
              <a:ext uri="{FF2B5EF4-FFF2-40B4-BE49-F238E27FC236}">
                <a16:creationId xmlns:a16="http://schemas.microsoft.com/office/drawing/2014/main" id="{85883E37-070E-43A9-A963-E59A59E95CB6}"/>
              </a:ext>
            </a:extLst>
          </p:cNvPr>
          <p:cNvSpPr txBox="1">
            <a:spLocks/>
          </p:cNvSpPr>
          <p:nvPr/>
        </p:nvSpPr>
        <p:spPr>
          <a:xfrm>
            <a:off x="418225" y="1365448"/>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GB" sz="3100" dirty="0">
                <a:solidFill>
                  <a:srgbClr val="FFFFFF"/>
                </a:solidFill>
              </a:rPr>
              <a:t>“Should we be driving usage of the automated notes from our new digitisation change?”</a:t>
            </a:r>
          </a:p>
        </p:txBody>
      </p:sp>
      <p:sp>
        <p:nvSpPr>
          <p:cNvPr id="22" name="TextBox 21">
            <a:extLst>
              <a:ext uri="{FF2B5EF4-FFF2-40B4-BE49-F238E27FC236}">
                <a16:creationId xmlns:a16="http://schemas.microsoft.com/office/drawing/2014/main" id="{BE911855-0E7E-4D24-88A7-9B4310EFB5DB}"/>
              </a:ext>
            </a:extLst>
          </p:cNvPr>
          <p:cNvSpPr txBox="1"/>
          <p:nvPr/>
        </p:nvSpPr>
        <p:spPr>
          <a:xfrm>
            <a:off x="11167822" y="6514225"/>
            <a:ext cx="1066800" cy="307777"/>
          </a:xfrm>
          <a:prstGeom prst="rect">
            <a:avLst/>
          </a:prstGeom>
          <a:noFill/>
        </p:spPr>
        <p:txBody>
          <a:bodyPr wrap="square" rtlCol="0">
            <a:spAutoFit/>
          </a:bodyPr>
          <a:lstStyle/>
          <a:p>
            <a:r>
              <a:rPr lang="en-GB" sz="1400" dirty="0"/>
              <a:t>Pratt - 2019</a:t>
            </a:r>
          </a:p>
        </p:txBody>
      </p:sp>
    </p:spTree>
    <p:extLst>
      <p:ext uri="{BB962C8B-B14F-4D97-AF65-F5344CB8AC3E}">
        <p14:creationId xmlns:p14="http://schemas.microsoft.com/office/powerpoint/2010/main" val="423712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1483ACB-E1D8-4BF4-8AB6-06A0A90D663D}"/>
              </a:ext>
            </a:extLst>
          </p:cNvPr>
          <p:cNvSpPr txBox="1"/>
          <p:nvPr/>
        </p:nvSpPr>
        <p:spPr>
          <a:xfrm>
            <a:off x="4134810" y="493727"/>
            <a:ext cx="1617559" cy="369332"/>
          </a:xfrm>
          <a:prstGeom prst="rect">
            <a:avLst/>
          </a:prstGeom>
          <a:noFill/>
        </p:spPr>
        <p:txBody>
          <a:bodyPr wrap="none" rtlCol="0">
            <a:spAutoFit/>
          </a:bodyPr>
          <a:lstStyle/>
          <a:p>
            <a:r>
              <a:rPr lang="en-GB" b="1" dirty="0"/>
              <a:t>Feed back loop</a:t>
            </a:r>
          </a:p>
        </p:txBody>
      </p:sp>
      <p:sp>
        <p:nvSpPr>
          <p:cNvPr id="10" name="TextBox 9">
            <a:extLst>
              <a:ext uri="{FF2B5EF4-FFF2-40B4-BE49-F238E27FC236}">
                <a16:creationId xmlns:a16="http://schemas.microsoft.com/office/drawing/2014/main" id="{3BDBB818-301F-4E7E-8032-610997E53131}"/>
              </a:ext>
            </a:extLst>
          </p:cNvPr>
          <p:cNvSpPr txBox="1"/>
          <p:nvPr/>
        </p:nvSpPr>
        <p:spPr>
          <a:xfrm>
            <a:off x="10306975" y="969125"/>
            <a:ext cx="1651243" cy="2554545"/>
          </a:xfrm>
          <a:prstGeom prst="rect">
            <a:avLst/>
          </a:prstGeom>
          <a:noFill/>
          <a:ln>
            <a:solidFill>
              <a:schemeClr val="accent1"/>
            </a:solidFill>
          </a:ln>
        </p:spPr>
        <p:txBody>
          <a:bodyPr wrap="square" rtlCol="0">
            <a:spAutoFit/>
          </a:bodyPr>
          <a:lstStyle/>
          <a:p>
            <a:r>
              <a:rPr lang="en-GB" sz="1000" dirty="0"/>
              <a:t>Interviews with our operational teams showed that they expected a single training session to embed the process</a:t>
            </a:r>
          </a:p>
          <a:p>
            <a:endParaRPr lang="en-GB" sz="1000" dirty="0"/>
          </a:p>
          <a:p>
            <a:r>
              <a:rPr lang="en-GB" sz="1000" dirty="0"/>
              <a:t>Step 4 of Kotter’s eight step process shows that an increase in communication is essential to embedding any change</a:t>
            </a:r>
          </a:p>
          <a:p>
            <a:endParaRPr lang="en-GB" sz="1000" dirty="0"/>
          </a:p>
          <a:p>
            <a:r>
              <a:rPr lang="en-GB" sz="1000" dirty="0"/>
              <a:t>Team Manager involvement is key to driving regular conversations about the change</a:t>
            </a:r>
          </a:p>
        </p:txBody>
      </p:sp>
      <p:sp>
        <p:nvSpPr>
          <p:cNvPr id="25" name="TextBox 24">
            <a:extLst>
              <a:ext uri="{FF2B5EF4-FFF2-40B4-BE49-F238E27FC236}">
                <a16:creationId xmlns:a16="http://schemas.microsoft.com/office/drawing/2014/main" id="{2AFA67AF-7FB8-4DD9-A2C9-6E33240D2BB6}"/>
              </a:ext>
            </a:extLst>
          </p:cNvPr>
          <p:cNvSpPr txBox="1"/>
          <p:nvPr/>
        </p:nvSpPr>
        <p:spPr>
          <a:xfrm>
            <a:off x="4240078" y="969125"/>
            <a:ext cx="1357914" cy="3016210"/>
          </a:xfrm>
          <a:prstGeom prst="rect">
            <a:avLst/>
          </a:prstGeom>
          <a:noFill/>
          <a:ln>
            <a:solidFill>
              <a:schemeClr val="accent2"/>
            </a:solidFill>
          </a:ln>
        </p:spPr>
        <p:txBody>
          <a:bodyPr wrap="square" rtlCol="0">
            <a:spAutoFit/>
          </a:bodyPr>
          <a:lstStyle/>
          <a:p>
            <a:r>
              <a:rPr lang="en-GB" sz="1000" dirty="0"/>
              <a:t>The real time speech analytics platform that we are using was specifically designed for Capita’s needs.  Feed back into the development team is our opportunity to improve the solution to benefit Capita’s clients</a:t>
            </a:r>
          </a:p>
          <a:p>
            <a:endParaRPr lang="en-GB" sz="1000" dirty="0"/>
          </a:p>
          <a:p>
            <a:r>
              <a:rPr lang="en-GB" sz="1000" dirty="0"/>
              <a:t>By demonstrating that the feedback influences the way the system develops, we should be able to encourage more feedback</a:t>
            </a:r>
          </a:p>
        </p:txBody>
      </p:sp>
      <p:sp>
        <p:nvSpPr>
          <p:cNvPr id="60" name="TextBox 59">
            <a:extLst>
              <a:ext uri="{FF2B5EF4-FFF2-40B4-BE49-F238E27FC236}">
                <a16:creationId xmlns:a16="http://schemas.microsoft.com/office/drawing/2014/main" id="{41B61254-3CC9-4BA9-8458-581E4CC79266}"/>
              </a:ext>
            </a:extLst>
          </p:cNvPr>
          <p:cNvSpPr txBox="1"/>
          <p:nvPr/>
        </p:nvSpPr>
        <p:spPr>
          <a:xfrm>
            <a:off x="10402710" y="516843"/>
            <a:ext cx="1519711" cy="369332"/>
          </a:xfrm>
          <a:prstGeom prst="rect">
            <a:avLst/>
          </a:prstGeom>
          <a:noFill/>
        </p:spPr>
        <p:txBody>
          <a:bodyPr wrap="none" rtlCol="0">
            <a:spAutoFit/>
          </a:bodyPr>
          <a:lstStyle/>
          <a:p>
            <a:r>
              <a:rPr lang="en-GB" b="1" dirty="0"/>
              <a:t>Intermediates</a:t>
            </a:r>
          </a:p>
        </p:txBody>
      </p:sp>
      <p:sp>
        <p:nvSpPr>
          <p:cNvPr id="61" name="TextBox 60">
            <a:extLst>
              <a:ext uri="{FF2B5EF4-FFF2-40B4-BE49-F238E27FC236}">
                <a16:creationId xmlns:a16="http://schemas.microsoft.com/office/drawing/2014/main" id="{774833B3-6C34-44ED-8529-7FF5820A8B59}"/>
              </a:ext>
            </a:extLst>
          </p:cNvPr>
          <p:cNvSpPr txBox="1"/>
          <p:nvPr/>
        </p:nvSpPr>
        <p:spPr>
          <a:xfrm>
            <a:off x="7078317" y="73580"/>
            <a:ext cx="1628972" cy="369332"/>
          </a:xfrm>
          <a:prstGeom prst="rect">
            <a:avLst/>
          </a:prstGeom>
          <a:noFill/>
        </p:spPr>
        <p:txBody>
          <a:bodyPr wrap="none" rtlCol="0">
            <a:spAutoFit/>
          </a:bodyPr>
          <a:lstStyle/>
          <a:p>
            <a:r>
              <a:rPr lang="en-GB" dirty="0"/>
              <a:t>Decision model</a:t>
            </a:r>
          </a:p>
        </p:txBody>
      </p:sp>
      <p:sp>
        <p:nvSpPr>
          <p:cNvPr id="62" name="Rectangle 61">
            <a:extLst>
              <a:ext uri="{FF2B5EF4-FFF2-40B4-BE49-F238E27FC236}">
                <a16:creationId xmlns:a16="http://schemas.microsoft.com/office/drawing/2014/main" id="{D28DD8AE-9F83-4347-A4FF-A57579AF0D13}"/>
              </a:ext>
            </a:extLst>
          </p:cNvPr>
          <p:cNvSpPr/>
          <p:nvPr/>
        </p:nvSpPr>
        <p:spPr>
          <a:xfrm>
            <a:off x="6090199" y="586855"/>
            <a:ext cx="3605213" cy="159437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Levers</a:t>
            </a:r>
          </a:p>
          <a:p>
            <a:pPr marL="285750" indent="-285750">
              <a:buFont typeface="Arial" panose="020B0604020202020204" pitchFamily="34" charset="0"/>
              <a:buChar char="•"/>
            </a:pPr>
            <a:r>
              <a:rPr lang="en-GB" sz="1400" dirty="0">
                <a:solidFill>
                  <a:schemeClr val="tx1"/>
                </a:solidFill>
              </a:rPr>
              <a:t>Advisor communication/training</a:t>
            </a:r>
          </a:p>
          <a:p>
            <a:pPr marL="285750" indent="-285750">
              <a:buFont typeface="Arial" panose="020B0604020202020204" pitchFamily="34" charset="0"/>
              <a:buChar char="•"/>
            </a:pPr>
            <a:r>
              <a:rPr lang="en-GB" sz="1400" dirty="0">
                <a:solidFill>
                  <a:schemeClr val="tx1"/>
                </a:solidFill>
              </a:rPr>
              <a:t>Team Manager involvement</a:t>
            </a:r>
          </a:p>
          <a:p>
            <a:pPr marL="285750" indent="-285750">
              <a:buFont typeface="Arial" panose="020B0604020202020204" pitchFamily="34" charset="0"/>
              <a:buChar char="•"/>
            </a:pPr>
            <a:r>
              <a:rPr lang="en-GB" sz="1400" dirty="0">
                <a:solidFill>
                  <a:schemeClr val="tx1"/>
                </a:solidFill>
              </a:rPr>
              <a:t>Loop back into the external development team</a:t>
            </a:r>
          </a:p>
        </p:txBody>
      </p:sp>
      <p:sp>
        <p:nvSpPr>
          <p:cNvPr id="63" name="Rectangle 62">
            <a:extLst>
              <a:ext uri="{FF2B5EF4-FFF2-40B4-BE49-F238E27FC236}">
                <a16:creationId xmlns:a16="http://schemas.microsoft.com/office/drawing/2014/main" id="{14ED0AC4-563F-4B5C-9EA0-18011270C18A}"/>
              </a:ext>
            </a:extLst>
          </p:cNvPr>
          <p:cNvSpPr/>
          <p:nvPr/>
        </p:nvSpPr>
        <p:spPr>
          <a:xfrm>
            <a:off x="6090198" y="2559843"/>
            <a:ext cx="3605213" cy="159437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Intermediates</a:t>
            </a:r>
            <a:endParaRPr lang="en-GB" sz="1400" dirty="0">
              <a:solidFill>
                <a:schemeClr val="tx1"/>
              </a:solidFill>
            </a:endParaRPr>
          </a:p>
          <a:p>
            <a:pPr marL="285750" indent="-285750">
              <a:buFont typeface="Arial" panose="020B0604020202020204" pitchFamily="34" charset="0"/>
              <a:buChar char="•"/>
            </a:pPr>
            <a:r>
              <a:rPr lang="en-GB" sz="1400" dirty="0">
                <a:solidFill>
                  <a:schemeClr val="tx1"/>
                </a:solidFill>
              </a:rPr>
              <a:t>Advisors using the automated notes</a:t>
            </a:r>
          </a:p>
          <a:p>
            <a:pPr marL="285750" indent="-285750">
              <a:buFont typeface="Arial" panose="020B0604020202020204" pitchFamily="34" charset="0"/>
              <a:buChar char="•"/>
            </a:pPr>
            <a:r>
              <a:rPr lang="en-GB" sz="1400" dirty="0">
                <a:solidFill>
                  <a:schemeClr val="tx1"/>
                </a:solidFill>
              </a:rPr>
              <a:t>Ability to assess the impact on call duration</a:t>
            </a:r>
          </a:p>
          <a:p>
            <a:pPr marL="285750" indent="-285750">
              <a:buFont typeface="Arial" panose="020B0604020202020204" pitchFamily="34" charset="0"/>
              <a:buChar char="•"/>
            </a:pPr>
            <a:r>
              <a:rPr lang="en-GB" sz="1400" dirty="0">
                <a:solidFill>
                  <a:schemeClr val="tx1"/>
                </a:solidFill>
              </a:rPr>
              <a:t>Feed back to the development team on how the notes work</a:t>
            </a:r>
          </a:p>
        </p:txBody>
      </p:sp>
      <p:sp>
        <p:nvSpPr>
          <p:cNvPr id="64" name="Rectangle 63">
            <a:extLst>
              <a:ext uri="{FF2B5EF4-FFF2-40B4-BE49-F238E27FC236}">
                <a16:creationId xmlns:a16="http://schemas.microsoft.com/office/drawing/2014/main" id="{9A3A4113-5E24-4E44-B1B0-EC42119C3C24}"/>
              </a:ext>
            </a:extLst>
          </p:cNvPr>
          <p:cNvSpPr/>
          <p:nvPr/>
        </p:nvSpPr>
        <p:spPr>
          <a:xfrm>
            <a:off x="6090196" y="4565148"/>
            <a:ext cx="3605213" cy="2056266"/>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Outcomes</a:t>
            </a:r>
          </a:p>
          <a:p>
            <a:pPr marL="285750" indent="-285750">
              <a:buFont typeface="Arial" panose="020B0604020202020204" pitchFamily="34" charset="0"/>
              <a:buChar char="•"/>
            </a:pPr>
            <a:r>
              <a:rPr lang="en-GB" sz="1400" dirty="0">
                <a:solidFill>
                  <a:schemeClr val="tx1"/>
                </a:solidFill>
              </a:rPr>
              <a:t>Reduced Total Call Handling Time</a:t>
            </a:r>
          </a:p>
          <a:p>
            <a:pPr marL="285750" indent="-285750">
              <a:buFont typeface="Arial" panose="020B0604020202020204" pitchFamily="34" charset="0"/>
              <a:buChar char="•"/>
            </a:pPr>
            <a:r>
              <a:rPr lang="en-GB" sz="1400" dirty="0">
                <a:solidFill>
                  <a:schemeClr val="bg1">
                    <a:lumMod val="50000"/>
                  </a:schemeClr>
                </a:solidFill>
              </a:rPr>
              <a:t>Continued investment in this digitisation change</a:t>
            </a:r>
          </a:p>
          <a:p>
            <a:pPr marL="285750" indent="-285750">
              <a:buFont typeface="Arial" panose="020B0604020202020204" pitchFamily="34" charset="0"/>
              <a:buChar char="•"/>
            </a:pPr>
            <a:r>
              <a:rPr lang="en-GB" sz="1400" dirty="0">
                <a:solidFill>
                  <a:schemeClr val="bg1">
                    <a:lumMod val="50000"/>
                  </a:schemeClr>
                </a:solidFill>
              </a:rPr>
              <a:t>The change will differentiate the service we provide, generating more clients</a:t>
            </a:r>
          </a:p>
          <a:p>
            <a:pPr marL="285750" indent="-285750">
              <a:buFont typeface="Arial" panose="020B0604020202020204" pitchFamily="34" charset="0"/>
              <a:buChar char="•"/>
            </a:pPr>
            <a:r>
              <a:rPr lang="en-GB" sz="1400" dirty="0">
                <a:solidFill>
                  <a:schemeClr val="bg1">
                    <a:lumMod val="50000"/>
                  </a:schemeClr>
                </a:solidFill>
              </a:rPr>
              <a:t>Capita portfolio expands </a:t>
            </a:r>
          </a:p>
          <a:p>
            <a:pPr marL="285750" indent="-285750">
              <a:buFont typeface="Arial" panose="020B0604020202020204" pitchFamily="34" charset="0"/>
              <a:buChar char="•"/>
            </a:pPr>
            <a:r>
              <a:rPr lang="en-GB" sz="1400" dirty="0">
                <a:solidFill>
                  <a:schemeClr val="bg1">
                    <a:lumMod val="50000"/>
                  </a:schemeClr>
                </a:solidFill>
              </a:rPr>
              <a:t>Increased profitability</a:t>
            </a:r>
          </a:p>
          <a:p>
            <a:pPr algn="ctr"/>
            <a:endParaRPr lang="en-GB" dirty="0"/>
          </a:p>
        </p:txBody>
      </p:sp>
      <p:sp>
        <p:nvSpPr>
          <p:cNvPr id="65" name="Arrow: Down 64">
            <a:extLst>
              <a:ext uri="{FF2B5EF4-FFF2-40B4-BE49-F238E27FC236}">
                <a16:creationId xmlns:a16="http://schemas.microsoft.com/office/drawing/2014/main" id="{036C8277-DF79-45A0-BDBD-A076F0EE0044}"/>
              </a:ext>
            </a:extLst>
          </p:cNvPr>
          <p:cNvSpPr/>
          <p:nvPr/>
        </p:nvSpPr>
        <p:spPr>
          <a:xfrm>
            <a:off x="7610923" y="2181225"/>
            <a:ext cx="563760" cy="378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Arrow: Down 65">
            <a:extLst>
              <a:ext uri="{FF2B5EF4-FFF2-40B4-BE49-F238E27FC236}">
                <a16:creationId xmlns:a16="http://schemas.microsoft.com/office/drawing/2014/main" id="{C512B2BB-815C-40CA-AF98-889FABD520C6}"/>
              </a:ext>
            </a:extLst>
          </p:cNvPr>
          <p:cNvSpPr/>
          <p:nvPr/>
        </p:nvSpPr>
        <p:spPr>
          <a:xfrm>
            <a:off x="7610923" y="4154214"/>
            <a:ext cx="563760" cy="378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Arrow: Right 50">
            <a:extLst>
              <a:ext uri="{FF2B5EF4-FFF2-40B4-BE49-F238E27FC236}">
                <a16:creationId xmlns:a16="http://schemas.microsoft.com/office/drawing/2014/main" id="{4E540569-D64A-466D-A466-159892021978}"/>
              </a:ext>
            </a:extLst>
          </p:cNvPr>
          <p:cNvSpPr/>
          <p:nvPr/>
        </p:nvSpPr>
        <p:spPr>
          <a:xfrm>
            <a:off x="5359531" y="1640886"/>
            <a:ext cx="1060866" cy="125150"/>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Right 46">
            <a:extLst>
              <a:ext uri="{FF2B5EF4-FFF2-40B4-BE49-F238E27FC236}">
                <a16:creationId xmlns:a16="http://schemas.microsoft.com/office/drawing/2014/main" id="{0061CA07-8D18-4D5B-B2DD-E8B033CF3678}"/>
              </a:ext>
            </a:extLst>
          </p:cNvPr>
          <p:cNvSpPr/>
          <p:nvPr/>
        </p:nvSpPr>
        <p:spPr>
          <a:xfrm>
            <a:off x="8833283" y="1178823"/>
            <a:ext cx="1470644" cy="83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6DDCB0A-477F-4501-A4F1-3ECCDFEB6E15}"/>
              </a:ext>
            </a:extLst>
          </p:cNvPr>
          <p:cNvSpPr/>
          <p:nvPr/>
        </p:nvSpPr>
        <p:spPr>
          <a:xfrm>
            <a:off x="8609956" y="1394383"/>
            <a:ext cx="1693971" cy="773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Arrow: Right 51">
            <a:extLst>
              <a:ext uri="{FF2B5EF4-FFF2-40B4-BE49-F238E27FC236}">
                <a16:creationId xmlns:a16="http://schemas.microsoft.com/office/drawing/2014/main" id="{10CDD1FF-F1A7-4298-96B4-23825D68BDA1}"/>
              </a:ext>
            </a:extLst>
          </p:cNvPr>
          <p:cNvSpPr/>
          <p:nvPr/>
        </p:nvSpPr>
        <p:spPr>
          <a:xfrm rot="10800000">
            <a:off x="9161754" y="3101449"/>
            <a:ext cx="1115751" cy="1341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Arrow: Bent-Up 55">
            <a:extLst>
              <a:ext uri="{FF2B5EF4-FFF2-40B4-BE49-F238E27FC236}">
                <a16:creationId xmlns:a16="http://schemas.microsoft.com/office/drawing/2014/main" id="{0C8E769A-63FE-4F2C-A7E9-AA76343864C7}"/>
              </a:ext>
            </a:extLst>
          </p:cNvPr>
          <p:cNvSpPr/>
          <p:nvPr/>
        </p:nvSpPr>
        <p:spPr>
          <a:xfrm flipV="1">
            <a:off x="9391244" y="3588256"/>
            <a:ext cx="1413179" cy="362759"/>
          </a:xfrm>
          <a:prstGeom prst="bentUpArrow">
            <a:avLst>
              <a:gd name="adj1" fmla="val 13484"/>
              <a:gd name="adj2" fmla="val 21154"/>
              <a:gd name="adj3" fmla="val 20972"/>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TextBox 56">
            <a:extLst>
              <a:ext uri="{FF2B5EF4-FFF2-40B4-BE49-F238E27FC236}">
                <a16:creationId xmlns:a16="http://schemas.microsoft.com/office/drawing/2014/main" id="{C5C8C425-1573-498E-9305-03FF7512D240}"/>
              </a:ext>
            </a:extLst>
          </p:cNvPr>
          <p:cNvSpPr txBox="1"/>
          <p:nvPr/>
        </p:nvSpPr>
        <p:spPr>
          <a:xfrm>
            <a:off x="10306975" y="3961152"/>
            <a:ext cx="1651243" cy="707886"/>
          </a:xfrm>
          <a:prstGeom prst="rect">
            <a:avLst/>
          </a:prstGeom>
          <a:noFill/>
          <a:ln>
            <a:solidFill>
              <a:schemeClr val="accent2"/>
            </a:solidFill>
          </a:ln>
        </p:spPr>
        <p:txBody>
          <a:bodyPr wrap="square" rtlCol="0">
            <a:spAutoFit/>
          </a:bodyPr>
          <a:lstStyle/>
          <a:p>
            <a:r>
              <a:rPr lang="en-GB" sz="1000" dirty="0"/>
              <a:t>Data on use of the system combined with telephony data will allow any casual relationship to be tested</a:t>
            </a:r>
          </a:p>
        </p:txBody>
      </p:sp>
      <p:sp>
        <p:nvSpPr>
          <p:cNvPr id="58" name="Arrow: Bent-Up 57">
            <a:extLst>
              <a:ext uri="{FF2B5EF4-FFF2-40B4-BE49-F238E27FC236}">
                <a16:creationId xmlns:a16="http://schemas.microsoft.com/office/drawing/2014/main" id="{C0F471BE-E824-4E07-BDE7-71F4023D370E}"/>
              </a:ext>
            </a:extLst>
          </p:cNvPr>
          <p:cNvSpPr/>
          <p:nvPr/>
        </p:nvSpPr>
        <p:spPr>
          <a:xfrm rot="5400000" flipV="1">
            <a:off x="9698237" y="3881102"/>
            <a:ext cx="308114" cy="1904261"/>
          </a:xfrm>
          <a:prstGeom prst="bentUpArrow">
            <a:avLst>
              <a:gd name="adj1" fmla="val 20231"/>
              <a:gd name="adj2" fmla="val 19635"/>
              <a:gd name="adj3" fmla="val 27185"/>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Arrow: Right 58">
            <a:extLst>
              <a:ext uri="{FF2B5EF4-FFF2-40B4-BE49-F238E27FC236}">
                <a16:creationId xmlns:a16="http://schemas.microsoft.com/office/drawing/2014/main" id="{E6612813-B6A2-40AF-A147-046569806CF9}"/>
              </a:ext>
            </a:extLst>
          </p:cNvPr>
          <p:cNvSpPr/>
          <p:nvPr/>
        </p:nvSpPr>
        <p:spPr>
          <a:xfrm rot="10800000">
            <a:off x="5519329" y="3588257"/>
            <a:ext cx="792694" cy="157380"/>
          </a:xfrm>
          <a:prstGeom prst="rightArrow">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TextBox 70">
            <a:extLst>
              <a:ext uri="{FF2B5EF4-FFF2-40B4-BE49-F238E27FC236}">
                <a16:creationId xmlns:a16="http://schemas.microsoft.com/office/drawing/2014/main" id="{EA0DAD6C-843E-415D-9D99-C29B0028F438}"/>
              </a:ext>
            </a:extLst>
          </p:cNvPr>
          <p:cNvSpPr txBox="1"/>
          <p:nvPr/>
        </p:nvSpPr>
        <p:spPr>
          <a:xfrm>
            <a:off x="11167822" y="6514225"/>
            <a:ext cx="1066800" cy="307777"/>
          </a:xfrm>
          <a:prstGeom prst="rect">
            <a:avLst/>
          </a:prstGeom>
          <a:noFill/>
        </p:spPr>
        <p:txBody>
          <a:bodyPr wrap="square" rtlCol="0">
            <a:spAutoFit/>
          </a:bodyPr>
          <a:lstStyle/>
          <a:p>
            <a:r>
              <a:rPr lang="en-GB" sz="1400" dirty="0"/>
              <a:t>Pratt - 2019</a:t>
            </a:r>
          </a:p>
        </p:txBody>
      </p:sp>
      <p:sp>
        <p:nvSpPr>
          <p:cNvPr id="72" name="Title 1">
            <a:extLst>
              <a:ext uri="{FF2B5EF4-FFF2-40B4-BE49-F238E27FC236}">
                <a16:creationId xmlns:a16="http://schemas.microsoft.com/office/drawing/2014/main" id="{E99026C4-3A88-4C44-87AD-0ED066A1B155}"/>
              </a:ext>
            </a:extLst>
          </p:cNvPr>
          <p:cNvSpPr txBox="1">
            <a:spLocks/>
          </p:cNvSpPr>
          <p:nvPr/>
        </p:nvSpPr>
        <p:spPr>
          <a:xfrm>
            <a:off x="418225" y="1365448"/>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GB" sz="3100" dirty="0">
                <a:solidFill>
                  <a:srgbClr val="FFFFFF"/>
                </a:solidFill>
              </a:rPr>
              <a:t>“Should we be driving usage of the automated notes from our new digitisation change?”</a:t>
            </a:r>
          </a:p>
        </p:txBody>
      </p:sp>
    </p:spTree>
    <p:extLst>
      <p:ext uri="{BB962C8B-B14F-4D97-AF65-F5344CB8AC3E}">
        <p14:creationId xmlns:p14="http://schemas.microsoft.com/office/powerpoint/2010/main" val="7675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1646F-027A-4693-85A9-4730A92A9309}"/>
              </a:ext>
            </a:extLst>
          </p:cNvPr>
          <p:cNvSpPr>
            <a:spLocks noGrp="1"/>
          </p:cNvSpPr>
          <p:nvPr>
            <p:ph type="title"/>
          </p:nvPr>
        </p:nvSpPr>
        <p:spPr>
          <a:xfrm>
            <a:off x="418225" y="1795972"/>
            <a:ext cx="3201366" cy="3266054"/>
          </a:xfrm>
        </p:spPr>
        <p:txBody>
          <a:bodyPr anchor="b">
            <a:normAutofit/>
          </a:bodyPr>
          <a:lstStyle/>
          <a:p>
            <a:pPr algn="r"/>
            <a:r>
              <a:rPr lang="en-GB" sz="3100" b="1" dirty="0">
                <a:solidFill>
                  <a:srgbClr val="FFFFFF"/>
                </a:solidFill>
              </a:rPr>
              <a:t>Causality: </a:t>
            </a:r>
            <a:br>
              <a:rPr lang="en-GB" sz="3100" b="1" dirty="0">
                <a:solidFill>
                  <a:srgbClr val="FFFFFF"/>
                </a:solidFill>
              </a:rPr>
            </a:br>
            <a:r>
              <a:rPr lang="en-US" sz="3100" dirty="0">
                <a:solidFill>
                  <a:srgbClr val="FFFFFF"/>
                </a:solidFill>
              </a:rPr>
              <a:t>Do the automated notes influence Total Call Handling Time (TCHT)?</a:t>
            </a:r>
            <a:br>
              <a:rPr lang="en-US" sz="3100" dirty="0">
                <a:solidFill>
                  <a:srgbClr val="FFFFFF"/>
                </a:solidFill>
              </a:rPr>
            </a:br>
            <a:r>
              <a:rPr lang="en-GB" sz="3100" dirty="0">
                <a:solidFill>
                  <a:srgbClr val="FFFFFF"/>
                </a:solidFill>
              </a:rPr>
              <a:t> </a:t>
            </a:r>
          </a:p>
        </p:txBody>
      </p:sp>
      <p:sp>
        <p:nvSpPr>
          <p:cNvPr id="18" name="TextBox 17">
            <a:extLst>
              <a:ext uri="{FF2B5EF4-FFF2-40B4-BE49-F238E27FC236}">
                <a16:creationId xmlns:a16="http://schemas.microsoft.com/office/drawing/2014/main" id="{1EC58273-128E-446A-8B88-E598E71AF9A9}"/>
              </a:ext>
            </a:extLst>
          </p:cNvPr>
          <p:cNvSpPr txBox="1"/>
          <p:nvPr/>
        </p:nvSpPr>
        <p:spPr>
          <a:xfrm>
            <a:off x="4329689" y="440217"/>
            <a:ext cx="7126225" cy="646331"/>
          </a:xfrm>
          <a:prstGeom prst="rect">
            <a:avLst/>
          </a:prstGeom>
          <a:noFill/>
        </p:spPr>
        <p:txBody>
          <a:bodyPr wrap="square" rtlCol="0">
            <a:spAutoFit/>
          </a:bodyPr>
          <a:lstStyle/>
          <a:p>
            <a:pPr algn="ctr"/>
            <a:r>
              <a:rPr lang="en-GB" b="1" dirty="0"/>
              <a:t>Does the automated notes function influence Total Call Handling Time?</a:t>
            </a:r>
          </a:p>
          <a:p>
            <a:endParaRPr lang="en-GB" b="1" dirty="0"/>
          </a:p>
        </p:txBody>
      </p:sp>
      <p:sp>
        <p:nvSpPr>
          <p:cNvPr id="4" name="Flowchart: Decision 3">
            <a:extLst>
              <a:ext uri="{FF2B5EF4-FFF2-40B4-BE49-F238E27FC236}">
                <a16:creationId xmlns:a16="http://schemas.microsoft.com/office/drawing/2014/main" id="{A3A81D8A-9F41-438A-BCFD-9F918EC1A6D6}"/>
              </a:ext>
            </a:extLst>
          </p:cNvPr>
          <p:cNvSpPr/>
          <p:nvPr/>
        </p:nvSpPr>
        <p:spPr>
          <a:xfrm>
            <a:off x="6628218" y="2057400"/>
            <a:ext cx="2336783" cy="106944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Does system use impact TCHT?</a:t>
            </a:r>
          </a:p>
        </p:txBody>
      </p:sp>
      <p:sp>
        <p:nvSpPr>
          <p:cNvPr id="5" name="Flowchart: Stored Data 4">
            <a:extLst>
              <a:ext uri="{FF2B5EF4-FFF2-40B4-BE49-F238E27FC236}">
                <a16:creationId xmlns:a16="http://schemas.microsoft.com/office/drawing/2014/main" id="{4F6846C5-14BB-43D5-8408-AA8EE5D2A34B}"/>
              </a:ext>
            </a:extLst>
          </p:cNvPr>
          <p:cNvSpPr/>
          <p:nvPr/>
        </p:nvSpPr>
        <p:spPr>
          <a:xfrm>
            <a:off x="4453337" y="1756365"/>
            <a:ext cx="1601698" cy="630092"/>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Audit logs</a:t>
            </a:r>
          </a:p>
        </p:txBody>
      </p:sp>
      <p:sp>
        <p:nvSpPr>
          <p:cNvPr id="20" name="Flowchart: Stored Data 19">
            <a:extLst>
              <a:ext uri="{FF2B5EF4-FFF2-40B4-BE49-F238E27FC236}">
                <a16:creationId xmlns:a16="http://schemas.microsoft.com/office/drawing/2014/main" id="{81C99C19-6850-406C-BF58-834B6C4306D7}"/>
              </a:ext>
            </a:extLst>
          </p:cNvPr>
          <p:cNvSpPr/>
          <p:nvPr/>
        </p:nvSpPr>
        <p:spPr>
          <a:xfrm>
            <a:off x="4437130" y="2704065"/>
            <a:ext cx="1601698" cy="630092"/>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CRM Export</a:t>
            </a:r>
          </a:p>
        </p:txBody>
      </p:sp>
      <p:sp>
        <p:nvSpPr>
          <p:cNvPr id="22" name="Flowchart: Stored Data 21">
            <a:extLst>
              <a:ext uri="{FF2B5EF4-FFF2-40B4-BE49-F238E27FC236}">
                <a16:creationId xmlns:a16="http://schemas.microsoft.com/office/drawing/2014/main" id="{036D950A-A74C-4165-82FE-95EB462E3364}"/>
              </a:ext>
            </a:extLst>
          </p:cNvPr>
          <p:cNvSpPr/>
          <p:nvPr/>
        </p:nvSpPr>
        <p:spPr>
          <a:xfrm>
            <a:off x="4481722" y="3649141"/>
            <a:ext cx="1601698" cy="630092"/>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Telephony extract</a:t>
            </a:r>
          </a:p>
        </p:txBody>
      </p:sp>
      <p:cxnSp>
        <p:nvCxnSpPr>
          <p:cNvPr id="10" name="Connector: Elbow 9">
            <a:extLst>
              <a:ext uri="{FF2B5EF4-FFF2-40B4-BE49-F238E27FC236}">
                <a16:creationId xmlns:a16="http://schemas.microsoft.com/office/drawing/2014/main" id="{F81AE0EA-99F7-43EE-A5C0-BAAB050CAE68}"/>
              </a:ext>
            </a:extLst>
          </p:cNvPr>
          <p:cNvCxnSpPr>
            <a:stCxn id="5" idx="3"/>
            <a:endCxn id="4" idx="1"/>
          </p:cNvCxnSpPr>
          <p:nvPr/>
        </p:nvCxnSpPr>
        <p:spPr>
          <a:xfrm>
            <a:off x="5788085" y="2071411"/>
            <a:ext cx="840133" cy="520712"/>
          </a:xfrm>
          <a:prstGeom prst="bentConnector3">
            <a:avLst>
              <a:gd name="adj1" fmla="val 518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BF68FA8B-956A-4F96-8EA0-3687681F23C8}"/>
              </a:ext>
            </a:extLst>
          </p:cNvPr>
          <p:cNvCxnSpPr>
            <a:stCxn id="20" idx="3"/>
            <a:endCxn id="4" idx="1"/>
          </p:cNvCxnSpPr>
          <p:nvPr/>
        </p:nvCxnSpPr>
        <p:spPr>
          <a:xfrm flipV="1">
            <a:off x="5771878" y="2592123"/>
            <a:ext cx="856340" cy="426988"/>
          </a:xfrm>
          <a:prstGeom prst="bentConnector3">
            <a:avLst>
              <a:gd name="adj1" fmla="val 524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1E5D8AE-0A6D-4C31-BB25-7D17C8C979D9}"/>
              </a:ext>
            </a:extLst>
          </p:cNvPr>
          <p:cNvCxnSpPr>
            <a:stCxn id="22" idx="3"/>
            <a:endCxn id="4" idx="1"/>
          </p:cNvCxnSpPr>
          <p:nvPr/>
        </p:nvCxnSpPr>
        <p:spPr>
          <a:xfrm flipV="1">
            <a:off x="5816470" y="2592123"/>
            <a:ext cx="811748" cy="13720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Flowchart: Process 28">
            <a:extLst>
              <a:ext uri="{FF2B5EF4-FFF2-40B4-BE49-F238E27FC236}">
                <a16:creationId xmlns:a16="http://schemas.microsoft.com/office/drawing/2014/main" id="{84418F1F-770B-427B-A064-F5091C9BF730}"/>
              </a:ext>
            </a:extLst>
          </p:cNvPr>
          <p:cNvSpPr/>
          <p:nvPr/>
        </p:nvSpPr>
        <p:spPr>
          <a:xfrm>
            <a:off x="9781510" y="1651001"/>
            <a:ext cx="1795046" cy="7172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Increase in TCHT: halt the use of notes</a:t>
            </a:r>
          </a:p>
        </p:txBody>
      </p:sp>
      <p:cxnSp>
        <p:nvCxnSpPr>
          <p:cNvPr id="31" name="Connector: Elbow 30">
            <a:extLst>
              <a:ext uri="{FF2B5EF4-FFF2-40B4-BE49-F238E27FC236}">
                <a16:creationId xmlns:a16="http://schemas.microsoft.com/office/drawing/2014/main" id="{DD36D522-C82E-49E9-8BB9-6ED61CE33F99}"/>
              </a:ext>
            </a:extLst>
          </p:cNvPr>
          <p:cNvCxnSpPr>
            <a:stCxn id="4" idx="3"/>
            <a:endCxn id="29" idx="1"/>
          </p:cNvCxnSpPr>
          <p:nvPr/>
        </p:nvCxnSpPr>
        <p:spPr>
          <a:xfrm flipV="1">
            <a:off x="8965001" y="2009610"/>
            <a:ext cx="816509" cy="5825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2B5F1CE-42F4-4D47-B940-B8EFDDA491C6}"/>
              </a:ext>
            </a:extLst>
          </p:cNvPr>
          <p:cNvSpPr txBox="1"/>
          <p:nvPr/>
        </p:nvSpPr>
        <p:spPr>
          <a:xfrm>
            <a:off x="8773493" y="2312652"/>
            <a:ext cx="824946" cy="246221"/>
          </a:xfrm>
          <a:prstGeom prst="rect">
            <a:avLst/>
          </a:prstGeom>
          <a:noFill/>
        </p:spPr>
        <p:txBody>
          <a:bodyPr wrap="square" rtlCol="0">
            <a:spAutoFit/>
          </a:bodyPr>
          <a:lstStyle/>
          <a:p>
            <a:r>
              <a:rPr lang="en-GB" sz="1000" dirty="0"/>
              <a:t>Increase</a:t>
            </a:r>
          </a:p>
        </p:txBody>
      </p:sp>
      <p:sp>
        <p:nvSpPr>
          <p:cNvPr id="39" name="Flowchart: Process 38">
            <a:extLst>
              <a:ext uri="{FF2B5EF4-FFF2-40B4-BE49-F238E27FC236}">
                <a16:creationId xmlns:a16="http://schemas.microsoft.com/office/drawing/2014/main" id="{6AECB600-A4EB-4C2F-A5E6-BB4227C6A87D}"/>
              </a:ext>
            </a:extLst>
          </p:cNvPr>
          <p:cNvSpPr/>
          <p:nvPr/>
        </p:nvSpPr>
        <p:spPr>
          <a:xfrm>
            <a:off x="6897979" y="3454219"/>
            <a:ext cx="1795046" cy="7172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Decrease in TCHT: Use the output to drive further use</a:t>
            </a:r>
          </a:p>
        </p:txBody>
      </p:sp>
      <p:cxnSp>
        <p:nvCxnSpPr>
          <p:cNvPr id="41" name="Straight Arrow Connector 40">
            <a:extLst>
              <a:ext uri="{FF2B5EF4-FFF2-40B4-BE49-F238E27FC236}">
                <a16:creationId xmlns:a16="http://schemas.microsoft.com/office/drawing/2014/main" id="{FD43DD86-9108-49F4-8C6A-9F47234C7C3A}"/>
              </a:ext>
            </a:extLst>
          </p:cNvPr>
          <p:cNvCxnSpPr>
            <a:stCxn id="4" idx="2"/>
            <a:endCxn id="39" idx="0"/>
          </p:cNvCxnSpPr>
          <p:nvPr/>
        </p:nvCxnSpPr>
        <p:spPr>
          <a:xfrm flipH="1">
            <a:off x="7795502" y="3126845"/>
            <a:ext cx="1108" cy="327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D3B8B7D-79D5-4468-AC2A-B0076B64F75A}"/>
              </a:ext>
            </a:extLst>
          </p:cNvPr>
          <p:cNvSpPr txBox="1"/>
          <p:nvPr/>
        </p:nvSpPr>
        <p:spPr>
          <a:xfrm>
            <a:off x="7932218" y="3147346"/>
            <a:ext cx="824946" cy="246221"/>
          </a:xfrm>
          <a:prstGeom prst="rect">
            <a:avLst/>
          </a:prstGeom>
          <a:noFill/>
        </p:spPr>
        <p:txBody>
          <a:bodyPr wrap="square" rtlCol="0">
            <a:spAutoFit/>
          </a:bodyPr>
          <a:lstStyle/>
          <a:p>
            <a:r>
              <a:rPr lang="en-GB" sz="1000" dirty="0"/>
              <a:t>Decrease</a:t>
            </a:r>
          </a:p>
        </p:txBody>
      </p:sp>
      <p:sp>
        <p:nvSpPr>
          <p:cNvPr id="44" name="Flowchart: Process 43">
            <a:extLst>
              <a:ext uri="{FF2B5EF4-FFF2-40B4-BE49-F238E27FC236}">
                <a16:creationId xmlns:a16="http://schemas.microsoft.com/office/drawing/2014/main" id="{7FBEB7D8-66BD-42C4-83F6-93FFFD933422}"/>
              </a:ext>
            </a:extLst>
          </p:cNvPr>
          <p:cNvSpPr/>
          <p:nvPr/>
        </p:nvSpPr>
        <p:spPr>
          <a:xfrm>
            <a:off x="6897979" y="4422429"/>
            <a:ext cx="1795046" cy="7172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Assess impact in seconds and convert to financial saving</a:t>
            </a:r>
          </a:p>
        </p:txBody>
      </p:sp>
      <p:cxnSp>
        <p:nvCxnSpPr>
          <p:cNvPr id="46" name="Straight Arrow Connector 45">
            <a:extLst>
              <a:ext uri="{FF2B5EF4-FFF2-40B4-BE49-F238E27FC236}">
                <a16:creationId xmlns:a16="http://schemas.microsoft.com/office/drawing/2014/main" id="{981F5D9D-7795-4C31-9275-D2CDDDD1E645}"/>
              </a:ext>
            </a:extLst>
          </p:cNvPr>
          <p:cNvCxnSpPr>
            <a:stCxn id="39" idx="2"/>
            <a:endCxn id="44" idx="0"/>
          </p:cNvCxnSpPr>
          <p:nvPr/>
        </p:nvCxnSpPr>
        <p:spPr>
          <a:xfrm>
            <a:off x="7795502" y="4171437"/>
            <a:ext cx="0" cy="250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Flowchart: Process 52">
            <a:extLst>
              <a:ext uri="{FF2B5EF4-FFF2-40B4-BE49-F238E27FC236}">
                <a16:creationId xmlns:a16="http://schemas.microsoft.com/office/drawing/2014/main" id="{3E7BC64C-ED89-42F9-AA58-D5497BE19D69}"/>
              </a:ext>
            </a:extLst>
          </p:cNvPr>
          <p:cNvSpPr/>
          <p:nvPr/>
        </p:nvSpPr>
        <p:spPr>
          <a:xfrm>
            <a:off x="8994875" y="4422429"/>
            <a:ext cx="1795046" cy="7172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Distribute findings for peer review, and feed into sales team</a:t>
            </a:r>
          </a:p>
        </p:txBody>
      </p:sp>
      <p:cxnSp>
        <p:nvCxnSpPr>
          <p:cNvPr id="55" name="Straight Arrow Connector 54">
            <a:extLst>
              <a:ext uri="{FF2B5EF4-FFF2-40B4-BE49-F238E27FC236}">
                <a16:creationId xmlns:a16="http://schemas.microsoft.com/office/drawing/2014/main" id="{82C053A4-0F2D-4150-B12C-8BC07CFB5DCD}"/>
              </a:ext>
            </a:extLst>
          </p:cNvPr>
          <p:cNvCxnSpPr>
            <a:stCxn id="44" idx="3"/>
            <a:endCxn id="53" idx="1"/>
          </p:cNvCxnSpPr>
          <p:nvPr/>
        </p:nvCxnSpPr>
        <p:spPr>
          <a:xfrm>
            <a:off x="8693025" y="4781038"/>
            <a:ext cx="3018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C1D6C20-3DA2-41EE-977D-B7F548744D81}"/>
              </a:ext>
            </a:extLst>
          </p:cNvPr>
          <p:cNvCxnSpPr>
            <a:cxnSpLocks/>
            <a:stCxn id="4" idx="0"/>
            <a:endCxn id="67" idx="2"/>
          </p:cNvCxnSpPr>
          <p:nvPr/>
        </p:nvCxnSpPr>
        <p:spPr>
          <a:xfrm flipV="1">
            <a:off x="7796610" y="1872570"/>
            <a:ext cx="1750" cy="184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4D6FBCF-FFED-4520-B1E8-764ED9B27C54}"/>
              </a:ext>
            </a:extLst>
          </p:cNvPr>
          <p:cNvSpPr txBox="1"/>
          <p:nvPr/>
        </p:nvSpPr>
        <p:spPr>
          <a:xfrm>
            <a:off x="7886246" y="1838462"/>
            <a:ext cx="824946" cy="246221"/>
          </a:xfrm>
          <a:prstGeom prst="rect">
            <a:avLst/>
          </a:prstGeom>
          <a:noFill/>
        </p:spPr>
        <p:txBody>
          <a:bodyPr wrap="square" rtlCol="0">
            <a:spAutoFit/>
          </a:bodyPr>
          <a:lstStyle/>
          <a:p>
            <a:r>
              <a:rPr lang="en-GB" sz="1000" dirty="0"/>
              <a:t>No impact</a:t>
            </a:r>
          </a:p>
        </p:txBody>
      </p:sp>
      <p:sp>
        <p:nvSpPr>
          <p:cNvPr id="67" name="Flowchart: Process 66">
            <a:extLst>
              <a:ext uri="{FF2B5EF4-FFF2-40B4-BE49-F238E27FC236}">
                <a16:creationId xmlns:a16="http://schemas.microsoft.com/office/drawing/2014/main" id="{8105AE24-DC57-4A16-914C-7DA26225D38F}"/>
              </a:ext>
            </a:extLst>
          </p:cNvPr>
          <p:cNvSpPr/>
          <p:nvPr/>
        </p:nvSpPr>
        <p:spPr>
          <a:xfrm>
            <a:off x="6900837" y="1155352"/>
            <a:ext cx="1795046" cy="71721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Kick off a new project to look for potential improvements</a:t>
            </a:r>
          </a:p>
        </p:txBody>
      </p:sp>
      <p:sp>
        <p:nvSpPr>
          <p:cNvPr id="68" name="TextBox 67">
            <a:extLst>
              <a:ext uri="{FF2B5EF4-FFF2-40B4-BE49-F238E27FC236}">
                <a16:creationId xmlns:a16="http://schemas.microsoft.com/office/drawing/2014/main" id="{A21DFCCD-E9C3-4F15-902B-7C1A43ABB61D}"/>
              </a:ext>
            </a:extLst>
          </p:cNvPr>
          <p:cNvSpPr txBox="1"/>
          <p:nvPr/>
        </p:nvSpPr>
        <p:spPr>
          <a:xfrm>
            <a:off x="4369105" y="5492811"/>
            <a:ext cx="7487615" cy="1200329"/>
          </a:xfrm>
          <a:prstGeom prst="rect">
            <a:avLst/>
          </a:prstGeom>
          <a:noFill/>
        </p:spPr>
        <p:txBody>
          <a:bodyPr wrap="square" rtlCol="0">
            <a:spAutoFit/>
          </a:bodyPr>
          <a:lstStyle/>
          <a:p>
            <a:r>
              <a:rPr lang="en-GB" sz="1200" b="1" dirty="0"/>
              <a:t>By implementing this change, I hope to test the following hypothesis:  </a:t>
            </a:r>
          </a:p>
          <a:p>
            <a:endParaRPr lang="en-GB" sz="1200" b="1" dirty="0"/>
          </a:p>
          <a:p>
            <a:pPr lvl="1"/>
            <a:r>
              <a:rPr lang="en-GB" sz="1200" dirty="0"/>
              <a:t>The use of automated notes reduce the Total Call Handling Time (TCHT)</a:t>
            </a:r>
          </a:p>
          <a:p>
            <a:pPr lvl="1"/>
            <a:endParaRPr lang="en-GB" sz="1200" b="1" dirty="0"/>
          </a:p>
          <a:p>
            <a:r>
              <a:rPr lang="en-GB" sz="1200" dirty="0"/>
              <a:t>The business expectation is that there will be a causal relationship between the automated notes, and a reduction in TCHT. </a:t>
            </a:r>
          </a:p>
        </p:txBody>
      </p:sp>
      <p:cxnSp>
        <p:nvCxnSpPr>
          <p:cNvPr id="32" name="Connector: Elbow 31">
            <a:extLst>
              <a:ext uri="{FF2B5EF4-FFF2-40B4-BE49-F238E27FC236}">
                <a16:creationId xmlns:a16="http://schemas.microsoft.com/office/drawing/2014/main" id="{78BD6F29-59A7-4507-97B1-E3CEB5F2B93D}"/>
              </a:ext>
            </a:extLst>
          </p:cNvPr>
          <p:cNvCxnSpPr>
            <a:cxnSpLocks/>
            <a:stCxn id="29" idx="0"/>
            <a:endCxn id="67" idx="3"/>
          </p:cNvCxnSpPr>
          <p:nvPr/>
        </p:nvCxnSpPr>
        <p:spPr>
          <a:xfrm rot="16200000" flipV="1">
            <a:off x="9618938" y="590906"/>
            <a:ext cx="137040" cy="19831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899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9A02EE-9FB3-4FB1-A851-8DC7F52A2907}"/>
              </a:ext>
            </a:extLst>
          </p:cNvPr>
          <p:cNvSpPr/>
          <p:nvPr/>
        </p:nvSpPr>
        <p:spPr>
          <a:xfrm>
            <a:off x="7608281" y="511388"/>
            <a:ext cx="3605213" cy="16698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50000"/>
                  </a:schemeClr>
                </a:solidFill>
              </a:rPr>
              <a:t>Levers</a:t>
            </a:r>
          </a:p>
          <a:p>
            <a:pPr marL="285750" indent="-285750">
              <a:buFont typeface="Arial" panose="020B0604020202020204" pitchFamily="34" charset="0"/>
              <a:buChar char="•"/>
            </a:pPr>
            <a:r>
              <a:rPr lang="en-GB" sz="1400" dirty="0">
                <a:solidFill>
                  <a:schemeClr val="bg1">
                    <a:lumMod val="50000"/>
                  </a:schemeClr>
                </a:solidFill>
              </a:rPr>
              <a:t>Advisor communication/training</a:t>
            </a:r>
          </a:p>
          <a:p>
            <a:pPr marL="285750" indent="-285750">
              <a:buFont typeface="Arial" panose="020B0604020202020204" pitchFamily="34" charset="0"/>
              <a:buChar char="•"/>
            </a:pPr>
            <a:r>
              <a:rPr lang="en-GB" sz="1400" dirty="0">
                <a:solidFill>
                  <a:schemeClr val="bg1">
                    <a:lumMod val="50000"/>
                  </a:schemeClr>
                </a:solidFill>
              </a:rPr>
              <a:t>Team Manager involvement</a:t>
            </a:r>
          </a:p>
          <a:p>
            <a:pPr marL="285750" indent="-285750">
              <a:buFont typeface="Arial" panose="020B0604020202020204" pitchFamily="34" charset="0"/>
              <a:buChar char="•"/>
            </a:pPr>
            <a:r>
              <a:rPr lang="en-GB" sz="1400" dirty="0">
                <a:solidFill>
                  <a:schemeClr val="bg1">
                    <a:lumMod val="50000"/>
                  </a:schemeClr>
                </a:solidFill>
              </a:rPr>
              <a:t>Loop back into the external development team</a:t>
            </a:r>
          </a:p>
        </p:txBody>
      </p:sp>
      <p:sp>
        <p:nvSpPr>
          <p:cNvPr id="16" name="Rectangle 15">
            <a:extLst>
              <a:ext uri="{FF2B5EF4-FFF2-40B4-BE49-F238E27FC236}">
                <a16:creationId xmlns:a16="http://schemas.microsoft.com/office/drawing/2014/main" id="{693DAF34-02BD-41B2-8F21-147A1451723F}"/>
              </a:ext>
            </a:extLst>
          </p:cNvPr>
          <p:cNvSpPr/>
          <p:nvPr/>
        </p:nvSpPr>
        <p:spPr>
          <a:xfrm>
            <a:off x="7608280" y="2559842"/>
            <a:ext cx="3605213" cy="1547453"/>
          </a:xfrm>
          <a:prstGeom prst="rect">
            <a:avLst/>
          </a:prstGeom>
          <a:solidFill>
            <a:srgbClr val="F8FF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50000"/>
                  </a:schemeClr>
                </a:solidFill>
              </a:rPr>
              <a:t>Intermediates</a:t>
            </a:r>
            <a:endParaRPr lang="en-GB" sz="1400" dirty="0">
              <a:solidFill>
                <a:schemeClr val="bg1">
                  <a:lumMod val="50000"/>
                </a:schemeClr>
              </a:solidFill>
            </a:endParaRPr>
          </a:p>
          <a:p>
            <a:pPr marL="285750" indent="-285750">
              <a:buFont typeface="Arial" panose="020B0604020202020204" pitchFamily="34" charset="0"/>
              <a:buChar char="•"/>
            </a:pPr>
            <a:r>
              <a:rPr lang="en-GB" sz="1400" dirty="0">
                <a:solidFill>
                  <a:schemeClr val="bg1">
                    <a:lumMod val="50000"/>
                  </a:schemeClr>
                </a:solidFill>
              </a:rPr>
              <a:t>Advisors using the automated notes</a:t>
            </a:r>
          </a:p>
          <a:p>
            <a:pPr marL="285750" indent="-285750">
              <a:buFont typeface="Arial" panose="020B0604020202020204" pitchFamily="34" charset="0"/>
              <a:buChar char="•"/>
            </a:pPr>
            <a:r>
              <a:rPr lang="en-GB" sz="1400" dirty="0">
                <a:solidFill>
                  <a:schemeClr val="bg1">
                    <a:lumMod val="50000"/>
                  </a:schemeClr>
                </a:solidFill>
              </a:rPr>
              <a:t>Ability to assess the impact on call duration</a:t>
            </a:r>
          </a:p>
          <a:p>
            <a:pPr marL="285750" indent="-285750">
              <a:buFont typeface="Arial" panose="020B0604020202020204" pitchFamily="34" charset="0"/>
              <a:buChar char="•"/>
            </a:pPr>
            <a:r>
              <a:rPr lang="en-GB" sz="1400" dirty="0">
                <a:solidFill>
                  <a:schemeClr val="bg1">
                    <a:lumMod val="50000"/>
                  </a:schemeClr>
                </a:solidFill>
              </a:rPr>
              <a:t>Feed back to the development team on how the notes work</a:t>
            </a:r>
          </a:p>
        </p:txBody>
      </p:sp>
      <p:sp>
        <p:nvSpPr>
          <p:cNvPr id="20" name="Rectangle 19">
            <a:extLst>
              <a:ext uri="{FF2B5EF4-FFF2-40B4-BE49-F238E27FC236}">
                <a16:creationId xmlns:a16="http://schemas.microsoft.com/office/drawing/2014/main" id="{D8B89A4F-81DE-4AC7-ACF5-4D63FB73CDA4}"/>
              </a:ext>
            </a:extLst>
          </p:cNvPr>
          <p:cNvSpPr/>
          <p:nvPr/>
        </p:nvSpPr>
        <p:spPr>
          <a:xfrm>
            <a:off x="7608279" y="4514034"/>
            <a:ext cx="3605213" cy="227884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50000"/>
                  </a:schemeClr>
                </a:solidFill>
              </a:rPr>
              <a:t>Outcomes</a:t>
            </a:r>
          </a:p>
          <a:p>
            <a:pPr marL="285750" indent="-285750">
              <a:buFont typeface="Arial" panose="020B0604020202020204" pitchFamily="34" charset="0"/>
              <a:buChar char="•"/>
            </a:pPr>
            <a:r>
              <a:rPr lang="en-GB" sz="1400" dirty="0">
                <a:solidFill>
                  <a:schemeClr val="tx1"/>
                </a:solidFill>
              </a:rPr>
              <a:t>No negative impact on our advisors</a:t>
            </a:r>
          </a:p>
          <a:p>
            <a:pPr marL="285750" indent="-285750">
              <a:buFont typeface="Arial" panose="020B0604020202020204" pitchFamily="34" charset="0"/>
              <a:buChar char="•"/>
            </a:pPr>
            <a:r>
              <a:rPr lang="en-GB" sz="1400" dirty="0">
                <a:solidFill>
                  <a:schemeClr val="tx1"/>
                </a:solidFill>
              </a:rPr>
              <a:t>Reduced Total Call Handling Time</a:t>
            </a:r>
          </a:p>
          <a:p>
            <a:pPr marL="285750" indent="-285750">
              <a:buFont typeface="Arial" panose="020B0604020202020204" pitchFamily="34" charset="0"/>
              <a:buChar char="•"/>
            </a:pPr>
            <a:r>
              <a:rPr lang="en-GB" sz="1400" dirty="0">
                <a:solidFill>
                  <a:schemeClr val="bg1">
                    <a:lumMod val="50000"/>
                  </a:schemeClr>
                </a:solidFill>
              </a:rPr>
              <a:t>Continued investment in this digitisation change</a:t>
            </a:r>
          </a:p>
          <a:p>
            <a:pPr marL="285750" indent="-285750">
              <a:buFont typeface="Arial" panose="020B0604020202020204" pitchFamily="34" charset="0"/>
              <a:buChar char="•"/>
            </a:pPr>
            <a:r>
              <a:rPr lang="en-GB" sz="1400" dirty="0">
                <a:solidFill>
                  <a:schemeClr val="bg1">
                    <a:lumMod val="50000"/>
                  </a:schemeClr>
                </a:solidFill>
              </a:rPr>
              <a:t>The change will differentiate the service we provide, generating more clients</a:t>
            </a:r>
          </a:p>
          <a:p>
            <a:pPr marL="285750" indent="-285750">
              <a:buFont typeface="Arial" panose="020B0604020202020204" pitchFamily="34" charset="0"/>
              <a:buChar char="•"/>
            </a:pPr>
            <a:r>
              <a:rPr lang="en-GB" sz="1400" dirty="0">
                <a:solidFill>
                  <a:schemeClr val="bg1">
                    <a:lumMod val="50000"/>
                  </a:schemeClr>
                </a:solidFill>
              </a:rPr>
              <a:t>Capita portfolio expands </a:t>
            </a:r>
          </a:p>
          <a:p>
            <a:pPr marL="285750" indent="-285750">
              <a:buFont typeface="Arial" panose="020B0604020202020204" pitchFamily="34" charset="0"/>
              <a:buChar char="•"/>
            </a:pPr>
            <a:r>
              <a:rPr lang="en-GB" sz="1400" dirty="0">
                <a:solidFill>
                  <a:schemeClr val="bg1">
                    <a:lumMod val="50000"/>
                  </a:schemeClr>
                </a:solidFill>
              </a:rPr>
              <a:t>Increased profitability</a:t>
            </a:r>
          </a:p>
          <a:p>
            <a:pPr algn="ctr"/>
            <a:endParaRPr lang="en-GB" dirty="0"/>
          </a:p>
        </p:txBody>
      </p:sp>
      <p:sp>
        <p:nvSpPr>
          <p:cNvPr id="14" name="Rectangle 13">
            <a:extLst>
              <a:ext uri="{FF2B5EF4-FFF2-40B4-BE49-F238E27FC236}">
                <a16:creationId xmlns:a16="http://schemas.microsoft.com/office/drawing/2014/main" id="{725A7A06-F3EA-484D-B2F2-035F3B7E6A00}"/>
              </a:ext>
            </a:extLst>
          </p:cNvPr>
          <p:cNvSpPr/>
          <p:nvPr/>
        </p:nvSpPr>
        <p:spPr>
          <a:xfrm>
            <a:off x="4270159" y="511388"/>
            <a:ext cx="3107185" cy="628148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Ethics</a:t>
            </a:r>
            <a:endParaRPr lang="en-GB" sz="1400" dirty="0">
              <a:solidFill>
                <a:schemeClr val="tx1"/>
              </a:solidFill>
            </a:endParaRPr>
          </a:p>
          <a:p>
            <a:r>
              <a:rPr lang="en-GB" sz="1400" dirty="0">
                <a:solidFill>
                  <a:schemeClr val="tx1"/>
                </a:solidFill>
              </a:rPr>
              <a:t>These are the ethical considerations for this decision process:</a:t>
            </a:r>
          </a:p>
          <a:p>
            <a:endParaRPr lang="en-GB" sz="1400" dirty="0">
              <a:solidFill>
                <a:schemeClr val="tx1"/>
              </a:solidFill>
            </a:endParaRPr>
          </a:p>
          <a:p>
            <a:pPr marL="285750" indent="-285750">
              <a:buFont typeface="Arial" panose="020B0604020202020204" pitchFamily="34" charset="0"/>
              <a:buChar char="•"/>
            </a:pPr>
            <a:r>
              <a:rPr lang="en-GB" sz="1400" b="1" dirty="0">
                <a:solidFill>
                  <a:schemeClr val="tx1"/>
                </a:solidFill>
              </a:rPr>
              <a:t>Impact on users: </a:t>
            </a:r>
            <a:r>
              <a:rPr lang="en-GB" sz="1400" dirty="0">
                <a:solidFill>
                  <a:schemeClr val="tx1"/>
                </a:solidFill>
              </a:rPr>
              <a:t>Implementing any change could have a negative impact on the work that our advisors do.  Avoiding a negative impact should be seen as a key measure in the success of this change</a:t>
            </a:r>
          </a:p>
          <a:p>
            <a:pPr marL="285750" indent="-285750">
              <a:buFont typeface="Arial" panose="020B0604020202020204" pitchFamily="34" charset="0"/>
              <a:buChar char="•"/>
            </a:pPr>
            <a:endParaRPr lang="en-GB" sz="1400" dirty="0">
              <a:solidFill>
                <a:schemeClr val="tx1"/>
              </a:solidFill>
            </a:endParaRPr>
          </a:p>
          <a:p>
            <a:pPr marL="285750" indent="-285750">
              <a:buFont typeface="Arial" panose="020B0604020202020204" pitchFamily="34" charset="0"/>
              <a:buChar char="•"/>
            </a:pPr>
            <a:r>
              <a:rPr lang="en-GB" sz="1400" b="1" dirty="0">
                <a:solidFill>
                  <a:schemeClr val="tx1"/>
                </a:solidFill>
              </a:rPr>
              <a:t>GDPR Notes accuracy:</a:t>
            </a:r>
            <a:r>
              <a:rPr lang="en-GB" sz="1400" dirty="0">
                <a:solidFill>
                  <a:schemeClr val="tx1"/>
                </a:solidFill>
              </a:rPr>
              <a:t> Notes added onto the CRM must fairly represent the conversation between advisor and customer</a:t>
            </a:r>
          </a:p>
          <a:p>
            <a:pPr marL="285750" indent="-285750">
              <a:buFont typeface="Arial" panose="020B0604020202020204" pitchFamily="34" charset="0"/>
              <a:buChar char="•"/>
            </a:pPr>
            <a:endParaRPr lang="en-GB" sz="1400" b="1" dirty="0">
              <a:solidFill>
                <a:schemeClr val="tx1"/>
              </a:solidFill>
            </a:endParaRPr>
          </a:p>
          <a:p>
            <a:pPr marL="285750" indent="-285750">
              <a:buFont typeface="Arial" panose="020B0604020202020204" pitchFamily="34" charset="0"/>
              <a:buChar char="•"/>
            </a:pPr>
            <a:r>
              <a:rPr lang="en-GB" sz="1400" b="1" dirty="0">
                <a:solidFill>
                  <a:schemeClr val="tx1"/>
                </a:solidFill>
              </a:rPr>
              <a:t>Trial group:</a:t>
            </a:r>
            <a:r>
              <a:rPr lang="en-GB" sz="1400" dirty="0">
                <a:solidFill>
                  <a:schemeClr val="tx1"/>
                </a:solidFill>
              </a:rPr>
              <a:t> If we use a trail group, we need to ensure that those  Advisors are not penalised if the process increases call duration; as their scores and performance could be different to their pre-trail levels</a:t>
            </a:r>
          </a:p>
        </p:txBody>
      </p:sp>
      <p:sp>
        <p:nvSpPr>
          <p:cNvPr id="18" name="Arrow: Down 17">
            <a:extLst>
              <a:ext uri="{FF2B5EF4-FFF2-40B4-BE49-F238E27FC236}">
                <a16:creationId xmlns:a16="http://schemas.microsoft.com/office/drawing/2014/main" id="{A2C20316-66F1-44AF-ABFC-D2371B385E1E}"/>
              </a:ext>
            </a:extLst>
          </p:cNvPr>
          <p:cNvSpPr/>
          <p:nvPr/>
        </p:nvSpPr>
        <p:spPr>
          <a:xfrm>
            <a:off x="9129008" y="2181225"/>
            <a:ext cx="563760" cy="378617"/>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1129B263-648D-45EC-8B1D-353B30BBAB7C}"/>
              </a:ext>
            </a:extLst>
          </p:cNvPr>
          <p:cNvSpPr/>
          <p:nvPr/>
        </p:nvSpPr>
        <p:spPr>
          <a:xfrm>
            <a:off x="9129008" y="4115793"/>
            <a:ext cx="563760" cy="378617"/>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D7E2D7C7-B2A5-4D2F-B707-2C5DE2F54FD0}"/>
              </a:ext>
            </a:extLst>
          </p:cNvPr>
          <p:cNvSpPr txBox="1"/>
          <p:nvPr/>
        </p:nvSpPr>
        <p:spPr>
          <a:xfrm>
            <a:off x="6154483" y="65124"/>
            <a:ext cx="3976666" cy="369332"/>
          </a:xfrm>
          <a:prstGeom prst="rect">
            <a:avLst/>
          </a:prstGeom>
          <a:noFill/>
        </p:spPr>
        <p:txBody>
          <a:bodyPr wrap="none" rtlCol="0">
            <a:spAutoFit/>
          </a:bodyPr>
          <a:lstStyle/>
          <a:p>
            <a:r>
              <a:rPr lang="en-GB" b="1" dirty="0"/>
              <a:t>Decision model – Ethical Considerations</a:t>
            </a:r>
          </a:p>
        </p:txBody>
      </p:sp>
      <p:sp>
        <p:nvSpPr>
          <p:cNvPr id="28" name="TextBox 27">
            <a:extLst>
              <a:ext uri="{FF2B5EF4-FFF2-40B4-BE49-F238E27FC236}">
                <a16:creationId xmlns:a16="http://schemas.microsoft.com/office/drawing/2014/main" id="{EE64E378-5DAA-420C-BE31-7D1C164603D1}"/>
              </a:ext>
            </a:extLst>
          </p:cNvPr>
          <p:cNvSpPr txBox="1"/>
          <p:nvPr/>
        </p:nvSpPr>
        <p:spPr>
          <a:xfrm>
            <a:off x="11167822" y="6514225"/>
            <a:ext cx="1066800" cy="307777"/>
          </a:xfrm>
          <a:prstGeom prst="rect">
            <a:avLst/>
          </a:prstGeom>
          <a:noFill/>
        </p:spPr>
        <p:txBody>
          <a:bodyPr wrap="square" rtlCol="0">
            <a:spAutoFit/>
          </a:bodyPr>
          <a:lstStyle/>
          <a:p>
            <a:r>
              <a:rPr lang="en-GB" sz="1400" dirty="0"/>
              <a:t>Pratt - 2019</a:t>
            </a:r>
          </a:p>
        </p:txBody>
      </p:sp>
      <p:sp>
        <p:nvSpPr>
          <p:cNvPr id="29" name="Arrow: Bent-Up 28">
            <a:extLst>
              <a:ext uri="{FF2B5EF4-FFF2-40B4-BE49-F238E27FC236}">
                <a16:creationId xmlns:a16="http://schemas.microsoft.com/office/drawing/2014/main" id="{5118256C-4782-4F8A-A6EA-99DA4EE0CCD4}"/>
              </a:ext>
            </a:extLst>
          </p:cNvPr>
          <p:cNvSpPr/>
          <p:nvPr/>
        </p:nvSpPr>
        <p:spPr>
          <a:xfrm rot="5400000">
            <a:off x="6457271" y="3734392"/>
            <a:ext cx="2143759" cy="303617"/>
          </a:xfrm>
          <a:prstGeom prst="ben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itle 1">
            <a:extLst>
              <a:ext uri="{FF2B5EF4-FFF2-40B4-BE49-F238E27FC236}">
                <a16:creationId xmlns:a16="http://schemas.microsoft.com/office/drawing/2014/main" id="{34FE5DF1-46FA-4830-8B15-37CE82D2E700}"/>
              </a:ext>
            </a:extLst>
          </p:cNvPr>
          <p:cNvSpPr txBox="1">
            <a:spLocks/>
          </p:cNvSpPr>
          <p:nvPr/>
        </p:nvSpPr>
        <p:spPr>
          <a:xfrm>
            <a:off x="418225" y="1365448"/>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GB" sz="3100" dirty="0">
                <a:solidFill>
                  <a:srgbClr val="FFFFFF"/>
                </a:solidFill>
              </a:rPr>
              <a:t>“Should we be driving usage of the automated notes from our new digitisation change?”</a:t>
            </a:r>
          </a:p>
        </p:txBody>
      </p:sp>
    </p:spTree>
    <p:extLst>
      <p:ext uri="{BB962C8B-B14F-4D97-AF65-F5344CB8AC3E}">
        <p14:creationId xmlns:p14="http://schemas.microsoft.com/office/powerpoint/2010/main" val="240820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59A02EE-9FB3-4FB1-A851-8DC7F52A2907}"/>
              </a:ext>
            </a:extLst>
          </p:cNvPr>
          <p:cNvSpPr/>
          <p:nvPr/>
        </p:nvSpPr>
        <p:spPr>
          <a:xfrm>
            <a:off x="4279146" y="442912"/>
            <a:ext cx="3605213" cy="173831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50000"/>
                  </a:schemeClr>
                </a:solidFill>
              </a:rPr>
              <a:t>Levers</a:t>
            </a:r>
          </a:p>
          <a:p>
            <a:pPr marL="285750" indent="-285750">
              <a:buFont typeface="Arial" panose="020B0604020202020204" pitchFamily="34" charset="0"/>
              <a:buChar char="•"/>
            </a:pPr>
            <a:r>
              <a:rPr lang="en-GB" sz="1400" dirty="0">
                <a:solidFill>
                  <a:schemeClr val="bg1">
                    <a:lumMod val="50000"/>
                  </a:schemeClr>
                </a:solidFill>
              </a:rPr>
              <a:t>Advisor communication/training</a:t>
            </a:r>
          </a:p>
          <a:p>
            <a:pPr marL="285750" indent="-285750">
              <a:buFont typeface="Arial" panose="020B0604020202020204" pitchFamily="34" charset="0"/>
              <a:buChar char="•"/>
            </a:pPr>
            <a:r>
              <a:rPr lang="en-GB" sz="1400" dirty="0">
                <a:solidFill>
                  <a:schemeClr val="bg1">
                    <a:lumMod val="50000"/>
                  </a:schemeClr>
                </a:solidFill>
              </a:rPr>
              <a:t>Team Manager involvement</a:t>
            </a:r>
          </a:p>
          <a:p>
            <a:pPr marL="285750" indent="-285750">
              <a:buFont typeface="Arial" panose="020B0604020202020204" pitchFamily="34" charset="0"/>
              <a:buChar char="•"/>
            </a:pPr>
            <a:r>
              <a:rPr lang="en-GB" sz="1400" dirty="0">
                <a:solidFill>
                  <a:schemeClr val="bg1">
                    <a:lumMod val="50000"/>
                  </a:schemeClr>
                </a:solidFill>
              </a:rPr>
              <a:t>Loop back into the external development team</a:t>
            </a:r>
          </a:p>
        </p:txBody>
      </p:sp>
      <p:sp>
        <p:nvSpPr>
          <p:cNvPr id="16" name="Rectangle 15">
            <a:extLst>
              <a:ext uri="{FF2B5EF4-FFF2-40B4-BE49-F238E27FC236}">
                <a16:creationId xmlns:a16="http://schemas.microsoft.com/office/drawing/2014/main" id="{693DAF34-02BD-41B2-8F21-147A1451723F}"/>
              </a:ext>
            </a:extLst>
          </p:cNvPr>
          <p:cNvSpPr/>
          <p:nvPr/>
        </p:nvSpPr>
        <p:spPr>
          <a:xfrm>
            <a:off x="4279145" y="2559842"/>
            <a:ext cx="3605213" cy="1586503"/>
          </a:xfrm>
          <a:prstGeom prst="rect">
            <a:avLst/>
          </a:prstGeom>
          <a:solidFill>
            <a:srgbClr val="F8FF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50000"/>
                  </a:schemeClr>
                </a:solidFill>
              </a:rPr>
              <a:t>Intermediates</a:t>
            </a:r>
            <a:endParaRPr lang="en-GB" sz="1400" dirty="0">
              <a:solidFill>
                <a:schemeClr val="bg1">
                  <a:lumMod val="50000"/>
                </a:schemeClr>
              </a:solidFill>
            </a:endParaRPr>
          </a:p>
          <a:p>
            <a:pPr marL="285750" indent="-285750">
              <a:buFont typeface="Arial" panose="020B0604020202020204" pitchFamily="34" charset="0"/>
              <a:buChar char="•"/>
            </a:pPr>
            <a:r>
              <a:rPr lang="en-GB" sz="1400" dirty="0">
                <a:solidFill>
                  <a:schemeClr val="bg1">
                    <a:lumMod val="50000"/>
                  </a:schemeClr>
                </a:solidFill>
              </a:rPr>
              <a:t>Advisors using the automated notes</a:t>
            </a:r>
          </a:p>
          <a:p>
            <a:pPr marL="285750" indent="-285750">
              <a:buFont typeface="Arial" panose="020B0604020202020204" pitchFamily="34" charset="0"/>
              <a:buChar char="•"/>
            </a:pPr>
            <a:r>
              <a:rPr lang="en-GB" sz="1400" dirty="0">
                <a:solidFill>
                  <a:schemeClr val="bg1">
                    <a:lumMod val="50000"/>
                  </a:schemeClr>
                </a:solidFill>
              </a:rPr>
              <a:t>Ability to assess the impact on call duration</a:t>
            </a:r>
          </a:p>
          <a:p>
            <a:pPr marL="285750" indent="-285750">
              <a:buFont typeface="Arial" panose="020B0604020202020204" pitchFamily="34" charset="0"/>
              <a:buChar char="•"/>
            </a:pPr>
            <a:r>
              <a:rPr lang="en-GB" sz="1400" dirty="0">
                <a:solidFill>
                  <a:schemeClr val="bg1">
                    <a:lumMod val="50000"/>
                  </a:schemeClr>
                </a:solidFill>
              </a:rPr>
              <a:t>Feed back to the development team on how the notes work</a:t>
            </a:r>
          </a:p>
        </p:txBody>
      </p:sp>
      <p:sp>
        <p:nvSpPr>
          <p:cNvPr id="20" name="Rectangle 19">
            <a:extLst>
              <a:ext uri="{FF2B5EF4-FFF2-40B4-BE49-F238E27FC236}">
                <a16:creationId xmlns:a16="http://schemas.microsoft.com/office/drawing/2014/main" id="{D8B89A4F-81DE-4AC7-ACF5-4D63FB73CDA4}"/>
              </a:ext>
            </a:extLst>
          </p:cNvPr>
          <p:cNvSpPr/>
          <p:nvPr/>
        </p:nvSpPr>
        <p:spPr>
          <a:xfrm>
            <a:off x="4279144" y="4535104"/>
            <a:ext cx="3605213" cy="1988902"/>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lumMod val="50000"/>
                  </a:schemeClr>
                </a:solidFill>
              </a:rPr>
              <a:t>Outcomes</a:t>
            </a:r>
          </a:p>
          <a:p>
            <a:pPr marL="285750" indent="-285750">
              <a:buFont typeface="Arial" panose="020B0604020202020204" pitchFamily="34" charset="0"/>
              <a:buChar char="•"/>
            </a:pPr>
            <a:r>
              <a:rPr lang="en-GB" sz="1400" dirty="0">
                <a:solidFill>
                  <a:schemeClr val="tx1"/>
                </a:solidFill>
              </a:rPr>
              <a:t>No negative impact on our advisors</a:t>
            </a:r>
          </a:p>
          <a:p>
            <a:pPr marL="285750" indent="-285750">
              <a:buFont typeface="Arial" panose="020B0604020202020204" pitchFamily="34" charset="0"/>
              <a:buChar char="•"/>
            </a:pPr>
            <a:r>
              <a:rPr lang="en-GB" sz="1400" dirty="0">
                <a:solidFill>
                  <a:schemeClr val="tx1"/>
                </a:solidFill>
              </a:rPr>
              <a:t>Reduced Total Call Handling Time</a:t>
            </a:r>
          </a:p>
          <a:p>
            <a:pPr marL="285750" indent="-285750">
              <a:buFont typeface="Arial" panose="020B0604020202020204" pitchFamily="34" charset="0"/>
              <a:buChar char="•"/>
            </a:pPr>
            <a:r>
              <a:rPr lang="en-GB" sz="1400" dirty="0">
                <a:solidFill>
                  <a:schemeClr val="bg1">
                    <a:lumMod val="50000"/>
                  </a:schemeClr>
                </a:solidFill>
              </a:rPr>
              <a:t>Continued investment in this digitisation change</a:t>
            </a:r>
          </a:p>
          <a:p>
            <a:pPr marL="285750" indent="-285750">
              <a:buFont typeface="Arial" panose="020B0604020202020204" pitchFamily="34" charset="0"/>
              <a:buChar char="•"/>
            </a:pPr>
            <a:r>
              <a:rPr lang="en-GB" sz="1400" dirty="0">
                <a:solidFill>
                  <a:schemeClr val="bg1">
                    <a:lumMod val="50000"/>
                  </a:schemeClr>
                </a:solidFill>
              </a:rPr>
              <a:t>The change will differentiate the service we provide, generating more clients</a:t>
            </a:r>
          </a:p>
          <a:p>
            <a:pPr marL="285750" indent="-285750">
              <a:buFont typeface="Arial" panose="020B0604020202020204" pitchFamily="34" charset="0"/>
              <a:buChar char="•"/>
            </a:pPr>
            <a:r>
              <a:rPr lang="en-GB" sz="1400" dirty="0">
                <a:solidFill>
                  <a:schemeClr val="bg1">
                    <a:lumMod val="50000"/>
                  </a:schemeClr>
                </a:solidFill>
              </a:rPr>
              <a:t>Capita portfolio expands </a:t>
            </a:r>
          </a:p>
          <a:p>
            <a:pPr marL="285750" indent="-285750">
              <a:buFont typeface="Arial" panose="020B0604020202020204" pitchFamily="34" charset="0"/>
              <a:buChar char="•"/>
            </a:pPr>
            <a:r>
              <a:rPr lang="en-GB" sz="1400" dirty="0">
                <a:solidFill>
                  <a:schemeClr val="bg1">
                    <a:lumMod val="50000"/>
                  </a:schemeClr>
                </a:solidFill>
              </a:rPr>
              <a:t>Increased profitability</a:t>
            </a:r>
          </a:p>
        </p:txBody>
      </p:sp>
      <p:sp>
        <p:nvSpPr>
          <p:cNvPr id="14" name="Rectangle 13">
            <a:extLst>
              <a:ext uri="{FF2B5EF4-FFF2-40B4-BE49-F238E27FC236}">
                <a16:creationId xmlns:a16="http://schemas.microsoft.com/office/drawing/2014/main" id="{725A7A06-F3EA-484D-B2F2-035F3B7E6A00}"/>
              </a:ext>
            </a:extLst>
          </p:cNvPr>
          <p:cNvSpPr/>
          <p:nvPr/>
        </p:nvSpPr>
        <p:spPr>
          <a:xfrm>
            <a:off x="8273997" y="442912"/>
            <a:ext cx="3107185" cy="6081094"/>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External levers</a:t>
            </a:r>
            <a:endParaRPr lang="en-GB" sz="1400" dirty="0">
              <a:solidFill>
                <a:schemeClr val="tx1"/>
              </a:solidFill>
            </a:endParaRPr>
          </a:p>
          <a:p>
            <a:r>
              <a:rPr lang="en-GB" sz="1400" dirty="0">
                <a:solidFill>
                  <a:schemeClr val="tx1"/>
                </a:solidFill>
              </a:rPr>
              <a:t>These are the external levers that can impact the decision to encourage our advisors to use the automated notes. :</a:t>
            </a:r>
          </a:p>
          <a:p>
            <a:endParaRPr lang="en-GB" sz="1400" dirty="0">
              <a:solidFill>
                <a:schemeClr val="tx1"/>
              </a:solidFill>
            </a:endParaRPr>
          </a:p>
          <a:p>
            <a:pPr marL="285750" indent="-285750">
              <a:buFont typeface="Arial" panose="020B0604020202020204" pitchFamily="34" charset="0"/>
              <a:buChar char="•"/>
            </a:pPr>
            <a:r>
              <a:rPr lang="en-GB" sz="1400" b="1" dirty="0">
                <a:solidFill>
                  <a:schemeClr val="tx1"/>
                </a:solidFill>
              </a:rPr>
              <a:t>Client changes: </a:t>
            </a:r>
            <a:r>
              <a:rPr lang="en-GB" sz="1400" dirty="0">
                <a:solidFill>
                  <a:schemeClr val="tx1"/>
                </a:solidFill>
              </a:rPr>
              <a:t>Any changes that are raised by our client will impact the implementation of this change.  Some upcoming dates are already known (next product launch), however other changes may happen at short notice.</a:t>
            </a:r>
          </a:p>
          <a:p>
            <a:pPr marL="285750" indent="-285750">
              <a:buFont typeface="Arial" panose="020B0604020202020204" pitchFamily="34" charset="0"/>
              <a:buChar char="•"/>
            </a:pPr>
            <a:endParaRPr lang="en-GB" sz="1400" dirty="0">
              <a:solidFill>
                <a:schemeClr val="tx1"/>
              </a:solidFill>
            </a:endParaRPr>
          </a:p>
          <a:p>
            <a:pPr marL="285750" indent="-285750">
              <a:buFont typeface="Arial" panose="020B0604020202020204" pitchFamily="34" charset="0"/>
              <a:buChar char="•"/>
            </a:pPr>
            <a:r>
              <a:rPr lang="en-GB" sz="1400" b="1" dirty="0">
                <a:solidFill>
                  <a:schemeClr val="tx1"/>
                </a:solidFill>
              </a:rPr>
              <a:t>Agreed commercial models:</a:t>
            </a:r>
            <a:r>
              <a:rPr lang="en-GB" sz="1400" dirty="0">
                <a:solidFill>
                  <a:schemeClr val="tx1"/>
                </a:solidFill>
              </a:rPr>
              <a:t> Our agreement with the client includes the call duration.  This lever is already in place, so is external to this decision process</a:t>
            </a:r>
          </a:p>
        </p:txBody>
      </p:sp>
      <p:sp>
        <p:nvSpPr>
          <p:cNvPr id="18" name="Arrow: Down 17">
            <a:extLst>
              <a:ext uri="{FF2B5EF4-FFF2-40B4-BE49-F238E27FC236}">
                <a16:creationId xmlns:a16="http://schemas.microsoft.com/office/drawing/2014/main" id="{6D92C961-179B-4921-B356-EF998083A653}"/>
              </a:ext>
            </a:extLst>
          </p:cNvPr>
          <p:cNvSpPr/>
          <p:nvPr/>
        </p:nvSpPr>
        <p:spPr>
          <a:xfrm>
            <a:off x="5874027" y="2190711"/>
            <a:ext cx="563760" cy="378617"/>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FA8934E7-0145-4FD7-A24A-D1E2CBD29A2F}"/>
              </a:ext>
            </a:extLst>
          </p:cNvPr>
          <p:cNvSpPr/>
          <p:nvPr/>
        </p:nvSpPr>
        <p:spPr>
          <a:xfrm>
            <a:off x="5872603" y="4146345"/>
            <a:ext cx="563760" cy="378617"/>
          </a:xfrm>
          <a:prstGeom prst="down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itle 1">
            <a:extLst>
              <a:ext uri="{FF2B5EF4-FFF2-40B4-BE49-F238E27FC236}">
                <a16:creationId xmlns:a16="http://schemas.microsoft.com/office/drawing/2014/main" id="{B6C554C3-3D11-4E2C-BC83-C48223AE4CFB}"/>
              </a:ext>
            </a:extLst>
          </p:cNvPr>
          <p:cNvSpPr txBox="1">
            <a:spLocks/>
          </p:cNvSpPr>
          <p:nvPr/>
        </p:nvSpPr>
        <p:spPr>
          <a:xfrm>
            <a:off x="418225" y="1365448"/>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GB" sz="3100" dirty="0">
                <a:solidFill>
                  <a:srgbClr val="FFFFFF"/>
                </a:solidFill>
              </a:rPr>
              <a:t>“Should we be driving usage of the automated notes from our new digitisation change?”</a:t>
            </a:r>
          </a:p>
        </p:txBody>
      </p:sp>
      <p:sp>
        <p:nvSpPr>
          <p:cNvPr id="26" name="TextBox 25">
            <a:extLst>
              <a:ext uri="{FF2B5EF4-FFF2-40B4-BE49-F238E27FC236}">
                <a16:creationId xmlns:a16="http://schemas.microsoft.com/office/drawing/2014/main" id="{9386B88D-C8C1-4C5B-BB45-47D076E13A94}"/>
              </a:ext>
            </a:extLst>
          </p:cNvPr>
          <p:cNvSpPr txBox="1"/>
          <p:nvPr/>
        </p:nvSpPr>
        <p:spPr>
          <a:xfrm>
            <a:off x="11167822" y="6514225"/>
            <a:ext cx="1066800" cy="307777"/>
          </a:xfrm>
          <a:prstGeom prst="rect">
            <a:avLst/>
          </a:prstGeom>
          <a:noFill/>
        </p:spPr>
        <p:txBody>
          <a:bodyPr wrap="square" rtlCol="0">
            <a:spAutoFit/>
          </a:bodyPr>
          <a:lstStyle/>
          <a:p>
            <a:r>
              <a:rPr lang="en-GB" sz="1400" dirty="0"/>
              <a:t>Pratt - 2019</a:t>
            </a:r>
          </a:p>
        </p:txBody>
      </p:sp>
      <p:sp>
        <p:nvSpPr>
          <p:cNvPr id="24" name="TextBox 23">
            <a:extLst>
              <a:ext uri="{FF2B5EF4-FFF2-40B4-BE49-F238E27FC236}">
                <a16:creationId xmlns:a16="http://schemas.microsoft.com/office/drawing/2014/main" id="{6CAD03F1-C833-465F-BC28-0DC75AAB63E9}"/>
              </a:ext>
            </a:extLst>
          </p:cNvPr>
          <p:cNvSpPr txBox="1"/>
          <p:nvPr/>
        </p:nvSpPr>
        <p:spPr>
          <a:xfrm>
            <a:off x="6154483" y="65124"/>
            <a:ext cx="3976666" cy="369332"/>
          </a:xfrm>
          <a:prstGeom prst="rect">
            <a:avLst/>
          </a:prstGeom>
          <a:noFill/>
        </p:spPr>
        <p:txBody>
          <a:bodyPr wrap="none" rtlCol="0">
            <a:spAutoFit/>
          </a:bodyPr>
          <a:lstStyle/>
          <a:p>
            <a:r>
              <a:rPr lang="en-GB" b="1" dirty="0"/>
              <a:t>Decision model – Ethical Considerations</a:t>
            </a:r>
          </a:p>
        </p:txBody>
      </p:sp>
    </p:spTree>
    <p:extLst>
      <p:ext uri="{BB962C8B-B14F-4D97-AF65-F5344CB8AC3E}">
        <p14:creationId xmlns:p14="http://schemas.microsoft.com/office/powerpoint/2010/main" val="33981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1646F-027A-4693-85A9-4730A92A9309}"/>
              </a:ext>
            </a:extLst>
          </p:cNvPr>
          <p:cNvSpPr>
            <a:spLocks noGrp="1"/>
          </p:cNvSpPr>
          <p:nvPr>
            <p:ph type="title"/>
          </p:nvPr>
        </p:nvSpPr>
        <p:spPr>
          <a:xfrm>
            <a:off x="418225" y="458282"/>
            <a:ext cx="3201366" cy="3387497"/>
          </a:xfrm>
        </p:spPr>
        <p:txBody>
          <a:bodyPr anchor="b">
            <a:normAutofit/>
          </a:bodyPr>
          <a:lstStyle/>
          <a:p>
            <a:pPr algn="r"/>
            <a:r>
              <a:rPr lang="en-GB" sz="3100" b="1" dirty="0">
                <a:solidFill>
                  <a:srgbClr val="FFFFFF"/>
                </a:solidFill>
              </a:rPr>
              <a:t>Summary</a:t>
            </a:r>
            <a:endParaRPr lang="en-GB" sz="3100" dirty="0">
              <a:solidFill>
                <a:srgbClr val="FFFFFF"/>
              </a:solidFill>
            </a:endParaRPr>
          </a:p>
        </p:txBody>
      </p:sp>
      <p:sp>
        <p:nvSpPr>
          <p:cNvPr id="18" name="Rectangle 17">
            <a:extLst>
              <a:ext uri="{FF2B5EF4-FFF2-40B4-BE49-F238E27FC236}">
                <a16:creationId xmlns:a16="http://schemas.microsoft.com/office/drawing/2014/main" id="{2BC2B10D-47FE-4EA4-9DBD-4ED85CC76D07}"/>
              </a:ext>
            </a:extLst>
          </p:cNvPr>
          <p:cNvSpPr/>
          <p:nvPr/>
        </p:nvSpPr>
        <p:spPr>
          <a:xfrm>
            <a:off x="6865574" y="2394074"/>
            <a:ext cx="2495622" cy="55661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Levers</a:t>
            </a:r>
          </a:p>
          <a:p>
            <a:pPr marL="285750" indent="-285750">
              <a:buFont typeface="Arial" panose="020B0604020202020204" pitchFamily="34" charset="0"/>
              <a:buChar char="•"/>
            </a:pPr>
            <a:r>
              <a:rPr lang="en-GB" sz="800" dirty="0">
                <a:solidFill>
                  <a:schemeClr val="tx1"/>
                </a:solidFill>
              </a:rPr>
              <a:t>Advisor communication/training</a:t>
            </a:r>
          </a:p>
          <a:p>
            <a:pPr marL="285750" indent="-285750">
              <a:buFont typeface="Arial" panose="020B0604020202020204" pitchFamily="34" charset="0"/>
              <a:buChar char="•"/>
            </a:pPr>
            <a:r>
              <a:rPr lang="en-GB" sz="800" dirty="0">
                <a:solidFill>
                  <a:schemeClr val="tx1"/>
                </a:solidFill>
              </a:rPr>
              <a:t>Team Manager involvement</a:t>
            </a:r>
          </a:p>
          <a:p>
            <a:pPr marL="285750" indent="-285750">
              <a:buFont typeface="Arial" panose="020B0604020202020204" pitchFamily="34" charset="0"/>
              <a:buChar char="•"/>
            </a:pPr>
            <a:r>
              <a:rPr lang="en-GB" sz="800" dirty="0">
                <a:solidFill>
                  <a:schemeClr val="tx1"/>
                </a:solidFill>
              </a:rPr>
              <a:t>Loop back into the external development team</a:t>
            </a:r>
          </a:p>
        </p:txBody>
      </p:sp>
      <p:sp>
        <p:nvSpPr>
          <p:cNvPr id="20" name="Rectangle 19">
            <a:extLst>
              <a:ext uri="{FF2B5EF4-FFF2-40B4-BE49-F238E27FC236}">
                <a16:creationId xmlns:a16="http://schemas.microsoft.com/office/drawing/2014/main" id="{13D56A6A-E244-48A6-A3DB-9900528C15A3}"/>
              </a:ext>
            </a:extLst>
          </p:cNvPr>
          <p:cNvSpPr/>
          <p:nvPr/>
        </p:nvSpPr>
        <p:spPr>
          <a:xfrm>
            <a:off x="6865574" y="3112124"/>
            <a:ext cx="2495622" cy="62598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Intermediates</a:t>
            </a:r>
          </a:p>
          <a:p>
            <a:pPr marL="285750" indent="-285750">
              <a:buFont typeface="Arial" panose="020B0604020202020204" pitchFamily="34" charset="0"/>
              <a:buChar char="•"/>
            </a:pPr>
            <a:r>
              <a:rPr lang="en-GB" sz="800" dirty="0">
                <a:solidFill>
                  <a:schemeClr val="tx1"/>
                </a:solidFill>
              </a:rPr>
              <a:t>Advisors using the automated notes</a:t>
            </a:r>
          </a:p>
          <a:p>
            <a:pPr marL="285750" indent="-285750">
              <a:buFont typeface="Arial" panose="020B0604020202020204" pitchFamily="34" charset="0"/>
              <a:buChar char="•"/>
            </a:pPr>
            <a:r>
              <a:rPr lang="en-GB" sz="800" dirty="0">
                <a:solidFill>
                  <a:schemeClr val="tx1"/>
                </a:solidFill>
              </a:rPr>
              <a:t>Ability to assess the impact on call duration</a:t>
            </a:r>
          </a:p>
          <a:p>
            <a:pPr marL="285750" indent="-285750">
              <a:buFont typeface="Arial" panose="020B0604020202020204" pitchFamily="34" charset="0"/>
              <a:buChar char="•"/>
            </a:pPr>
            <a:r>
              <a:rPr lang="en-GB" sz="800" dirty="0">
                <a:solidFill>
                  <a:schemeClr val="tx1"/>
                </a:solidFill>
              </a:rPr>
              <a:t>Feed back to the development team on how the notes work</a:t>
            </a:r>
          </a:p>
        </p:txBody>
      </p:sp>
      <p:sp>
        <p:nvSpPr>
          <p:cNvPr id="22" name="Rectangle 21">
            <a:extLst>
              <a:ext uri="{FF2B5EF4-FFF2-40B4-BE49-F238E27FC236}">
                <a16:creationId xmlns:a16="http://schemas.microsoft.com/office/drawing/2014/main" id="{142C32A3-74DB-456A-8989-6CFD0554E8C2}"/>
              </a:ext>
            </a:extLst>
          </p:cNvPr>
          <p:cNvSpPr/>
          <p:nvPr/>
        </p:nvSpPr>
        <p:spPr>
          <a:xfrm>
            <a:off x="6865573" y="3880426"/>
            <a:ext cx="2495622" cy="9618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Outcomes</a:t>
            </a:r>
          </a:p>
          <a:p>
            <a:pPr marL="285750" indent="-285750">
              <a:buFont typeface="Arial" panose="020B0604020202020204" pitchFamily="34" charset="0"/>
              <a:buChar char="•"/>
            </a:pPr>
            <a:r>
              <a:rPr lang="en-GB" sz="800" dirty="0">
                <a:solidFill>
                  <a:schemeClr val="tx1"/>
                </a:solidFill>
              </a:rPr>
              <a:t>No negative impact on our advisors</a:t>
            </a:r>
          </a:p>
          <a:p>
            <a:pPr marL="285750" indent="-285750">
              <a:buFont typeface="Arial" panose="020B0604020202020204" pitchFamily="34" charset="0"/>
              <a:buChar char="•"/>
            </a:pPr>
            <a:r>
              <a:rPr lang="en-GB" sz="800" dirty="0">
                <a:solidFill>
                  <a:schemeClr val="tx1"/>
                </a:solidFill>
              </a:rPr>
              <a:t>Reduced Total Call Handling Time</a:t>
            </a:r>
          </a:p>
          <a:p>
            <a:pPr marL="285750" indent="-285750">
              <a:buFont typeface="Arial" panose="020B0604020202020204" pitchFamily="34" charset="0"/>
              <a:buChar char="•"/>
            </a:pPr>
            <a:r>
              <a:rPr lang="en-GB" sz="800" dirty="0">
                <a:solidFill>
                  <a:schemeClr val="bg1">
                    <a:lumMod val="50000"/>
                  </a:schemeClr>
                </a:solidFill>
              </a:rPr>
              <a:t>Continued investment in this digitisation change</a:t>
            </a:r>
          </a:p>
          <a:p>
            <a:pPr marL="285750" indent="-285750">
              <a:buFont typeface="Arial" panose="020B0604020202020204" pitchFamily="34" charset="0"/>
              <a:buChar char="•"/>
            </a:pPr>
            <a:r>
              <a:rPr lang="en-GB" sz="800" dirty="0">
                <a:solidFill>
                  <a:schemeClr val="bg1">
                    <a:lumMod val="50000"/>
                  </a:schemeClr>
                </a:solidFill>
              </a:rPr>
              <a:t>The change will differentiate the service we provide, generating more clients</a:t>
            </a:r>
          </a:p>
          <a:p>
            <a:pPr marL="285750" indent="-285750">
              <a:buFont typeface="Arial" panose="020B0604020202020204" pitchFamily="34" charset="0"/>
              <a:buChar char="•"/>
            </a:pPr>
            <a:r>
              <a:rPr lang="en-GB" sz="800" dirty="0">
                <a:solidFill>
                  <a:schemeClr val="bg1">
                    <a:lumMod val="50000"/>
                  </a:schemeClr>
                </a:solidFill>
              </a:rPr>
              <a:t>Capita portfolio expands </a:t>
            </a:r>
          </a:p>
          <a:p>
            <a:pPr marL="285750" indent="-285750">
              <a:buFont typeface="Arial" panose="020B0604020202020204" pitchFamily="34" charset="0"/>
              <a:buChar char="•"/>
            </a:pPr>
            <a:r>
              <a:rPr lang="en-GB" sz="800" dirty="0">
                <a:solidFill>
                  <a:schemeClr val="bg1">
                    <a:lumMod val="50000"/>
                  </a:schemeClr>
                </a:solidFill>
              </a:rPr>
              <a:t>Increased profitability</a:t>
            </a:r>
          </a:p>
        </p:txBody>
      </p:sp>
      <p:sp>
        <p:nvSpPr>
          <p:cNvPr id="24" name="Arrow: Down 23">
            <a:extLst>
              <a:ext uri="{FF2B5EF4-FFF2-40B4-BE49-F238E27FC236}">
                <a16:creationId xmlns:a16="http://schemas.microsoft.com/office/drawing/2014/main" id="{C11AC1E4-2C2A-48A0-B369-5FFC9B5787A1}"/>
              </a:ext>
            </a:extLst>
          </p:cNvPr>
          <p:cNvSpPr/>
          <p:nvPr/>
        </p:nvSpPr>
        <p:spPr>
          <a:xfrm>
            <a:off x="7959043" y="2960827"/>
            <a:ext cx="390249" cy="132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25" name="Arrow: Down 24">
            <a:extLst>
              <a:ext uri="{FF2B5EF4-FFF2-40B4-BE49-F238E27FC236}">
                <a16:creationId xmlns:a16="http://schemas.microsoft.com/office/drawing/2014/main" id="{6233ABC0-425A-4C3E-B947-4EF20DD7AF90}"/>
              </a:ext>
            </a:extLst>
          </p:cNvPr>
          <p:cNvSpPr/>
          <p:nvPr/>
        </p:nvSpPr>
        <p:spPr>
          <a:xfrm>
            <a:off x="7918260" y="3739759"/>
            <a:ext cx="390249" cy="1321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a:p>
        </p:txBody>
      </p:sp>
      <p:sp>
        <p:nvSpPr>
          <p:cNvPr id="26" name="Rectangle 25">
            <a:extLst>
              <a:ext uri="{FF2B5EF4-FFF2-40B4-BE49-F238E27FC236}">
                <a16:creationId xmlns:a16="http://schemas.microsoft.com/office/drawing/2014/main" id="{B0F08C73-A37E-48B4-8A41-FCE961EDF0C5}"/>
              </a:ext>
            </a:extLst>
          </p:cNvPr>
          <p:cNvSpPr/>
          <p:nvPr/>
        </p:nvSpPr>
        <p:spPr>
          <a:xfrm>
            <a:off x="4270159" y="2394074"/>
            <a:ext cx="2458553" cy="244820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Ethics</a:t>
            </a:r>
          </a:p>
          <a:p>
            <a:r>
              <a:rPr lang="en-US" sz="800" dirty="0">
                <a:solidFill>
                  <a:schemeClr val="tx1"/>
                </a:solidFill>
              </a:rPr>
              <a:t>These are the ethical considerations for this decision process:</a:t>
            </a:r>
          </a:p>
          <a:p>
            <a:endParaRPr lang="en-US" sz="800" dirty="0">
              <a:solidFill>
                <a:schemeClr val="tx1"/>
              </a:solidFill>
            </a:endParaRPr>
          </a:p>
          <a:p>
            <a:pPr marL="171450" indent="-171450">
              <a:buFont typeface="Arial" panose="020B0604020202020204" pitchFamily="34" charset="0"/>
              <a:buChar char="•"/>
            </a:pPr>
            <a:r>
              <a:rPr lang="en-US" sz="800" b="1" dirty="0">
                <a:solidFill>
                  <a:schemeClr val="tx1"/>
                </a:solidFill>
              </a:rPr>
              <a:t>Impact on users:</a:t>
            </a:r>
            <a:r>
              <a:rPr lang="en-US" sz="800" dirty="0">
                <a:solidFill>
                  <a:schemeClr val="tx1"/>
                </a:solidFill>
              </a:rPr>
              <a:t> Implementing any change could have a negative impact on the work that our advisors do.  Avoiding a negative impact should be seen as a key measure in the success of this change</a:t>
            </a:r>
          </a:p>
          <a:p>
            <a:pPr marL="171450" indent="-171450">
              <a:buFont typeface="Arial" panose="020B0604020202020204" pitchFamily="34" charset="0"/>
              <a:buChar char="•"/>
            </a:pPr>
            <a:r>
              <a:rPr lang="en-US" sz="800" b="1" dirty="0">
                <a:solidFill>
                  <a:schemeClr val="tx1"/>
                </a:solidFill>
              </a:rPr>
              <a:t>Notes accuracy/GDPR: </a:t>
            </a:r>
            <a:r>
              <a:rPr lang="en-US" sz="800" dirty="0">
                <a:solidFill>
                  <a:schemeClr val="tx1"/>
                </a:solidFill>
              </a:rPr>
              <a:t>Notes added onto the CRM must fairly represent the conversation between advisor and customer</a:t>
            </a:r>
          </a:p>
          <a:p>
            <a:pPr marL="171450" indent="-171450">
              <a:buFont typeface="Arial" panose="020B0604020202020204" pitchFamily="34" charset="0"/>
              <a:buChar char="•"/>
            </a:pPr>
            <a:r>
              <a:rPr lang="en-US" sz="800" b="1" dirty="0">
                <a:solidFill>
                  <a:schemeClr val="tx1"/>
                </a:solidFill>
              </a:rPr>
              <a:t>Trial group: </a:t>
            </a:r>
            <a:r>
              <a:rPr lang="en-US" sz="800" dirty="0">
                <a:solidFill>
                  <a:schemeClr val="tx1"/>
                </a:solidFill>
              </a:rPr>
              <a:t>If we use a trail group, we need to ensure that those  Advisors are not </a:t>
            </a:r>
            <a:r>
              <a:rPr lang="en-US" sz="800" dirty="0" err="1">
                <a:solidFill>
                  <a:schemeClr val="tx1"/>
                </a:solidFill>
              </a:rPr>
              <a:t>penalised</a:t>
            </a:r>
            <a:r>
              <a:rPr lang="en-US" sz="800" dirty="0">
                <a:solidFill>
                  <a:schemeClr val="tx1"/>
                </a:solidFill>
              </a:rPr>
              <a:t> if the process increases call duration; as their scores and performance could be different to their pre-trail levels</a:t>
            </a:r>
          </a:p>
        </p:txBody>
      </p:sp>
      <p:sp>
        <p:nvSpPr>
          <p:cNvPr id="27" name="Rectangle 26">
            <a:extLst>
              <a:ext uri="{FF2B5EF4-FFF2-40B4-BE49-F238E27FC236}">
                <a16:creationId xmlns:a16="http://schemas.microsoft.com/office/drawing/2014/main" id="{BB7D32E5-EE56-4DB2-A421-F76727803F93}"/>
              </a:ext>
            </a:extLst>
          </p:cNvPr>
          <p:cNvSpPr/>
          <p:nvPr/>
        </p:nvSpPr>
        <p:spPr>
          <a:xfrm>
            <a:off x="9498056" y="2394074"/>
            <a:ext cx="2458553" cy="2448202"/>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rPr>
              <a:t>External levers</a:t>
            </a:r>
            <a:endParaRPr lang="en-GB" sz="800" dirty="0">
              <a:solidFill>
                <a:schemeClr val="tx1"/>
              </a:solidFill>
            </a:endParaRPr>
          </a:p>
          <a:p>
            <a:r>
              <a:rPr lang="en-GB" sz="800" dirty="0">
                <a:solidFill>
                  <a:schemeClr val="tx1"/>
                </a:solidFill>
              </a:rPr>
              <a:t>These are the external levers that can impact the decision to encourage our advisors to use the automated notes. :</a:t>
            </a:r>
          </a:p>
          <a:p>
            <a:endParaRPr lang="en-GB" sz="800" dirty="0">
              <a:solidFill>
                <a:schemeClr val="tx1"/>
              </a:solidFill>
            </a:endParaRPr>
          </a:p>
          <a:p>
            <a:pPr marL="285750" indent="-285750">
              <a:buFont typeface="Arial" panose="020B0604020202020204" pitchFamily="34" charset="0"/>
              <a:buChar char="•"/>
            </a:pPr>
            <a:r>
              <a:rPr lang="en-GB" sz="800" b="1" dirty="0">
                <a:solidFill>
                  <a:schemeClr val="tx1"/>
                </a:solidFill>
              </a:rPr>
              <a:t>Client changes: </a:t>
            </a:r>
            <a:r>
              <a:rPr lang="en-GB" sz="800" dirty="0">
                <a:solidFill>
                  <a:schemeClr val="tx1"/>
                </a:solidFill>
              </a:rPr>
              <a:t>Any changes that are raised by our client will impact the implementation of this change.  Some upcoming dates are already known (next product launch), however other changes may happen at short notice.</a:t>
            </a:r>
          </a:p>
          <a:p>
            <a:pPr marL="285750" indent="-285750">
              <a:buFont typeface="Arial" panose="020B0604020202020204" pitchFamily="34" charset="0"/>
              <a:buChar char="•"/>
            </a:pPr>
            <a:r>
              <a:rPr lang="en-GB" sz="800" b="1" dirty="0">
                <a:solidFill>
                  <a:schemeClr val="tx1"/>
                </a:solidFill>
              </a:rPr>
              <a:t>Agreed commercial models:</a:t>
            </a:r>
            <a:r>
              <a:rPr lang="en-GB" sz="800" dirty="0">
                <a:solidFill>
                  <a:schemeClr val="tx1"/>
                </a:solidFill>
              </a:rPr>
              <a:t> Our agreement with the client includes the call duration.  This lever is already in place, so is external to this decision process</a:t>
            </a:r>
          </a:p>
        </p:txBody>
      </p:sp>
      <p:sp>
        <p:nvSpPr>
          <p:cNvPr id="3" name="TextBox 2">
            <a:extLst>
              <a:ext uri="{FF2B5EF4-FFF2-40B4-BE49-F238E27FC236}">
                <a16:creationId xmlns:a16="http://schemas.microsoft.com/office/drawing/2014/main" id="{1CDBBC9A-A683-4D56-8FE5-59820D6084CD}"/>
              </a:ext>
            </a:extLst>
          </p:cNvPr>
          <p:cNvSpPr txBox="1"/>
          <p:nvPr/>
        </p:nvSpPr>
        <p:spPr>
          <a:xfrm>
            <a:off x="4962615" y="106821"/>
            <a:ext cx="6533965" cy="307777"/>
          </a:xfrm>
          <a:prstGeom prst="rect">
            <a:avLst/>
          </a:prstGeom>
          <a:noFill/>
        </p:spPr>
        <p:txBody>
          <a:bodyPr wrap="square" rtlCol="0">
            <a:spAutoFit/>
          </a:bodyPr>
          <a:lstStyle/>
          <a:p>
            <a:r>
              <a:rPr lang="en-GB" sz="1400" b="1" dirty="0"/>
              <a:t>Should we be driving usage of the automated notes from our new digitisation change</a:t>
            </a:r>
          </a:p>
        </p:txBody>
      </p:sp>
      <p:sp>
        <p:nvSpPr>
          <p:cNvPr id="29" name="TextBox 28">
            <a:extLst>
              <a:ext uri="{FF2B5EF4-FFF2-40B4-BE49-F238E27FC236}">
                <a16:creationId xmlns:a16="http://schemas.microsoft.com/office/drawing/2014/main" id="{E514CB96-A277-4320-B7DE-68105C0A8C64}"/>
              </a:ext>
            </a:extLst>
          </p:cNvPr>
          <p:cNvSpPr txBox="1"/>
          <p:nvPr/>
        </p:nvSpPr>
        <p:spPr>
          <a:xfrm>
            <a:off x="11167822" y="6514225"/>
            <a:ext cx="1066800" cy="307777"/>
          </a:xfrm>
          <a:prstGeom prst="rect">
            <a:avLst/>
          </a:prstGeom>
          <a:noFill/>
        </p:spPr>
        <p:txBody>
          <a:bodyPr wrap="square" rtlCol="0">
            <a:spAutoFit/>
          </a:bodyPr>
          <a:lstStyle/>
          <a:p>
            <a:r>
              <a:rPr lang="en-GB" sz="1400" dirty="0"/>
              <a:t>Pratt - 2019</a:t>
            </a:r>
          </a:p>
        </p:txBody>
      </p:sp>
      <p:sp>
        <p:nvSpPr>
          <p:cNvPr id="4" name="TextBox 3">
            <a:extLst>
              <a:ext uri="{FF2B5EF4-FFF2-40B4-BE49-F238E27FC236}">
                <a16:creationId xmlns:a16="http://schemas.microsoft.com/office/drawing/2014/main" id="{7FB8540D-722A-4DE2-BD8A-F020BB2D8336}"/>
              </a:ext>
            </a:extLst>
          </p:cNvPr>
          <p:cNvSpPr txBox="1"/>
          <p:nvPr/>
        </p:nvSpPr>
        <p:spPr>
          <a:xfrm>
            <a:off x="4190260" y="745724"/>
            <a:ext cx="7766349" cy="1569660"/>
          </a:xfrm>
          <a:prstGeom prst="rect">
            <a:avLst/>
          </a:prstGeom>
          <a:noFill/>
        </p:spPr>
        <p:txBody>
          <a:bodyPr wrap="square" rtlCol="0">
            <a:spAutoFit/>
          </a:bodyPr>
          <a:lstStyle/>
          <a:p>
            <a:r>
              <a:rPr lang="en-GB" sz="1200" dirty="0"/>
              <a:t>This decision model has been designed to answer the question: should we drive advisors to use the notes generated within the real time speech analytics software?</a:t>
            </a:r>
          </a:p>
          <a:p>
            <a:endParaRPr lang="en-GB" sz="1200" dirty="0"/>
          </a:p>
          <a:p>
            <a:pPr marL="171450" indent="-171450">
              <a:buFont typeface="Arial" panose="020B0604020202020204" pitchFamily="34" charset="0"/>
              <a:buChar char="•"/>
            </a:pPr>
            <a:r>
              <a:rPr lang="en-GB" sz="1200" dirty="0"/>
              <a:t>The model has helped highlight the need to protect our advisors from any negative impact on users (TCHT increase or impact on their quality scores) from the use of automatically generated notes</a:t>
            </a:r>
          </a:p>
          <a:p>
            <a:pPr marL="171450" indent="-171450">
              <a:buFont typeface="Arial" panose="020B0604020202020204" pitchFamily="34" charset="0"/>
              <a:buChar char="•"/>
            </a:pPr>
            <a:r>
              <a:rPr lang="en-GB" sz="1200" dirty="0"/>
              <a:t>The model has included GDPR consideration in the ethics table, however this could also be used as a lever to improve the development of this feature</a:t>
            </a:r>
          </a:p>
          <a:p>
            <a:endParaRPr lang="en-GB" sz="1200" dirty="0"/>
          </a:p>
        </p:txBody>
      </p:sp>
    </p:spTree>
    <p:extLst>
      <p:ext uri="{BB962C8B-B14F-4D97-AF65-F5344CB8AC3E}">
        <p14:creationId xmlns:p14="http://schemas.microsoft.com/office/powerpoint/2010/main" val="297955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4351</TotalTime>
  <Words>1773</Words>
  <Application>Microsoft Office PowerPoint</Application>
  <PresentationFormat>Widescreen</PresentationFormat>
  <Paragraphs>184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Real-time speech analytics</vt:lpstr>
      <vt:lpstr>Business question: “Should we be driving usage of the automated notes from our new digitisation change?”</vt:lpstr>
      <vt:lpstr>Business strategy:  “To help our clients digitise their interactions with customers, members and other stakeholders, and move towards an integrated data-driven, insight-led and personalised customer experience”     Capita Intranet 2022</vt:lpstr>
      <vt:lpstr>PowerPoint Presentation</vt:lpstr>
      <vt:lpstr>PowerPoint Presentation</vt:lpstr>
      <vt:lpstr>Causality:  Do the automated notes influence Total Call Handling Time (TCHT)?  </vt:lpstr>
      <vt:lpstr>PowerPoint Presentation</vt:lpstr>
      <vt:lpstr>PowerPoint Presentation</vt:lpstr>
      <vt:lpstr>Summary</vt:lpstr>
      <vt:lpstr>Reference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Vision: “Capita Experience delivers outstanding customer outcomes, so that every contact is a positive one”</dc:title>
  <dc:creator>Rickerby, Dylan (Capita Experience)</dc:creator>
  <cp:lastModifiedBy>Rickerby, Dylan (Capita Experience)</cp:lastModifiedBy>
  <cp:revision>3</cp:revision>
  <dcterms:created xsi:type="dcterms:W3CDTF">2022-11-01T07:08:28Z</dcterms:created>
  <dcterms:modified xsi:type="dcterms:W3CDTF">2022-12-20T17:52:31Z</dcterms:modified>
</cp:coreProperties>
</file>