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10" r:id="rId1"/>
  </p:sldMasterIdLst>
  <p:notesMasterIdLst>
    <p:notesMasterId r:id="rId17"/>
  </p:notesMasterIdLst>
  <p:sldIdLst>
    <p:sldId id="256" r:id="rId2"/>
    <p:sldId id="258" r:id="rId3"/>
    <p:sldId id="266" r:id="rId4"/>
    <p:sldId id="259" r:id="rId5"/>
    <p:sldId id="260" r:id="rId6"/>
    <p:sldId id="267" r:id="rId7"/>
    <p:sldId id="262" r:id="rId8"/>
    <p:sldId id="263" r:id="rId9"/>
    <p:sldId id="264" r:id="rId10"/>
    <p:sldId id="265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Белаш_М" initials="Б" lastIdx="1" clrIdx="0">
    <p:extLst>
      <p:ext uri="{19B8F6BF-5375-455C-9EA6-DF929625EA0E}">
        <p15:presenceInfo xmlns:p15="http://schemas.microsoft.com/office/powerpoint/2012/main" userId="Белаш_М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38AF1A-F700-477F-9701-3425B6DD9F89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B2341E-66A9-48EE-8FDC-23270E4EB9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9268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2341E-66A9-48EE-8FDC-23270E4EB91D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7615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2341E-66A9-48EE-8FDC-23270E4EB91D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9040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964624D-D642-40FE-8217-9836CE1C07F6}" type="datetime1">
              <a:rPr lang="ru-RU" smtClean="0"/>
              <a:t>19.05.2022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[1] 6.	E. A. Cantos, J. M. I. Quereda, J. J. V. Mas. Flute audio labelled database for Automatic Music Transcription // Zenodo, September 4, 2018.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1F4C9F-061D-468D-90C1-298C9849AF70}" type="slidenum">
              <a:rPr lang="ru-RU" smtClean="0"/>
              <a:pPr/>
              <a:t>‹#›</a:t>
            </a:fld>
            <a:r>
              <a:rPr lang="en-US" dirty="0"/>
              <a:t>/</a:t>
            </a:r>
            <a:r>
              <a:rPr lang="ru-RU" dirty="0"/>
              <a:t>20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186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/>
          <a:lstStyle/>
          <a:p>
            <a:fld id="{8BC66FCF-5770-4E43-8093-1BC16AC05A37}" type="datetime1">
              <a:rPr lang="ru-RU" smtClean="0"/>
              <a:t>19.05.2022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[1] 6.	E. A. Cantos, J. M. I. Quereda, J. J. V. Mas. Flute audio labelled database for Automatic Music Transcription // Zenodo, September 4, 2018.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‹#›</a:t>
            </a:fld>
            <a:r>
              <a:rPr lang="en-US" dirty="0"/>
              <a:t>/</a:t>
            </a:r>
            <a:r>
              <a:rPr lang="ru-RU" dirty="0"/>
              <a:t>2</a:t>
            </a:r>
            <a:r>
              <a:rPr lang="en-US" dirty="0"/>
              <a:t>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7137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/>
          <a:lstStyle/>
          <a:p>
            <a:fld id="{AAD0150B-7E10-4F61-9E1C-16A2C05E1C73}" type="datetime1">
              <a:rPr lang="ru-RU" smtClean="0"/>
              <a:t>19.05.2022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[1] 6.	E. A. Cantos, J. M. I. Quereda, J. J. V. Mas. Flute audio labelled database for Automatic Music Transcription // Zenodo, September 4, 2018.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‹#›</a:t>
            </a:fld>
            <a:r>
              <a:rPr lang="en-US" dirty="0"/>
              <a:t>/</a:t>
            </a:r>
            <a:r>
              <a:rPr lang="ru-RU" dirty="0"/>
              <a:t>2</a:t>
            </a:r>
            <a:r>
              <a:rPr lang="en-US" dirty="0"/>
              <a:t>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739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/>
          <a:lstStyle/>
          <a:p>
            <a:fld id="{A9094B30-0C85-4D71-A967-AFDCA616C8E5}" type="datetime1">
              <a:rPr lang="ru-RU" smtClean="0"/>
              <a:t>19.05.2022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[1] 6.	E. A. Cantos, J. M. I. Quereda, J. J. V. Mas. Flute audio labelled database for Automatic Music Transcription // Zenodo, September 4, 2018.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‹#›</a:t>
            </a:fld>
            <a:r>
              <a:rPr lang="en-US" dirty="0"/>
              <a:t>/</a:t>
            </a:r>
            <a:r>
              <a:rPr lang="ru-RU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368159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35693" y="6223828"/>
            <a:ext cx="7231229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[1] 6.	E. A. Cantos, J. M. I. Quereda, J. J. V. Mas. Flute audio labelled database for Automatic Music Transcription // Zenodo, September 4, 2018.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‹#›</a:t>
            </a:fld>
            <a:r>
              <a:rPr lang="en-US" dirty="0"/>
              <a:t>/</a:t>
            </a:r>
            <a:r>
              <a:rPr lang="ru-RU" dirty="0"/>
              <a:t>2</a:t>
            </a:r>
            <a:r>
              <a:rPr lang="en-US" dirty="0"/>
              <a:t>0</a:t>
            </a:r>
            <a:endParaRPr lang="ru-RU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790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/>
          <a:lstStyle/>
          <a:p>
            <a:fld id="{6023883E-06BA-4349-963A-5BB9B245AA21}" type="datetime1">
              <a:rPr lang="ru-RU" smtClean="0"/>
              <a:t>19.05.2022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[1] 6.	E. A. Cantos, J. M. I. Quereda, J. J. V. Mas. Flute audio labelled database for Automatic Music Transcription // Zenodo, September 4, 2018.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‹#›</a:t>
            </a:fld>
            <a:r>
              <a:rPr lang="en-US" dirty="0"/>
              <a:t>/</a:t>
            </a:r>
            <a:r>
              <a:rPr lang="ru-RU" dirty="0"/>
              <a:t>2</a:t>
            </a:r>
            <a:r>
              <a:rPr lang="en-US" dirty="0"/>
              <a:t>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4646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/>
          <a:lstStyle/>
          <a:p>
            <a:fld id="{1042B335-8CB8-4CF0-B468-FCC8095C47BF}" type="datetime1">
              <a:rPr lang="ru-RU" smtClean="0"/>
              <a:t>19.05.2022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[1] 6.	E. A. Cantos, J. M. I. Quereda, J. J. V. Mas. Flute audio labelled database for Automatic Music Transcription // Zenodo, September 4, 2018.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‹#›</a:t>
            </a:fld>
            <a:r>
              <a:rPr lang="en-US" dirty="0"/>
              <a:t>/</a:t>
            </a:r>
            <a:r>
              <a:rPr lang="ru-RU" dirty="0"/>
              <a:t>2</a:t>
            </a:r>
            <a:r>
              <a:rPr lang="en-US" dirty="0"/>
              <a:t>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2735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/>
          <a:lstStyle/>
          <a:p>
            <a:fld id="{5133D046-C9A7-43AC-9D0C-09F3216B5A40}" type="datetime1">
              <a:rPr lang="ru-RU" smtClean="0"/>
              <a:t>19.05.2022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[1] 6.	E. A. Cantos, J. M. I. Quereda, J. J. V. Mas. Flute audio labelled database for Automatic Music Transcription // Zenodo, September 4, 2018.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‹#›</a:t>
            </a:fld>
            <a:r>
              <a:rPr lang="en-US" dirty="0"/>
              <a:t>/</a:t>
            </a:r>
            <a:r>
              <a:rPr lang="ru-RU" dirty="0"/>
              <a:t>2</a:t>
            </a:r>
            <a:r>
              <a:rPr lang="en-US" dirty="0"/>
              <a:t>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7778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/>
          <a:lstStyle/>
          <a:p>
            <a:fld id="{134425A0-5DAB-40A3-98AB-78A1DE8E4EF8}" type="datetime1">
              <a:rPr lang="ru-RU" smtClean="0"/>
              <a:t>19.05.2022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[1] 6.	E. A. Cantos, J. M. I. Quereda, J. J. V. Mas. Flute audio labelled database for Automatic Music Transcription // Zenodo, September 4, 2018.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‹#›</a:t>
            </a:fld>
            <a:r>
              <a:rPr lang="en-US" dirty="0"/>
              <a:t>/</a:t>
            </a:r>
            <a:r>
              <a:rPr lang="ru-RU" dirty="0"/>
              <a:t>2</a:t>
            </a:r>
            <a:r>
              <a:rPr lang="en-US" dirty="0"/>
              <a:t>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0377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/>
          <a:lstStyle/>
          <a:p>
            <a:fld id="{1A3FCD05-5FFF-44F2-9030-18DE05BCC82B}" type="datetime1">
              <a:rPr lang="ru-RU" smtClean="0"/>
              <a:t>19.05.2022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[1] 6.	E. A. Cantos, J. M. I. Quereda, J. J. V. Mas. Flute audio labelled database for Automatic Music Transcription // Zenodo, September 4, 2018.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‹#›</a:t>
            </a:fld>
            <a:r>
              <a:rPr lang="en-US" dirty="0"/>
              <a:t>/</a:t>
            </a:r>
            <a:r>
              <a:rPr lang="ru-RU" dirty="0"/>
              <a:t>2</a:t>
            </a:r>
            <a:r>
              <a:rPr lang="en-US" dirty="0"/>
              <a:t>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5882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  <a:prstGeom prst="rect">
            <a:avLst/>
          </a:prstGeo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/>
          <a:lstStyle/>
          <a:p>
            <a:fld id="{10964509-C4CF-44DF-AF94-81A42AD10F92}" type="datetime1">
              <a:rPr lang="ru-RU" smtClean="0"/>
              <a:t>19.05.2022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[1] 6. E. A. Cantos, J. M. I. Quereda, J. J. V. Mas. Flute audio labelled database for Automatic Music Transcription // Zenodo, September 4, 2018.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‹#›</a:t>
            </a:fld>
            <a:r>
              <a:rPr lang="en-US" dirty="0"/>
              <a:t>/</a:t>
            </a:r>
            <a:r>
              <a:rPr lang="ru-RU" dirty="0"/>
              <a:t>2</a:t>
            </a:r>
            <a:r>
              <a:rPr lang="en-US" dirty="0"/>
              <a:t>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5765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&lt;#&gt;/20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8211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Гармонический анализ звуковых данных с помощью глубоких нейронных сетей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ru-RU" sz="2400" dirty="0"/>
              <a:t>Студентка: Белаш М.В.,</a:t>
            </a:r>
          </a:p>
          <a:p>
            <a:r>
              <a:rPr lang="ru-RU" sz="2400" dirty="0"/>
              <a:t>Научный руководитель: к.т.н., ассистент, Шаронов И.О.</a:t>
            </a:r>
          </a:p>
          <a:p>
            <a:endParaRPr lang="ru-RU" sz="2400" dirty="0"/>
          </a:p>
          <a:p>
            <a:r>
              <a:rPr lang="ru-RU" sz="2400" dirty="0"/>
              <a:t>Москва 2022</a:t>
            </a:r>
          </a:p>
        </p:txBody>
      </p:sp>
    </p:spTree>
    <p:extLst>
      <p:ext uri="{BB962C8B-B14F-4D97-AF65-F5344CB8AC3E}">
        <p14:creationId xmlns:p14="http://schemas.microsoft.com/office/powerpoint/2010/main" val="3844949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4106"/>
          </a:xfrm>
        </p:spPr>
        <p:txBody>
          <a:bodyPr>
            <a:noAutofit/>
          </a:bodyPr>
          <a:lstStyle/>
          <a:p>
            <a:r>
              <a:rPr lang="ru-RU" sz="3200" dirty="0"/>
              <a:t>Понятие спектрограммы</a:t>
            </a:r>
            <a:endParaRPr lang="ru-RU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1968"/>
                <a:ext cx="10515600" cy="107460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sz="2000" b="1" dirty="0">
                    <a:solidFill>
                      <a:schemeClr val="tx1"/>
                    </a:solidFill>
                  </a:rPr>
                  <a:t>Спектрограмма</a:t>
                </a:r>
                <a:r>
                  <a:rPr lang="ru-RU" sz="2000" dirty="0">
                    <a:solidFill>
                      <a:schemeClr val="tx1"/>
                    </a:solidFill>
                  </a:rPr>
                  <a:t> — изображение, показывающее зависимость спектральной плотности мощности сигнала от времени. Спектрограмма – это матрица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, где </a:t>
                </a:r>
                <a14:m>
                  <m:oMath xmlns:m="http://schemas.openxmlformats.org/officeDocument/2006/math"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 соответствует определенной частоте, а каждый из </a:t>
                </a:r>
                <a14:m>
                  <m:oMath xmlns:m="http://schemas.openxmlformats.org/officeDocument/2006/math"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 столбцов – спектр фрагмента аудиозаписи. 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1968"/>
                <a:ext cx="10515600" cy="1074600"/>
              </a:xfrm>
              <a:blipFill>
                <a:blip r:embed="rId2"/>
                <a:stretch>
                  <a:fillRect l="-638" t="-2841" b="-39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7505700" y="2622046"/>
            <a:ext cx="4162146" cy="2849619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7505700" y="5438642"/>
            <a:ext cx="41621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600" dirty="0">
                <a:ea typeface="Times New Roman" panose="02020603050405020304" pitchFamily="18" charset="0"/>
              </a:rPr>
              <a:t>Рис</a:t>
            </a:r>
            <a:r>
              <a:rPr lang="en-US" sz="1600" dirty="0" smtClean="0">
                <a:ea typeface="Times New Roman" panose="02020603050405020304" pitchFamily="18" charset="0"/>
              </a:rPr>
              <a:t>.5. </a:t>
            </a:r>
            <a:r>
              <a:rPr lang="ru-RU" sz="1600" dirty="0">
                <a:ea typeface="Times New Roman" panose="02020603050405020304" pitchFamily="18" charset="0"/>
              </a:rPr>
              <a:t>Пример спектрограммы </a:t>
            </a:r>
            <a:r>
              <a:rPr lang="en-US" sz="1600" dirty="0">
                <a:ea typeface="Times New Roman" panose="02020603050405020304" pitchFamily="18" charset="0"/>
              </a:rPr>
              <a:t>(Rick Astley - Never </a:t>
            </a:r>
            <a:r>
              <a:rPr lang="en-US" sz="1600" dirty="0" err="1">
                <a:ea typeface="Times New Roman" panose="02020603050405020304" pitchFamily="18" charset="0"/>
              </a:rPr>
              <a:t>Gonna</a:t>
            </a:r>
            <a:r>
              <a:rPr lang="en-US" sz="1600" dirty="0">
                <a:ea typeface="Times New Roman" panose="02020603050405020304" pitchFamily="18" charset="0"/>
              </a:rPr>
              <a:t> Give You Up)</a:t>
            </a:r>
            <a:endParaRPr lang="ru-RU" sz="1600" dirty="0">
              <a:ea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Объект 2"/>
              <p:cNvSpPr txBox="1">
                <a:spLocks/>
              </p:cNvSpPr>
              <p:nvPr/>
            </p:nvSpPr>
            <p:spPr>
              <a:xfrm>
                <a:off x="838200" y="2207524"/>
                <a:ext cx="6819901" cy="352764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10000"/>
                  </a:lnSpc>
                  <a:buFont typeface="Arial" panose="020B0604020202020204" pitchFamily="34" charset="0"/>
                  <a:buNone/>
                </a:pPr>
                <a:r>
                  <a:rPr lang="ru-RU" sz="2000" i="1" dirty="0"/>
                  <a:t>Оконное (кратковременное) преобразование Фурье (</a:t>
                </a:r>
                <a:r>
                  <a:rPr lang="en-US" sz="2000" i="1" dirty="0"/>
                  <a:t>STFT</a:t>
                </a:r>
                <a:r>
                  <a:rPr lang="ru-RU" sz="2000" i="1" dirty="0"/>
                  <a:t>)</a:t>
                </a:r>
                <a:r>
                  <a:rPr lang="en-US" sz="2000" i="1" dirty="0"/>
                  <a:t> </a:t>
                </a:r>
                <a:r>
                  <a:rPr lang="ru-RU" sz="2000" dirty="0"/>
                  <a:t>для вычисления спектрограммы:</a:t>
                </a:r>
              </a:p>
              <a:p>
                <a:pPr marL="0" indent="0" algn="r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f>
                      <m:fPr>
                        <m:type m:val="noBar"/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ru-RU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 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lang="ru-RU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𝐽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  <m:d>
                              <m:dPr>
                                <m:ctrlPr>
                                  <a:rPr lang="ru-RU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ru-RU" sz="2400"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a:rPr lang="ru-RU" sz="2400"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x</m:t>
                            </m:r>
                            <m:d>
                              <m:dPr>
                                <m:ctrlPr>
                                  <a:rPr lang="ru-RU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ru-RU" sz="2400"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t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ru-RU" sz="2400"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j</m:t>
                                    </m:r>
                                  </m:sub>
                                </m:sSub>
                              </m:e>
                            </m:d>
                            <m:sSup>
                              <m:sSupPr>
                                <m:ctrlPr>
                                  <a:rPr lang="ru-RU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u-RU" sz="2400" i="1"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ru-RU" sz="2400" i="1"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𝜋</m:t>
                                    </m:r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𝑛𝑗</m:t>
                                    </m:r>
                                  </m:num>
                                  <m:den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𝐽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ru-RU" sz="2400" i="1"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, </m:t>
                            </m:r>
                          </m:e>
                        </m:nary>
                      </m:num>
                      <m:den>
                        <m:r>
                          <a:rPr lang="ru-RU" sz="2400" i="1"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ru-RU" sz="2400" i="1"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=0,1,…,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𝑁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1,</m:t>
                        </m:r>
                        <m:r>
                          <m:rPr>
                            <m:nor/>
                          </m:rPr>
                          <a:rPr lang="ru-RU" sz="2400" dirty="0"/>
                          <m:t> </m:t>
                        </m:r>
                      </m:den>
                    </m:f>
                  </m:oMath>
                </a14:m>
                <a:r>
                  <a:rPr lang="ru-RU" sz="2000" dirty="0"/>
                  <a:t>	</a:t>
                </a:r>
                <a:r>
                  <a:rPr lang="en-US" sz="2000" dirty="0"/>
                  <a:t>	</a:t>
                </a:r>
                <a:r>
                  <a:rPr lang="ru-RU" sz="2000" dirty="0"/>
                  <a:t>(7)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ru-RU" sz="2000" dirty="0"/>
                  <a:t>где </a:t>
                </a:r>
                <a14:m>
                  <m:oMath xmlns:m="http://schemas.openxmlformats.org/officeDocument/2006/math">
                    <m:r>
                      <a:rPr lang="ru-RU" sz="200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ru-RU" sz="2000" dirty="0"/>
                  <a:t> – размер анализируемого фрагмента звукозаписи в отсчётах, </a:t>
                </a:r>
                <a14:m>
                  <m:oMath xmlns:m="http://schemas.openxmlformats.org/officeDocument/2006/math">
                    <m:r>
                      <a:rPr lang="ru-RU" sz="2000">
                        <a:latin typeface="Cambria Math" panose="02040503050406030204" pitchFamily="18" charset="0"/>
                      </a:rPr>
                      <m:t>𝑤</m:t>
                    </m:r>
                    <m:r>
                      <a:rPr lang="ru-RU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000">
                        <a:latin typeface="Cambria Math" panose="02040503050406030204" pitchFamily="18" charset="0"/>
                      </a:rPr>
                      <m:t>𝑗</m:t>
                    </m:r>
                    <m:r>
                      <a:rPr lang="ru-RU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000" dirty="0"/>
                  <a:t> – оконная функция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ru-RU" sz="2000" i="1" dirty="0"/>
                  <a:t>Окно Хэмминга</a:t>
                </a:r>
                <a:r>
                  <a:rPr lang="ru-RU" sz="2000" dirty="0"/>
                  <a:t>: </a:t>
                </a:r>
                <a14:m>
                  <m:oMath xmlns:m="http://schemas.openxmlformats.org/officeDocument/2006/math">
                    <m:r>
                      <a:rPr lang="ru-RU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=0.54−0.46∙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𝑛𝑁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</m:func>
                  </m:oMath>
                </a14:m>
                <a:r>
                  <a:rPr lang="en-US" sz="2000" dirty="0"/>
                  <a:t>,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ru-RU" sz="2000" dirty="0"/>
                  <a:t>где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/>
                  <a:t> – </a:t>
                </a:r>
                <a:r>
                  <a:rPr lang="ru-RU" sz="2000" dirty="0"/>
                  <a:t>длина окна.</a:t>
                </a:r>
                <a:endParaRPr lang="en-US" sz="2000" dirty="0"/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ru-RU" sz="2000" dirty="0"/>
              </a:p>
            </p:txBody>
          </p:sp>
        </mc:Choice>
        <mc:Fallback xmlns="">
          <p:sp>
            <p:nvSpPr>
              <p:cNvPr id="8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07524"/>
                <a:ext cx="6819901" cy="3527644"/>
              </a:xfrm>
              <a:prstGeom prst="rect">
                <a:avLst/>
              </a:prstGeom>
              <a:blipFill>
                <a:blip r:embed="rId4"/>
                <a:stretch>
                  <a:fillRect l="-984" t="-518" r="-984" b="-10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3A91D745-9CA6-414C-AEAB-25A55984B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10</a:t>
            </a:fld>
            <a:r>
              <a:rPr lang="en-US"/>
              <a:t>/</a:t>
            </a:r>
            <a:r>
              <a:rPr lang="ru-RU"/>
              <a:t>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1058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4106"/>
          </a:xfrm>
        </p:spPr>
        <p:txBody>
          <a:bodyPr>
            <a:noAutofit/>
          </a:bodyPr>
          <a:lstStyle/>
          <a:p>
            <a:r>
              <a:rPr lang="ru-RU" sz="3200" dirty="0"/>
              <a:t>Треугольные фильтры</a:t>
            </a:r>
            <a:endParaRPr lang="ru-RU" sz="4800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3A91D745-9CA6-414C-AEAB-25A55984B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11</a:t>
            </a:fld>
            <a:r>
              <a:rPr lang="en-US"/>
              <a:t>/</a:t>
            </a:r>
            <a:r>
              <a:rPr lang="ru-RU"/>
              <a:t>20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>
                <a:extLst>
                  <a:ext uri="{FF2B5EF4-FFF2-40B4-BE49-F238E27FC236}">
                    <a16:creationId xmlns:a16="http://schemas.microsoft.com/office/drawing/2014/main" id="{CECBFFEE-5029-4E7A-AB57-EE46E254E3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088136"/>
                <a:ext cx="10515599" cy="5404738"/>
              </a:xfrm>
            </p:spPr>
            <p:txBody>
              <a:bodyPr/>
              <a:lstStyle/>
              <a:p>
                <a:pPr marL="45720" indent="0" algn="r">
                  <a:buNone/>
                </a:pPr>
                <a:r>
                  <a:rPr lang="ru-RU" sz="2000" dirty="0">
                    <a:solidFill>
                      <a:schemeClr val="tx1"/>
                    </a:solidFill>
                  </a:rPr>
                  <a:t>Переход между Герцами (</a:t>
                </a:r>
                <a:r>
                  <a:rPr lang="en-US" sz="2000" dirty="0">
                    <a:solidFill>
                      <a:schemeClr val="tx1"/>
                    </a:solidFill>
                  </a:rPr>
                  <a:t>f</a:t>
                </a:r>
                <a:r>
                  <a:rPr lang="ru-RU" sz="2000" dirty="0">
                    <a:solidFill>
                      <a:schemeClr val="tx1"/>
                    </a:solidFill>
                  </a:rPr>
                  <a:t>)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ru-RU" sz="2000" dirty="0">
                    <a:solidFill>
                      <a:schemeClr val="tx1"/>
                    </a:solidFill>
                  </a:rPr>
                  <a:t>и </a:t>
                </a:r>
                <a:r>
                  <a:rPr lang="ru-RU" sz="2000" dirty="0" err="1">
                    <a:solidFill>
                      <a:schemeClr val="tx1"/>
                    </a:solidFill>
                  </a:rPr>
                  <a:t>Мелами</a:t>
                </a:r>
                <a:r>
                  <a:rPr lang="ru-RU" sz="2000" dirty="0">
                    <a:solidFill>
                      <a:schemeClr val="tx1"/>
                    </a:solidFill>
                  </a:rPr>
                  <a:t> (</a:t>
                </a:r>
                <a:r>
                  <a:rPr lang="en-US" sz="2000" dirty="0">
                    <a:solidFill>
                      <a:schemeClr val="tx1"/>
                    </a:solidFill>
                  </a:rPr>
                  <a:t>m</a:t>
                </a:r>
                <a:r>
                  <a:rPr lang="ru-RU" sz="2000" dirty="0">
                    <a:solidFill>
                      <a:schemeClr val="tx1"/>
                    </a:solidFill>
                  </a:rPr>
                  <a:t>)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𝑚</m:t>
                    </m:r>
                    <m:r>
                      <a:rPr lang="ru-RU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=2595</m:t>
                    </m:r>
                    <m:func>
                      <m:funcPr>
                        <m:ctrlP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ru-RU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num>
                              <m:den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700</m:t>
                                </m:r>
                              </m:den>
                            </m:f>
                          </m:e>
                        </m:d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=1127</m:t>
                        </m:r>
                        <m:func>
                          <m:funcPr>
                            <m:ctrlP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ru-RU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ru-RU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700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,       </a:t>
                </a:r>
                <a:r>
                  <a:rPr lang="en-US" sz="1600" dirty="0">
                    <a:solidFill>
                      <a:schemeClr val="tx1"/>
                    </a:solidFill>
                  </a:rPr>
                  <a:t>           </a:t>
                </a:r>
                <a:r>
                  <a:rPr lang="en-US" sz="2000" dirty="0">
                    <a:solidFill>
                      <a:schemeClr val="tx1"/>
                    </a:solidFill>
                  </a:rPr>
                  <a:t>(8)</a:t>
                </a:r>
              </a:p>
              <a:p>
                <a:pPr marL="45720" indent="0" algn="r">
                  <a:buNone/>
                </a:pPr>
                <a14:m>
                  <m:oMath xmlns:m="http://schemas.openxmlformats.org/officeDocument/2006/math">
                    <m:r>
                      <a:rPr lang="ru-RU" sz="180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ru-RU" sz="180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=700</m:t>
                    </m:r>
                    <m:d>
                      <m:dPr>
                        <m:ctrlP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10</m:t>
                            </m:r>
                          </m:e>
                          <m:sup>
                            <m:f>
                              <m:fPr>
                                <m:ctrlP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2595</m:t>
                                </m:r>
                              </m:den>
                            </m:f>
                          </m:sup>
                        </m:sSup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−1</m:t>
                        </m:r>
                      </m:e>
                    </m:d>
                    <m:r>
                      <a:rPr lang="ru-RU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=700</m:t>
                    </m:r>
                    <m:d>
                      <m:dPr>
                        <m:ctrlP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1127</m:t>
                                </m:r>
                              </m:den>
                            </m:f>
                          </m:sup>
                        </m:sSup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−1</m:t>
                        </m:r>
                      </m:e>
                    </m:d>
                    <m:r>
                      <a:rPr lang="ru-RU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r>
                  <a:rPr lang="ru-RU" sz="2000" dirty="0" smtClean="0">
                    <a:solidFill>
                      <a:schemeClr val="tx1"/>
                    </a:solidFill>
                  </a:rPr>
                  <a:t>                         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(</a:t>
                </a:r>
                <a:r>
                  <a:rPr lang="en-US" sz="2000" dirty="0">
                    <a:solidFill>
                      <a:schemeClr val="tx1"/>
                    </a:solidFill>
                  </a:rPr>
                  <a:t>9)</a:t>
                </a:r>
              </a:p>
              <a:p>
                <a:pPr marL="45720" indent="0">
                  <a:buNone/>
                </a:pPr>
                <a:r>
                  <a:rPr lang="ru-RU" sz="2000" dirty="0">
                    <a:solidFill>
                      <a:schemeClr val="tx1"/>
                    </a:solidFill>
                  </a:rPr>
                  <a:t>Уравнение для моделирования треугольных фильтров:</a:t>
                </a:r>
              </a:p>
              <a:p>
                <a:pPr marL="45720" indent="0" algn="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0,                   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f>
                              <m:f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num>
                              <m:den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den>
                            </m:f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f>
                              <m:f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0,                  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ru-RU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		</a:t>
                </a:r>
                <a:r>
                  <a:rPr lang="ru-RU" sz="2000" dirty="0">
                    <a:solidFill>
                      <a:schemeClr val="tx1"/>
                    </a:solidFill>
                  </a:rPr>
                  <a:t>	</a:t>
                </a:r>
                <a:r>
                  <a:rPr lang="en-US" sz="2000" dirty="0">
                    <a:solidFill>
                      <a:schemeClr val="tx1"/>
                    </a:solidFill>
                  </a:rPr>
                  <a:t>	(10)</a:t>
                </a:r>
                <a:endParaRPr lang="ru-RU" sz="2000" dirty="0">
                  <a:solidFill>
                    <a:schemeClr val="tx1"/>
                  </a:solidFill>
                </a:endParaRPr>
              </a:p>
              <a:p>
                <a:pPr marL="45720" indent="0">
                  <a:buNone/>
                </a:pPr>
                <a:r>
                  <a:rPr lang="ru-RU" sz="2000" dirty="0">
                    <a:solidFill>
                      <a:schemeClr val="tx1"/>
                    </a:solidFill>
                  </a:rPr>
                  <a:t>где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– </a:t>
                </a:r>
                <a:r>
                  <a:rPr lang="ru-RU" sz="2000" dirty="0">
                    <a:solidFill>
                      <a:schemeClr val="tx1"/>
                    </a:solidFill>
                  </a:rPr>
                  <a:t>список из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ru-RU" sz="2000" dirty="0">
                    <a:solidFill>
                      <a:schemeClr val="tx1"/>
                    </a:solidFill>
                  </a:rPr>
                  <a:t>меловых частот.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Объект 4">
                <a:extLst>
                  <a:ext uri="{FF2B5EF4-FFF2-40B4-BE49-F238E27FC236}">
                    <a16:creationId xmlns:a16="http://schemas.microsoft.com/office/drawing/2014/main" id="{CECBFFEE-5029-4E7A-AB57-EE46E254E3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088136"/>
                <a:ext cx="10515599" cy="5404738"/>
              </a:xfrm>
              <a:blipFill>
                <a:blip r:embed="rId2"/>
                <a:stretch>
                  <a:fillRect l="-116" t="-339" r="-6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153C9697-D323-44A1-B43C-1B11D9853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4550552"/>
            <a:ext cx="6640515" cy="1990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6203429-B52F-49FB-996A-7C066676FFF5}"/>
              </a:ext>
            </a:extLst>
          </p:cNvPr>
          <p:cNvSpPr/>
          <p:nvPr/>
        </p:nvSpPr>
        <p:spPr>
          <a:xfrm>
            <a:off x="7478714" y="5821615"/>
            <a:ext cx="29286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1600" dirty="0">
                <a:ea typeface="Times New Roman" panose="02020603050405020304" pitchFamily="18" charset="0"/>
              </a:rPr>
              <a:t>Рис</a:t>
            </a:r>
            <a:r>
              <a:rPr lang="en-US" sz="1600" dirty="0" smtClean="0">
                <a:ea typeface="Times New Roman" panose="02020603050405020304" pitchFamily="18" charset="0"/>
              </a:rPr>
              <a:t>.6. </a:t>
            </a:r>
            <a:r>
              <a:rPr lang="ru-RU" sz="1600" dirty="0">
                <a:ea typeface="Times New Roman" panose="02020603050405020304" pitchFamily="18" charset="0"/>
              </a:rPr>
              <a:t>Пример банка треугольных фильтров</a:t>
            </a:r>
          </a:p>
        </p:txBody>
      </p:sp>
    </p:spTree>
    <p:extLst>
      <p:ext uri="{BB962C8B-B14F-4D97-AF65-F5344CB8AC3E}">
        <p14:creationId xmlns:p14="http://schemas.microsoft.com/office/powerpoint/2010/main" val="3287246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4106"/>
          </a:xfrm>
        </p:spPr>
        <p:txBody>
          <a:bodyPr>
            <a:noAutofit/>
          </a:bodyPr>
          <a:lstStyle/>
          <a:p>
            <a:r>
              <a:rPr lang="ru-RU" sz="3200" dirty="0"/>
              <a:t>Архитектура нейронной сети. Подача данных на вход. </a:t>
            </a:r>
            <a:endParaRPr lang="ru-RU" sz="4800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3A91D745-9CA6-414C-AEAB-25A55984B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12</a:t>
            </a:fld>
            <a:r>
              <a:rPr lang="en-US"/>
              <a:t>/</a:t>
            </a:r>
            <a:r>
              <a:rPr lang="ru-RU"/>
              <a:t>20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ECBFFEE-5029-4E7A-AB57-EE46E254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4407698"/>
            <a:ext cx="10515599" cy="1998692"/>
          </a:xfrm>
        </p:spPr>
        <p:txBody>
          <a:bodyPr/>
          <a:lstStyle/>
          <a:p>
            <a:pPr marL="45720" indent="0">
              <a:buNone/>
            </a:pPr>
            <a:r>
              <a:rPr lang="ru-RU" sz="2000" u="sng" dirty="0">
                <a:solidFill>
                  <a:schemeClr val="tx1"/>
                </a:solidFill>
              </a:rPr>
              <a:t>Входные данные:</a:t>
            </a:r>
          </a:p>
          <a:p>
            <a:pPr marL="45720" indent="0">
              <a:buNone/>
            </a:pPr>
            <a:r>
              <a:rPr lang="ru-RU" sz="2000" i="1" dirty="0">
                <a:solidFill>
                  <a:schemeClr val="tx1"/>
                </a:solidFill>
              </a:rPr>
              <a:t>Подход 1</a:t>
            </a:r>
            <a:r>
              <a:rPr lang="ru-RU" sz="2000" dirty="0">
                <a:solidFill>
                  <a:schemeClr val="tx1"/>
                </a:solidFill>
              </a:rPr>
              <a:t> – спектрограммы, полученные из спектра сигнала;</a:t>
            </a:r>
          </a:p>
          <a:p>
            <a:pPr marL="45720" indent="0">
              <a:buNone/>
            </a:pPr>
            <a:r>
              <a:rPr lang="ru-RU" sz="2000" i="1" dirty="0">
                <a:solidFill>
                  <a:schemeClr val="tx1"/>
                </a:solidFill>
              </a:rPr>
              <a:t>Подход 2</a:t>
            </a:r>
            <a:r>
              <a:rPr lang="ru-RU" sz="2000" dirty="0">
                <a:solidFill>
                  <a:schemeClr val="tx1"/>
                </a:solidFill>
              </a:rPr>
              <a:t> – спектрограммы, полученные из мел-спектра</a:t>
            </a:r>
            <a:r>
              <a:rPr lang="ru-RU" sz="2000" dirty="0" smtClean="0">
                <a:solidFill>
                  <a:schemeClr val="tx1"/>
                </a:solidFill>
              </a:rPr>
              <a:t>.</a:t>
            </a:r>
          </a:p>
          <a:p>
            <a:pPr marL="45720" indent="0">
              <a:buNone/>
            </a:pPr>
            <a:r>
              <a:rPr lang="ru-RU" sz="2000" dirty="0" smtClean="0">
                <a:solidFill>
                  <a:schemeClr val="tx1"/>
                </a:solidFill>
              </a:rPr>
              <a:t>Подаем данные пакетами по 64 вектора.</a:t>
            </a:r>
            <a:endParaRPr lang="ru-RU" sz="2000" dirty="0">
              <a:solidFill>
                <a:schemeClr val="tx1"/>
              </a:solidFill>
            </a:endParaRPr>
          </a:p>
          <a:p>
            <a:pPr marL="45720" indent="0"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BF043DB-9A1F-4F22-911C-8F550F2A3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4401" y="1027579"/>
            <a:ext cx="5488042" cy="2711119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C1103C7-41C2-4629-B25D-2C4B9CCE1563}"/>
              </a:ext>
            </a:extLst>
          </p:cNvPr>
          <p:cNvSpPr/>
          <p:nvPr/>
        </p:nvSpPr>
        <p:spPr>
          <a:xfrm>
            <a:off x="6864139" y="3738698"/>
            <a:ext cx="49114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600" dirty="0">
                <a:ea typeface="Times New Roman" panose="02020603050405020304" pitchFamily="18" charset="0"/>
              </a:rPr>
              <a:t>Рис</a:t>
            </a:r>
            <a:r>
              <a:rPr lang="en-US" sz="1600" dirty="0" smtClean="0">
                <a:ea typeface="Times New Roman" panose="02020603050405020304" pitchFamily="18" charset="0"/>
              </a:rPr>
              <a:t>.7. </a:t>
            </a:r>
            <a:r>
              <a:rPr lang="ru-RU" sz="1600" dirty="0">
                <a:ea typeface="Times New Roman" panose="02020603050405020304" pitchFamily="18" charset="0"/>
              </a:rPr>
              <a:t>Модель сети Ф. </a:t>
            </a:r>
            <a:r>
              <a:rPr lang="ru-RU" sz="1600" dirty="0" err="1">
                <a:ea typeface="Times New Roman" panose="02020603050405020304" pitchFamily="18" charset="0"/>
              </a:rPr>
              <a:t>Корзениовски</a:t>
            </a:r>
            <a:r>
              <a:rPr lang="ru-RU" sz="1600" dirty="0">
                <a:ea typeface="Times New Roman" panose="02020603050405020304" pitchFamily="18" charset="0"/>
              </a:rPr>
              <a:t> (</a:t>
            </a:r>
            <a:r>
              <a:rPr lang="en-US" sz="1600" dirty="0">
                <a:ea typeface="Times New Roman" panose="02020603050405020304" pitchFamily="18" charset="0"/>
              </a:rPr>
              <a:t>[</a:t>
            </a:r>
            <a:r>
              <a:rPr lang="en-US" sz="1600" dirty="0">
                <a:solidFill>
                  <a:srgbClr val="FF0000"/>
                </a:solidFill>
                <a:ea typeface="Times New Roman" panose="02020603050405020304" pitchFamily="18" charset="0"/>
              </a:rPr>
              <a:t>3</a:t>
            </a:r>
            <a:r>
              <a:rPr lang="en-US" sz="1600" dirty="0">
                <a:ea typeface="Times New Roman" panose="02020603050405020304" pitchFamily="18" charset="0"/>
              </a:rPr>
              <a:t>]</a:t>
            </a:r>
            <a:r>
              <a:rPr lang="ru-RU" sz="1600" dirty="0">
                <a:ea typeface="Times New Roman" panose="02020603050405020304" pitchFamily="18" charset="0"/>
              </a:rPr>
              <a:t>) 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796438B-5476-4472-AD3B-0BFF8B3CF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223828"/>
            <a:ext cx="9695689" cy="365125"/>
          </a:xfrm>
        </p:spPr>
        <p:txBody>
          <a:bodyPr/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[3] F.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</a:rPr>
              <a:t>Korzeniowski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. Harmonic Analysis of Musical Audio using Deep Neural Networks // Linz, September 2018.</a:t>
            </a:r>
            <a:endParaRPr lang="ru-RU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Объект 4">
                <a:extLst>
                  <a:ext uri="{FF2B5EF4-FFF2-40B4-BE49-F238E27FC236}">
                    <a16:creationId xmlns:a16="http://schemas.microsoft.com/office/drawing/2014/main" id="{CECBFFEE-5029-4E7A-AB57-EE46E254E3E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939310"/>
                <a:ext cx="6132838" cy="3071376"/>
              </a:xfrm>
              <a:prstGeom prst="rect">
                <a:avLst/>
              </a:prstGeom>
            </p:spPr>
            <p:txBody>
              <a:bodyPr/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>
                  <a:buNone/>
                </a:pPr>
                <a:r>
                  <a:rPr lang="ru-RU" sz="2000" u="sng" dirty="0" smtClean="0">
                    <a:solidFill>
                      <a:schemeClr val="tx1"/>
                    </a:solidFill>
                  </a:rPr>
                  <a:t>Параметры </a:t>
                </a:r>
                <a:r>
                  <a:rPr lang="ru-RU" sz="2000" u="sng" dirty="0" err="1" smtClean="0">
                    <a:solidFill>
                      <a:schemeClr val="tx1"/>
                    </a:solidFill>
                  </a:rPr>
                  <a:t>нейросети</a:t>
                </a:r>
                <a:r>
                  <a:rPr lang="ru-RU" sz="2000" u="sng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r>
                  <a:rPr lang="ru-RU" sz="2000" dirty="0" smtClean="0">
                    <a:solidFill>
                      <a:schemeClr val="tx1"/>
                    </a:solidFill>
                  </a:rPr>
                  <a:t>Выходной слой – </a:t>
                </a:r>
                <a:r>
                  <a:rPr lang="en-US" sz="2000" dirty="0" err="1" smtClean="0">
                    <a:solidFill>
                      <a:schemeClr val="tx1"/>
                    </a:solidFill>
                  </a:rPr>
                  <a:t>softmax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;</a:t>
                </a:r>
              </a:p>
              <a:p>
                <a:r>
                  <a:rPr lang="ru-RU" sz="2000" dirty="0" smtClean="0">
                    <a:solidFill>
                      <a:schemeClr val="tx1"/>
                    </a:solidFill>
                  </a:rPr>
                  <a:t>Оптимизатор –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Adam;</a:t>
                </a:r>
              </a:p>
              <a:p>
                <a:r>
                  <a:rPr lang="ru-RU" sz="2000" dirty="0" smtClean="0">
                    <a:solidFill>
                      <a:schemeClr val="tx1"/>
                    </a:solidFill>
                  </a:rPr>
                  <a:t>Функция штрафа – разреженная категориальная кросс-энтропия:</a:t>
                </a:r>
              </a:p>
              <a:p>
                <a:pPr marL="4572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∙</m:t>
                        </m:r>
                        <m:func>
                          <m:func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))</m:t>
                            </m:r>
                          </m:e>
                        </m:func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, </a:t>
                </a:r>
                <a:r>
                  <a:rPr lang="ru-RU" sz="2000" dirty="0" smtClean="0">
                    <a:solidFill>
                      <a:schemeClr val="tx1"/>
                    </a:solidFill>
                  </a:rPr>
                  <a:t>где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- </a:t>
                </a:r>
                <a:r>
                  <a:rPr lang="ru-RU" sz="2000" dirty="0" smtClean="0">
                    <a:solidFill>
                      <a:schemeClr val="tx1"/>
                    </a:solidFill>
                  </a:rPr>
                  <a:t>функция </a:t>
                </a:r>
                <a:r>
                  <a:rPr lang="en-US" sz="2000" dirty="0" err="1" smtClean="0">
                    <a:solidFill>
                      <a:schemeClr val="tx1"/>
                    </a:solidFill>
                  </a:rPr>
                  <a:t>softmax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;</a:t>
                </a:r>
                <a:endParaRPr lang="ru-RU" sz="2000" dirty="0" smtClean="0">
                  <a:solidFill>
                    <a:schemeClr val="tx1"/>
                  </a:solidFill>
                </a:endParaRPr>
              </a:p>
              <a:p>
                <a:r>
                  <a:rPr lang="ru-RU" sz="2000" dirty="0" smtClean="0">
                    <a:solidFill>
                      <a:schemeClr val="tx1"/>
                    </a:solidFill>
                  </a:rPr>
                  <a:t> Метрика –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accuracy.</a:t>
                </a:r>
                <a:endParaRPr lang="ru-RU" sz="2000" dirty="0" smtClean="0">
                  <a:solidFill>
                    <a:schemeClr val="tx1"/>
                  </a:solidFill>
                </a:endParaRPr>
              </a:p>
              <a:p>
                <a:pPr marL="45720" indent="0">
                  <a:buFont typeface="Corbel" pitchFamily="34" charset="0"/>
                  <a:buNone/>
                </a:pP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Объект 4">
                <a:extLst>
                  <a:ext uri="{FF2B5EF4-FFF2-40B4-BE49-F238E27FC236}">
                    <a16:creationId xmlns:a16="http://schemas.microsoft.com/office/drawing/2014/main" id="{CECBFFEE-5029-4E7A-AB57-EE46E254E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939310"/>
                <a:ext cx="6132838" cy="3071376"/>
              </a:xfrm>
              <a:prstGeom prst="rect">
                <a:avLst/>
              </a:prstGeom>
              <a:blipFill>
                <a:blip r:embed="rId3"/>
                <a:stretch>
                  <a:fillRect l="-199" t="-1984" b="-1448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8169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4106"/>
          </a:xfrm>
        </p:spPr>
        <p:txBody>
          <a:bodyPr>
            <a:noAutofit/>
          </a:bodyPr>
          <a:lstStyle/>
          <a:p>
            <a:r>
              <a:rPr lang="ru-RU" sz="3200" dirty="0"/>
              <a:t>Подача данных на вход. Сопоставление номера класса и ноты.</a:t>
            </a:r>
            <a:endParaRPr lang="ru-RU" sz="4800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3A91D745-9CA6-414C-AEAB-25A55984B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13</a:t>
            </a:fld>
            <a:r>
              <a:rPr lang="en-US"/>
              <a:t>/</a:t>
            </a:r>
            <a:r>
              <a:rPr lang="ru-RU"/>
              <a:t>20</a:t>
            </a:r>
            <a:endParaRPr lang="ru-RU" dirty="0"/>
          </a:p>
        </p:txBody>
      </p:sp>
      <p:graphicFrame>
        <p:nvGraphicFramePr>
          <p:cNvPr id="4" name="Таблица 5">
            <a:extLst>
              <a:ext uri="{FF2B5EF4-FFF2-40B4-BE49-F238E27FC236}">
                <a16:creationId xmlns:a16="http://schemas.microsoft.com/office/drawing/2014/main" id="{0907374C-0E94-4648-B662-48EBE49F5345}"/>
              </a:ext>
            </a:extLst>
          </p:cNvPr>
          <p:cNvGraphicFramePr>
            <a:graphicFrameLocks noGrp="1"/>
          </p:cNvGraphicFramePr>
          <p:nvPr/>
        </p:nvGraphicFramePr>
        <p:xfrm>
          <a:off x="1805724" y="5047488"/>
          <a:ext cx="837691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0316">
                  <a:extLst>
                    <a:ext uri="{9D8B030D-6E8A-4147-A177-3AD203B41FA5}">
                      <a16:colId xmlns:a16="http://schemas.microsoft.com/office/drawing/2014/main" val="414861296"/>
                    </a:ext>
                  </a:extLst>
                </a:gridCol>
                <a:gridCol w="631383">
                  <a:extLst>
                    <a:ext uri="{9D8B030D-6E8A-4147-A177-3AD203B41FA5}">
                      <a16:colId xmlns:a16="http://schemas.microsoft.com/office/drawing/2014/main" val="3405631118"/>
                    </a:ext>
                  </a:extLst>
                </a:gridCol>
                <a:gridCol w="631383">
                  <a:extLst>
                    <a:ext uri="{9D8B030D-6E8A-4147-A177-3AD203B41FA5}">
                      <a16:colId xmlns:a16="http://schemas.microsoft.com/office/drawing/2014/main" val="92050192"/>
                    </a:ext>
                  </a:extLst>
                </a:gridCol>
                <a:gridCol w="631383">
                  <a:extLst>
                    <a:ext uri="{9D8B030D-6E8A-4147-A177-3AD203B41FA5}">
                      <a16:colId xmlns:a16="http://schemas.microsoft.com/office/drawing/2014/main" val="611068692"/>
                    </a:ext>
                  </a:extLst>
                </a:gridCol>
                <a:gridCol w="631383">
                  <a:extLst>
                    <a:ext uri="{9D8B030D-6E8A-4147-A177-3AD203B41FA5}">
                      <a16:colId xmlns:a16="http://schemas.microsoft.com/office/drawing/2014/main" val="1056796921"/>
                    </a:ext>
                  </a:extLst>
                </a:gridCol>
                <a:gridCol w="631383">
                  <a:extLst>
                    <a:ext uri="{9D8B030D-6E8A-4147-A177-3AD203B41FA5}">
                      <a16:colId xmlns:a16="http://schemas.microsoft.com/office/drawing/2014/main" val="1577498336"/>
                    </a:ext>
                  </a:extLst>
                </a:gridCol>
                <a:gridCol w="631383">
                  <a:extLst>
                    <a:ext uri="{9D8B030D-6E8A-4147-A177-3AD203B41FA5}">
                      <a16:colId xmlns:a16="http://schemas.microsoft.com/office/drawing/2014/main" val="548419272"/>
                    </a:ext>
                  </a:extLst>
                </a:gridCol>
                <a:gridCol w="631383">
                  <a:extLst>
                    <a:ext uri="{9D8B030D-6E8A-4147-A177-3AD203B41FA5}">
                      <a16:colId xmlns:a16="http://schemas.microsoft.com/office/drawing/2014/main" val="1878134271"/>
                    </a:ext>
                  </a:extLst>
                </a:gridCol>
                <a:gridCol w="631383">
                  <a:extLst>
                    <a:ext uri="{9D8B030D-6E8A-4147-A177-3AD203B41FA5}">
                      <a16:colId xmlns:a16="http://schemas.microsoft.com/office/drawing/2014/main" val="3727275158"/>
                    </a:ext>
                  </a:extLst>
                </a:gridCol>
                <a:gridCol w="631383">
                  <a:extLst>
                    <a:ext uri="{9D8B030D-6E8A-4147-A177-3AD203B41FA5}">
                      <a16:colId xmlns:a16="http://schemas.microsoft.com/office/drawing/2014/main" val="1022908693"/>
                    </a:ext>
                  </a:extLst>
                </a:gridCol>
                <a:gridCol w="631383">
                  <a:extLst>
                    <a:ext uri="{9D8B030D-6E8A-4147-A177-3AD203B41FA5}">
                      <a16:colId xmlns:a16="http://schemas.microsoft.com/office/drawing/2014/main" val="1062504565"/>
                    </a:ext>
                  </a:extLst>
                </a:gridCol>
                <a:gridCol w="631383">
                  <a:extLst>
                    <a:ext uri="{9D8B030D-6E8A-4147-A177-3AD203B41FA5}">
                      <a16:colId xmlns:a16="http://schemas.microsoft.com/office/drawing/2014/main" val="154592264"/>
                    </a:ext>
                  </a:extLst>
                </a:gridCol>
                <a:gridCol w="631383">
                  <a:extLst>
                    <a:ext uri="{9D8B030D-6E8A-4147-A177-3AD203B41FA5}">
                      <a16:colId xmlns:a16="http://schemas.microsoft.com/office/drawing/2014/main" val="3291391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A#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C#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D#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F#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G#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566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Класс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934700"/>
                  </a:ext>
                </a:extLst>
              </a:tr>
            </a:tbl>
          </a:graphicData>
        </a:graphic>
      </p:graphicFrame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59ECE67-4052-4391-834F-B8F91EF7CCBC}"/>
              </a:ext>
            </a:extLst>
          </p:cNvPr>
          <p:cNvSpPr/>
          <p:nvPr/>
        </p:nvSpPr>
        <p:spPr>
          <a:xfrm>
            <a:off x="2533309" y="5816490"/>
            <a:ext cx="69217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340" algn="ctr">
              <a:spcAft>
                <a:spcPts val="0"/>
              </a:spcAft>
            </a:pPr>
            <a:r>
              <a:rPr lang="ru-RU" sz="1600" dirty="0">
                <a:ea typeface="Times New Roman" panose="02020603050405020304" pitchFamily="18" charset="0"/>
              </a:rPr>
              <a:t>Табл. </a:t>
            </a:r>
            <a:r>
              <a:rPr lang="en-US" sz="1600" dirty="0">
                <a:ea typeface="Times New Roman" panose="02020603050405020304" pitchFamily="18" charset="0"/>
              </a:rPr>
              <a:t>2</a:t>
            </a:r>
            <a:r>
              <a:rPr lang="ru-RU" sz="1600" dirty="0">
                <a:ea typeface="Times New Roman" panose="02020603050405020304" pitchFamily="18" charset="0"/>
              </a:rPr>
              <a:t>. Соответствие нот и полученных на выходе сети номеров классов.</a:t>
            </a:r>
            <a:endParaRPr lang="ru-RU" sz="1200" dirty="0">
              <a:effectLst/>
              <a:ea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Объект 4">
                <a:extLst>
                  <a:ext uri="{FF2B5EF4-FFF2-40B4-BE49-F238E27FC236}">
                    <a16:creationId xmlns:a16="http://schemas.microsoft.com/office/drawing/2014/main" id="{7BF80D6E-39E6-4E3F-8062-1C1F13C6026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6379" y="1408176"/>
                <a:ext cx="10515599" cy="3081528"/>
              </a:xfrm>
              <a:prstGeom prst="rect">
                <a:avLst/>
              </a:prstGeom>
            </p:spPr>
            <p:txBody>
              <a:bodyPr/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>
                  <a:buFont typeface="Corbel" pitchFamily="34" charset="0"/>
                  <a:buNone/>
                </a:pPr>
                <a:r>
                  <a:rPr lang="ru-RU" sz="2000" u="sng" dirty="0">
                    <a:solidFill>
                      <a:schemeClr val="tx1"/>
                    </a:solidFill>
                  </a:rPr>
                  <a:t>Параметры спектрограмм:</a:t>
                </a:r>
              </a:p>
              <a:p>
                <a:r>
                  <a:rPr lang="ru-RU" sz="2000" dirty="0">
                    <a:solidFill>
                      <a:schemeClr val="tx1"/>
                    </a:solidFill>
                  </a:rPr>
                  <a:t>Размер кадра</a:t>
                </a:r>
                <a:r>
                  <a:rPr lang="en-US" sz="2000" dirty="0">
                    <a:solidFill>
                      <a:schemeClr val="tx1"/>
                    </a:solidFill>
                  </a:rPr>
                  <a:t> - </a:t>
                </a:r>
                <a:r>
                  <a:rPr lang="ru-RU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2048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 отсчетов;</a:t>
                </a:r>
              </a:p>
              <a:p>
                <a:r>
                  <a:rPr lang="ru-RU" sz="2000" dirty="0">
                    <a:solidFill>
                      <a:schemeClr val="tx1"/>
                    </a:solidFill>
                  </a:rPr>
                  <a:t>Размер шага </a:t>
                </a:r>
                <a:r>
                  <a:rPr lang="en-US" sz="2000" dirty="0">
                    <a:solidFill>
                      <a:schemeClr val="tx1"/>
                    </a:solidFill>
                  </a:rPr>
                  <a:t>-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=1024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 отсчета</a:t>
                </a:r>
                <a:r>
                  <a:rPr lang="en-US" sz="2000" dirty="0">
                    <a:solidFill>
                      <a:schemeClr val="tx1"/>
                    </a:solidFill>
                  </a:rPr>
                  <a:t>;</a:t>
                </a:r>
                <a:endParaRPr lang="ru-RU" sz="2000" dirty="0">
                  <a:solidFill>
                    <a:schemeClr val="tx1"/>
                  </a:solidFill>
                </a:endParaRPr>
              </a:p>
              <a:p>
                <a:r>
                  <a:rPr lang="ru-RU" sz="2000" dirty="0">
                    <a:solidFill>
                      <a:schemeClr val="tx1"/>
                    </a:solidFill>
                  </a:rPr>
                  <a:t>Длина коротких спектров: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𝑐𝑒𝑖𝑙</m:t>
                        </m:r>
                        <m:d>
                          <m:dPr>
                            <m:ctrlPr>
                              <a:rPr lang="ru-RU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ru-RU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ru-RU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ru-RU" sz="20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func>
                          </m:e>
                        </m:d>
                        <m:r>
                          <a:rPr lang="ru-RU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−1</m:t>
                        </m:r>
                      </m:sup>
                    </m:sSup>
                    <m:r>
                      <a:rPr lang="ru-RU" sz="20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+1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=1025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ru-RU" sz="2000" dirty="0">
                    <a:solidFill>
                      <a:schemeClr val="tx1"/>
                    </a:solidFill>
                  </a:rPr>
                  <a:t>отсчетов;			               (11)</a:t>
                </a:r>
              </a:p>
              <a:p>
                <a:r>
                  <a:rPr lang="ru-RU" sz="2000" dirty="0">
                    <a:solidFill>
                      <a:schemeClr val="tx1"/>
                    </a:solidFill>
                  </a:rPr>
                  <a:t>Множество таких коротких спектров – одна спектрограмма;</a:t>
                </a:r>
              </a:p>
              <a:p>
                <a:r>
                  <a:rPr lang="ru-RU" sz="2000" dirty="0">
                    <a:solidFill>
                      <a:schemeClr val="tx1"/>
                    </a:solidFill>
                  </a:rPr>
                  <a:t>Количество последовательных спектрограмм –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15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 штук.</a:t>
                </a:r>
              </a:p>
              <a:p>
                <a:pPr marL="45720" indent="0">
                  <a:buNone/>
                </a:pPr>
                <a:r>
                  <a:rPr lang="ru-RU" sz="2000" i="1" dirty="0">
                    <a:solidFill>
                      <a:schemeClr val="tx1"/>
                    </a:solidFill>
                  </a:rPr>
                  <a:t>Таким образом, размер входа модели нейросети –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1025х15</m:t>
                    </m:r>
                  </m:oMath>
                </a14:m>
                <a:r>
                  <a:rPr lang="ru-RU" sz="2000" i="1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2" name="Объект 4">
                <a:extLst>
                  <a:ext uri="{FF2B5EF4-FFF2-40B4-BE49-F238E27FC236}">
                    <a16:creationId xmlns:a16="http://schemas.microsoft.com/office/drawing/2014/main" id="{7BF80D6E-39E6-4E3F-8062-1C1F13C60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79" y="1408176"/>
                <a:ext cx="10515599" cy="3081528"/>
              </a:xfrm>
              <a:prstGeom prst="rect">
                <a:avLst/>
              </a:prstGeom>
              <a:blipFill>
                <a:blip r:embed="rId2"/>
                <a:stretch>
                  <a:fillRect l="-174" t="-1976" r="-232" b="-395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1110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4106"/>
          </a:xfrm>
        </p:spPr>
        <p:txBody>
          <a:bodyPr>
            <a:noAutofit/>
          </a:bodyPr>
          <a:lstStyle/>
          <a:p>
            <a:r>
              <a:rPr lang="ru-RU" sz="3200" dirty="0" smtClean="0"/>
              <a:t>Реализация. Результаты первого подхода.</a:t>
            </a:r>
            <a:endParaRPr lang="ru-RU" sz="4800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3A91D745-9CA6-414C-AEAB-25A55984B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14</a:t>
            </a:fld>
            <a:r>
              <a:rPr lang="en-US"/>
              <a:t>/</a:t>
            </a:r>
            <a:r>
              <a:rPr lang="ru-RU"/>
              <a:t>20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86" y="879232"/>
            <a:ext cx="2700010" cy="260199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032" y="3674358"/>
            <a:ext cx="3604905" cy="175912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7C1103C7-41C2-4629-B25D-2C4B9CCE1563}"/>
                  </a:ext>
                </a:extLst>
              </p:cNvPr>
              <p:cNvSpPr/>
              <p:nvPr/>
            </p:nvSpPr>
            <p:spPr>
              <a:xfrm>
                <a:off x="251873" y="5783037"/>
                <a:ext cx="11689649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ru-RU" sz="1600" dirty="0" smtClean="0">
                    <a:ea typeface="Times New Roman" panose="02020603050405020304" pitchFamily="18" charset="0"/>
                  </a:rPr>
                  <a:t>Рис</a:t>
                </a:r>
                <a:r>
                  <a:rPr lang="en-US" sz="1600" dirty="0" smtClean="0">
                    <a:ea typeface="Times New Roman" panose="02020603050405020304" pitchFamily="18" charset="0"/>
                  </a:rPr>
                  <a:t>.8. </a:t>
                </a:r>
                <a:r>
                  <a:rPr lang="ru-RU" sz="1600" dirty="0" smtClean="0">
                    <a:ea typeface="Times New Roman" panose="02020603050405020304" pitchFamily="18" charset="0"/>
                  </a:rPr>
                  <a:t>Результаты для первой модели (</a:t>
                </a:r>
                <a14:m>
                  <m:oMath xmlns:m="http://schemas.openxmlformats.org/officeDocument/2006/math">
                    <m:r>
                      <a:rPr lang="ru-RU" sz="160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95</m:t>
                    </m:r>
                    <m:r>
                      <a:rPr lang="ru-RU" sz="1600" b="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.28%</m:t>
                    </m:r>
                  </m:oMath>
                </a14:m>
                <a:r>
                  <a:rPr lang="en-US" sz="1600" dirty="0" smtClean="0">
                    <a:ea typeface="Times New Roman" panose="02020603050405020304" pitchFamily="18" charset="0"/>
                  </a:rPr>
                  <a:t> </a:t>
                </a:r>
                <a:r>
                  <a:rPr lang="ru-RU" sz="1600" dirty="0" smtClean="0">
                    <a:ea typeface="Times New Roman" panose="02020603050405020304" pitchFamily="18" charset="0"/>
                  </a:rPr>
                  <a:t>точности). (а) – пример спектрограммы. (б) и (в) – графики сравнения штрафа и точности на обучающей и проверочной выборках. (г) – результат предсказания ноты «ми». (д) матрица ошибок. </a:t>
                </a:r>
                <a:endParaRPr lang="ru-RU" sz="1600" dirty="0"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7C1103C7-41C2-4629-B25D-2C4B9CCE15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73" y="5783037"/>
                <a:ext cx="11689649" cy="584775"/>
              </a:xfrm>
              <a:prstGeom prst="rect">
                <a:avLst/>
              </a:prstGeom>
              <a:blipFill>
                <a:blip r:embed="rId5"/>
                <a:stretch>
                  <a:fillRect t="-3125" b="-125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Рисунок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4573" y="928195"/>
            <a:ext cx="3713207" cy="1893922"/>
          </a:xfrm>
          <a:prstGeom prst="rect">
            <a:avLst/>
          </a:prstGeom>
        </p:spPr>
      </p:pic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7C1103C7-41C2-4629-B25D-2C4B9CCE1563}"/>
              </a:ext>
            </a:extLst>
          </p:cNvPr>
          <p:cNvSpPr/>
          <p:nvPr/>
        </p:nvSpPr>
        <p:spPr>
          <a:xfrm>
            <a:off x="1823123" y="3436356"/>
            <a:ext cx="5167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600" dirty="0" smtClean="0">
                <a:ea typeface="Times New Roman" panose="02020603050405020304" pitchFamily="18" charset="0"/>
              </a:rPr>
              <a:t>(а)</a:t>
            </a:r>
            <a:endParaRPr lang="ru-RU" sz="1600" dirty="0">
              <a:ea typeface="Times New Roman" panose="02020603050405020304" pitchFamily="18" charset="0"/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7C1103C7-41C2-4629-B25D-2C4B9CCE1563}"/>
              </a:ext>
            </a:extLst>
          </p:cNvPr>
          <p:cNvSpPr/>
          <p:nvPr/>
        </p:nvSpPr>
        <p:spPr>
          <a:xfrm>
            <a:off x="1924457" y="5457341"/>
            <a:ext cx="5167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600" dirty="0" smtClean="0">
                <a:ea typeface="Times New Roman" panose="02020603050405020304" pitchFamily="18" charset="0"/>
              </a:rPr>
              <a:t>(б)</a:t>
            </a:r>
            <a:endParaRPr lang="ru-RU" sz="1600" dirty="0">
              <a:ea typeface="Times New Roman" panose="02020603050405020304" pitchFamily="18" charset="0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7C1103C7-41C2-4629-B25D-2C4B9CCE1563}"/>
              </a:ext>
            </a:extLst>
          </p:cNvPr>
          <p:cNvSpPr/>
          <p:nvPr/>
        </p:nvSpPr>
        <p:spPr>
          <a:xfrm>
            <a:off x="5604513" y="2822117"/>
            <a:ext cx="5167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600" dirty="0" smtClean="0">
                <a:ea typeface="Times New Roman" panose="02020603050405020304" pitchFamily="18" charset="0"/>
              </a:rPr>
              <a:t>(в)</a:t>
            </a:r>
            <a:endParaRPr lang="ru-RU" sz="1600" dirty="0">
              <a:ea typeface="Times New Roman" panose="02020603050405020304" pitchFamily="18" charset="0"/>
            </a:endParaRPr>
          </a:p>
        </p:txBody>
      </p:sp>
      <p:pic>
        <p:nvPicPr>
          <p:cNvPr id="25" name="Рисунок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08781" y="937248"/>
            <a:ext cx="3500680" cy="4450980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64593" y="3209570"/>
            <a:ext cx="3248025" cy="2343150"/>
          </a:xfrm>
          <a:prstGeom prst="rect">
            <a:avLst/>
          </a:prstGeom>
        </p:spPr>
      </p:pic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7C1103C7-41C2-4629-B25D-2C4B9CCE1563}"/>
              </a:ext>
            </a:extLst>
          </p:cNvPr>
          <p:cNvSpPr/>
          <p:nvPr/>
        </p:nvSpPr>
        <p:spPr>
          <a:xfrm>
            <a:off x="5604513" y="5465081"/>
            <a:ext cx="5167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600" dirty="0" smtClean="0">
                <a:ea typeface="Times New Roman" panose="02020603050405020304" pitchFamily="18" charset="0"/>
              </a:rPr>
              <a:t>(г)</a:t>
            </a:r>
            <a:endParaRPr lang="ru-RU" sz="1600" dirty="0">
              <a:ea typeface="Times New Roman" panose="02020603050405020304" pitchFamily="18" charset="0"/>
            </a:endParaRP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7C1103C7-41C2-4629-B25D-2C4B9CCE1563}"/>
              </a:ext>
            </a:extLst>
          </p:cNvPr>
          <p:cNvSpPr/>
          <p:nvPr/>
        </p:nvSpPr>
        <p:spPr>
          <a:xfrm>
            <a:off x="9500760" y="5462947"/>
            <a:ext cx="5167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600" dirty="0" smtClean="0">
                <a:ea typeface="Times New Roman" panose="02020603050405020304" pitchFamily="18" charset="0"/>
              </a:rPr>
              <a:t>(д)</a:t>
            </a:r>
            <a:endParaRPr lang="ru-RU" sz="160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095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1206" y="993116"/>
            <a:ext cx="3425745" cy="437543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5914" y="3153685"/>
            <a:ext cx="3400425" cy="23812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032" y="3674358"/>
            <a:ext cx="3469103" cy="17474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4106"/>
          </a:xfrm>
        </p:spPr>
        <p:txBody>
          <a:bodyPr>
            <a:noAutofit/>
          </a:bodyPr>
          <a:lstStyle/>
          <a:p>
            <a:r>
              <a:rPr lang="ru-RU" sz="3200" dirty="0" smtClean="0"/>
              <a:t>Реализация. Результаты второго подхода.</a:t>
            </a:r>
            <a:endParaRPr lang="ru-RU" sz="4800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3A91D745-9CA6-414C-AEAB-25A55984B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15</a:t>
            </a:fld>
            <a:r>
              <a:rPr lang="en-US"/>
              <a:t>/</a:t>
            </a:r>
            <a:r>
              <a:rPr lang="ru-RU"/>
              <a:t>20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7C1103C7-41C2-4629-B25D-2C4B9CCE1563}"/>
                  </a:ext>
                </a:extLst>
              </p:cNvPr>
              <p:cNvSpPr/>
              <p:nvPr/>
            </p:nvSpPr>
            <p:spPr>
              <a:xfrm>
                <a:off x="251873" y="5783037"/>
                <a:ext cx="11689649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ru-RU" sz="1600" dirty="0" smtClean="0">
                    <a:ea typeface="Times New Roman" panose="02020603050405020304" pitchFamily="18" charset="0"/>
                  </a:rPr>
                  <a:t>Рис</a:t>
                </a:r>
                <a:r>
                  <a:rPr lang="en-US" sz="1600" dirty="0" smtClean="0">
                    <a:ea typeface="Times New Roman" panose="02020603050405020304" pitchFamily="18" charset="0"/>
                  </a:rPr>
                  <a:t>.9. </a:t>
                </a:r>
                <a:r>
                  <a:rPr lang="ru-RU" sz="1600" dirty="0" smtClean="0">
                    <a:ea typeface="Times New Roman" panose="02020603050405020304" pitchFamily="18" charset="0"/>
                  </a:rPr>
                  <a:t>Результаты для первой модели (</a:t>
                </a:r>
                <a14:m>
                  <m:oMath xmlns:m="http://schemas.openxmlformats.org/officeDocument/2006/math">
                    <m:r>
                      <a:rPr lang="ru-RU" sz="160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9</m:t>
                    </m:r>
                    <m:r>
                      <a:rPr lang="ru-RU" sz="1600" b="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1.85%</m:t>
                    </m:r>
                  </m:oMath>
                </a14:m>
                <a:r>
                  <a:rPr lang="en-US" sz="1600" dirty="0" smtClean="0">
                    <a:ea typeface="Times New Roman" panose="02020603050405020304" pitchFamily="18" charset="0"/>
                  </a:rPr>
                  <a:t> </a:t>
                </a:r>
                <a:r>
                  <a:rPr lang="ru-RU" sz="1600" dirty="0" smtClean="0">
                    <a:ea typeface="Times New Roman" panose="02020603050405020304" pitchFamily="18" charset="0"/>
                  </a:rPr>
                  <a:t>точности). (а) – пример спектрограммы. (б) и (в) – графики сравнения штрафа и точности на обучающей и проверочной выборках. (г) – результат предсказания ноты «ми». (д) матрица ошибок. </a:t>
                </a:r>
                <a:endParaRPr lang="ru-RU" sz="1600" dirty="0"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7C1103C7-41C2-4629-B25D-2C4B9CCE15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73" y="5783037"/>
                <a:ext cx="11689649" cy="584775"/>
              </a:xfrm>
              <a:prstGeom prst="rect">
                <a:avLst/>
              </a:prstGeom>
              <a:blipFill>
                <a:blip r:embed="rId6"/>
                <a:stretch>
                  <a:fillRect t="-3125" b="-125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7C1103C7-41C2-4629-B25D-2C4B9CCE1563}"/>
              </a:ext>
            </a:extLst>
          </p:cNvPr>
          <p:cNvSpPr/>
          <p:nvPr/>
        </p:nvSpPr>
        <p:spPr>
          <a:xfrm>
            <a:off x="1823123" y="3436356"/>
            <a:ext cx="5167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600" dirty="0" smtClean="0">
                <a:ea typeface="Times New Roman" panose="02020603050405020304" pitchFamily="18" charset="0"/>
              </a:rPr>
              <a:t>(а)</a:t>
            </a:r>
            <a:endParaRPr lang="ru-RU" sz="1600" dirty="0">
              <a:ea typeface="Times New Roman" panose="02020603050405020304" pitchFamily="18" charset="0"/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7C1103C7-41C2-4629-B25D-2C4B9CCE1563}"/>
              </a:ext>
            </a:extLst>
          </p:cNvPr>
          <p:cNvSpPr/>
          <p:nvPr/>
        </p:nvSpPr>
        <p:spPr>
          <a:xfrm>
            <a:off x="1924457" y="5457341"/>
            <a:ext cx="5167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600" dirty="0" smtClean="0">
                <a:ea typeface="Times New Roman" panose="02020603050405020304" pitchFamily="18" charset="0"/>
              </a:rPr>
              <a:t>(б)</a:t>
            </a:r>
            <a:endParaRPr lang="ru-RU" sz="1600" dirty="0">
              <a:ea typeface="Times New Roman" panose="02020603050405020304" pitchFamily="18" charset="0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7C1103C7-41C2-4629-B25D-2C4B9CCE1563}"/>
              </a:ext>
            </a:extLst>
          </p:cNvPr>
          <p:cNvSpPr/>
          <p:nvPr/>
        </p:nvSpPr>
        <p:spPr>
          <a:xfrm>
            <a:off x="5504921" y="2822117"/>
            <a:ext cx="5167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600" dirty="0" smtClean="0">
                <a:ea typeface="Times New Roman" panose="02020603050405020304" pitchFamily="18" charset="0"/>
              </a:rPr>
              <a:t>(в)</a:t>
            </a:r>
            <a:endParaRPr lang="ru-RU" sz="1600" dirty="0">
              <a:ea typeface="Times New Roman" panose="02020603050405020304" pitchFamily="18" charset="0"/>
            </a:endParaRP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7C1103C7-41C2-4629-B25D-2C4B9CCE1563}"/>
              </a:ext>
            </a:extLst>
          </p:cNvPr>
          <p:cNvSpPr/>
          <p:nvPr/>
        </p:nvSpPr>
        <p:spPr>
          <a:xfrm>
            <a:off x="5504921" y="5465081"/>
            <a:ext cx="5167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600" dirty="0" smtClean="0">
                <a:ea typeface="Times New Roman" panose="02020603050405020304" pitchFamily="18" charset="0"/>
              </a:rPr>
              <a:t>(г)</a:t>
            </a:r>
            <a:endParaRPr lang="ru-RU" sz="1600" dirty="0">
              <a:ea typeface="Times New Roman" panose="02020603050405020304" pitchFamily="18" charset="0"/>
            </a:endParaRP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7C1103C7-41C2-4629-B25D-2C4B9CCE1563}"/>
              </a:ext>
            </a:extLst>
          </p:cNvPr>
          <p:cNvSpPr/>
          <p:nvPr/>
        </p:nvSpPr>
        <p:spPr>
          <a:xfrm>
            <a:off x="9500760" y="5462947"/>
            <a:ext cx="5167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600" dirty="0" smtClean="0">
                <a:ea typeface="Times New Roman" panose="02020603050405020304" pitchFamily="18" charset="0"/>
              </a:rPr>
              <a:t>(д)</a:t>
            </a:r>
            <a:endParaRPr lang="ru-RU" sz="1600" dirty="0">
              <a:ea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140" y="879232"/>
            <a:ext cx="2613301" cy="262512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64981" y="985130"/>
            <a:ext cx="3683252" cy="183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701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>
            <a:extLst>
              <a:ext uri="{FF2B5EF4-FFF2-40B4-BE49-F238E27FC236}">
                <a16:creationId xmlns:a16="http://schemas.microsoft.com/office/drawing/2014/main" id="{D125C275-CD38-4BB1-A443-21A189EF6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8072"/>
            <a:ext cx="10515600" cy="737648"/>
          </a:xfrm>
        </p:spPr>
        <p:txBody>
          <a:bodyPr anchor="t">
            <a:noAutofit/>
          </a:bodyPr>
          <a:lstStyle/>
          <a:p>
            <a:pPr marL="0" indent="0" defTabSz="914400">
              <a:spcBef>
                <a:spcPts val="1000"/>
              </a:spcBef>
              <a:buNone/>
            </a:pPr>
            <a:r>
              <a:rPr lang="ru-RU" sz="2000" dirty="0">
                <a:solidFill>
                  <a:schemeClr val="tx1"/>
                </a:solidFill>
              </a:rPr>
              <a:t>Существует множество направлений обработки музыки. Задача распознавания нот – одна из самых актуальных.</a:t>
            </a:r>
          </a:p>
          <a:p>
            <a:pPr marL="0" indent="0" defTabSz="914400">
              <a:spcBef>
                <a:spcPts val="1000"/>
              </a:spcBef>
              <a:buNone/>
            </a:pP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4106"/>
          </a:xfrm>
        </p:spPr>
        <p:txBody>
          <a:bodyPr>
            <a:noAutofit/>
          </a:bodyPr>
          <a:lstStyle/>
          <a:p>
            <a:r>
              <a:rPr lang="ru-RU" sz="3200" dirty="0"/>
              <a:t>Актуальность исследования</a:t>
            </a:r>
            <a:endParaRPr lang="ru-RU" sz="4800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72C82E98-894E-4093-9B79-10CDA641C9D7}"/>
              </a:ext>
            </a:extLst>
          </p:cNvPr>
          <p:cNvSpPr txBox="1">
            <a:spLocks/>
          </p:cNvSpPr>
          <p:nvPr/>
        </p:nvSpPr>
        <p:spPr>
          <a:xfrm>
            <a:off x="838200" y="2005770"/>
            <a:ext cx="6659880" cy="17774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000" dirty="0"/>
              <a:t>Самое известное приложение для распознавания нот – </a:t>
            </a:r>
            <a:r>
              <a:rPr lang="en-US" sz="2000" dirty="0"/>
              <a:t>“</a:t>
            </a:r>
            <a:r>
              <a:rPr lang="en-US" sz="2000" dirty="0" err="1"/>
              <a:t>Shazam</a:t>
            </a:r>
            <a:r>
              <a:rPr lang="en-US" sz="2000" dirty="0"/>
              <a:t>”.</a:t>
            </a:r>
            <a:r>
              <a:rPr lang="ru-RU" sz="2000" dirty="0"/>
              <a:t> Проблема, с которой можно столкнуться при его использовании: сопоставление оригинальной записи и, например, обычного </a:t>
            </a:r>
            <a:r>
              <a:rPr lang="ru-RU" sz="2000" dirty="0" err="1"/>
              <a:t>акапельного</a:t>
            </a:r>
            <a:r>
              <a:rPr lang="ru-RU" sz="2000" dirty="0"/>
              <a:t> исполнения.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sz="2000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651CDB90-8911-4AE9-ADBE-ED40001C3123}"/>
              </a:ext>
            </a:extLst>
          </p:cNvPr>
          <p:cNvSpPr txBox="1">
            <a:spLocks/>
          </p:cNvSpPr>
          <p:nvPr/>
        </p:nvSpPr>
        <p:spPr>
          <a:xfrm>
            <a:off x="838200" y="3855019"/>
            <a:ext cx="9138313" cy="2465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000" dirty="0"/>
              <a:t>Примеры применения распознавания нот главной мелодии:</a:t>
            </a:r>
          </a:p>
          <a:p>
            <a:r>
              <a:rPr lang="ru-RU" sz="2000" dirty="0"/>
              <a:t>Аудио-поисковая система, то есть системы поиска музыки по фрагменту главной мелодии, напетой или сыгранной на каком-либо инструменте;</a:t>
            </a:r>
          </a:p>
          <a:p>
            <a:r>
              <a:rPr lang="ru-RU" sz="2000" dirty="0"/>
              <a:t>Замена музыкального инструмента, воспроизводящего мелодию.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000" dirty="0"/>
              <a:t>Одно из решений задачи распознавания нот – комбинация </a:t>
            </a:r>
            <a:r>
              <a:rPr lang="ru-RU" sz="2000" i="1" dirty="0"/>
              <a:t>гармонического анализа </a:t>
            </a:r>
            <a:r>
              <a:rPr lang="ru-RU" sz="2000" dirty="0"/>
              <a:t>и </a:t>
            </a:r>
            <a:r>
              <a:rPr lang="ru-RU" sz="2000" i="1" dirty="0"/>
              <a:t>нейронных сетей </a:t>
            </a:r>
            <a:r>
              <a:rPr lang="ru-RU" sz="2000" dirty="0"/>
              <a:t>за счет знания законов музыки и высоких вычислительных мощностей.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sz="1800" dirty="0"/>
          </a:p>
        </p:txBody>
      </p:sp>
      <p:pic>
        <p:nvPicPr>
          <p:cNvPr id="8" name="Picture 2" descr="Приложения в Google Play – Shazam (шазам)">
            <a:extLst>
              <a:ext uri="{FF2B5EF4-FFF2-40B4-BE49-F238E27FC236}">
                <a16:creationId xmlns:a16="http://schemas.microsoft.com/office/drawing/2014/main" id="{FA96D102-F309-44D3-A696-73C570EF9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9263" y="2005771"/>
            <a:ext cx="3644537" cy="1779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Номер слайда 30">
            <a:extLst>
              <a:ext uri="{FF2B5EF4-FFF2-40B4-BE49-F238E27FC236}">
                <a16:creationId xmlns:a16="http://schemas.microsoft.com/office/drawing/2014/main" id="{01083724-4D59-4D20-BF1A-085370C4F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2</a:t>
            </a:fld>
            <a:r>
              <a:rPr lang="en-US"/>
              <a:t>/</a:t>
            </a:r>
            <a:r>
              <a:rPr lang="ru-RU"/>
              <a:t>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9203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4106"/>
          </a:xfrm>
        </p:spPr>
        <p:txBody>
          <a:bodyPr>
            <a:noAutofit/>
          </a:bodyPr>
          <a:lstStyle/>
          <a:p>
            <a:r>
              <a:rPr lang="ru-RU" sz="3200" dirty="0"/>
              <a:t>Проблема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13338"/>
            <a:ext cx="10515600" cy="4821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>
                <a:solidFill>
                  <a:schemeClr val="tx1"/>
                </a:solidFill>
              </a:rPr>
              <a:t>Цель исследования: </a:t>
            </a:r>
            <a:r>
              <a:rPr lang="ru-RU" sz="2000" dirty="0">
                <a:solidFill>
                  <a:schemeClr val="tx1"/>
                </a:solidFill>
              </a:rPr>
              <a:t>разработка метода распознавания нот мелодии путем извлечения основных гармоник.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tx1"/>
                </a:solidFill>
              </a:rPr>
              <a:t>Сведем обработку звука к работе с изображением.</a:t>
            </a:r>
          </a:p>
          <a:p>
            <a:pPr marL="0" indent="0">
              <a:buNone/>
            </a:pP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8886BDC-E0D8-4D4F-8CA4-EF2A967BB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3</a:t>
            </a:fld>
            <a:r>
              <a:rPr lang="en-US"/>
              <a:t>/</a:t>
            </a:r>
            <a:r>
              <a:rPr lang="ru-RU"/>
              <a:t>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7531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4106"/>
          </a:xfrm>
        </p:spPr>
        <p:txBody>
          <a:bodyPr>
            <a:noAutofit/>
          </a:bodyPr>
          <a:lstStyle/>
          <a:p>
            <a:r>
              <a:rPr lang="ru-RU" sz="3200" dirty="0"/>
              <a:t>Обзор существующих методов обработки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05134"/>
            <a:ext cx="10515600" cy="354205"/>
          </a:xfrm>
        </p:spPr>
        <p:txBody>
          <a:bodyPr anchor="t">
            <a:normAutofit fontScale="25000" lnSpcReduction="20000"/>
          </a:bodyPr>
          <a:lstStyle/>
          <a:p>
            <a:pPr marL="514350" indent="-514350" defTabSz="914400">
              <a:lnSpc>
                <a:spcPct val="11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8000" dirty="0">
                <a:solidFill>
                  <a:schemeClr val="tx1"/>
                </a:solidFill>
              </a:rPr>
              <a:t>LeNet5</a:t>
            </a:r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endParaRPr lang="en-US" sz="2000" dirty="0"/>
          </a:p>
          <a:p>
            <a:pPr marL="0" indent="0">
              <a:buNone/>
            </a:pPr>
            <a:endParaRPr lang="ru-RU" sz="2000" dirty="0"/>
          </a:p>
        </p:txBody>
      </p:sp>
      <p:pic>
        <p:nvPicPr>
          <p:cNvPr id="2050" name="Picture 2" descr="https://lh4.googleusercontent.com/JmKgtTY4e_q8CiQg5QySSaHEWzqRFyeCZxFRUAVwpyhePm58UGUSCf_KLrfm55Yz1aUFGpA4BRsGru494PxwHpF7BUdBw6Ajlxdpip_ys1ZbfAQS7MfB-MxTuw8WXCfXDMAlTZ58UpK8j1sQj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59339"/>
            <a:ext cx="7772400" cy="2142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838200" y="3709851"/>
            <a:ext cx="10515600" cy="3542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buClr>
                <a:schemeClr val="accent1"/>
              </a:buClr>
              <a:buSzPct val="80000"/>
              <a:buFont typeface="+mj-lt"/>
              <a:buAutoNum type="arabicPeriod" startAt="2"/>
            </a:pPr>
            <a:r>
              <a:rPr lang="en-US" sz="2000" dirty="0" err="1"/>
              <a:t>AlexNet</a:t>
            </a:r>
            <a:endParaRPr lang="en-US" sz="2000" dirty="0"/>
          </a:p>
          <a:p>
            <a:pPr marL="457200" indent="-457200">
              <a:buFont typeface="Arial" panose="020B0604020202020204" pitchFamily="34" charset="0"/>
              <a:buAutoNum type="arabicPeriod" startAt="2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AutoNum type="arabicPeriod" startAt="2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AutoNum type="arabicPeriod" startAt="2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AutoNum type="arabicPeriod" startAt="2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AutoNum type="arabicPeriod" startAt="2"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2000" dirty="0"/>
          </a:p>
        </p:txBody>
      </p:sp>
      <p:pic>
        <p:nvPicPr>
          <p:cNvPr id="2052" name="Picture 4" descr="https://lh5.googleusercontent.com/eBCpppfIig9FKhNrmRI_axaSs7h8d02TB_yQ3ljSvKzq6sizvf4wul3au2qImMcawE4YSM3Gy5sGWJQzh_Z9mSXms11RVpjh6PfxAM-Q7mRugxMwmxc3OBkdk8PY9ASwQi0CSrXCKDfbmySOS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026727"/>
            <a:ext cx="5838825" cy="256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12A22BB-2C1F-40A2-8EC7-C38BD2EAD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4</a:t>
            </a:fld>
            <a:r>
              <a:rPr lang="en-US"/>
              <a:t>/</a:t>
            </a:r>
            <a:r>
              <a:rPr lang="ru-RU"/>
              <a:t>20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6203429-B52F-49FB-996A-7C066676FFF5}"/>
              </a:ext>
            </a:extLst>
          </p:cNvPr>
          <p:cNvSpPr/>
          <p:nvPr/>
        </p:nvSpPr>
        <p:spPr>
          <a:xfrm>
            <a:off x="8610600" y="2045190"/>
            <a:ext cx="29286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1600" dirty="0">
                <a:ea typeface="Times New Roman" panose="02020603050405020304" pitchFamily="18" charset="0"/>
              </a:rPr>
              <a:t>Рис</a:t>
            </a:r>
            <a:r>
              <a:rPr lang="en-US" sz="1600" dirty="0" smtClean="0">
                <a:ea typeface="Times New Roman" panose="02020603050405020304" pitchFamily="18" charset="0"/>
              </a:rPr>
              <a:t>.1. </a:t>
            </a:r>
            <a:r>
              <a:rPr lang="ru-RU" sz="1600" dirty="0" smtClean="0">
                <a:ea typeface="Times New Roman" panose="02020603050405020304" pitchFamily="18" charset="0"/>
              </a:rPr>
              <a:t>Схема архитектуры </a:t>
            </a:r>
            <a:r>
              <a:rPr lang="en-US" sz="1600" dirty="0" smtClean="0">
                <a:ea typeface="Times New Roman" panose="02020603050405020304" pitchFamily="18" charset="0"/>
              </a:rPr>
              <a:t>LeNet5</a:t>
            </a:r>
            <a:endParaRPr lang="ru-RU" sz="1600" dirty="0">
              <a:ea typeface="Times New Roman" panose="02020603050405020304" pitchFamily="18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46203429-B52F-49FB-996A-7C066676FFF5}"/>
              </a:ext>
            </a:extLst>
          </p:cNvPr>
          <p:cNvSpPr/>
          <p:nvPr/>
        </p:nvSpPr>
        <p:spPr>
          <a:xfrm>
            <a:off x="8610600" y="4851554"/>
            <a:ext cx="29286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1600" dirty="0">
                <a:ea typeface="Times New Roman" panose="02020603050405020304" pitchFamily="18" charset="0"/>
              </a:rPr>
              <a:t>Рис</a:t>
            </a:r>
            <a:r>
              <a:rPr lang="en-US" sz="1600" dirty="0" smtClean="0">
                <a:ea typeface="Times New Roman" panose="02020603050405020304" pitchFamily="18" charset="0"/>
              </a:rPr>
              <a:t>.2. </a:t>
            </a:r>
            <a:r>
              <a:rPr lang="ru-RU" sz="1600" dirty="0" smtClean="0">
                <a:ea typeface="Times New Roman" panose="02020603050405020304" pitchFamily="18" charset="0"/>
              </a:rPr>
              <a:t>Схема архитектуры </a:t>
            </a:r>
            <a:r>
              <a:rPr lang="en-US" sz="1600" dirty="0" err="1" smtClean="0">
                <a:ea typeface="Times New Roman" panose="02020603050405020304" pitchFamily="18" charset="0"/>
              </a:rPr>
              <a:t>AlexNet</a:t>
            </a:r>
            <a:endParaRPr lang="ru-RU" sz="160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626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4106"/>
          </a:xfrm>
        </p:spPr>
        <p:txBody>
          <a:bodyPr>
            <a:noAutofit/>
          </a:bodyPr>
          <a:lstStyle/>
          <a:p>
            <a:r>
              <a:rPr lang="ru-RU" sz="3200" dirty="0"/>
              <a:t>Обзор существующих методов обработки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989750"/>
            <a:ext cx="10515600" cy="354205"/>
          </a:xfrm>
        </p:spPr>
        <p:txBody>
          <a:bodyPr anchor="t">
            <a:normAutofit fontScale="25000" lnSpcReduction="20000"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8000" dirty="0" err="1">
                <a:solidFill>
                  <a:schemeClr val="tx1"/>
                </a:solidFill>
              </a:rPr>
              <a:t>ResNet</a:t>
            </a:r>
            <a:endParaRPr lang="en-US" sz="8000" dirty="0">
              <a:solidFill>
                <a:schemeClr val="tx1"/>
              </a:solidFill>
            </a:endParaRPr>
          </a:p>
          <a:p>
            <a:pPr marL="457200" indent="-457200">
              <a:buAutoNum type="arabicPeriod" startAt="3"/>
            </a:pPr>
            <a:endParaRPr lang="en-US" sz="2000" dirty="0"/>
          </a:p>
          <a:p>
            <a:pPr marL="457200" indent="-457200">
              <a:buAutoNum type="arabicPeriod" startAt="3"/>
            </a:pPr>
            <a:endParaRPr lang="en-US" sz="2000" dirty="0"/>
          </a:p>
          <a:p>
            <a:pPr marL="457200" indent="-457200">
              <a:buAutoNum type="arabicPeriod" startAt="3"/>
            </a:pPr>
            <a:endParaRPr lang="en-US" sz="2000" dirty="0"/>
          </a:p>
          <a:p>
            <a:pPr marL="457200" indent="-457200">
              <a:buAutoNum type="arabicPeriod" startAt="3"/>
            </a:pPr>
            <a:endParaRPr lang="en-US" sz="2000" dirty="0"/>
          </a:p>
          <a:p>
            <a:pPr marL="457200" indent="-457200">
              <a:buAutoNum type="arabicPeriod" startAt="3"/>
            </a:pPr>
            <a:endParaRPr lang="en-US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281269"/>
            <a:ext cx="10515600" cy="3542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8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+mj-lt"/>
              <a:buAutoNum type="arabicPeriod" startAt="4"/>
            </a:pPr>
            <a:r>
              <a:rPr lang="en-US" sz="2000" dirty="0" err="1"/>
              <a:t>MobileNet</a:t>
            </a:r>
            <a:endParaRPr lang="en-US" sz="2000" dirty="0"/>
          </a:p>
          <a:p>
            <a:pPr marL="457200" indent="-457200">
              <a:buFont typeface="Arial" panose="020B0604020202020204" pitchFamily="34" charset="0"/>
              <a:buAutoNum type="arabicPeriod" startAt="4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AutoNum type="arabicPeriod" startAt="4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AutoNum type="arabicPeriod" startAt="4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AutoNum type="arabicPeriod" startAt="4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AutoNum type="arabicPeriod" startAt="4"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2000" dirty="0"/>
          </a:p>
        </p:txBody>
      </p:sp>
      <p:pic>
        <p:nvPicPr>
          <p:cNvPr id="4098" name="Picture 2" descr="https://lh4.googleusercontent.com/dssEy5BWP_RtVueHs4iGVT1CTZ80fZMdAktY3uNeK8WoHtG3ZrAUMFgYYJR1ll327ufhfG60f1oUivUgsxlrlnSdy1_Sn7o_o5c-29ByA87MUbFTVDl-Ng0Jb1z4-G2LuTO551ODTxDWvGfHW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23732"/>
            <a:ext cx="8780439" cy="1453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lh5.googleusercontent.com/5XduVelG0GuzHwUCbfsfI0TigZqcvLPPa2n3HNKFhmrJ6MoKrlr17bSqkuuNjbJE-S_rSL12HnrrZFk7Uj797cIjOmTMQQ9sbRyhcmGaQ7ssq7GxEj7V-RTq8SHnYQrjXxBTZFhQnlUZJgdqz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4" b="3101"/>
          <a:stretch/>
        </p:blipFill>
        <p:spPr bwMode="auto">
          <a:xfrm>
            <a:off x="838201" y="3635474"/>
            <a:ext cx="6166104" cy="2417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9DC686F-E618-43DD-B543-DBD7B2095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5</a:t>
            </a:fld>
            <a:r>
              <a:rPr lang="en-US"/>
              <a:t>/</a:t>
            </a:r>
            <a:r>
              <a:rPr lang="ru-RU"/>
              <a:t>20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6203429-B52F-49FB-996A-7C066676FFF5}"/>
              </a:ext>
            </a:extLst>
          </p:cNvPr>
          <p:cNvSpPr/>
          <p:nvPr/>
        </p:nvSpPr>
        <p:spPr>
          <a:xfrm>
            <a:off x="9618639" y="1481614"/>
            <a:ext cx="19206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1600" dirty="0">
                <a:ea typeface="Times New Roman" panose="02020603050405020304" pitchFamily="18" charset="0"/>
              </a:rPr>
              <a:t>Рис</a:t>
            </a:r>
            <a:r>
              <a:rPr lang="en-US" sz="1600" dirty="0" smtClean="0">
                <a:ea typeface="Times New Roman" panose="02020603050405020304" pitchFamily="18" charset="0"/>
              </a:rPr>
              <a:t>.3. </a:t>
            </a:r>
            <a:r>
              <a:rPr lang="ru-RU" sz="1600" dirty="0" smtClean="0">
                <a:ea typeface="Times New Roman" panose="02020603050405020304" pitchFamily="18" charset="0"/>
              </a:rPr>
              <a:t>Схема архитектуры </a:t>
            </a:r>
            <a:r>
              <a:rPr lang="en-US" sz="1600" dirty="0" err="1" smtClean="0">
                <a:ea typeface="Times New Roman" panose="02020603050405020304" pitchFamily="18" charset="0"/>
              </a:rPr>
              <a:t>ResNet</a:t>
            </a:r>
            <a:endParaRPr lang="ru-RU" sz="1600" dirty="0">
              <a:ea typeface="Times New Roman" panose="02020603050405020304" pitchFamily="18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46203429-B52F-49FB-996A-7C066676FFF5}"/>
              </a:ext>
            </a:extLst>
          </p:cNvPr>
          <p:cNvSpPr/>
          <p:nvPr/>
        </p:nvSpPr>
        <p:spPr>
          <a:xfrm>
            <a:off x="9618639" y="4426252"/>
            <a:ext cx="19206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1600" dirty="0">
                <a:ea typeface="Times New Roman" panose="02020603050405020304" pitchFamily="18" charset="0"/>
              </a:rPr>
              <a:t>Рис</a:t>
            </a:r>
            <a:r>
              <a:rPr lang="en-US" sz="1600" dirty="0" smtClean="0">
                <a:ea typeface="Times New Roman" panose="02020603050405020304" pitchFamily="18" charset="0"/>
              </a:rPr>
              <a:t>.4. </a:t>
            </a:r>
            <a:r>
              <a:rPr lang="ru-RU" sz="1600" dirty="0" smtClean="0">
                <a:ea typeface="Times New Roman" panose="02020603050405020304" pitchFamily="18" charset="0"/>
              </a:rPr>
              <a:t>Схема архитектуры </a:t>
            </a:r>
            <a:r>
              <a:rPr lang="en-US" sz="1600" dirty="0" err="1" smtClean="0">
                <a:ea typeface="Times New Roman" panose="02020603050405020304" pitchFamily="18" charset="0"/>
              </a:rPr>
              <a:t>MobileNet</a:t>
            </a:r>
            <a:endParaRPr lang="ru-RU" sz="160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681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4106"/>
          </a:xfrm>
        </p:spPr>
        <p:txBody>
          <a:bodyPr>
            <a:noAutofit/>
          </a:bodyPr>
          <a:lstStyle/>
          <a:p>
            <a:r>
              <a:rPr lang="ru-RU" sz="3200" dirty="0"/>
              <a:t>Схема получения основной гармоники</a:t>
            </a:r>
            <a:endParaRPr lang="ru-RU" sz="4800" dirty="0"/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6373406A-458E-4E2B-A451-C4507DB2E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3338"/>
            <a:ext cx="10515600" cy="4442879"/>
          </a:xfrm>
        </p:spPr>
        <p:txBody>
          <a:bodyPr anchor="t"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ru-RU" sz="2000" dirty="0">
                <a:solidFill>
                  <a:schemeClr val="tx1"/>
                </a:solidFill>
              </a:rPr>
              <a:t>Подготовка базы данных для распознавания;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2000" dirty="0">
                <a:solidFill>
                  <a:schemeClr val="tx1"/>
                </a:solidFill>
              </a:rPr>
              <a:t>Генерация спектрограмм на основе данных;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2000" dirty="0">
                <a:solidFill>
                  <a:schemeClr val="tx1"/>
                </a:solidFill>
              </a:rPr>
              <a:t>Формирование архитектуры нейронной сети для классификации нот;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2000" dirty="0">
                <a:solidFill>
                  <a:schemeClr val="tx1"/>
                </a:solidFill>
              </a:rPr>
              <a:t>Подача спектрограмм на вход нейронной сети и обучение модели;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2000" dirty="0">
                <a:solidFill>
                  <a:schemeClr val="tx1"/>
                </a:solidFill>
              </a:rPr>
              <a:t>Сопоставление полученных номера классов и нот.</a:t>
            </a:r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AutoNum type="arabicPeriod" startAt="3"/>
            </a:pPr>
            <a:endParaRPr lang="en-US" sz="2000" dirty="0"/>
          </a:p>
          <a:p>
            <a:pPr marL="457200" indent="-457200">
              <a:buAutoNum type="arabicPeriod" startAt="3"/>
            </a:pPr>
            <a:endParaRPr lang="en-US" sz="2000" dirty="0"/>
          </a:p>
          <a:p>
            <a:pPr marL="457200" indent="-457200">
              <a:buAutoNum type="arabicPeriod" startAt="3"/>
            </a:pPr>
            <a:endParaRPr lang="en-US" sz="2000" dirty="0"/>
          </a:p>
          <a:p>
            <a:pPr marL="457200" indent="-457200">
              <a:buAutoNum type="arabicPeriod" startAt="3"/>
            </a:pPr>
            <a:endParaRPr lang="en-US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C6E3E59-AAC9-4EF1-B58B-393197142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6</a:t>
            </a:fld>
            <a:r>
              <a:rPr lang="en-US"/>
              <a:t>/</a:t>
            </a:r>
            <a:r>
              <a:rPr lang="ru-RU"/>
              <a:t>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2648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4106"/>
          </a:xfrm>
        </p:spPr>
        <p:txBody>
          <a:bodyPr>
            <a:noAutofit/>
          </a:bodyPr>
          <a:lstStyle/>
          <a:p>
            <a:r>
              <a:rPr lang="ru-RU" sz="3200" dirty="0"/>
              <a:t>Подготовка базы данных для распознавания</a:t>
            </a:r>
            <a:endParaRPr lang="ru-RU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213338"/>
                <a:ext cx="10515600" cy="5035062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ru-RU" sz="2000" dirty="0">
                    <a:solidFill>
                      <a:schemeClr val="tx1"/>
                    </a:solidFill>
                  </a:rPr>
                  <a:t>Данные представляют из себя аудиофайлы формата </a:t>
                </a:r>
                <a:r>
                  <a:rPr lang="en-US" sz="2000" dirty="0">
                    <a:solidFill>
                      <a:schemeClr val="tx1"/>
                    </a:solidFill>
                  </a:rPr>
                  <a:t>WAV</a:t>
                </a:r>
                <a:r>
                  <a:rPr lang="ru-RU" sz="2000" dirty="0">
                    <a:solidFill>
                      <a:schemeClr val="tx1"/>
                    </a:solidFill>
                  </a:rPr>
                  <a:t> с информации  о частоте/высоте тона, времени появления и времени окончания/длительности каждой ноты в секундах.</a:t>
                </a:r>
              </a:p>
              <a:p>
                <a:pPr marL="0" indent="0">
                  <a:buNone/>
                </a:pPr>
                <a:r>
                  <a:rPr lang="ru-RU" sz="2000" dirty="0">
                    <a:solidFill>
                      <a:schemeClr val="tx1"/>
                    </a:solidFill>
                  </a:rPr>
                  <a:t>Перевод длительности нот во время окончания: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ru-RU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𝑒𝑛𝑑</m:t>
                        </m:r>
                      </m:sub>
                    </m:sSub>
                    <m:r>
                      <a:rPr lang="ru-RU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ru-RU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  <m:r>
                      <a:rPr lang="ru-RU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ru-RU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,					(1)</a:t>
                </a:r>
              </a:p>
              <a:p>
                <a:pPr marL="0" indent="0">
                  <a:buNone/>
                </a:pPr>
                <a:r>
                  <a:rPr lang="ru-RU" sz="2000" dirty="0">
                    <a:solidFill>
                      <a:schemeClr val="tx1"/>
                    </a:solidFill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ru-RU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 – время начала, </a:t>
                </a:r>
                <a14:m>
                  <m:oMath xmlns:m="http://schemas.openxmlformats.org/officeDocument/2006/math">
                    <m:r>
                      <a:rPr lang="ru-RU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 – длительность,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ru-RU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𝑒𝑛𝑑</m:t>
                        </m:r>
                      </m:sub>
                    </m:sSub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 – искомое время окончания ноты.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ru-RU" sz="2000" dirty="0">
                    <a:solidFill>
                      <a:schemeClr val="tx1"/>
                    </a:solidFill>
                  </a:rPr>
                  <a:t>Стандарт </a:t>
                </a:r>
                <a:r>
                  <a:rPr lang="en-US" sz="2000" dirty="0">
                    <a:solidFill>
                      <a:schemeClr val="tx1"/>
                    </a:solidFill>
                  </a:rPr>
                  <a:t>midi </a:t>
                </a:r>
                <a:r>
                  <a:rPr lang="ru-RU" sz="2000" dirty="0">
                    <a:solidFill>
                      <a:schemeClr val="tx1"/>
                    </a:solidFill>
                  </a:rPr>
                  <a:t>для перевода высоты тона в частоту: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=440∙</m:t>
                    </m:r>
                    <m:sSup>
                      <m:sSupPr>
                        <m:ctrlP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ru-R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ru-R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−69</m:t>
                            </m:r>
                          </m:num>
                          <m:den>
                            <m:r>
                              <a:rPr lang="ru-R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den>
                        </m:f>
                      </m:sup>
                    </m:sSup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,						</a:t>
                </a:r>
                <a:r>
                  <a:rPr lang="en-US" sz="2000" dirty="0">
                    <a:solidFill>
                      <a:schemeClr val="tx1"/>
                    </a:solidFill>
                  </a:rPr>
                  <a:t>(</a:t>
                </a:r>
                <a:r>
                  <a:rPr lang="ru-RU" sz="2000" dirty="0">
                    <a:solidFill>
                      <a:schemeClr val="tx1"/>
                    </a:solidFill>
                  </a:rPr>
                  <a:t>2)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ru-RU" sz="2000" dirty="0">
                    <a:solidFill>
                      <a:schemeClr val="tx1"/>
                    </a:solidFill>
                  </a:rPr>
                  <a:t>где </a:t>
                </a:r>
                <a14:m>
                  <m:oMath xmlns:m="http://schemas.openxmlformats.org/officeDocument/2006/math"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 – частота в Гц, </a:t>
                </a:r>
                <a14:m>
                  <m:oMath xmlns:m="http://schemas.openxmlformats.org/officeDocument/2006/math"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 – высота тона. Для удобства переведем секунды в отсчеты.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ru-RU" sz="2000" dirty="0">
                    <a:solidFill>
                      <a:schemeClr val="tx1"/>
                    </a:solidFill>
                  </a:rPr>
                  <a:t>Стандартная частота мелодии -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44,1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ru-RU" sz="2000" dirty="0">
                    <a:solidFill>
                      <a:schemeClr val="tx1"/>
                    </a:solidFill>
                  </a:rPr>
                  <a:t>кГц. Значит, формула перевода времени в отсчеты – 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𝑟𝑜𝑢𝑛𝑑</m:t>
                    </m:r>
                    <m:d>
                      <m:dPr>
                        <m:ctrlP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∙44100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,					(3)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ru-RU" sz="2000" dirty="0">
                    <a:solidFill>
                      <a:schemeClr val="tx1"/>
                    </a:solidFill>
                  </a:rPr>
                  <a:t>где </a:t>
                </a:r>
                <a14:m>
                  <m:oMath xmlns:m="http://schemas.openxmlformats.org/officeDocument/2006/math"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 – количество отсчетов, </a:t>
                </a:r>
                <a14:m>
                  <m:oMath xmlns:m="http://schemas.openxmlformats.org/officeDocument/2006/math"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 – время в секундах, </a:t>
                </a:r>
                <a14:m>
                  <m:oMath xmlns:m="http://schemas.openxmlformats.org/officeDocument/2006/math"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𝑟𝑜𝑢𝑛𝑑</m:t>
                    </m:r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 – операция округления.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ru-R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213338"/>
                <a:ext cx="10515600" cy="5035062"/>
              </a:xfrm>
              <a:blipFill>
                <a:blip r:embed="rId2"/>
                <a:stretch>
                  <a:fillRect l="-638" t="-1211" r="-5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C83AF18B-709E-41A1-BECB-6725221E2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7</a:t>
            </a:fld>
            <a:r>
              <a:rPr lang="en-US"/>
              <a:t>/</a:t>
            </a:r>
            <a:r>
              <a:rPr lang="ru-RU"/>
              <a:t>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0062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4106"/>
          </a:xfrm>
        </p:spPr>
        <p:txBody>
          <a:bodyPr>
            <a:noAutofit/>
          </a:bodyPr>
          <a:lstStyle/>
          <a:p>
            <a:r>
              <a:rPr lang="ru-RU" sz="3200" dirty="0"/>
              <a:t>Подготовка базы данных для распознавания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13338"/>
            <a:ext cx="10515600" cy="44428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u="sng" dirty="0">
                <a:solidFill>
                  <a:schemeClr val="tx1"/>
                </a:solidFill>
              </a:rPr>
              <a:t>Набор данных:</a:t>
            </a:r>
          </a:p>
          <a:p>
            <a:r>
              <a:rPr lang="ru-RU" sz="2000" dirty="0">
                <a:solidFill>
                  <a:schemeClr val="tx1"/>
                </a:solidFill>
              </a:rPr>
              <a:t>«База данных с маркировкой звука флейты для автоматической транскрипции музыки» (</a:t>
            </a:r>
            <a:r>
              <a:rPr lang="en-US" sz="2000" dirty="0">
                <a:solidFill>
                  <a:schemeClr val="tx1"/>
                </a:solidFill>
              </a:rPr>
              <a:t>[</a:t>
            </a:r>
            <a:r>
              <a:rPr lang="en-US" sz="2000" dirty="0">
                <a:solidFill>
                  <a:srgbClr val="FF0000"/>
                </a:solidFill>
              </a:rPr>
              <a:t>1</a:t>
            </a:r>
            <a:r>
              <a:rPr lang="en-US" sz="2000" dirty="0">
                <a:solidFill>
                  <a:schemeClr val="tx1"/>
                </a:solidFill>
              </a:rPr>
              <a:t>]</a:t>
            </a:r>
            <a:r>
              <a:rPr lang="ru-RU" sz="2000" dirty="0">
                <a:solidFill>
                  <a:schemeClr val="tx1"/>
                </a:solidFill>
              </a:rPr>
              <a:t>);</a:t>
            </a:r>
          </a:p>
          <a:p>
            <a:r>
              <a:rPr lang="ru-RU" sz="2000" dirty="0">
                <a:solidFill>
                  <a:schemeClr val="tx1"/>
                </a:solidFill>
              </a:rPr>
              <a:t>«CSD: набор данных детских песен для исследования певческого голоса»</a:t>
            </a:r>
            <a:r>
              <a:rPr lang="en-US" sz="2000" dirty="0">
                <a:solidFill>
                  <a:schemeClr val="tx1"/>
                </a:solidFill>
              </a:rPr>
              <a:t> ([</a:t>
            </a:r>
            <a:r>
              <a:rPr lang="en-US" sz="2000" dirty="0">
                <a:solidFill>
                  <a:srgbClr val="FF0000"/>
                </a:solidFill>
              </a:rPr>
              <a:t>2</a:t>
            </a:r>
            <a:r>
              <a:rPr lang="en-US" sz="2000" dirty="0">
                <a:solidFill>
                  <a:schemeClr val="tx1"/>
                </a:solidFill>
              </a:rPr>
              <a:t>])</a:t>
            </a:r>
            <a:r>
              <a:rPr lang="ru-RU" sz="2000" dirty="0">
                <a:solidFill>
                  <a:schemeClr val="tx1"/>
                </a:solidFill>
              </a:rPr>
              <a:t>.</a:t>
            </a:r>
            <a:endParaRPr lang="en-US" sz="2000" dirty="0">
              <a:solidFill>
                <a:schemeClr val="tx1"/>
              </a:solidFill>
            </a:endParaRPr>
          </a:p>
          <a:p>
            <a:pPr marL="4572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sz="2000" u="sng" dirty="0">
                <a:solidFill>
                  <a:schemeClr val="tx1"/>
                </a:solidFill>
              </a:rPr>
              <a:t>Обработка набора данных: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solidFill>
                  <a:schemeClr val="tx1"/>
                </a:solidFill>
              </a:rPr>
              <a:t>Загрузка баз данных и меток;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err="1">
                <a:solidFill>
                  <a:schemeClr val="tx1"/>
                </a:solidFill>
              </a:rPr>
              <a:t>Переразбиение</a:t>
            </a:r>
            <a:r>
              <a:rPr lang="ru-RU" sz="2000" dirty="0">
                <a:solidFill>
                  <a:schemeClr val="tx1"/>
                </a:solidFill>
              </a:rPr>
              <a:t> загруженных данных на маленькие интервалы, пригодные для обучения;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err="1">
                <a:solidFill>
                  <a:schemeClr val="tx1"/>
                </a:solidFill>
              </a:rPr>
              <a:t>Переразбиение</a:t>
            </a:r>
            <a:r>
              <a:rPr lang="ru-RU" sz="2000" dirty="0">
                <a:solidFill>
                  <a:schemeClr val="tx1"/>
                </a:solidFill>
              </a:rPr>
              <a:t> меток согласно данным.</a:t>
            </a: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C52608AE-E4EF-46FB-B383-832AA7AD8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8</a:t>
            </a:fld>
            <a:r>
              <a:rPr lang="en-US"/>
              <a:t>/</a:t>
            </a:r>
            <a:r>
              <a:rPr lang="ru-RU"/>
              <a:t>20</a:t>
            </a:r>
            <a:endParaRPr lang="ru-RU" dirty="0"/>
          </a:p>
        </p:txBody>
      </p:sp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3B1CE6AC-25B6-4F6B-83B1-5E6470785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5733288"/>
            <a:ext cx="9777984" cy="855665"/>
          </a:xfrm>
        </p:spPr>
        <p:txBody>
          <a:bodyPr/>
          <a:lstStyle/>
          <a:p>
            <a:pPr lvl="0" algn="just">
              <a:lnSpc>
                <a:spcPct val="115000"/>
              </a:lnSpc>
              <a:spcAft>
                <a:spcPts val="600"/>
              </a:spcAft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[1] E. A. Cantos, J. M. I.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</a:rPr>
              <a:t>Quereda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, J. J. V. Mas. Flute audio labelled database for Automatic Music Transcription //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</a:rPr>
              <a:t>Zenodo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, September 4, 2018.</a:t>
            </a:r>
            <a:r>
              <a:rPr lang="ru-RU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  <a:p>
            <a:pPr lvl="0" algn="just">
              <a:lnSpc>
                <a:spcPct val="115000"/>
              </a:lnSpc>
              <a:spcAft>
                <a:spcPts val="600"/>
              </a:spcAft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[2] S. Choi, W. Kim, S. Park, S. Yong, J. Nam. CSD: Children’s Song Dataset for Singing Voice Research (1.0) // International Society for Music Information Retrieval (ISMIR),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</a:rPr>
              <a:t>Zenodo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, May 25, 2021.</a:t>
            </a:r>
            <a:endParaRPr lang="ru-RU" sz="12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ru-RU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334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4106"/>
          </a:xfrm>
        </p:spPr>
        <p:txBody>
          <a:bodyPr>
            <a:noAutofit/>
          </a:bodyPr>
          <a:lstStyle/>
          <a:p>
            <a:r>
              <a:rPr lang="ru-RU" sz="3200" dirty="0"/>
              <a:t>Подготовка базы данных для распознавания</a:t>
            </a:r>
            <a:endParaRPr lang="ru-RU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13336"/>
                <a:ext cx="7268570" cy="514301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000" dirty="0">
                    <a:solidFill>
                      <a:schemeClr val="tx1"/>
                    </a:solidFill>
                  </a:rPr>
                  <a:t>Математическая формула частоты для всего звукоряда имеет вид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/12</m:t>
                        </m:r>
                      </m:sup>
                    </m:sSup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				(4)</a:t>
                </a:r>
              </a:p>
              <a:p>
                <a:pPr marL="0" indent="0">
                  <a:buNone/>
                </a:pPr>
                <a:r>
                  <a:rPr lang="ru-RU" sz="2000" dirty="0">
                    <a:solidFill>
                      <a:schemeClr val="tx1"/>
                    </a:solidFill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 – частота камертона (обычно соответствует ноте </a:t>
                </a:r>
                <a:r>
                  <a:rPr lang="en-US" sz="2000" dirty="0">
                    <a:solidFill>
                      <a:schemeClr val="tx1"/>
                    </a:solidFill>
                  </a:rPr>
                  <a:t>A</a:t>
                </a:r>
                <a:r>
                  <a:rPr lang="ru-RU" sz="2000" dirty="0">
                    <a:solidFill>
                      <a:schemeClr val="tx1"/>
                    </a:solidFill>
                  </a:rPr>
                  <a:t> и равна 440 Гц), </a:t>
                </a:r>
                <a14:m>
                  <m:oMath xmlns:m="http://schemas.openxmlformats.org/officeDocument/2006/math"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 – количество полутонов в интервале от исследуемого звука к эталону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ru-RU" sz="2000" dirty="0">
                    <a:solidFill>
                      <a:schemeClr val="tx1"/>
                    </a:solidFill>
                  </a:rPr>
                  <a:t>Количество полутонов, на которое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ru-RU" sz="2000" dirty="0">
                    <a:solidFill>
                      <a:schemeClr val="tx1"/>
                    </a:solidFill>
                  </a:rPr>
                  <a:t>отстает от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ru-R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f>
                              <m:fPr>
                                <m:ctrlPr>
                                  <a:rPr lang="ru-RU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ru-RU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ru-RU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den>
                            </m:f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ru-R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sSup>
                              <m:sSupPr>
                                <m:ctrlPr>
                                  <a:rPr lang="ru-RU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u-RU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1/12</m:t>
                                </m:r>
                              </m:sup>
                            </m:sSup>
                          </m:e>
                        </m:func>
                      </m:den>
                    </m:f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  <a:r>
                  <a:rPr lang="en-US" sz="2000" dirty="0">
                    <a:solidFill>
                      <a:schemeClr val="tx1"/>
                    </a:solidFill>
                  </a:rPr>
                  <a:t>				(5)</a:t>
                </a:r>
                <a:endParaRPr lang="ru-RU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ru-RU" sz="2000" b="0" dirty="0">
                    <a:solidFill>
                      <a:schemeClr val="tx1"/>
                    </a:solidFill>
                  </a:rPr>
                  <a:t>Сведение нот к одной октаве:</a:t>
                </a:r>
                <a:endParaRPr lang="en-US" sz="2000" b="0" dirty="0">
                  <a:solidFill>
                    <a:schemeClr val="tx1"/>
                  </a:solidFill>
                </a:endParaRP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ru-R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𝑟𝑜𝑢𝑛𝑑</m:t>
                            </m:r>
                            <m:d>
                              <m:dPr>
                                <m:ctrlPr>
                                  <a:rPr lang="ru-RU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ru-R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%12,                    </m:t>
                            </m:r>
                            <m:r>
                              <a:rPr lang="ru-R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ru-R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≥0,</m:t>
                            </m:r>
                          </m:e>
                          <m:e>
                            <m:r>
                              <a:rPr lang="ru-R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12+</m:t>
                            </m:r>
                            <m:r>
                              <a:rPr lang="ru-R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𝑟𝑜𝑢𝑛𝑑</m:t>
                            </m:r>
                            <m:d>
                              <m:dPr>
                                <m:ctrlPr>
                                  <a:rPr lang="ru-RU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ru-R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%12,          </m:t>
                            </m:r>
                            <m:r>
                              <a:rPr lang="ru-R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ru-R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&lt;0,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		(6)</a:t>
                </a:r>
              </a:p>
              <a:p>
                <a:pPr marL="0" indent="0">
                  <a:buNone/>
                </a:pPr>
                <a:r>
                  <a:rPr lang="ru-RU" sz="2000" dirty="0">
                    <a:solidFill>
                      <a:schemeClr val="tx1"/>
                    </a:solidFill>
                  </a:rPr>
                  <a:t>где </a:t>
                </a:r>
                <a14:m>
                  <m:oMath xmlns:m="http://schemas.openxmlformats.org/officeDocument/2006/math"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 - операция получения остатка от деления.</a:t>
                </a:r>
                <a:endParaRPr lang="ru-RU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13336"/>
                <a:ext cx="7268570" cy="5143013"/>
              </a:xfrm>
              <a:blipFill>
                <a:blip r:embed="rId2"/>
                <a:stretch>
                  <a:fillRect l="-923" t="-1185" r="-839" b="-8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2135715"/>
                  </p:ext>
                </p:extLst>
              </p:nvPr>
            </p:nvGraphicFramePr>
            <p:xfrm>
              <a:off x="9049492" y="1213336"/>
              <a:ext cx="2180197" cy="4416098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089742">
                      <a:extLst>
                        <a:ext uri="{9D8B030D-6E8A-4147-A177-3AD203B41FA5}">
                          <a16:colId xmlns:a16="http://schemas.microsoft.com/office/drawing/2014/main" val="3552111521"/>
                        </a:ext>
                      </a:extLst>
                    </a:gridCol>
                    <a:gridCol w="1090455">
                      <a:extLst>
                        <a:ext uri="{9D8B030D-6E8A-4147-A177-3AD203B41FA5}">
                          <a16:colId xmlns:a16="http://schemas.microsoft.com/office/drawing/2014/main" val="732061388"/>
                        </a:ext>
                      </a:extLst>
                    </a:gridCol>
                  </a:tblGrid>
                  <a:tr h="375542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dirty="0"/>
                            <a:t>Нота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815776784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A</a:t>
                          </a:r>
                          <a:endParaRPr lang="ru-RU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230270455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1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G#</a:t>
                          </a:r>
                          <a:endParaRPr lang="ru-RU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904593952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2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G</a:t>
                          </a:r>
                          <a:endParaRPr lang="ru-RU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86613040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3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F#</a:t>
                          </a:r>
                          <a:endParaRPr lang="ru-RU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231807878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4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F</a:t>
                          </a:r>
                          <a:endParaRPr lang="ru-RU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36565464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5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E</a:t>
                          </a:r>
                          <a:endParaRPr lang="ru-RU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244645095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6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D#</a:t>
                          </a:r>
                          <a:endParaRPr lang="ru-RU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49938872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dirty="0"/>
                            <a:t>7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D</a:t>
                          </a:r>
                          <a:endParaRPr lang="ru-RU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663415422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8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C#</a:t>
                          </a:r>
                          <a:endParaRPr lang="ru-RU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009354099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9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C</a:t>
                          </a:r>
                          <a:endParaRPr lang="ru-RU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171303483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10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dirty="0"/>
                            <a:t>B</a:t>
                          </a:r>
                          <a:endParaRPr lang="ru-RU" dirty="0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80935466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11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dirty="0"/>
                            <a:t>A#</a:t>
                          </a:r>
                          <a:endParaRPr lang="ru-RU" dirty="0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111504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2135715"/>
                  </p:ext>
                </p:extLst>
              </p:nvPr>
            </p:nvGraphicFramePr>
            <p:xfrm>
              <a:off x="9049492" y="1213336"/>
              <a:ext cx="2180197" cy="4416098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089742">
                      <a:extLst>
                        <a:ext uri="{9D8B030D-6E8A-4147-A177-3AD203B41FA5}">
                          <a16:colId xmlns:a16="http://schemas.microsoft.com/office/drawing/2014/main" val="3552111521"/>
                        </a:ext>
                      </a:extLst>
                    </a:gridCol>
                    <a:gridCol w="1090455">
                      <a:extLst>
                        <a:ext uri="{9D8B030D-6E8A-4147-A177-3AD203B41FA5}">
                          <a16:colId xmlns:a16="http://schemas.microsoft.com/office/drawing/2014/main" val="732061388"/>
                        </a:ext>
                      </a:extLst>
                    </a:gridCol>
                  </a:tblGrid>
                  <a:tr h="37554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59" t="-20968" r="-101676" b="-10903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dirty="0"/>
                            <a:t>Нота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815776784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A</a:t>
                          </a:r>
                          <a:endParaRPr lang="ru-RU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230270455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1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G#</a:t>
                          </a:r>
                          <a:endParaRPr lang="ru-RU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904593952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2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G</a:t>
                          </a:r>
                          <a:endParaRPr lang="ru-RU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86613040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3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F#</a:t>
                          </a:r>
                          <a:endParaRPr lang="ru-RU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231807878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4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F</a:t>
                          </a:r>
                          <a:endParaRPr lang="ru-RU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36565464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5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E</a:t>
                          </a:r>
                          <a:endParaRPr lang="ru-RU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244645095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6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D#</a:t>
                          </a:r>
                          <a:endParaRPr lang="ru-RU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49938872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7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D</a:t>
                          </a:r>
                          <a:endParaRPr lang="ru-RU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663415422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8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C#</a:t>
                          </a:r>
                          <a:endParaRPr lang="ru-RU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009354099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9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C</a:t>
                          </a:r>
                          <a:endParaRPr lang="ru-RU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171303483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10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dirty="0"/>
                            <a:t>B</a:t>
                          </a:r>
                          <a:endParaRPr lang="ru-RU" dirty="0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80935466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11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dirty="0"/>
                            <a:t>A#</a:t>
                          </a:r>
                          <a:endParaRPr lang="ru-RU" dirty="0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1115048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Прямоугольник 6"/>
          <p:cNvSpPr/>
          <p:nvPr/>
        </p:nvSpPr>
        <p:spPr>
          <a:xfrm>
            <a:off x="8610600" y="5629434"/>
            <a:ext cx="30579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340" algn="ctr">
              <a:spcAft>
                <a:spcPts val="0"/>
              </a:spcAft>
            </a:pPr>
            <a:r>
              <a:rPr lang="ru-RU" sz="1600" dirty="0">
                <a:ea typeface="Times New Roman" panose="02020603050405020304" pitchFamily="18" charset="0"/>
              </a:rPr>
              <a:t>Табл. 1. Соответствие нот и их номеров.</a:t>
            </a:r>
            <a:endParaRPr lang="ru-RU" sz="1200" dirty="0">
              <a:effectLst/>
              <a:ea typeface="Arial" panose="020B0604020202020204" pitchFamily="34" charset="0"/>
            </a:endParaRP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124825E0-211D-4A9B-A576-813FE626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9</a:t>
            </a:fld>
            <a:r>
              <a:rPr lang="en-US"/>
              <a:t>/</a:t>
            </a:r>
            <a:r>
              <a:rPr lang="ru-RU"/>
              <a:t>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2513120"/>
      </p:ext>
    </p:extLst>
  </p:cSld>
  <p:clrMapOvr>
    <a:masterClrMapping/>
  </p:clrMapOvr>
</p:sld>
</file>

<file path=ppt/theme/theme1.xml><?xml version="1.0" encoding="utf-8"?>
<a:theme xmlns:a="http://schemas.openxmlformats.org/drawingml/2006/main" name="Базис">
  <a:themeElements>
    <a:clrScheme name="Базис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TM03457444[[fn=Базис]]</Template>
  <TotalTime>650</TotalTime>
  <Words>917</Words>
  <Application>Microsoft Office PowerPoint</Application>
  <PresentationFormat>Широкоэкранный</PresentationFormat>
  <Paragraphs>202</Paragraphs>
  <Slides>15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 Math</vt:lpstr>
      <vt:lpstr>Corbel</vt:lpstr>
      <vt:lpstr>Times New Roman</vt:lpstr>
      <vt:lpstr>Базис</vt:lpstr>
      <vt:lpstr>Гармонический анализ звуковых данных с помощью глубоких нейронных сетей</vt:lpstr>
      <vt:lpstr>Актуальность исследования</vt:lpstr>
      <vt:lpstr>Проблема</vt:lpstr>
      <vt:lpstr>Обзор существующих методов обработки</vt:lpstr>
      <vt:lpstr>Обзор существующих методов обработки</vt:lpstr>
      <vt:lpstr>Схема получения основной гармоники</vt:lpstr>
      <vt:lpstr>Подготовка базы данных для распознавания</vt:lpstr>
      <vt:lpstr>Подготовка базы данных для распознавания</vt:lpstr>
      <vt:lpstr>Подготовка базы данных для распознавания</vt:lpstr>
      <vt:lpstr>Понятие спектрограммы</vt:lpstr>
      <vt:lpstr>Треугольные фильтры</vt:lpstr>
      <vt:lpstr>Архитектура нейронной сети. Подача данных на вход. </vt:lpstr>
      <vt:lpstr>Подача данных на вход. Сопоставление номера класса и ноты.</vt:lpstr>
      <vt:lpstr>Реализация. Результаты первого подхода.</vt:lpstr>
      <vt:lpstr>Реализация. Результаты второго подхода.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Гармонический анализ звуковых данных с помощью глубоких нейронных сетей</dc:title>
  <dc:creator>Маргарита Белаш</dc:creator>
  <cp:lastModifiedBy>Маргарита Белаш</cp:lastModifiedBy>
  <cp:revision>63</cp:revision>
  <dcterms:created xsi:type="dcterms:W3CDTF">2022-05-12T21:20:17Z</dcterms:created>
  <dcterms:modified xsi:type="dcterms:W3CDTF">2022-05-19T20:05:53Z</dcterms:modified>
</cp:coreProperties>
</file>