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17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4624D-D642-40FE-8217-9836CE1C07F6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BC66FCF-5770-4E43-8093-1BC16AC05A37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AD0150B-7E10-4F61-9E1C-16A2C05E1C73}" type="datetime1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9094B30-0C85-4D71-A967-AFDCA616C8E5}" type="datetime1">
              <a:rPr lang="ru-RU" smtClean="0"/>
              <a:t>20.05.2022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6023883E-06BA-4349-963A-5BB9B245AA21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42B335-8CB8-4CF0-B468-FCC8095C47BF}" type="datetime1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5133D046-C9A7-43AC-9D0C-09F3216B5A40}" type="datetime1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34425A0-5DAB-40A3-98AB-78A1DE8E4EF8}" type="datetime1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A3FCD05-5FFF-44F2-9030-18DE05BCC82B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964509-C4CF-44DF-AF94-81A42AD10F92}" type="datetime1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4572" y="3878778"/>
            <a:ext cx="9637776" cy="1388165"/>
          </a:xfrm>
        </p:spPr>
        <p:txBody>
          <a:bodyPr>
            <a:noAutofit/>
          </a:bodyPr>
          <a:lstStyle/>
          <a:p>
            <a:r>
              <a:rPr lang="ru-RU" sz="2400" dirty="0"/>
              <a:t>Студентка: Белаш М.В.,</a:t>
            </a:r>
          </a:p>
          <a:p>
            <a:r>
              <a:rPr lang="ru-RU" sz="2400" dirty="0"/>
              <a:t>Научный руководитель: к.т.н., старший преподаватель,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изображение, показывающее зависимость спектральной плотности мощности сигнала от времени.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2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/>
                  <a:t>Оконное (кратковременное)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 smtClean="0"/>
                  <a:t>(10)</a:t>
                </a:r>
                <a:endParaRPr lang="ru-R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n-US" sz="2000" dirty="0" smtClean="0"/>
                  <a:t>,</a:t>
                </a:r>
                <a:r>
                  <a:rPr lang="ru-RU" sz="2000" dirty="0" smtClean="0"/>
                  <a:t>      (11)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12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     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        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13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ru-RU" sz="2000" dirty="0">
                    <a:solidFill>
                      <a:schemeClr val="tx1"/>
                    </a:solidFill>
                  </a:rPr>
                  <a:t>4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3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</a:t>
            </a:r>
            <a:r>
              <a:rPr lang="ru-RU" sz="3200" dirty="0" smtClean="0"/>
              <a:t>сети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53" y="1054974"/>
            <a:ext cx="4773601" cy="235818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7280594" y="3291359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4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96438B-5476-4472-AD3B-0BFF8B3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23828"/>
            <a:ext cx="9695689" cy="365125"/>
          </a:xfrm>
        </p:spPr>
        <p:txBody>
          <a:bodyPr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F.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Korzeniowski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u="sng" dirty="0" smtClean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>
                    <a:solidFill>
                      <a:schemeClr val="tx1"/>
                    </a:solidFill>
                  </a:rPr>
                  <a:t>Adam;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	(1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  <a:blipFill>
                <a:blip r:embed="rId3"/>
                <a:stretch>
                  <a:fillRect l="-279" t="-1073" r="-931" b="-4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31303" y="3588898"/>
                <a:ext cx="10902400" cy="1223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Метрика – </a:t>
                </a:r>
                <a:r>
                  <a:rPr lang="en-US" sz="2000" dirty="0" smtClean="0"/>
                  <a:t>accuracy</a:t>
                </a:r>
                <a:r>
                  <a:rPr lang="ru-RU" sz="2000" dirty="0" smtClean="0"/>
                  <a:t>:</a:t>
                </a:r>
                <a:endParaRPr lang="ru-RU" sz="2000" dirty="0"/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,		</a:t>
                </a:r>
                <a:r>
                  <a:rPr lang="ru-RU" dirty="0" smtClean="0"/>
                  <a:t>					</a:t>
                </a:r>
                <a:r>
                  <a:rPr lang="en-US" dirty="0" smtClean="0"/>
                  <a:t>(1</a:t>
                </a:r>
                <a:r>
                  <a:rPr lang="ru-RU" dirty="0" smtClean="0"/>
                  <a:t>6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меток,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вектор полученных меток,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вектор верных </a:t>
                </a:r>
                <a:r>
                  <a:rPr lang="ru-RU" dirty="0" smtClean="0"/>
                  <a:t>меток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3588898"/>
                <a:ext cx="10902400" cy="1223605"/>
              </a:xfrm>
              <a:prstGeom prst="rect">
                <a:avLst/>
              </a:prstGeom>
              <a:blipFill>
                <a:blip r:embed="rId4"/>
                <a:stretch>
                  <a:fillRect l="-503" t="-3000" r="-447" b="-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</a:t>
            </a:r>
            <a:r>
              <a:rPr lang="ru-RU" sz="3200" dirty="0" smtClean="0"/>
              <a:t>ноты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073671"/>
                <a:ext cx="10515599" cy="2919724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6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</a:rPr>
                  <a:t>.</a:t>
                </a:r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Ноты сопоставляются с номерами классов в соответствии с таблицей 1.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073671"/>
                <a:ext cx="10515599" cy="2919724"/>
              </a:xfrm>
              <a:prstGeom prst="rect">
                <a:avLst/>
              </a:prstGeom>
              <a:blipFill>
                <a:blip r:embed="rId2"/>
                <a:stretch>
                  <a:fillRect l="-116" t="-2088" r="-464" b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19938"/>
            <a:ext cx="10515599" cy="1798176"/>
          </a:xfrm>
        </p:spPr>
        <p:txBody>
          <a:bodyPr/>
          <a:lstStyle/>
          <a:p>
            <a:pPr marL="45720" indent="0">
              <a:spcBef>
                <a:spcPts val="600"/>
              </a:spcBef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сигнала;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</a:t>
            </a:r>
            <a:r>
              <a:rPr lang="ru-RU" sz="2000" dirty="0" smtClean="0">
                <a:solidFill>
                  <a:schemeClr val="tx1"/>
                </a:solidFill>
              </a:rPr>
              <a:t>мел-</a:t>
            </a:r>
            <a:r>
              <a:rPr lang="ru-RU" sz="2000" dirty="0" err="1" smtClean="0">
                <a:solidFill>
                  <a:schemeClr val="tx1"/>
                </a:solidFill>
              </a:rPr>
              <a:t>кепстра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Подаем данные пакетами по 64 вектора.</a:t>
            </a: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первого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3" y="879232"/>
            <a:ext cx="2537699" cy="244557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9" y="3492266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5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,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время – 12 мин. 45 сек.). </a:t>
                </a:r>
                <a:r>
                  <a:rPr lang="ru-RU" sz="1600" dirty="0">
                    <a:ea typeface="Times New Roman" panose="02020603050405020304" pitchFamily="18" charset="0"/>
                  </a:rPr>
                  <a:t>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  <a:blipFill>
                <a:blip r:embed="rId5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73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4192" y="325728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3377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04512" y="2767999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37248"/>
            <a:ext cx="3367544" cy="428170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461" y="3142207"/>
            <a:ext cx="2857263" cy="2061251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66453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329529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027" y="993116"/>
            <a:ext cx="3367764" cy="43013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14" y="3027284"/>
            <a:ext cx="3198453" cy="2239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5" y="3547093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второго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6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точности, время – 3 мин. 25 сек.). </a:t>
                </a:r>
                <a:r>
                  <a:rPr lang="ru-RU" sz="1600" dirty="0">
                    <a:ea typeface="Times New Roman" panose="02020603050405020304" pitchFamily="18" charset="0"/>
                  </a:rPr>
                  <a:t>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328300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504921" y="27889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497976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37548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79232"/>
            <a:ext cx="2487974" cy="24992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981" y="985130"/>
            <a:ext cx="3683252" cy="1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1218964"/>
            <a:ext cx="6659880" cy="192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Одна из задач – поиск музыки по фрагменту. </a:t>
            </a:r>
            <a:r>
              <a:rPr lang="ru-RU" sz="2000" dirty="0"/>
              <a:t>Самое известное приложение для сопоставления мелодий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264409"/>
            <a:ext cx="9138313" cy="305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Возможное решение – использование механизма </a:t>
            </a:r>
            <a:r>
              <a:rPr lang="ru-RU" sz="2000" b="1" i="1" dirty="0"/>
              <a:t>распознавания нот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1252728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01083724-4D59-4D20-BF1A-085370C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886BDC-E0D8-4D4F-8CA4-EF2A967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5134"/>
                <a:ext cx="10515600" cy="3062869"/>
              </a:xfrm>
            </p:spPr>
            <p:txBody>
              <a:bodyPr anchor="t">
                <a:normAutofit/>
              </a:bodyPr>
              <a:lstStyle/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Самые распространенные слои нейросетей: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Сверточный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Пулинг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Для регуляризации чаще используется слой </a:t>
                </a:r>
                <a:r>
                  <a:rPr lang="en-US" sz="2000" dirty="0">
                    <a:solidFill>
                      <a:schemeClr val="tx1"/>
                    </a:solidFill>
                  </a:rPr>
                  <a:t>Dropout.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						(1)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5134"/>
                <a:ext cx="10515600" cy="3062869"/>
              </a:xfrm>
              <a:blipFill>
                <a:blip r:embed="rId2"/>
                <a:stretch>
                  <a:fillRect l="-638" t="-5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65791"/>
            <a:ext cx="7772400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2A22BB-2C1F-40A2-8EC7-C38BD2E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3718361" y="5908099"/>
            <a:ext cx="4755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.1. </a:t>
            </a:r>
            <a:r>
              <a:rPr lang="ru-RU" sz="1600" dirty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>
                <a:ea typeface="Times New Roman" panose="02020603050405020304" pitchFamily="18" charset="0"/>
              </a:rPr>
              <a:t>LeNet5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1AC32AA-2781-479F-9ABE-9FA2BAF62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8748"/>
                <a:ext cx="4242816" cy="1690116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ru-RU" sz="2000" dirty="0"/>
                  <a:t>Классификация:</a:t>
                </a:r>
              </a:p>
              <a:p>
                <a:pPr marL="45720" indent="0"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Бинарная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({−1, 1})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u="sng" dirty="0" err="1">
                    <a:solidFill>
                      <a:schemeClr val="tx1"/>
                    </a:solidFill>
                  </a:rPr>
                  <a:t>Многоклассовая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количество классов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1AC32AA-2781-479F-9ABE-9FA2BAF62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8748"/>
                <a:ext cx="4242816" cy="1690116"/>
              </a:xfrm>
              <a:blipFill>
                <a:blip r:embed="rId2"/>
                <a:stretch>
                  <a:fillRect l="-431" t="-3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C686F-E618-43DD-B543-DBD7B20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078748"/>
                <a:ext cx="4242816" cy="365125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ru-RU" sz="2000" dirty="0"/>
                  <a:t>Регрессия: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78748"/>
                <a:ext cx="4242816" cy="365125"/>
              </a:xfrm>
              <a:prstGeom prst="rect">
                <a:avLst/>
              </a:prstGeom>
              <a:blipFill>
                <a:blip r:embed="rId3"/>
                <a:stretch>
                  <a:fillRect l="-287" t="-18333"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04915"/>
                <a:ext cx="10388097" cy="3823045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/>
                  <a:t>Логистическая регрессия:</a:t>
                </a:r>
                <a:r>
                  <a:rPr lang="en-US" sz="2000" dirty="0" smtClean="0"/>
                  <a:t> 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оценивает, к какой категории данных принадлежит конкретная точка, путем вычисления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вероятности принадлежности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 классу.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Следовательно, </a:t>
                </a:r>
                <a:r>
                  <a:rPr lang="ru-RU" sz="2000" i="1" dirty="0" smtClean="0">
                    <a:solidFill>
                      <a:schemeClr val="tx1"/>
                    </a:solidFill>
                  </a:rPr>
                  <a:t>логистическая регрессия – частный случай линейного классификатора.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Линейный модели для каждого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(2)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оценка принадлежности для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веса,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сдвиг,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вектор признаков.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.				(3)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4915"/>
                <a:ext cx="10388097" cy="3823045"/>
              </a:xfrm>
              <a:prstGeom prst="rect">
                <a:avLst/>
              </a:prstGeom>
              <a:blipFill>
                <a:blip r:embed="rId4"/>
                <a:stretch>
                  <a:fillRect l="-176" t="-1595" r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E3E59-AAC9-4EF1-B58B-3931971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Данные представляют из себя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с информации  о частоте/высоте тона, времени появления и времени окончания/длительности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(4)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5)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мелодии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времени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(6)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21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83AF18B-709E-41A1-BECB-6725221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2608AE-E4EF-46FB-B383-832AA7A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3B1CE6AC-25B6-4F6B-83B1-5E64707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733288"/>
            <a:ext cx="9777984" cy="855665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Quereda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September 4, 2018.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May 25, 2021.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(7)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8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9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24825E0-211D-4A9B-A576-813FE62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1363</TotalTime>
  <Words>957</Words>
  <Application>Microsoft Office PowerPoint</Application>
  <PresentationFormat>Широкоэкранный</PresentationFormat>
  <Paragraphs>171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</vt:lpstr>
      <vt:lpstr>Подача данных на вход. Сопоставление номера класса и ноты</vt:lpstr>
      <vt:lpstr>Реализация. Результаты первого подхода.</vt:lpstr>
      <vt:lpstr>Реализация. Результаты второго подхода.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77</cp:revision>
  <dcterms:created xsi:type="dcterms:W3CDTF">2022-05-12T21:20:17Z</dcterms:created>
  <dcterms:modified xsi:type="dcterms:W3CDTF">2022-05-20T19:52:56Z</dcterms:modified>
</cp:coreProperties>
</file>