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0" r:id="rId1"/>
  </p:sldMasterIdLst>
  <p:notesMasterIdLst>
    <p:notesMasterId r:id="rId21"/>
  </p:notesMasterIdLst>
  <p:sldIdLst>
    <p:sldId id="256" r:id="rId2"/>
    <p:sldId id="258" r:id="rId3"/>
    <p:sldId id="266" r:id="rId4"/>
    <p:sldId id="259" r:id="rId5"/>
    <p:sldId id="260" r:id="rId6"/>
    <p:sldId id="267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Белаш_М" initials="Б" lastIdx="1" clrIdx="0">
    <p:extLst>
      <p:ext uri="{19B8F6BF-5375-455C-9EA6-DF929625EA0E}">
        <p15:presenceInfo xmlns:p15="http://schemas.microsoft.com/office/powerpoint/2012/main" userId="Белаш_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8AF1A-F700-477F-9701-3425B6DD9F89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2341E-66A9-48EE-8FDC-23270E4EB9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6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15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2341E-66A9-48EE-8FDC-23270E4EB91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04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964624D-D642-40FE-8217-9836CE1C07F6}" type="datetime1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186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8BC66FCF-5770-4E43-8093-1BC16AC05A37}" type="datetime1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13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AD0150B-7E10-4F61-9E1C-16A2C05E1C73}" type="datetime1">
              <a:rPr lang="ru-RU" smtClean="0"/>
              <a:t>23.05.2022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39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A9094B30-0C85-4D71-A967-AFDCA616C8E5}" type="datetime1">
              <a:rPr lang="ru-RU" smtClean="0"/>
              <a:t>23.05.2022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6815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35693" y="6223828"/>
            <a:ext cx="7231229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79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6023883E-06BA-4349-963A-5BB9B245AA21}" type="datetime1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64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42B335-8CB8-4CF0-B468-FCC8095C47BF}" type="datetime1">
              <a:rPr lang="ru-RU" smtClean="0"/>
              <a:t>23.05.2022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73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5133D046-C9A7-43AC-9D0C-09F3216B5A40}" type="datetime1">
              <a:rPr lang="ru-RU" smtClean="0"/>
              <a:t>23.05.2022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777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34425A0-5DAB-40A3-98AB-78A1DE8E4EF8}" type="datetime1">
              <a:rPr lang="ru-RU" smtClean="0"/>
              <a:t>23.05.2022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037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A3FCD05-5FFF-44F2-9030-18DE05BCC82B}" type="datetime1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	E. A. Cantos, J. M. I. Quereda, J. J. V. Mas. Flute audio labelled database for Automatic Music Transcription // Zenodo, September 4, 2018.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88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/>
          <a:lstStyle/>
          <a:p>
            <a:fld id="{10964509-C4CF-44DF-AF94-81A42AD10F92}" type="datetime1">
              <a:rPr lang="ru-RU" smtClean="0"/>
              <a:t>23.05.2022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[1] 6. E. A. Cantos, J. M. I. Quereda, J. J. V. Mas. Flute audio labelled database for Automatic Music Transcription // Zenodo, September 4, 2018.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‹#›</a:t>
            </a:fld>
            <a:r>
              <a:rPr lang="en-US" dirty="0"/>
              <a:t>/</a:t>
            </a:r>
            <a:r>
              <a:rPr lang="ru-RU" dirty="0"/>
              <a:t>2</a:t>
            </a:r>
            <a:r>
              <a:rPr lang="en-US" dirty="0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76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&lt;#&gt;/20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821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Гармонический анализ звуковых данных с помощью глубоких нейронных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74572" y="3878778"/>
            <a:ext cx="9637776" cy="1388165"/>
          </a:xfrm>
        </p:spPr>
        <p:txBody>
          <a:bodyPr>
            <a:noAutofit/>
          </a:bodyPr>
          <a:lstStyle/>
          <a:p>
            <a:r>
              <a:rPr lang="ru-RU" sz="2400" dirty="0"/>
              <a:t>Студентка: Белаш М.В.,</a:t>
            </a:r>
          </a:p>
          <a:p>
            <a:r>
              <a:rPr lang="ru-RU" sz="2400" dirty="0"/>
              <a:t>Научный руководитель: к.т.н., </a:t>
            </a:r>
            <a:r>
              <a:rPr lang="ru-RU" sz="2400" dirty="0" err="1" smtClean="0"/>
              <a:t>ст</a:t>
            </a:r>
            <a:r>
              <a:rPr lang="en-US" sz="2400" dirty="0"/>
              <a:t>.</a:t>
            </a:r>
            <a:r>
              <a:rPr lang="ru-RU" sz="2400" dirty="0" smtClean="0"/>
              <a:t> </a:t>
            </a:r>
            <a:r>
              <a:rPr lang="ru-RU" sz="2400" dirty="0"/>
              <a:t>преподаватель, Шаронов И.О.</a:t>
            </a:r>
          </a:p>
          <a:p>
            <a:endParaRPr lang="ru-RU" sz="2400" dirty="0"/>
          </a:p>
          <a:p>
            <a:r>
              <a:rPr lang="ru-RU" sz="2400" dirty="0"/>
              <a:t>Москва 2022</a:t>
            </a:r>
          </a:p>
        </p:txBody>
      </p:sp>
    </p:spTree>
    <p:extLst>
      <p:ext uri="{BB962C8B-B14F-4D97-AF65-F5344CB8AC3E}">
        <p14:creationId xmlns:p14="http://schemas.microsoft.com/office/powerpoint/2010/main" val="384494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Понятие спектрограммы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2000" b="1" dirty="0">
                    <a:solidFill>
                      <a:schemeClr val="tx1"/>
                    </a:solidFill>
                  </a:rPr>
                  <a:t>Спектрограмма</a:t>
                </a:r>
                <a:r>
                  <a:rPr lang="ru-RU" sz="2000" dirty="0">
                    <a:solidFill>
                      <a:schemeClr val="tx1"/>
                    </a:solidFill>
                  </a:rPr>
                  <a:t> — изображение, показывающее зависимость спектральной плотности мощности сигнала от времени. Спектрограмма – это матрица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соответствует определенной частоте, а каждый из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столбцов – спектр фрагмента аудиозаписи.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968"/>
                <a:ext cx="10515600" cy="1074600"/>
              </a:xfrm>
              <a:blipFill>
                <a:blip r:embed="rId2"/>
                <a:stretch>
                  <a:fillRect l="-638" t="-2841" b="-39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7505700" y="2622046"/>
            <a:ext cx="4162146" cy="284961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505700" y="5438642"/>
            <a:ext cx="4162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</a:t>
            </a:r>
            <a:r>
              <a:rPr lang="ru-RU" sz="1600" dirty="0" smtClean="0">
                <a:ea typeface="Times New Roman" panose="02020603050405020304" pitchFamily="18" charset="0"/>
              </a:rPr>
              <a:t>2</a:t>
            </a:r>
            <a:r>
              <a:rPr lang="en-US" sz="1600" dirty="0" smtClean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Пример спектрограммы </a:t>
            </a:r>
            <a:r>
              <a:rPr lang="en-US" sz="1600" dirty="0">
                <a:ea typeface="Times New Roman" panose="02020603050405020304" pitchFamily="18" charset="0"/>
              </a:rPr>
              <a:t>(Rick Astley - Never </a:t>
            </a:r>
            <a:r>
              <a:rPr lang="en-US" sz="1600" dirty="0" err="1">
                <a:ea typeface="Times New Roman" panose="02020603050405020304" pitchFamily="18" charset="0"/>
              </a:rPr>
              <a:t>Gonna</a:t>
            </a:r>
            <a:r>
              <a:rPr lang="en-US" sz="1600" dirty="0">
                <a:ea typeface="Times New Roman" panose="02020603050405020304" pitchFamily="18" charset="0"/>
              </a:rPr>
              <a:t> Give You Up)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2"/>
              <p:cNvSpPr txBox="1">
                <a:spLocks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lang="ru-RU" sz="2000" i="1" dirty="0"/>
                  <a:t>Оконное (кратковременное) преобразование Фурье (</a:t>
                </a:r>
                <a:r>
                  <a:rPr lang="en-US" sz="2000" i="1" dirty="0"/>
                  <a:t>STFT</a:t>
                </a:r>
                <a:r>
                  <a:rPr lang="ru-RU" sz="2000" i="1" dirty="0"/>
                  <a:t>)</a:t>
                </a:r>
                <a:r>
                  <a:rPr lang="en-US" sz="2000" i="1" dirty="0"/>
                  <a:t> </a:t>
                </a:r>
                <a:r>
                  <a:rPr lang="ru-RU" sz="2000" dirty="0"/>
                  <a:t>для вычисления спектрограммы: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type m:val="noBar"/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ru-RU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ru-RU" sz="2400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ru-RU" sz="2400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x</m:t>
                            </m:r>
                            <m:d>
                              <m:d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ru-RU" sz="2400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p>
                              <m:sSupPr>
                                <m:ctrlPr>
                                  <a:rPr lang="ru-RU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𝑛𝑗</m:t>
                                    </m:r>
                                  </m:num>
                                  <m:den>
                                    <m:r>
                                      <a:rPr lang="ru-RU" sz="2400" i="1"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𝐽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ru-RU" sz="2400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, </m:t>
                            </m:r>
                          </m:e>
                        </m:nary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=0,1,…,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1,</m:t>
                        </m:r>
                        <m:r>
                          <m:rPr>
                            <m:nor/>
                          </m:rPr>
                          <a:rPr lang="ru-RU" sz="2400" dirty="0"/>
                          <m:t> </m:t>
                        </m:r>
                      </m:den>
                    </m:f>
                  </m:oMath>
                </a14:m>
                <a:r>
                  <a:rPr lang="ru-RU" sz="2000" dirty="0"/>
                  <a:t>	</a:t>
                </a:r>
                <a:r>
                  <a:rPr lang="en-US" sz="2000" dirty="0"/>
                  <a:t>	</a:t>
                </a:r>
                <a:r>
                  <a:rPr lang="ru-RU" sz="2000" dirty="0" smtClean="0"/>
                  <a:t>(10)</a:t>
                </a:r>
                <a:endParaRPr lang="ru-RU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ru-RU" sz="2000" dirty="0"/>
                  <a:t> – размер анализируемого фрагмента звукозаписи в отсчётах, 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– оконная функция</a:t>
                </a:r>
              </a:p>
              <a:p>
                <a:pPr marL="0" indent="0" algn="r">
                  <a:lnSpc>
                    <a:spcPct val="110000"/>
                  </a:lnSpc>
                  <a:buNone/>
                </a:pPr>
                <a:r>
                  <a:rPr lang="ru-RU" sz="2000" i="1" dirty="0"/>
                  <a:t>Окно Хэмминга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=0.54−0.46∙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func>
                  </m:oMath>
                </a14:m>
                <a:r>
                  <a:rPr lang="en-US" sz="2000" dirty="0" smtClean="0"/>
                  <a:t>,</a:t>
                </a:r>
                <a:r>
                  <a:rPr lang="ru-RU" sz="2000" dirty="0" smtClean="0"/>
                  <a:t>      (11)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– </a:t>
                </a:r>
                <a:r>
                  <a:rPr lang="ru-RU" sz="2000" dirty="0"/>
                  <a:t>длина окна.</a:t>
                </a:r>
                <a:endParaRPr lang="en-US" sz="20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ru-RU" sz="2000" dirty="0"/>
              </a:p>
            </p:txBody>
          </p:sp>
        </mc:Choice>
        <mc:Fallback xmlns="">
          <p:sp>
            <p:nvSpPr>
              <p:cNvPr id="8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7524"/>
                <a:ext cx="6819901" cy="3527644"/>
              </a:xfrm>
              <a:prstGeom prst="rect">
                <a:avLst/>
              </a:prstGeom>
              <a:blipFill>
                <a:blip r:embed="rId4"/>
                <a:stretch>
                  <a:fillRect l="-984" t="-518" r="-984" b="-10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10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05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Треугольные фильтры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11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</p:spPr>
            <p:txBody>
              <a:bodyPr/>
              <a:lstStyle/>
              <a:p>
                <a:pPr marL="45720" indent="0" algn="r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Переход между Герцами (</a:t>
                </a:r>
                <a:r>
                  <a:rPr lang="en-US" sz="2000" dirty="0">
                    <a:solidFill>
                      <a:schemeClr val="tx1"/>
                    </a:solidFill>
                  </a:rPr>
                  <a:t>f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и </a:t>
                </a:r>
                <a:r>
                  <a:rPr lang="ru-RU" sz="2000" dirty="0" err="1">
                    <a:solidFill>
                      <a:schemeClr val="tx1"/>
                    </a:solidFill>
                  </a:rPr>
                  <a:t>Мелами</a:t>
                </a:r>
                <a:r>
                  <a:rPr lang="ru-RU" sz="2000" dirty="0">
                    <a:solidFill>
                      <a:schemeClr val="tx1"/>
                    </a:solidFill>
                  </a:rPr>
                  <a:t> (</a:t>
                </a:r>
                <a:r>
                  <a:rPr lang="en-US" sz="2000" dirty="0">
                    <a:solidFill>
                      <a:schemeClr val="tx1"/>
                    </a:solidFill>
                  </a:rPr>
                  <a:t>m</a:t>
                </a:r>
                <a:r>
                  <a:rPr lang="ru-RU" sz="2000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=2595</m:t>
                    </m:r>
                    <m:func>
                      <m:func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ru-RU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700</m:t>
                                </m:r>
                              </m:den>
                            </m:f>
                          </m:e>
                        </m:d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=1127</m:t>
                        </m:r>
                        <m:func>
                          <m:func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700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,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      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12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ru-RU" sz="18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2595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=700</m:t>
                    </m:r>
                    <m:d>
                      <m:dPr>
                        <m:ctrlP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ru-RU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1127</m:t>
                                </m:r>
                              </m:den>
                            </m:f>
                          </m:sup>
                        </m:sSup>
                        <m:r>
                          <a:rPr lang="ru-RU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e>
                    </m:d>
                    <m:r>
                      <a:rPr lang="ru-RU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     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              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13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Уравнение для моделирования треугольных фильтров:</a:t>
                </a:r>
              </a:p>
              <a:p>
                <a:pPr marL="4572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0,                  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ru-RU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ru-RU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>
                    <a:solidFill>
                      <a:schemeClr val="tx1"/>
                    </a:solidFill>
                  </a:rPr>
                  <a:t>	(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1</a:t>
                </a:r>
                <a:r>
                  <a:rPr lang="ru-RU" sz="2000" dirty="0">
                    <a:solidFill>
                      <a:schemeClr val="tx1"/>
                    </a:solidFill>
                  </a:rPr>
                  <a:t>4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список из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меловых частот.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88136"/>
                <a:ext cx="10515599" cy="5404738"/>
              </a:xfrm>
              <a:blipFill>
                <a:blip r:embed="rId2"/>
                <a:stretch>
                  <a:fillRect l="-116" t="-339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53C9697-D323-44A1-B43C-1B11D9853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4550552"/>
            <a:ext cx="6640515" cy="199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7478714" y="5821615"/>
            <a:ext cx="29286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</a:t>
            </a:r>
            <a:r>
              <a:rPr lang="ru-RU" sz="1600" dirty="0" smtClean="0">
                <a:ea typeface="Times New Roman" panose="02020603050405020304" pitchFamily="18" charset="0"/>
              </a:rPr>
              <a:t>3</a:t>
            </a:r>
            <a:r>
              <a:rPr lang="en-US" sz="1600" dirty="0" smtClean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Пример банка треугольных фильтров</a:t>
            </a:r>
          </a:p>
        </p:txBody>
      </p:sp>
    </p:spTree>
    <p:extLst>
      <p:ext uri="{BB962C8B-B14F-4D97-AF65-F5344CB8AC3E}">
        <p14:creationId xmlns:p14="http://schemas.microsoft.com/office/powerpoint/2010/main" val="328724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Архитектура нейронной </a:t>
            </a:r>
            <a:r>
              <a:rPr lang="ru-RU" sz="3200" dirty="0" smtClean="0"/>
              <a:t>сети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F043DB-9A1F-4F22-911C-8F550F2A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53" y="1054974"/>
            <a:ext cx="4773601" cy="2358182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7280594" y="3291359"/>
            <a:ext cx="49114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 smtClean="0">
                <a:ea typeface="Times New Roman" panose="02020603050405020304" pitchFamily="18" charset="0"/>
              </a:rPr>
              <a:t>.</a:t>
            </a:r>
            <a:r>
              <a:rPr lang="ru-RU" sz="1600" dirty="0" smtClean="0">
                <a:ea typeface="Times New Roman" panose="02020603050405020304" pitchFamily="18" charset="0"/>
              </a:rPr>
              <a:t>4</a:t>
            </a:r>
            <a:r>
              <a:rPr lang="en-US" sz="1600" dirty="0" smtClean="0">
                <a:ea typeface="Times New Roman" panose="02020603050405020304" pitchFamily="18" charset="0"/>
              </a:rPr>
              <a:t>. </a:t>
            </a:r>
            <a:r>
              <a:rPr lang="ru-RU" sz="1600" dirty="0">
                <a:ea typeface="Times New Roman" panose="02020603050405020304" pitchFamily="18" charset="0"/>
              </a:rPr>
              <a:t>Модель сети Ф. </a:t>
            </a:r>
            <a:r>
              <a:rPr lang="ru-RU" sz="1600" dirty="0" err="1">
                <a:ea typeface="Times New Roman" panose="02020603050405020304" pitchFamily="18" charset="0"/>
              </a:rPr>
              <a:t>Корзениовски</a:t>
            </a:r>
            <a:r>
              <a:rPr lang="ru-RU" sz="1600" dirty="0">
                <a:ea typeface="Times New Roman" panose="02020603050405020304" pitchFamily="18" charset="0"/>
              </a:rPr>
              <a:t> (</a:t>
            </a:r>
            <a:r>
              <a:rPr lang="en-US" sz="1600" dirty="0">
                <a:ea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ea typeface="Times New Roman" panose="02020603050405020304" pitchFamily="18" charset="0"/>
              </a:rPr>
              <a:t>3</a:t>
            </a:r>
            <a:r>
              <a:rPr lang="en-US" sz="1600" dirty="0">
                <a:ea typeface="Times New Roman" panose="02020603050405020304" pitchFamily="18" charset="0"/>
              </a:rPr>
              <a:t>]</a:t>
            </a:r>
            <a:r>
              <a:rPr lang="ru-RU" sz="1600" dirty="0">
                <a:ea typeface="Times New Roman" panose="02020603050405020304" pitchFamily="18" charset="0"/>
              </a:rPr>
              <a:t>) 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96438B-5476-4472-AD3B-0BFF8B3C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23828"/>
            <a:ext cx="9695689" cy="365125"/>
          </a:xfrm>
        </p:spPr>
        <p:txBody>
          <a:bodyPr/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[3] F.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Korzeniowski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. Harmonic Analysis of Musical Audio using Deep Neural Networks // Linz, September 2018.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303" y="939309"/>
                <a:ext cx="6549292" cy="2840243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000" u="sng" dirty="0" smtClean="0">
                    <a:solidFill>
                      <a:schemeClr val="tx1"/>
                    </a:solidFill>
                  </a:rPr>
                  <a:t>Параметры </a:t>
                </a:r>
                <a:r>
                  <a:rPr lang="ru-RU" sz="2000" u="sng" dirty="0" err="1">
                    <a:solidFill>
                      <a:schemeClr val="tx1"/>
                    </a:solidFill>
                  </a:rPr>
                  <a:t>нейросети</a:t>
                </a:r>
                <a:r>
                  <a:rPr lang="ru-RU" sz="2000" u="sng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Функция активации скрытых слоев –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ReLU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, количество узлов -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512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Оптимизатор – </a:t>
                </a:r>
                <a:r>
                  <a:rPr lang="en-US" sz="2000" dirty="0">
                    <a:solidFill>
                      <a:schemeClr val="tx1"/>
                    </a:solidFill>
                  </a:rPr>
                  <a:t>Adam;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Функция штрафа – разреженная категориальная кросс-энтропия:</a:t>
                </a:r>
              </a:p>
              <a:p>
                <a:pPr marL="45720" indent="0" algn="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		(1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5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ru-RU" sz="20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:r>
                  <a:rPr lang="ru-RU" sz="2000" dirty="0">
                    <a:solidFill>
                      <a:schemeClr val="tx1"/>
                    </a:solidFill>
                  </a:rPr>
                  <a:t>функция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Объект 4">
                <a:extLst>
                  <a:ext uri="{FF2B5EF4-FFF2-40B4-BE49-F238E27FC236}">
                    <a16:creationId xmlns:a16="http://schemas.microsoft.com/office/drawing/2014/main" id="{CECBFFEE-5029-4E7A-AB57-EE46E254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3" y="939309"/>
                <a:ext cx="6549292" cy="2840243"/>
              </a:xfrm>
              <a:prstGeom prst="rect">
                <a:avLst/>
              </a:prstGeom>
              <a:blipFill>
                <a:blip r:embed="rId3"/>
                <a:stretch>
                  <a:fillRect l="-279" t="-1073" r="-931" b="-28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731303" y="4315068"/>
                <a:ext cx="10902400" cy="1223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  <a:spcBef>
                    <a:spcPts val="60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ru-RU" sz="2000" dirty="0"/>
                  <a:t>Метрика – </a:t>
                </a:r>
                <a:r>
                  <a:rPr lang="en-US" sz="2000" dirty="0" smtClean="0"/>
                  <a:t>accuracy</a:t>
                </a:r>
                <a:r>
                  <a:rPr lang="ru-RU" sz="2000" dirty="0" smtClean="0"/>
                  <a:t>:</a:t>
                </a:r>
                <a:endParaRPr lang="ru-RU" sz="2000" dirty="0"/>
              </a:p>
              <a:p>
                <a:pPr marL="45720" indent="0" algn="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𝑎𝑐𝑐𝑢𝑟𝑎𝑐𝑦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,		</a:t>
                </a:r>
                <a:r>
                  <a:rPr lang="ru-RU" dirty="0" smtClean="0"/>
                  <a:t>					</a:t>
                </a:r>
                <a:r>
                  <a:rPr lang="en-US" dirty="0" smtClean="0"/>
                  <a:t>(1</a:t>
                </a:r>
                <a:r>
                  <a:rPr lang="ru-RU" dirty="0" smtClean="0"/>
                  <a:t>6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45720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ru-RU" dirty="0"/>
                  <a:t>г</a:t>
                </a:r>
                <a:r>
                  <a:rPr lang="ru-RU" dirty="0" smtClean="0"/>
                  <a:t>де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количество меток,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вектор полученных меток,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вектор верных </a:t>
                </a:r>
                <a:r>
                  <a:rPr lang="ru-RU" dirty="0" smtClean="0"/>
                  <a:t>меток</a:t>
                </a:r>
                <a:r>
                  <a:rPr lang="ru-RU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03" y="4315068"/>
                <a:ext cx="10902400" cy="1223605"/>
              </a:xfrm>
              <a:prstGeom prst="rect">
                <a:avLst/>
              </a:prstGeom>
              <a:blipFill>
                <a:blip r:embed="rId4"/>
                <a:stretch>
                  <a:fillRect l="-503" t="-2985" r="-447" b="-218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6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Подача данных на вход. Сопоставление номера класса и </a:t>
            </a:r>
            <a:r>
              <a:rPr lang="ru-RU" sz="3200" dirty="0" smtClean="0"/>
              <a:t>ноты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3073671"/>
                <a:ext cx="10515599" cy="2919724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spcBef>
                    <a:spcPts val="600"/>
                  </a:spcBef>
                  <a:buFont typeface="Corbel" pitchFamily="34" charset="0"/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Параметры спектрограмм: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Размер кадра</a:t>
                </a:r>
                <a:r>
                  <a:rPr lang="en-US" sz="2000" dirty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отсчетов;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Размер шага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отсчета</a:t>
                </a:r>
                <a:r>
                  <a:rPr lang="en-US" sz="2000" dirty="0">
                    <a:solidFill>
                      <a:schemeClr val="tx1"/>
                    </a:solidFill>
                  </a:rPr>
                  <a:t>;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Длина коротких спектров: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𝑐𝑒𝑖𝑙</m:t>
                        </m:r>
                        <m:d>
                          <m:d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ru-RU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ru-RU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+1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=1025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отсчетов;			               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17)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Множество таких коротких спектров – одна спектрограмма;</a:t>
                </a:r>
              </a:p>
              <a:p>
                <a:pPr>
                  <a:spcBef>
                    <a:spcPts val="600"/>
                  </a:spcBef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последовательных спектрограмм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штук.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i="1" dirty="0">
                    <a:solidFill>
                      <a:schemeClr val="tx1"/>
                    </a:solidFill>
                  </a:rPr>
                  <a:t>Таким образом, размер входа модели нейросети –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1025х15</m:t>
                    </m:r>
                  </m:oMath>
                </a14:m>
                <a:r>
                  <a:rPr lang="ru-RU" sz="2000" i="1" dirty="0" smtClean="0">
                    <a:solidFill>
                      <a:schemeClr val="tx1"/>
                    </a:solidFill>
                  </a:rPr>
                  <a:t>.</a:t>
                </a:r>
                <a:endParaRPr lang="en-US" sz="2000" i="1" dirty="0" smtClean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Ноты сопоставляются с номерами классов в соответствии с таблицей 1.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7BF80D6E-39E6-4E3F-8062-1C1F13C60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073671"/>
                <a:ext cx="10515599" cy="2919724"/>
              </a:xfrm>
              <a:prstGeom prst="rect">
                <a:avLst/>
              </a:prstGeom>
              <a:blipFill>
                <a:blip r:embed="rId2"/>
                <a:stretch>
                  <a:fillRect l="-116" t="-2088" r="-174" b="-10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19938"/>
            <a:ext cx="10515599" cy="1798176"/>
          </a:xfrm>
        </p:spPr>
        <p:txBody>
          <a:bodyPr/>
          <a:lstStyle/>
          <a:p>
            <a:pPr marL="45720" indent="0">
              <a:spcBef>
                <a:spcPts val="600"/>
              </a:spcBef>
              <a:buNone/>
            </a:pPr>
            <a:r>
              <a:rPr lang="ru-RU" sz="2000" u="sng" dirty="0">
                <a:solidFill>
                  <a:schemeClr val="tx1"/>
                </a:solidFill>
              </a:rPr>
              <a:t>Входные данные:</a:t>
            </a:r>
          </a:p>
          <a:p>
            <a:pPr marL="45720" indent="0">
              <a:spcBef>
                <a:spcPts val="600"/>
              </a:spcBef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1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спектра </a:t>
            </a:r>
            <a:r>
              <a:rPr lang="ru-RU" sz="2000" dirty="0" smtClean="0">
                <a:solidFill>
                  <a:schemeClr val="tx1"/>
                </a:solidFill>
              </a:rPr>
              <a:t>сигнала (модель 1);</a:t>
            </a: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ru-RU" sz="2000" i="1" dirty="0">
                <a:solidFill>
                  <a:schemeClr val="tx1"/>
                </a:solidFill>
              </a:rPr>
              <a:t>Подход 2</a:t>
            </a:r>
            <a:r>
              <a:rPr lang="ru-RU" sz="2000" dirty="0">
                <a:solidFill>
                  <a:schemeClr val="tx1"/>
                </a:solidFill>
              </a:rPr>
              <a:t> – спектрограммы, полученные из </a:t>
            </a:r>
            <a:r>
              <a:rPr lang="ru-RU" sz="2000" dirty="0" smtClean="0">
                <a:solidFill>
                  <a:schemeClr val="tx1"/>
                </a:solidFill>
              </a:rPr>
              <a:t>мел-</a:t>
            </a:r>
            <a:r>
              <a:rPr lang="ru-RU" sz="2000" dirty="0" err="1" smtClean="0">
                <a:solidFill>
                  <a:schemeClr val="tx1"/>
                </a:solidFill>
              </a:rPr>
              <a:t>кепстра</a:t>
            </a:r>
            <a:r>
              <a:rPr lang="ru-RU" sz="2000" dirty="0" smtClean="0">
                <a:solidFill>
                  <a:schemeClr val="tx1"/>
                </a:solidFill>
              </a:rPr>
              <a:t> (модель 2).</a:t>
            </a:r>
            <a:endParaRPr lang="ru-RU" sz="2000" dirty="0">
              <a:solidFill>
                <a:schemeClr val="tx1"/>
              </a:solidFill>
            </a:endParaRPr>
          </a:p>
          <a:p>
            <a:pPr marL="45720" indent="0">
              <a:spcBef>
                <a:spcPts val="600"/>
              </a:spcBef>
              <a:buNone/>
            </a:pPr>
            <a:r>
              <a:rPr lang="ru-RU" sz="2000" dirty="0">
                <a:solidFill>
                  <a:schemeClr val="tx1"/>
                </a:solidFill>
              </a:rPr>
              <a:t>Подаем данные пакетами по 64 вектора.</a:t>
            </a: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10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Реализация. Результаты </a:t>
            </a:r>
            <a:r>
              <a:rPr lang="ru-RU" sz="3200" dirty="0" smtClean="0"/>
              <a:t>для модели 1.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73" y="879232"/>
            <a:ext cx="2537699" cy="244557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99" y="3492266"/>
            <a:ext cx="3604905" cy="1759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75393"/>
                <a:ext cx="116896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5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95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.28%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,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время – 12 мин. 45 сек.). </a:t>
                </a:r>
                <a:r>
                  <a:rPr lang="ru-RU" sz="1600" dirty="0">
                    <a:ea typeface="Times New Roman" panose="02020603050405020304" pitchFamily="18" charset="0"/>
                  </a:rPr>
                  <a:t>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75393"/>
                <a:ext cx="11689649" cy="830997"/>
              </a:xfrm>
              <a:prstGeom prst="rect">
                <a:avLst/>
              </a:prstGeom>
              <a:blipFill>
                <a:blip r:embed="rId5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4573" y="928195"/>
            <a:ext cx="3713207" cy="1893922"/>
          </a:xfrm>
          <a:prstGeom prst="rect">
            <a:avLst/>
          </a:prstGeom>
        </p:spPr>
      </p:pic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2004192" y="3257283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2003377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(б)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604512" y="2767999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(в)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781" y="937248"/>
            <a:ext cx="3367544" cy="428170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8461" y="3142207"/>
            <a:ext cx="2857263" cy="2061251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666453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(г)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329529" y="521895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(д)</a:t>
            </a:r>
          </a:p>
        </p:txBody>
      </p:sp>
    </p:spTree>
    <p:extLst>
      <p:ext uri="{BB962C8B-B14F-4D97-AF65-F5344CB8AC3E}">
        <p14:creationId xmlns:p14="http://schemas.microsoft.com/office/powerpoint/2010/main" val="3458095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027" y="993116"/>
            <a:ext cx="3367764" cy="430137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014" y="3027284"/>
            <a:ext cx="3198453" cy="22398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65" y="3547093"/>
            <a:ext cx="3469103" cy="17474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Реализация. Результаты </a:t>
            </a:r>
            <a:r>
              <a:rPr lang="ru-RU" sz="3200" dirty="0" smtClean="0"/>
              <a:t>для модели 2.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05782"/>
                <a:ext cx="1168964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6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для первой модели (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</m:t>
                    </m:r>
                    <m:r>
                      <a:rPr lang="ru-RU" sz="16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1.85%</m:t>
                    </m:r>
                  </m:oMath>
                </a14:m>
                <a:r>
                  <a:rPr lang="en-US" sz="1600" dirty="0">
                    <a:ea typeface="Times New Roman" panose="02020603050405020304" pitchFamily="18" charset="0"/>
                  </a:rPr>
                  <a:t>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точности, время – 3 мин. 25 сек.). </a:t>
                </a:r>
                <a:r>
                  <a:rPr lang="ru-RU" sz="1600" dirty="0">
                    <a:ea typeface="Times New Roman" panose="02020603050405020304" pitchFamily="18" charset="0"/>
                  </a:rPr>
                  <a:t>(а) – пример спектрограммы. (б) и (в) – графики сравнения штрафа и точности на обучающей и проверочной выборках. (г) – результат предсказания ноты «ми». (д) матрица ошибок. </a:t>
                </a:r>
              </a:p>
            </p:txBody>
          </p:sp>
        </mc:Choice>
        <mc:Fallback xmlns="">
          <p:sp>
            <p:nvSpPr>
              <p:cNvPr id="16" name="Прямоугольник 15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05782"/>
                <a:ext cx="11689649" cy="830997"/>
              </a:xfrm>
              <a:prstGeom prst="rect">
                <a:avLst/>
              </a:prstGeom>
              <a:blipFill>
                <a:blip r:embed="rId6"/>
                <a:stretch>
                  <a:fillRect t="-2206" b="-88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3283003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1924457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(б)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504921" y="2788941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(в)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5497976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(г)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9537548" y="5239316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(д)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879232"/>
            <a:ext cx="2487974" cy="24992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4981" y="985130"/>
            <a:ext cx="3683252" cy="18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 smtClean="0"/>
              <a:t>Демонстрационный пример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16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3085388" y="4748087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(а)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/>
              <p:nvPr/>
            </p:nvSpPr>
            <p:spPr>
              <a:xfrm>
                <a:off x="251175" y="5505782"/>
                <a:ext cx="1168964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ru-RU" sz="1600" dirty="0" smtClean="0">
                    <a:ea typeface="Times New Roman" panose="02020603050405020304" pitchFamily="18" charset="0"/>
                  </a:rPr>
                  <a:t>Рис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7</a:t>
                </a:r>
                <a:r>
                  <a:rPr lang="en-US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Результаты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для демонстрационного файла. (</a:t>
                </a:r>
                <a:r>
                  <a:rPr lang="ru-RU" sz="1600" dirty="0">
                    <a:ea typeface="Times New Roman" panose="02020603050405020304" pitchFamily="18" charset="0"/>
                  </a:rPr>
                  <a:t>а) –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модель 1, точность –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43.75%</m:t>
                    </m:r>
                  </m:oMath>
                </a14:m>
                <a:r>
                  <a:rPr lang="ru-RU" sz="1600" dirty="0" smtClean="0">
                    <a:ea typeface="Times New Roman" panose="02020603050405020304" pitchFamily="18" charset="0"/>
                  </a:rPr>
                  <a:t>. </a:t>
                </a:r>
                <a:r>
                  <a:rPr lang="ru-RU" sz="1600" dirty="0">
                    <a:ea typeface="Times New Roman" panose="02020603050405020304" pitchFamily="18" charset="0"/>
                  </a:rPr>
                  <a:t>(б) </a:t>
                </a:r>
                <a:r>
                  <a:rPr lang="ru-RU" sz="1600" dirty="0" smtClean="0">
                    <a:ea typeface="Times New Roman" panose="02020603050405020304" pitchFamily="18" charset="0"/>
                  </a:rPr>
                  <a:t> - модель 2, точность 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21.88%</m:t>
                    </m:r>
                  </m:oMath>
                </a14:m>
                <a:r>
                  <a:rPr lang="ru-RU" sz="1600" dirty="0" smtClean="0">
                    <a:ea typeface="Times New Roman" panose="02020603050405020304" pitchFamily="18" charset="0"/>
                  </a:rPr>
                  <a:t>. </a:t>
                </a:r>
                <a:endParaRPr lang="ru-RU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7C1103C7-41C2-4629-B25D-2C4B9CCE1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75" y="5505782"/>
                <a:ext cx="11689649" cy="338554"/>
              </a:xfrm>
              <a:prstGeom prst="rect">
                <a:avLst/>
              </a:prstGeom>
              <a:blipFill>
                <a:blip r:embed="rId3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C1103C7-41C2-4629-B25D-2C4B9CCE1563}"/>
              </a:ext>
            </a:extLst>
          </p:cNvPr>
          <p:cNvSpPr/>
          <p:nvPr/>
        </p:nvSpPr>
        <p:spPr>
          <a:xfrm>
            <a:off x="8876523" y="4720754"/>
            <a:ext cx="5167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 smtClean="0">
                <a:ea typeface="Times New Roman" panose="02020603050405020304" pitchFamily="18" charset="0"/>
              </a:rPr>
              <a:t>(б)</a:t>
            </a:r>
            <a:endParaRPr lang="ru-RU" sz="1600" dirty="0">
              <a:ea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17" y="1141280"/>
            <a:ext cx="5291091" cy="355383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20" y="1151255"/>
            <a:ext cx="5403856" cy="359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673"/>
          </a:xfrm>
        </p:spPr>
        <p:txBody>
          <a:bodyPr>
            <a:noAutofit/>
          </a:bodyPr>
          <a:lstStyle/>
          <a:p>
            <a:r>
              <a:rPr lang="ru-RU" sz="3200" dirty="0" smtClean="0"/>
              <a:t>Выводы по промежуточным результатам и дальнейшая работа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17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193"/>
            <a:ext cx="10515599" cy="3342290"/>
          </a:xfrm>
        </p:spPr>
        <p:txBody>
          <a:bodyPr/>
          <a:lstStyle/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Выводы:</a:t>
            </a:r>
          </a:p>
          <a:p>
            <a:r>
              <a:rPr lang="ru-RU" sz="2000" dirty="0">
                <a:solidFill>
                  <a:schemeClr val="tx1"/>
                </a:solidFill>
              </a:rPr>
              <a:t>Оба подхода дают неплохую точность распознавания нот при обучении, но при демонстрации их точность довольно низкая;</a:t>
            </a:r>
          </a:p>
          <a:p>
            <a:r>
              <a:rPr lang="ru-RU" sz="2000" dirty="0" smtClean="0">
                <a:solidFill>
                  <a:schemeClr val="tx1"/>
                </a:solidFill>
              </a:rPr>
              <a:t>При использовании обоих подходов присутствует переобучение.</a:t>
            </a:r>
          </a:p>
          <a:p>
            <a:pPr marL="45720" indent="0">
              <a:buNone/>
            </a:pPr>
            <a:r>
              <a:rPr lang="ru-RU" sz="2000" dirty="0" smtClean="0">
                <a:solidFill>
                  <a:schemeClr val="tx1"/>
                </a:solidFill>
              </a:rPr>
              <a:t>Следующие шаги исследования для модели 2: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Изменение шага окна;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Изменение количества кадров, подаваемых на вход </a:t>
            </a:r>
            <a:r>
              <a:rPr lang="ru-RU" sz="2000" dirty="0" err="1" smtClean="0">
                <a:solidFill>
                  <a:schemeClr val="tx1"/>
                </a:solidFill>
              </a:rPr>
              <a:t>нейросети</a:t>
            </a:r>
            <a:r>
              <a:rPr lang="ru-RU" sz="2000" dirty="0" smtClean="0">
                <a:solidFill>
                  <a:schemeClr val="tx1"/>
                </a:solidFill>
              </a:rPr>
              <a:t>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000" dirty="0" smtClean="0">
                <a:solidFill>
                  <a:schemeClr val="tx1"/>
                </a:solidFill>
              </a:rPr>
              <a:t>Борьба с переобучением.</a:t>
            </a:r>
          </a:p>
          <a:p>
            <a:pPr marL="502920" indent="-457200">
              <a:buFont typeface="+mj-lt"/>
              <a:buAutoNum type="arabicPeriod"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37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673"/>
          </a:xfrm>
        </p:spPr>
        <p:txBody>
          <a:bodyPr>
            <a:noAutofit/>
          </a:bodyPr>
          <a:lstStyle/>
          <a:p>
            <a:r>
              <a:rPr lang="ru-RU" sz="3200" dirty="0" smtClean="0"/>
              <a:t>Заключение</a:t>
            </a:r>
            <a:endParaRPr lang="ru-RU" sz="4800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3A91D745-9CA6-414C-AEAB-25A55984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18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CECBFFEE-5029-4E7A-AB57-EE46E254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798"/>
            <a:ext cx="10515599" cy="3682685"/>
          </a:xfrm>
        </p:spPr>
        <p:txBody>
          <a:bodyPr/>
          <a:lstStyle/>
          <a:p>
            <a:pPr marL="45720" indent="0">
              <a:buNone/>
            </a:pPr>
            <a:endParaRPr lang="ru-RU" sz="20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83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 smtClean="0"/>
              <a:t>Спасибо за внимание!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173907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Актуальность исследования</a:t>
            </a:r>
            <a:endParaRPr lang="ru-RU" sz="4800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2C82E98-894E-4093-9B79-10CDA641C9D7}"/>
              </a:ext>
            </a:extLst>
          </p:cNvPr>
          <p:cNvSpPr txBox="1">
            <a:spLocks/>
          </p:cNvSpPr>
          <p:nvPr/>
        </p:nvSpPr>
        <p:spPr>
          <a:xfrm>
            <a:off x="838200" y="1218964"/>
            <a:ext cx="6659880" cy="1929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>
                <a:solidFill>
                  <a:schemeClr val="tx1"/>
                </a:solidFill>
              </a:rPr>
              <a:t>Существует множество направлений обработки музыки. Одна из задач – поиск музыки по фрагменту. </a:t>
            </a:r>
            <a:r>
              <a:rPr lang="ru-RU" sz="2000" dirty="0"/>
              <a:t>Самое известное приложение для сопоставления мелодий – </a:t>
            </a:r>
            <a:r>
              <a:rPr lang="en-US" sz="2000" dirty="0"/>
              <a:t>“</a:t>
            </a:r>
            <a:r>
              <a:rPr lang="en-US" sz="2000" dirty="0" err="1"/>
              <a:t>Shazam</a:t>
            </a:r>
            <a:r>
              <a:rPr lang="en-US" sz="2000" dirty="0"/>
              <a:t>”.</a:t>
            </a:r>
            <a:r>
              <a:rPr lang="ru-RU" sz="2000" dirty="0"/>
              <a:t> Проблема, с которой можно столкнуться при его использовании: сопоставление оригинальной записи и, например, обычного </a:t>
            </a:r>
            <a:r>
              <a:rPr lang="ru-RU" sz="2000" dirty="0" err="1"/>
              <a:t>акапельного</a:t>
            </a:r>
            <a:r>
              <a:rPr lang="ru-RU" sz="2000" dirty="0"/>
              <a:t> исполнения.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651CDB90-8911-4AE9-ADBE-ED40001C3123}"/>
              </a:ext>
            </a:extLst>
          </p:cNvPr>
          <p:cNvSpPr txBox="1">
            <a:spLocks/>
          </p:cNvSpPr>
          <p:nvPr/>
        </p:nvSpPr>
        <p:spPr>
          <a:xfrm>
            <a:off x="838200" y="3264409"/>
            <a:ext cx="9138313" cy="305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Возможное решение – использование механизма </a:t>
            </a:r>
            <a:r>
              <a:rPr lang="ru-RU" sz="2000" b="1" i="1" dirty="0"/>
              <a:t>распознавания нот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/>
              <a:t>Примеры применения распознавания нот главной мелодии:</a:t>
            </a:r>
          </a:p>
          <a:p>
            <a:pPr indent="-18288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ru-RU" sz="2000" dirty="0"/>
              <a:t>Аудио-поисковая система, то есть системы поиска музыки по фрагменту главной мелодии, напетой или сыгранной на каком-либо инструменте;</a:t>
            </a:r>
          </a:p>
          <a:p>
            <a:pPr indent="-18288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r>
              <a:rPr lang="ru-RU" sz="2000" dirty="0"/>
              <a:t>Замена музыкального инструмента, воспроизводящего мелодию.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Одно из решений задачи распознавания нот – комбинация </a:t>
            </a:r>
            <a:r>
              <a:rPr lang="ru-RU" sz="2000" i="1" dirty="0"/>
              <a:t>гармонического анализа </a:t>
            </a:r>
            <a:r>
              <a:rPr lang="ru-RU" sz="2000" dirty="0"/>
              <a:t>и </a:t>
            </a:r>
            <a:r>
              <a:rPr lang="ru-RU" sz="2000" i="1" dirty="0"/>
              <a:t>нейронных сетей </a:t>
            </a:r>
            <a:r>
              <a:rPr lang="ru-RU" sz="2000" dirty="0"/>
              <a:t>за счет знания законов музыки и высоких вычислительных мощностей.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8" name="Picture 2" descr="Приложения в Google Play – Shazam (шазам)">
            <a:extLst>
              <a:ext uri="{FF2B5EF4-FFF2-40B4-BE49-F238E27FC236}">
                <a16:creationId xmlns:a16="http://schemas.microsoft.com/office/drawing/2014/main" id="{FA96D102-F309-44D3-A696-73C570EF9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63" y="1252728"/>
            <a:ext cx="3644537" cy="1779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Номер слайда 30">
            <a:extLst>
              <a:ext uri="{FF2B5EF4-FFF2-40B4-BE49-F238E27FC236}">
                <a16:creationId xmlns:a16="http://schemas.microsoft.com/office/drawing/2014/main" id="{01083724-4D59-4D20-BF1A-085370C4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2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920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Проблема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82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Цель исследования: </a:t>
            </a:r>
            <a:r>
              <a:rPr lang="ru-RU" sz="2000" dirty="0">
                <a:solidFill>
                  <a:schemeClr val="tx1"/>
                </a:solidFill>
              </a:rPr>
              <a:t>разработка метода распознавания нот мелодии путем извлечения основных гармоник.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Сведем обработку звука к работе с изображением.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8886BDC-E0D8-4D4F-8CA4-EF2A967B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3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531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5134"/>
                <a:ext cx="10515600" cy="3062869"/>
              </a:xfrm>
            </p:spPr>
            <p:txBody>
              <a:bodyPr anchor="t">
                <a:normAutofit/>
              </a:bodyPr>
              <a:lstStyle/>
              <a:p>
                <a:pPr marL="0" indent="0" defTabSz="91440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Самые распространенные слои нейросетей: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000"/>
                  </a:spcBef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Сверточный</a:t>
                </a:r>
                <a:r>
                  <a:rPr lang="ru-RU" sz="2000" dirty="0">
                    <a:solidFill>
                      <a:schemeClr val="tx1"/>
                    </a:solidFill>
                  </a:rPr>
                  <a:t>;</a:t>
                </a:r>
              </a:p>
              <a:p>
                <a:pPr marL="342900" indent="-342900">
                  <a:lnSpc>
                    <a:spcPct val="110000"/>
                  </a:lnSpc>
                  <a:spcBef>
                    <a:spcPts val="1000"/>
                  </a:spcBef>
                </a:pPr>
                <a:r>
                  <a:rPr lang="ru-RU" sz="2000" dirty="0" err="1">
                    <a:solidFill>
                      <a:schemeClr val="tx1"/>
                    </a:solidFill>
                  </a:rPr>
                  <a:t>Пулинг</a:t>
                </a:r>
                <a:r>
                  <a:rPr lang="ru-RU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Для регуляризации чаще используется слой </a:t>
                </a:r>
                <a:r>
                  <a:rPr lang="en-US" sz="2000" dirty="0">
                    <a:solidFill>
                      <a:schemeClr val="tx1"/>
                    </a:solidFill>
                  </a:rPr>
                  <a:t>Dropout. </a:t>
                </a:r>
                <a:r>
                  <a:rPr lang="ru-RU" sz="2000" dirty="0">
                    <a:solidFill>
                      <a:schemeClr val="tx1"/>
                    </a:solidFill>
                  </a:rPr>
                  <a:t>Выходной слой –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 						(1)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 defTabSz="914400">
                  <a:lnSpc>
                    <a:spcPct val="110000"/>
                  </a:lnSpc>
                  <a:spcBef>
                    <a:spcPts val="1000"/>
                  </a:spcBef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5134"/>
                <a:ext cx="10515600" cy="3062869"/>
              </a:xfrm>
              <a:blipFill>
                <a:blip r:embed="rId2"/>
                <a:stretch>
                  <a:fillRect l="-638" t="-596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https://lh4.googleusercontent.com/JmKgtTY4e_q8CiQg5QySSaHEWzqRFyeCZxFRUAVwpyhePm58UGUSCf_KLrfm55Yz1aUFGpA4BRsGru494PxwHpF7BUdBw6Ajlxdpip_ys1ZbfAQS7MfB-MxTuw8WXCfXDMAlTZ58UpK8j1sQj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65791"/>
            <a:ext cx="7772400" cy="214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2A22BB-2C1F-40A2-8EC7-C38BD2EA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4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6203429-B52F-49FB-996A-7C066676FFF5}"/>
              </a:ext>
            </a:extLst>
          </p:cNvPr>
          <p:cNvSpPr/>
          <p:nvPr/>
        </p:nvSpPr>
        <p:spPr>
          <a:xfrm>
            <a:off x="3718361" y="5908099"/>
            <a:ext cx="47552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Рис</a:t>
            </a:r>
            <a:r>
              <a:rPr lang="en-US" sz="1600" dirty="0">
                <a:ea typeface="Times New Roman" panose="02020603050405020304" pitchFamily="18" charset="0"/>
              </a:rPr>
              <a:t>.1. </a:t>
            </a:r>
            <a:r>
              <a:rPr lang="ru-RU" sz="1600" dirty="0">
                <a:ea typeface="Times New Roman" panose="02020603050405020304" pitchFamily="18" charset="0"/>
              </a:rPr>
              <a:t>Схема архитектуры </a:t>
            </a:r>
            <a:r>
              <a:rPr lang="en-US" sz="1600" dirty="0">
                <a:ea typeface="Times New Roman" panose="02020603050405020304" pitchFamily="18" charset="0"/>
              </a:rPr>
              <a:t>LeNet5</a:t>
            </a:r>
            <a:endParaRPr lang="ru-RU" sz="16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2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D1AC32AA-2781-479F-9ABE-9FA2BAF62C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8748"/>
                <a:ext cx="4242816" cy="1690116"/>
              </a:xfrm>
            </p:spPr>
            <p:txBody>
              <a:bodyPr/>
              <a:lstStyle/>
              <a:p>
                <a:pPr marL="45720" indent="0">
                  <a:buNone/>
                </a:pPr>
                <a:r>
                  <a:rPr lang="ru-RU" sz="2000" dirty="0"/>
                  <a:t>Классификация:</a:t>
                </a:r>
              </a:p>
              <a:p>
                <a:pPr marL="45720" indent="0">
                  <a:buNone/>
                </a:pPr>
                <a:r>
                  <a:rPr lang="ru-RU" sz="2000" u="sng" dirty="0">
                    <a:solidFill>
                      <a:schemeClr val="tx1"/>
                    </a:solidFill>
                  </a:rPr>
                  <a:t>Бинарная</a:t>
                </a:r>
                <a:r>
                  <a:rPr lang="ru-RU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({−1, 1})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" indent="0">
                  <a:buNone/>
                </a:pPr>
                <a:r>
                  <a:rPr lang="ru-RU" sz="2000" u="sng" dirty="0" err="1">
                    <a:solidFill>
                      <a:schemeClr val="tx1"/>
                    </a:solidFill>
                  </a:rPr>
                  <a:t>Многоклассовая</a:t>
                </a:r>
                <a:r>
                  <a:rPr lang="ru-RU" sz="20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количество классов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D1AC32AA-2781-479F-9ABE-9FA2BAF62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8748"/>
                <a:ext cx="4242816" cy="1690116"/>
              </a:xfrm>
              <a:blipFill>
                <a:blip r:embed="rId2"/>
                <a:stretch>
                  <a:fillRect l="-431" t="-39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Обзор существующих методов обработки</a:t>
            </a:r>
            <a:endParaRPr lang="ru-RU" sz="480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9DC686F-E618-43DD-B543-DBD7B209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5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078748"/>
                <a:ext cx="4242816" cy="365125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buFont typeface="Corbel" pitchFamily="34" charset="0"/>
                  <a:buNone/>
                </a:pPr>
                <a:r>
                  <a:rPr lang="ru-RU" sz="2000" dirty="0"/>
                  <a:t>Регрессия: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78748"/>
                <a:ext cx="4242816" cy="365125"/>
              </a:xfrm>
              <a:prstGeom prst="rect">
                <a:avLst/>
              </a:prstGeom>
              <a:blipFill>
                <a:blip r:embed="rId3"/>
                <a:stretch>
                  <a:fillRect l="-287" t="-18333" b="-3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604915"/>
                <a:ext cx="10388097" cy="3823045"/>
              </a:xfrm>
              <a:prstGeom prst="rect">
                <a:avLst/>
              </a:prstGeom>
            </p:spPr>
            <p:txBody>
              <a:bodyPr/>
              <a:lstStyle>
                <a:lvl1pPr marL="228600" indent="-18288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20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8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Corbel" pitchFamily="34" charset="0"/>
                  <a:buChar char="•"/>
                  <a:defRPr sz="16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/>
                  <a:t>Логистическая регрессия:</a:t>
                </a:r>
                <a:r>
                  <a:rPr lang="en-US" sz="2000" dirty="0" smtClean="0"/>
                  <a:t> 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оценивает, к какой категории данных принадлежит конкретная точка, путем вычисления </a:t>
                </a:r>
                <a:r>
                  <a:rPr lang="ru-RU" sz="2000" i="1" dirty="0">
                    <a:solidFill>
                      <a:schemeClr val="tx1"/>
                    </a:solidFill>
                  </a:rPr>
                  <a:t>вероятности принадлежности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 классу.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Следовательно, </a:t>
                </a:r>
                <a:r>
                  <a:rPr lang="ru-RU" sz="2000" i="1" dirty="0" smtClean="0">
                    <a:solidFill>
                      <a:schemeClr val="tx1"/>
                    </a:solidFill>
                  </a:rPr>
                  <a:t>логистическая регрессия – частный случай линейного классификатора.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Линейный модели для каждого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 smtClean="0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класса:</a:t>
                </a:r>
              </a:p>
              <a:p>
                <a:pPr marL="45720" indent="0" algn="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,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	(2)</a:t>
                </a: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оценка принадлежности для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 smtClean="0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класса,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веса,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-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сдвиг,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– 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вектор признаков.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45720" indent="0">
                  <a:spcBef>
                    <a:spcPts val="600"/>
                  </a:spcBef>
                  <a:buNone/>
                </a:pPr>
                <a:r>
                  <a:rPr lang="ru-RU" sz="2000" dirty="0" smtClean="0">
                    <a:solidFill>
                      <a:schemeClr val="tx1"/>
                    </a:solidFill>
                  </a:rPr>
                  <a:t>Вероятность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:r>
                  <a:rPr lang="ru-RU" sz="2000" dirty="0" err="1" smtClean="0">
                    <a:solidFill>
                      <a:schemeClr val="tx1"/>
                    </a:solidFill>
                  </a:rPr>
                  <a:t>го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 класса:</a:t>
                </a:r>
              </a:p>
              <a:p>
                <a:pPr marL="45720" indent="0" algn="r"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ru-RU" sz="2000" dirty="0" smtClean="0">
                    <a:solidFill>
                      <a:schemeClr val="tx1"/>
                    </a:solidFill>
                  </a:rPr>
                  <a:t>.				(3)</a:t>
                </a: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Объект 4">
                <a:extLst>
                  <a:ext uri="{FF2B5EF4-FFF2-40B4-BE49-F238E27FC236}">
                    <a16:creationId xmlns:a16="http://schemas.microsoft.com/office/drawing/2014/main" id="{43035031-D869-4ACD-96DD-610A10A2E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04915"/>
                <a:ext cx="10388097" cy="3823045"/>
              </a:xfrm>
              <a:prstGeom prst="rect">
                <a:avLst/>
              </a:prstGeom>
              <a:blipFill>
                <a:blip r:embed="rId4"/>
                <a:stretch>
                  <a:fillRect l="-176" t="-1595" r="-5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681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Схема получения основной гармоники</a:t>
            </a:r>
            <a:endParaRPr lang="ru-RU" sz="4800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373406A-458E-4E2B-A451-C4507DB2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Подготовка базы данных для распознавания;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Генерация спектрограмм на основе данных;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Формирование архитектуры нейронной сети для классификации нот;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Подача спектрограмм на вход нейронной сети и обучение модели;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Сопоставление полученных номера классов и нот.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457200" indent="-457200">
              <a:buAutoNum type="arabicPeriod" startAt="3"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6E3E59-AAC9-4EF1-B58B-39319714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6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64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Данные представляют из себя аудиофайлы формата </a:t>
                </a:r>
                <a:r>
                  <a:rPr lang="en-US" sz="2000" dirty="0">
                    <a:solidFill>
                      <a:schemeClr val="tx1"/>
                    </a:solidFill>
                  </a:rPr>
                  <a:t>WAV</a:t>
                </a:r>
                <a:r>
                  <a:rPr lang="ru-RU" sz="2000" dirty="0">
                    <a:solidFill>
                      <a:schemeClr val="tx1"/>
                    </a:solidFill>
                  </a:rPr>
                  <a:t> с информации  о частоте/высоте тона, времени появления и времени окончания/длительности каждой ноты в секундах.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Перевод длительности нот во время окончания: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(4)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начала, </a:t>
                </a:r>
                <a14:m>
                  <m:oMath xmlns:m="http://schemas.openxmlformats.org/officeDocument/2006/math">
                    <m:r>
                      <a:rPr lang="ru-RU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длительность,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искомое время окончания ноты.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 </a:t>
                </a:r>
                <a:r>
                  <a:rPr lang="en-US" sz="2000" dirty="0">
                    <a:solidFill>
                      <a:schemeClr val="tx1"/>
                    </a:solidFill>
                  </a:rPr>
                  <a:t>midi </a:t>
                </a:r>
                <a:r>
                  <a:rPr lang="ru-RU" sz="2000" dirty="0">
                    <a:solidFill>
                      <a:schemeClr val="tx1"/>
                    </a:solidFill>
                  </a:rPr>
                  <a:t>для перевода высоты тона в частоту: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=440∙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−69</m:t>
                            </m:r>
                          </m:num>
                          <m:den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sup>
                    </m:sSup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5)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в Гц,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высота тона. Для удобства переведем секунды в отсчеты.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Стандартная частота мелодии 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44,1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кГц. Значит, формула перевода времени в отсчеты –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∙44100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,	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(6)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отсчетов,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время в секундах,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𝑟𝑜𝑢𝑛𝑑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операция округления.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ru-RU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13338"/>
                <a:ext cx="10515600" cy="5035062"/>
              </a:xfrm>
              <a:blipFill>
                <a:blip r:embed="rId2"/>
                <a:stretch>
                  <a:fillRect l="-638" t="-121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C83AF18B-709E-41A1-BECB-6725221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7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06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338"/>
            <a:ext cx="10515600" cy="4442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Набор данных: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«База данных с маркировкой звука флейты для автоматической транскрипции музыки» (</a:t>
            </a: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ru-RU" sz="2000" dirty="0">
                <a:solidFill>
                  <a:schemeClr val="tx1"/>
                </a:solidFill>
              </a:rPr>
              <a:t>);</a:t>
            </a:r>
          </a:p>
          <a:p>
            <a:r>
              <a:rPr lang="ru-RU" sz="2000" dirty="0">
                <a:solidFill>
                  <a:schemeClr val="tx1"/>
                </a:solidFill>
              </a:rPr>
              <a:t>«CSD: набор данных детских песен для исследования певческого голоса»</a:t>
            </a:r>
            <a:r>
              <a:rPr lang="en-US" sz="2000" dirty="0">
                <a:solidFill>
                  <a:schemeClr val="tx1"/>
                </a:solidFill>
              </a:rPr>
              <a:t> ([</a:t>
            </a:r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>
                <a:solidFill>
                  <a:schemeClr val="tx1"/>
                </a:solidFill>
              </a:rPr>
              <a:t>])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u="sng" dirty="0">
                <a:solidFill>
                  <a:schemeClr val="tx1"/>
                </a:solidFill>
              </a:rPr>
              <a:t>Обработка набора данных: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solidFill>
                  <a:schemeClr val="tx1"/>
                </a:solidFill>
              </a:rPr>
              <a:t>Загрузка баз данных и меток;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загруженных данных на маленькие интервалы, пригодные для обучения;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 err="1">
                <a:solidFill>
                  <a:schemeClr val="tx1"/>
                </a:solidFill>
              </a:rPr>
              <a:t>Переразбиение</a:t>
            </a:r>
            <a:r>
              <a:rPr lang="ru-RU" sz="2000" dirty="0">
                <a:solidFill>
                  <a:schemeClr val="tx1"/>
                </a:solidFill>
              </a:rPr>
              <a:t> меток согласно данным.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2608AE-E4EF-46FB-B383-832AA7AD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8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3B1CE6AC-25B6-4F6B-83B1-5E64707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733288"/>
            <a:ext cx="9777984" cy="855665"/>
          </a:xfrm>
        </p:spPr>
        <p:txBody>
          <a:bodyPr/>
          <a:lstStyle/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[1] E. A. Cantos, J. M. I.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Quereda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J. J. V. Mas. Flute audio labelled database for Automatic Music Transcription //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September 4, 2018.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  <a:p>
            <a:pPr lvl="0" algn="just">
              <a:lnSpc>
                <a:spcPct val="115000"/>
              </a:lnSpc>
              <a:spcAft>
                <a:spcPts val="600"/>
              </a:spcAft>
            </a:pP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[2] S. Choi, W. Kim, S. Park, S. Yong, J. Nam. CSD: Children’s Song Dataset for Singing Voice Research (1.0) // International Society for Music Information Retrieval (ISMIR),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Zenodo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May 25, 2021.</a:t>
            </a:r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ru-RU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3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106"/>
          </a:xfrm>
        </p:spPr>
        <p:txBody>
          <a:bodyPr>
            <a:noAutofit/>
          </a:bodyPr>
          <a:lstStyle/>
          <a:p>
            <a:r>
              <a:rPr lang="ru-RU" sz="3200" dirty="0"/>
              <a:t>Подготовка базы данных для распознавания</a:t>
            </a:r>
            <a:endParaRPr lang="ru-RU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Математическая формула частоты для всего звукоряда имеет вид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/12</m:t>
                        </m:r>
                      </m:sup>
                    </m:sSup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				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(7)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частота камертона (обычно соответствует ноте </a:t>
                </a:r>
                <a:r>
                  <a:rPr lang="en-US" sz="2000" dirty="0">
                    <a:solidFill>
                      <a:schemeClr val="tx1"/>
                    </a:solidFill>
                  </a:rPr>
                  <a:t>A</a:t>
                </a:r>
                <a:r>
                  <a:rPr lang="ru-RU" sz="2000" dirty="0">
                    <a:solidFill>
                      <a:schemeClr val="tx1"/>
                    </a:solidFill>
                  </a:rPr>
                  <a:t> и равна 440 Гц),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– количество полутонов в интервале от исследуемого звука к эталону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Количество полутонов, на которое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err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ru-RU" sz="2000" dirty="0">
                    <a:solidFill>
                      <a:schemeClr val="tx1"/>
                    </a:solidFill>
                  </a:rPr>
                  <a:t>отстает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ru-RU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ru-RU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p>
                              <m:sSupPr>
                                <m:ctrlP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1/12</m:t>
                                </m:r>
                              </m:sup>
                            </m:sSup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r>
                  <a:rPr lang="en-US" sz="2000" dirty="0">
                    <a:solidFill>
                      <a:schemeClr val="tx1"/>
                    </a:solidFill>
                  </a:rPr>
                  <a:t>		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8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ru-RU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b="0" dirty="0">
                    <a:solidFill>
                      <a:schemeClr val="tx1"/>
                    </a:solidFill>
                  </a:rPr>
                  <a:t>Сведение нот к одной октаве:</a:t>
                </a:r>
                <a:endParaRPr lang="en-US" sz="2000" b="0" dirty="0">
                  <a:solidFill>
                    <a:schemeClr val="tx1"/>
                  </a:solidFill>
                </a:endParaRP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ru-RU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≥0,</m:t>
                            </m:r>
                          </m:e>
                          <m:e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12+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𝑟𝑜𝑢𝑛𝑑</m:t>
                            </m:r>
                            <m:d>
                              <m:dPr>
                                <m:ctrlP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%12,          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ru-RU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	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(</a:t>
                </a:r>
                <a:r>
                  <a:rPr lang="ru-RU" sz="2000" dirty="0" smtClean="0">
                    <a:solidFill>
                      <a:schemeClr val="tx1"/>
                    </a:solidFill>
                  </a:rPr>
                  <a:t>9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ru-RU" sz="2000" dirty="0">
                    <a:solidFill>
                      <a:schemeClr val="tx1"/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ru-RU" sz="2000" dirty="0">
                    <a:solidFill>
                      <a:schemeClr val="tx1"/>
                    </a:solidFill>
                  </a:rPr>
                  <a:t> - операция получения остатка от деления.</a:t>
                </a:r>
                <a:endParaRPr lang="ru-RU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3336"/>
                <a:ext cx="7268570" cy="5143013"/>
              </a:xfrm>
              <a:blipFill>
                <a:blip r:embed="rId2"/>
                <a:stretch>
                  <a:fillRect l="-923" t="-1185" r="-839" b="-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2135715"/>
                  </p:ext>
                </p:extLst>
              </p:nvPr>
            </p:nvGraphicFramePr>
            <p:xfrm>
              <a:off x="9049492" y="1213336"/>
              <a:ext cx="2180197" cy="4416098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89742">
                      <a:extLst>
                        <a:ext uri="{9D8B030D-6E8A-4147-A177-3AD203B41FA5}">
                          <a16:colId xmlns:a16="http://schemas.microsoft.com/office/drawing/2014/main" val="3552111521"/>
                        </a:ext>
                      </a:extLst>
                    </a:gridCol>
                    <a:gridCol w="1090455">
                      <a:extLst>
                        <a:ext uri="{9D8B030D-6E8A-4147-A177-3AD203B41FA5}">
                          <a16:colId xmlns:a16="http://schemas.microsoft.com/office/drawing/2014/main" val="732061388"/>
                        </a:ext>
                      </a:extLst>
                    </a:gridCol>
                  </a:tblGrid>
                  <a:tr h="37554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59" t="-20968" r="-101676" b="-109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dirty="0"/>
                            <a:t>Нота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1577678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A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3027045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90459395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2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G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86613040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3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31807878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4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F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36565464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5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E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44645095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6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4993887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7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D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663415422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8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C#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09354099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9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/>
                            <a:t>C</a:t>
                          </a:r>
                          <a:endParaRPr lang="ru-RU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1303483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10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B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0935466"/>
                      </a:ext>
                    </a:extLst>
                  </a:tr>
                  <a:tr h="336713"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/>
                            <a:t>11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52070" algn="ctr"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dirty="0"/>
                            <a:t>A#</a:t>
                          </a:r>
                          <a:endParaRPr lang="ru-RU" dirty="0"/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111504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Прямоугольник 6"/>
          <p:cNvSpPr/>
          <p:nvPr/>
        </p:nvSpPr>
        <p:spPr>
          <a:xfrm>
            <a:off x="8610600" y="5629434"/>
            <a:ext cx="30579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algn="ctr">
              <a:spcAft>
                <a:spcPts val="0"/>
              </a:spcAft>
            </a:pPr>
            <a:r>
              <a:rPr lang="ru-RU" sz="1600" dirty="0">
                <a:ea typeface="Times New Roman" panose="02020603050405020304" pitchFamily="18" charset="0"/>
              </a:rPr>
              <a:t>Табл. 1. Соответствие нот и их номеров.</a:t>
            </a:r>
            <a:endParaRPr lang="ru-RU" sz="1200" dirty="0">
              <a:effectLst/>
              <a:ea typeface="Arial" panose="020B0604020202020204" pitchFamily="34" charset="0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24825E0-211D-4A9B-A576-813FE626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F4C9F-061D-468D-90C1-298C9849AF70}" type="slidenum">
              <a:rPr lang="ru-RU" smtClean="0"/>
              <a:pPr/>
              <a:t>9</a:t>
            </a:fld>
            <a:r>
              <a:rPr lang="en-US"/>
              <a:t>/</a:t>
            </a:r>
            <a:r>
              <a:rPr lang="ru-RU"/>
              <a:t>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2513120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4214</TotalTime>
  <Words>1091</Words>
  <Application>Microsoft Office PowerPoint</Application>
  <PresentationFormat>Широкоэкранный</PresentationFormat>
  <Paragraphs>189</Paragraphs>
  <Slides>19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Corbel</vt:lpstr>
      <vt:lpstr>Times New Roman</vt:lpstr>
      <vt:lpstr>Базис</vt:lpstr>
      <vt:lpstr>Гармонический анализ звуковых данных с помощью глубоких нейронных сетей</vt:lpstr>
      <vt:lpstr>Актуальность исследования</vt:lpstr>
      <vt:lpstr>Проблема</vt:lpstr>
      <vt:lpstr>Обзор существующих методов обработки</vt:lpstr>
      <vt:lpstr>Обзор существующих методов обработки</vt:lpstr>
      <vt:lpstr>Схема получения основной гармоники</vt:lpstr>
      <vt:lpstr>Подготовка базы данных для распознавания</vt:lpstr>
      <vt:lpstr>Подготовка базы данных для распознавания</vt:lpstr>
      <vt:lpstr>Подготовка базы данных для распознавания</vt:lpstr>
      <vt:lpstr>Понятие спектрограммы</vt:lpstr>
      <vt:lpstr>Треугольные фильтры</vt:lpstr>
      <vt:lpstr>Архитектура нейронной сети</vt:lpstr>
      <vt:lpstr>Подача данных на вход. Сопоставление номера класса и ноты</vt:lpstr>
      <vt:lpstr>Реализация. Результаты для модели 1.</vt:lpstr>
      <vt:lpstr>Реализация. Результаты для модели 2.</vt:lpstr>
      <vt:lpstr>Демонстрационный пример</vt:lpstr>
      <vt:lpstr>Выводы по промежуточным результатам и дальнейшая работа</vt:lpstr>
      <vt:lpstr>Заключение</vt:lpstr>
      <vt:lpstr>Спасибо за внимание!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Гармонический анализ звуковых данных с помощью глубоких нейронных сетей</dc:title>
  <dc:creator>Маргарита Белаш</dc:creator>
  <cp:lastModifiedBy>Маргарита Белаш</cp:lastModifiedBy>
  <cp:revision>87</cp:revision>
  <dcterms:created xsi:type="dcterms:W3CDTF">2022-05-12T21:20:17Z</dcterms:created>
  <dcterms:modified xsi:type="dcterms:W3CDTF">2022-05-23T18:52:44Z</dcterms:modified>
</cp:coreProperties>
</file>