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17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19.05.2022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4624D-D642-40FE-8217-9836CE1C07F6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BC66FCF-5770-4E43-8093-1BC16AC05A37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AD0150B-7E10-4F61-9E1C-16A2C05E1C73}" type="datetime1">
              <a:rPr lang="ru-RU" smtClean="0"/>
              <a:t>19.05.2022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9094B30-0C85-4D71-A967-AFDCA616C8E5}" type="datetime1">
              <a:rPr lang="ru-RU" smtClean="0"/>
              <a:t>19.05.2022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6023883E-06BA-4349-963A-5BB9B245AA21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42B335-8CB8-4CF0-B468-FCC8095C47BF}" type="datetime1">
              <a:rPr lang="ru-RU" smtClean="0"/>
              <a:t>19.05.2022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5133D046-C9A7-43AC-9D0C-09F3216B5A40}" type="datetime1">
              <a:rPr lang="ru-RU" smtClean="0"/>
              <a:t>19.05.2022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34425A0-5DAB-40A3-98AB-78A1DE8E4EF8}" type="datetime1">
              <a:rPr lang="ru-RU" smtClean="0"/>
              <a:t>19.05.2022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A3FCD05-5FFF-44F2-9030-18DE05BCC82B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964509-C4CF-44DF-AF94-81A42AD10F92}" type="datetime1">
              <a:rPr lang="ru-RU" smtClean="0"/>
              <a:t>19.05.2022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Студентка: Белаш М.В.,</a:t>
            </a:r>
          </a:p>
          <a:p>
            <a:r>
              <a:rPr lang="ru-RU" sz="2400" dirty="0"/>
              <a:t>Научный руководитель: к.т.н., ассистент,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изображение, показывающее зависимость спектральной плотности мощности сигнала от времени.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.1.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/>
                  <a:t>Оконное (кратковременное)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/>
                  <a:t>(7)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(8)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                 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chemeClr val="tx1"/>
                    </a:solidFill>
                  </a:rPr>
                  <a:t>9)</a:t>
                </a: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(10)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.2.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сети. Подача данных на вход. 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407698"/>
            <a:ext cx="10515599" cy="1998692"/>
          </a:xfrm>
        </p:spPr>
        <p:txBody>
          <a:bodyPr/>
          <a:lstStyle/>
          <a:p>
            <a:pPr marL="4572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данные:</a:t>
            </a:r>
          </a:p>
          <a:p>
            <a:pPr marL="45720" indent="0"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сигнала;</a:t>
            </a:r>
          </a:p>
          <a:p>
            <a:pPr marL="45720" indent="0"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мел-спектра</a:t>
            </a:r>
            <a:r>
              <a:rPr lang="ru-RU" sz="2000" dirty="0" smtClean="0">
                <a:solidFill>
                  <a:schemeClr val="tx1"/>
                </a:solidFill>
              </a:rPr>
              <a:t>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Подаем данные пакетами по 64 вектора.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01" y="1027579"/>
            <a:ext cx="5488042" cy="271111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6864139" y="3738698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</a:t>
            </a:r>
            <a:r>
              <a:rPr lang="ru-RU" sz="1600" dirty="0"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96438B-5476-4472-AD3B-0BFF8B3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23828"/>
            <a:ext cx="9695689" cy="365125"/>
          </a:xfrm>
        </p:spPr>
        <p:txBody>
          <a:bodyPr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F.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Korzeniowski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939310"/>
                <a:ext cx="6132838" cy="3071376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None/>
                </a:pPr>
                <a:r>
                  <a:rPr lang="ru-RU" sz="2000" u="sng" dirty="0" smtClean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 smtClean="0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Adam;</a:t>
                </a: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r>
                  <a:rPr lang="ru-RU" sz="2000" dirty="0" smtClean="0">
                    <a:solidFill>
                      <a:schemeClr val="tx1"/>
                    </a:solidFill>
                  </a:rPr>
                  <a:t> Метрика –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accuracy.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buFont typeface="Corbel" pitchFamily="34" charset="0"/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939310"/>
                <a:ext cx="6132838" cy="3071376"/>
              </a:xfrm>
              <a:prstGeom prst="rect">
                <a:avLst/>
              </a:prstGeom>
              <a:blipFill>
                <a:blip r:embed="rId3"/>
                <a:stretch>
                  <a:fillRect l="-199" t="-1984" b="-144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ноты.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0907374C-0E94-4648-B662-48EBE49F5345}"/>
              </a:ext>
            </a:extLst>
          </p:cNvPr>
          <p:cNvGraphicFramePr>
            <a:graphicFrameLocks noGrp="1"/>
          </p:cNvGraphicFramePr>
          <p:nvPr/>
        </p:nvGraphicFramePr>
        <p:xfrm>
          <a:off x="1805724" y="5047488"/>
          <a:ext cx="837691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0316">
                  <a:extLst>
                    <a:ext uri="{9D8B030D-6E8A-4147-A177-3AD203B41FA5}">
                      <a16:colId xmlns:a16="http://schemas.microsoft.com/office/drawing/2014/main" val="414861296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405631118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9205019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61106869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56796921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577498336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548419272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878134271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727275158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22908693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062504565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154592264"/>
                    </a:ext>
                  </a:extLst>
                </a:gridCol>
                <a:gridCol w="631383">
                  <a:extLst>
                    <a:ext uri="{9D8B030D-6E8A-4147-A177-3AD203B41FA5}">
                      <a16:colId xmlns:a16="http://schemas.microsoft.com/office/drawing/2014/main" val="3291391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56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934700"/>
                  </a:ext>
                </a:extLst>
              </a:tr>
            </a:tbl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9ECE67-4052-4391-834F-B8F91EF7CCBC}"/>
              </a:ext>
            </a:extLst>
          </p:cNvPr>
          <p:cNvSpPr/>
          <p:nvPr/>
        </p:nvSpPr>
        <p:spPr>
          <a:xfrm>
            <a:off x="2533309" y="5816490"/>
            <a:ext cx="6921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</a:t>
            </a:r>
            <a:r>
              <a:rPr lang="en-US" sz="1600" dirty="0">
                <a:ea typeface="Times New Roman" panose="02020603050405020304" pitchFamily="18" charset="0"/>
              </a:rPr>
              <a:t>2</a:t>
            </a:r>
            <a:r>
              <a:rPr lang="ru-RU" sz="1600" dirty="0">
                <a:ea typeface="Times New Roman" panose="02020603050405020304" pitchFamily="18" charset="0"/>
              </a:rPr>
              <a:t>. Соответствие нот и полученных на выходе сети номеров классов.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6379" y="1408176"/>
                <a:ext cx="10515599" cy="3081528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(11)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штук.</a:t>
                </a:r>
              </a:p>
              <a:p>
                <a:pPr marL="45720" indent="0"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9" y="1408176"/>
                <a:ext cx="10515599" cy="3081528"/>
              </a:xfrm>
              <a:prstGeom prst="rect">
                <a:avLst/>
              </a:prstGeom>
              <a:blipFill>
                <a:blip r:embed="rId2"/>
                <a:stretch>
                  <a:fillRect l="-174" t="-1976" r="-232" b="-39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Реализация. Результаты первого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6" y="879232"/>
            <a:ext cx="2700010" cy="260199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2" y="3674358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4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3917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823123" y="343635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(а)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4573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282211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(в)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28195"/>
            <a:ext cx="3500680" cy="445098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937" y="3209570"/>
            <a:ext cx="3248025" cy="2343150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546508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(г)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00760" y="546294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(д)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06" y="956904"/>
            <a:ext cx="3425745" cy="437543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50" y="3153685"/>
            <a:ext cx="3400425" cy="23812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32" y="3674358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Реализация. Результаты второго подхода.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5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 smtClean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точности). 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73" y="5783037"/>
                <a:ext cx="11689649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823123" y="343635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(а)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4573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282211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(в)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323857" y="546508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(г)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00760" y="546294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(д)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0" y="879232"/>
            <a:ext cx="2613301" cy="262512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917" y="985130"/>
            <a:ext cx="3683252" cy="1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D125C275-CD38-4BB1-A443-21A189EF6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072"/>
            <a:ext cx="10515600" cy="737648"/>
          </a:xfrm>
        </p:spPr>
        <p:txBody>
          <a:bodyPr anchor="t">
            <a:no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Задача распознавания нот – одна из самых актуальных.</a:t>
            </a:r>
          </a:p>
          <a:p>
            <a:pPr marL="0" indent="0" defTabSz="914400">
              <a:spcBef>
                <a:spcPts val="1000"/>
              </a:spcBef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2005770"/>
            <a:ext cx="6659880" cy="177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Самое известное приложение для распознавания нот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855019"/>
            <a:ext cx="9138313" cy="2465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8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2005771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01083724-4D59-4D20-BF1A-085370C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886BDC-E0D8-4D4F-8CA4-EF2A967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05134"/>
            <a:ext cx="10515600" cy="354205"/>
          </a:xfrm>
        </p:spPr>
        <p:txBody>
          <a:bodyPr anchor="t">
            <a:normAutofit fontScale="25000" lnSpcReduction="20000"/>
          </a:bodyPr>
          <a:lstStyle/>
          <a:p>
            <a:pPr marL="514350" indent="-514350" defTabSz="914400">
              <a:lnSpc>
                <a:spcPct val="11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US" sz="8000" dirty="0">
                <a:solidFill>
                  <a:schemeClr val="tx1"/>
                </a:solidFill>
              </a:rPr>
              <a:t>LeNet5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9339"/>
            <a:ext cx="7772400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/>
          <p:cNvSpPr txBox="1">
            <a:spLocks/>
          </p:cNvSpPr>
          <p:nvPr/>
        </p:nvSpPr>
        <p:spPr>
          <a:xfrm>
            <a:off x="838200" y="3709851"/>
            <a:ext cx="10515600" cy="3542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Clr>
                <a:schemeClr val="accent1"/>
              </a:buClr>
              <a:buSzPct val="80000"/>
              <a:buFont typeface="+mj-lt"/>
              <a:buAutoNum type="arabicPeriod" startAt="2"/>
            </a:pPr>
            <a:r>
              <a:rPr lang="en-US" sz="2000" dirty="0" err="1"/>
              <a:t>AlexNet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2052" name="Picture 4" descr="https://lh5.googleusercontent.com/eBCpppfIig9FKhNrmRI_axaSs7h8d02TB_yQ3ljSvKzq6sizvf4wul3au2qImMcawE4YSM3Gy5sGWJQzh_Z9mSXms11RVpjh6PfxAM-Q7mRugxMwmxc3OBkdk8PY9ASwQi0CSrXCKDfbmySOS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26727"/>
            <a:ext cx="583882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2A22BB-2C1F-40A2-8EC7-C38BD2E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89750"/>
            <a:ext cx="10515600" cy="354205"/>
          </a:xfrm>
        </p:spPr>
        <p:txBody>
          <a:bodyPr anchor="t">
            <a:normAutofit fontScale="25000" lnSpcReduction="2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8000" dirty="0" err="1">
                <a:solidFill>
                  <a:schemeClr val="tx1"/>
                </a:solidFill>
              </a:rPr>
              <a:t>ResNet</a:t>
            </a:r>
            <a:endParaRPr lang="en-US" sz="8000" dirty="0">
              <a:solidFill>
                <a:schemeClr val="tx1"/>
              </a:solidFill>
            </a:endParaRPr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838200" y="3281269"/>
            <a:ext cx="10515600" cy="354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8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sz="2000" dirty="0" err="1"/>
              <a:t>MobileNet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 startAt="4"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4098" name="Picture 2" descr="https://lh4.googleusercontent.com/dssEy5BWP_RtVueHs4iGVT1CTZ80fZMdAktY3uNeK8WoHtG3ZrAUMFgYYJR1ll327ufhfG60f1oUivUgsxlrlnSdy1_Sn7o_o5c-29ByA87MUbFTVDl-Ng0Jb1z4-G2LuTO551ODTxDWvGfH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23732"/>
            <a:ext cx="8780439" cy="145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lh5.googleusercontent.com/5XduVelG0GuzHwUCbfsfI0TigZqcvLPPa2n3HNKFhmrJ6MoKrlr17bSqkuuNjbJE-S_rSL12HnrrZFk7Uj797cIjOmTMQQ9sbRyhcmGaQ7ssq7GxEj7V-RTq8SHnYQrjXxBTZFhQnlUZJgdqz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" b="3101"/>
          <a:stretch/>
        </p:blipFill>
        <p:spPr bwMode="auto">
          <a:xfrm>
            <a:off x="838201" y="3635474"/>
            <a:ext cx="6166104" cy="241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C686F-E618-43DD-B543-DBD7B20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E3E59-AAC9-4EF1-B58B-3931971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Данные представляют из себя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с информации  о частоте/высоте тона, времени появления и времени окончания/длительности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(1)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>
                    <a:solidFill>
                      <a:schemeClr val="tx1"/>
                    </a:solidFill>
                  </a:rPr>
                  <a:t>2)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мелодии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времени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(3)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21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83AF18B-709E-41A1-BECB-6725221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2608AE-E4EF-46FB-B383-832AA7A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3B1CE6AC-25B6-4F6B-83B1-5E64707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733288"/>
            <a:ext cx="9777984" cy="855665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Quereda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September 4, 2018.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May 25, 2021.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(4)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(5)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(6)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24825E0-211D-4A9B-A576-813FE62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574</TotalTime>
  <Words>896</Words>
  <Application>Microsoft Office PowerPoint</Application>
  <PresentationFormat>Широкоэкранный</PresentationFormat>
  <Paragraphs>198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сети. Подача данных на вход. </vt:lpstr>
      <vt:lpstr>Подача данных на вход. Сопоставление номера класса и ноты.</vt:lpstr>
      <vt:lpstr>Реализация. Результаты первого подхода.</vt:lpstr>
      <vt:lpstr>Реализация. Результаты второго подхода.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58</cp:revision>
  <dcterms:created xsi:type="dcterms:W3CDTF">2022-05-12T21:20:17Z</dcterms:created>
  <dcterms:modified xsi:type="dcterms:W3CDTF">2022-05-19T18:48:50Z</dcterms:modified>
</cp:coreProperties>
</file>