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21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21.05.2022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21.05.2022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21.05.2022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21.05.2022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21.05.2022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21.05.2022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21.05.2022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572" y="3878778"/>
            <a:ext cx="9637776" cy="1388165"/>
          </a:xfrm>
        </p:spPr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</a:t>
            </a:r>
            <a:r>
              <a:rPr lang="ru-RU" sz="2400" dirty="0" err="1" smtClean="0"/>
              <a:t>ст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ru-RU" sz="2400" dirty="0"/>
              <a:t>преподаватель,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2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 smtClean="0"/>
                  <a:t>(10)</a:t>
                </a:r>
                <a:endParaRPr lang="ru-R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 smtClean="0"/>
                  <a:t>,</a:t>
                </a:r>
                <a:r>
                  <a:rPr lang="ru-RU" sz="2000" dirty="0" smtClean="0"/>
                  <a:t>      (11)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12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     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13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ru-RU" sz="2000" dirty="0">
                    <a:solidFill>
                      <a:schemeClr val="tx1"/>
                    </a:solidFill>
                  </a:rPr>
                  <a:t>4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3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</a:t>
            </a:r>
            <a:r>
              <a:rPr lang="ru-RU" sz="3200" dirty="0" smtClean="0"/>
              <a:t>сети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53" y="1054974"/>
            <a:ext cx="4773601" cy="235818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7280594" y="3291359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4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активации скрытых слоев –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ReLU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, количество узлов -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512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>
                    <a:solidFill>
                      <a:schemeClr val="tx1"/>
                    </a:solidFill>
                  </a:rPr>
                  <a:t>Adam;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	(1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  <a:blipFill>
                <a:blip r:embed="rId3"/>
                <a:stretch>
                  <a:fillRect l="-279" t="-1073" r="-931" b="-28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31303" y="4315068"/>
                <a:ext cx="10902400" cy="122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Метрика – </a:t>
                </a:r>
                <a:r>
                  <a:rPr lang="en-US" sz="2000" dirty="0" smtClean="0"/>
                  <a:t>accuracy</a:t>
                </a:r>
                <a:r>
                  <a:rPr lang="ru-RU" sz="2000" dirty="0" smtClean="0"/>
                  <a:t>:</a:t>
                </a:r>
                <a:endParaRPr lang="ru-RU" sz="2000" dirty="0"/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,		</a:t>
                </a:r>
                <a:r>
                  <a:rPr lang="ru-RU" dirty="0" smtClean="0"/>
                  <a:t>					</a:t>
                </a:r>
                <a:r>
                  <a:rPr lang="en-US" dirty="0" smtClean="0"/>
                  <a:t>(1</a:t>
                </a:r>
                <a:r>
                  <a:rPr lang="ru-RU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меток,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 полученных меток,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 верных </a:t>
                </a:r>
                <a:r>
                  <a:rPr lang="ru-RU" dirty="0" smtClean="0"/>
                  <a:t>меток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4315068"/>
                <a:ext cx="10902400" cy="1223605"/>
              </a:xfrm>
              <a:prstGeom prst="rect">
                <a:avLst/>
              </a:prstGeom>
              <a:blipFill>
                <a:blip r:embed="rId4"/>
                <a:stretch>
                  <a:fillRect l="-503" t="-2985" r="-447" b="-21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</a:t>
            </a:r>
            <a:r>
              <a:rPr lang="ru-RU" sz="3200" dirty="0" smtClean="0"/>
              <a:t>ноты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17)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</a:rPr>
                  <a:t>.</a:t>
                </a:r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Ноты сопоставляются с номерами классов в соответствии с таблицей 1.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  <a:blipFill>
                <a:blip r:embed="rId2"/>
                <a:stretch>
                  <a:fillRect l="-116" t="-2088" r="-174" b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19938"/>
            <a:ext cx="10515599" cy="1798176"/>
          </a:xfrm>
        </p:spPr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</a:t>
            </a:r>
            <a:r>
              <a:rPr lang="ru-RU" sz="2000" dirty="0" smtClean="0">
                <a:solidFill>
                  <a:schemeClr val="tx1"/>
                </a:solidFill>
              </a:rPr>
              <a:t>сигнала (модель 1);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</a:t>
            </a:r>
            <a:r>
              <a:rPr lang="ru-RU" sz="2000" dirty="0" smtClean="0">
                <a:solidFill>
                  <a:schemeClr val="tx1"/>
                </a:solidFill>
              </a:rPr>
              <a:t>мел-</a:t>
            </a:r>
            <a:r>
              <a:rPr lang="ru-RU" sz="2000" dirty="0" err="1" smtClean="0">
                <a:solidFill>
                  <a:schemeClr val="tx1"/>
                </a:solidFill>
              </a:rPr>
              <a:t>кепстра</a:t>
            </a:r>
            <a:r>
              <a:rPr lang="ru-RU" sz="2000" dirty="0" smtClean="0">
                <a:solidFill>
                  <a:schemeClr val="tx1"/>
                </a:solidFill>
              </a:rPr>
              <a:t> (модель 2).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Подаем данные пакетами по 64 вектора.</a:t>
            </a: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</a:t>
            </a:r>
            <a:r>
              <a:rPr lang="ru-RU" sz="3200" dirty="0" smtClean="0"/>
              <a:t>для модели 1.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3" y="879232"/>
            <a:ext cx="2537699" cy="244557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9" y="3492266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,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время – 12 мин. 45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  <a:blipFill>
                <a:blip r:embed="rId5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73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4192" y="325728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3377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2" y="2767999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37248"/>
            <a:ext cx="3367544" cy="428170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461" y="3142207"/>
            <a:ext cx="2857263" cy="2061251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66453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329529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27" y="993116"/>
            <a:ext cx="3367764" cy="43013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14" y="3027284"/>
            <a:ext cx="3198453" cy="2239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5" y="3547093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</a:t>
            </a:r>
            <a:r>
              <a:rPr lang="ru-RU" sz="3200" dirty="0" smtClean="0"/>
              <a:t>для модели 2.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6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точности, время – 3 мин. 25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328300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27889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497976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37548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79232"/>
            <a:ext cx="2487974" cy="24992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981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Демонстрационный пример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7" y="1166918"/>
            <a:ext cx="5231816" cy="355383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3085388" y="474808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7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для демонстрационного файла. (</a:t>
                </a:r>
                <a:r>
                  <a:rPr lang="ru-RU" sz="1600" dirty="0">
                    <a:ea typeface="Times New Roman" panose="02020603050405020304" pitchFamily="18" charset="0"/>
                  </a:rPr>
                  <a:t>а) –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модель 1, точность –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43.75%</m:t>
                    </m:r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(б)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- модель 2, точность 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21.88%</m:t>
                    </m:r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265" y="1166918"/>
            <a:ext cx="5187966" cy="3553836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8876523" y="4720754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9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673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Выводы по промежуточным результатам и дальнейшая работа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3"/>
            <a:ext cx="10515599" cy="3342290"/>
          </a:xfrm>
        </p:spPr>
        <p:txBody>
          <a:bodyPr/>
          <a:lstStyle/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Выводы: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Оба </a:t>
            </a:r>
            <a:r>
              <a:rPr lang="ru-RU" sz="2000" dirty="0">
                <a:solidFill>
                  <a:schemeClr val="tx1"/>
                </a:solidFill>
              </a:rPr>
              <a:t>подхода дают неплохую точность распознавания нот при обучении, но при демонстрации их точность довольно низкая</a:t>
            </a:r>
            <a:r>
              <a:rPr lang="ru-RU" sz="2000" dirty="0">
                <a:solidFill>
                  <a:schemeClr val="tx1"/>
                </a:solidFill>
              </a:rPr>
              <a:t>;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При использовании обоих подходов присутствует переобучение.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Следующие шаги исследования для модели 2: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Изменение шага окна;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Изменение количества кадров, подаваемых на вход </a:t>
            </a:r>
            <a:r>
              <a:rPr lang="ru-RU" sz="2000" dirty="0" err="1" smtClean="0">
                <a:solidFill>
                  <a:schemeClr val="tx1"/>
                </a:solidFill>
              </a:rPr>
              <a:t>нейросети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Борьба с переобучением.</a:t>
            </a:r>
          </a:p>
          <a:p>
            <a:pPr marL="502920" indent="-4572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673"/>
          </a:xfrm>
        </p:spPr>
        <p:txBody>
          <a:bodyPr>
            <a:noAutofit/>
          </a:bodyPr>
          <a:lstStyle/>
          <a:p>
            <a:r>
              <a:rPr lang="ru-RU" sz="3200" dirty="0" smtClean="0"/>
              <a:t>Заключение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98"/>
            <a:ext cx="10515599" cy="3682685"/>
          </a:xfrm>
        </p:spPr>
        <p:txBody>
          <a:bodyPr/>
          <a:lstStyle/>
          <a:p>
            <a:pPr marL="45720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Спасибо за внимание!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739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1218964"/>
            <a:ext cx="6659880" cy="192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Одна из задач – поиск музыки по фрагменту. </a:t>
            </a:r>
            <a:r>
              <a:rPr lang="ru-RU" sz="2000" dirty="0"/>
              <a:t>Самое известное приложение для сопоставления мелодий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264409"/>
            <a:ext cx="9138313" cy="305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Возможное решение – использование механизма </a:t>
            </a:r>
            <a:r>
              <a:rPr lang="ru-RU" sz="2000" b="1" i="1" dirty="0"/>
              <a:t>распознавания нот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1252728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</p:spPr>
            <p:txBody>
              <a:bodyPr anchor="t">
                <a:normAutofit/>
              </a:bodyPr>
              <a:lstStyle/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Самые распространенные слои нейросетей: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Сверточный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Пулинг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Для регуляризации чаще используется слой </a:t>
                </a:r>
                <a:r>
                  <a:rPr lang="en-US" sz="2000" dirty="0">
                    <a:solidFill>
                      <a:schemeClr val="tx1"/>
                    </a:solidFill>
                  </a:rPr>
                  <a:t>Dropout.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						(1)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  <a:blipFill>
                <a:blip r:embed="rId2"/>
                <a:stretch>
                  <a:fillRect l="-638" t="-5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65791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3718361" y="5908099"/>
            <a:ext cx="4755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>
                <a:ea typeface="Times New Roman" panose="02020603050405020304" pitchFamily="18" charset="0"/>
              </a:rPr>
              <a:t>LeNet5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ru-RU" sz="2000" dirty="0"/>
                  <a:t>Классификация:</a:t>
                </a:r>
              </a:p>
              <a:p>
                <a:pPr marL="45720" indent="0"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Бинарная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({−1, 1})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u="sng" dirty="0" err="1">
                    <a:solidFill>
                      <a:schemeClr val="tx1"/>
                    </a:solidFill>
                  </a:rPr>
                  <a:t>Многоклассовая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количество классов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  <a:blipFill>
                <a:blip r:embed="rId2"/>
                <a:stretch>
                  <a:fillRect l="-431" t="-3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dirty="0"/>
                  <a:t>Регрессия: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  <a:blipFill>
                <a:blip r:embed="rId3"/>
                <a:stretch>
                  <a:fillRect l="-287" t="-18333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/>
                  <a:t>Логистическая регрессия:</a:t>
                </a:r>
                <a:r>
                  <a:rPr lang="en-US" sz="2000" dirty="0" smtClean="0"/>
                  <a:t> 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оценивает, к какой категории данных принадлежит конкретная точка, путем вычисления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вероятности принадлежности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 классу.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Следовательно, </a:t>
                </a:r>
                <a:r>
                  <a:rPr lang="ru-RU" sz="2000" i="1" dirty="0" smtClean="0">
                    <a:solidFill>
                      <a:schemeClr val="tx1"/>
                    </a:solidFill>
                  </a:rPr>
                  <a:t>логистическая регрессия – частный случай линейного классификатора.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Линейный модели для каждого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(2)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оценка принадлежности для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сдвиг,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вектор признаков.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.				(3)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  <a:blipFill>
                <a:blip r:embed="rId4"/>
                <a:stretch>
                  <a:fillRect l="-176" t="-1595" r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(4)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(6)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(7)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8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9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4211</TotalTime>
  <Words>1091</Words>
  <Application>Microsoft Office PowerPoint</Application>
  <PresentationFormat>Широкоэкранный</PresentationFormat>
  <Paragraphs>189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</vt:lpstr>
      <vt:lpstr>Подача данных на вход. Сопоставление номера класса и ноты</vt:lpstr>
      <vt:lpstr>Реализация. Результаты для модели 1.</vt:lpstr>
      <vt:lpstr>Реализация. Результаты для модели 2.</vt:lpstr>
      <vt:lpstr>Демонстрационный пример</vt:lpstr>
      <vt:lpstr>Выводы по промежуточным результатам и дальнейшая работа</vt:lpstr>
      <vt:lpstr>Заключение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86</cp:revision>
  <dcterms:created xsi:type="dcterms:W3CDTF">2022-05-12T21:20:17Z</dcterms:created>
  <dcterms:modified xsi:type="dcterms:W3CDTF">2022-05-23T18:45:13Z</dcterms:modified>
</cp:coreProperties>
</file>