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21"/>
  </p:notesMasterIdLst>
  <p:sldIdLst>
    <p:sldId id="256" r:id="rId2"/>
    <p:sldId id="258" r:id="rId3"/>
    <p:sldId id="266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8" r:id="rId12"/>
    <p:sldId id="269" r:id="rId13"/>
    <p:sldId id="277" r:id="rId14"/>
    <p:sldId id="270" r:id="rId15"/>
    <p:sldId id="271" r:id="rId16"/>
    <p:sldId id="272" r:id="rId17"/>
    <p:sldId id="276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лаш_М" initials="Б" lastIdx="1" clrIdx="0">
    <p:extLst>
      <p:ext uri="{19B8F6BF-5375-455C-9EA6-DF929625EA0E}">
        <p15:presenceInfo xmlns:p15="http://schemas.microsoft.com/office/powerpoint/2012/main" userId="Белаш_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8AF1A-F700-477F-9701-3425B6DD9F89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341E-66A9-48EE-8FDC-23270E4EB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26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341E-66A9-48EE-8FDC-23270E4EB91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15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341E-66A9-48EE-8FDC-23270E4EB91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04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895FC-884B-49C2-89BD-BA607574D26C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/18</a:t>
            </a:r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C7D9785C-6E6B-4237-95D6-33471F70AF7C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13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7779CB6E-D566-42D4-AFE7-977F96386A9A}" type="datetime1">
              <a:rPr lang="ru-RU" smtClean="0"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3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2F6F0783-E505-4856-86D4-58037FE86FEA}" type="datetime1">
              <a:rPr lang="ru-RU" smtClean="0"/>
              <a:t>30.05.2022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15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5693" y="6223828"/>
            <a:ext cx="723122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/18</a:t>
            </a:r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9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4F0F0577-170B-4C8D-8CE9-2A8FFC707320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6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3F680283-BFED-495D-AA3E-811638732320}" type="datetime1">
              <a:rPr lang="ru-RU" smtClean="0"/>
              <a:t>30.05.2022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73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9C8497CF-C765-4E64-A178-6013F5CC2880}" type="datetime1">
              <a:rPr lang="ru-RU" smtClean="0"/>
              <a:t>30.05.2022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7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D8DF55BE-AD8F-4250-BBBD-669940FCAB0B}" type="datetime1">
              <a:rPr lang="ru-RU" smtClean="0"/>
              <a:t>30.05.2022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37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8DC4F666-2FDB-48B6-BDE3-2A124FCEDA07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88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305259AE-84EC-4503-AA79-953DA7C4D9ED}" type="datetime1">
              <a:rPr lang="ru-RU" smtClean="0"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 E. A. Cantos, J. M. I. Quereda, J. J. V. Mas. Flute audio labelled database for Automatic Music Transcription // Zenodo, September 4, 2018.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7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&lt;#&gt;/18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21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0" Type="http://schemas.openxmlformats.org/officeDocument/2006/relationships/image" Target="../media/image26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Гармонический анализ звуковых данных с помощью глубоких нейронных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74572" y="3878778"/>
            <a:ext cx="9637776" cy="1388165"/>
          </a:xfrm>
        </p:spPr>
        <p:txBody>
          <a:bodyPr>
            <a:noAutofit/>
          </a:bodyPr>
          <a:lstStyle/>
          <a:p>
            <a:r>
              <a:rPr lang="ru-RU" sz="2400" dirty="0"/>
              <a:t>Студентка: Белаш М.В.</a:t>
            </a:r>
          </a:p>
          <a:p>
            <a:r>
              <a:rPr lang="ru-RU" sz="2400" dirty="0"/>
              <a:t>Научный руководитель: к.т.н., </a:t>
            </a:r>
            <a:r>
              <a:rPr lang="ru-RU" sz="2400" dirty="0" err="1"/>
              <a:t>ст</a:t>
            </a:r>
            <a:r>
              <a:rPr lang="en-US" sz="2400" dirty="0"/>
              <a:t>.</a:t>
            </a:r>
            <a:r>
              <a:rPr lang="ru-RU" sz="2400" dirty="0"/>
              <a:t> преподаватель, Шаронов И.О.</a:t>
            </a:r>
          </a:p>
          <a:p>
            <a:endParaRPr lang="ru-RU" sz="2400" dirty="0"/>
          </a:p>
          <a:p>
            <a:r>
              <a:rPr lang="ru-RU" sz="2400" dirty="0"/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384494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Понятие спектрограммы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968"/>
                <a:ext cx="10515600" cy="10746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000" b="1" dirty="0">
                    <a:solidFill>
                      <a:schemeClr val="tx1"/>
                    </a:solidFill>
                  </a:rPr>
                  <a:t>Спектрограмма</a:t>
                </a:r>
                <a:r>
                  <a:rPr lang="ru-RU" sz="2000" dirty="0">
                    <a:solidFill>
                      <a:schemeClr val="tx1"/>
                    </a:solidFill>
                  </a:rPr>
                  <a:t> — графическое изображение звука. Спектрограмма – это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соответствует определенной частоте, а каждый из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столбцов – спектр фрагмента аудиозаписи.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968"/>
                <a:ext cx="10515600" cy="1074600"/>
              </a:xfrm>
              <a:blipFill>
                <a:blip r:embed="rId2"/>
                <a:stretch>
                  <a:fillRect l="-638" t="-2841" b="-3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505700" y="2622046"/>
            <a:ext cx="4162146" cy="28496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05700" y="5438642"/>
            <a:ext cx="4162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>
                <a:ea typeface="Times New Roman" panose="02020603050405020304" pitchFamily="18" charset="0"/>
              </a:rPr>
              <a:t>.</a:t>
            </a:r>
            <a:r>
              <a:rPr lang="ru-RU" sz="1600" dirty="0">
                <a:ea typeface="Times New Roman" panose="02020603050405020304" pitchFamily="18" charset="0"/>
              </a:rPr>
              <a:t>2</a:t>
            </a:r>
            <a:r>
              <a:rPr lang="en-US" sz="1600" dirty="0">
                <a:ea typeface="Times New Roman" panose="02020603050405020304" pitchFamily="18" charset="0"/>
              </a:rPr>
              <a:t>. </a:t>
            </a:r>
            <a:r>
              <a:rPr lang="ru-RU" sz="1600" dirty="0">
                <a:ea typeface="Times New Roman" panose="02020603050405020304" pitchFamily="18" charset="0"/>
              </a:rPr>
              <a:t>Пример спектрограммы </a:t>
            </a:r>
            <a:r>
              <a:rPr lang="en-US" sz="1600" dirty="0">
                <a:ea typeface="Times New Roman" panose="02020603050405020304" pitchFamily="18" charset="0"/>
              </a:rPr>
              <a:t>(Rick Astley - Never </a:t>
            </a:r>
            <a:r>
              <a:rPr lang="en-US" sz="1600" dirty="0" err="1">
                <a:ea typeface="Times New Roman" panose="02020603050405020304" pitchFamily="18" charset="0"/>
              </a:rPr>
              <a:t>Gonna</a:t>
            </a:r>
            <a:r>
              <a:rPr lang="en-US" sz="1600" dirty="0">
                <a:ea typeface="Times New Roman" panose="02020603050405020304" pitchFamily="18" charset="0"/>
              </a:rPr>
              <a:t> Give You Up)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838200" y="2207524"/>
                <a:ext cx="6819901" cy="3527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ru-RU" sz="2000" i="1" dirty="0" smtClean="0"/>
                  <a:t>Оконное преобразование Фурье (</a:t>
                </a:r>
                <a:r>
                  <a:rPr lang="en-US" sz="2000" i="1" dirty="0"/>
                  <a:t>STFT</a:t>
                </a:r>
                <a:r>
                  <a:rPr lang="ru-RU" sz="2000" i="1" dirty="0"/>
                  <a:t>)</a:t>
                </a:r>
                <a:r>
                  <a:rPr lang="en-US" sz="2000" i="1" dirty="0"/>
                  <a:t> </a:t>
                </a:r>
                <a:r>
                  <a:rPr lang="ru-RU" sz="2000" dirty="0"/>
                  <a:t>для вычисления спектрограммы:</a:t>
                </a:r>
              </a:p>
              <a:p>
                <a:pPr marL="0" indent="0" algn="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𝑛𝑗</m:t>
                                    </m:r>
                                  </m:num>
                                  <m:den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𝐽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ru-RU" sz="2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</m:e>
                        </m:nary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=0,1,…,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1,</m:t>
                        </m:r>
                        <m:r>
                          <m:rPr>
                            <m:nor/>
                          </m:rPr>
                          <a:rPr lang="ru-RU" sz="2400" dirty="0"/>
                          <m:t> </m:t>
                        </m:r>
                      </m:den>
                    </m:f>
                  </m:oMath>
                </a14:m>
                <a:r>
                  <a:rPr lang="ru-RU" sz="2000" dirty="0"/>
                  <a:t>	</a:t>
                </a:r>
                <a:r>
                  <a:rPr lang="en-US" sz="2000" dirty="0"/>
                  <a:t>	</a:t>
                </a:r>
                <a:r>
                  <a:rPr lang="ru-RU" sz="2000" dirty="0"/>
                  <a:t>(10)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ru-RU" sz="2000" dirty="0"/>
                  <a:t> – размер анализируемого фрагмента звукозаписи в отсчётах,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оконная функция</a:t>
                </a:r>
              </a:p>
              <a:p>
                <a:pPr marL="0" indent="0" algn="r">
                  <a:lnSpc>
                    <a:spcPct val="110000"/>
                  </a:lnSpc>
                  <a:buNone/>
                </a:pPr>
                <a:r>
                  <a:rPr lang="ru-RU" sz="2000" i="1" dirty="0"/>
                  <a:t>Окно Хэмминга</a:t>
                </a:r>
                <a:r>
                  <a:rPr lang="ru-RU" sz="2000" dirty="0"/>
                  <a:t>: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=0.54−0.46∙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,</a:t>
                </a:r>
                <a:r>
                  <a:rPr lang="ru-RU" sz="2000" dirty="0"/>
                  <a:t>      (11)</a:t>
                </a: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длина окна.</a:t>
                </a: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ru-RU" sz="2000" dirty="0"/>
              </a:p>
            </p:txBody>
          </p:sp>
        </mc:Choice>
        <mc:Fallback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7524"/>
                <a:ext cx="6819901" cy="3527644"/>
              </a:xfrm>
              <a:prstGeom prst="rect">
                <a:avLst/>
              </a:prstGeom>
              <a:blipFill>
                <a:blip r:embed="rId4"/>
                <a:stretch>
                  <a:fillRect l="-984" t="-518" r="-984" b="-5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10</a:t>
            </a:fld>
            <a:r>
              <a:rPr lang="en-US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05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Треугольные фильтры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88136"/>
                <a:ext cx="10515599" cy="5404738"/>
              </a:xfrm>
            </p:spPr>
            <p:txBody>
              <a:bodyPr/>
              <a:lstStyle/>
              <a:p>
                <a:pPr marL="45720" indent="0" algn="r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Переход между Герцами (</a:t>
                </a:r>
                <a:r>
                  <a:rPr lang="en-US" sz="2000" dirty="0">
                    <a:solidFill>
                      <a:schemeClr val="tx1"/>
                    </a:solidFill>
                  </a:rPr>
                  <a:t>f</a:t>
                </a:r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и </a:t>
                </a:r>
                <a:r>
                  <a:rPr lang="ru-RU" sz="2000" dirty="0" err="1">
                    <a:solidFill>
                      <a:schemeClr val="tx1"/>
                    </a:solidFill>
                  </a:rPr>
                  <a:t>Мелами</a:t>
                </a:r>
                <a:r>
                  <a:rPr lang="ru-RU" sz="2000" dirty="0">
                    <a:solidFill>
                      <a:schemeClr val="tx1"/>
                    </a:solidFill>
                  </a:rPr>
                  <a:t> (</a:t>
                </a:r>
                <a:r>
                  <a:rPr lang="en-US" sz="2000" dirty="0">
                    <a:solidFill>
                      <a:schemeClr val="tx1"/>
                    </a:solidFill>
                  </a:rPr>
                  <a:t>m</a:t>
                </a:r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=2595</m:t>
                    </m:r>
                    <m:func>
                      <m:func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700</m:t>
                                </m:r>
                              </m:den>
                            </m:f>
                          </m:e>
                        </m:d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=1127</m:t>
                        </m:r>
                        <m:func>
                          <m:func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700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   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      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>
                    <a:solidFill>
                      <a:schemeClr val="tx1"/>
                    </a:solidFill>
                  </a:rPr>
                  <a:t>12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45720" indent="0" algn="r">
                  <a:buNone/>
                </a:pPr>
                <a14:m>
                  <m:oMath xmlns:m="http://schemas.openxmlformats.org/officeDocument/2006/math">
                    <m:r>
                      <a:rPr lang="ru-RU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ru-RU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=700</m:t>
                    </m:r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2595</m:t>
                                </m:r>
                              </m:den>
                            </m:f>
                          </m:sup>
                        </m:s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=700</m:t>
                    </m:r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1127</m:t>
                                </m:r>
                              </m:den>
                            </m:f>
                          </m:sup>
                        </m:s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                     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>
                    <a:solidFill>
                      <a:schemeClr val="tx1"/>
                    </a:solidFill>
                  </a:rPr>
                  <a:t>13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4572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Уравнение для моделирования треугольных фильтров:</a:t>
                </a:r>
              </a:p>
              <a:p>
                <a:pPr marL="4572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ru-RU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:r>
                  <a:rPr lang="ru-RU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</a:rPr>
                  <a:t>	(1</a:t>
                </a:r>
                <a:r>
                  <a:rPr lang="ru-RU" sz="2000" dirty="0">
                    <a:solidFill>
                      <a:schemeClr val="tx1"/>
                    </a:solidFill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список из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меловых частот.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88136"/>
                <a:ext cx="10515599" cy="5404738"/>
              </a:xfrm>
              <a:blipFill>
                <a:blip r:embed="rId2"/>
                <a:stretch>
                  <a:fillRect l="-116" t="-339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53C9697-D323-44A1-B43C-1B11D985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550552"/>
            <a:ext cx="6640515" cy="199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203429-B52F-49FB-996A-7C066676FFF5}"/>
              </a:ext>
            </a:extLst>
          </p:cNvPr>
          <p:cNvSpPr/>
          <p:nvPr/>
        </p:nvSpPr>
        <p:spPr>
          <a:xfrm>
            <a:off x="7478714" y="5821615"/>
            <a:ext cx="2928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>
                <a:ea typeface="Times New Roman" panose="02020603050405020304" pitchFamily="18" charset="0"/>
              </a:rPr>
              <a:t>.</a:t>
            </a:r>
            <a:r>
              <a:rPr lang="ru-RU" sz="1600" dirty="0">
                <a:ea typeface="Times New Roman" panose="02020603050405020304" pitchFamily="18" charset="0"/>
              </a:rPr>
              <a:t>3</a:t>
            </a:r>
            <a:r>
              <a:rPr lang="en-US" sz="1600" dirty="0">
                <a:ea typeface="Times New Roman" panose="02020603050405020304" pitchFamily="18" charset="0"/>
              </a:rPr>
              <a:t>. </a:t>
            </a:r>
            <a:r>
              <a:rPr lang="ru-RU" sz="1600" dirty="0">
                <a:ea typeface="Times New Roman" panose="02020603050405020304" pitchFamily="18" charset="0"/>
              </a:rPr>
              <a:t>Пример банка треугольных фильтров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11</a:t>
            </a:fld>
            <a:r>
              <a:rPr lang="en-US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24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Архитектура нейронной сети</a:t>
            </a:r>
            <a:endParaRPr lang="ru-RU" sz="4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F043DB-9A1F-4F22-911C-8F550F2A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53" y="1054974"/>
            <a:ext cx="4773601" cy="2358182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7280594" y="3291359"/>
            <a:ext cx="4911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>
                <a:ea typeface="Times New Roman" panose="02020603050405020304" pitchFamily="18" charset="0"/>
              </a:rPr>
              <a:t>.</a:t>
            </a:r>
            <a:r>
              <a:rPr lang="ru-RU" sz="1600" dirty="0">
                <a:ea typeface="Times New Roman" panose="02020603050405020304" pitchFamily="18" charset="0"/>
              </a:rPr>
              <a:t>4</a:t>
            </a:r>
            <a:r>
              <a:rPr lang="en-US" sz="1600" dirty="0">
                <a:ea typeface="Times New Roman" panose="02020603050405020304" pitchFamily="18" charset="0"/>
              </a:rPr>
              <a:t>. </a:t>
            </a:r>
            <a:r>
              <a:rPr lang="ru-RU" sz="1600" dirty="0">
                <a:ea typeface="Times New Roman" panose="02020603050405020304" pitchFamily="18" charset="0"/>
              </a:rPr>
              <a:t>Модель сети Ф. </a:t>
            </a:r>
            <a:r>
              <a:rPr lang="ru-RU" sz="1600" dirty="0" err="1">
                <a:ea typeface="Times New Roman" panose="02020603050405020304" pitchFamily="18" charset="0"/>
              </a:rPr>
              <a:t>Корзениовски</a:t>
            </a:r>
            <a:r>
              <a:rPr lang="ru-RU" sz="1600" dirty="0">
                <a:ea typeface="Times New Roman" panose="02020603050405020304" pitchFamily="18" charset="0"/>
              </a:rPr>
              <a:t> (</a:t>
            </a:r>
            <a:r>
              <a:rPr lang="en-US" sz="1600" dirty="0"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ea typeface="Times New Roman" panose="02020603050405020304" pitchFamily="18" charset="0"/>
              </a:rPr>
              <a:t>3</a:t>
            </a:r>
            <a:r>
              <a:rPr lang="en-US" sz="1600" dirty="0">
                <a:ea typeface="Times New Roman" panose="02020603050405020304" pitchFamily="18" charset="0"/>
              </a:rPr>
              <a:t>]</a:t>
            </a:r>
            <a:r>
              <a:rPr lang="ru-RU" sz="1600" dirty="0">
                <a:ea typeface="Times New Roman" panose="02020603050405020304" pitchFamily="18" charset="0"/>
              </a:rPr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303" y="939309"/>
                <a:ext cx="6549292" cy="2840243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sz="2000" u="sng" dirty="0">
                    <a:solidFill>
                      <a:schemeClr val="tx1"/>
                    </a:solidFill>
                  </a:rPr>
                  <a:t>Параметры </a:t>
                </a:r>
                <a:r>
                  <a:rPr lang="ru-RU" sz="2000" u="sng" dirty="0" err="1">
                    <a:solidFill>
                      <a:schemeClr val="tx1"/>
                    </a:solidFill>
                  </a:rPr>
                  <a:t>нейросети</a:t>
                </a:r>
                <a:r>
                  <a:rPr lang="ru-RU" sz="2000" u="sng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Функция активации скрытых слоев –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ReLU</a:t>
                </a:r>
                <a:r>
                  <a:rPr lang="ru-RU" sz="2000" dirty="0">
                    <a:solidFill>
                      <a:schemeClr val="tx1"/>
                    </a:solidFill>
                  </a:rPr>
                  <a:t>, количество узлов -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512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Выходной слой –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softmax</a:t>
                </a:r>
                <a:r>
                  <a:rPr lang="ru-RU" sz="2000" dirty="0">
                    <a:solidFill>
                      <a:schemeClr val="tx1"/>
                    </a:solidFill>
                  </a:rPr>
                  <a:t>, количество узлов -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Оптимизатор – </a:t>
                </a:r>
                <a:r>
                  <a:rPr lang="en-US" sz="2000" dirty="0">
                    <a:solidFill>
                      <a:schemeClr val="tx1"/>
                    </a:solidFill>
                  </a:rPr>
                  <a:t>Adam;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Функция штрафа – разреженная категориальная кросс-энтропия:</a:t>
                </a:r>
              </a:p>
              <a:p>
                <a:pPr marL="45720" indent="0" algn="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		(1</a:t>
                </a:r>
                <a:r>
                  <a:rPr lang="ru-RU" sz="2000" dirty="0">
                    <a:solidFill>
                      <a:schemeClr val="tx1"/>
                    </a:solidFill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:r>
                  <a:rPr lang="ru-RU" sz="2000" dirty="0">
                    <a:solidFill>
                      <a:schemeClr val="tx1"/>
                    </a:solidFill>
                  </a:rPr>
                  <a:t>функция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03" y="939309"/>
                <a:ext cx="6549292" cy="2840243"/>
              </a:xfrm>
              <a:prstGeom prst="rect">
                <a:avLst/>
              </a:prstGeom>
              <a:blipFill>
                <a:blip r:embed="rId3"/>
                <a:stretch>
                  <a:fillRect l="-279" t="-1073" r="-931" b="-28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731303" y="4315068"/>
                <a:ext cx="10902400" cy="1297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Метрика – </a:t>
                </a:r>
                <a:r>
                  <a:rPr lang="en-US" sz="2000" dirty="0"/>
                  <a:t>accuracy</a:t>
                </a:r>
                <a:r>
                  <a:rPr lang="ru-RU" sz="2000" dirty="0"/>
                  <a:t>:</a:t>
                </a:r>
              </a:p>
              <a:p>
                <a:pPr marL="45720" indent="0" algn="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,		</a:t>
                </a:r>
                <a:r>
                  <a:rPr lang="ru-RU" sz="2000" dirty="0"/>
                  <a:t>					</a:t>
                </a:r>
                <a:r>
                  <a:rPr lang="en-US" sz="2000" dirty="0"/>
                  <a:t>(1</a:t>
                </a:r>
                <a:r>
                  <a:rPr lang="ru-RU" sz="2000" dirty="0"/>
                  <a:t>6</a:t>
                </a:r>
                <a:r>
                  <a:rPr lang="en-US" sz="2000" dirty="0"/>
                  <a:t>)</a:t>
                </a:r>
                <a:endParaRPr lang="ru-RU" sz="2000" dirty="0"/>
              </a:p>
              <a:p>
                <a:pPr marL="4572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количество меток,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sz="2000" dirty="0"/>
                  <a:t> - </a:t>
                </a:r>
                <a:r>
                  <a:rPr lang="ru-RU" sz="2000" dirty="0"/>
                  <a:t>вектор полученных меток,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вектор верных меток.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03" y="4315068"/>
                <a:ext cx="10902400" cy="1297984"/>
              </a:xfrm>
              <a:prstGeom prst="rect">
                <a:avLst/>
              </a:prstGeom>
              <a:blipFill>
                <a:blip r:embed="rId4"/>
                <a:stretch>
                  <a:fillRect l="-503" t="-3756" r="-559" b="-21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12</a:t>
            </a:fld>
            <a:r>
              <a:rPr lang="en-US"/>
              <a:t>/18</a:t>
            </a:r>
            <a:endParaRPr lang="ru-RU" dirty="0"/>
          </a:p>
        </p:txBody>
      </p:sp>
      <p:sp>
        <p:nvSpPr>
          <p:cNvPr id="12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58119" y="6223828"/>
            <a:ext cx="9348109" cy="365125"/>
          </a:xfrm>
        </p:spPr>
        <p:txBody>
          <a:bodyPr/>
          <a:lstStyle/>
          <a:p>
            <a:pPr lvl="0"/>
            <a:r>
              <a:rPr lang="en-US" sz="1200" dirty="0">
                <a:solidFill>
                  <a:schemeClr val="accent1"/>
                </a:solidFill>
              </a:rPr>
              <a:t>[3] F. </a:t>
            </a:r>
            <a:r>
              <a:rPr lang="en-US" sz="1200" dirty="0" err="1">
                <a:solidFill>
                  <a:schemeClr val="accent1"/>
                </a:solidFill>
              </a:rPr>
              <a:t>Korzeniowski</a:t>
            </a:r>
            <a:r>
              <a:rPr lang="en-US" sz="1200" dirty="0">
                <a:solidFill>
                  <a:schemeClr val="accent1"/>
                </a:solidFill>
              </a:rPr>
              <a:t>. Harmonic Analysis of Musical Audio using Deep Neural Networks // Linz, September 2018.</a:t>
            </a:r>
            <a:endParaRPr lang="ru-RU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6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Подача данных на вход. </a:t>
            </a:r>
            <a:endParaRPr lang="ru-RU" sz="4800" dirty="0"/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CECBFFEE-5029-4E7A-AB57-EE46E254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212290"/>
            <a:ext cx="10515599" cy="2958058"/>
          </a:xfrm>
        </p:spPr>
        <p:txBody>
          <a:bodyPr/>
          <a:lstStyle/>
          <a:p>
            <a:pPr marL="45720" indent="0">
              <a:spcBef>
                <a:spcPts val="600"/>
              </a:spcBef>
              <a:buNone/>
            </a:pPr>
            <a:r>
              <a:rPr lang="ru-RU" sz="2000" u="sng" dirty="0">
                <a:solidFill>
                  <a:schemeClr val="tx1"/>
                </a:solidFill>
              </a:rPr>
              <a:t>Входные данные</a:t>
            </a:r>
            <a:r>
              <a:rPr lang="ru-RU" sz="2000" u="sng" dirty="0" smtClean="0">
                <a:solidFill>
                  <a:schemeClr val="tx1"/>
                </a:solidFill>
              </a:rPr>
              <a:t>:</a:t>
            </a:r>
          </a:p>
          <a:p>
            <a:pPr marL="45720" indent="0">
              <a:spcBef>
                <a:spcPts val="600"/>
              </a:spcBef>
              <a:buNone/>
            </a:pPr>
            <a:endParaRPr lang="ru-RU" sz="2000" u="sng" dirty="0">
              <a:solidFill>
                <a:schemeClr val="tx1"/>
              </a:solidFill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ru-RU" sz="2000" i="1" dirty="0">
                <a:solidFill>
                  <a:schemeClr val="tx1"/>
                </a:solidFill>
              </a:rPr>
              <a:t>Подход 1</a:t>
            </a:r>
            <a:r>
              <a:rPr lang="ru-RU" sz="2000" dirty="0">
                <a:solidFill>
                  <a:schemeClr val="tx1"/>
                </a:solidFill>
              </a:rPr>
              <a:t> – спектрограммы, полученные из спектра сигнала (модель 1</a:t>
            </a:r>
            <a:r>
              <a:rPr lang="ru-RU" sz="2000" dirty="0" smtClean="0">
                <a:solidFill>
                  <a:schemeClr val="tx1"/>
                </a:solidFill>
              </a:rPr>
              <a:t>);</a:t>
            </a:r>
          </a:p>
          <a:p>
            <a:pPr marL="45720" indent="0">
              <a:spcBef>
                <a:spcPts val="600"/>
              </a:spcBef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ru-RU" sz="2000" i="1" dirty="0">
                <a:solidFill>
                  <a:schemeClr val="tx1"/>
                </a:solidFill>
              </a:rPr>
              <a:t>Подход 2</a:t>
            </a:r>
            <a:r>
              <a:rPr lang="ru-RU" sz="2000" dirty="0">
                <a:solidFill>
                  <a:schemeClr val="tx1"/>
                </a:solidFill>
              </a:rPr>
              <a:t> – спектрограммы, полученные из мел-</a:t>
            </a:r>
            <a:r>
              <a:rPr lang="ru-RU" sz="2000" dirty="0" err="1">
                <a:solidFill>
                  <a:schemeClr val="tx1"/>
                </a:solidFill>
              </a:rPr>
              <a:t>кепстра</a:t>
            </a:r>
            <a:r>
              <a:rPr lang="ru-RU" sz="2000" dirty="0">
                <a:solidFill>
                  <a:schemeClr val="tx1"/>
                </a:solidFill>
              </a:rPr>
              <a:t> (модель 2</a:t>
            </a:r>
            <a:r>
              <a:rPr lang="ru-RU" sz="2000" dirty="0" smtClean="0">
                <a:solidFill>
                  <a:schemeClr val="tx1"/>
                </a:solidFill>
              </a:rPr>
              <a:t>).</a:t>
            </a:r>
          </a:p>
          <a:p>
            <a:pPr marL="45720" indent="0">
              <a:spcBef>
                <a:spcPts val="600"/>
              </a:spcBef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Подаем данные пакетами по 64 вектора.</a:t>
            </a: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13</a:t>
            </a:fld>
            <a:r>
              <a:rPr lang="en-US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499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Подача данных на вход. Сопоставление номера класса и ноты</a:t>
            </a:r>
            <a:endParaRPr lang="ru-RU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7BF80D6E-39E6-4E3F-8062-1C1F13C602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1435693"/>
                <a:ext cx="10515599" cy="4666004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spcBef>
                    <a:spcPts val="600"/>
                  </a:spcBef>
                  <a:buFont typeface="Corbel" pitchFamily="34" charset="0"/>
                  <a:buNone/>
                </a:pPr>
                <a:r>
                  <a:rPr lang="ru-RU" sz="2000" u="sng" dirty="0">
                    <a:solidFill>
                      <a:schemeClr val="tx1"/>
                    </a:solidFill>
                  </a:rPr>
                  <a:t>Параметры спектрограмм: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Размер кадра</a:t>
                </a:r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2048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отсчетов;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Размер шага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отсчета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Длина коротких спектров: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𝑐𝑒𝑖𝑙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d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=1025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отсчетов;			               (17)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Множество таких коротких спектров – одна спектрограмма;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Количество последовательных спектрограмм –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штук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45720" indent="0">
                  <a:spcBef>
                    <a:spcPts val="600"/>
                  </a:spcBef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i="1" dirty="0">
                    <a:solidFill>
                      <a:schemeClr val="tx1"/>
                    </a:solidFill>
                  </a:rPr>
                  <a:t>Таким образом, размер входа модели нейросети –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1025х15</m:t>
                    </m:r>
                  </m:oMath>
                </a14:m>
                <a:r>
                  <a:rPr lang="ru-RU" sz="2000" i="1" dirty="0">
                    <a:solidFill>
                      <a:schemeClr val="tx1"/>
                    </a:solidFill>
                  </a:rPr>
                  <a:t>.</a:t>
                </a:r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i="1" dirty="0">
                    <a:solidFill>
                      <a:schemeClr val="tx1"/>
                    </a:solidFill>
                  </a:rPr>
                  <a:t>Если применять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r>
                  <a:rPr lang="ru-RU" sz="2000" i="1" dirty="0">
                    <a:solidFill>
                      <a:schemeClr val="tx1"/>
                    </a:solidFill>
                  </a:rPr>
                  <a:t> треугольных фильтров, то размер входа –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z="2000" i="1" dirty="0" smtClean="0">
                    <a:solidFill>
                      <a:schemeClr val="tx1"/>
                    </a:solidFill>
                  </a:rPr>
                  <a:t>.</a:t>
                </a:r>
                <a:endParaRPr lang="ru-RU" sz="2000" i="1" dirty="0" smtClean="0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600"/>
                  </a:spcBef>
                  <a:buNone/>
                </a:pPr>
                <a:endParaRPr lang="en-US" sz="2000" i="1" dirty="0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Ноты сопоставляются с номерами классов в соответствии с таблицей 1.</a:t>
                </a:r>
              </a:p>
            </p:txBody>
          </p:sp>
        </mc:Choice>
        <mc:Fallback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7BF80D6E-39E6-4E3F-8062-1C1F13C60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1435693"/>
                <a:ext cx="10515599" cy="4666004"/>
              </a:xfrm>
              <a:prstGeom prst="rect">
                <a:avLst/>
              </a:prstGeom>
              <a:blipFill>
                <a:blip r:embed="rId2"/>
                <a:stretch>
                  <a:fillRect l="-116" t="-1438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14</a:t>
            </a:fld>
            <a:r>
              <a:rPr lang="en-US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11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Реализация. Результаты для модели 1.</a:t>
            </a:r>
            <a:endParaRPr lang="ru-RU" sz="48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99" y="3492266"/>
            <a:ext cx="3604905" cy="1759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51175" y="5575393"/>
                <a:ext cx="1168964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>
                    <a:ea typeface="Times New Roman" panose="02020603050405020304" pitchFamily="18" charset="0"/>
                  </a:rPr>
                  <a:t>.</a:t>
                </a:r>
                <a:r>
                  <a:rPr lang="ru-RU" sz="1600" dirty="0">
                    <a:ea typeface="Times New Roman" panose="02020603050405020304" pitchFamily="18" charset="0"/>
                  </a:rPr>
                  <a:t>5</a:t>
                </a:r>
                <a:r>
                  <a:rPr lang="en-US" sz="1600" dirty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>
                    <a:ea typeface="Times New Roman" panose="02020603050405020304" pitchFamily="18" charset="0"/>
                  </a:rPr>
                  <a:t>Результаты для первой модели на 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100</m:t>
                    </m:r>
                  </m:oMath>
                </a14:m>
                <a:r>
                  <a:rPr lang="ru-RU" sz="1600" dirty="0">
                    <a:ea typeface="Times New Roman" panose="02020603050405020304" pitchFamily="18" charset="0"/>
                  </a:rPr>
                  <a:t> эпохах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95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.28%</m:t>
                    </m:r>
                  </m:oMath>
                </a14:m>
                <a:r>
                  <a:rPr lang="en-US" sz="1600" dirty="0">
                    <a:ea typeface="Times New Roman" panose="02020603050405020304" pitchFamily="18" charset="0"/>
                  </a:rPr>
                  <a:t> </a:t>
                </a:r>
                <a:r>
                  <a:rPr lang="ru-RU" sz="1600" dirty="0">
                    <a:ea typeface="Times New Roman" panose="02020603050405020304" pitchFamily="18" charset="0"/>
                  </a:rPr>
                  <a:t>точности</a:t>
                </a:r>
                <a:r>
                  <a:rPr lang="en-US" sz="1600" dirty="0">
                    <a:ea typeface="Times New Roman" panose="02020603050405020304" pitchFamily="18" charset="0"/>
                  </a:rPr>
                  <a:t>, </a:t>
                </a:r>
                <a:r>
                  <a:rPr lang="ru-RU" sz="1600" dirty="0">
                    <a:ea typeface="Times New Roman" panose="02020603050405020304" pitchFamily="18" charset="0"/>
                  </a:rPr>
                  <a:t>время – 12 мин. 45 сек.). (а) – пример спектрограммы. (б) и (в) – графики сравнения штрафа и точности на обучающей и проверочной выборках. (г) – результат предсказания ноты «ми». (д) матрица ошибок. </a:t>
                </a: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5" y="5575393"/>
                <a:ext cx="11689649" cy="830997"/>
              </a:xfrm>
              <a:prstGeom prst="rect">
                <a:avLst/>
              </a:prstGeom>
              <a:blipFill>
                <a:blip r:embed="rId5"/>
                <a:stretch>
                  <a:fillRect t="-2206" r="-52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573" y="928195"/>
            <a:ext cx="3713207" cy="1893922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2004192" y="3257283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(а)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2003377" y="521895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(б)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604512" y="2767999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(в)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8781" y="937248"/>
            <a:ext cx="3367544" cy="4281703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666453" y="521895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(г)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9329529" y="521895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(д)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15</a:t>
            </a:fld>
            <a:r>
              <a:rPr lang="en-US"/>
              <a:t>/18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7974" y="3069553"/>
            <a:ext cx="3018916" cy="21106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897120"/>
            <a:ext cx="2452725" cy="236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9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65" y="3547093"/>
            <a:ext cx="3469103" cy="1747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Реализация. Результаты для модели 2.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51175" y="5505782"/>
                <a:ext cx="1168964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>
                    <a:ea typeface="Times New Roman" panose="02020603050405020304" pitchFamily="18" charset="0"/>
                  </a:rPr>
                  <a:t>.</a:t>
                </a:r>
                <a:r>
                  <a:rPr lang="ru-RU" sz="1600" dirty="0">
                    <a:ea typeface="Times New Roman" panose="02020603050405020304" pitchFamily="18" charset="0"/>
                  </a:rPr>
                  <a:t>6</a:t>
                </a:r>
                <a:r>
                  <a:rPr lang="en-US" sz="1600" dirty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>
                    <a:ea typeface="Times New Roman" panose="02020603050405020304" pitchFamily="18" charset="0"/>
                  </a:rPr>
                  <a:t>Результаты для второй модели на 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100</m:t>
                    </m:r>
                  </m:oMath>
                </a14:m>
                <a:r>
                  <a:rPr lang="ru-RU" sz="1600" dirty="0">
                    <a:ea typeface="Times New Roman" panose="02020603050405020304" pitchFamily="18" charset="0"/>
                  </a:rPr>
                  <a:t> эпохах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1.85%</m:t>
                    </m:r>
                  </m:oMath>
                </a14:m>
                <a:r>
                  <a:rPr lang="en-US" sz="1600" dirty="0">
                    <a:ea typeface="Times New Roman" panose="02020603050405020304" pitchFamily="18" charset="0"/>
                  </a:rPr>
                  <a:t> </a:t>
                </a:r>
                <a:r>
                  <a:rPr lang="ru-RU" sz="1600" dirty="0">
                    <a:ea typeface="Times New Roman" panose="02020603050405020304" pitchFamily="18" charset="0"/>
                  </a:rPr>
                  <a:t>точности, время – 3 мин. 25 сек.). (а) – пример спектрограммы. (б) и (в) – графики сравнения штрафа и точности на обучающей и проверочной выборках. (г) – результат предсказания ноты «ми». (д) матрица ошибок. </a:t>
                </a: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5" y="5505782"/>
                <a:ext cx="11689649" cy="830997"/>
              </a:xfrm>
              <a:prstGeom prst="rect">
                <a:avLst/>
              </a:prstGeom>
              <a:blipFill>
                <a:blip r:embed="rId6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924457" y="3283003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(а)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924457" y="523931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(б)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504921" y="278894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(в)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497976" y="523931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(г)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9537548" y="523931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(д)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4981" y="985130"/>
            <a:ext cx="3683252" cy="183698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16</a:t>
            </a:fld>
            <a:r>
              <a:rPr lang="en-US"/>
              <a:t>/18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099" y="867316"/>
            <a:ext cx="2474402" cy="24156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9133" y="3143804"/>
            <a:ext cx="3150133" cy="211182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42117" y="993013"/>
            <a:ext cx="3515199" cy="430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01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Демонстрационный пример</a:t>
            </a:r>
            <a:endParaRPr lang="ru-RU" sz="48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3085388" y="4748087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51175" y="5505782"/>
                <a:ext cx="1168964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>
                    <a:ea typeface="Times New Roman" panose="02020603050405020304" pitchFamily="18" charset="0"/>
                  </a:rPr>
                  <a:t>.</a:t>
                </a:r>
                <a:r>
                  <a:rPr lang="ru-RU" sz="1600" dirty="0">
                    <a:ea typeface="Times New Roman" panose="02020603050405020304" pitchFamily="18" charset="0"/>
                  </a:rPr>
                  <a:t>7</a:t>
                </a:r>
                <a:r>
                  <a:rPr lang="en-US" sz="1600" dirty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>
                    <a:ea typeface="Times New Roman" panose="02020603050405020304" pitchFamily="18" charset="0"/>
                  </a:rPr>
                  <a:t>Результаты для демонстрационного файла. (а) – модель 1, точность –</a:t>
                </a:r>
                <a:r>
                  <a:rPr lang="en-US" sz="1600" dirty="0"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43.75%</m:t>
                    </m:r>
                  </m:oMath>
                </a14:m>
                <a:r>
                  <a:rPr lang="ru-RU" sz="1600" dirty="0">
                    <a:ea typeface="Times New Roman" panose="02020603050405020304" pitchFamily="18" charset="0"/>
                  </a:rPr>
                  <a:t>. (б)  - модель 2, точность -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21.88%</m:t>
                    </m:r>
                  </m:oMath>
                </a14:m>
                <a:r>
                  <a:rPr lang="ru-RU" sz="1600" dirty="0">
                    <a:ea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5" y="5505782"/>
                <a:ext cx="11689649" cy="338554"/>
              </a:xfrm>
              <a:prstGeom prst="rect">
                <a:avLst/>
              </a:prstGeom>
              <a:blipFill>
                <a:blip r:embed="rId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8738271" y="4715572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(б)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17</a:t>
            </a:fld>
            <a:r>
              <a:rPr lang="en-US"/>
              <a:t>/18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5" y="1012968"/>
            <a:ext cx="5380291" cy="36013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881" y="1012968"/>
            <a:ext cx="5506723" cy="360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673"/>
          </a:xfrm>
        </p:spPr>
        <p:txBody>
          <a:bodyPr>
            <a:noAutofit/>
          </a:bodyPr>
          <a:lstStyle/>
          <a:p>
            <a:r>
              <a:rPr lang="ru-RU" sz="3200" dirty="0"/>
              <a:t>Выводы по промежуточным результатам и дальнейшая работа</a:t>
            </a:r>
            <a:endParaRPr lang="ru-RU" sz="4800" dirty="0"/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CECBFFEE-5029-4E7A-AB57-EE46E254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192"/>
            <a:ext cx="10515599" cy="4336401"/>
          </a:xfrm>
        </p:spPr>
        <p:txBody>
          <a:bodyPr/>
          <a:lstStyle/>
          <a:p>
            <a:pPr marL="4572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Выводы:</a:t>
            </a:r>
          </a:p>
          <a:p>
            <a:r>
              <a:rPr lang="ru-RU" sz="2000" dirty="0">
                <a:solidFill>
                  <a:schemeClr val="tx1"/>
                </a:solidFill>
              </a:rPr>
              <a:t>Оба подхода дают неплохую точность распознавания нот при обучении, но при демонстрации их точность довольно низкая;</a:t>
            </a:r>
          </a:p>
          <a:p>
            <a:r>
              <a:rPr lang="ru-RU" sz="2000" dirty="0">
                <a:solidFill>
                  <a:schemeClr val="tx1"/>
                </a:solidFill>
              </a:rPr>
              <a:t>При использовании обоих подходов присутствует переобучение.</a:t>
            </a:r>
          </a:p>
          <a:p>
            <a:pPr marL="4572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Следующие шаги исследования для модели 2: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Изменение шага окна;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Изменение количества кадров, подаваемых на вход </a:t>
            </a:r>
            <a:r>
              <a:rPr lang="ru-RU" sz="2000" dirty="0" err="1">
                <a:solidFill>
                  <a:schemeClr val="tx1"/>
                </a:solidFill>
              </a:rPr>
              <a:t>нейросети</a:t>
            </a:r>
            <a:r>
              <a:rPr lang="ru-RU" sz="2000" dirty="0">
                <a:solidFill>
                  <a:schemeClr val="tx1"/>
                </a:solidFill>
              </a:rPr>
              <a:t>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Борьба с переобучением;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Поиск оптимальных треугольных фильтров;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Использование ДКП вместо </a:t>
            </a:r>
            <a:r>
              <a:rPr lang="en-US" sz="2000" dirty="0">
                <a:solidFill>
                  <a:schemeClr val="tx1"/>
                </a:solidFill>
              </a:rPr>
              <a:t>STFT.</a:t>
            </a:r>
            <a:endParaRPr lang="ru-RU" sz="20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18</a:t>
            </a:fld>
            <a:r>
              <a:rPr lang="en-US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93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Спасибо за внимание!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19</a:t>
            </a:fld>
            <a:r>
              <a:rPr lang="en-US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90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Актуальность исследования</a:t>
            </a:r>
            <a:endParaRPr lang="ru-RU" sz="48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2C82E98-894E-4093-9B79-10CDA641C9D7}"/>
              </a:ext>
            </a:extLst>
          </p:cNvPr>
          <p:cNvSpPr txBox="1">
            <a:spLocks/>
          </p:cNvSpPr>
          <p:nvPr/>
        </p:nvSpPr>
        <p:spPr>
          <a:xfrm>
            <a:off x="838200" y="1218964"/>
            <a:ext cx="6659880" cy="192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Существует множество направлений обработки музыки. Одна из задач – поиск музыки по фрагменту. </a:t>
            </a:r>
            <a:r>
              <a:rPr lang="ru-RU" sz="2000" dirty="0"/>
              <a:t>Самое известное приложение для сопоставления мелодий – </a:t>
            </a:r>
            <a:r>
              <a:rPr lang="en-US" sz="2000" dirty="0"/>
              <a:t>“</a:t>
            </a:r>
            <a:r>
              <a:rPr lang="en-US" sz="2000" dirty="0" err="1"/>
              <a:t>Shazam</a:t>
            </a:r>
            <a:r>
              <a:rPr lang="en-US" sz="2000" dirty="0"/>
              <a:t>”.</a:t>
            </a:r>
            <a:r>
              <a:rPr lang="ru-RU" sz="2000" dirty="0"/>
              <a:t> Проблема, с которой можно столкнуться при его использовании: сопоставление оригинальной записи и, например, обычного </a:t>
            </a:r>
            <a:r>
              <a:rPr lang="ru-RU" sz="2000" dirty="0" err="1"/>
              <a:t>акапельного</a:t>
            </a:r>
            <a:r>
              <a:rPr lang="ru-RU" sz="2000" dirty="0"/>
              <a:t> исполнения.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51CDB90-8911-4AE9-ADBE-ED40001C3123}"/>
              </a:ext>
            </a:extLst>
          </p:cNvPr>
          <p:cNvSpPr txBox="1">
            <a:spLocks/>
          </p:cNvSpPr>
          <p:nvPr/>
        </p:nvSpPr>
        <p:spPr>
          <a:xfrm>
            <a:off x="838200" y="3264409"/>
            <a:ext cx="10690077" cy="3055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Возможное решение – использование механизма </a:t>
            </a:r>
            <a:r>
              <a:rPr lang="ru-RU" sz="2000" b="1" i="1" dirty="0"/>
              <a:t>распознавания нот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/>
              <a:t>Примеры применения распознавания нот главной мелодии:</a:t>
            </a:r>
          </a:p>
          <a:p>
            <a:pPr indent="-18288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ru-RU" sz="2000" dirty="0"/>
              <a:t>Аудио-поисковая система, то есть системы поиска музыки по фрагменту главной мелодии, напетой или сыгранной на каком-либо инструменте;</a:t>
            </a:r>
          </a:p>
          <a:p>
            <a:pPr indent="-18288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ru-RU" sz="2000" dirty="0"/>
              <a:t>Замена музыкального инструмента, воспроизводящего мелодию.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Одно из решений задачи распознавания нот – комбинация </a:t>
            </a:r>
            <a:r>
              <a:rPr lang="ru-RU" sz="2000" i="1" dirty="0"/>
              <a:t>гармонического анализа </a:t>
            </a:r>
            <a:r>
              <a:rPr lang="ru-RU" sz="2000" dirty="0"/>
              <a:t>и </a:t>
            </a:r>
            <a:r>
              <a:rPr lang="ru-RU" sz="2000" i="1" dirty="0"/>
              <a:t>нейронных сетей </a:t>
            </a:r>
            <a:r>
              <a:rPr lang="ru-RU" sz="2000" dirty="0"/>
              <a:t>за счет знания законов музыки и высоких вычислительных мощностей.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pic>
        <p:nvPicPr>
          <p:cNvPr id="8" name="Picture 2" descr="Приложения в Google Play – Shazam (шазам)">
            <a:extLst>
              <a:ext uri="{FF2B5EF4-FFF2-40B4-BE49-F238E27FC236}">
                <a16:creationId xmlns:a16="http://schemas.microsoft.com/office/drawing/2014/main" id="{FA96D102-F309-44D3-A696-73C570EF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63" y="1252728"/>
            <a:ext cx="3644537" cy="177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2</a:t>
            </a:fld>
            <a:r>
              <a:rPr lang="en-US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2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Проблема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82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Цель исследования: </a:t>
            </a:r>
            <a:r>
              <a:rPr lang="ru-RU" sz="2000" dirty="0">
                <a:solidFill>
                  <a:schemeClr val="tx1"/>
                </a:solidFill>
              </a:rPr>
              <a:t>разработка метода распознавания нот мелодии путем извлечения основных гармоник.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Сведем обработку звука к работе с изображением.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3</a:t>
            </a:fld>
            <a:r>
              <a:rPr lang="en-US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53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Обзор существующих методов обработки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827772"/>
                <a:ext cx="10515600" cy="3469591"/>
              </a:xfrm>
            </p:spPr>
            <p:txBody>
              <a:bodyPr anchor="t">
                <a:normAutofit/>
              </a:bodyPr>
              <a:lstStyle/>
              <a:p>
                <a:pPr marL="0" indent="0" defTabSz="914400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Самые распространенные слои нейросетей: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1000"/>
                  </a:spcBef>
                </a:pPr>
                <a:r>
                  <a:rPr lang="ru-RU" sz="2000" dirty="0" err="1">
                    <a:solidFill>
                      <a:schemeClr val="tx1"/>
                    </a:solidFill>
                  </a:rPr>
                  <a:t>Сверточный</a:t>
                </a:r>
                <a:r>
                  <a:rPr lang="ru-RU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1000"/>
                  </a:spcBef>
                </a:pPr>
                <a:r>
                  <a:rPr lang="ru-RU" sz="2000" dirty="0" err="1">
                    <a:solidFill>
                      <a:schemeClr val="tx1"/>
                    </a:solidFill>
                  </a:rPr>
                  <a:t>Пулинг</a:t>
                </a:r>
                <a:r>
                  <a:rPr lang="ru-RU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Для регуляризации чаще используется слой </a:t>
                </a:r>
                <a:r>
                  <a:rPr lang="en-US" sz="2000" dirty="0">
                    <a:solidFill>
                      <a:schemeClr val="tx1"/>
                    </a:solidFill>
                  </a:rPr>
                  <a:t>Dropout. </a:t>
                </a:r>
                <a:r>
                  <a:rPr lang="ru-RU" sz="2000" dirty="0">
                    <a:solidFill>
                      <a:schemeClr val="tx1"/>
                    </a:solidFill>
                  </a:rPr>
                  <a:t>Выходной слой –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r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</a:t>
                </a:r>
                <a:r>
                  <a:rPr lang="en-US" sz="2000" dirty="0">
                    <a:solidFill>
                      <a:schemeClr val="tx1"/>
                    </a:solidFill>
                  </a:rPr>
                  <a:t> 						(1)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tx1"/>
                    </a:solidFill>
                  </a:rPr>
                  <a:t>вектор оценок,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tx1"/>
                    </a:solidFill>
                  </a:rPr>
                  <a:t>количество классов.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827772"/>
                <a:ext cx="10515600" cy="3469591"/>
              </a:xfrm>
              <a:blipFill>
                <a:blip r:embed="rId2"/>
                <a:stretch>
                  <a:fillRect l="-580" t="-703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lh4.googleusercontent.com/JmKgtTY4e_q8CiQg5QySSaHEWzqRFyeCZxFRUAVwpyhePm58UGUSCf_KLrfm55Yz1aUFGpA4BRsGru494PxwHpF7BUdBw6Ajlxdpip_ys1ZbfAQS7MfB-MxTuw8WXCfXDMAlTZ58UpK8j1sQj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890" y="4245902"/>
            <a:ext cx="7404219" cy="204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6203429-B52F-49FB-996A-7C066676FFF5}"/>
              </a:ext>
            </a:extLst>
          </p:cNvPr>
          <p:cNvSpPr/>
          <p:nvPr/>
        </p:nvSpPr>
        <p:spPr>
          <a:xfrm>
            <a:off x="3624357" y="6223828"/>
            <a:ext cx="4755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>
                <a:ea typeface="Times New Roman" panose="02020603050405020304" pitchFamily="18" charset="0"/>
              </a:rPr>
              <a:t>.1. </a:t>
            </a:r>
            <a:r>
              <a:rPr lang="ru-RU" sz="1600" dirty="0">
                <a:ea typeface="Times New Roman" panose="02020603050405020304" pitchFamily="18" charset="0"/>
              </a:rPr>
              <a:t>Схема архитектуры </a:t>
            </a:r>
            <a:r>
              <a:rPr lang="en-US" sz="1600" dirty="0">
                <a:ea typeface="Times New Roman" panose="02020603050405020304" pitchFamily="18" charset="0"/>
              </a:rPr>
              <a:t>LeNet5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4</a:t>
            </a:fld>
            <a:r>
              <a:rPr lang="en-US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62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Обзор существующих методов обработки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4">
                <a:extLst>
                  <a:ext uri="{FF2B5EF4-FFF2-40B4-BE49-F238E27FC236}">
                    <a16:creationId xmlns:a16="http://schemas.microsoft.com/office/drawing/2014/main" id="{43035031-D869-4ACD-96DD-610A10A2EA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035170"/>
                <a:ext cx="10388097" cy="5280173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/>
                  <a:t>Логистическая регрессия:</a:t>
                </a:r>
                <a:r>
                  <a:rPr lang="en-US" sz="2000" dirty="0"/>
                  <a:t> 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оценивает, к какой категории данных принадлежит конкретная точка, путем вычисления 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вероятности принадлежности </a:t>
                </a:r>
                <a:r>
                  <a:rPr lang="ru-RU" sz="2000" dirty="0">
                    <a:solidFill>
                      <a:schemeClr val="tx1"/>
                    </a:solidFill>
                  </a:rPr>
                  <a:t>к классу. Следовательно, 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логистическая регрессия – частный случай линейного классификатора.</a:t>
                </a: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Линейный модели для каждого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</a:t>
                </a:r>
                <a:r>
                  <a:rPr lang="ru-RU" sz="2000" dirty="0" err="1">
                    <a:solidFill>
                      <a:schemeClr val="tx1"/>
                    </a:solidFill>
                  </a:rPr>
                  <a:t>го</a:t>
                </a:r>
                <a:r>
                  <a:rPr lang="ru-RU" sz="2000" dirty="0">
                    <a:solidFill>
                      <a:schemeClr val="tx1"/>
                    </a:solidFill>
                  </a:rPr>
                  <a:t> класса:</a:t>
                </a:r>
              </a:p>
              <a:p>
                <a:pPr marL="45720" indent="0" algn="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				</a:t>
                </a:r>
                <a:r>
                  <a:rPr lang="ru-RU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</a:rPr>
                  <a:t>	(2)</a:t>
                </a: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оценка принадлежности для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</a:t>
                </a:r>
                <a:r>
                  <a:rPr lang="ru-RU" sz="2000" dirty="0" err="1">
                    <a:solidFill>
                      <a:schemeClr val="tx1"/>
                    </a:solidFill>
                  </a:rPr>
                  <a:t>го</a:t>
                </a:r>
                <a:r>
                  <a:rPr lang="ru-RU" sz="2000" dirty="0">
                    <a:solidFill>
                      <a:schemeClr val="tx1"/>
                    </a:solidFill>
                  </a:rPr>
                  <a:t> класса,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>
                    <a:solidFill>
                      <a:schemeClr val="tx1"/>
                    </a:solidFill>
                  </a:rPr>
                  <a:t>веса,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сдвиг,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tx1"/>
                    </a:solidFill>
                  </a:rPr>
                  <a:t>вектор признаков. 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Вероятность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</a:t>
                </a:r>
                <a:r>
                  <a:rPr lang="ru-RU" sz="2000" dirty="0" err="1">
                    <a:solidFill>
                      <a:schemeClr val="tx1"/>
                    </a:solidFill>
                  </a:rPr>
                  <a:t>го</a:t>
                </a:r>
                <a:r>
                  <a:rPr lang="ru-RU" sz="2000" dirty="0">
                    <a:solidFill>
                      <a:schemeClr val="tx1"/>
                    </a:solidFill>
                  </a:rPr>
                  <a:t> класса:</a:t>
                </a:r>
              </a:p>
              <a:p>
                <a:pPr marL="45720" indent="0" algn="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.				(3)</a:t>
                </a:r>
              </a:p>
            </p:txBody>
          </p:sp>
        </mc:Choice>
        <mc:Fallback xmlns="">
          <p:sp>
            <p:nvSpPr>
              <p:cNvPr id="6" name="Объект 4">
                <a:extLst>
                  <a:ext uri="{FF2B5EF4-FFF2-40B4-BE49-F238E27FC236}">
                    <a16:creationId xmlns:a16="http://schemas.microsoft.com/office/drawing/2014/main" id="{43035031-D869-4ACD-96DD-610A10A2E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035170"/>
                <a:ext cx="10388097" cy="5280173"/>
              </a:xfrm>
              <a:prstGeom prst="rect">
                <a:avLst/>
              </a:prstGeom>
              <a:blipFill>
                <a:blip r:embed="rId2"/>
                <a:stretch>
                  <a:fillRect l="-117" t="-1270" r="-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5</a:t>
            </a:fld>
            <a:r>
              <a:rPr lang="en-US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68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Схема получения основной гармоники</a:t>
            </a:r>
            <a:endParaRPr lang="ru-RU" sz="48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6373406A-458E-4E2B-A451-C4507DB2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442879"/>
          </a:xfrm>
        </p:spPr>
        <p:txBody>
          <a:bodyPr anchor="t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Подготовка базы данных для распознавания;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Генерация спектрограмм на основе данных;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Формирование архитектуры нейронной сети для классификации нот;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Подача спектрограмм на вход нейронной сети и обучение модели;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Сопоставление полученных номера классов и нот.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6</a:t>
            </a:fld>
            <a:r>
              <a:rPr lang="en-US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64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13338"/>
                <a:ext cx="10515600" cy="5035062"/>
              </a:xfrm>
            </p:spPr>
            <p:txBody>
              <a:bodyPr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000" u="sng" dirty="0">
                    <a:solidFill>
                      <a:schemeClr val="tx1"/>
                    </a:solidFill>
                  </a:rPr>
                  <a:t>Формат данных </a:t>
                </a:r>
                <a:r>
                  <a:rPr lang="ru-RU" sz="2000" dirty="0">
                    <a:solidFill>
                      <a:schemeClr val="tx1"/>
                    </a:solidFill>
                  </a:rPr>
                  <a:t>- аудиофайлы формата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WAV</a:t>
                </a:r>
                <a:r>
                  <a:rPr lang="ru-RU" sz="2000" dirty="0">
                    <a:solidFill>
                      <a:schemeClr val="tx1"/>
                    </a:solidFill>
                  </a:rPr>
                  <a:t> (моно-сигналы) + информация  о частоте, времени появления и времени окончания каждой ноты в секундах.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Перевод длительности нот во время окончания: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(4)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время начала, </a:t>
                </a:r>
                <a14:m>
                  <m:oMath xmlns:m="http://schemas.openxmlformats.org/officeDocument/2006/math"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длительность,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искомое время окончания ноты.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Стандарт </a:t>
                </a:r>
                <a:r>
                  <a:rPr lang="en-US" sz="2000" dirty="0">
                    <a:solidFill>
                      <a:schemeClr val="tx1"/>
                    </a:solidFill>
                  </a:rPr>
                  <a:t>midi </a:t>
                </a:r>
                <a:r>
                  <a:rPr lang="ru-RU" sz="2000" dirty="0">
                    <a:solidFill>
                      <a:schemeClr val="tx1"/>
                    </a:solidFill>
                  </a:rPr>
                  <a:t>для перевода высоты тона в частоту: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=440∙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−69</m:t>
                            </m:r>
                          </m:num>
                          <m:den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	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>
                    <a:solidFill>
                      <a:schemeClr val="tx1"/>
                    </a:solidFill>
                  </a:rPr>
                  <a:t>5)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частота в Гц,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высота тона. Для удобства переведем секунды в отсчеты.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Стандартная частота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дискретизации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мелодии </a:t>
                </a:r>
                <a:r>
                  <a:rPr lang="ru-RU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44,1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кГц. Значит, формула перевода секунд в отсчеты –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∙44100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(6)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количество отсчетов,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время в секундах,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операция округления.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13338"/>
                <a:ext cx="10515600" cy="5035062"/>
              </a:xfrm>
              <a:blipFill>
                <a:blip r:embed="rId2"/>
                <a:stretch>
                  <a:fillRect l="-638" t="-1695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7</a:t>
            </a:fld>
            <a:r>
              <a:rPr lang="en-US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06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44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Набор данных:</a:t>
            </a:r>
          </a:p>
          <a:p>
            <a:r>
              <a:rPr lang="ru-RU" sz="2000" dirty="0">
                <a:solidFill>
                  <a:schemeClr val="tx1"/>
                </a:solidFill>
              </a:rPr>
              <a:t>«База данных с маркировкой звука флейты для автоматической транскрипции музыки» (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  <a:r>
              <a:rPr lang="ru-RU" sz="2000" dirty="0">
                <a:solidFill>
                  <a:schemeClr val="tx1"/>
                </a:solidFill>
              </a:rPr>
              <a:t>);</a:t>
            </a:r>
          </a:p>
          <a:p>
            <a:r>
              <a:rPr lang="ru-RU" sz="2000" dirty="0">
                <a:solidFill>
                  <a:schemeClr val="tx1"/>
                </a:solidFill>
              </a:rPr>
              <a:t>«CSD: набор данных детских песен для исследования певческого голоса»</a:t>
            </a:r>
            <a:r>
              <a:rPr lang="en-US" sz="2000" dirty="0">
                <a:solidFill>
                  <a:schemeClr val="tx1"/>
                </a:solidFill>
              </a:rPr>
              <a:t> ([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])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Обработка набора данных: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Загрузка баз данных и меток;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tx1"/>
                </a:solidFill>
              </a:rPr>
              <a:t>Переразбиение</a:t>
            </a:r>
            <a:r>
              <a:rPr lang="ru-RU" sz="2000" dirty="0">
                <a:solidFill>
                  <a:schemeClr val="tx1"/>
                </a:solidFill>
              </a:rPr>
              <a:t> загруженных данных на маленькие интервалы, пригодные для обучения;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tx1"/>
                </a:solidFill>
              </a:rPr>
              <a:t>Переразбиение</a:t>
            </a:r>
            <a:r>
              <a:rPr lang="ru-RU" sz="2000" dirty="0">
                <a:solidFill>
                  <a:schemeClr val="tx1"/>
                </a:solidFill>
              </a:rPr>
              <a:t> меток согласно данным.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8</a:t>
            </a:fld>
            <a:r>
              <a:rPr lang="en-US"/>
              <a:t>/18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58119" y="5881270"/>
            <a:ext cx="9348109" cy="1050240"/>
          </a:xfrm>
        </p:spPr>
        <p:txBody>
          <a:bodyPr/>
          <a:lstStyle/>
          <a:p>
            <a:r>
              <a:rPr lang="en-US" sz="1200" dirty="0">
                <a:solidFill>
                  <a:schemeClr val="accent1"/>
                </a:solidFill>
              </a:rPr>
              <a:t>[1] E. A. Cantos, J. M. I. </a:t>
            </a:r>
            <a:r>
              <a:rPr lang="en-US" sz="1200" dirty="0" err="1">
                <a:solidFill>
                  <a:schemeClr val="accent1"/>
                </a:solidFill>
              </a:rPr>
              <a:t>Quereda</a:t>
            </a:r>
            <a:r>
              <a:rPr lang="en-US" sz="1200" dirty="0">
                <a:solidFill>
                  <a:schemeClr val="accent1"/>
                </a:solidFill>
              </a:rPr>
              <a:t>, J. J. V. Mas. Flute audio labelled database for Automatic Music Transcription // </a:t>
            </a:r>
            <a:r>
              <a:rPr lang="en-US" sz="1200" dirty="0" err="1">
                <a:solidFill>
                  <a:schemeClr val="accent1"/>
                </a:solidFill>
              </a:rPr>
              <a:t>Zenodo</a:t>
            </a:r>
            <a:r>
              <a:rPr lang="en-US" sz="1200" dirty="0">
                <a:solidFill>
                  <a:schemeClr val="accent1"/>
                </a:solidFill>
              </a:rPr>
              <a:t>, September 4, 2018.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[2] S. Choi, W. Kim, S. Park, S. Yong, J. Nam. CSD: Children’s Song Dataset for Singing Voice Research (1.0) // International Society for Music Information Retrieval (ISMIR), </a:t>
            </a:r>
            <a:r>
              <a:rPr lang="en-US" sz="1200" dirty="0" err="1">
                <a:solidFill>
                  <a:schemeClr val="accent1"/>
                </a:solidFill>
              </a:rPr>
              <a:t>Zenodo</a:t>
            </a:r>
            <a:r>
              <a:rPr lang="en-US" sz="1200" dirty="0">
                <a:solidFill>
                  <a:schemeClr val="accent1"/>
                </a:solidFill>
              </a:rPr>
              <a:t>, May 25, 2021</a:t>
            </a:r>
            <a:endParaRPr lang="ru-RU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3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336"/>
                <a:ext cx="7268570" cy="51430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Математическая формула частоты для всего звукоряда имеет вид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				(7)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частота камертона (обычно соответствует ноте </a:t>
                </a:r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  <a:r>
                  <a:rPr lang="ru-RU" sz="2000" dirty="0">
                    <a:solidFill>
                      <a:schemeClr val="tx1"/>
                    </a:solidFill>
                  </a:rPr>
                  <a:t> и равна 440 Гц),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количество полутонов в интервале от исследуемого звука к эталону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Количество полутонов, на которое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отстает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1/12</m:t>
                                </m:r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r>
                  <a:rPr lang="en-US" sz="2000" dirty="0">
                    <a:solidFill>
                      <a:schemeClr val="tx1"/>
                    </a:solidFill>
                  </a:rPr>
                  <a:t>				(</a:t>
                </a:r>
                <a:r>
                  <a:rPr lang="ru-RU" sz="2000" dirty="0">
                    <a:solidFill>
                      <a:schemeClr val="tx1"/>
                    </a:solidFill>
                  </a:rPr>
                  <a:t>8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b="0" dirty="0">
                    <a:solidFill>
                      <a:schemeClr val="tx1"/>
                    </a:solidFill>
                  </a:rPr>
                  <a:t>Сведение нот к одной октаве:</a:t>
                </a: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𝑟𝑜𝑢𝑛𝑑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%12,                    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12+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𝑟𝑜𝑢𝑛𝑑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%12,          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	(</a:t>
                </a:r>
                <a:r>
                  <a:rPr lang="ru-RU" sz="2000" dirty="0">
                    <a:solidFill>
                      <a:schemeClr val="tx1"/>
                    </a:solidFill>
                  </a:rPr>
                  <a:t>9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- операция получения остатка от деления.</a:t>
                </a:r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336"/>
                <a:ext cx="7268570" cy="5143013"/>
              </a:xfrm>
              <a:blipFill>
                <a:blip r:embed="rId2"/>
                <a:stretch>
                  <a:fillRect l="-923" t="-1185" r="-839" b="-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35715"/>
                  </p:ext>
                </p:extLst>
              </p:nvPr>
            </p:nvGraphicFramePr>
            <p:xfrm>
              <a:off x="9049492" y="1213336"/>
              <a:ext cx="2180197" cy="441609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9742">
                      <a:extLst>
                        <a:ext uri="{9D8B030D-6E8A-4147-A177-3AD203B41FA5}">
                          <a16:colId xmlns:a16="http://schemas.microsoft.com/office/drawing/2014/main" val="3552111521"/>
                        </a:ext>
                      </a:extLst>
                    </a:gridCol>
                    <a:gridCol w="1090455">
                      <a:extLst>
                        <a:ext uri="{9D8B030D-6E8A-4147-A177-3AD203B41FA5}">
                          <a16:colId xmlns:a16="http://schemas.microsoft.com/office/drawing/2014/main" val="732061388"/>
                        </a:ext>
                      </a:extLst>
                    </a:gridCol>
                  </a:tblGrid>
                  <a:tr h="375542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Нота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77678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A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3027045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459395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6613040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1807878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3656546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E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464509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993887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341542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9354099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1303483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0935466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A#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11504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35715"/>
                  </p:ext>
                </p:extLst>
              </p:nvPr>
            </p:nvGraphicFramePr>
            <p:xfrm>
              <a:off x="9049492" y="1213336"/>
              <a:ext cx="2180197" cy="441609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9742">
                      <a:extLst>
                        <a:ext uri="{9D8B030D-6E8A-4147-A177-3AD203B41FA5}">
                          <a16:colId xmlns:a16="http://schemas.microsoft.com/office/drawing/2014/main" val="3552111521"/>
                        </a:ext>
                      </a:extLst>
                    </a:gridCol>
                    <a:gridCol w="1090455">
                      <a:extLst>
                        <a:ext uri="{9D8B030D-6E8A-4147-A177-3AD203B41FA5}">
                          <a16:colId xmlns:a16="http://schemas.microsoft.com/office/drawing/2014/main" val="732061388"/>
                        </a:ext>
                      </a:extLst>
                    </a:gridCol>
                  </a:tblGrid>
                  <a:tr h="3755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59" t="-20968" r="-101676" b="-10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Нота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77678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A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3027045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459395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6613040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1807878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3656546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E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464509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993887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341542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9354099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1303483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0935466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A#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11504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рямоугольник 6"/>
          <p:cNvSpPr/>
          <p:nvPr/>
        </p:nvSpPr>
        <p:spPr>
          <a:xfrm>
            <a:off x="8610600" y="5629434"/>
            <a:ext cx="3057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Табл. 1. Соответствие нот и их номеров.</a:t>
            </a:r>
            <a:endParaRPr lang="ru-RU" sz="1200" dirty="0">
              <a:effectLst/>
              <a:ea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9</a:t>
            </a:fld>
            <a:r>
              <a:rPr lang="en-US"/>
              <a:t>/18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51312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5034</TotalTime>
  <Words>1078</Words>
  <Application>Microsoft Office PowerPoint</Application>
  <PresentationFormat>Широкоэкранный</PresentationFormat>
  <Paragraphs>195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Times New Roman</vt:lpstr>
      <vt:lpstr>Базис</vt:lpstr>
      <vt:lpstr>Гармонический анализ звуковых данных с помощью глубоких нейронных сетей</vt:lpstr>
      <vt:lpstr>Актуальность исследования</vt:lpstr>
      <vt:lpstr>Проблема</vt:lpstr>
      <vt:lpstr>Обзор существующих методов обработки</vt:lpstr>
      <vt:lpstr>Обзор существующих методов обработки</vt:lpstr>
      <vt:lpstr>Схема получения основной гармоники</vt:lpstr>
      <vt:lpstr>Подготовка базы данных для распознавания</vt:lpstr>
      <vt:lpstr>Подготовка базы данных для распознавания</vt:lpstr>
      <vt:lpstr>Подготовка базы данных для распознавания</vt:lpstr>
      <vt:lpstr>Понятие спектрограммы</vt:lpstr>
      <vt:lpstr>Треугольные фильтры</vt:lpstr>
      <vt:lpstr>Архитектура нейронной сети</vt:lpstr>
      <vt:lpstr>Подача данных на вход. </vt:lpstr>
      <vt:lpstr>Подача данных на вход. Сопоставление номера класса и ноты</vt:lpstr>
      <vt:lpstr>Реализация. Результаты для модели 1.</vt:lpstr>
      <vt:lpstr>Реализация. Результаты для модели 2.</vt:lpstr>
      <vt:lpstr>Демонстрационный пример</vt:lpstr>
      <vt:lpstr>Выводы по промежуточным результатам и дальнейшая работа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Гармонический анализ звуковых данных с помощью глубоких нейронных сетей</dc:title>
  <dc:creator>Маргарита Белаш</dc:creator>
  <cp:lastModifiedBy>Маргарита Белаш</cp:lastModifiedBy>
  <cp:revision>117</cp:revision>
  <dcterms:created xsi:type="dcterms:W3CDTF">2022-05-12T21:20:17Z</dcterms:created>
  <dcterms:modified xsi:type="dcterms:W3CDTF">2022-05-30T16:17:43Z</dcterms:modified>
</cp:coreProperties>
</file>