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C5"/>
    <a:srgbClr val="F6FEC6"/>
    <a:srgbClr val="CBFFC5"/>
    <a:srgbClr val="ECF8F5"/>
    <a:srgbClr val="E2FFC5"/>
    <a:srgbClr val="FFCCFF"/>
    <a:srgbClr val="FFFFCC"/>
    <a:srgbClr val="CCF4EF"/>
    <a:srgbClr val="9FFFAD"/>
    <a:srgbClr val="7D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2D54-CA1A-9E68-89CA-9E66C13F0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3FA1C-1C41-4D45-4CA9-9ED87F64E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4F76-BB95-6660-8635-023F329A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990-EDB0-498B-A180-78F82BBA94D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1C81-2279-1C5E-9D77-94C5AB08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4950-7B4C-6FE6-6E60-6B2ECBA5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07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00F5-B67D-86B0-A1F2-C697A662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282A6-DC44-B394-93A2-809A160B1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0F9AE-8E30-24B7-5D44-4FA989BC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990-EDB0-498B-A180-78F82BBA94D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3417D-F085-4C8D-8170-C57923F7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8ECBF-29A6-2F56-C2CF-C6ACA8F2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01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B9875-78E9-1FDA-66FC-BA3D8E255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21722-BB5D-9431-70C3-67F17C498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E45B1-151B-9032-2BE1-2D170E08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990-EDB0-498B-A180-78F82BBA94D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110E7-10E8-503B-71F1-3670FB83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026BE-A2D4-45F0-384E-F01E2887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9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E060-191D-E0DC-DA40-850A8B56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57C37-CC0A-B9E3-4AC8-88FD85E10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B1D1-A329-A46A-9B54-2E567912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990-EDB0-498B-A180-78F82BBA94D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E328C-8CDD-E1ED-7F80-0E790C20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B315A-B4B5-E63B-32D0-4DF2371F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30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F18B-520A-7950-8D02-1BC96343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D84A2-74CB-2948-87D3-C194328DA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F710-95C1-FFD3-E79A-BFF40818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990-EDB0-498B-A180-78F82BBA94D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27E23-2B62-88BF-F6D8-2EA3043A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CBEC6-5450-E6E5-D367-4EF46FA9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76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6FA6-C1D1-F420-C30A-ABE8EB4A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26A2-2EE4-954D-AF00-593CFA8C4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E581C-76D3-651E-9965-3514913C1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69227-70B0-4466-AC8C-E92739E0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990-EDB0-498B-A180-78F82BBA94D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B49B9-50C2-A4FB-F05C-63B5652F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80A9B-0F63-D513-EA3B-754D2EA5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4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7B00-C552-C81B-E67D-281A639F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C5B97-8C1C-8EC4-A46F-5F9EEE75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F6689-B02D-05CA-DF02-33C57D4AC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A0C38-A57D-912F-0272-C1DBC911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2F25C-C23B-0393-8704-52F85601A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350EB-9886-A9C4-2D51-5E87D579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990-EDB0-498B-A180-78F82BBA94D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1BFE5-ECA2-3961-0FA7-56DE6435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A79BC-257D-FC0E-8024-BB254D01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76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1559-36C8-F164-F9E0-5D7640D9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5428D-EB5D-B1B5-EBDD-9BF6EB1E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990-EDB0-498B-A180-78F82BBA94D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9BFD9-CCC8-C96E-AC6A-CB6895F2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F943C-00BA-CFC2-CA03-8AA08C17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44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71037-635E-465A-1816-129C0A24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990-EDB0-498B-A180-78F82BBA94D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3017A-CDD7-979A-F80E-4650F299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F92DF-1AA8-BD8E-77BF-E56B5688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0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57BF-6901-25B3-35D4-55DFA00A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77008-96EA-EA33-AC1F-C4560E3C8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EDD09-EE05-A99A-6942-FF1642255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D5925-DD9D-C9D2-C533-DE09FA3C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990-EDB0-498B-A180-78F82BBA94D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86769-9F71-ABBE-4383-065DCDC4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9D698-0FD8-1A56-FC15-ED474D01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1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E1C4-AD2E-99F5-BEDC-91A650C9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4E18C-C500-6F94-4F26-B6B04F759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9D718-33EE-15FB-C190-72EE7D021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A5CB0-73C2-67CB-4A39-28489659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D990-EDB0-498B-A180-78F82BBA94D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227A8-8AE5-FDE8-6A80-214FF12A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EC96B-E90A-8421-C77E-F62B06E8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29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BC37B-9234-118D-13C6-D484617A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B42E2-8EBD-EC73-9FB4-E40384A33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ED9CF-C20E-28F5-1224-484B2D9B9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AD990-EDB0-498B-A180-78F82BBA94D9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B4B9-84C5-E312-CFDF-506256C77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24B3-429A-BD19-89D2-0C71D7092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BCD7-2D55-4E94-B9D8-6CE7EC2FA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527913B-EAE9-6ABD-E239-9A261169A4D6}"/>
              </a:ext>
            </a:extLst>
          </p:cNvPr>
          <p:cNvSpPr txBox="1"/>
          <p:nvPr/>
        </p:nvSpPr>
        <p:spPr>
          <a:xfrm>
            <a:off x="2468119" y="2812839"/>
            <a:ext cx="154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Rockwell" panose="02060603020205020403" pitchFamily="18" charset="0"/>
              </a:rPr>
              <a:t>POST request </a:t>
            </a:r>
            <a:br>
              <a:rPr lang="en-IN" sz="900" dirty="0">
                <a:latin typeface="Rockwell" panose="02060603020205020403" pitchFamily="18" charset="0"/>
              </a:rPr>
            </a:br>
            <a:r>
              <a:rPr lang="en-IN" sz="900" dirty="0">
                <a:latin typeface="Rockwell" panose="02060603020205020403" pitchFamily="18" charset="0"/>
              </a:rPr>
              <a:t>user-id and query 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6114B8-7492-E995-066B-04289EA656FE}"/>
              </a:ext>
            </a:extLst>
          </p:cNvPr>
          <p:cNvSpPr/>
          <p:nvPr/>
        </p:nvSpPr>
        <p:spPr>
          <a:xfrm>
            <a:off x="933233" y="2661557"/>
            <a:ext cx="1534886" cy="1534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Rockwell" panose="02060603020205020403" pitchFamily="18" charset="0"/>
              </a:rPr>
              <a:t>Front-end</a:t>
            </a:r>
            <a:br>
              <a:rPr lang="en-IN" sz="2000" dirty="0">
                <a:solidFill>
                  <a:schemeClr val="tx1"/>
                </a:solidFill>
                <a:latin typeface="Rockwell" panose="02060603020205020403" pitchFamily="18" charset="0"/>
              </a:rPr>
            </a:br>
            <a:r>
              <a:rPr lang="en-IN" sz="1200" dirty="0">
                <a:solidFill>
                  <a:schemeClr val="tx1"/>
                </a:solidFill>
                <a:latin typeface="Rockwell" panose="02060603020205020403" pitchFamily="18" charset="0"/>
              </a:rPr>
              <a:t>React</a:t>
            </a:r>
            <a:endParaRPr lang="en-IN" sz="20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6A3DB7-143B-A62E-0859-4EE4E0578A90}"/>
              </a:ext>
            </a:extLst>
          </p:cNvPr>
          <p:cNvCxnSpPr>
            <a:cxnSpLocks/>
          </p:cNvCxnSpPr>
          <p:nvPr/>
        </p:nvCxnSpPr>
        <p:spPr>
          <a:xfrm>
            <a:off x="2468119" y="3007035"/>
            <a:ext cx="1544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7CB48-518F-D1E6-4042-CECD8996146D}"/>
              </a:ext>
            </a:extLst>
          </p:cNvPr>
          <p:cNvSpPr/>
          <p:nvPr/>
        </p:nvSpPr>
        <p:spPr>
          <a:xfrm>
            <a:off x="4013095" y="2229891"/>
            <a:ext cx="4338243" cy="2497412"/>
          </a:xfrm>
          <a:prstGeom prst="rect">
            <a:avLst/>
          </a:prstGeom>
          <a:solidFill>
            <a:srgbClr val="F1F8EC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260750-5CD0-EF95-10F0-0B724F47AF29}"/>
              </a:ext>
            </a:extLst>
          </p:cNvPr>
          <p:cNvCxnSpPr>
            <a:cxnSpLocks/>
          </p:cNvCxnSpPr>
          <p:nvPr/>
        </p:nvCxnSpPr>
        <p:spPr>
          <a:xfrm flipH="1">
            <a:off x="2468119" y="3726638"/>
            <a:ext cx="1544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E573E34-0382-D174-AD4D-035D7A7436F1}"/>
              </a:ext>
            </a:extLst>
          </p:cNvPr>
          <p:cNvSpPr txBox="1"/>
          <p:nvPr/>
        </p:nvSpPr>
        <p:spPr>
          <a:xfrm>
            <a:off x="5077525" y="3676164"/>
            <a:ext cx="910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Rockwell" panose="02060603020205020403" pitchFamily="18" charset="0"/>
              </a:rPr>
              <a:t>Query string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0EFF99-4111-60A2-C8D9-F6350DA4CA16}"/>
              </a:ext>
            </a:extLst>
          </p:cNvPr>
          <p:cNvSpPr/>
          <p:nvPr/>
        </p:nvSpPr>
        <p:spPr>
          <a:xfrm>
            <a:off x="4083503" y="2964640"/>
            <a:ext cx="928720" cy="928720"/>
          </a:xfrm>
          <a:prstGeom prst="rect">
            <a:avLst/>
          </a:prstGeom>
          <a:solidFill>
            <a:srgbClr val="7DE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  <a:latin typeface="Rockwell" panose="02060603020205020403" pitchFamily="18" charset="0"/>
              </a:rPr>
              <a:t>FastAPI</a:t>
            </a:r>
            <a:br>
              <a:rPr lang="en-IN" sz="1400" dirty="0">
                <a:solidFill>
                  <a:schemeClr val="tx1"/>
                </a:solidFill>
                <a:latin typeface="Rockwell" panose="02060603020205020403" pitchFamily="18" charset="0"/>
              </a:rPr>
            </a:br>
            <a:r>
              <a:rPr lang="en-IN" sz="800" dirty="0">
                <a:solidFill>
                  <a:schemeClr val="tx1"/>
                </a:solidFill>
                <a:latin typeface="Rockwell" panose="02060603020205020403" pitchFamily="18" charset="0"/>
              </a:rPr>
              <a:t>using </a:t>
            </a:r>
            <a:r>
              <a:rPr lang="en-IN" sz="800" dirty="0" err="1">
                <a:solidFill>
                  <a:schemeClr val="tx1"/>
                </a:solidFill>
                <a:latin typeface="Rockwell" panose="02060603020205020403" pitchFamily="18" charset="0"/>
              </a:rPr>
              <a:t>pydantic</a:t>
            </a:r>
            <a:r>
              <a:rPr lang="en-IN" sz="800" dirty="0">
                <a:solidFill>
                  <a:schemeClr val="tx1"/>
                </a:solidFill>
                <a:latin typeface="Rockwell" panose="02060603020205020403" pitchFamily="18" charset="0"/>
              </a:rPr>
              <a:t> and </a:t>
            </a:r>
            <a:r>
              <a:rPr lang="en-IN" sz="800" dirty="0" err="1">
                <a:solidFill>
                  <a:schemeClr val="tx1"/>
                </a:solidFill>
                <a:latin typeface="Rockwell" panose="02060603020205020403" pitchFamily="18" charset="0"/>
              </a:rPr>
              <a:t>uvicorn</a:t>
            </a:r>
            <a:r>
              <a:rPr lang="en-IN" sz="800" dirty="0">
                <a:solidFill>
                  <a:schemeClr val="tx1"/>
                </a:solidFill>
                <a:latin typeface="Rockwell" panose="02060603020205020403" pitchFamily="18" charset="0"/>
              </a:rPr>
              <a:t> for validation and easy scaling</a:t>
            </a:r>
            <a:endParaRPr lang="en-IN" sz="14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920CC7-E1A9-C254-B148-C58D7119813C}"/>
              </a:ext>
            </a:extLst>
          </p:cNvPr>
          <p:cNvSpPr/>
          <p:nvPr/>
        </p:nvSpPr>
        <p:spPr>
          <a:xfrm>
            <a:off x="6125435" y="2419236"/>
            <a:ext cx="928720" cy="928720"/>
          </a:xfrm>
          <a:prstGeom prst="rect">
            <a:avLst/>
          </a:prstGeom>
          <a:solidFill>
            <a:srgbClr val="CCF4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  <a:t>OpenAI</a:t>
            </a:r>
            <a:b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</a:br>
            <a: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  <a:t>API handler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795E54-2235-FE57-E5A0-4A35DEF1EF6B}"/>
              </a:ext>
            </a:extLst>
          </p:cNvPr>
          <p:cNvSpPr/>
          <p:nvPr/>
        </p:nvSpPr>
        <p:spPr>
          <a:xfrm>
            <a:off x="6125435" y="3514470"/>
            <a:ext cx="928720" cy="928720"/>
          </a:xfrm>
          <a:prstGeom prst="rect">
            <a:avLst/>
          </a:prstGeom>
          <a:solidFill>
            <a:srgbClr val="9FFF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err="1">
                <a:solidFill>
                  <a:schemeClr val="tx1"/>
                </a:solidFill>
                <a:latin typeface="Rockwell" panose="02060603020205020403" pitchFamily="18" charset="0"/>
              </a:rPr>
              <a:t>StabilityAI</a:t>
            </a:r>
            <a:b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</a:br>
            <a: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  <a:t>API handler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47882C-C8E7-642F-2A85-DAC7953B9D78}"/>
              </a:ext>
            </a:extLst>
          </p:cNvPr>
          <p:cNvCxnSpPr>
            <a:cxnSpLocks/>
          </p:cNvCxnSpPr>
          <p:nvPr/>
        </p:nvCxnSpPr>
        <p:spPr>
          <a:xfrm>
            <a:off x="5012223" y="3097559"/>
            <a:ext cx="1113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C1D427-73E1-8721-C18A-00C1E0DB2678}"/>
              </a:ext>
            </a:extLst>
          </p:cNvPr>
          <p:cNvCxnSpPr>
            <a:cxnSpLocks/>
          </p:cNvCxnSpPr>
          <p:nvPr/>
        </p:nvCxnSpPr>
        <p:spPr>
          <a:xfrm>
            <a:off x="5012223" y="3726638"/>
            <a:ext cx="1113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6020A39-8D04-5649-9E60-5E4ED021347C}"/>
              </a:ext>
            </a:extLst>
          </p:cNvPr>
          <p:cNvCxnSpPr>
            <a:cxnSpLocks/>
          </p:cNvCxnSpPr>
          <p:nvPr/>
        </p:nvCxnSpPr>
        <p:spPr>
          <a:xfrm rot="10800000">
            <a:off x="4845220" y="3893154"/>
            <a:ext cx="1280215" cy="341102"/>
          </a:xfrm>
          <a:prstGeom prst="bentConnector3">
            <a:avLst>
              <a:gd name="adj1" fmla="val 1000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9AE399-BAF3-0729-5877-7D741FBC18D7}"/>
              </a:ext>
            </a:extLst>
          </p:cNvPr>
          <p:cNvSpPr txBox="1"/>
          <p:nvPr/>
        </p:nvSpPr>
        <p:spPr>
          <a:xfrm>
            <a:off x="2467021" y="3532997"/>
            <a:ext cx="15443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Rockwell" panose="02060603020205020403" pitchFamily="18" charset="0"/>
              </a:rPr>
              <a:t>JSON response </a:t>
            </a:r>
            <a:br>
              <a:rPr lang="en-IN" sz="900" dirty="0">
                <a:latin typeface="Rockwell" panose="02060603020205020403" pitchFamily="18" charset="0"/>
              </a:rPr>
            </a:br>
            <a:r>
              <a:rPr lang="en-IN" sz="900" dirty="0">
                <a:latin typeface="Rockwell" panose="02060603020205020403" pitchFamily="18" charset="0"/>
              </a:rPr>
              <a:t>Link to locally stored </a:t>
            </a:r>
            <a:r>
              <a:rPr lang="en-IN" sz="900" dirty="0" err="1">
                <a:latin typeface="Rockwell" panose="02060603020205020403" pitchFamily="18" charset="0"/>
              </a:rPr>
              <a:t>genAI</a:t>
            </a:r>
            <a:r>
              <a:rPr lang="en-IN" sz="900" dirty="0">
                <a:latin typeface="Rockwell" panose="02060603020205020403" pitchFamily="18" charset="0"/>
              </a:rPr>
              <a:t> image + links to best matching on-sale clothes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94A4D6-EF1C-6A89-B6B1-C10EBC8928F7}"/>
              </a:ext>
            </a:extLst>
          </p:cNvPr>
          <p:cNvSpPr txBox="1"/>
          <p:nvPr/>
        </p:nvSpPr>
        <p:spPr>
          <a:xfrm>
            <a:off x="4923629" y="4040063"/>
            <a:ext cx="104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Rockwell" panose="02060603020205020403" pitchFamily="18" charset="0"/>
              </a:rPr>
              <a:t>Locally stored </a:t>
            </a:r>
            <a:r>
              <a:rPr lang="en-IN" sz="900" dirty="0" err="1">
                <a:latin typeface="Rockwell" panose="02060603020205020403" pitchFamily="18" charset="0"/>
              </a:rPr>
              <a:t>genAI</a:t>
            </a:r>
            <a:r>
              <a:rPr lang="en-IN" sz="900" dirty="0">
                <a:latin typeface="Rockwell" panose="02060603020205020403" pitchFamily="18" charset="0"/>
              </a:rPr>
              <a:t> image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750EDC4-5076-82AF-0562-2D8C8116A0E4}"/>
              </a:ext>
            </a:extLst>
          </p:cNvPr>
          <p:cNvCxnSpPr>
            <a:cxnSpLocks/>
          </p:cNvCxnSpPr>
          <p:nvPr/>
        </p:nvCxnSpPr>
        <p:spPr>
          <a:xfrm>
            <a:off x="6949138" y="4443190"/>
            <a:ext cx="0" cy="120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33AB625-3781-A3FE-49F9-5CA78DEE36B3}"/>
              </a:ext>
            </a:extLst>
          </p:cNvPr>
          <p:cNvSpPr/>
          <p:nvPr/>
        </p:nvSpPr>
        <p:spPr>
          <a:xfrm>
            <a:off x="5974581" y="5648434"/>
            <a:ext cx="1230426" cy="785948"/>
          </a:xfrm>
          <a:prstGeom prst="rect">
            <a:avLst/>
          </a:prstGeom>
          <a:gradFill>
            <a:gsLst>
              <a:gs pos="8000">
                <a:srgbClr val="9FFFAD"/>
              </a:gs>
              <a:gs pos="100000">
                <a:srgbClr val="9FFFAD">
                  <a:alpha val="0"/>
                </a:srgbClr>
              </a:gs>
            </a:gsLst>
            <a:lin ang="5400000" scaled="1"/>
          </a:gradFill>
          <a:ln>
            <a:gradFill flip="none" rotWithShape="1">
              <a:gsLst>
                <a:gs pos="71000">
                  <a:schemeClr val="tx1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  <a:t>Stable Diffusion </a:t>
            </a:r>
            <a:b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</a:br>
            <a: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  <a:t>SDXL 1.0</a:t>
            </a:r>
            <a:b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</a:br>
            <a: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  <a:t>generative AI model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3713FA-E3A0-D13A-6E57-3975770F53ED}"/>
              </a:ext>
            </a:extLst>
          </p:cNvPr>
          <p:cNvSpPr txBox="1"/>
          <p:nvPr/>
        </p:nvSpPr>
        <p:spPr>
          <a:xfrm>
            <a:off x="6885478" y="4813483"/>
            <a:ext cx="102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>
                <a:latin typeface="Rockwell" panose="02060603020205020403" pitchFamily="18" charset="0"/>
              </a:rPr>
              <a:t>API call with fine tuned parameters for fashion image generation with user query, user preference data and current trends data</a:t>
            </a:r>
            <a:endParaRPr lang="en-IN" sz="900" dirty="0">
              <a:latin typeface="Rockwell" panose="02060603020205020403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F5E9C3B-3015-FFD9-3DDC-3E1E0D87A224}"/>
              </a:ext>
            </a:extLst>
          </p:cNvPr>
          <p:cNvCxnSpPr>
            <a:cxnSpLocks/>
          </p:cNvCxnSpPr>
          <p:nvPr/>
        </p:nvCxnSpPr>
        <p:spPr>
          <a:xfrm flipV="1">
            <a:off x="6264959" y="4443190"/>
            <a:ext cx="0" cy="120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97DA163-E25E-219E-667A-0053A02DD22B}"/>
              </a:ext>
            </a:extLst>
          </p:cNvPr>
          <p:cNvSpPr txBox="1"/>
          <p:nvPr/>
        </p:nvSpPr>
        <p:spPr>
          <a:xfrm>
            <a:off x="5243664" y="4810625"/>
            <a:ext cx="102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>
                <a:latin typeface="Rockwell" panose="02060603020205020403" pitchFamily="18" charset="0"/>
              </a:rPr>
              <a:t>PNG image binary data dump.</a:t>
            </a:r>
            <a:br>
              <a:rPr lang="en-IN" sz="600" dirty="0">
                <a:latin typeface="Rockwell" panose="02060603020205020403" pitchFamily="18" charset="0"/>
              </a:rPr>
            </a:br>
            <a:r>
              <a:rPr lang="en-IN" sz="600" dirty="0">
                <a:latin typeface="Rockwell" panose="02060603020205020403" pitchFamily="18" charset="0"/>
              </a:rPr>
              <a:t>Each SDXL 1.0 image takes ~3-4 seconds to generate and uses 1.8 credits (~Rs 1.5)</a:t>
            </a:r>
            <a:endParaRPr lang="en-IN" sz="900" dirty="0">
              <a:latin typeface="Rockwell" panose="02060603020205020403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DBE4AD-5793-6478-F590-B26171AB1D00}"/>
              </a:ext>
            </a:extLst>
          </p:cNvPr>
          <p:cNvSpPr/>
          <p:nvPr/>
        </p:nvSpPr>
        <p:spPr>
          <a:xfrm>
            <a:off x="5974581" y="423618"/>
            <a:ext cx="1230426" cy="785948"/>
          </a:xfrm>
          <a:prstGeom prst="rect">
            <a:avLst/>
          </a:prstGeom>
          <a:gradFill>
            <a:gsLst>
              <a:gs pos="0">
                <a:srgbClr val="CCF4EF">
                  <a:alpha val="0"/>
                </a:srgbClr>
              </a:gs>
              <a:gs pos="95000">
                <a:srgbClr val="CCF4EF"/>
              </a:gs>
            </a:gsLst>
            <a:lin ang="5400000" scaled="1"/>
          </a:gradFill>
          <a:ln>
            <a:gradFill flip="none" rotWithShape="1">
              <a:gsLst>
                <a:gs pos="5000">
                  <a:schemeClr val="tx1">
                    <a:alpha val="0"/>
                  </a:schemeClr>
                </a:gs>
                <a:gs pos="28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  <a:t>Chat completion text davinci-003 model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F223B6-3A67-643A-DD12-39683300EBE8}"/>
              </a:ext>
            </a:extLst>
          </p:cNvPr>
          <p:cNvCxnSpPr>
            <a:cxnSpLocks/>
          </p:cNvCxnSpPr>
          <p:nvPr/>
        </p:nvCxnSpPr>
        <p:spPr>
          <a:xfrm flipV="1">
            <a:off x="6949138" y="1209566"/>
            <a:ext cx="0" cy="120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DCC0817-6A03-211F-D8C2-48D7F3305DB2}"/>
              </a:ext>
            </a:extLst>
          </p:cNvPr>
          <p:cNvCxnSpPr>
            <a:cxnSpLocks/>
          </p:cNvCxnSpPr>
          <p:nvPr/>
        </p:nvCxnSpPr>
        <p:spPr>
          <a:xfrm>
            <a:off x="6262795" y="1209566"/>
            <a:ext cx="0" cy="120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ED067A6-6B85-DC71-39D8-5FBE73E6A2D6}"/>
              </a:ext>
            </a:extLst>
          </p:cNvPr>
          <p:cNvSpPr txBox="1"/>
          <p:nvPr/>
        </p:nvSpPr>
        <p:spPr>
          <a:xfrm>
            <a:off x="6889484" y="1483149"/>
            <a:ext cx="102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>
                <a:latin typeface="Rockwell" panose="02060603020205020403" pitchFamily="18" charset="0"/>
              </a:rPr>
              <a:t>Fine tuned API call to extract metadata from user queries</a:t>
            </a:r>
            <a:endParaRPr lang="en-IN" sz="900" dirty="0">
              <a:latin typeface="Rockwell" panose="02060603020205020403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358414-D75F-E6A9-7F16-DB9B5AF50C82}"/>
              </a:ext>
            </a:extLst>
          </p:cNvPr>
          <p:cNvSpPr txBox="1"/>
          <p:nvPr/>
        </p:nvSpPr>
        <p:spPr>
          <a:xfrm>
            <a:off x="5302765" y="1416697"/>
            <a:ext cx="10212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>
                <a:latin typeface="Rockwell" panose="02060603020205020403" pitchFamily="18" charset="0"/>
              </a:rPr>
              <a:t>JSON response with extracted information from query string.</a:t>
            </a:r>
            <a:br>
              <a:rPr lang="en-IN" sz="600" dirty="0">
                <a:latin typeface="Rockwell" panose="02060603020205020403" pitchFamily="18" charset="0"/>
              </a:rPr>
            </a:br>
            <a:r>
              <a:rPr lang="en-IN" sz="600" dirty="0">
                <a:latin typeface="Rockwell" panose="02060603020205020403" pitchFamily="18" charset="0"/>
              </a:rPr>
              <a:t>Response takes ~1-2 seconds</a:t>
            </a:r>
            <a:endParaRPr lang="en-IN" sz="900" dirty="0">
              <a:latin typeface="Rockwell" panose="02060603020205020403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63F750-03E5-A77B-281E-185D2F9A81C3}"/>
              </a:ext>
            </a:extLst>
          </p:cNvPr>
          <p:cNvSpPr txBox="1"/>
          <p:nvPr/>
        </p:nvSpPr>
        <p:spPr>
          <a:xfrm>
            <a:off x="8755336" y="5013253"/>
            <a:ext cx="108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Rockwell" panose="02060603020205020403" pitchFamily="18" charset="0"/>
              </a:rPr>
              <a:t>MongoDB Database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73E89B17-E98A-E60B-043E-FBDD95CBC448}"/>
              </a:ext>
            </a:extLst>
          </p:cNvPr>
          <p:cNvSpPr/>
          <p:nvPr/>
        </p:nvSpPr>
        <p:spPr>
          <a:xfrm>
            <a:off x="7185972" y="3114850"/>
            <a:ext cx="1034080" cy="644866"/>
          </a:xfrm>
          <a:prstGeom prst="roundRect">
            <a:avLst/>
          </a:prstGeom>
          <a:solidFill>
            <a:srgbClr val="E2FF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50" dirty="0">
                <a:solidFill>
                  <a:schemeClr val="tx1"/>
                </a:solidFill>
                <a:latin typeface="Rockwell" panose="02060603020205020403" pitchFamily="18" charset="0"/>
              </a:rPr>
              <a:t>User preference cache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438DE33-70D3-44C0-593A-C3A944EBA4B5}"/>
              </a:ext>
            </a:extLst>
          </p:cNvPr>
          <p:cNvCxnSpPr>
            <a:stCxn id="41" idx="3"/>
            <a:endCxn id="74" idx="0"/>
          </p:cNvCxnSpPr>
          <p:nvPr/>
        </p:nvCxnSpPr>
        <p:spPr>
          <a:xfrm>
            <a:off x="7054155" y="2883596"/>
            <a:ext cx="648857" cy="2312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3B476F-EE0D-1955-8272-8FB327A62B16}"/>
              </a:ext>
            </a:extLst>
          </p:cNvPr>
          <p:cNvSpPr txBox="1"/>
          <p:nvPr/>
        </p:nvSpPr>
        <p:spPr>
          <a:xfrm>
            <a:off x="7019664" y="2741834"/>
            <a:ext cx="71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>
                <a:latin typeface="Rockwell" panose="02060603020205020403" pitchFamily="18" charset="0"/>
              </a:rPr>
              <a:t>Extracted metadata from text-</a:t>
            </a:r>
            <a:r>
              <a:rPr lang="en-IN" sz="600" dirty="0" err="1">
                <a:latin typeface="Rockwell" panose="02060603020205020403" pitchFamily="18" charset="0"/>
              </a:rPr>
              <a:t>davinci</a:t>
            </a:r>
            <a:endParaRPr lang="en-IN" sz="600" dirty="0">
              <a:latin typeface="Rockwell" panose="02060603020205020403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5067C7B-5406-AEF1-0C06-53B4E9C3868A}"/>
              </a:ext>
            </a:extLst>
          </p:cNvPr>
          <p:cNvSpPr/>
          <p:nvPr/>
        </p:nvSpPr>
        <p:spPr>
          <a:xfrm>
            <a:off x="8556651" y="1818296"/>
            <a:ext cx="1495985" cy="3221408"/>
          </a:xfrm>
          <a:prstGeom prst="rect">
            <a:avLst/>
          </a:prstGeom>
          <a:solidFill>
            <a:srgbClr val="ECF8F5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B6B4FF5-3D55-0C8F-3DC1-A37D0DDD9D63}"/>
              </a:ext>
            </a:extLst>
          </p:cNvPr>
          <p:cNvSpPr/>
          <p:nvPr/>
        </p:nvSpPr>
        <p:spPr>
          <a:xfrm>
            <a:off x="9043841" y="1984051"/>
            <a:ext cx="791968" cy="811086"/>
          </a:xfrm>
          <a:prstGeom prst="roundRect">
            <a:avLst/>
          </a:prstGeom>
          <a:solidFill>
            <a:srgbClr val="CBFF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50" dirty="0">
                <a:solidFill>
                  <a:schemeClr val="tx1"/>
                </a:solidFill>
                <a:latin typeface="Rockwell" panose="02060603020205020403" pitchFamily="18" charset="0"/>
              </a:rPr>
              <a:t>User Collection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2F869EB-83F5-01C8-74AD-9CDDE5AE5176}"/>
              </a:ext>
            </a:extLst>
          </p:cNvPr>
          <p:cNvSpPr/>
          <p:nvPr/>
        </p:nvSpPr>
        <p:spPr>
          <a:xfrm>
            <a:off x="9043841" y="4200905"/>
            <a:ext cx="791967" cy="663487"/>
          </a:xfrm>
          <a:prstGeom prst="roundRect">
            <a:avLst/>
          </a:prstGeom>
          <a:solidFill>
            <a:srgbClr val="FFEE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50" dirty="0">
                <a:solidFill>
                  <a:schemeClr val="tx1"/>
                </a:solidFill>
                <a:latin typeface="Rockwell" panose="02060603020205020403" pitchFamily="18" charset="0"/>
              </a:rPr>
              <a:t>Current trends Collection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0ADC0E0-2D28-3F95-B59A-857DAFCC1F43}"/>
              </a:ext>
            </a:extLst>
          </p:cNvPr>
          <p:cNvSpPr txBox="1"/>
          <p:nvPr/>
        </p:nvSpPr>
        <p:spPr>
          <a:xfrm>
            <a:off x="7365825" y="2518138"/>
            <a:ext cx="949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>
                <a:latin typeface="Rockwell" panose="02060603020205020403" pitchFamily="18" charset="0"/>
              </a:rPr>
              <a:t>Store/Update user preference data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96EF4BE2-907D-A351-FC31-2D13DC800E01}"/>
              </a:ext>
            </a:extLst>
          </p:cNvPr>
          <p:cNvCxnSpPr>
            <a:cxnSpLocks/>
          </p:cNvCxnSpPr>
          <p:nvPr/>
        </p:nvCxnSpPr>
        <p:spPr>
          <a:xfrm rot="5400000">
            <a:off x="7782380" y="2426863"/>
            <a:ext cx="722220" cy="647687"/>
          </a:xfrm>
          <a:prstGeom prst="bentConnector3">
            <a:avLst>
              <a:gd name="adj1" fmla="val 684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44E8C57-4B08-DE30-E305-0467654FF252}"/>
              </a:ext>
            </a:extLst>
          </p:cNvPr>
          <p:cNvSpPr txBox="1"/>
          <p:nvPr/>
        </p:nvSpPr>
        <p:spPr>
          <a:xfrm>
            <a:off x="7723063" y="2736189"/>
            <a:ext cx="725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>
                <a:latin typeface="Rockwell" panose="02060603020205020403" pitchFamily="18" charset="0"/>
              </a:rPr>
              <a:t>Existing user preferences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E80CF6F-7095-6979-1AA8-DFE1E72CF7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87256" y="3589461"/>
            <a:ext cx="653196" cy="560771"/>
          </a:xfrm>
          <a:prstGeom prst="bentConnector3">
            <a:avLst>
              <a:gd name="adj1" fmla="val 811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F501F40-3152-F02F-B1C0-D2A8907045CF}"/>
              </a:ext>
            </a:extLst>
          </p:cNvPr>
          <p:cNvSpPr txBox="1"/>
          <p:nvPr/>
        </p:nvSpPr>
        <p:spPr>
          <a:xfrm>
            <a:off x="8568166" y="3726638"/>
            <a:ext cx="9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>
                <a:latin typeface="Rockwell" panose="02060603020205020403" pitchFamily="18" charset="0"/>
              </a:rPr>
              <a:t>Search best matching trends according to user preference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95F4AD7-8AA4-D40A-85C5-7FAEDC4DD358}"/>
              </a:ext>
            </a:extLst>
          </p:cNvPr>
          <p:cNvSpPr txBox="1"/>
          <p:nvPr/>
        </p:nvSpPr>
        <p:spPr>
          <a:xfrm>
            <a:off x="7042985" y="3972647"/>
            <a:ext cx="957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dirty="0">
                <a:latin typeface="Rockwell" panose="02060603020205020403" pitchFamily="18" charset="0"/>
              </a:rPr>
              <a:t>Best matching current trend used as seed for </a:t>
            </a:r>
            <a:r>
              <a:rPr lang="en-IN" sz="700" dirty="0" err="1">
                <a:latin typeface="Rockwell" panose="02060603020205020403" pitchFamily="18" charset="0"/>
              </a:rPr>
              <a:t>genAI</a:t>
            </a:r>
            <a:r>
              <a:rPr lang="en-IN" sz="700" dirty="0">
                <a:latin typeface="Rockwell" panose="02060603020205020403" pitchFamily="18" charset="0"/>
              </a:rPr>
              <a:t> clothing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C161BF6E-1411-753F-B8DA-CCABEEB841CB}"/>
              </a:ext>
            </a:extLst>
          </p:cNvPr>
          <p:cNvCxnSpPr>
            <a:cxnSpLocks/>
          </p:cNvCxnSpPr>
          <p:nvPr/>
        </p:nvCxnSpPr>
        <p:spPr>
          <a:xfrm flipV="1">
            <a:off x="7054155" y="2195706"/>
            <a:ext cx="1989685" cy="466390"/>
          </a:xfrm>
          <a:prstGeom prst="bentConnector3">
            <a:avLst>
              <a:gd name="adj1" fmla="val 685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182E9FE-96AD-262E-7D7E-ADE2D164FD8E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8467333" y="2389594"/>
            <a:ext cx="5765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F8CFA3F-5910-80B4-3A01-080804958BD4}"/>
              </a:ext>
            </a:extLst>
          </p:cNvPr>
          <p:cNvCxnSpPr>
            <a:cxnSpLocks/>
          </p:cNvCxnSpPr>
          <p:nvPr/>
        </p:nvCxnSpPr>
        <p:spPr>
          <a:xfrm>
            <a:off x="8220052" y="3543249"/>
            <a:ext cx="411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EF884DA3-63E5-19C5-81BA-D0D063195394}"/>
              </a:ext>
            </a:extLst>
          </p:cNvPr>
          <p:cNvSpPr/>
          <p:nvPr/>
        </p:nvSpPr>
        <p:spPr>
          <a:xfrm>
            <a:off x="9043843" y="2900072"/>
            <a:ext cx="791966" cy="811086"/>
          </a:xfrm>
          <a:prstGeom prst="roundRect">
            <a:avLst/>
          </a:prstGeom>
          <a:solidFill>
            <a:srgbClr val="F6FE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50" dirty="0">
                <a:solidFill>
                  <a:schemeClr val="tx1"/>
                </a:solidFill>
                <a:latin typeface="Rockwell" panose="02060603020205020403" pitchFamily="18" charset="0"/>
              </a:rPr>
              <a:t>Current </a:t>
            </a:r>
          </a:p>
          <a:p>
            <a:pPr algn="ctr"/>
            <a:r>
              <a:rPr lang="en-IN" sz="850" dirty="0">
                <a:solidFill>
                  <a:schemeClr val="tx1"/>
                </a:solidFill>
                <a:latin typeface="Rockwell" panose="02060603020205020403" pitchFamily="18" charset="0"/>
              </a:rPr>
              <a:t>On-Sale Products Collection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2A484142-3113-7365-042A-7FD1B01D2FB2}"/>
              </a:ext>
            </a:extLst>
          </p:cNvPr>
          <p:cNvCxnSpPr>
            <a:cxnSpLocks/>
            <a:stCxn id="74" idx="2"/>
            <a:endCxn id="42" idx="3"/>
          </p:cNvCxnSpPr>
          <p:nvPr/>
        </p:nvCxnSpPr>
        <p:spPr>
          <a:xfrm rot="5400000">
            <a:off x="7269027" y="3544845"/>
            <a:ext cx="219114" cy="648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7BC48C4-C5C4-A9AE-7541-0F6AC320E620}"/>
              </a:ext>
            </a:extLst>
          </p:cNvPr>
          <p:cNvCxnSpPr>
            <a:cxnSpLocks/>
            <a:endCxn id="164" idx="1"/>
          </p:cNvCxnSpPr>
          <p:nvPr/>
        </p:nvCxnSpPr>
        <p:spPr>
          <a:xfrm>
            <a:off x="8220052" y="3305615"/>
            <a:ext cx="823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B11FFC3B-A458-1692-36B7-B9965F68B607}"/>
              </a:ext>
            </a:extLst>
          </p:cNvPr>
          <p:cNvSpPr txBox="1"/>
          <p:nvPr/>
        </p:nvSpPr>
        <p:spPr>
          <a:xfrm>
            <a:off x="8482516" y="2978525"/>
            <a:ext cx="564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" dirty="0">
                <a:latin typeface="Rockwell" panose="02060603020205020403" pitchFamily="18" charset="0"/>
              </a:rPr>
              <a:t>Search best matching on-sale products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F12929B-7CB3-D7F7-3A8B-BAFF4B241C98}"/>
              </a:ext>
            </a:extLst>
          </p:cNvPr>
          <p:cNvCxnSpPr>
            <a:stCxn id="74" idx="1"/>
            <a:endCxn id="39" idx="3"/>
          </p:cNvCxnSpPr>
          <p:nvPr/>
        </p:nvCxnSpPr>
        <p:spPr>
          <a:xfrm flipH="1" flipV="1">
            <a:off x="5012223" y="3429000"/>
            <a:ext cx="2173749" cy="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1F31291E-20E7-F327-EAB0-38DA706C85F2}"/>
              </a:ext>
            </a:extLst>
          </p:cNvPr>
          <p:cNvSpPr txBox="1"/>
          <p:nvPr/>
        </p:nvSpPr>
        <p:spPr>
          <a:xfrm>
            <a:off x="5094531" y="3268430"/>
            <a:ext cx="91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dirty="0">
                <a:latin typeface="Rockwell" panose="02060603020205020403" pitchFamily="18" charset="0"/>
              </a:rPr>
              <a:t>Best matching on-sale products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C6A0E72-A73A-6052-EC9C-FC6EEB699C76}"/>
              </a:ext>
            </a:extLst>
          </p:cNvPr>
          <p:cNvSpPr txBox="1"/>
          <p:nvPr/>
        </p:nvSpPr>
        <p:spPr>
          <a:xfrm>
            <a:off x="5235667" y="3044019"/>
            <a:ext cx="910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Rockwell" panose="02060603020205020403" pitchFamily="18" charset="0"/>
              </a:rPr>
              <a:t>Query string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63CF7F0A-C2FA-0BC1-227D-9AA9AC0FC7F2}"/>
              </a:ext>
            </a:extLst>
          </p:cNvPr>
          <p:cNvCxnSpPr>
            <a:cxnSpLocks/>
            <a:stCxn id="211" idx="1"/>
            <a:endCxn id="83" idx="3"/>
          </p:cNvCxnSpPr>
          <p:nvPr/>
        </p:nvCxnSpPr>
        <p:spPr>
          <a:xfrm flipH="1">
            <a:off x="9835808" y="4528065"/>
            <a:ext cx="1295327" cy="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66DFF5A-8EF4-4381-710C-C01CFE7A98A4}"/>
              </a:ext>
            </a:extLst>
          </p:cNvPr>
          <p:cNvSpPr/>
          <p:nvPr/>
        </p:nvSpPr>
        <p:spPr>
          <a:xfrm>
            <a:off x="11131135" y="4063705"/>
            <a:ext cx="928720" cy="928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  <a:latin typeface="Rockwell" panose="02060603020205020403" pitchFamily="18" charset="0"/>
              </a:rPr>
              <a:t>Current Fashion Trends Extraction Script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CB3C00F-3CC3-24FA-21F3-0113D1B82566}"/>
              </a:ext>
            </a:extLst>
          </p:cNvPr>
          <p:cNvSpPr txBox="1"/>
          <p:nvPr/>
        </p:nvSpPr>
        <p:spPr>
          <a:xfrm>
            <a:off x="10115856" y="4151515"/>
            <a:ext cx="95752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dirty="0">
                <a:latin typeface="Rockwell" panose="02060603020205020403" pitchFamily="18" charset="0"/>
              </a:rPr>
              <a:t>Bi-Weekly Extraction of most popular clothing items from Platforms like Instagram, Pinterest, etc</a:t>
            </a:r>
          </a:p>
        </p:txBody>
      </p:sp>
    </p:spTree>
    <p:extLst>
      <p:ext uri="{BB962C8B-B14F-4D97-AF65-F5344CB8AC3E}">
        <p14:creationId xmlns:p14="http://schemas.microsoft.com/office/powerpoint/2010/main" val="335765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212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Mudit Aggarwal</dc:creator>
  <cp:lastModifiedBy>Mudit Aggarwal</cp:lastModifiedBy>
  <cp:revision>4</cp:revision>
  <dcterms:created xsi:type="dcterms:W3CDTF">2023-08-12T20:30:35Z</dcterms:created>
  <dcterms:modified xsi:type="dcterms:W3CDTF">2023-08-14T05:01:07Z</dcterms:modified>
</cp:coreProperties>
</file>