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63" r:id="rId4"/>
    <p:sldId id="262" r:id="rId5"/>
    <p:sldId id="265" r:id="rId6"/>
    <p:sldId id="266" r:id="rId7"/>
    <p:sldId id="267" r:id="rId8"/>
    <p:sldId id="264" r:id="rId9"/>
    <p:sldId id="269" r:id="rId10"/>
    <p:sldId id="268" r:id="rId11"/>
    <p:sldId id="271" r:id="rId12"/>
    <p:sldId id="272" r:id="rId13"/>
    <p:sldId id="274" r:id="rId14"/>
    <p:sldId id="273" r:id="rId15"/>
    <p:sldId id="276" r:id="rId16"/>
    <p:sldId id="277" r:id="rId17"/>
    <p:sldId id="275" r:id="rId18"/>
  </p:sldIdLst>
  <p:sldSz cx="10080625" cy="7559675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82"/>
    <p:restoredTop sz="94663"/>
  </p:normalViewPr>
  <p:slideViewPr>
    <p:cSldViewPr snapToGrid="0" snapToObjects="1">
      <p:cViewPr varScale="1">
        <p:scale>
          <a:sx n="106" d="100"/>
          <a:sy n="106" d="100"/>
        </p:scale>
        <p:origin x="13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>
                <a:latin typeface="Times New Roman"/>
              </a:rPr>
              <a:t>&lt;header&gt;</a:t>
            </a:r>
            <a:endParaRPr/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9A137F3A-D446-47FF-827B-FFE2FCF27D99}" type="slidenum">
              <a:rPr lang="en-US" sz="1400">
                <a:latin typeface="Times New Roman"/>
              </a:r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4398840" y="9555120"/>
            <a:ext cx="3352320" cy="482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</a:pPr>
            <a:fld id="{C923D2A6-21BA-45F8-864B-BE62F4D5A36E}" type="slidenum">
              <a:rPr lang="en-US" sz="1400">
                <a:solidFill>
                  <a:srgbClr val="000000"/>
                </a:solidFill>
                <a:latin typeface="Times New Roman"/>
                <a:ea typeface="Times New Roman"/>
              </a:rPr>
              <a:t>1</a:t>
            </a:fld>
            <a:endParaRPr/>
          </a:p>
        </p:txBody>
      </p:sp>
      <p:sp>
        <p:nvSpPr>
          <p:cNvPr id="92" name="CustomShape 2"/>
          <p:cNvSpPr/>
          <p:nvPr/>
        </p:nvSpPr>
        <p:spPr>
          <a:xfrm>
            <a:off x="4398840" y="9555120"/>
            <a:ext cx="3354120" cy="4838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</a:pPr>
            <a:fld id="{D959D0ED-8D4B-4716-82C0-0A5CFB1DE2BC}" type="slidenum">
              <a:rPr lang="en-US" sz="1400">
                <a:solidFill>
                  <a:srgbClr val="000000"/>
                </a:solidFill>
                <a:latin typeface="Times New Roman"/>
                <a:ea typeface="Times New Roman"/>
              </a:rPr>
              <a:t>1</a:t>
            </a:fld>
            <a:endParaRPr/>
          </a:p>
        </p:txBody>
      </p:sp>
      <p:sp>
        <p:nvSpPr>
          <p:cNvPr id="93" name="CustomShape 3"/>
          <p:cNvSpPr/>
          <p:nvPr/>
        </p:nvSpPr>
        <p:spPr>
          <a:xfrm>
            <a:off x="777960" y="4776840"/>
            <a:ext cx="6214680" cy="4522320"/>
          </a:xfrm>
          <a:prstGeom prst="rect">
            <a:avLst/>
          </a:prstGeom>
          <a:noFill/>
          <a:ln>
            <a:noFill/>
          </a:ln>
        </p:spPr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777960" y="4776840"/>
            <a:ext cx="6197400" cy="4505040"/>
          </a:xfrm>
          <a:prstGeom prst="rect">
            <a:avLst/>
          </a:prstGeom>
        </p:spPr>
        <p:txBody>
          <a:bodyPr tIns="91440" bIns="91440" anchor="ctr"/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4398840" y="9555120"/>
            <a:ext cx="3352320" cy="482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</a:pPr>
            <a:fld id="{C923D2A6-21BA-45F8-864B-BE62F4D5A36E}" type="slidenum">
              <a:rPr lang="en-US" sz="1400">
                <a:solidFill>
                  <a:srgbClr val="000000"/>
                </a:solidFill>
                <a:latin typeface="Times New Roman"/>
                <a:ea typeface="Times New Roman"/>
              </a:rPr>
              <a:t>16</a:t>
            </a:fld>
            <a:endParaRPr/>
          </a:p>
        </p:txBody>
      </p:sp>
      <p:sp>
        <p:nvSpPr>
          <p:cNvPr id="92" name="CustomShape 2"/>
          <p:cNvSpPr/>
          <p:nvPr/>
        </p:nvSpPr>
        <p:spPr>
          <a:xfrm>
            <a:off x="4398840" y="9555120"/>
            <a:ext cx="3354120" cy="4838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</a:pPr>
            <a:fld id="{D959D0ED-8D4B-4716-82C0-0A5CFB1DE2BC}" type="slidenum">
              <a:rPr lang="en-US" sz="1400">
                <a:solidFill>
                  <a:srgbClr val="000000"/>
                </a:solidFill>
                <a:latin typeface="Times New Roman"/>
                <a:ea typeface="Times New Roman"/>
              </a:rPr>
              <a:t>16</a:t>
            </a:fld>
            <a:endParaRPr/>
          </a:p>
        </p:txBody>
      </p:sp>
      <p:sp>
        <p:nvSpPr>
          <p:cNvPr id="93" name="CustomShape 3"/>
          <p:cNvSpPr/>
          <p:nvPr/>
        </p:nvSpPr>
        <p:spPr>
          <a:xfrm>
            <a:off x="777960" y="4776840"/>
            <a:ext cx="6214680" cy="4522320"/>
          </a:xfrm>
          <a:prstGeom prst="rect">
            <a:avLst/>
          </a:prstGeom>
          <a:noFill/>
          <a:ln>
            <a:noFill/>
          </a:ln>
        </p:spPr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777960" y="4776840"/>
            <a:ext cx="6197400" cy="4505040"/>
          </a:xfrm>
          <a:prstGeom prst="rect">
            <a:avLst/>
          </a:prstGeom>
        </p:spPr>
        <p:txBody>
          <a:bodyPr tIns="91440" bIns="91440" anchor="ctr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172624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4398840" y="9555120"/>
            <a:ext cx="3352320" cy="482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</a:pPr>
            <a:fld id="{C923D2A6-21BA-45F8-864B-BE62F4D5A36E}" type="slidenum">
              <a:rPr lang="en-US" sz="1400">
                <a:solidFill>
                  <a:srgbClr val="000000"/>
                </a:solidFill>
                <a:latin typeface="Times New Roman"/>
                <a:ea typeface="Times New Roman"/>
              </a:rPr>
              <a:t>2</a:t>
            </a:fld>
            <a:endParaRPr/>
          </a:p>
        </p:txBody>
      </p:sp>
      <p:sp>
        <p:nvSpPr>
          <p:cNvPr id="92" name="CustomShape 2"/>
          <p:cNvSpPr/>
          <p:nvPr/>
        </p:nvSpPr>
        <p:spPr>
          <a:xfrm>
            <a:off x="4398840" y="9555120"/>
            <a:ext cx="3354120" cy="4838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</a:pPr>
            <a:fld id="{D959D0ED-8D4B-4716-82C0-0A5CFB1DE2BC}" type="slidenum">
              <a:rPr lang="en-US" sz="1400">
                <a:solidFill>
                  <a:srgbClr val="000000"/>
                </a:solidFill>
                <a:latin typeface="Times New Roman"/>
                <a:ea typeface="Times New Roman"/>
              </a:rPr>
              <a:t>2</a:t>
            </a:fld>
            <a:endParaRPr/>
          </a:p>
        </p:txBody>
      </p:sp>
      <p:sp>
        <p:nvSpPr>
          <p:cNvPr id="93" name="CustomShape 3"/>
          <p:cNvSpPr/>
          <p:nvPr/>
        </p:nvSpPr>
        <p:spPr>
          <a:xfrm>
            <a:off x="777960" y="4776840"/>
            <a:ext cx="6214680" cy="4522320"/>
          </a:xfrm>
          <a:prstGeom prst="rect">
            <a:avLst/>
          </a:prstGeom>
          <a:noFill/>
          <a:ln>
            <a:noFill/>
          </a:ln>
        </p:spPr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777960" y="4776840"/>
            <a:ext cx="6197400" cy="4505040"/>
          </a:xfrm>
          <a:prstGeom prst="rect">
            <a:avLst/>
          </a:prstGeom>
        </p:spPr>
        <p:txBody>
          <a:bodyPr tIns="91440" bIns="91440" anchor="ctr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798034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4398840" y="9555120"/>
            <a:ext cx="3352320" cy="482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</a:pPr>
            <a:fld id="{C923D2A6-21BA-45F8-864B-BE62F4D5A36E}" type="slidenum">
              <a:rPr lang="en-US" sz="1400">
                <a:solidFill>
                  <a:srgbClr val="000000"/>
                </a:solidFill>
                <a:latin typeface="Times New Roman"/>
                <a:ea typeface="Times New Roman"/>
              </a:rPr>
              <a:t>3</a:t>
            </a:fld>
            <a:endParaRPr/>
          </a:p>
        </p:txBody>
      </p:sp>
      <p:sp>
        <p:nvSpPr>
          <p:cNvPr id="92" name="CustomShape 2"/>
          <p:cNvSpPr/>
          <p:nvPr/>
        </p:nvSpPr>
        <p:spPr>
          <a:xfrm>
            <a:off x="4398840" y="9555120"/>
            <a:ext cx="3354120" cy="4838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</a:pPr>
            <a:fld id="{D959D0ED-8D4B-4716-82C0-0A5CFB1DE2BC}" type="slidenum">
              <a:rPr lang="en-US" sz="1400">
                <a:solidFill>
                  <a:srgbClr val="000000"/>
                </a:solidFill>
                <a:latin typeface="Times New Roman"/>
                <a:ea typeface="Times New Roman"/>
              </a:rPr>
              <a:t>3</a:t>
            </a:fld>
            <a:endParaRPr/>
          </a:p>
        </p:txBody>
      </p:sp>
      <p:sp>
        <p:nvSpPr>
          <p:cNvPr id="93" name="CustomShape 3"/>
          <p:cNvSpPr/>
          <p:nvPr/>
        </p:nvSpPr>
        <p:spPr>
          <a:xfrm>
            <a:off x="777960" y="4776840"/>
            <a:ext cx="6214680" cy="4522320"/>
          </a:xfrm>
          <a:prstGeom prst="rect">
            <a:avLst/>
          </a:prstGeom>
          <a:noFill/>
          <a:ln>
            <a:noFill/>
          </a:ln>
        </p:spPr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777960" y="4776840"/>
            <a:ext cx="6197400" cy="4505040"/>
          </a:xfrm>
          <a:prstGeom prst="rect">
            <a:avLst/>
          </a:prstGeom>
        </p:spPr>
        <p:txBody>
          <a:bodyPr tIns="91440" bIns="91440" anchor="ctr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730867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4398840" y="9555120"/>
            <a:ext cx="3352320" cy="482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</a:pPr>
            <a:fld id="{C923D2A6-21BA-45F8-864B-BE62F4D5A36E}" type="slidenum">
              <a:rPr lang="en-US" sz="1400">
                <a:solidFill>
                  <a:srgbClr val="000000"/>
                </a:solidFill>
                <a:latin typeface="Times New Roman"/>
                <a:ea typeface="Times New Roman"/>
              </a:rPr>
              <a:t>5</a:t>
            </a:fld>
            <a:endParaRPr/>
          </a:p>
        </p:txBody>
      </p:sp>
      <p:sp>
        <p:nvSpPr>
          <p:cNvPr id="92" name="CustomShape 2"/>
          <p:cNvSpPr/>
          <p:nvPr/>
        </p:nvSpPr>
        <p:spPr>
          <a:xfrm>
            <a:off x="4398840" y="9555120"/>
            <a:ext cx="3354120" cy="4838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</a:pPr>
            <a:fld id="{D959D0ED-8D4B-4716-82C0-0A5CFB1DE2BC}" type="slidenum">
              <a:rPr lang="en-US" sz="1400">
                <a:solidFill>
                  <a:srgbClr val="000000"/>
                </a:solidFill>
                <a:latin typeface="Times New Roman"/>
                <a:ea typeface="Times New Roman"/>
              </a:rPr>
              <a:t>5</a:t>
            </a:fld>
            <a:endParaRPr/>
          </a:p>
        </p:txBody>
      </p:sp>
      <p:sp>
        <p:nvSpPr>
          <p:cNvPr id="93" name="CustomShape 3"/>
          <p:cNvSpPr/>
          <p:nvPr/>
        </p:nvSpPr>
        <p:spPr>
          <a:xfrm>
            <a:off x="777960" y="4776840"/>
            <a:ext cx="6214680" cy="4522320"/>
          </a:xfrm>
          <a:prstGeom prst="rect">
            <a:avLst/>
          </a:prstGeom>
          <a:noFill/>
          <a:ln>
            <a:noFill/>
          </a:ln>
        </p:spPr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777960" y="4776840"/>
            <a:ext cx="6197400" cy="4505040"/>
          </a:xfrm>
          <a:prstGeom prst="rect">
            <a:avLst/>
          </a:prstGeom>
        </p:spPr>
        <p:txBody>
          <a:bodyPr tIns="91440" bIns="91440" anchor="ctr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562236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4398840" y="9555120"/>
            <a:ext cx="3352320" cy="482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</a:pPr>
            <a:fld id="{C923D2A6-21BA-45F8-864B-BE62F4D5A36E}" type="slidenum">
              <a:rPr lang="en-US" sz="1400">
                <a:solidFill>
                  <a:srgbClr val="000000"/>
                </a:solidFill>
                <a:latin typeface="Times New Roman"/>
                <a:ea typeface="Times New Roman"/>
              </a:rPr>
              <a:t>7</a:t>
            </a:fld>
            <a:endParaRPr/>
          </a:p>
        </p:txBody>
      </p:sp>
      <p:sp>
        <p:nvSpPr>
          <p:cNvPr id="92" name="CustomShape 2"/>
          <p:cNvSpPr/>
          <p:nvPr/>
        </p:nvSpPr>
        <p:spPr>
          <a:xfrm>
            <a:off x="4398840" y="9555120"/>
            <a:ext cx="3354120" cy="4838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</a:pPr>
            <a:fld id="{D959D0ED-8D4B-4716-82C0-0A5CFB1DE2BC}" type="slidenum">
              <a:rPr lang="en-US" sz="1400">
                <a:solidFill>
                  <a:srgbClr val="000000"/>
                </a:solidFill>
                <a:latin typeface="Times New Roman"/>
                <a:ea typeface="Times New Roman"/>
              </a:rPr>
              <a:t>7</a:t>
            </a:fld>
            <a:endParaRPr/>
          </a:p>
        </p:txBody>
      </p:sp>
      <p:sp>
        <p:nvSpPr>
          <p:cNvPr id="93" name="CustomShape 3"/>
          <p:cNvSpPr/>
          <p:nvPr/>
        </p:nvSpPr>
        <p:spPr>
          <a:xfrm>
            <a:off x="777960" y="4776840"/>
            <a:ext cx="6214680" cy="4522320"/>
          </a:xfrm>
          <a:prstGeom prst="rect">
            <a:avLst/>
          </a:prstGeom>
          <a:noFill/>
          <a:ln>
            <a:noFill/>
          </a:ln>
        </p:spPr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777960" y="4776840"/>
            <a:ext cx="6197400" cy="4505040"/>
          </a:xfrm>
          <a:prstGeom prst="rect">
            <a:avLst/>
          </a:prstGeom>
        </p:spPr>
        <p:txBody>
          <a:bodyPr tIns="91440" bIns="91440" anchor="ctr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782327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4398840" y="9555120"/>
            <a:ext cx="3352320" cy="482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</a:pPr>
            <a:fld id="{C923D2A6-21BA-45F8-864B-BE62F4D5A36E}" type="slidenum">
              <a:rPr lang="en-US" sz="1400">
                <a:solidFill>
                  <a:srgbClr val="000000"/>
                </a:solidFill>
                <a:latin typeface="Times New Roman"/>
                <a:ea typeface="Times New Roman"/>
              </a:rPr>
              <a:t>9</a:t>
            </a:fld>
            <a:endParaRPr/>
          </a:p>
        </p:txBody>
      </p:sp>
      <p:sp>
        <p:nvSpPr>
          <p:cNvPr id="92" name="CustomShape 2"/>
          <p:cNvSpPr/>
          <p:nvPr/>
        </p:nvSpPr>
        <p:spPr>
          <a:xfrm>
            <a:off x="4398840" y="9555120"/>
            <a:ext cx="3354120" cy="4838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</a:pPr>
            <a:fld id="{D959D0ED-8D4B-4716-82C0-0A5CFB1DE2BC}" type="slidenum">
              <a:rPr lang="en-US" sz="1400">
                <a:solidFill>
                  <a:srgbClr val="000000"/>
                </a:solidFill>
                <a:latin typeface="Times New Roman"/>
                <a:ea typeface="Times New Roman"/>
              </a:rPr>
              <a:t>9</a:t>
            </a:fld>
            <a:endParaRPr/>
          </a:p>
        </p:txBody>
      </p:sp>
      <p:sp>
        <p:nvSpPr>
          <p:cNvPr id="93" name="CustomShape 3"/>
          <p:cNvSpPr/>
          <p:nvPr/>
        </p:nvSpPr>
        <p:spPr>
          <a:xfrm>
            <a:off x="777960" y="4776840"/>
            <a:ext cx="6214680" cy="4522320"/>
          </a:xfrm>
          <a:prstGeom prst="rect">
            <a:avLst/>
          </a:prstGeom>
          <a:noFill/>
          <a:ln>
            <a:noFill/>
          </a:ln>
        </p:spPr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777960" y="4776840"/>
            <a:ext cx="6197400" cy="4505040"/>
          </a:xfrm>
          <a:prstGeom prst="rect">
            <a:avLst/>
          </a:prstGeom>
        </p:spPr>
        <p:txBody>
          <a:bodyPr tIns="91440" bIns="91440" anchor="ctr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101620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4398840" y="9555120"/>
            <a:ext cx="3352320" cy="482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</a:pPr>
            <a:fld id="{C923D2A6-21BA-45F8-864B-BE62F4D5A36E}" type="slidenum">
              <a:rPr lang="en-US" sz="1400">
                <a:solidFill>
                  <a:srgbClr val="000000"/>
                </a:solidFill>
                <a:latin typeface="Times New Roman"/>
                <a:ea typeface="Times New Roman"/>
              </a:rPr>
              <a:t>11</a:t>
            </a:fld>
            <a:endParaRPr/>
          </a:p>
        </p:txBody>
      </p:sp>
      <p:sp>
        <p:nvSpPr>
          <p:cNvPr id="92" name="CustomShape 2"/>
          <p:cNvSpPr/>
          <p:nvPr/>
        </p:nvSpPr>
        <p:spPr>
          <a:xfrm>
            <a:off x="4398840" y="9555120"/>
            <a:ext cx="3354120" cy="4838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</a:pPr>
            <a:fld id="{D959D0ED-8D4B-4716-82C0-0A5CFB1DE2BC}" type="slidenum">
              <a:rPr lang="en-US" sz="1400">
                <a:solidFill>
                  <a:srgbClr val="000000"/>
                </a:solidFill>
                <a:latin typeface="Times New Roman"/>
                <a:ea typeface="Times New Roman"/>
              </a:rPr>
              <a:t>11</a:t>
            </a:fld>
            <a:endParaRPr/>
          </a:p>
        </p:txBody>
      </p:sp>
      <p:sp>
        <p:nvSpPr>
          <p:cNvPr id="93" name="CustomShape 3"/>
          <p:cNvSpPr/>
          <p:nvPr/>
        </p:nvSpPr>
        <p:spPr>
          <a:xfrm>
            <a:off x="777960" y="4776840"/>
            <a:ext cx="6214680" cy="4522320"/>
          </a:xfrm>
          <a:prstGeom prst="rect">
            <a:avLst/>
          </a:prstGeom>
          <a:noFill/>
          <a:ln>
            <a:noFill/>
          </a:ln>
        </p:spPr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777960" y="4776840"/>
            <a:ext cx="6197400" cy="4505040"/>
          </a:xfrm>
          <a:prstGeom prst="rect">
            <a:avLst/>
          </a:prstGeom>
        </p:spPr>
        <p:txBody>
          <a:bodyPr tIns="91440" bIns="91440" anchor="ctr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448158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4398840" y="9555120"/>
            <a:ext cx="3352320" cy="482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</a:pPr>
            <a:fld id="{C923D2A6-21BA-45F8-864B-BE62F4D5A36E}" type="slidenum">
              <a:rPr lang="en-US" sz="1400">
                <a:solidFill>
                  <a:srgbClr val="000000"/>
                </a:solidFill>
                <a:latin typeface="Times New Roman"/>
                <a:ea typeface="Times New Roman"/>
              </a:rPr>
              <a:t>13</a:t>
            </a:fld>
            <a:endParaRPr/>
          </a:p>
        </p:txBody>
      </p:sp>
      <p:sp>
        <p:nvSpPr>
          <p:cNvPr id="92" name="CustomShape 2"/>
          <p:cNvSpPr/>
          <p:nvPr/>
        </p:nvSpPr>
        <p:spPr>
          <a:xfrm>
            <a:off x="4398840" y="9555120"/>
            <a:ext cx="3354120" cy="4838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</a:pPr>
            <a:fld id="{D959D0ED-8D4B-4716-82C0-0A5CFB1DE2BC}" type="slidenum">
              <a:rPr lang="en-US" sz="1400">
                <a:solidFill>
                  <a:srgbClr val="000000"/>
                </a:solidFill>
                <a:latin typeface="Times New Roman"/>
                <a:ea typeface="Times New Roman"/>
              </a:rPr>
              <a:t>13</a:t>
            </a:fld>
            <a:endParaRPr/>
          </a:p>
        </p:txBody>
      </p:sp>
      <p:sp>
        <p:nvSpPr>
          <p:cNvPr id="93" name="CustomShape 3"/>
          <p:cNvSpPr/>
          <p:nvPr/>
        </p:nvSpPr>
        <p:spPr>
          <a:xfrm>
            <a:off x="777960" y="4776840"/>
            <a:ext cx="6214680" cy="4522320"/>
          </a:xfrm>
          <a:prstGeom prst="rect">
            <a:avLst/>
          </a:prstGeom>
          <a:noFill/>
          <a:ln>
            <a:noFill/>
          </a:ln>
        </p:spPr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777960" y="4776840"/>
            <a:ext cx="6197400" cy="4505040"/>
          </a:xfrm>
          <a:prstGeom prst="rect">
            <a:avLst/>
          </a:prstGeom>
        </p:spPr>
        <p:txBody>
          <a:bodyPr tIns="91440" bIns="91440" anchor="ctr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287445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4398840" y="9555120"/>
            <a:ext cx="3352320" cy="482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</a:pPr>
            <a:fld id="{C923D2A6-21BA-45F8-864B-BE62F4D5A36E}" type="slidenum">
              <a:rPr lang="en-US" sz="1400">
                <a:solidFill>
                  <a:srgbClr val="000000"/>
                </a:solidFill>
                <a:latin typeface="Times New Roman"/>
                <a:ea typeface="Times New Roman"/>
              </a:rPr>
              <a:t>15</a:t>
            </a:fld>
            <a:endParaRPr/>
          </a:p>
        </p:txBody>
      </p:sp>
      <p:sp>
        <p:nvSpPr>
          <p:cNvPr id="92" name="CustomShape 2"/>
          <p:cNvSpPr/>
          <p:nvPr/>
        </p:nvSpPr>
        <p:spPr>
          <a:xfrm>
            <a:off x="4398840" y="9555120"/>
            <a:ext cx="3354120" cy="4838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</a:pPr>
            <a:fld id="{D959D0ED-8D4B-4716-82C0-0A5CFB1DE2BC}" type="slidenum">
              <a:rPr lang="en-US" sz="1400">
                <a:solidFill>
                  <a:srgbClr val="000000"/>
                </a:solidFill>
                <a:latin typeface="Times New Roman"/>
                <a:ea typeface="Times New Roman"/>
              </a:rPr>
              <a:t>15</a:t>
            </a:fld>
            <a:endParaRPr/>
          </a:p>
        </p:txBody>
      </p:sp>
      <p:sp>
        <p:nvSpPr>
          <p:cNvPr id="93" name="CustomShape 3"/>
          <p:cNvSpPr/>
          <p:nvPr/>
        </p:nvSpPr>
        <p:spPr>
          <a:xfrm>
            <a:off x="777960" y="4776840"/>
            <a:ext cx="6214680" cy="4522320"/>
          </a:xfrm>
          <a:prstGeom prst="rect">
            <a:avLst/>
          </a:prstGeom>
          <a:noFill/>
          <a:ln>
            <a:noFill/>
          </a:ln>
        </p:spPr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777960" y="4776840"/>
            <a:ext cx="6197400" cy="4505040"/>
          </a:xfrm>
          <a:prstGeom prst="rect">
            <a:avLst/>
          </a:prstGeom>
        </p:spPr>
        <p:txBody>
          <a:bodyPr tIns="91440" bIns="91440" anchor="ctr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567612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7" name="Picture 36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8" name="Picture 37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7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stomShape 1"/>
          <p:cNvSpPr/>
          <p:nvPr/>
        </p:nvSpPr>
        <p:spPr>
          <a:xfrm>
            <a:off x="503280" y="6886440"/>
            <a:ext cx="2328480" cy="501120"/>
          </a:xfrm>
          <a:prstGeom prst="rect">
            <a:avLst/>
          </a:prstGeom>
          <a:noFill/>
          <a:ln>
            <a:noFill/>
          </a:ln>
        </p:spPr>
      </p:sp>
      <p:sp>
        <p:nvSpPr>
          <p:cNvPr id="6" name="CustomShape 2"/>
          <p:cNvSpPr/>
          <p:nvPr/>
        </p:nvSpPr>
        <p:spPr>
          <a:xfrm>
            <a:off x="3448080" y="6886440"/>
            <a:ext cx="3176280" cy="501120"/>
          </a:xfrm>
          <a:prstGeom prst="rect">
            <a:avLst/>
          </a:prstGeom>
          <a:noFill/>
          <a:ln>
            <a:noFill/>
          </a:ln>
        </p:spPr>
      </p:sp>
      <p:sp>
        <p:nvSpPr>
          <p:cNvPr id="2" name="PlaceHolder 3"/>
          <p:cNvSpPr>
            <a:spLocks noGrp="1"/>
          </p:cNvSpPr>
          <p:nvPr>
            <p:ph type="sldNum"/>
          </p:nvPr>
        </p:nvSpPr>
        <p:spPr>
          <a:xfrm>
            <a:off x="7227720" y="6886440"/>
            <a:ext cx="2327040" cy="4996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fld id="{87E5062D-8DBF-448C-8C53-405248CF40EE}" type="slidenum">
              <a:rPr lang="en-US">
                <a:solidFill>
                  <a:srgbClr val="FFFFFF"/>
                </a:solidFill>
                <a:latin typeface="Arial"/>
                <a:ea typeface="Arial"/>
              </a:rPr>
              <a:t>‹#›</a:t>
            </a:fld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14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14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1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14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microsoft.com/office/2007/relationships/hdphoto" Target="../media/hdphoto3.wdp"/><Relationship Id="rId5" Type="http://schemas.openxmlformats.org/officeDocument/2006/relationships/image" Target="../media/image6.png"/><Relationship Id="rId4" Type="http://schemas.openxmlformats.org/officeDocument/2006/relationships/image" Target="../media/image3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microsoft.com/office/2007/relationships/hdphoto" Target="../media/hdphoto4.wdp"/><Relationship Id="rId5" Type="http://schemas.openxmlformats.org/officeDocument/2006/relationships/image" Target="../media/image6.png"/><Relationship Id="rId4" Type="http://schemas.openxmlformats.org/officeDocument/2006/relationships/image" Target="../media/image3.jp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microsoft.com/office/2007/relationships/hdphoto" Target="../media/hdphoto1.wdp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microsoft.com/office/2007/relationships/hdphoto" Target="../media/hdphoto1.wd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3.jp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6.png"/><Relationship Id="rId4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6.png"/><Relationship Id="rId4" Type="http://schemas.openxmlformats.org/officeDocument/2006/relationships/image" Target="../media/image3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6.pn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639720" y="1077840"/>
            <a:ext cx="9067320" cy="12999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94000"/>
              </a:lnSpc>
            </a:pPr>
            <a:r>
              <a:rPr lang="en-US" sz="4400" dirty="0">
                <a:solidFill>
                  <a:srgbClr val="000000"/>
                </a:solidFill>
                <a:latin typeface="Arial"/>
                <a:ea typeface="Arial"/>
              </a:rPr>
              <a:t>　
</a:t>
            </a:r>
            <a:r>
              <a:rPr lang="en-US" sz="4400" dirty="0" err="1">
                <a:solidFill>
                  <a:srgbClr val="000000"/>
                </a:solidFill>
                <a:latin typeface="Arial"/>
                <a:ea typeface="Arial"/>
              </a:rPr>
              <a:t>lec</a:t>
            </a:r>
            <a:r>
              <a:rPr lang="en-US" sz="4400" dirty="0">
                <a:solidFill>
                  <a:srgbClr val="000000"/>
                </a:solidFill>
                <a:latin typeface="Arial"/>
                <a:ea typeface="Arial"/>
              </a:rPr>
              <a:t>???Read-Disp-V1.0-2019-09-08</a:t>
            </a:r>
          </a:p>
          <a:p>
            <a:pPr algn="ctr">
              <a:lnSpc>
                <a:spcPct val="94000"/>
              </a:lnSpc>
            </a:pPr>
            <a:endParaRPr dirty="0"/>
          </a:p>
        </p:txBody>
      </p:sp>
      <p:sp>
        <p:nvSpPr>
          <p:cNvPr id="45" name="CustomShape 2"/>
          <p:cNvSpPr/>
          <p:nvPr/>
        </p:nvSpPr>
        <p:spPr>
          <a:xfrm>
            <a:off x="1919160" y="3475080"/>
            <a:ext cx="6492600" cy="3200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94000"/>
              </a:lnSpc>
            </a:pPr>
            <a:r>
              <a:rPr lang="en-US" dirty="0">
                <a:solidFill>
                  <a:srgbClr val="000000"/>
                </a:solidFill>
                <a:latin typeface="Arial"/>
                <a:ea typeface="Arial"/>
              </a:rPr>
              <a:t>CTI One Corporation</a:t>
            </a:r>
            <a:endParaRPr dirty="0"/>
          </a:p>
          <a:p>
            <a:pPr algn="ctr">
              <a:lnSpc>
                <a:spcPct val="94000"/>
              </a:lnSpc>
            </a:pPr>
            <a:endParaRPr dirty="0"/>
          </a:p>
          <a:p>
            <a:pPr algn="ctr">
              <a:lnSpc>
                <a:spcPct val="94000"/>
              </a:lnSpc>
            </a:pPr>
            <a:r>
              <a:rPr lang="en-US" dirty="0">
                <a:solidFill>
                  <a:srgbClr val="000000"/>
                </a:solidFill>
                <a:latin typeface="Arial"/>
                <a:ea typeface="Arial"/>
              </a:rPr>
              <a:t>Version: x0.1</a:t>
            </a:r>
            <a:endParaRPr dirty="0"/>
          </a:p>
          <a:p>
            <a:pPr algn="ctr">
              <a:lnSpc>
                <a:spcPct val="94000"/>
              </a:lnSpc>
            </a:pPr>
            <a:r>
              <a:rPr lang="en-US" dirty="0">
                <a:solidFill>
                  <a:srgbClr val="000000"/>
                </a:solidFill>
                <a:latin typeface="Arial"/>
                <a:ea typeface="Arial"/>
              </a:rPr>
              <a:t>Date: 09 08, 2019</a:t>
            </a:r>
            <a:endParaRPr dirty="0"/>
          </a:p>
          <a:p>
            <a:pPr algn="ctr">
              <a:lnSpc>
                <a:spcPct val="94000"/>
              </a:lnSpc>
            </a:pPr>
            <a:r>
              <a:rPr lang="en-US" dirty="0">
                <a:solidFill>
                  <a:srgbClr val="000000"/>
                </a:solidFill>
                <a:latin typeface="Arial"/>
                <a:ea typeface="Arial"/>
              </a:rPr>
              <a:t>Project Lead: Harry Li, Ph.D. </a:t>
            </a:r>
            <a:endParaRPr dirty="0"/>
          </a:p>
          <a:p>
            <a:pPr algn="ctr">
              <a:lnSpc>
                <a:spcPct val="94000"/>
              </a:lnSpc>
            </a:pPr>
            <a:endParaRPr dirty="0"/>
          </a:p>
          <a:p>
            <a:pPr algn="ctr">
              <a:lnSpc>
                <a:spcPct val="94000"/>
              </a:lnSpc>
            </a:pPr>
            <a:r>
              <a:rPr lang="en-US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dirty="0"/>
          </a:p>
          <a:p>
            <a:pPr algn="ctr">
              <a:lnSpc>
                <a:spcPct val="94000"/>
              </a:lnSpc>
            </a:pPr>
            <a:r>
              <a:rPr lang="en-US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dirty="0"/>
          </a:p>
          <a:p>
            <a:pPr algn="ctr">
              <a:lnSpc>
                <a:spcPct val="94000"/>
              </a:lnSpc>
            </a:pPr>
            <a:endParaRPr dirty="0"/>
          </a:p>
          <a:p>
            <a:pPr algn="ctr">
              <a:lnSpc>
                <a:spcPct val="94000"/>
              </a:lnSpc>
            </a:pPr>
            <a:r>
              <a:rPr lang="en-US" dirty="0">
                <a:solidFill>
                  <a:srgbClr val="000000"/>
                </a:solidFill>
                <a:latin typeface="Arial"/>
                <a:ea typeface="Arial"/>
              </a:rPr>
              <a:t>Team member: Prashanth Rajasekar</a:t>
            </a:r>
            <a:endParaRPr dirty="0"/>
          </a:p>
          <a:p>
            <a:pPr algn="ctr">
              <a:lnSpc>
                <a:spcPct val="94000"/>
              </a:lnSpc>
            </a:pPr>
            <a:endParaRPr dirty="0"/>
          </a:p>
          <a:p>
            <a:pPr algn="ctr">
              <a:lnSpc>
                <a:spcPct val="94000"/>
              </a:lnSpc>
            </a:pPr>
            <a:r>
              <a:rPr lang="en-US" dirty="0">
                <a:solidFill>
                  <a:srgbClr val="000000"/>
                </a:solidFill>
                <a:latin typeface="Arial"/>
                <a:ea typeface="Arial"/>
              </a:rPr>
              <a:t>  </a:t>
            </a:r>
            <a:endParaRPr dirty="0"/>
          </a:p>
        </p:txBody>
      </p:sp>
      <p:pic>
        <p:nvPicPr>
          <p:cNvPr id="46" name="Shape 83"/>
          <p:cNvPicPr/>
          <p:nvPr/>
        </p:nvPicPr>
        <p:blipFill>
          <a:blip r:embed="rId3"/>
          <a:stretch>
            <a:fillRect/>
          </a:stretch>
        </p:blipFill>
        <p:spPr>
          <a:xfrm>
            <a:off x="541440" y="266760"/>
            <a:ext cx="555120" cy="555120"/>
          </a:xfrm>
          <a:prstGeom prst="rect">
            <a:avLst/>
          </a:prstGeom>
          <a:ln>
            <a:noFill/>
          </a:ln>
        </p:spPr>
      </p:pic>
      <p:sp>
        <p:nvSpPr>
          <p:cNvPr id="47" name="CustomShape 3"/>
          <p:cNvSpPr/>
          <p:nvPr/>
        </p:nvSpPr>
        <p:spPr>
          <a:xfrm>
            <a:off x="878040" y="6710400"/>
            <a:ext cx="2285640" cy="456840"/>
          </a:xfrm>
          <a:prstGeom prst="rect">
            <a:avLst/>
          </a:prstGeom>
          <a:solidFill>
            <a:srgbClr val="729FCF"/>
          </a:solidFill>
          <a:ln w="9360">
            <a:solidFill>
              <a:srgbClr val="3465A4"/>
            </a:solidFill>
            <a:round/>
          </a:ln>
        </p:spPr>
      </p:sp>
      <p:sp>
        <p:nvSpPr>
          <p:cNvPr id="48" name="CustomShape 4"/>
          <p:cNvSpPr/>
          <p:nvPr/>
        </p:nvSpPr>
        <p:spPr>
          <a:xfrm>
            <a:off x="731880" y="6711840"/>
            <a:ext cx="2377800" cy="364680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94000"/>
              </a:lnSpc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</a:rPr>
              <a:t>Company confidential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hape 83">
            <a:extLst>
              <a:ext uri="{FF2B5EF4-FFF2-40B4-BE49-F238E27FC236}">
                <a16:creationId xmlns:a16="http://schemas.microsoft.com/office/drawing/2014/main" id="{2DC1AA33-837F-2D49-994D-82B24A8B370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41440" y="266760"/>
            <a:ext cx="555120" cy="555120"/>
          </a:xfrm>
          <a:prstGeom prst="rect">
            <a:avLst/>
          </a:prstGeom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7BD4203-3A39-CB4A-BA92-2D0519CA6BAD}"/>
              </a:ext>
            </a:extLst>
          </p:cNvPr>
          <p:cNvSpPr txBox="1"/>
          <p:nvPr/>
        </p:nvSpPr>
        <p:spPr>
          <a:xfrm>
            <a:off x="3629465" y="344826"/>
            <a:ext cx="237436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Sample Source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0DE3604-AE8F-1F4B-B64D-971342C448FE}"/>
              </a:ext>
            </a:extLst>
          </p:cNvPr>
          <p:cNvSpPr/>
          <p:nvPr/>
        </p:nvSpPr>
        <p:spPr>
          <a:xfrm>
            <a:off x="541440" y="1015329"/>
            <a:ext cx="9309979" cy="58631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i="1" dirty="0">
                <a:solidFill>
                  <a:srgbClr val="65798C"/>
                </a:solidFill>
                <a:latin typeface="Menlo" panose="020B0609030804020204" pitchFamily="49" charset="0"/>
              </a:rPr>
              <a:t># Include the library</a:t>
            </a:r>
            <a:endParaRPr lang="en-US" sz="1500" dirty="0">
              <a:solidFill>
                <a:srgbClr val="65798C"/>
              </a:solidFill>
              <a:latin typeface="Menlo" panose="020B0609030804020204" pitchFamily="49" charset="0"/>
            </a:endParaRPr>
          </a:p>
          <a:p>
            <a:r>
              <a:rPr lang="en-US" sz="1500" b="1" dirty="0">
                <a:solidFill>
                  <a:srgbClr val="AD3DA4"/>
                </a:solidFill>
                <a:latin typeface="Menlo" panose="020B0609030804020204" pitchFamily="49" charset="0"/>
              </a:rPr>
              <a:t>import</a:t>
            </a:r>
            <a:r>
              <a:rPr lang="en-US" sz="1500" dirty="0">
                <a:solidFill>
                  <a:srgbClr val="000000"/>
                </a:solidFill>
                <a:latin typeface="Menlo" panose="020B0609030804020204" pitchFamily="49" charset="0"/>
              </a:rPr>
              <a:t> cv2</a:t>
            </a:r>
            <a:endParaRPr lang="en-US" sz="1500" dirty="0">
              <a:solidFill>
                <a:srgbClr val="AD3DA4"/>
              </a:solidFill>
              <a:latin typeface="Menlo" panose="020B0609030804020204" pitchFamily="49" charset="0"/>
            </a:endParaRPr>
          </a:p>
          <a:p>
            <a:endParaRPr lang="en-US" sz="1500" dirty="0">
              <a:latin typeface="Helvetica" pitchFamily="2" charset="0"/>
            </a:endParaRPr>
          </a:p>
          <a:p>
            <a:r>
              <a:rPr lang="en-US" sz="1500" i="1" dirty="0">
                <a:solidFill>
                  <a:srgbClr val="65798C"/>
                </a:solidFill>
                <a:latin typeface="Menlo" panose="020B0609030804020204" pitchFamily="49" charset="0"/>
              </a:rPr>
              <a:t># Provide the streaming adress."0" for webcam.</a:t>
            </a:r>
            <a:endParaRPr lang="en-US" sz="1500" dirty="0">
              <a:solidFill>
                <a:srgbClr val="65798C"/>
              </a:solidFill>
              <a:latin typeface="Menlo" panose="020B0609030804020204" pitchFamily="49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Menlo" panose="020B0609030804020204" pitchFamily="49" charset="0"/>
              </a:rPr>
              <a:t>cap = cv2.VideoCapture(</a:t>
            </a:r>
            <a:r>
              <a:rPr lang="en-US" sz="1500" dirty="0">
                <a:solidFill>
                  <a:srgbClr val="272AD8"/>
                </a:solidFill>
                <a:latin typeface="Menlo" panose="020B0609030804020204" pitchFamily="49" charset="0"/>
              </a:rPr>
              <a:t>0</a:t>
            </a:r>
            <a:r>
              <a:rPr lang="en-US" sz="15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endParaRPr lang="en-US" sz="1500" dirty="0">
              <a:latin typeface="Helvetica" pitchFamily="2" charset="0"/>
            </a:endParaRPr>
          </a:p>
          <a:p>
            <a:r>
              <a:rPr lang="en-US" sz="1500" i="1" dirty="0">
                <a:solidFill>
                  <a:srgbClr val="65798C"/>
                </a:solidFill>
                <a:latin typeface="Menlo" panose="020B0609030804020204" pitchFamily="49" charset="0"/>
              </a:rPr>
              <a:t># Create a default output window</a:t>
            </a:r>
            <a:endParaRPr lang="en-US" sz="1500" dirty="0">
              <a:solidFill>
                <a:srgbClr val="65798C"/>
              </a:solidFill>
              <a:latin typeface="Menlo" panose="020B0609030804020204" pitchFamily="49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Menlo" panose="020B0609030804020204" pitchFamily="49" charset="0"/>
              </a:rPr>
              <a:t>cv2.namedWindow(</a:t>
            </a:r>
            <a:r>
              <a:rPr lang="en-US" sz="1500" dirty="0">
                <a:solidFill>
                  <a:srgbClr val="272AD8"/>
                </a:solidFill>
                <a:latin typeface="Menlo" panose="020B0609030804020204" pitchFamily="49" charset="0"/>
              </a:rPr>
              <a:t>'frame'</a:t>
            </a:r>
            <a:r>
              <a:rPr lang="en-US" sz="1500" dirty="0">
                <a:solidFill>
                  <a:srgbClr val="000000"/>
                </a:solidFill>
                <a:latin typeface="Menlo" panose="020B0609030804020204" pitchFamily="49" charset="0"/>
              </a:rPr>
              <a:t>, cv2.WINDOW_NORMAL)</a:t>
            </a:r>
          </a:p>
          <a:p>
            <a:endParaRPr lang="en-US" sz="1500" dirty="0">
              <a:latin typeface="Helvetica" pitchFamily="2" charset="0"/>
            </a:endParaRPr>
          </a:p>
          <a:p>
            <a:r>
              <a:rPr lang="en-US" sz="1500" i="1" dirty="0">
                <a:solidFill>
                  <a:srgbClr val="65798C"/>
                </a:solidFill>
                <a:latin typeface="Menlo" panose="020B0609030804020204" pitchFamily="49" charset="0"/>
              </a:rPr>
              <a:t># Start the loop to receive the frame one by one</a:t>
            </a:r>
            <a:endParaRPr lang="en-US" sz="1500" dirty="0">
              <a:solidFill>
                <a:srgbClr val="65798C"/>
              </a:solidFill>
              <a:latin typeface="Menlo" panose="020B0609030804020204" pitchFamily="49" charset="0"/>
            </a:endParaRPr>
          </a:p>
          <a:p>
            <a:r>
              <a:rPr lang="en-US" sz="1500" b="1" dirty="0">
                <a:solidFill>
                  <a:srgbClr val="AD3DA4"/>
                </a:solidFill>
                <a:latin typeface="Menlo" panose="020B0609030804020204" pitchFamily="49" charset="0"/>
              </a:rPr>
              <a:t>while</a:t>
            </a:r>
            <a:r>
              <a:rPr lang="en-US" sz="1500" dirty="0">
                <a:solidFill>
                  <a:srgbClr val="000000"/>
                </a:solidFill>
                <a:latin typeface="Menlo" panose="020B0609030804020204" pitchFamily="49" charset="0"/>
              </a:rPr>
              <a:t>(True):</a:t>
            </a:r>
          </a:p>
          <a:p>
            <a:r>
              <a:rPr lang="en-US" sz="15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sz="1500" i="1" dirty="0">
                <a:solidFill>
                  <a:srgbClr val="65798C"/>
                </a:solidFill>
                <a:latin typeface="Menlo" panose="020B0609030804020204" pitchFamily="49" charset="0"/>
              </a:rPr>
              <a:t># Capture frame-by-frame</a:t>
            </a:r>
            <a:endParaRPr lang="en-US" sz="1500" dirty="0">
              <a:solidFill>
                <a:srgbClr val="65798C"/>
              </a:solidFill>
              <a:latin typeface="Menlo" panose="020B0609030804020204" pitchFamily="49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Menlo" panose="020B0609030804020204" pitchFamily="49" charset="0"/>
              </a:rPr>
              <a:t>    ret, frame = </a:t>
            </a:r>
            <a:r>
              <a:rPr lang="en-US" sz="1500" dirty="0" err="1">
                <a:solidFill>
                  <a:srgbClr val="000000"/>
                </a:solidFill>
                <a:latin typeface="Menlo" panose="020B0609030804020204" pitchFamily="49" charset="0"/>
              </a:rPr>
              <a:t>cap.read</a:t>
            </a:r>
            <a:r>
              <a:rPr lang="en-US" sz="1500" dirty="0">
                <a:solidFill>
                  <a:srgbClr val="000000"/>
                </a:solidFill>
                <a:latin typeface="Menlo" panose="020B0609030804020204" pitchFamily="49" charset="0"/>
              </a:rPr>
              <a:t>()</a:t>
            </a:r>
          </a:p>
          <a:p>
            <a:r>
              <a:rPr lang="en-US" sz="1500" dirty="0">
                <a:solidFill>
                  <a:srgbClr val="000000"/>
                </a:solidFill>
                <a:latin typeface="Menlo" panose="020B0609030804020204" pitchFamily="49" charset="0"/>
              </a:rPr>
              <a:t>    </a:t>
            </a:r>
          </a:p>
          <a:p>
            <a:r>
              <a:rPr lang="en-US" sz="15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sz="1500" i="1" dirty="0">
                <a:solidFill>
                  <a:srgbClr val="65798C"/>
                </a:solidFill>
                <a:latin typeface="Menlo" panose="020B0609030804020204" pitchFamily="49" charset="0"/>
              </a:rPr>
              <a:t># Display the resulting frame</a:t>
            </a:r>
            <a:endParaRPr lang="en-US" sz="1500" dirty="0">
              <a:solidFill>
                <a:srgbClr val="65798C"/>
              </a:solidFill>
              <a:latin typeface="Menlo" panose="020B0609030804020204" pitchFamily="49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Menlo" panose="020B0609030804020204" pitchFamily="49" charset="0"/>
              </a:rPr>
              <a:t>    cv2.imshow(</a:t>
            </a:r>
            <a:r>
              <a:rPr lang="en-US" sz="1500" dirty="0">
                <a:solidFill>
                  <a:srgbClr val="272AD8"/>
                </a:solidFill>
                <a:latin typeface="Menlo" panose="020B0609030804020204" pitchFamily="49" charset="0"/>
              </a:rPr>
              <a:t>'</a:t>
            </a:r>
            <a:r>
              <a:rPr lang="en-US" sz="1500" dirty="0" err="1">
                <a:solidFill>
                  <a:srgbClr val="272AD8"/>
                </a:solidFill>
                <a:latin typeface="Menlo" panose="020B0609030804020204" pitchFamily="49" charset="0"/>
              </a:rPr>
              <a:t>frame'</a:t>
            </a:r>
            <a:r>
              <a:rPr lang="en-US" sz="1500" dirty="0" err="1">
                <a:solidFill>
                  <a:srgbClr val="000000"/>
                </a:solidFill>
                <a:latin typeface="Menlo" panose="020B0609030804020204" pitchFamily="49" charset="0"/>
              </a:rPr>
              <a:t>,frame</a:t>
            </a:r>
            <a:r>
              <a:rPr lang="en-US" sz="15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-US" sz="1500" dirty="0">
                <a:solidFill>
                  <a:srgbClr val="000000"/>
                </a:solidFill>
                <a:latin typeface="Menlo" panose="020B0609030804020204" pitchFamily="49" charset="0"/>
              </a:rPr>
              <a:t>    </a:t>
            </a:r>
          </a:p>
          <a:p>
            <a:r>
              <a:rPr lang="en-US" sz="15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sz="1500" i="1" dirty="0">
                <a:solidFill>
                  <a:srgbClr val="65798C"/>
                </a:solidFill>
                <a:latin typeface="Menlo" panose="020B0609030804020204" pitchFamily="49" charset="0"/>
              </a:rPr>
              <a:t># If "q" pressed, the program will end</a:t>
            </a:r>
            <a:endParaRPr lang="en-US" sz="1500" dirty="0">
              <a:solidFill>
                <a:srgbClr val="65798C"/>
              </a:solidFill>
              <a:latin typeface="Menlo" panose="020B0609030804020204" pitchFamily="49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sz="1500" b="1" dirty="0">
                <a:solidFill>
                  <a:srgbClr val="AD3DA4"/>
                </a:solidFill>
                <a:latin typeface="Menlo" panose="020B0609030804020204" pitchFamily="49" charset="0"/>
              </a:rPr>
              <a:t>if</a:t>
            </a:r>
            <a:r>
              <a:rPr lang="en-US" sz="1500" dirty="0">
                <a:solidFill>
                  <a:srgbClr val="000000"/>
                </a:solidFill>
                <a:latin typeface="Menlo" panose="020B0609030804020204" pitchFamily="49" charset="0"/>
              </a:rPr>
              <a:t> cv2.waitKey(</a:t>
            </a:r>
            <a:r>
              <a:rPr lang="en-US" sz="1500" dirty="0">
                <a:solidFill>
                  <a:srgbClr val="272AD8"/>
                </a:solidFill>
                <a:latin typeface="Menlo" panose="020B0609030804020204" pitchFamily="49" charset="0"/>
              </a:rPr>
              <a:t>1</a:t>
            </a:r>
            <a:r>
              <a:rPr lang="en-US" sz="1500" dirty="0">
                <a:solidFill>
                  <a:srgbClr val="000000"/>
                </a:solidFill>
                <a:latin typeface="Menlo" panose="020B0609030804020204" pitchFamily="49" charset="0"/>
              </a:rPr>
              <a:t>)== </a:t>
            </a:r>
            <a:r>
              <a:rPr lang="en-US" sz="1500" dirty="0" err="1">
                <a:solidFill>
                  <a:srgbClr val="000000"/>
                </a:solidFill>
                <a:latin typeface="Menlo" panose="020B0609030804020204" pitchFamily="49" charset="0"/>
              </a:rPr>
              <a:t>ord</a:t>
            </a:r>
            <a:r>
              <a:rPr lang="en-US" sz="15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1500" dirty="0">
                <a:solidFill>
                  <a:srgbClr val="272AD8"/>
                </a:solidFill>
                <a:latin typeface="Menlo" panose="020B0609030804020204" pitchFamily="49" charset="0"/>
              </a:rPr>
              <a:t>'q'</a:t>
            </a:r>
            <a:r>
              <a:rPr lang="en-US" sz="1500" dirty="0">
                <a:solidFill>
                  <a:srgbClr val="000000"/>
                </a:solidFill>
                <a:latin typeface="Menlo" panose="020B0609030804020204" pitchFamily="49" charset="0"/>
              </a:rPr>
              <a:t>):</a:t>
            </a:r>
          </a:p>
          <a:p>
            <a:r>
              <a:rPr lang="en-US" sz="15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sz="1500" b="1" dirty="0">
                <a:solidFill>
                  <a:srgbClr val="AD3DA4"/>
                </a:solidFill>
                <a:latin typeface="Menlo" panose="020B0609030804020204" pitchFamily="49" charset="0"/>
              </a:rPr>
              <a:t>break</a:t>
            </a:r>
            <a:endParaRPr lang="en-US" sz="15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endParaRPr lang="en-US" sz="1500" dirty="0">
              <a:latin typeface="Helvetica" pitchFamily="2" charset="0"/>
            </a:endParaRPr>
          </a:p>
          <a:p>
            <a:r>
              <a:rPr lang="en-US" sz="1500" i="1" dirty="0">
                <a:solidFill>
                  <a:srgbClr val="65798C"/>
                </a:solidFill>
                <a:latin typeface="Menlo" panose="020B0609030804020204" pitchFamily="49" charset="0"/>
              </a:rPr>
              <a:t># When everything done, release the capture</a:t>
            </a:r>
            <a:endParaRPr lang="en-US" sz="1500" dirty="0">
              <a:solidFill>
                <a:srgbClr val="65798C"/>
              </a:solidFill>
              <a:latin typeface="Menlo" panose="020B0609030804020204" pitchFamily="49" charset="0"/>
            </a:endParaRPr>
          </a:p>
          <a:p>
            <a:r>
              <a:rPr lang="en-US" sz="1500" dirty="0" err="1">
                <a:solidFill>
                  <a:srgbClr val="000000"/>
                </a:solidFill>
                <a:latin typeface="Menlo" panose="020B0609030804020204" pitchFamily="49" charset="0"/>
              </a:rPr>
              <a:t>cap.release</a:t>
            </a:r>
            <a:r>
              <a:rPr lang="en-US" sz="1500" dirty="0">
                <a:solidFill>
                  <a:srgbClr val="000000"/>
                </a:solidFill>
                <a:latin typeface="Menlo" panose="020B0609030804020204" pitchFamily="49" charset="0"/>
              </a:rPr>
              <a:t>()</a:t>
            </a:r>
          </a:p>
          <a:p>
            <a:r>
              <a:rPr lang="en-US" sz="1500" dirty="0">
                <a:solidFill>
                  <a:srgbClr val="000000"/>
                </a:solidFill>
                <a:latin typeface="Menlo" panose="020B0609030804020204" pitchFamily="49" charset="0"/>
              </a:rPr>
              <a:t>cv2.destroyAllWindows()</a:t>
            </a:r>
          </a:p>
          <a:p>
            <a:r>
              <a:rPr lang="en-US" sz="1500" i="1" dirty="0">
                <a:solidFill>
                  <a:srgbClr val="65798C"/>
                </a:solidFill>
                <a:latin typeface="Menlo" panose="020B0609030804020204" pitchFamily="49" charset="0"/>
              </a:rPr>
              <a:t>########################## THE END ###################</a:t>
            </a:r>
            <a:endParaRPr lang="en-US" sz="1500" dirty="0">
              <a:solidFill>
                <a:srgbClr val="65798C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56852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Shape 83"/>
          <p:cNvPicPr/>
          <p:nvPr/>
        </p:nvPicPr>
        <p:blipFill>
          <a:blip r:embed="rId3"/>
          <a:stretch>
            <a:fillRect/>
          </a:stretch>
        </p:blipFill>
        <p:spPr>
          <a:xfrm>
            <a:off x="541440" y="266760"/>
            <a:ext cx="555120" cy="555120"/>
          </a:xfrm>
          <a:prstGeom prst="rect">
            <a:avLst/>
          </a:prstGeom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534FFAB-AFDD-B24E-BF1C-32AD933754CC}"/>
              </a:ext>
            </a:extLst>
          </p:cNvPr>
          <p:cNvSpPr txBox="1"/>
          <p:nvPr/>
        </p:nvSpPr>
        <p:spPr>
          <a:xfrm>
            <a:off x="2031153" y="274244"/>
            <a:ext cx="501291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Read continuous frame </a:t>
            </a:r>
            <a:r>
              <a:rPr lang="en-US" sz="2500"/>
              <a:t>from HDD</a:t>
            </a:r>
            <a:endParaRPr lang="en-US" sz="25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05EACF-CCB4-7148-A4D2-A82A0578BB56}"/>
              </a:ext>
            </a:extLst>
          </p:cNvPr>
          <p:cNvSpPr txBox="1"/>
          <p:nvPr/>
        </p:nvSpPr>
        <p:spPr>
          <a:xfrm>
            <a:off x="541440" y="1088021"/>
            <a:ext cx="255711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Data Flow architecture: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4BEBC2-72B8-0344-BD29-92F532FFEFD9}"/>
              </a:ext>
            </a:extLst>
          </p:cNvPr>
          <p:cNvSpPr txBox="1"/>
          <p:nvPr/>
        </p:nvSpPr>
        <p:spPr>
          <a:xfrm>
            <a:off x="1516284" y="1794076"/>
            <a:ext cx="1199367" cy="4770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500" dirty="0"/>
              <a:t>Source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B112C63-21FF-9C41-94E5-51E02BE7115C}"/>
              </a:ext>
            </a:extLst>
          </p:cNvPr>
          <p:cNvSpPr txBox="1"/>
          <p:nvPr/>
        </p:nvSpPr>
        <p:spPr>
          <a:xfrm>
            <a:off x="3462248" y="1794076"/>
            <a:ext cx="2994731" cy="4770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500" dirty="0"/>
              <a:t>Processing Pipeline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6CCDDA5-6A8D-1942-8E33-E388F9B2568C}"/>
              </a:ext>
            </a:extLst>
          </p:cNvPr>
          <p:cNvSpPr txBox="1"/>
          <p:nvPr/>
        </p:nvSpPr>
        <p:spPr>
          <a:xfrm>
            <a:off x="7416270" y="1810032"/>
            <a:ext cx="1148071" cy="4770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500" dirty="0"/>
              <a:t>Output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DCB4878-762F-634F-B563-55B32BFCF841}"/>
              </a:ext>
            </a:extLst>
          </p:cNvPr>
          <p:cNvCxnSpPr>
            <a:stCxn id="7" idx="3"/>
            <a:endCxn id="9" idx="1"/>
          </p:cNvCxnSpPr>
          <p:nvPr/>
        </p:nvCxnSpPr>
        <p:spPr>
          <a:xfrm>
            <a:off x="2715651" y="2032603"/>
            <a:ext cx="74659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F699AA75-8620-6C4F-8425-452C0EF9C966}"/>
              </a:ext>
            </a:extLst>
          </p:cNvPr>
          <p:cNvCxnSpPr/>
          <p:nvPr/>
        </p:nvCxnSpPr>
        <p:spPr>
          <a:xfrm>
            <a:off x="6469079" y="2009796"/>
            <a:ext cx="92615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DBAB938-0276-6847-837C-6D6A7A011899}"/>
              </a:ext>
            </a:extLst>
          </p:cNvPr>
          <p:cNvSpPr txBox="1"/>
          <p:nvPr/>
        </p:nvSpPr>
        <p:spPr>
          <a:xfrm>
            <a:off x="541440" y="5117175"/>
            <a:ext cx="477566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Steps: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Set the source as the </a:t>
            </a:r>
            <a:r>
              <a:rPr lang="en-US" dirty="0" err="1"/>
              <a:t>videofile</a:t>
            </a:r>
            <a:r>
              <a:rPr lang="en-US" dirty="0"/>
              <a:t> from HDD.</a:t>
            </a:r>
          </a:p>
          <a:p>
            <a:pPr marL="342900" indent="-342900">
              <a:buAutoNum type="arabicPeriod"/>
            </a:pPr>
            <a:r>
              <a:rPr lang="en-US" dirty="0"/>
              <a:t>Read one frame from the video stream.</a:t>
            </a:r>
          </a:p>
          <a:p>
            <a:pPr marL="342900" indent="-342900">
              <a:buAutoNum type="arabicPeriod"/>
            </a:pPr>
            <a:r>
              <a:rPr lang="en-US" dirty="0"/>
              <a:t>Put the data to the processing pipeline. </a:t>
            </a:r>
          </a:p>
          <a:p>
            <a:pPr marL="342900" indent="-342900">
              <a:buAutoNum type="arabicPeriod"/>
            </a:pPr>
            <a:r>
              <a:rPr lang="en-US" dirty="0"/>
              <a:t>Show as the output.</a:t>
            </a:r>
          </a:p>
          <a:p>
            <a:pPr marL="342900" indent="-342900">
              <a:buAutoNum type="arabicPeriod"/>
            </a:pPr>
            <a:r>
              <a:rPr lang="en-US" dirty="0"/>
              <a:t>Repeat the process in a loop.</a:t>
            </a:r>
          </a:p>
        </p:txBody>
      </p:sp>
      <p:pic>
        <p:nvPicPr>
          <p:cNvPr id="52" name="Picture 51" descr="A picture containing display, electronics, monitor, indoor&#10;&#10;Description automatically generated">
            <a:extLst>
              <a:ext uri="{FF2B5EF4-FFF2-40B4-BE49-F238E27FC236}">
                <a16:creationId xmlns:a16="http://schemas.microsoft.com/office/drawing/2014/main" id="{A3B6057B-094D-1A4D-898C-A603CCAF86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5099" y="3258880"/>
            <a:ext cx="1619242" cy="120032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A652366-0C59-8C4E-A582-FF3C0883ACDB}"/>
              </a:ext>
            </a:extLst>
          </p:cNvPr>
          <p:cNvSpPr txBox="1"/>
          <p:nvPr/>
        </p:nvSpPr>
        <p:spPr>
          <a:xfrm>
            <a:off x="1536038" y="4759517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HDD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C491EF-34F4-F447-9078-498E6BA341DE}"/>
              </a:ext>
            </a:extLst>
          </p:cNvPr>
          <p:cNvSpPr txBox="1"/>
          <p:nvPr/>
        </p:nvSpPr>
        <p:spPr>
          <a:xfrm>
            <a:off x="7175074" y="4759517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LCD/LED</a:t>
            </a:r>
          </a:p>
        </p:txBody>
      </p:sp>
      <p:pic>
        <p:nvPicPr>
          <p:cNvPr id="24" name="Picture 23" descr="A picture containing sky&#10;&#10;Description automatically generated">
            <a:extLst>
              <a:ext uri="{FF2B5EF4-FFF2-40B4-BE49-F238E27FC236}">
                <a16:creationId xmlns:a16="http://schemas.microsoft.com/office/drawing/2014/main" id="{8DA1C621-F856-0742-BE7E-D0EE7F21F8E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12000"/>
                    </a14:imgEffect>
                    <a14:imgEffect>
                      <a14:brightnessContrast bright="1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6450" y="3134518"/>
            <a:ext cx="2445169" cy="1630113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1698951E-AAF0-934F-84FB-3BDF82FCED9D}"/>
              </a:ext>
            </a:extLst>
          </p:cNvPr>
          <p:cNvSpPr txBox="1"/>
          <p:nvPr/>
        </p:nvSpPr>
        <p:spPr>
          <a:xfrm>
            <a:off x="4502465" y="4759517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Processor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C21DA35E-D277-E942-9EF7-39A08AF3258F}"/>
              </a:ext>
            </a:extLst>
          </p:cNvPr>
          <p:cNvCxnSpPr>
            <a:cxnSpLocks/>
          </p:cNvCxnSpPr>
          <p:nvPr/>
        </p:nvCxnSpPr>
        <p:spPr>
          <a:xfrm>
            <a:off x="2940148" y="4022112"/>
            <a:ext cx="88630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6D260679-9901-8446-8E56-79267CDE7C66}"/>
              </a:ext>
            </a:extLst>
          </p:cNvPr>
          <p:cNvCxnSpPr>
            <a:cxnSpLocks/>
          </p:cNvCxnSpPr>
          <p:nvPr/>
        </p:nvCxnSpPr>
        <p:spPr>
          <a:xfrm>
            <a:off x="6111433" y="4022112"/>
            <a:ext cx="62892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2A30587-8F82-894C-A107-660E720AAF85}"/>
              </a:ext>
            </a:extLst>
          </p:cNvPr>
          <p:cNvCxnSpPr>
            <a:cxnSpLocks/>
          </p:cNvCxnSpPr>
          <p:nvPr/>
        </p:nvCxnSpPr>
        <p:spPr>
          <a:xfrm flipV="1">
            <a:off x="8751753" y="4022112"/>
            <a:ext cx="551524" cy="449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2AF2850-1495-5944-94BE-774BCB3E3AD6}"/>
              </a:ext>
            </a:extLst>
          </p:cNvPr>
          <p:cNvCxnSpPr>
            <a:cxnSpLocks/>
          </p:cNvCxnSpPr>
          <p:nvPr/>
        </p:nvCxnSpPr>
        <p:spPr>
          <a:xfrm>
            <a:off x="9303277" y="4022112"/>
            <a:ext cx="0" cy="114280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04A05DE-4282-D840-81A2-5541F200B9FF}"/>
              </a:ext>
            </a:extLst>
          </p:cNvPr>
          <p:cNvCxnSpPr>
            <a:cxnSpLocks/>
          </p:cNvCxnSpPr>
          <p:nvPr/>
        </p:nvCxnSpPr>
        <p:spPr>
          <a:xfrm>
            <a:off x="3098550" y="5164917"/>
            <a:ext cx="6204727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37D5C6C-EE86-2744-AB61-08FE7160D516}"/>
              </a:ext>
            </a:extLst>
          </p:cNvPr>
          <p:cNvCxnSpPr>
            <a:cxnSpLocks/>
          </p:cNvCxnSpPr>
          <p:nvPr/>
        </p:nvCxnSpPr>
        <p:spPr>
          <a:xfrm>
            <a:off x="3114805" y="4006849"/>
            <a:ext cx="0" cy="114280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9F8D2F7-8CE1-8D44-A9B5-E727463A866F}"/>
              </a:ext>
            </a:extLst>
          </p:cNvPr>
          <p:cNvCxnSpPr>
            <a:cxnSpLocks/>
          </p:cNvCxnSpPr>
          <p:nvPr/>
        </p:nvCxnSpPr>
        <p:spPr>
          <a:xfrm flipV="1">
            <a:off x="8585378" y="2007548"/>
            <a:ext cx="551524" cy="449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557CD20-00FD-4040-86CA-DF3916BD243A}"/>
              </a:ext>
            </a:extLst>
          </p:cNvPr>
          <p:cNvCxnSpPr>
            <a:cxnSpLocks/>
          </p:cNvCxnSpPr>
          <p:nvPr/>
        </p:nvCxnSpPr>
        <p:spPr>
          <a:xfrm>
            <a:off x="9136902" y="1991713"/>
            <a:ext cx="0" cy="69521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91EEE28-0211-904E-9E11-B55A8BC912A6}"/>
              </a:ext>
            </a:extLst>
          </p:cNvPr>
          <p:cNvCxnSpPr>
            <a:cxnSpLocks/>
          </p:cNvCxnSpPr>
          <p:nvPr/>
        </p:nvCxnSpPr>
        <p:spPr>
          <a:xfrm>
            <a:off x="2940148" y="2686929"/>
            <a:ext cx="6204727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8BB52FC-3B41-A14F-9BDC-B905885C4B88}"/>
              </a:ext>
            </a:extLst>
          </p:cNvPr>
          <p:cNvCxnSpPr>
            <a:cxnSpLocks/>
          </p:cNvCxnSpPr>
          <p:nvPr/>
        </p:nvCxnSpPr>
        <p:spPr>
          <a:xfrm>
            <a:off x="2929581" y="2048559"/>
            <a:ext cx="0" cy="63837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27" name="Picture 26" descr="A close up of electronics&#10;&#10;Description automatically generated">
            <a:extLst>
              <a:ext uri="{FF2B5EF4-FFF2-40B4-BE49-F238E27FC236}">
                <a16:creationId xmlns:a16="http://schemas.microsoft.com/office/drawing/2014/main" id="{3B1F02C6-B9B8-6D45-8DFB-36D3DF80FC0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491" y="3192429"/>
            <a:ext cx="1776917" cy="1628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47610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hape 83">
            <a:extLst>
              <a:ext uri="{FF2B5EF4-FFF2-40B4-BE49-F238E27FC236}">
                <a16:creationId xmlns:a16="http://schemas.microsoft.com/office/drawing/2014/main" id="{2DC1AA33-837F-2D49-994D-82B24A8B370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41440" y="266760"/>
            <a:ext cx="555120" cy="555120"/>
          </a:xfrm>
          <a:prstGeom prst="rect">
            <a:avLst/>
          </a:prstGeom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D5DDCF3-DB67-314A-A735-DDAAD64E9D94}"/>
              </a:ext>
            </a:extLst>
          </p:cNvPr>
          <p:cNvSpPr/>
          <p:nvPr/>
        </p:nvSpPr>
        <p:spPr>
          <a:xfrm>
            <a:off x="541440" y="981649"/>
            <a:ext cx="8522188" cy="63248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i="1" dirty="0">
                <a:solidFill>
                  <a:srgbClr val="65798C"/>
                </a:solidFill>
                <a:latin typeface="Menlo" panose="020B0609030804020204" pitchFamily="49" charset="0"/>
              </a:rPr>
              <a:t># Include the library</a:t>
            </a:r>
            <a:endParaRPr lang="en-US" sz="1500" dirty="0">
              <a:solidFill>
                <a:srgbClr val="65798C"/>
              </a:solidFill>
              <a:latin typeface="Menlo" panose="020B0609030804020204" pitchFamily="49" charset="0"/>
            </a:endParaRPr>
          </a:p>
          <a:p>
            <a:r>
              <a:rPr lang="en-US" sz="1500" b="1" dirty="0">
                <a:solidFill>
                  <a:srgbClr val="AD3DA4"/>
                </a:solidFill>
                <a:latin typeface="Menlo" panose="020B0609030804020204" pitchFamily="49" charset="0"/>
              </a:rPr>
              <a:t>import</a:t>
            </a:r>
            <a:r>
              <a:rPr lang="en-US" sz="1500" dirty="0">
                <a:solidFill>
                  <a:srgbClr val="000000"/>
                </a:solidFill>
                <a:latin typeface="Menlo" panose="020B0609030804020204" pitchFamily="49" charset="0"/>
              </a:rPr>
              <a:t> cv2</a:t>
            </a:r>
            <a:endParaRPr lang="en-US" sz="1500" dirty="0">
              <a:solidFill>
                <a:srgbClr val="AD3DA4"/>
              </a:solidFill>
              <a:latin typeface="Menlo" panose="020B0609030804020204" pitchFamily="49" charset="0"/>
            </a:endParaRPr>
          </a:p>
          <a:p>
            <a:r>
              <a:rPr lang="en-US" sz="1500" b="1" dirty="0">
                <a:solidFill>
                  <a:srgbClr val="AD3DA4"/>
                </a:solidFill>
                <a:latin typeface="Menlo" panose="020B0609030804020204" pitchFamily="49" charset="0"/>
              </a:rPr>
              <a:t>import</a:t>
            </a:r>
            <a:r>
              <a:rPr lang="en-US" sz="1500" dirty="0">
                <a:solidFill>
                  <a:srgbClr val="000000"/>
                </a:solidFill>
                <a:latin typeface="Menlo" panose="020B0609030804020204" pitchFamily="49" charset="0"/>
              </a:rPr>
              <a:t> time</a:t>
            </a:r>
            <a:endParaRPr lang="en-US" sz="1500" dirty="0">
              <a:solidFill>
                <a:srgbClr val="AD3DA4"/>
              </a:solidFill>
              <a:latin typeface="Menlo" panose="020B0609030804020204" pitchFamily="49" charset="0"/>
            </a:endParaRPr>
          </a:p>
          <a:p>
            <a:r>
              <a:rPr lang="en-US" sz="1500" i="1" dirty="0">
                <a:solidFill>
                  <a:srgbClr val="65798C"/>
                </a:solidFill>
                <a:latin typeface="Menlo" panose="020B0609030804020204" pitchFamily="49" charset="0"/>
              </a:rPr>
              <a:t># Provide the streaming </a:t>
            </a:r>
            <a:r>
              <a:rPr lang="en-US" sz="1500" i="1" dirty="0" err="1">
                <a:solidFill>
                  <a:srgbClr val="65798C"/>
                </a:solidFill>
                <a:latin typeface="Menlo" panose="020B0609030804020204" pitchFamily="49" charset="0"/>
              </a:rPr>
              <a:t>adress</a:t>
            </a:r>
            <a:r>
              <a:rPr lang="en-US" sz="1500" i="1" dirty="0">
                <a:solidFill>
                  <a:srgbClr val="65798C"/>
                </a:solidFill>
                <a:latin typeface="Menlo" panose="020B0609030804020204" pitchFamily="49" charset="0"/>
              </a:rPr>
              <a:t>.</a:t>
            </a:r>
            <a:endParaRPr lang="en-US" sz="1500" dirty="0">
              <a:solidFill>
                <a:srgbClr val="65798C"/>
              </a:solidFill>
              <a:latin typeface="Menlo" panose="020B0609030804020204" pitchFamily="49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Menlo" panose="020B0609030804020204" pitchFamily="49" charset="0"/>
              </a:rPr>
              <a:t>cap = cv2.VideoCapture(</a:t>
            </a:r>
            <a:r>
              <a:rPr lang="en-US" sz="1500" dirty="0">
                <a:solidFill>
                  <a:srgbClr val="D12F1B"/>
                </a:solidFill>
                <a:latin typeface="Menlo" panose="020B0609030804020204" pitchFamily="49" charset="0"/>
              </a:rPr>
              <a:t>"2-shopfloor.mov"</a:t>
            </a:r>
            <a:r>
              <a:rPr lang="en-US" sz="15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endParaRPr lang="en-US" sz="1500" dirty="0">
              <a:latin typeface="Helvetica" pitchFamily="2" charset="0"/>
            </a:endParaRPr>
          </a:p>
          <a:p>
            <a:r>
              <a:rPr lang="en-US" sz="1500" i="1" dirty="0">
                <a:solidFill>
                  <a:srgbClr val="65798C"/>
                </a:solidFill>
                <a:latin typeface="Menlo" panose="020B0609030804020204" pitchFamily="49" charset="0"/>
              </a:rPr>
              <a:t># Create a default output window</a:t>
            </a:r>
            <a:endParaRPr lang="en-US" sz="1500" dirty="0">
              <a:solidFill>
                <a:srgbClr val="65798C"/>
              </a:solidFill>
              <a:latin typeface="Menlo" panose="020B0609030804020204" pitchFamily="49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Menlo" panose="020B0609030804020204" pitchFamily="49" charset="0"/>
              </a:rPr>
              <a:t>cv2.namedWindow(</a:t>
            </a:r>
            <a:r>
              <a:rPr lang="en-US" sz="1500" dirty="0">
                <a:solidFill>
                  <a:srgbClr val="272AD8"/>
                </a:solidFill>
                <a:latin typeface="Menlo" panose="020B0609030804020204" pitchFamily="49" charset="0"/>
              </a:rPr>
              <a:t>'frame'</a:t>
            </a:r>
            <a:r>
              <a:rPr lang="en-US" sz="1500" dirty="0">
                <a:solidFill>
                  <a:srgbClr val="000000"/>
                </a:solidFill>
                <a:latin typeface="Menlo" panose="020B0609030804020204" pitchFamily="49" charset="0"/>
              </a:rPr>
              <a:t>, cv2.WINDOW_NORMAL)</a:t>
            </a:r>
            <a:br>
              <a:rPr lang="en-US" sz="1500" dirty="0">
                <a:latin typeface="Helvetica" pitchFamily="2" charset="0"/>
              </a:rPr>
            </a:br>
            <a:endParaRPr lang="en-US" sz="1500" dirty="0">
              <a:latin typeface="Helvetica" pitchFamily="2" charset="0"/>
            </a:endParaRPr>
          </a:p>
          <a:p>
            <a:r>
              <a:rPr lang="en-US" sz="1500" i="1" dirty="0">
                <a:solidFill>
                  <a:srgbClr val="65798C"/>
                </a:solidFill>
                <a:latin typeface="Menlo" panose="020B0609030804020204" pitchFamily="49" charset="0"/>
              </a:rPr>
              <a:t># Start the loop to receive the frame one by one</a:t>
            </a:r>
            <a:endParaRPr lang="en-US" sz="1500" dirty="0">
              <a:solidFill>
                <a:srgbClr val="65798C"/>
              </a:solidFill>
              <a:latin typeface="Menlo" panose="020B0609030804020204" pitchFamily="49" charset="0"/>
            </a:endParaRPr>
          </a:p>
          <a:p>
            <a:r>
              <a:rPr lang="en-US" sz="1500" b="1" dirty="0">
                <a:solidFill>
                  <a:srgbClr val="AD3DA4"/>
                </a:solidFill>
                <a:latin typeface="Menlo" panose="020B0609030804020204" pitchFamily="49" charset="0"/>
              </a:rPr>
              <a:t>while</a:t>
            </a:r>
            <a:r>
              <a:rPr lang="en-US" sz="1500" dirty="0">
                <a:solidFill>
                  <a:srgbClr val="000000"/>
                </a:solidFill>
                <a:latin typeface="Menlo" panose="020B0609030804020204" pitchFamily="49" charset="0"/>
              </a:rPr>
              <a:t>(True):</a:t>
            </a:r>
          </a:p>
          <a:p>
            <a:r>
              <a:rPr lang="en-US" sz="15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sz="1500" i="1" dirty="0">
                <a:solidFill>
                  <a:srgbClr val="65798C"/>
                </a:solidFill>
                <a:latin typeface="Menlo" panose="020B0609030804020204" pitchFamily="49" charset="0"/>
              </a:rPr>
              <a:t># Capture frame-by-frame</a:t>
            </a:r>
            <a:endParaRPr lang="en-US" sz="1500" dirty="0">
              <a:solidFill>
                <a:srgbClr val="65798C"/>
              </a:solidFill>
              <a:latin typeface="Menlo" panose="020B0609030804020204" pitchFamily="49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Menlo" panose="020B0609030804020204" pitchFamily="49" charset="0"/>
              </a:rPr>
              <a:t>    ret, frame = </a:t>
            </a:r>
            <a:r>
              <a:rPr lang="en-US" sz="1500" dirty="0" err="1">
                <a:solidFill>
                  <a:srgbClr val="000000"/>
                </a:solidFill>
                <a:latin typeface="Menlo" panose="020B0609030804020204" pitchFamily="49" charset="0"/>
              </a:rPr>
              <a:t>cap.read</a:t>
            </a:r>
            <a:r>
              <a:rPr lang="en-US" sz="1500" dirty="0">
                <a:solidFill>
                  <a:srgbClr val="000000"/>
                </a:solidFill>
                <a:latin typeface="Menlo" panose="020B0609030804020204" pitchFamily="49" charset="0"/>
              </a:rPr>
              <a:t>()</a:t>
            </a:r>
          </a:p>
          <a:p>
            <a:r>
              <a:rPr lang="en-US" sz="1500" dirty="0">
                <a:solidFill>
                  <a:srgbClr val="000000"/>
                </a:solidFill>
                <a:latin typeface="Menlo" panose="020B0609030804020204" pitchFamily="49" charset="0"/>
              </a:rPr>
              <a:t>    </a:t>
            </a:r>
          </a:p>
          <a:p>
            <a:r>
              <a:rPr lang="en-US" sz="15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sz="1500" i="1" dirty="0">
                <a:solidFill>
                  <a:srgbClr val="65798C"/>
                </a:solidFill>
                <a:latin typeface="Menlo" panose="020B0609030804020204" pitchFamily="49" charset="0"/>
              </a:rPr>
              <a:t># Delay for slow video reading.</a:t>
            </a:r>
            <a:endParaRPr lang="en-US" sz="1500" dirty="0">
              <a:solidFill>
                <a:srgbClr val="65798C"/>
              </a:solidFill>
              <a:latin typeface="Menlo" panose="020B0609030804020204" pitchFamily="49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sz="1500" dirty="0" err="1">
                <a:solidFill>
                  <a:srgbClr val="000000"/>
                </a:solidFill>
                <a:latin typeface="Menlo" panose="020B0609030804020204" pitchFamily="49" charset="0"/>
              </a:rPr>
              <a:t>time.sleep</a:t>
            </a:r>
            <a:r>
              <a:rPr lang="en-US" sz="15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1500" dirty="0">
                <a:solidFill>
                  <a:srgbClr val="272AD8"/>
                </a:solidFill>
                <a:latin typeface="Menlo" panose="020B0609030804020204" pitchFamily="49" charset="0"/>
              </a:rPr>
              <a:t>0.1</a:t>
            </a:r>
            <a:r>
              <a:rPr lang="en-US" sz="15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-US" sz="15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sz="1500" i="1" dirty="0">
                <a:solidFill>
                  <a:srgbClr val="65798C"/>
                </a:solidFill>
                <a:latin typeface="Menlo" panose="020B0609030804020204" pitchFamily="49" charset="0"/>
              </a:rPr>
              <a:t># Display the resulting frame</a:t>
            </a:r>
            <a:endParaRPr lang="en-US" sz="1500" dirty="0">
              <a:solidFill>
                <a:srgbClr val="65798C"/>
              </a:solidFill>
              <a:latin typeface="Menlo" panose="020B0609030804020204" pitchFamily="49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Menlo" panose="020B0609030804020204" pitchFamily="49" charset="0"/>
              </a:rPr>
              <a:t>    cv2.imshow(</a:t>
            </a:r>
            <a:r>
              <a:rPr lang="en-US" sz="1500" dirty="0">
                <a:solidFill>
                  <a:srgbClr val="272AD8"/>
                </a:solidFill>
                <a:latin typeface="Menlo" panose="020B0609030804020204" pitchFamily="49" charset="0"/>
              </a:rPr>
              <a:t>'</a:t>
            </a:r>
            <a:r>
              <a:rPr lang="en-US" sz="1500" dirty="0" err="1">
                <a:solidFill>
                  <a:srgbClr val="272AD8"/>
                </a:solidFill>
                <a:latin typeface="Menlo" panose="020B0609030804020204" pitchFamily="49" charset="0"/>
              </a:rPr>
              <a:t>frame'</a:t>
            </a:r>
            <a:r>
              <a:rPr lang="en-US" sz="1500" dirty="0" err="1">
                <a:solidFill>
                  <a:srgbClr val="000000"/>
                </a:solidFill>
                <a:latin typeface="Menlo" panose="020B0609030804020204" pitchFamily="49" charset="0"/>
              </a:rPr>
              <a:t>,frame</a:t>
            </a:r>
            <a:r>
              <a:rPr lang="en-US" sz="15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  <a:br>
              <a:rPr lang="en-US" sz="1500" dirty="0">
                <a:latin typeface="Helvetica" pitchFamily="2" charset="0"/>
              </a:rPr>
            </a:br>
            <a:endParaRPr lang="en-US" sz="1500" dirty="0">
              <a:latin typeface="Helvetica" pitchFamily="2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sz="1500" i="1" dirty="0">
                <a:solidFill>
                  <a:srgbClr val="65798C"/>
                </a:solidFill>
                <a:latin typeface="Menlo" panose="020B0609030804020204" pitchFamily="49" charset="0"/>
              </a:rPr>
              <a:t># If "q" pressed, the program will end</a:t>
            </a:r>
            <a:endParaRPr lang="en-US" sz="1500" dirty="0">
              <a:solidFill>
                <a:srgbClr val="65798C"/>
              </a:solidFill>
              <a:latin typeface="Menlo" panose="020B0609030804020204" pitchFamily="49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sz="1500" b="1" dirty="0">
                <a:solidFill>
                  <a:srgbClr val="AD3DA4"/>
                </a:solidFill>
                <a:latin typeface="Menlo" panose="020B0609030804020204" pitchFamily="49" charset="0"/>
              </a:rPr>
              <a:t>if</a:t>
            </a:r>
            <a:r>
              <a:rPr lang="en-US" sz="1500" dirty="0">
                <a:solidFill>
                  <a:srgbClr val="000000"/>
                </a:solidFill>
                <a:latin typeface="Menlo" panose="020B0609030804020204" pitchFamily="49" charset="0"/>
              </a:rPr>
              <a:t> cv2.waitKey(</a:t>
            </a:r>
            <a:r>
              <a:rPr lang="en-US" sz="1500" dirty="0">
                <a:solidFill>
                  <a:srgbClr val="272AD8"/>
                </a:solidFill>
                <a:latin typeface="Menlo" panose="020B0609030804020204" pitchFamily="49" charset="0"/>
              </a:rPr>
              <a:t>1</a:t>
            </a:r>
            <a:r>
              <a:rPr lang="en-US" sz="1500" dirty="0">
                <a:solidFill>
                  <a:srgbClr val="000000"/>
                </a:solidFill>
                <a:latin typeface="Menlo" panose="020B0609030804020204" pitchFamily="49" charset="0"/>
              </a:rPr>
              <a:t>)== </a:t>
            </a:r>
            <a:r>
              <a:rPr lang="en-US" sz="1500" dirty="0" err="1">
                <a:solidFill>
                  <a:srgbClr val="000000"/>
                </a:solidFill>
                <a:latin typeface="Menlo" panose="020B0609030804020204" pitchFamily="49" charset="0"/>
              </a:rPr>
              <a:t>ord</a:t>
            </a:r>
            <a:r>
              <a:rPr lang="en-US" sz="15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1500" dirty="0">
                <a:solidFill>
                  <a:srgbClr val="272AD8"/>
                </a:solidFill>
                <a:latin typeface="Menlo" panose="020B0609030804020204" pitchFamily="49" charset="0"/>
              </a:rPr>
              <a:t>'q'</a:t>
            </a:r>
            <a:r>
              <a:rPr lang="en-US" sz="1500" dirty="0">
                <a:solidFill>
                  <a:srgbClr val="000000"/>
                </a:solidFill>
                <a:latin typeface="Menlo" panose="020B0609030804020204" pitchFamily="49" charset="0"/>
              </a:rPr>
              <a:t>):</a:t>
            </a:r>
          </a:p>
          <a:p>
            <a:r>
              <a:rPr lang="en-US" sz="15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sz="1500" b="1" dirty="0">
                <a:solidFill>
                  <a:srgbClr val="AD3DA4"/>
                </a:solidFill>
                <a:latin typeface="Menlo" panose="020B0609030804020204" pitchFamily="49" charset="0"/>
              </a:rPr>
              <a:t>break</a:t>
            </a:r>
            <a:endParaRPr lang="en-US" sz="15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endParaRPr lang="en-US" sz="1500" dirty="0">
              <a:latin typeface="Helvetica" pitchFamily="2" charset="0"/>
            </a:endParaRPr>
          </a:p>
          <a:p>
            <a:r>
              <a:rPr lang="en-US" sz="1500" i="1" dirty="0">
                <a:solidFill>
                  <a:srgbClr val="65798C"/>
                </a:solidFill>
                <a:latin typeface="Menlo" panose="020B0609030804020204" pitchFamily="49" charset="0"/>
              </a:rPr>
              <a:t># When everything done, release the capture</a:t>
            </a:r>
            <a:endParaRPr lang="en-US" sz="1500" dirty="0">
              <a:solidFill>
                <a:srgbClr val="65798C"/>
              </a:solidFill>
              <a:latin typeface="Menlo" panose="020B0609030804020204" pitchFamily="49" charset="0"/>
            </a:endParaRPr>
          </a:p>
          <a:p>
            <a:r>
              <a:rPr lang="en-US" sz="1500" dirty="0" err="1">
                <a:solidFill>
                  <a:srgbClr val="000000"/>
                </a:solidFill>
                <a:latin typeface="Menlo" panose="020B0609030804020204" pitchFamily="49" charset="0"/>
              </a:rPr>
              <a:t>cap.release</a:t>
            </a:r>
            <a:r>
              <a:rPr lang="en-US" sz="1500" dirty="0">
                <a:solidFill>
                  <a:srgbClr val="000000"/>
                </a:solidFill>
                <a:latin typeface="Menlo" panose="020B0609030804020204" pitchFamily="49" charset="0"/>
              </a:rPr>
              <a:t>()</a:t>
            </a:r>
          </a:p>
          <a:p>
            <a:r>
              <a:rPr lang="en-US" sz="1500" dirty="0">
                <a:solidFill>
                  <a:srgbClr val="000000"/>
                </a:solidFill>
                <a:latin typeface="Menlo" panose="020B0609030804020204" pitchFamily="49" charset="0"/>
              </a:rPr>
              <a:t>cv2.destroyAllWindows()</a:t>
            </a:r>
          </a:p>
          <a:p>
            <a:r>
              <a:rPr lang="en-US" sz="1500" i="1" dirty="0">
                <a:solidFill>
                  <a:srgbClr val="65798C"/>
                </a:solidFill>
                <a:latin typeface="Menlo" panose="020B0609030804020204" pitchFamily="49" charset="0"/>
              </a:rPr>
              <a:t>########################## THE END ###################</a:t>
            </a:r>
            <a:endParaRPr lang="en-US" sz="1500" dirty="0">
              <a:solidFill>
                <a:srgbClr val="65798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640B31-81C4-EC47-9477-7BA036B2B305}"/>
              </a:ext>
            </a:extLst>
          </p:cNvPr>
          <p:cNvSpPr txBox="1"/>
          <p:nvPr/>
        </p:nvSpPr>
        <p:spPr>
          <a:xfrm>
            <a:off x="3879577" y="424711"/>
            <a:ext cx="232146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Source sample</a:t>
            </a:r>
          </a:p>
        </p:txBody>
      </p:sp>
    </p:spTree>
    <p:extLst>
      <p:ext uri="{BB962C8B-B14F-4D97-AF65-F5344CB8AC3E}">
        <p14:creationId xmlns:p14="http://schemas.microsoft.com/office/powerpoint/2010/main" val="29855938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Shape 83"/>
          <p:cNvPicPr/>
          <p:nvPr/>
        </p:nvPicPr>
        <p:blipFill>
          <a:blip r:embed="rId3"/>
          <a:stretch>
            <a:fillRect/>
          </a:stretch>
        </p:blipFill>
        <p:spPr>
          <a:xfrm>
            <a:off x="541440" y="266760"/>
            <a:ext cx="555120" cy="555120"/>
          </a:xfrm>
          <a:prstGeom prst="rect">
            <a:avLst/>
          </a:prstGeom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534FFAB-AFDD-B24E-BF1C-32AD933754CC}"/>
              </a:ext>
            </a:extLst>
          </p:cNvPr>
          <p:cNvSpPr txBox="1"/>
          <p:nvPr/>
        </p:nvSpPr>
        <p:spPr>
          <a:xfrm>
            <a:off x="2031153" y="274244"/>
            <a:ext cx="515718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Record video stream from webcam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05EACF-CCB4-7148-A4D2-A82A0578BB56}"/>
              </a:ext>
            </a:extLst>
          </p:cNvPr>
          <p:cNvSpPr txBox="1"/>
          <p:nvPr/>
        </p:nvSpPr>
        <p:spPr>
          <a:xfrm>
            <a:off x="541440" y="1088021"/>
            <a:ext cx="255711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Data Flow architecture: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4BEBC2-72B8-0344-BD29-92F532FFEFD9}"/>
              </a:ext>
            </a:extLst>
          </p:cNvPr>
          <p:cNvSpPr txBox="1"/>
          <p:nvPr/>
        </p:nvSpPr>
        <p:spPr>
          <a:xfrm>
            <a:off x="1516284" y="1597127"/>
            <a:ext cx="1199367" cy="4770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500" dirty="0"/>
              <a:t>Source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B112C63-21FF-9C41-94E5-51E02BE7115C}"/>
              </a:ext>
            </a:extLst>
          </p:cNvPr>
          <p:cNvSpPr txBox="1"/>
          <p:nvPr/>
        </p:nvSpPr>
        <p:spPr>
          <a:xfrm>
            <a:off x="3462248" y="1597127"/>
            <a:ext cx="2994731" cy="4770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500" dirty="0"/>
              <a:t>Processing Pipeline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6CCDDA5-6A8D-1942-8E33-E388F9B2568C}"/>
              </a:ext>
            </a:extLst>
          </p:cNvPr>
          <p:cNvSpPr txBox="1"/>
          <p:nvPr/>
        </p:nvSpPr>
        <p:spPr>
          <a:xfrm>
            <a:off x="7416270" y="1613083"/>
            <a:ext cx="1148071" cy="4770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500" dirty="0"/>
              <a:t>Output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DCB4878-762F-634F-B563-55B32BFCF841}"/>
              </a:ext>
            </a:extLst>
          </p:cNvPr>
          <p:cNvCxnSpPr>
            <a:stCxn id="7" idx="3"/>
            <a:endCxn id="9" idx="1"/>
          </p:cNvCxnSpPr>
          <p:nvPr/>
        </p:nvCxnSpPr>
        <p:spPr>
          <a:xfrm>
            <a:off x="2715651" y="1835654"/>
            <a:ext cx="74659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F699AA75-8620-6C4F-8425-452C0EF9C966}"/>
              </a:ext>
            </a:extLst>
          </p:cNvPr>
          <p:cNvCxnSpPr/>
          <p:nvPr/>
        </p:nvCxnSpPr>
        <p:spPr>
          <a:xfrm>
            <a:off x="6469079" y="1812847"/>
            <a:ext cx="92615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DBAB938-0276-6847-837C-6D6A7A011899}"/>
              </a:ext>
            </a:extLst>
          </p:cNvPr>
          <p:cNvSpPr txBox="1"/>
          <p:nvPr/>
        </p:nvSpPr>
        <p:spPr>
          <a:xfrm>
            <a:off x="541440" y="5117175"/>
            <a:ext cx="477566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Steps: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Set the source as the </a:t>
            </a:r>
            <a:r>
              <a:rPr lang="en-US" dirty="0" err="1"/>
              <a:t>videofile</a:t>
            </a:r>
            <a:r>
              <a:rPr lang="en-US" dirty="0"/>
              <a:t> from HDD.</a:t>
            </a:r>
          </a:p>
          <a:p>
            <a:pPr marL="342900" indent="-342900">
              <a:buAutoNum type="arabicPeriod"/>
            </a:pPr>
            <a:r>
              <a:rPr lang="en-US" dirty="0"/>
              <a:t>Read one frame from the video stream.</a:t>
            </a:r>
          </a:p>
          <a:p>
            <a:pPr marL="342900" indent="-342900">
              <a:buAutoNum type="arabicPeriod"/>
            </a:pPr>
            <a:r>
              <a:rPr lang="en-US" dirty="0"/>
              <a:t>Put the data to the processing pipeline. </a:t>
            </a:r>
          </a:p>
          <a:p>
            <a:pPr marL="342900" indent="-342900">
              <a:buAutoNum type="arabicPeriod"/>
            </a:pPr>
            <a:r>
              <a:rPr lang="en-US" dirty="0"/>
              <a:t>Show as the output.</a:t>
            </a:r>
          </a:p>
          <a:p>
            <a:pPr marL="342900" indent="-342900">
              <a:buAutoNum type="arabicPeriod"/>
            </a:pPr>
            <a:r>
              <a:rPr lang="en-US" dirty="0"/>
              <a:t>Write the frame to HDD.</a:t>
            </a:r>
          </a:p>
          <a:p>
            <a:pPr marL="342900" indent="-342900">
              <a:buAutoNum type="arabicPeriod"/>
            </a:pPr>
            <a:r>
              <a:rPr lang="en-US" dirty="0"/>
              <a:t>Repeat the process in a loop.</a:t>
            </a:r>
          </a:p>
        </p:txBody>
      </p:sp>
      <p:pic>
        <p:nvPicPr>
          <p:cNvPr id="52" name="Picture 51" descr="A picture containing display, electronics, monitor, indoor&#10;&#10;Description automatically generated">
            <a:extLst>
              <a:ext uri="{FF2B5EF4-FFF2-40B4-BE49-F238E27FC236}">
                <a16:creationId xmlns:a16="http://schemas.microsoft.com/office/drawing/2014/main" id="{A3B6057B-094D-1A4D-898C-A603CCAF86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5099" y="3258881"/>
            <a:ext cx="1619242" cy="120032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A652366-0C59-8C4E-A582-FF3C0883ACDB}"/>
              </a:ext>
            </a:extLst>
          </p:cNvPr>
          <p:cNvSpPr txBox="1"/>
          <p:nvPr/>
        </p:nvSpPr>
        <p:spPr>
          <a:xfrm>
            <a:off x="1536038" y="4759518"/>
            <a:ext cx="1091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Webcam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C491EF-34F4-F447-9078-498E6BA341DE}"/>
              </a:ext>
            </a:extLst>
          </p:cNvPr>
          <p:cNvSpPr txBox="1"/>
          <p:nvPr/>
        </p:nvSpPr>
        <p:spPr>
          <a:xfrm>
            <a:off x="7175074" y="4759518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LCD/LED</a:t>
            </a:r>
          </a:p>
        </p:txBody>
      </p:sp>
      <p:pic>
        <p:nvPicPr>
          <p:cNvPr id="24" name="Picture 23" descr="A picture containing sky&#10;&#10;Description automatically generated">
            <a:extLst>
              <a:ext uri="{FF2B5EF4-FFF2-40B4-BE49-F238E27FC236}">
                <a16:creationId xmlns:a16="http://schemas.microsoft.com/office/drawing/2014/main" id="{8DA1C621-F856-0742-BE7E-D0EE7F21F8E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12000"/>
                    </a14:imgEffect>
                    <a14:imgEffect>
                      <a14:brightnessContrast bright="1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5475" y="3365662"/>
            <a:ext cx="2445169" cy="1630113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1698951E-AAF0-934F-84FB-3BDF82FCED9D}"/>
              </a:ext>
            </a:extLst>
          </p:cNvPr>
          <p:cNvSpPr txBox="1"/>
          <p:nvPr/>
        </p:nvSpPr>
        <p:spPr>
          <a:xfrm>
            <a:off x="4502465" y="4759518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Processor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C21DA35E-D277-E942-9EF7-39A08AF3258F}"/>
              </a:ext>
            </a:extLst>
          </p:cNvPr>
          <p:cNvCxnSpPr>
            <a:cxnSpLocks/>
          </p:cNvCxnSpPr>
          <p:nvPr/>
        </p:nvCxnSpPr>
        <p:spPr>
          <a:xfrm>
            <a:off x="2940148" y="4022113"/>
            <a:ext cx="88630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6D260679-9901-8446-8E56-79267CDE7C66}"/>
              </a:ext>
            </a:extLst>
          </p:cNvPr>
          <p:cNvCxnSpPr>
            <a:cxnSpLocks/>
          </p:cNvCxnSpPr>
          <p:nvPr/>
        </p:nvCxnSpPr>
        <p:spPr>
          <a:xfrm>
            <a:off x="6111433" y="4022113"/>
            <a:ext cx="62892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2A30587-8F82-894C-A107-660E720AAF85}"/>
              </a:ext>
            </a:extLst>
          </p:cNvPr>
          <p:cNvCxnSpPr>
            <a:cxnSpLocks/>
          </p:cNvCxnSpPr>
          <p:nvPr/>
        </p:nvCxnSpPr>
        <p:spPr>
          <a:xfrm flipV="1">
            <a:off x="8751753" y="4022113"/>
            <a:ext cx="551524" cy="449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2AF2850-1495-5944-94BE-774BCB3E3AD6}"/>
              </a:ext>
            </a:extLst>
          </p:cNvPr>
          <p:cNvCxnSpPr>
            <a:cxnSpLocks/>
          </p:cNvCxnSpPr>
          <p:nvPr/>
        </p:nvCxnSpPr>
        <p:spPr>
          <a:xfrm>
            <a:off x="9303277" y="4022113"/>
            <a:ext cx="0" cy="114280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04A05DE-4282-D840-81A2-5541F200B9FF}"/>
              </a:ext>
            </a:extLst>
          </p:cNvPr>
          <p:cNvCxnSpPr>
            <a:cxnSpLocks/>
          </p:cNvCxnSpPr>
          <p:nvPr/>
        </p:nvCxnSpPr>
        <p:spPr>
          <a:xfrm>
            <a:off x="3098550" y="5164918"/>
            <a:ext cx="6204727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37D5C6C-EE86-2744-AB61-08FE7160D516}"/>
              </a:ext>
            </a:extLst>
          </p:cNvPr>
          <p:cNvCxnSpPr>
            <a:cxnSpLocks/>
          </p:cNvCxnSpPr>
          <p:nvPr/>
        </p:nvCxnSpPr>
        <p:spPr>
          <a:xfrm>
            <a:off x="3114805" y="4006850"/>
            <a:ext cx="0" cy="114280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9F8D2F7-8CE1-8D44-A9B5-E727463A866F}"/>
              </a:ext>
            </a:extLst>
          </p:cNvPr>
          <p:cNvCxnSpPr>
            <a:cxnSpLocks/>
          </p:cNvCxnSpPr>
          <p:nvPr/>
        </p:nvCxnSpPr>
        <p:spPr>
          <a:xfrm flipV="1">
            <a:off x="8585378" y="1810599"/>
            <a:ext cx="551524" cy="449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557CD20-00FD-4040-86CA-DF3916BD243A}"/>
              </a:ext>
            </a:extLst>
          </p:cNvPr>
          <p:cNvCxnSpPr>
            <a:cxnSpLocks/>
          </p:cNvCxnSpPr>
          <p:nvPr/>
        </p:nvCxnSpPr>
        <p:spPr>
          <a:xfrm>
            <a:off x="9136902" y="1794764"/>
            <a:ext cx="0" cy="69521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91EEE28-0211-904E-9E11-B55A8BC912A6}"/>
              </a:ext>
            </a:extLst>
          </p:cNvPr>
          <p:cNvCxnSpPr>
            <a:cxnSpLocks/>
          </p:cNvCxnSpPr>
          <p:nvPr/>
        </p:nvCxnSpPr>
        <p:spPr>
          <a:xfrm>
            <a:off x="2940148" y="2489980"/>
            <a:ext cx="6204727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8BB52FC-3B41-A14F-9BDC-B905885C4B88}"/>
              </a:ext>
            </a:extLst>
          </p:cNvPr>
          <p:cNvCxnSpPr>
            <a:cxnSpLocks/>
          </p:cNvCxnSpPr>
          <p:nvPr/>
        </p:nvCxnSpPr>
        <p:spPr>
          <a:xfrm>
            <a:off x="2929581" y="1851610"/>
            <a:ext cx="0" cy="63837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28" name="Picture 27" descr="A close up of a logo&#10;&#10;Description automatically generated">
            <a:extLst>
              <a:ext uri="{FF2B5EF4-FFF2-40B4-BE49-F238E27FC236}">
                <a16:creationId xmlns:a16="http://schemas.microsoft.com/office/drawing/2014/main" id="{092C2F42-0449-B644-AF51-36C680A5CFE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872" y="3254183"/>
            <a:ext cx="1505335" cy="1505335"/>
          </a:xfrm>
          <a:prstGeom prst="rect">
            <a:avLst/>
          </a:prstGeom>
        </p:spPr>
      </p:pic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130A037-0542-134C-90BC-DFCDE96B624F}"/>
              </a:ext>
            </a:extLst>
          </p:cNvPr>
          <p:cNvCxnSpPr>
            <a:cxnSpLocks/>
          </p:cNvCxnSpPr>
          <p:nvPr/>
        </p:nvCxnSpPr>
        <p:spPr>
          <a:xfrm>
            <a:off x="6265150" y="4022113"/>
            <a:ext cx="6469" cy="138373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32" name="Picture 31" descr="A close up of electronics&#10;&#10;Description automatically generated">
            <a:extLst>
              <a:ext uri="{FF2B5EF4-FFF2-40B4-BE49-F238E27FC236}">
                <a16:creationId xmlns:a16="http://schemas.microsoft.com/office/drawing/2014/main" id="{47B04BA2-7110-554A-A530-F23C38C80ED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5685" y="5405849"/>
            <a:ext cx="1206788" cy="1106222"/>
          </a:xfrm>
          <a:prstGeom prst="rect">
            <a:avLst/>
          </a:prstGeom>
        </p:spPr>
      </p:pic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309A350-9161-6C41-B737-353A0097E487}"/>
              </a:ext>
            </a:extLst>
          </p:cNvPr>
          <p:cNvCxnSpPr>
            <a:cxnSpLocks/>
          </p:cNvCxnSpPr>
          <p:nvPr/>
        </p:nvCxnSpPr>
        <p:spPr>
          <a:xfrm flipV="1">
            <a:off x="5300968" y="5815350"/>
            <a:ext cx="551524" cy="449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28E5932-CC0E-5C4F-A49D-1205C07E4D6C}"/>
              </a:ext>
            </a:extLst>
          </p:cNvPr>
          <p:cNvCxnSpPr>
            <a:cxnSpLocks/>
          </p:cNvCxnSpPr>
          <p:nvPr/>
        </p:nvCxnSpPr>
        <p:spPr>
          <a:xfrm>
            <a:off x="5300968" y="5164918"/>
            <a:ext cx="0" cy="64862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16B4429-D0E3-9D4C-BE13-AAC284BB1685}"/>
              </a:ext>
            </a:extLst>
          </p:cNvPr>
          <p:cNvSpPr txBox="1"/>
          <p:nvPr/>
        </p:nvSpPr>
        <p:spPr>
          <a:xfrm>
            <a:off x="5500064" y="6389631"/>
            <a:ext cx="2322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Video writing to HDD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6E38DE8A-8227-184D-AE5B-EC8839E4D6AE}"/>
              </a:ext>
            </a:extLst>
          </p:cNvPr>
          <p:cNvCxnSpPr>
            <a:cxnSpLocks/>
          </p:cNvCxnSpPr>
          <p:nvPr/>
        </p:nvCxnSpPr>
        <p:spPr>
          <a:xfrm>
            <a:off x="6913057" y="1810599"/>
            <a:ext cx="0" cy="89039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6FB1B2E-6EDB-C446-AA04-32C292CE8696}"/>
              </a:ext>
            </a:extLst>
          </p:cNvPr>
          <p:cNvSpPr txBox="1"/>
          <p:nvPr/>
        </p:nvSpPr>
        <p:spPr>
          <a:xfrm>
            <a:off x="6553503" y="2730106"/>
            <a:ext cx="7191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Write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99A3852-04F0-C44E-ABB8-1810BF9B16AB}"/>
              </a:ext>
            </a:extLst>
          </p:cNvPr>
          <p:cNvCxnSpPr>
            <a:cxnSpLocks/>
          </p:cNvCxnSpPr>
          <p:nvPr/>
        </p:nvCxnSpPr>
        <p:spPr>
          <a:xfrm>
            <a:off x="5317106" y="2901284"/>
            <a:ext cx="12193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17B5108-F389-FF43-9C69-04CB9BC974E6}"/>
              </a:ext>
            </a:extLst>
          </p:cNvPr>
          <p:cNvCxnSpPr>
            <a:cxnSpLocks/>
          </p:cNvCxnSpPr>
          <p:nvPr/>
        </p:nvCxnSpPr>
        <p:spPr>
          <a:xfrm>
            <a:off x="5317106" y="2489980"/>
            <a:ext cx="0" cy="41130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293730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hape 83">
            <a:extLst>
              <a:ext uri="{FF2B5EF4-FFF2-40B4-BE49-F238E27FC236}">
                <a16:creationId xmlns:a16="http://schemas.microsoft.com/office/drawing/2014/main" id="{2DC1AA33-837F-2D49-994D-82B24A8B370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41440" y="266760"/>
            <a:ext cx="555120" cy="555120"/>
          </a:xfrm>
          <a:prstGeom prst="rect">
            <a:avLst/>
          </a:prstGeom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47757FA-8DCA-3646-8952-267EDF225B57}"/>
              </a:ext>
            </a:extLst>
          </p:cNvPr>
          <p:cNvSpPr txBox="1"/>
          <p:nvPr/>
        </p:nvSpPr>
        <p:spPr>
          <a:xfrm>
            <a:off x="3742006" y="464234"/>
            <a:ext cx="246413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Source Sample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0A077EE-6313-5B46-B431-E347D37ABD49}"/>
              </a:ext>
            </a:extLst>
          </p:cNvPr>
          <p:cNvSpPr/>
          <p:nvPr/>
        </p:nvSpPr>
        <p:spPr>
          <a:xfrm>
            <a:off x="428898" y="750919"/>
            <a:ext cx="12189822" cy="71096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i="1" dirty="0">
                <a:solidFill>
                  <a:srgbClr val="65798C"/>
                </a:solidFill>
                <a:latin typeface="Menlo" panose="020B0609030804020204" pitchFamily="49" charset="0"/>
              </a:rPr>
              <a:t># Include the library</a:t>
            </a:r>
            <a:endParaRPr lang="en-US" sz="1200" dirty="0">
              <a:solidFill>
                <a:srgbClr val="65798C"/>
              </a:solidFill>
              <a:latin typeface="Menlo" panose="020B0609030804020204" pitchFamily="49" charset="0"/>
            </a:endParaRPr>
          </a:p>
          <a:p>
            <a:r>
              <a:rPr lang="en-US" sz="1200" b="1" dirty="0">
                <a:solidFill>
                  <a:srgbClr val="AD3DA4"/>
                </a:solidFill>
                <a:latin typeface="Menlo" panose="020B0609030804020204" pitchFamily="49" charset="0"/>
              </a:rPr>
              <a:t>import</a:t>
            </a:r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 cv2</a:t>
            </a:r>
            <a:endParaRPr lang="en-US" sz="1200" dirty="0">
              <a:solidFill>
                <a:srgbClr val="AD3DA4"/>
              </a:solidFill>
              <a:latin typeface="Menlo" panose="020B0609030804020204" pitchFamily="49" charset="0"/>
            </a:endParaRPr>
          </a:p>
          <a:p>
            <a:endParaRPr lang="en-US" sz="1200" dirty="0">
              <a:latin typeface="Helvetica" pitchFamily="2" charset="0"/>
            </a:endParaRPr>
          </a:p>
          <a:p>
            <a:r>
              <a:rPr lang="en-US" sz="1200" i="1" dirty="0">
                <a:solidFill>
                  <a:srgbClr val="65798C"/>
                </a:solidFill>
                <a:latin typeface="Menlo" panose="020B0609030804020204" pitchFamily="49" charset="0"/>
              </a:rPr>
              <a:t># Provide the streaming </a:t>
            </a:r>
            <a:r>
              <a:rPr lang="en-US" sz="1200" i="1" dirty="0" err="1">
                <a:solidFill>
                  <a:srgbClr val="65798C"/>
                </a:solidFill>
                <a:latin typeface="Menlo" panose="020B0609030804020204" pitchFamily="49" charset="0"/>
              </a:rPr>
              <a:t>adress</a:t>
            </a:r>
            <a:r>
              <a:rPr lang="en-US" sz="1200" i="1" dirty="0">
                <a:solidFill>
                  <a:srgbClr val="65798C"/>
                </a:solidFill>
                <a:latin typeface="Menlo" panose="020B0609030804020204" pitchFamily="49" charset="0"/>
              </a:rPr>
              <a:t>.</a:t>
            </a:r>
            <a:endParaRPr lang="en-US" sz="1200" dirty="0">
              <a:solidFill>
                <a:srgbClr val="65798C"/>
              </a:solidFill>
              <a:latin typeface="Menlo" panose="020B060903080402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cap = cv2.VideoCapture(</a:t>
            </a:r>
            <a:r>
              <a:rPr lang="en-US" sz="1200" dirty="0">
                <a:solidFill>
                  <a:srgbClr val="272AD8"/>
                </a:solidFill>
                <a:latin typeface="Menlo" panose="020B0609030804020204" pitchFamily="49" charset="0"/>
              </a:rPr>
              <a:t>0</a:t>
            </a:r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endParaRPr lang="en-US" sz="1200" dirty="0">
              <a:latin typeface="Helvetica" pitchFamily="2" charset="0"/>
            </a:endParaRPr>
          </a:p>
          <a:p>
            <a:r>
              <a:rPr lang="en-US" sz="1200" i="1" dirty="0">
                <a:solidFill>
                  <a:srgbClr val="65798C"/>
                </a:solidFill>
                <a:latin typeface="Menlo" panose="020B0609030804020204" pitchFamily="49" charset="0"/>
              </a:rPr>
              <a:t># Create a default output window</a:t>
            </a:r>
            <a:endParaRPr lang="en-US" sz="1200" dirty="0">
              <a:solidFill>
                <a:srgbClr val="65798C"/>
              </a:solidFill>
              <a:latin typeface="Menlo" panose="020B060903080402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cv2.namedWindow(</a:t>
            </a:r>
            <a:r>
              <a:rPr lang="en-US" sz="1200" dirty="0">
                <a:solidFill>
                  <a:srgbClr val="272AD8"/>
                </a:solidFill>
                <a:latin typeface="Menlo" panose="020B0609030804020204" pitchFamily="49" charset="0"/>
              </a:rPr>
              <a:t>'frame'</a:t>
            </a:r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, cv2.WINDOW_NORMAL)</a:t>
            </a:r>
          </a:p>
          <a:p>
            <a:endParaRPr lang="en-US" sz="1200" dirty="0">
              <a:latin typeface="Helvetica" pitchFamily="2" charset="0"/>
            </a:endParaRPr>
          </a:p>
          <a:p>
            <a:r>
              <a:rPr lang="en-US" sz="1200" i="1" dirty="0">
                <a:solidFill>
                  <a:srgbClr val="65798C"/>
                </a:solidFill>
                <a:latin typeface="Menlo" panose="020B0609030804020204" pitchFamily="49" charset="0"/>
              </a:rPr>
              <a:t># Pick one frame</a:t>
            </a:r>
            <a:endParaRPr lang="en-US" sz="1200" dirty="0">
              <a:solidFill>
                <a:srgbClr val="65798C"/>
              </a:solidFill>
              <a:latin typeface="Menlo" panose="020B060903080402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ret, frame = </a:t>
            </a:r>
            <a:r>
              <a:rPr lang="en-US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cap.read</a:t>
            </a:r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() </a:t>
            </a:r>
            <a:r>
              <a:rPr lang="en-US" sz="1200" i="1" dirty="0">
                <a:solidFill>
                  <a:srgbClr val="65798C"/>
                </a:solidFill>
                <a:latin typeface="Menlo" panose="020B0609030804020204" pitchFamily="49" charset="0"/>
              </a:rPr>
              <a:t># for handling the webcam setup time.</a:t>
            </a:r>
            <a:endParaRPr lang="en-US" sz="1200" dirty="0">
              <a:solidFill>
                <a:srgbClr val="65798C"/>
              </a:solidFill>
              <a:latin typeface="Menlo" panose="020B0609030804020204" pitchFamily="49" charset="0"/>
            </a:endParaRPr>
          </a:p>
          <a:p>
            <a:endParaRPr lang="en-US" sz="1200" dirty="0">
              <a:latin typeface="Helvetica" pitchFamily="2" charset="0"/>
            </a:endParaRPr>
          </a:p>
          <a:p>
            <a:r>
              <a:rPr lang="en-US" sz="1200" i="1" dirty="0">
                <a:solidFill>
                  <a:srgbClr val="65798C"/>
                </a:solidFill>
                <a:latin typeface="Menlo" panose="020B0609030804020204" pitchFamily="49" charset="0"/>
              </a:rPr>
              <a:t># Get the shape of the frame</a:t>
            </a:r>
            <a:endParaRPr lang="en-US" sz="1200" dirty="0">
              <a:solidFill>
                <a:srgbClr val="65798C"/>
              </a:solidFill>
              <a:latin typeface="Menlo" panose="020B0609030804020204" pitchFamily="49" charset="0"/>
            </a:endParaRPr>
          </a:p>
          <a:p>
            <a:r>
              <a:rPr lang="en-US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heigth</a:t>
            </a:r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, width, _ = </a:t>
            </a:r>
            <a:r>
              <a:rPr lang="en-US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frame.shape</a:t>
            </a:r>
            <a:endParaRPr lang="en-US" sz="12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fourcc</a:t>
            </a:r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 = cv2.VideoWriter_fourcc(*</a:t>
            </a:r>
            <a:r>
              <a:rPr lang="en-US" sz="1200" dirty="0">
                <a:solidFill>
                  <a:srgbClr val="272AD8"/>
                </a:solidFill>
                <a:latin typeface="Menlo" panose="020B0609030804020204" pitchFamily="49" charset="0"/>
              </a:rPr>
              <a:t>'XVID'</a:t>
            </a:r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-US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video_writer_object</a:t>
            </a:r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 = cv2.VideoWriter(</a:t>
            </a:r>
            <a:r>
              <a:rPr lang="en-US" sz="1200" dirty="0">
                <a:solidFill>
                  <a:srgbClr val="D12F1B"/>
                </a:solidFill>
                <a:latin typeface="Menlo" panose="020B0609030804020204" pitchFamily="49" charset="0"/>
              </a:rPr>
              <a:t>"</a:t>
            </a:r>
            <a:r>
              <a:rPr lang="en-US" sz="1200" dirty="0" err="1">
                <a:solidFill>
                  <a:srgbClr val="D12F1B"/>
                </a:solidFill>
                <a:latin typeface="Menlo" panose="020B0609030804020204" pitchFamily="49" charset="0"/>
              </a:rPr>
              <a:t>edged_output.mov</a:t>
            </a:r>
            <a:r>
              <a:rPr lang="en-US" sz="1200" dirty="0">
                <a:solidFill>
                  <a:srgbClr val="D12F1B"/>
                </a:solidFill>
                <a:latin typeface="Menlo" panose="020B0609030804020204" pitchFamily="49" charset="0"/>
              </a:rPr>
              <a:t>"</a:t>
            </a:r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fourcc</a:t>
            </a:r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sz="1200" dirty="0">
                <a:solidFill>
                  <a:srgbClr val="272AD8"/>
                </a:solidFill>
                <a:latin typeface="Menlo" panose="020B0609030804020204" pitchFamily="49" charset="0"/>
              </a:rPr>
              <a:t>20.0</a:t>
            </a:r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, (width, </a:t>
            </a:r>
            <a:r>
              <a:rPr lang="en-US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heigth</a:t>
            </a:r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))</a:t>
            </a:r>
          </a:p>
          <a:p>
            <a:endParaRPr lang="en-US" sz="1200" dirty="0">
              <a:latin typeface="Helvetica" pitchFamily="2" charset="0"/>
            </a:endParaRPr>
          </a:p>
          <a:p>
            <a:r>
              <a:rPr lang="en-US" sz="1200" i="1" dirty="0">
                <a:solidFill>
                  <a:srgbClr val="65798C"/>
                </a:solidFill>
                <a:latin typeface="Menlo" panose="020B0609030804020204" pitchFamily="49" charset="0"/>
              </a:rPr>
              <a:t># Start the loop to receive the frame one by one</a:t>
            </a:r>
            <a:endParaRPr lang="en-US" sz="1200" dirty="0">
              <a:solidFill>
                <a:srgbClr val="65798C"/>
              </a:solidFill>
              <a:latin typeface="Menlo" panose="020B0609030804020204" pitchFamily="49" charset="0"/>
            </a:endParaRPr>
          </a:p>
          <a:p>
            <a:r>
              <a:rPr lang="en-US" sz="1200" b="1" dirty="0">
                <a:solidFill>
                  <a:srgbClr val="AD3DA4"/>
                </a:solidFill>
                <a:latin typeface="Menlo" panose="020B0609030804020204" pitchFamily="49" charset="0"/>
              </a:rPr>
              <a:t>while</a:t>
            </a:r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(True):</a:t>
            </a:r>
          </a:p>
          <a:p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sz="1200" i="1" dirty="0">
                <a:solidFill>
                  <a:srgbClr val="65798C"/>
                </a:solidFill>
                <a:latin typeface="Menlo" panose="020B0609030804020204" pitchFamily="49" charset="0"/>
              </a:rPr>
              <a:t># Capture frame-by-frame</a:t>
            </a:r>
            <a:endParaRPr lang="en-US" sz="1200" dirty="0">
              <a:solidFill>
                <a:srgbClr val="65798C"/>
              </a:solidFill>
              <a:latin typeface="Menlo" panose="020B060903080402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ret, frame = </a:t>
            </a:r>
            <a:r>
              <a:rPr lang="en-US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cap.read</a:t>
            </a:r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()</a:t>
            </a:r>
          </a:p>
          <a:p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   </a:t>
            </a:r>
          </a:p>
          <a:p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sz="1200" i="1" dirty="0">
                <a:solidFill>
                  <a:srgbClr val="65798C"/>
                </a:solidFill>
                <a:latin typeface="Menlo" panose="020B0609030804020204" pitchFamily="49" charset="0"/>
              </a:rPr>
              <a:t># Display the resulting frame</a:t>
            </a:r>
            <a:endParaRPr lang="en-US" sz="1200" dirty="0">
              <a:solidFill>
                <a:srgbClr val="65798C"/>
              </a:solidFill>
              <a:latin typeface="Menlo" panose="020B060903080402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cv2.imshow(</a:t>
            </a:r>
            <a:r>
              <a:rPr lang="en-US" sz="1200" dirty="0">
                <a:solidFill>
                  <a:srgbClr val="272AD8"/>
                </a:solidFill>
                <a:latin typeface="Menlo" panose="020B0609030804020204" pitchFamily="49" charset="0"/>
              </a:rPr>
              <a:t>'</a:t>
            </a:r>
            <a:r>
              <a:rPr lang="en-US" sz="1200" dirty="0" err="1">
                <a:solidFill>
                  <a:srgbClr val="272AD8"/>
                </a:solidFill>
                <a:latin typeface="Menlo" panose="020B0609030804020204" pitchFamily="49" charset="0"/>
              </a:rPr>
              <a:t>frame'</a:t>
            </a:r>
            <a:r>
              <a:rPr lang="en-US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,frame</a:t>
            </a:r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   </a:t>
            </a:r>
          </a:p>
          <a:p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video_writer_object.write</a:t>
            </a:r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(frame)</a:t>
            </a:r>
          </a:p>
          <a:p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sz="1200" i="1" dirty="0">
                <a:solidFill>
                  <a:srgbClr val="65798C"/>
                </a:solidFill>
                <a:latin typeface="Menlo" panose="020B0609030804020204" pitchFamily="49" charset="0"/>
              </a:rPr>
              <a:t># If "q" pressed, the program will end</a:t>
            </a:r>
            <a:endParaRPr lang="en-US" sz="1200" dirty="0">
              <a:solidFill>
                <a:srgbClr val="65798C"/>
              </a:solidFill>
              <a:latin typeface="Menlo" panose="020B060903080402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sz="1200" b="1" dirty="0">
                <a:solidFill>
                  <a:srgbClr val="AD3DA4"/>
                </a:solidFill>
                <a:latin typeface="Menlo" panose="020B0609030804020204" pitchFamily="49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 cv2.waitKey(</a:t>
            </a:r>
            <a:r>
              <a:rPr lang="en-US" sz="1200" dirty="0">
                <a:solidFill>
                  <a:srgbClr val="272AD8"/>
                </a:solidFill>
                <a:latin typeface="Menlo" panose="020B0609030804020204" pitchFamily="49" charset="0"/>
              </a:rPr>
              <a:t>1</a:t>
            </a:r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)== </a:t>
            </a:r>
            <a:r>
              <a:rPr lang="en-US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ord</a:t>
            </a:r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1200" dirty="0">
                <a:solidFill>
                  <a:srgbClr val="272AD8"/>
                </a:solidFill>
                <a:latin typeface="Menlo" panose="020B0609030804020204" pitchFamily="49" charset="0"/>
              </a:rPr>
              <a:t>'q'</a:t>
            </a:r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):</a:t>
            </a:r>
          </a:p>
          <a:p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sz="1200" b="1" dirty="0">
                <a:solidFill>
                  <a:srgbClr val="AD3DA4"/>
                </a:solidFill>
                <a:latin typeface="Menlo" panose="020B0609030804020204" pitchFamily="49" charset="0"/>
              </a:rPr>
              <a:t>break</a:t>
            </a:r>
            <a:endParaRPr lang="en-US" sz="12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endParaRPr lang="en-US" sz="1200" dirty="0">
              <a:latin typeface="Helvetica" pitchFamily="2" charset="0"/>
            </a:endParaRPr>
          </a:p>
          <a:p>
            <a:r>
              <a:rPr lang="en-US" sz="1200" i="1" dirty="0">
                <a:solidFill>
                  <a:srgbClr val="65798C"/>
                </a:solidFill>
                <a:latin typeface="Menlo" panose="020B0609030804020204" pitchFamily="49" charset="0"/>
              </a:rPr>
              <a:t># Release the active writing function</a:t>
            </a:r>
            <a:endParaRPr lang="en-US" sz="1200" dirty="0">
              <a:solidFill>
                <a:srgbClr val="65798C"/>
              </a:solidFill>
              <a:latin typeface="Menlo" panose="020B0609030804020204" pitchFamily="49" charset="0"/>
            </a:endParaRPr>
          </a:p>
          <a:p>
            <a:r>
              <a:rPr lang="en-US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video_writer_object.release</a:t>
            </a:r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()</a:t>
            </a:r>
          </a:p>
          <a:p>
            <a:endParaRPr lang="en-US" sz="1200" dirty="0">
              <a:latin typeface="Helvetica" pitchFamily="2" charset="0"/>
            </a:endParaRPr>
          </a:p>
          <a:p>
            <a:r>
              <a:rPr lang="en-US" sz="1200" i="1" dirty="0">
                <a:solidFill>
                  <a:srgbClr val="65798C"/>
                </a:solidFill>
                <a:latin typeface="Menlo" panose="020B0609030804020204" pitchFamily="49" charset="0"/>
              </a:rPr>
              <a:t># When everything done, release the capture</a:t>
            </a:r>
            <a:endParaRPr lang="en-US" sz="1200" dirty="0">
              <a:solidFill>
                <a:srgbClr val="65798C"/>
              </a:solidFill>
              <a:latin typeface="Menlo" panose="020B0609030804020204" pitchFamily="49" charset="0"/>
            </a:endParaRPr>
          </a:p>
          <a:p>
            <a:r>
              <a:rPr lang="en-US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cap.release</a:t>
            </a:r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()</a:t>
            </a:r>
          </a:p>
          <a:p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cv2.destroyAllWindows()</a:t>
            </a:r>
          </a:p>
          <a:p>
            <a:r>
              <a:rPr lang="en-US" sz="1200" i="1" dirty="0">
                <a:solidFill>
                  <a:srgbClr val="65798C"/>
                </a:solidFill>
                <a:latin typeface="Menlo" panose="020B0609030804020204" pitchFamily="49" charset="0"/>
              </a:rPr>
              <a:t>########################## THE END ###################</a:t>
            </a:r>
            <a:endParaRPr lang="en-US" sz="1200" dirty="0">
              <a:solidFill>
                <a:srgbClr val="65798C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66790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Shape 83"/>
          <p:cNvPicPr/>
          <p:nvPr/>
        </p:nvPicPr>
        <p:blipFill>
          <a:blip r:embed="rId3"/>
          <a:stretch>
            <a:fillRect/>
          </a:stretch>
        </p:blipFill>
        <p:spPr>
          <a:xfrm>
            <a:off x="541440" y="266760"/>
            <a:ext cx="555120" cy="555120"/>
          </a:xfrm>
          <a:prstGeom prst="rect">
            <a:avLst/>
          </a:prstGeom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534FFAB-AFDD-B24E-BF1C-32AD933754CC}"/>
              </a:ext>
            </a:extLst>
          </p:cNvPr>
          <p:cNvSpPr txBox="1"/>
          <p:nvPr/>
        </p:nvSpPr>
        <p:spPr>
          <a:xfrm>
            <a:off x="3193529" y="344826"/>
            <a:ext cx="312451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Image Augmentation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508F813-CE19-EC43-AB48-E8CAC9A179EE}"/>
              </a:ext>
            </a:extLst>
          </p:cNvPr>
          <p:cNvSpPr/>
          <p:nvPr/>
        </p:nvSpPr>
        <p:spPr>
          <a:xfrm>
            <a:off x="433156" y="1041762"/>
            <a:ext cx="903569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Image augmentation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is a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technique that is used to artificially expand the data-set. This is helpful when we are given a data-set with very few data samples. 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7D14BA4-1CED-FA41-9E0F-A23F230B274D}"/>
              </a:ext>
            </a:extLst>
          </p:cNvPr>
          <p:cNvSpPr/>
          <p:nvPr/>
        </p:nvSpPr>
        <p:spPr>
          <a:xfrm>
            <a:off x="541440" y="4560205"/>
            <a:ext cx="903569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Image augmentation parameters that are generally used to increase the data sample count are zoom, shear, rotation,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preprocessing_function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and so on.</a:t>
            </a:r>
          </a:p>
        </p:txBody>
      </p:sp>
      <p:pic>
        <p:nvPicPr>
          <p:cNvPr id="11" name="Picture 10" descr="A close up of a dog&#10;&#10;Description automatically generated">
            <a:extLst>
              <a:ext uri="{FF2B5EF4-FFF2-40B4-BE49-F238E27FC236}">
                <a16:creationId xmlns:a16="http://schemas.microsoft.com/office/drawing/2014/main" id="{0F5C367F-F932-C34A-82F1-9C6BF83A00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440" y="1688093"/>
            <a:ext cx="4884802" cy="270316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CD8CC89-ED11-974A-9961-02C7D7D23438}"/>
              </a:ext>
            </a:extLst>
          </p:cNvPr>
          <p:cNvSpPr txBox="1"/>
          <p:nvPr/>
        </p:nvSpPr>
        <p:spPr>
          <a:xfrm>
            <a:off x="541440" y="4206596"/>
            <a:ext cx="51299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Ref: https://</a:t>
            </a:r>
            <a:r>
              <a:rPr lang="en-US" sz="1200" dirty="0" err="1"/>
              <a:t>towardsdatascience.com</a:t>
            </a:r>
            <a:r>
              <a:rPr lang="en-US" sz="1200" dirty="0"/>
              <a:t>/image-augmentation-14a0aafd0498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FB0819A-C570-B64E-AC32-A70D1FBD5C15}"/>
              </a:ext>
            </a:extLst>
          </p:cNvPr>
          <p:cNvSpPr txBox="1"/>
          <p:nvPr/>
        </p:nvSpPr>
        <p:spPr>
          <a:xfrm>
            <a:off x="541440" y="5438274"/>
            <a:ext cx="892741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Say: we have 100 images, each image is augmented to as 9 different images i.e., total 10.</a:t>
            </a:r>
          </a:p>
          <a:p>
            <a:endParaRPr lang="en-US" dirty="0"/>
          </a:p>
          <a:p>
            <a:r>
              <a:rPr lang="en-US" dirty="0"/>
              <a:t>So the total dataset for training will be around 1000.</a:t>
            </a:r>
          </a:p>
          <a:p>
            <a:endParaRPr lang="en-US" dirty="0"/>
          </a:p>
          <a:p>
            <a:r>
              <a:rPr lang="en-US" dirty="0"/>
              <a:t>We can created ‘n’ number of images using a small amount of dataset.</a:t>
            </a:r>
          </a:p>
        </p:txBody>
      </p:sp>
    </p:spTree>
    <p:extLst>
      <p:ext uri="{BB962C8B-B14F-4D97-AF65-F5344CB8AC3E}">
        <p14:creationId xmlns:p14="http://schemas.microsoft.com/office/powerpoint/2010/main" val="331872153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Shape 83"/>
          <p:cNvPicPr/>
          <p:nvPr/>
        </p:nvPicPr>
        <p:blipFill>
          <a:blip r:embed="rId3"/>
          <a:stretch>
            <a:fillRect/>
          </a:stretch>
        </p:blipFill>
        <p:spPr>
          <a:xfrm>
            <a:off x="541440" y="266760"/>
            <a:ext cx="555120" cy="555120"/>
          </a:xfrm>
          <a:prstGeom prst="rect">
            <a:avLst/>
          </a:prstGeom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534FFAB-AFDD-B24E-BF1C-32AD933754CC}"/>
              </a:ext>
            </a:extLst>
          </p:cNvPr>
          <p:cNvSpPr txBox="1"/>
          <p:nvPr/>
        </p:nvSpPr>
        <p:spPr>
          <a:xfrm>
            <a:off x="2098655" y="288877"/>
            <a:ext cx="529657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Image Augmentation using OpenCV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05EACF-CCB4-7148-A4D2-A82A0578BB56}"/>
              </a:ext>
            </a:extLst>
          </p:cNvPr>
          <p:cNvSpPr txBox="1"/>
          <p:nvPr/>
        </p:nvSpPr>
        <p:spPr>
          <a:xfrm>
            <a:off x="541440" y="1088021"/>
            <a:ext cx="255711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Data Flow architecture: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4BEBC2-72B8-0344-BD29-92F532FFEFD9}"/>
              </a:ext>
            </a:extLst>
          </p:cNvPr>
          <p:cNvSpPr txBox="1"/>
          <p:nvPr/>
        </p:nvSpPr>
        <p:spPr>
          <a:xfrm>
            <a:off x="1516284" y="1794076"/>
            <a:ext cx="1199367" cy="4770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500" dirty="0"/>
              <a:t>Source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B112C63-21FF-9C41-94E5-51E02BE7115C}"/>
              </a:ext>
            </a:extLst>
          </p:cNvPr>
          <p:cNvSpPr txBox="1"/>
          <p:nvPr/>
        </p:nvSpPr>
        <p:spPr>
          <a:xfrm>
            <a:off x="3462248" y="1794076"/>
            <a:ext cx="2994731" cy="4770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500" dirty="0"/>
              <a:t>Processing Pipeline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6CCDDA5-6A8D-1942-8E33-E388F9B2568C}"/>
              </a:ext>
            </a:extLst>
          </p:cNvPr>
          <p:cNvSpPr txBox="1"/>
          <p:nvPr/>
        </p:nvSpPr>
        <p:spPr>
          <a:xfrm>
            <a:off x="7416270" y="1810032"/>
            <a:ext cx="1148071" cy="4770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500" dirty="0"/>
              <a:t>Output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DCB4878-762F-634F-B563-55B32BFCF841}"/>
              </a:ext>
            </a:extLst>
          </p:cNvPr>
          <p:cNvCxnSpPr>
            <a:stCxn id="7" idx="3"/>
            <a:endCxn id="9" idx="1"/>
          </p:cNvCxnSpPr>
          <p:nvPr/>
        </p:nvCxnSpPr>
        <p:spPr>
          <a:xfrm>
            <a:off x="2715651" y="2032603"/>
            <a:ext cx="74659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F699AA75-8620-6C4F-8425-452C0EF9C966}"/>
              </a:ext>
            </a:extLst>
          </p:cNvPr>
          <p:cNvCxnSpPr/>
          <p:nvPr/>
        </p:nvCxnSpPr>
        <p:spPr>
          <a:xfrm>
            <a:off x="6469079" y="2009796"/>
            <a:ext cx="92615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DBAB938-0276-6847-837C-6D6A7A011899}"/>
              </a:ext>
            </a:extLst>
          </p:cNvPr>
          <p:cNvSpPr txBox="1"/>
          <p:nvPr/>
        </p:nvSpPr>
        <p:spPr>
          <a:xfrm>
            <a:off x="541440" y="4538566"/>
            <a:ext cx="462177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Steps: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Set the source as the image from HDD.</a:t>
            </a:r>
          </a:p>
          <a:p>
            <a:pPr marL="342900" indent="-342900">
              <a:buAutoNum type="arabicPeriod"/>
            </a:pPr>
            <a:r>
              <a:rPr lang="en-US" dirty="0"/>
              <a:t>Read the image.</a:t>
            </a:r>
          </a:p>
          <a:p>
            <a:pPr marL="342900" indent="-342900">
              <a:buAutoNum type="arabicPeriod"/>
            </a:pPr>
            <a:r>
              <a:rPr lang="en-US" dirty="0"/>
              <a:t>Put the data to the processing pipeline.</a:t>
            </a:r>
          </a:p>
          <a:p>
            <a:pPr marL="342900" indent="-342900">
              <a:buAutoNum type="arabicPeriod"/>
            </a:pPr>
            <a:r>
              <a:rPr lang="en-US" dirty="0"/>
              <a:t>Do the augmentation/Image processing.</a:t>
            </a:r>
          </a:p>
          <a:p>
            <a:pPr marL="342900" indent="-342900">
              <a:buAutoNum type="arabicPeriod"/>
            </a:pPr>
            <a:r>
              <a:rPr lang="en-US" dirty="0"/>
              <a:t>Save the output to the drive.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A652366-0C59-8C4E-A582-FF3C0883ACDB}"/>
              </a:ext>
            </a:extLst>
          </p:cNvPr>
          <p:cNvSpPr txBox="1"/>
          <p:nvPr/>
        </p:nvSpPr>
        <p:spPr>
          <a:xfrm>
            <a:off x="1536038" y="3943592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HDD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C491EF-34F4-F447-9078-498E6BA341DE}"/>
              </a:ext>
            </a:extLst>
          </p:cNvPr>
          <p:cNvSpPr txBox="1"/>
          <p:nvPr/>
        </p:nvSpPr>
        <p:spPr>
          <a:xfrm>
            <a:off x="7601300" y="3943592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HDD</a:t>
            </a:r>
          </a:p>
        </p:txBody>
      </p:sp>
      <p:pic>
        <p:nvPicPr>
          <p:cNvPr id="24" name="Picture 23" descr="A picture containing sky&#10;&#10;Description automatically generated">
            <a:extLst>
              <a:ext uri="{FF2B5EF4-FFF2-40B4-BE49-F238E27FC236}">
                <a16:creationId xmlns:a16="http://schemas.microsoft.com/office/drawing/2014/main" id="{8DA1C621-F856-0742-BE7E-D0EE7F21F8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12000"/>
                    </a14:imgEffect>
                    <a14:imgEffect>
                      <a14:brightnessContrast bright="1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6450" y="2318593"/>
            <a:ext cx="2445169" cy="1630113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1698951E-AAF0-934F-84FB-3BDF82FCED9D}"/>
              </a:ext>
            </a:extLst>
          </p:cNvPr>
          <p:cNvSpPr txBox="1"/>
          <p:nvPr/>
        </p:nvSpPr>
        <p:spPr>
          <a:xfrm>
            <a:off x="4502465" y="3943592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Processor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C21DA35E-D277-E942-9EF7-39A08AF3258F}"/>
              </a:ext>
            </a:extLst>
          </p:cNvPr>
          <p:cNvCxnSpPr>
            <a:cxnSpLocks/>
          </p:cNvCxnSpPr>
          <p:nvPr/>
        </p:nvCxnSpPr>
        <p:spPr>
          <a:xfrm>
            <a:off x="3098550" y="3206187"/>
            <a:ext cx="7279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6D260679-9901-8446-8E56-79267CDE7C66}"/>
              </a:ext>
            </a:extLst>
          </p:cNvPr>
          <p:cNvCxnSpPr>
            <a:cxnSpLocks/>
          </p:cNvCxnSpPr>
          <p:nvPr/>
        </p:nvCxnSpPr>
        <p:spPr>
          <a:xfrm>
            <a:off x="6111433" y="3206187"/>
            <a:ext cx="62892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21" name="Picture 20" descr="A close up of electronics&#10;&#10;Description automatically generated">
            <a:extLst>
              <a:ext uri="{FF2B5EF4-FFF2-40B4-BE49-F238E27FC236}">
                <a16:creationId xmlns:a16="http://schemas.microsoft.com/office/drawing/2014/main" id="{01E7A69B-15AC-3344-99C1-0AF043470F2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1846" y="2300919"/>
            <a:ext cx="1776917" cy="1628840"/>
          </a:xfrm>
          <a:prstGeom prst="rect">
            <a:avLst/>
          </a:prstGeom>
        </p:spPr>
      </p:pic>
      <p:pic>
        <p:nvPicPr>
          <p:cNvPr id="22" name="Picture 21" descr="A close up of electronics&#10;&#10;Description automatically generated">
            <a:extLst>
              <a:ext uri="{FF2B5EF4-FFF2-40B4-BE49-F238E27FC236}">
                <a16:creationId xmlns:a16="http://schemas.microsoft.com/office/drawing/2014/main" id="{AC891A92-2170-1B4E-8325-E80C5377A03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560" y="2308507"/>
            <a:ext cx="1776917" cy="162884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6387691-90F8-184B-8FCF-ACB8B3C92399}"/>
              </a:ext>
            </a:extLst>
          </p:cNvPr>
          <p:cNvSpPr txBox="1"/>
          <p:nvPr/>
        </p:nvSpPr>
        <p:spPr>
          <a:xfrm>
            <a:off x="541440" y="6923583"/>
            <a:ext cx="2557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Demo </a:t>
            </a:r>
            <a:r>
              <a:rPr lang="en-US">
                <a:solidFill>
                  <a:srgbClr val="FF0000"/>
                </a:solidFill>
              </a:rPr>
              <a:t>: Another Laptop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920180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hape 83">
            <a:extLst>
              <a:ext uri="{FF2B5EF4-FFF2-40B4-BE49-F238E27FC236}">
                <a16:creationId xmlns:a16="http://schemas.microsoft.com/office/drawing/2014/main" id="{2DC1AA33-837F-2D49-994D-82B24A8B370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41440" y="266760"/>
            <a:ext cx="555120" cy="555120"/>
          </a:xfrm>
          <a:prstGeom prst="rect">
            <a:avLst/>
          </a:prstGeom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5CB6CD7-47C4-0541-8E47-7CE078BE08F5}"/>
              </a:ext>
            </a:extLst>
          </p:cNvPr>
          <p:cNvSpPr txBox="1"/>
          <p:nvPr/>
        </p:nvSpPr>
        <p:spPr>
          <a:xfrm>
            <a:off x="3575946" y="2810341"/>
            <a:ext cx="292873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Thank You</a:t>
            </a:r>
          </a:p>
          <a:p>
            <a:pPr algn="ctr"/>
            <a:endParaRPr lang="en-US" sz="4000" dirty="0"/>
          </a:p>
          <a:p>
            <a:pPr algn="ctr"/>
            <a:r>
              <a:rPr lang="en-US" sz="4000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654198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Shape 83"/>
          <p:cNvPicPr/>
          <p:nvPr/>
        </p:nvPicPr>
        <p:blipFill>
          <a:blip r:embed="rId3"/>
          <a:stretch>
            <a:fillRect/>
          </a:stretch>
        </p:blipFill>
        <p:spPr>
          <a:xfrm>
            <a:off x="541440" y="266760"/>
            <a:ext cx="555120" cy="555120"/>
          </a:xfrm>
          <a:prstGeom prst="rect">
            <a:avLst/>
          </a:prstGeom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534FFAB-AFDD-B24E-BF1C-32AD933754CC}"/>
              </a:ext>
            </a:extLst>
          </p:cNvPr>
          <p:cNvSpPr txBox="1"/>
          <p:nvPr/>
        </p:nvSpPr>
        <p:spPr>
          <a:xfrm>
            <a:off x="3822312" y="177177"/>
            <a:ext cx="330411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What is an Image ???</a:t>
            </a:r>
          </a:p>
        </p:txBody>
      </p:sp>
      <p:pic>
        <p:nvPicPr>
          <p:cNvPr id="4" name="Picture 3" descr="A picture containing display, electronics, monitor, indoor&#10;&#10;Description automatically generated">
            <a:extLst>
              <a:ext uri="{FF2B5EF4-FFF2-40B4-BE49-F238E27FC236}">
                <a16:creationId xmlns:a16="http://schemas.microsoft.com/office/drawing/2014/main" id="{65A1927A-E15E-3543-8622-13C143F48C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440" y="2194946"/>
            <a:ext cx="3138734" cy="232670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2EEC1BE-7841-7545-8B23-B57B341AF88F}"/>
              </a:ext>
            </a:extLst>
          </p:cNvPr>
          <p:cNvSpPr txBox="1"/>
          <p:nvPr/>
        </p:nvSpPr>
        <p:spPr>
          <a:xfrm>
            <a:off x="457200" y="1046748"/>
            <a:ext cx="84048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Image is nothing but the combination of multiple pixel outputs as we want to see.</a:t>
            </a:r>
          </a:p>
          <a:p>
            <a:endParaRPr lang="en-US" dirty="0"/>
          </a:p>
          <a:p>
            <a:r>
              <a:rPr lang="en-US" dirty="0"/>
              <a:t>In programming and coding, we are actually making the pixels look as we want.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65BFE7-A9B3-CD4F-B7CF-5FFB97C4BD0E}"/>
              </a:ext>
            </a:extLst>
          </p:cNvPr>
          <p:cNvSpPr txBox="1"/>
          <p:nvPr/>
        </p:nvSpPr>
        <p:spPr>
          <a:xfrm>
            <a:off x="3770536" y="2143719"/>
            <a:ext cx="496328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Screen manufacturers are actually tricking our mind with flashing pixels.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4BFFCDF-98B2-234B-AEA3-54C87D362DA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5465" y="3009597"/>
            <a:ext cx="2588360" cy="2502652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5C689E8-BD07-3A4C-8AB2-5A4F215862E6}"/>
              </a:ext>
            </a:extLst>
          </p:cNvPr>
          <p:cNvCxnSpPr>
            <a:stCxn id="4" idx="3"/>
            <a:endCxn id="8" idx="1"/>
          </p:cNvCxnSpPr>
          <p:nvPr/>
        </p:nvCxnSpPr>
        <p:spPr>
          <a:xfrm>
            <a:off x="3680174" y="3358300"/>
            <a:ext cx="2465291" cy="9026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26BC85A-C54D-A14C-950B-E19417CAC8B6}"/>
              </a:ext>
            </a:extLst>
          </p:cNvPr>
          <p:cNvCxnSpPr/>
          <p:nvPr/>
        </p:nvCxnSpPr>
        <p:spPr>
          <a:xfrm>
            <a:off x="5474367" y="3262043"/>
            <a:ext cx="63500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960BB9A-AD77-6546-9FA6-C71D6E0F42C9}"/>
              </a:ext>
            </a:extLst>
          </p:cNvPr>
          <p:cNvCxnSpPr/>
          <p:nvPr/>
        </p:nvCxnSpPr>
        <p:spPr>
          <a:xfrm>
            <a:off x="8827167" y="5279338"/>
            <a:ext cx="63500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C55CB0E-9329-B94B-9E59-120EE155D82E}"/>
              </a:ext>
            </a:extLst>
          </p:cNvPr>
          <p:cNvSpPr txBox="1"/>
          <p:nvPr/>
        </p:nvSpPr>
        <p:spPr>
          <a:xfrm>
            <a:off x="4550434" y="3043167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Data_in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B424393-E382-804C-B5D9-9C6311F0AC5E}"/>
              </a:ext>
            </a:extLst>
          </p:cNvPr>
          <p:cNvSpPr txBox="1"/>
          <p:nvPr/>
        </p:nvSpPr>
        <p:spPr>
          <a:xfrm>
            <a:off x="8769921" y="5327583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Data_out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CCD264B-2F3B-6B46-B2DF-197AF4F59020}"/>
              </a:ext>
            </a:extLst>
          </p:cNvPr>
          <p:cNvCxnSpPr/>
          <p:nvPr/>
        </p:nvCxnSpPr>
        <p:spPr>
          <a:xfrm>
            <a:off x="8769921" y="3227833"/>
            <a:ext cx="193605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0B430E6-A0D7-4148-90B0-4F30A19F05C2}"/>
              </a:ext>
            </a:extLst>
          </p:cNvPr>
          <p:cNvCxnSpPr/>
          <p:nvPr/>
        </p:nvCxnSpPr>
        <p:spPr>
          <a:xfrm>
            <a:off x="8773932" y="3681023"/>
            <a:ext cx="193605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0652981-CB54-8F4A-9695-5F35A429B40F}"/>
              </a:ext>
            </a:extLst>
          </p:cNvPr>
          <p:cNvCxnSpPr/>
          <p:nvPr/>
        </p:nvCxnSpPr>
        <p:spPr>
          <a:xfrm>
            <a:off x="8769921" y="4158276"/>
            <a:ext cx="193605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0ACB0FB-3BD5-2441-B9F0-9B560D7E7665}"/>
              </a:ext>
            </a:extLst>
          </p:cNvPr>
          <p:cNvCxnSpPr/>
          <p:nvPr/>
        </p:nvCxnSpPr>
        <p:spPr>
          <a:xfrm>
            <a:off x="8769921" y="4695687"/>
            <a:ext cx="193605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8EFE361-622E-5846-BC63-CAA16AFADEC2}"/>
              </a:ext>
            </a:extLst>
          </p:cNvPr>
          <p:cNvCxnSpPr>
            <a:cxnSpLocks/>
          </p:cNvCxnSpPr>
          <p:nvPr/>
        </p:nvCxnSpPr>
        <p:spPr>
          <a:xfrm flipH="1">
            <a:off x="8957389" y="3215724"/>
            <a:ext cx="4651" cy="223068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80525BE-FA57-AB43-9DF7-0D022370FC22}"/>
              </a:ext>
            </a:extLst>
          </p:cNvPr>
          <p:cNvCxnSpPr>
            <a:cxnSpLocks/>
          </p:cNvCxnSpPr>
          <p:nvPr/>
        </p:nvCxnSpPr>
        <p:spPr>
          <a:xfrm>
            <a:off x="8963526" y="3671399"/>
            <a:ext cx="4011" cy="212492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62611FE-0349-CB47-BF68-64561EAB3C9F}"/>
              </a:ext>
            </a:extLst>
          </p:cNvPr>
          <p:cNvCxnSpPr>
            <a:cxnSpLocks/>
          </p:cNvCxnSpPr>
          <p:nvPr/>
        </p:nvCxnSpPr>
        <p:spPr>
          <a:xfrm>
            <a:off x="8963526" y="4146244"/>
            <a:ext cx="2005" cy="204083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D1665ADC-E85A-724E-9947-79F85917C623}"/>
              </a:ext>
            </a:extLst>
          </p:cNvPr>
          <p:cNvCxnSpPr>
            <a:cxnSpLocks/>
          </p:cNvCxnSpPr>
          <p:nvPr/>
        </p:nvCxnSpPr>
        <p:spPr>
          <a:xfrm>
            <a:off x="8963526" y="4683655"/>
            <a:ext cx="1002" cy="211618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B9D68A88-7B38-964E-9291-D0850CCA6360}"/>
              </a:ext>
            </a:extLst>
          </p:cNvPr>
          <p:cNvCxnSpPr/>
          <p:nvPr/>
        </p:nvCxnSpPr>
        <p:spPr>
          <a:xfrm flipH="1">
            <a:off x="5979695" y="3434819"/>
            <a:ext cx="2983831" cy="19736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BBECB1DE-1829-7A4D-B9E3-73973C619CD8}"/>
              </a:ext>
            </a:extLst>
          </p:cNvPr>
          <p:cNvCxnSpPr/>
          <p:nvPr/>
        </p:nvCxnSpPr>
        <p:spPr>
          <a:xfrm flipH="1">
            <a:off x="5981700" y="3868495"/>
            <a:ext cx="2983831" cy="19736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457F467-9B41-4447-BDB5-810E22A15F26}"/>
              </a:ext>
            </a:extLst>
          </p:cNvPr>
          <p:cNvCxnSpPr/>
          <p:nvPr/>
        </p:nvCxnSpPr>
        <p:spPr>
          <a:xfrm flipH="1">
            <a:off x="5984814" y="4343595"/>
            <a:ext cx="2983831" cy="19736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456F3D3-4A69-064B-9DA3-D63257631178}"/>
              </a:ext>
            </a:extLst>
          </p:cNvPr>
          <p:cNvCxnSpPr/>
          <p:nvPr/>
        </p:nvCxnSpPr>
        <p:spPr>
          <a:xfrm flipH="1">
            <a:off x="5980196" y="4885398"/>
            <a:ext cx="2983831" cy="19736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5E8687A1-781F-BF4D-8DB1-CE3BF8360418}"/>
              </a:ext>
            </a:extLst>
          </p:cNvPr>
          <p:cNvCxnSpPr>
            <a:cxnSpLocks/>
          </p:cNvCxnSpPr>
          <p:nvPr/>
        </p:nvCxnSpPr>
        <p:spPr>
          <a:xfrm flipH="1">
            <a:off x="5988931" y="3456022"/>
            <a:ext cx="4651" cy="223068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0C77D79A-E80B-8449-A75F-8ED1D0CFEAF4}"/>
              </a:ext>
            </a:extLst>
          </p:cNvPr>
          <p:cNvCxnSpPr>
            <a:cxnSpLocks/>
          </p:cNvCxnSpPr>
          <p:nvPr/>
        </p:nvCxnSpPr>
        <p:spPr>
          <a:xfrm flipH="1">
            <a:off x="5988931" y="3894058"/>
            <a:ext cx="4651" cy="223068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1721CE3E-C816-6B48-9666-EE3D414EB277}"/>
              </a:ext>
            </a:extLst>
          </p:cNvPr>
          <p:cNvCxnSpPr>
            <a:cxnSpLocks/>
          </p:cNvCxnSpPr>
          <p:nvPr/>
        </p:nvCxnSpPr>
        <p:spPr>
          <a:xfrm flipH="1">
            <a:off x="5993549" y="4363360"/>
            <a:ext cx="4651" cy="223068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7149174D-DD76-6547-A622-2D8A2025FE4E}"/>
              </a:ext>
            </a:extLst>
          </p:cNvPr>
          <p:cNvCxnSpPr>
            <a:cxnSpLocks/>
          </p:cNvCxnSpPr>
          <p:nvPr/>
        </p:nvCxnSpPr>
        <p:spPr>
          <a:xfrm flipH="1">
            <a:off x="5988931" y="4895266"/>
            <a:ext cx="4651" cy="223068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EC9741B7-EF6F-4043-BB6C-765B78C090C0}"/>
              </a:ext>
            </a:extLst>
          </p:cNvPr>
          <p:cNvCxnSpPr/>
          <p:nvPr/>
        </p:nvCxnSpPr>
        <p:spPr>
          <a:xfrm>
            <a:off x="5988931" y="3679090"/>
            <a:ext cx="15653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82E7B31-C3F2-B840-9F1F-32B9BBB9FD58}"/>
              </a:ext>
            </a:extLst>
          </p:cNvPr>
          <p:cNvCxnSpPr/>
          <p:nvPr/>
        </p:nvCxnSpPr>
        <p:spPr>
          <a:xfrm>
            <a:off x="5979695" y="4115525"/>
            <a:ext cx="15653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5D2666B3-70B1-294C-B678-DCE8260806AD}"/>
              </a:ext>
            </a:extLst>
          </p:cNvPr>
          <p:cNvCxnSpPr/>
          <p:nvPr/>
        </p:nvCxnSpPr>
        <p:spPr>
          <a:xfrm>
            <a:off x="5983221" y="4587153"/>
            <a:ext cx="15653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555C9C69-3CAD-D84B-93DC-EA9223993A90}"/>
              </a:ext>
            </a:extLst>
          </p:cNvPr>
          <p:cNvCxnSpPr/>
          <p:nvPr/>
        </p:nvCxnSpPr>
        <p:spPr>
          <a:xfrm>
            <a:off x="5979695" y="5122410"/>
            <a:ext cx="15653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9D6370CF-1C23-D245-A055-024960599BD2}"/>
              </a:ext>
            </a:extLst>
          </p:cNvPr>
          <p:cNvCxnSpPr/>
          <p:nvPr/>
        </p:nvCxnSpPr>
        <p:spPr>
          <a:xfrm>
            <a:off x="9330331" y="3215724"/>
            <a:ext cx="0" cy="17910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6A35C358-E917-0C4B-804F-1C9756DD49A7}"/>
              </a:ext>
            </a:extLst>
          </p:cNvPr>
          <p:cNvSpPr txBox="1"/>
          <p:nvPr/>
        </p:nvSpPr>
        <p:spPr>
          <a:xfrm>
            <a:off x="414489" y="6419366"/>
            <a:ext cx="9212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How to calculate the data being used by your LCD/LED screen per second? </a:t>
            </a:r>
            <a:r>
              <a:rPr lang="en-US" dirty="0">
                <a:solidFill>
                  <a:srgbClr val="FF0000"/>
                </a:solidFill>
              </a:rPr>
              <a:t>Very Simple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7353557-2036-AC47-BED4-421B60FDE989}"/>
              </a:ext>
            </a:extLst>
          </p:cNvPr>
          <p:cNvSpPr txBox="1"/>
          <p:nvPr/>
        </p:nvSpPr>
        <p:spPr>
          <a:xfrm>
            <a:off x="414489" y="6843261"/>
            <a:ext cx="770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= (Frames/sec) X (</a:t>
            </a:r>
            <a:r>
              <a:rPr lang="en-US" dirty="0" err="1"/>
              <a:t>total_rows</a:t>
            </a:r>
            <a:r>
              <a:rPr lang="en-US" dirty="0"/>
              <a:t>) X (</a:t>
            </a:r>
            <a:r>
              <a:rPr lang="en-US" dirty="0" err="1"/>
              <a:t>total_cols</a:t>
            </a:r>
            <a:r>
              <a:rPr lang="en-US" dirty="0"/>
              <a:t>) X (</a:t>
            </a:r>
            <a:r>
              <a:rPr lang="en-US" dirty="0" err="1"/>
              <a:t>data_for_each_pixel</a:t>
            </a:r>
            <a:r>
              <a:rPr lang="en-US" dirty="0"/>
              <a:t>)</a:t>
            </a:r>
          </a:p>
        </p:txBody>
      </p:sp>
      <p:sp>
        <p:nvSpPr>
          <p:cNvPr id="66" name="Right Bracket 65">
            <a:extLst>
              <a:ext uri="{FF2B5EF4-FFF2-40B4-BE49-F238E27FC236}">
                <a16:creationId xmlns:a16="http://schemas.microsoft.com/office/drawing/2014/main" id="{4D8C62D1-02BF-DC4E-9A66-04C1C159349B}"/>
              </a:ext>
            </a:extLst>
          </p:cNvPr>
          <p:cNvSpPr/>
          <p:nvPr/>
        </p:nvSpPr>
        <p:spPr>
          <a:xfrm rot="5400000">
            <a:off x="6375760" y="5330449"/>
            <a:ext cx="123857" cy="535822"/>
          </a:xfrm>
          <a:prstGeom prst="rightBracket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2F9CC90F-9BB7-2A47-ABEC-B6F90ED828DE}"/>
              </a:ext>
            </a:extLst>
          </p:cNvPr>
          <p:cNvCxnSpPr>
            <a:stCxn id="66" idx="2"/>
          </p:cNvCxnSpPr>
          <p:nvPr/>
        </p:nvCxnSpPr>
        <p:spPr>
          <a:xfrm flipH="1">
            <a:off x="6429829" y="5660289"/>
            <a:ext cx="7860" cy="15994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46ADF0BA-09DF-6247-AF1E-9A8E8E8E81E4}"/>
              </a:ext>
            </a:extLst>
          </p:cNvPr>
          <p:cNvCxnSpPr/>
          <p:nvPr/>
        </p:nvCxnSpPr>
        <p:spPr>
          <a:xfrm flipH="1">
            <a:off x="4818743" y="5820229"/>
            <a:ext cx="16256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C145AC77-60C4-3041-B245-9F81D14BF92B}"/>
              </a:ext>
            </a:extLst>
          </p:cNvPr>
          <p:cNvSpPr txBox="1"/>
          <p:nvPr/>
        </p:nvSpPr>
        <p:spPr>
          <a:xfrm>
            <a:off x="3548343" y="5615962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Single pixel</a:t>
            </a:r>
          </a:p>
        </p:txBody>
      </p:sp>
    </p:spTree>
    <p:extLst>
      <p:ext uri="{BB962C8B-B14F-4D97-AF65-F5344CB8AC3E}">
        <p14:creationId xmlns:p14="http://schemas.microsoft.com/office/powerpoint/2010/main" val="250476440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Shape 83"/>
          <p:cNvPicPr/>
          <p:nvPr/>
        </p:nvPicPr>
        <p:blipFill>
          <a:blip r:embed="rId3"/>
          <a:stretch>
            <a:fillRect/>
          </a:stretch>
        </p:blipFill>
        <p:spPr>
          <a:xfrm>
            <a:off x="541440" y="266760"/>
            <a:ext cx="555120" cy="555120"/>
          </a:xfrm>
          <a:prstGeom prst="rect">
            <a:avLst/>
          </a:prstGeom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534FFAB-AFDD-B24E-BF1C-32AD933754CC}"/>
              </a:ext>
            </a:extLst>
          </p:cNvPr>
          <p:cNvSpPr txBox="1"/>
          <p:nvPr/>
        </p:nvSpPr>
        <p:spPr>
          <a:xfrm>
            <a:off x="2031153" y="274244"/>
            <a:ext cx="737894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Read and Display Image from HDD using OpenCV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05EACF-CCB4-7148-A4D2-A82A0578BB56}"/>
              </a:ext>
            </a:extLst>
          </p:cNvPr>
          <p:cNvSpPr txBox="1"/>
          <p:nvPr/>
        </p:nvSpPr>
        <p:spPr>
          <a:xfrm>
            <a:off x="541440" y="1088021"/>
            <a:ext cx="255711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Data Flow architecture: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4BEBC2-72B8-0344-BD29-92F532FFEFD9}"/>
              </a:ext>
            </a:extLst>
          </p:cNvPr>
          <p:cNvSpPr txBox="1"/>
          <p:nvPr/>
        </p:nvSpPr>
        <p:spPr>
          <a:xfrm>
            <a:off x="1516284" y="1794076"/>
            <a:ext cx="1199367" cy="4770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500" dirty="0"/>
              <a:t>Source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B112C63-21FF-9C41-94E5-51E02BE7115C}"/>
              </a:ext>
            </a:extLst>
          </p:cNvPr>
          <p:cNvSpPr txBox="1"/>
          <p:nvPr/>
        </p:nvSpPr>
        <p:spPr>
          <a:xfrm>
            <a:off x="3462248" y="1794076"/>
            <a:ext cx="2994731" cy="4770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500" dirty="0"/>
              <a:t>Processing Pipeline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6CCDDA5-6A8D-1942-8E33-E388F9B2568C}"/>
              </a:ext>
            </a:extLst>
          </p:cNvPr>
          <p:cNvSpPr txBox="1"/>
          <p:nvPr/>
        </p:nvSpPr>
        <p:spPr>
          <a:xfrm>
            <a:off x="7416270" y="1810032"/>
            <a:ext cx="1148071" cy="4770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500" dirty="0"/>
              <a:t>Output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DCB4878-762F-634F-B563-55B32BFCF841}"/>
              </a:ext>
            </a:extLst>
          </p:cNvPr>
          <p:cNvCxnSpPr>
            <a:stCxn id="7" idx="3"/>
            <a:endCxn id="9" idx="1"/>
          </p:cNvCxnSpPr>
          <p:nvPr/>
        </p:nvCxnSpPr>
        <p:spPr>
          <a:xfrm>
            <a:off x="2715651" y="2032603"/>
            <a:ext cx="74659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F699AA75-8620-6C4F-8425-452C0EF9C966}"/>
              </a:ext>
            </a:extLst>
          </p:cNvPr>
          <p:cNvCxnSpPr/>
          <p:nvPr/>
        </p:nvCxnSpPr>
        <p:spPr>
          <a:xfrm>
            <a:off x="6469079" y="2009796"/>
            <a:ext cx="92615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DBAB938-0276-6847-837C-6D6A7A011899}"/>
              </a:ext>
            </a:extLst>
          </p:cNvPr>
          <p:cNvSpPr txBox="1"/>
          <p:nvPr/>
        </p:nvSpPr>
        <p:spPr>
          <a:xfrm>
            <a:off x="541440" y="4538566"/>
            <a:ext cx="591700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Steps: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Set the source from where the image is to be picked.</a:t>
            </a:r>
          </a:p>
          <a:p>
            <a:pPr marL="342900" indent="-342900">
              <a:buAutoNum type="arabicPeriod"/>
            </a:pPr>
            <a:r>
              <a:rPr lang="en-US" dirty="0"/>
              <a:t>Put the data to the processing pipeline.</a:t>
            </a:r>
          </a:p>
          <a:p>
            <a:pPr marL="342900" indent="-342900">
              <a:buAutoNum type="arabicPeriod"/>
            </a:pPr>
            <a:r>
              <a:rPr lang="en-US" dirty="0"/>
              <a:t>Show it as the output.</a:t>
            </a:r>
          </a:p>
        </p:txBody>
      </p:sp>
      <p:pic>
        <p:nvPicPr>
          <p:cNvPr id="16" name="Picture 15" descr="A close up of electronics&#10;&#10;Description automatically generated">
            <a:extLst>
              <a:ext uri="{FF2B5EF4-FFF2-40B4-BE49-F238E27FC236}">
                <a16:creationId xmlns:a16="http://schemas.microsoft.com/office/drawing/2014/main" id="{FF1930D5-C48B-5F43-82D1-E771B00886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7086" y="2391767"/>
            <a:ext cx="1776917" cy="1628840"/>
          </a:xfrm>
          <a:prstGeom prst="rect">
            <a:avLst/>
          </a:prstGeom>
        </p:spPr>
      </p:pic>
      <p:pic>
        <p:nvPicPr>
          <p:cNvPr id="52" name="Picture 51" descr="A picture containing display, electronics, monitor, indoor&#10;&#10;Description automatically generated">
            <a:extLst>
              <a:ext uri="{FF2B5EF4-FFF2-40B4-BE49-F238E27FC236}">
                <a16:creationId xmlns:a16="http://schemas.microsoft.com/office/drawing/2014/main" id="{A3B6057B-094D-1A4D-898C-A603CCAF866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5099" y="2442955"/>
            <a:ext cx="1619242" cy="120032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A652366-0C59-8C4E-A582-FF3C0883ACDB}"/>
              </a:ext>
            </a:extLst>
          </p:cNvPr>
          <p:cNvSpPr txBox="1"/>
          <p:nvPr/>
        </p:nvSpPr>
        <p:spPr>
          <a:xfrm>
            <a:off x="1819995" y="3943592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HDD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C491EF-34F4-F447-9078-498E6BA341DE}"/>
              </a:ext>
            </a:extLst>
          </p:cNvPr>
          <p:cNvSpPr txBox="1"/>
          <p:nvPr/>
        </p:nvSpPr>
        <p:spPr>
          <a:xfrm>
            <a:off x="7175074" y="3943592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LCD/LED</a:t>
            </a:r>
          </a:p>
        </p:txBody>
      </p:sp>
      <p:pic>
        <p:nvPicPr>
          <p:cNvPr id="24" name="Picture 23" descr="A picture containing sky&#10;&#10;Description automatically generated">
            <a:extLst>
              <a:ext uri="{FF2B5EF4-FFF2-40B4-BE49-F238E27FC236}">
                <a16:creationId xmlns:a16="http://schemas.microsoft.com/office/drawing/2014/main" id="{8DA1C621-F856-0742-BE7E-D0EE7F21F8E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12000"/>
                    </a14:imgEffect>
                    <a14:imgEffect>
                      <a14:brightnessContrast bright="1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6450" y="2318593"/>
            <a:ext cx="2445169" cy="1630113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1698951E-AAF0-934F-84FB-3BDF82FCED9D}"/>
              </a:ext>
            </a:extLst>
          </p:cNvPr>
          <p:cNvSpPr txBox="1"/>
          <p:nvPr/>
        </p:nvSpPr>
        <p:spPr>
          <a:xfrm>
            <a:off x="4502465" y="3943592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Processor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C21DA35E-D277-E942-9EF7-39A08AF3258F}"/>
              </a:ext>
            </a:extLst>
          </p:cNvPr>
          <p:cNvCxnSpPr>
            <a:cxnSpLocks/>
          </p:cNvCxnSpPr>
          <p:nvPr/>
        </p:nvCxnSpPr>
        <p:spPr>
          <a:xfrm>
            <a:off x="3217762" y="3206187"/>
            <a:ext cx="60868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6D260679-9901-8446-8E56-79267CDE7C66}"/>
              </a:ext>
            </a:extLst>
          </p:cNvPr>
          <p:cNvCxnSpPr>
            <a:cxnSpLocks/>
          </p:cNvCxnSpPr>
          <p:nvPr/>
        </p:nvCxnSpPr>
        <p:spPr>
          <a:xfrm>
            <a:off x="6111433" y="3206187"/>
            <a:ext cx="62892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533089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hape 83">
            <a:extLst>
              <a:ext uri="{FF2B5EF4-FFF2-40B4-BE49-F238E27FC236}">
                <a16:creationId xmlns:a16="http://schemas.microsoft.com/office/drawing/2014/main" id="{2DC1AA33-837F-2D49-994D-82B24A8B370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41440" y="266760"/>
            <a:ext cx="555120" cy="555120"/>
          </a:xfrm>
          <a:prstGeom prst="rect">
            <a:avLst/>
          </a:prstGeom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668A0C1-93A9-F245-9B71-438182BA8324}"/>
              </a:ext>
            </a:extLst>
          </p:cNvPr>
          <p:cNvSpPr txBox="1"/>
          <p:nvPr/>
        </p:nvSpPr>
        <p:spPr>
          <a:xfrm>
            <a:off x="3938954" y="409819"/>
            <a:ext cx="237436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Sample Source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1285AF1-7FFE-D14B-938C-6CE3E74520EB}"/>
              </a:ext>
            </a:extLst>
          </p:cNvPr>
          <p:cNvSpPr/>
          <p:nvPr/>
        </p:nvSpPr>
        <p:spPr>
          <a:xfrm>
            <a:off x="1125296" y="773202"/>
            <a:ext cx="8001684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i="1" dirty="0">
                <a:solidFill>
                  <a:srgbClr val="65798C"/>
                </a:solidFill>
                <a:latin typeface="Menlo" panose="020B0609030804020204" pitchFamily="49" charset="0"/>
              </a:rPr>
              <a:t># Include the OpenCV library</a:t>
            </a:r>
            <a:endParaRPr lang="en-US" sz="1500" dirty="0">
              <a:solidFill>
                <a:srgbClr val="65798C"/>
              </a:solidFill>
              <a:latin typeface="Menlo" panose="020B0609030804020204" pitchFamily="49" charset="0"/>
            </a:endParaRPr>
          </a:p>
          <a:p>
            <a:r>
              <a:rPr lang="en-US" sz="1500" b="1" dirty="0">
                <a:solidFill>
                  <a:srgbClr val="AD3DA4"/>
                </a:solidFill>
                <a:latin typeface="Menlo" panose="020B0609030804020204" pitchFamily="49" charset="0"/>
              </a:rPr>
              <a:t>import</a:t>
            </a:r>
            <a:r>
              <a:rPr lang="en-US" sz="1500" dirty="0">
                <a:solidFill>
                  <a:srgbClr val="000000"/>
                </a:solidFill>
                <a:latin typeface="Menlo" panose="020B0609030804020204" pitchFamily="49" charset="0"/>
              </a:rPr>
              <a:t> cv2</a:t>
            </a:r>
            <a:endParaRPr lang="en-US" sz="1500" dirty="0">
              <a:solidFill>
                <a:srgbClr val="AD3DA4"/>
              </a:solidFill>
              <a:latin typeface="Menlo" panose="020B0609030804020204" pitchFamily="49" charset="0"/>
            </a:endParaRPr>
          </a:p>
          <a:p>
            <a:br>
              <a:rPr lang="en-US" sz="1500" dirty="0">
                <a:latin typeface="Helvetica" pitchFamily="2" charset="0"/>
              </a:rPr>
            </a:br>
            <a:endParaRPr lang="en-US" sz="1500" dirty="0">
              <a:latin typeface="Helvetica" pitchFamily="2" charset="0"/>
            </a:endParaRPr>
          </a:p>
          <a:p>
            <a:r>
              <a:rPr lang="en-US" sz="1500" i="1" dirty="0">
                <a:solidFill>
                  <a:srgbClr val="65798C"/>
                </a:solidFill>
                <a:latin typeface="Menlo" panose="020B0609030804020204" pitchFamily="49" charset="0"/>
              </a:rPr>
              <a:t># Create a default output window</a:t>
            </a:r>
            <a:endParaRPr lang="en-US" sz="1500" dirty="0">
              <a:solidFill>
                <a:srgbClr val="65798C"/>
              </a:solidFill>
              <a:latin typeface="Menlo" panose="020B0609030804020204" pitchFamily="49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Menlo" panose="020B0609030804020204" pitchFamily="49" charset="0"/>
              </a:rPr>
              <a:t>cv2.namedWindow(</a:t>
            </a:r>
            <a:r>
              <a:rPr lang="en-US" sz="1500" dirty="0">
                <a:solidFill>
                  <a:srgbClr val="272AD8"/>
                </a:solidFill>
                <a:latin typeface="Menlo" panose="020B0609030804020204" pitchFamily="49" charset="0"/>
              </a:rPr>
              <a:t>'frame'</a:t>
            </a:r>
            <a:r>
              <a:rPr lang="en-US" sz="1500" dirty="0">
                <a:solidFill>
                  <a:srgbClr val="000000"/>
                </a:solidFill>
                <a:latin typeface="Menlo" panose="020B0609030804020204" pitchFamily="49" charset="0"/>
              </a:rPr>
              <a:t>, cv2.WINDOW_NORMAL)</a:t>
            </a:r>
          </a:p>
          <a:p>
            <a:br>
              <a:rPr lang="en-US" sz="1500" dirty="0">
                <a:latin typeface="Helvetica" pitchFamily="2" charset="0"/>
              </a:rPr>
            </a:br>
            <a:endParaRPr lang="en-US" sz="1500" dirty="0">
              <a:latin typeface="Helvetica" pitchFamily="2" charset="0"/>
            </a:endParaRPr>
          </a:p>
          <a:p>
            <a:r>
              <a:rPr lang="en-US" sz="1500" i="1" dirty="0">
                <a:solidFill>
                  <a:srgbClr val="65798C"/>
                </a:solidFill>
                <a:latin typeface="Menlo" panose="020B0609030804020204" pitchFamily="49" charset="0"/>
              </a:rPr>
              <a:t># Read the image from the disk.</a:t>
            </a:r>
            <a:endParaRPr lang="en-US" sz="1500" dirty="0">
              <a:solidFill>
                <a:srgbClr val="65798C"/>
              </a:solidFill>
              <a:latin typeface="Menlo" panose="020B0609030804020204" pitchFamily="49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Menlo" panose="020B0609030804020204" pitchFamily="49" charset="0"/>
              </a:rPr>
              <a:t>frame = cv2.imread(</a:t>
            </a:r>
            <a:r>
              <a:rPr lang="en-US" sz="1500" dirty="0">
                <a:solidFill>
                  <a:srgbClr val="D12F1B"/>
                </a:solidFill>
                <a:latin typeface="Menlo" panose="020B0609030804020204" pitchFamily="49" charset="0"/>
              </a:rPr>
              <a:t>"img_1.png"</a:t>
            </a:r>
            <a:r>
              <a:rPr lang="en-US" sz="15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br>
              <a:rPr lang="en-US" sz="1500" dirty="0">
                <a:latin typeface="Helvetica" pitchFamily="2" charset="0"/>
              </a:rPr>
            </a:br>
            <a:endParaRPr lang="en-US" sz="1500" dirty="0">
              <a:latin typeface="Helvetica" pitchFamily="2" charset="0"/>
            </a:endParaRPr>
          </a:p>
          <a:p>
            <a:r>
              <a:rPr lang="en-US" sz="1500" i="1" dirty="0">
                <a:solidFill>
                  <a:srgbClr val="65798C"/>
                </a:solidFill>
                <a:latin typeface="Menlo" panose="020B0609030804020204" pitchFamily="49" charset="0"/>
              </a:rPr>
              <a:t>### put any function below to do image processing ###</a:t>
            </a:r>
            <a:endParaRPr lang="en-US" sz="1500" dirty="0">
              <a:solidFill>
                <a:srgbClr val="65798C"/>
              </a:solidFill>
              <a:latin typeface="Menlo" panose="020B0609030804020204" pitchFamily="49" charset="0"/>
            </a:endParaRPr>
          </a:p>
          <a:p>
            <a:r>
              <a:rPr lang="en-US" sz="1500" i="1" dirty="0">
                <a:solidFill>
                  <a:srgbClr val="65798C"/>
                </a:solidFill>
                <a:latin typeface="Menlo" panose="020B0609030804020204" pitchFamily="49" charset="0"/>
              </a:rPr>
              <a:t># Here</a:t>
            </a:r>
            <a:endParaRPr lang="en-US" sz="1500" dirty="0">
              <a:solidFill>
                <a:srgbClr val="65798C"/>
              </a:solidFill>
              <a:latin typeface="Menlo" panose="020B0609030804020204" pitchFamily="49" charset="0"/>
            </a:endParaRPr>
          </a:p>
          <a:p>
            <a:r>
              <a:rPr lang="en-US" sz="1500" i="1" dirty="0">
                <a:solidFill>
                  <a:srgbClr val="65798C"/>
                </a:solidFill>
                <a:latin typeface="Menlo" panose="020B0609030804020204" pitchFamily="49" charset="0"/>
              </a:rPr>
              <a:t>#####################################################</a:t>
            </a:r>
            <a:endParaRPr lang="en-US" sz="1500" dirty="0">
              <a:solidFill>
                <a:srgbClr val="65798C"/>
              </a:solidFill>
              <a:latin typeface="Menlo" panose="020B0609030804020204" pitchFamily="49" charset="0"/>
            </a:endParaRPr>
          </a:p>
          <a:p>
            <a:br>
              <a:rPr lang="en-US" sz="1500" dirty="0">
                <a:latin typeface="Helvetica" pitchFamily="2" charset="0"/>
              </a:rPr>
            </a:br>
            <a:endParaRPr lang="en-US" sz="1500" dirty="0">
              <a:latin typeface="Helvetica" pitchFamily="2" charset="0"/>
            </a:endParaRPr>
          </a:p>
          <a:p>
            <a:r>
              <a:rPr lang="en-US" sz="1500" i="1" dirty="0">
                <a:solidFill>
                  <a:srgbClr val="65798C"/>
                </a:solidFill>
                <a:latin typeface="Menlo" panose="020B0609030804020204" pitchFamily="49" charset="0"/>
              </a:rPr>
              <a:t># Display the resulting frame</a:t>
            </a:r>
            <a:endParaRPr lang="en-US" sz="1500" dirty="0">
              <a:solidFill>
                <a:srgbClr val="65798C"/>
              </a:solidFill>
              <a:latin typeface="Menlo" panose="020B0609030804020204" pitchFamily="49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Menlo" panose="020B0609030804020204" pitchFamily="49" charset="0"/>
              </a:rPr>
              <a:t>cv2.imshow(</a:t>
            </a:r>
            <a:r>
              <a:rPr lang="en-US" sz="1500" dirty="0">
                <a:solidFill>
                  <a:srgbClr val="272AD8"/>
                </a:solidFill>
                <a:latin typeface="Menlo" panose="020B0609030804020204" pitchFamily="49" charset="0"/>
              </a:rPr>
              <a:t>'</a:t>
            </a:r>
            <a:r>
              <a:rPr lang="en-US" sz="1500" dirty="0" err="1">
                <a:solidFill>
                  <a:srgbClr val="272AD8"/>
                </a:solidFill>
                <a:latin typeface="Menlo" panose="020B0609030804020204" pitchFamily="49" charset="0"/>
              </a:rPr>
              <a:t>frame'</a:t>
            </a:r>
            <a:r>
              <a:rPr lang="en-US" sz="1500" dirty="0" err="1">
                <a:solidFill>
                  <a:srgbClr val="000000"/>
                </a:solidFill>
                <a:latin typeface="Menlo" panose="020B0609030804020204" pitchFamily="49" charset="0"/>
              </a:rPr>
              <a:t>,frame</a:t>
            </a:r>
            <a:r>
              <a:rPr lang="en-US" sz="15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br>
              <a:rPr lang="en-US" sz="1500" dirty="0">
                <a:latin typeface="Helvetica" pitchFamily="2" charset="0"/>
              </a:rPr>
            </a:br>
            <a:endParaRPr lang="en-US" sz="1500" dirty="0">
              <a:latin typeface="Helvetica" pitchFamily="2" charset="0"/>
            </a:endParaRPr>
          </a:p>
          <a:p>
            <a:r>
              <a:rPr lang="en-US" sz="1500" i="1" dirty="0">
                <a:solidFill>
                  <a:srgbClr val="65798C"/>
                </a:solidFill>
                <a:latin typeface="Menlo" panose="020B0609030804020204" pitchFamily="49" charset="0"/>
              </a:rPr>
              <a:t># Wait for any key to be pressed.</a:t>
            </a:r>
            <a:endParaRPr lang="en-US" sz="1500" dirty="0">
              <a:solidFill>
                <a:srgbClr val="65798C"/>
              </a:solidFill>
              <a:latin typeface="Menlo" panose="020B0609030804020204" pitchFamily="49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Menlo" panose="020B0609030804020204" pitchFamily="49" charset="0"/>
              </a:rPr>
              <a:t>cv2.waitKey(</a:t>
            </a:r>
            <a:r>
              <a:rPr lang="en-US" sz="1500" dirty="0">
                <a:solidFill>
                  <a:srgbClr val="272AD8"/>
                </a:solidFill>
                <a:latin typeface="Menlo" panose="020B0609030804020204" pitchFamily="49" charset="0"/>
              </a:rPr>
              <a:t>0</a:t>
            </a:r>
            <a:r>
              <a:rPr lang="en-US" sz="15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br>
              <a:rPr lang="en-US" sz="1500" dirty="0">
                <a:latin typeface="Helvetica" pitchFamily="2" charset="0"/>
              </a:rPr>
            </a:br>
            <a:endParaRPr lang="en-US" sz="1500" dirty="0">
              <a:latin typeface="Helvetica" pitchFamily="2" charset="0"/>
            </a:endParaRPr>
          </a:p>
          <a:p>
            <a:r>
              <a:rPr lang="en-US" sz="1500" i="1" dirty="0">
                <a:solidFill>
                  <a:srgbClr val="65798C"/>
                </a:solidFill>
                <a:latin typeface="Menlo" panose="020B0609030804020204" pitchFamily="49" charset="0"/>
              </a:rPr>
              <a:t># When everything done, clear the window.</a:t>
            </a:r>
          </a:p>
          <a:p>
            <a:r>
              <a:rPr lang="en-US" sz="1500" dirty="0">
                <a:solidFill>
                  <a:srgbClr val="000000"/>
                </a:solidFill>
                <a:latin typeface="Menlo" panose="020B0609030804020204" pitchFamily="49" charset="0"/>
              </a:rPr>
              <a:t>cv2.destroyAllWindows()</a:t>
            </a:r>
          </a:p>
          <a:p>
            <a:r>
              <a:rPr lang="en-US" sz="1500" i="1" dirty="0">
                <a:solidFill>
                  <a:srgbClr val="65798C"/>
                </a:solidFill>
                <a:latin typeface="Menlo" panose="020B0609030804020204" pitchFamily="49" charset="0"/>
              </a:rPr>
              <a:t>########################## THE END ###################</a:t>
            </a:r>
            <a:endParaRPr lang="en-US" sz="1500" dirty="0">
              <a:solidFill>
                <a:srgbClr val="65798C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5721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Shape 83"/>
          <p:cNvPicPr/>
          <p:nvPr/>
        </p:nvPicPr>
        <p:blipFill>
          <a:blip r:embed="rId3"/>
          <a:stretch>
            <a:fillRect/>
          </a:stretch>
        </p:blipFill>
        <p:spPr>
          <a:xfrm>
            <a:off x="541440" y="266760"/>
            <a:ext cx="555120" cy="555120"/>
          </a:xfrm>
          <a:prstGeom prst="rect">
            <a:avLst/>
          </a:prstGeom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534FFAB-AFDD-B24E-BF1C-32AD933754CC}"/>
              </a:ext>
            </a:extLst>
          </p:cNvPr>
          <p:cNvSpPr txBox="1"/>
          <p:nvPr/>
        </p:nvSpPr>
        <p:spPr>
          <a:xfrm>
            <a:off x="2031153" y="274244"/>
            <a:ext cx="737894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Read and Display Image from HDD using OpenCV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05EACF-CCB4-7148-A4D2-A82A0578BB56}"/>
              </a:ext>
            </a:extLst>
          </p:cNvPr>
          <p:cNvSpPr txBox="1"/>
          <p:nvPr/>
        </p:nvSpPr>
        <p:spPr>
          <a:xfrm>
            <a:off x="541440" y="1088021"/>
            <a:ext cx="255711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Data Flow architecture: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4BEBC2-72B8-0344-BD29-92F532FFEFD9}"/>
              </a:ext>
            </a:extLst>
          </p:cNvPr>
          <p:cNvSpPr txBox="1"/>
          <p:nvPr/>
        </p:nvSpPr>
        <p:spPr>
          <a:xfrm>
            <a:off x="1516284" y="1794076"/>
            <a:ext cx="1199367" cy="4770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500" dirty="0"/>
              <a:t>Source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B112C63-21FF-9C41-94E5-51E02BE7115C}"/>
              </a:ext>
            </a:extLst>
          </p:cNvPr>
          <p:cNvSpPr txBox="1"/>
          <p:nvPr/>
        </p:nvSpPr>
        <p:spPr>
          <a:xfrm>
            <a:off x="3462248" y="1794076"/>
            <a:ext cx="2994731" cy="4770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500" dirty="0"/>
              <a:t>Processing Pipeline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6CCDDA5-6A8D-1942-8E33-E388F9B2568C}"/>
              </a:ext>
            </a:extLst>
          </p:cNvPr>
          <p:cNvSpPr txBox="1"/>
          <p:nvPr/>
        </p:nvSpPr>
        <p:spPr>
          <a:xfrm>
            <a:off x="7416270" y="1810032"/>
            <a:ext cx="1148071" cy="4770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500" dirty="0"/>
              <a:t>Output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DCB4878-762F-634F-B563-55B32BFCF841}"/>
              </a:ext>
            </a:extLst>
          </p:cNvPr>
          <p:cNvCxnSpPr>
            <a:stCxn id="7" idx="3"/>
            <a:endCxn id="9" idx="1"/>
          </p:cNvCxnSpPr>
          <p:nvPr/>
        </p:nvCxnSpPr>
        <p:spPr>
          <a:xfrm>
            <a:off x="2715651" y="2032603"/>
            <a:ext cx="74659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F699AA75-8620-6C4F-8425-452C0EF9C966}"/>
              </a:ext>
            </a:extLst>
          </p:cNvPr>
          <p:cNvCxnSpPr/>
          <p:nvPr/>
        </p:nvCxnSpPr>
        <p:spPr>
          <a:xfrm>
            <a:off x="6469079" y="2009796"/>
            <a:ext cx="92615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DBAB938-0276-6847-837C-6D6A7A011899}"/>
              </a:ext>
            </a:extLst>
          </p:cNvPr>
          <p:cNvSpPr txBox="1"/>
          <p:nvPr/>
        </p:nvSpPr>
        <p:spPr>
          <a:xfrm>
            <a:off x="541440" y="4538566"/>
            <a:ext cx="529766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Steps: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Set the source as the webcam, ‘0’ for webcam.</a:t>
            </a:r>
          </a:p>
          <a:p>
            <a:pPr marL="342900" indent="-342900">
              <a:buAutoNum type="arabicPeriod"/>
            </a:pPr>
            <a:r>
              <a:rPr lang="en-US" dirty="0"/>
              <a:t>Read one frame from the video stream.</a:t>
            </a:r>
          </a:p>
          <a:p>
            <a:pPr marL="342900" indent="-342900">
              <a:buAutoNum type="arabicPeriod"/>
            </a:pPr>
            <a:r>
              <a:rPr lang="en-US" dirty="0"/>
              <a:t>Put the data to the processing pipeline.</a:t>
            </a:r>
          </a:p>
          <a:p>
            <a:pPr marL="342900" indent="-342900">
              <a:buAutoNum type="arabicPeriod"/>
            </a:pPr>
            <a:r>
              <a:rPr lang="en-US" dirty="0"/>
              <a:t>Show it as the output.</a:t>
            </a:r>
          </a:p>
        </p:txBody>
      </p:sp>
      <p:pic>
        <p:nvPicPr>
          <p:cNvPr id="52" name="Picture 51" descr="A picture containing display, electronics, monitor, indoor&#10;&#10;Description automatically generated">
            <a:extLst>
              <a:ext uri="{FF2B5EF4-FFF2-40B4-BE49-F238E27FC236}">
                <a16:creationId xmlns:a16="http://schemas.microsoft.com/office/drawing/2014/main" id="{A3B6057B-094D-1A4D-898C-A603CCAF86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5099" y="2442955"/>
            <a:ext cx="1619242" cy="120032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A652366-0C59-8C4E-A582-FF3C0883ACDB}"/>
              </a:ext>
            </a:extLst>
          </p:cNvPr>
          <p:cNvSpPr txBox="1"/>
          <p:nvPr/>
        </p:nvSpPr>
        <p:spPr>
          <a:xfrm>
            <a:off x="1536038" y="3943592"/>
            <a:ext cx="1091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Webcam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C491EF-34F4-F447-9078-498E6BA341DE}"/>
              </a:ext>
            </a:extLst>
          </p:cNvPr>
          <p:cNvSpPr txBox="1"/>
          <p:nvPr/>
        </p:nvSpPr>
        <p:spPr>
          <a:xfrm>
            <a:off x="7175074" y="3943592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LCD/LED</a:t>
            </a:r>
          </a:p>
        </p:txBody>
      </p:sp>
      <p:pic>
        <p:nvPicPr>
          <p:cNvPr id="24" name="Picture 23" descr="A picture containing sky&#10;&#10;Description automatically generated">
            <a:extLst>
              <a:ext uri="{FF2B5EF4-FFF2-40B4-BE49-F238E27FC236}">
                <a16:creationId xmlns:a16="http://schemas.microsoft.com/office/drawing/2014/main" id="{8DA1C621-F856-0742-BE7E-D0EE7F21F8E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12000"/>
                    </a14:imgEffect>
                    <a14:imgEffect>
                      <a14:brightnessContrast bright="1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6450" y="2318593"/>
            <a:ext cx="2445169" cy="1630113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1698951E-AAF0-934F-84FB-3BDF82FCED9D}"/>
              </a:ext>
            </a:extLst>
          </p:cNvPr>
          <p:cNvSpPr txBox="1"/>
          <p:nvPr/>
        </p:nvSpPr>
        <p:spPr>
          <a:xfrm>
            <a:off x="4502465" y="3943592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Processor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C21DA35E-D277-E942-9EF7-39A08AF3258F}"/>
              </a:ext>
            </a:extLst>
          </p:cNvPr>
          <p:cNvCxnSpPr>
            <a:cxnSpLocks/>
          </p:cNvCxnSpPr>
          <p:nvPr/>
        </p:nvCxnSpPr>
        <p:spPr>
          <a:xfrm>
            <a:off x="3098550" y="3206187"/>
            <a:ext cx="7279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6D260679-9901-8446-8E56-79267CDE7C66}"/>
              </a:ext>
            </a:extLst>
          </p:cNvPr>
          <p:cNvCxnSpPr>
            <a:cxnSpLocks/>
          </p:cNvCxnSpPr>
          <p:nvPr/>
        </p:nvCxnSpPr>
        <p:spPr>
          <a:xfrm>
            <a:off x="6111433" y="3206187"/>
            <a:ext cx="62892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41CE6414-DFD9-8740-9FC0-74D58E89DAB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872" y="2438257"/>
            <a:ext cx="1505335" cy="1505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23923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hape 83">
            <a:extLst>
              <a:ext uri="{FF2B5EF4-FFF2-40B4-BE49-F238E27FC236}">
                <a16:creationId xmlns:a16="http://schemas.microsoft.com/office/drawing/2014/main" id="{2DC1AA33-837F-2D49-994D-82B24A8B370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41440" y="266760"/>
            <a:ext cx="555120" cy="555120"/>
          </a:xfrm>
          <a:prstGeom prst="rect">
            <a:avLst/>
          </a:prstGeom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DF5F53B-76ED-8E4F-BF0C-C2A8627784CF}"/>
              </a:ext>
            </a:extLst>
          </p:cNvPr>
          <p:cNvSpPr txBox="1"/>
          <p:nvPr/>
        </p:nvSpPr>
        <p:spPr>
          <a:xfrm>
            <a:off x="3938954" y="409819"/>
            <a:ext cx="237436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Sample Source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B8D23C8-D598-7347-92B9-2391CE319F87}"/>
              </a:ext>
            </a:extLst>
          </p:cNvPr>
          <p:cNvSpPr/>
          <p:nvPr/>
        </p:nvSpPr>
        <p:spPr>
          <a:xfrm>
            <a:off x="503360" y="915617"/>
            <a:ext cx="9577265" cy="63248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i="1" dirty="0">
                <a:solidFill>
                  <a:srgbClr val="65798C"/>
                </a:solidFill>
                <a:latin typeface="Menlo" panose="020B0609030804020204" pitchFamily="49" charset="0"/>
              </a:rPr>
              <a:t># Include the OpenCV library</a:t>
            </a:r>
            <a:endParaRPr lang="en-US" sz="1500" dirty="0">
              <a:solidFill>
                <a:srgbClr val="65798C"/>
              </a:solidFill>
              <a:latin typeface="Menlo" panose="020B0609030804020204" pitchFamily="49" charset="0"/>
            </a:endParaRPr>
          </a:p>
          <a:p>
            <a:r>
              <a:rPr lang="en-US" sz="1500" b="1" dirty="0">
                <a:solidFill>
                  <a:srgbClr val="AD3DA4"/>
                </a:solidFill>
                <a:latin typeface="Menlo" panose="020B0609030804020204" pitchFamily="49" charset="0"/>
              </a:rPr>
              <a:t>import</a:t>
            </a:r>
            <a:r>
              <a:rPr lang="en-US" sz="1500" dirty="0">
                <a:solidFill>
                  <a:srgbClr val="000000"/>
                </a:solidFill>
                <a:latin typeface="Menlo" panose="020B0609030804020204" pitchFamily="49" charset="0"/>
              </a:rPr>
              <a:t> cv2</a:t>
            </a:r>
            <a:br>
              <a:rPr lang="en-US" sz="1500" dirty="0">
                <a:latin typeface="Helvetica" pitchFamily="2" charset="0"/>
              </a:rPr>
            </a:br>
            <a:endParaRPr lang="en-US" sz="1500" dirty="0">
              <a:latin typeface="Helvetica" pitchFamily="2" charset="0"/>
            </a:endParaRPr>
          </a:p>
          <a:p>
            <a:r>
              <a:rPr lang="en-US" sz="1500" i="1" dirty="0">
                <a:solidFill>
                  <a:srgbClr val="65798C"/>
                </a:solidFill>
                <a:latin typeface="Menlo" panose="020B0609030804020204" pitchFamily="49" charset="0"/>
              </a:rPr>
              <a:t># Create a default output window</a:t>
            </a:r>
            <a:endParaRPr lang="en-US" sz="1500" dirty="0">
              <a:solidFill>
                <a:srgbClr val="65798C"/>
              </a:solidFill>
              <a:latin typeface="Menlo" panose="020B0609030804020204" pitchFamily="49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Menlo" panose="020B0609030804020204" pitchFamily="49" charset="0"/>
              </a:rPr>
              <a:t>cv2.namedWindow(</a:t>
            </a:r>
            <a:r>
              <a:rPr lang="en-US" sz="1500" dirty="0">
                <a:solidFill>
                  <a:srgbClr val="272AD8"/>
                </a:solidFill>
                <a:latin typeface="Menlo" panose="020B0609030804020204" pitchFamily="49" charset="0"/>
              </a:rPr>
              <a:t>'frame'</a:t>
            </a:r>
            <a:r>
              <a:rPr lang="en-US" sz="1500" dirty="0">
                <a:solidFill>
                  <a:srgbClr val="000000"/>
                </a:solidFill>
                <a:latin typeface="Menlo" panose="020B0609030804020204" pitchFamily="49" charset="0"/>
              </a:rPr>
              <a:t>, cv2.WINDOW_NORMAL)</a:t>
            </a:r>
          </a:p>
          <a:p>
            <a:endParaRPr lang="en-US" sz="1500" dirty="0">
              <a:latin typeface="Helvetica" pitchFamily="2" charset="0"/>
            </a:endParaRPr>
          </a:p>
          <a:p>
            <a:r>
              <a:rPr lang="en-US" sz="1500" i="1" dirty="0">
                <a:solidFill>
                  <a:srgbClr val="65798C"/>
                </a:solidFill>
                <a:latin typeface="Menlo" panose="020B0609030804020204" pitchFamily="49" charset="0"/>
              </a:rPr>
              <a:t># Location of the input source.</a:t>
            </a:r>
            <a:endParaRPr lang="en-US" sz="1500" dirty="0">
              <a:solidFill>
                <a:srgbClr val="65798C"/>
              </a:solidFill>
              <a:latin typeface="Menlo" panose="020B0609030804020204" pitchFamily="49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Menlo" panose="020B0609030804020204" pitchFamily="49" charset="0"/>
              </a:rPr>
              <a:t>cap = cv2.VideoCapture(</a:t>
            </a:r>
            <a:r>
              <a:rPr lang="en-US" sz="1500" dirty="0">
                <a:solidFill>
                  <a:srgbClr val="272AD8"/>
                </a:solidFill>
                <a:latin typeface="Menlo" panose="020B0609030804020204" pitchFamily="49" charset="0"/>
              </a:rPr>
              <a:t>0</a:t>
            </a:r>
            <a:r>
              <a:rPr lang="en-US" sz="15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endParaRPr lang="en-US" sz="1500" dirty="0">
              <a:latin typeface="Helvetica" pitchFamily="2" charset="0"/>
            </a:endParaRPr>
          </a:p>
          <a:p>
            <a:r>
              <a:rPr lang="en-US" sz="1500" i="1" dirty="0">
                <a:solidFill>
                  <a:srgbClr val="65798C"/>
                </a:solidFill>
                <a:latin typeface="Menlo" panose="020B0609030804020204" pitchFamily="49" charset="0"/>
              </a:rPr>
              <a:t># Read the first Frame from the webcam.</a:t>
            </a:r>
            <a:endParaRPr lang="en-US" sz="1500" dirty="0">
              <a:solidFill>
                <a:srgbClr val="65798C"/>
              </a:solidFill>
              <a:latin typeface="Menlo" panose="020B0609030804020204" pitchFamily="49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Menlo" panose="020B0609030804020204" pitchFamily="49" charset="0"/>
              </a:rPr>
              <a:t>ret, frame = </a:t>
            </a:r>
            <a:r>
              <a:rPr lang="en-US" sz="1500" dirty="0" err="1">
                <a:solidFill>
                  <a:srgbClr val="000000"/>
                </a:solidFill>
                <a:latin typeface="Menlo" panose="020B0609030804020204" pitchFamily="49" charset="0"/>
              </a:rPr>
              <a:t>cap.read</a:t>
            </a:r>
            <a:r>
              <a:rPr lang="en-US" sz="1500" dirty="0">
                <a:solidFill>
                  <a:srgbClr val="000000"/>
                </a:solidFill>
                <a:latin typeface="Menlo" panose="020B0609030804020204" pitchFamily="49" charset="0"/>
              </a:rPr>
              <a:t>() </a:t>
            </a:r>
            <a:r>
              <a:rPr lang="en-US" sz="1500" i="1" dirty="0">
                <a:solidFill>
                  <a:srgbClr val="65798C"/>
                </a:solidFill>
                <a:latin typeface="Menlo" panose="020B0609030804020204" pitchFamily="49" charset="0"/>
              </a:rPr>
              <a:t># webcam setup time is needed.</a:t>
            </a:r>
            <a:endParaRPr lang="en-US" sz="1500" dirty="0">
              <a:solidFill>
                <a:srgbClr val="65798C"/>
              </a:solidFill>
              <a:latin typeface="Menlo" panose="020B0609030804020204" pitchFamily="49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Menlo" panose="020B0609030804020204" pitchFamily="49" charset="0"/>
              </a:rPr>
              <a:t>ret, frame = </a:t>
            </a:r>
            <a:r>
              <a:rPr lang="en-US" sz="1500" dirty="0" err="1">
                <a:solidFill>
                  <a:srgbClr val="000000"/>
                </a:solidFill>
                <a:latin typeface="Menlo" panose="020B0609030804020204" pitchFamily="49" charset="0"/>
              </a:rPr>
              <a:t>cap.read</a:t>
            </a:r>
            <a:r>
              <a:rPr lang="en-US" sz="1500" dirty="0">
                <a:solidFill>
                  <a:srgbClr val="000000"/>
                </a:solidFill>
                <a:latin typeface="Menlo" panose="020B0609030804020204" pitchFamily="49" charset="0"/>
              </a:rPr>
              <a:t>() </a:t>
            </a:r>
            <a:r>
              <a:rPr lang="en-US" sz="1500" i="1" dirty="0">
                <a:solidFill>
                  <a:srgbClr val="65798C"/>
                </a:solidFill>
                <a:latin typeface="Menlo" panose="020B0609030804020204" pitchFamily="49" charset="0"/>
              </a:rPr>
              <a:t># clear image is received on the 2nd frame.</a:t>
            </a:r>
            <a:endParaRPr lang="en-US" sz="1500" dirty="0">
              <a:solidFill>
                <a:srgbClr val="65798C"/>
              </a:solidFill>
              <a:latin typeface="Menlo" panose="020B0609030804020204" pitchFamily="49" charset="0"/>
            </a:endParaRPr>
          </a:p>
          <a:p>
            <a:endParaRPr lang="en-US" sz="1500" dirty="0">
              <a:latin typeface="Helvetica" pitchFamily="2" charset="0"/>
            </a:endParaRPr>
          </a:p>
          <a:p>
            <a:r>
              <a:rPr lang="en-US" sz="1500" i="1" dirty="0">
                <a:solidFill>
                  <a:srgbClr val="65798C"/>
                </a:solidFill>
                <a:latin typeface="Menlo" panose="020B0609030804020204" pitchFamily="49" charset="0"/>
              </a:rPr>
              <a:t>### put any function below to do image processing ###</a:t>
            </a:r>
            <a:endParaRPr lang="en-US" sz="1500" dirty="0">
              <a:solidFill>
                <a:srgbClr val="65798C"/>
              </a:solidFill>
              <a:latin typeface="Menlo" panose="020B0609030804020204" pitchFamily="49" charset="0"/>
            </a:endParaRPr>
          </a:p>
          <a:p>
            <a:r>
              <a:rPr lang="en-US" sz="1500" i="1" dirty="0">
                <a:solidFill>
                  <a:srgbClr val="65798C"/>
                </a:solidFill>
                <a:latin typeface="Menlo" panose="020B0609030804020204" pitchFamily="49" charset="0"/>
              </a:rPr>
              <a:t># Here</a:t>
            </a:r>
            <a:endParaRPr lang="en-US" sz="1500" dirty="0">
              <a:solidFill>
                <a:srgbClr val="65798C"/>
              </a:solidFill>
              <a:latin typeface="Menlo" panose="020B0609030804020204" pitchFamily="49" charset="0"/>
            </a:endParaRPr>
          </a:p>
          <a:p>
            <a:r>
              <a:rPr lang="en-US" sz="1500" i="1" dirty="0">
                <a:solidFill>
                  <a:srgbClr val="65798C"/>
                </a:solidFill>
                <a:latin typeface="Menlo" panose="020B0609030804020204" pitchFamily="49" charset="0"/>
              </a:rPr>
              <a:t>#####################################################</a:t>
            </a:r>
            <a:endParaRPr lang="en-US" sz="1500" dirty="0">
              <a:solidFill>
                <a:srgbClr val="65798C"/>
              </a:solidFill>
              <a:latin typeface="Menlo" panose="020B0609030804020204" pitchFamily="49" charset="0"/>
            </a:endParaRPr>
          </a:p>
          <a:p>
            <a:endParaRPr lang="en-US" sz="1500" dirty="0">
              <a:latin typeface="Helvetica" pitchFamily="2" charset="0"/>
            </a:endParaRPr>
          </a:p>
          <a:p>
            <a:r>
              <a:rPr lang="en-US" sz="1500" i="1" dirty="0">
                <a:solidFill>
                  <a:srgbClr val="65798C"/>
                </a:solidFill>
                <a:latin typeface="Menlo" panose="020B0609030804020204" pitchFamily="49" charset="0"/>
              </a:rPr>
              <a:t># Display the resulting frame</a:t>
            </a:r>
            <a:endParaRPr lang="en-US" sz="1500" dirty="0">
              <a:solidFill>
                <a:srgbClr val="65798C"/>
              </a:solidFill>
              <a:latin typeface="Menlo" panose="020B0609030804020204" pitchFamily="49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Menlo" panose="020B0609030804020204" pitchFamily="49" charset="0"/>
              </a:rPr>
              <a:t>cv2.imshow(</a:t>
            </a:r>
            <a:r>
              <a:rPr lang="en-US" sz="1500" dirty="0">
                <a:solidFill>
                  <a:srgbClr val="272AD8"/>
                </a:solidFill>
                <a:latin typeface="Menlo" panose="020B0609030804020204" pitchFamily="49" charset="0"/>
              </a:rPr>
              <a:t>'</a:t>
            </a:r>
            <a:r>
              <a:rPr lang="en-US" sz="1500" dirty="0" err="1">
                <a:solidFill>
                  <a:srgbClr val="272AD8"/>
                </a:solidFill>
                <a:latin typeface="Menlo" panose="020B0609030804020204" pitchFamily="49" charset="0"/>
              </a:rPr>
              <a:t>frame'</a:t>
            </a:r>
            <a:r>
              <a:rPr lang="en-US" sz="1500" dirty="0" err="1">
                <a:solidFill>
                  <a:srgbClr val="000000"/>
                </a:solidFill>
                <a:latin typeface="Menlo" panose="020B0609030804020204" pitchFamily="49" charset="0"/>
              </a:rPr>
              <a:t>,frame</a:t>
            </a:r>
            <a:r>
              <a:rPr lang="en-US" sz="15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endParaRPr lang="en-US" sz="1500" dirty="0">
              <a:latin typeface="Helvetica" pitchFamily="2" charset="0"/>
            </a:endParaRPr>
          </a:p>
          <a:p>
            <a:r>
              <a:rPr lang="en-US" sz="1500" i="1" dirty="0">
                <a:solidFill>
                  <a:srgbClr val="65798C"/>
                </a:solidFill>
                <a:latin typeface="Menlo" panose="020B0609030804020204" pitchFamily="49" charset="0"/>
              </a:rPr>
              <a:t># Wait for any key to be pressed.</a:t>
            </a:r>
            <a:endParaRPr lang="en-US" sz="1500" dirty="0">
              <a:solidFill>
                <a:srgbClr val="65798C"/>
              </a:solidFill>
              <a:latin typeface="Menlo" panose="020B0609030804020204" pitchFamily="49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Menlo" panose="020B0609030804020204" pitchFamily="49" charset="0"/>
              </a:rPr>
              <a:t>cv2.waitKey(</a:t>
            </a:r>
            <a:r>
              <a:rPr lang="en-US" sz="1500" dirty="0">
                <a:solidFill>
                  <a:srgbClr val="272AD8"/>
                </a:solidFill>
                <a:latin typeface="Menlo" panose="020B0609030804020204" pitchFamily="49" charset="0"/>
              </a:rPr>
              <a:t>0</a:t>
            </a:r>
            <a:r>
              <a:rPr lang="en-US" sz="15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endParaRPr lang="en-US" sz="1500" dirty="0">
              <a:latin typeface="Helvetica" pitchFamily="2" charset="0"/>
            </a:endParaRPr>
          </a:p>
          <a:p>
            <a:r>
              <a:rPr lang="en-US" sz="1500" i="1" dirty="0">
                <a:solidFill>
                  <a:srgbClr val="65798C"/>
                </a:solidFill>
                <a:latin typeface="Menlo" panose="020B0609030804020204" pitchFamily="49" charset="0"/>
              </a:rPr>
              <a:t># When everything done, release the capture</a:t>
            </a:r>
            <a:endParaRPr lang="en-US" sz="1500" dirty="0">
              <a:solidFill>
                <a:srgbClr val="65798C"/>
              </a:solidFill>
              <a:latin typeface="Menlo" panose="020B0609030804020204" pitchFamily="49" charset="0"/>
            </a:endParaRPr>
          </a:p>
          <a:p>
            <a:r>
              <a:rPr lang="en-US" sz="1500" dirty="0" err="1">
                <a:solidFill>
                  <a:srgbClr val="000000"/>
                </a:solidFill>
                <a:latin typeface="Menlo" panose="020B0609030804020204" pitchFamily="49" charset="0"/>
              </a:rPr>
              <a:t>cap.release</a:t>
            </a:r>
            <a:r>
              <a:rPr lang="en-US" sz="1500" dirty="0">
                <a:solidFill>
                  <a:srgbClr val="000000"/>
                </a:solidFill>
                <a:latin typeface="Menlo" panose="020B0609030804020204" pitchFamily="49" charset="0"/>
              </a:rPr>
              <a:t>()</a:t>
            </a:r>
          </a:p>
          <a:p>
            <a:r>
              <a:rPr lang="en-US" sz="1500" dirty="0">
                <a:solidFill>
                  <a:srgbClr val="000000"/>
                </a:solidFill>
                <a:latin typeface="Menlo" panose="020B0609030804020204" pitchFamily="49" charset="0"/>
              </a:rPr>
              <a:t>cv2.destroyAllWindows()</a:t>
            </a:r>
          </a:p>
          <a:p>
            <a:r>
              <a:rPr lang="en-US" sz="1500" i="1" dirty="0">
                <a:solidFill>
                  <a:srgbClr val="65798C"/>
                </a:solidFill>
                <a:latin typeface="Menlo" panose="020B0609030804020204" pitchFamily="49" charset="0"/>
              </a:rPr>
              <a:t>########################## THE END ###################</a:t>
            </a:r>
            <a:endParaRPr lang="en-US" sz="1500" dirty="0">
              <a:solidFill>
                <a:srgbClr val="65798C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05633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Shape 83"/>
          <p:cNvPicPr/>
          <p:nvPr/>
        </p:nvPicPr>
        <p:blipFill>
          <a:blip r:embed="rId3"/>
          <a:stretch>
            <a:fillRect/>
          </a:stretch>
        </p:blipFill>
        <p:spPr>
          <a:xfrm>
            <a:off x="541440" y="266760"/>
            <a:ext cx="555120" cy="555120"/>
          </a:xfrm>
          <a:prstGeom prst="rect">
            <a:avLst/>
          </a:prstGeom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534FFAB-AFDD-B24E-BF1C-32AD933754CC}"/>
              </a:ext>
            </a:extLst>
          </p:cNvPr>
          <p:cNvSpPr txBox="1"/>
          <p:nvPr/>
        </p:nvSpPr>
        <p:spPr>
          <a:xfrm>
            <a:off x="2031153" y="274244"/>
            <a:ext cx="565090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Read Display and Save Image to HDD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05EACF-CCB4-7148-A4D2-A82A0578BB56}"/>
              </a:ext>
            </a:extLst>
          </p:cNvPr>
          <p:cNvSpPr txBox="1"/>
          <p:nvPr/>
        </p:nvSpPr>
        <p:spPr>
          <a:xfrm>
            <a:off x="541440" y="1088021"/>
            <a:ext cx="255711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Data Flow architecture: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4BEBC2-72B8-0344-BD29-92F532FFEFD9}"/>
              </a:ext>
            </a:extLst>
          </p:cNvPr>
          <p:cNvSpPr txBox="1"/>
          <p:nvPr/>
        </p:nvSpPr>
        <p:spPr>
          <a:xfrm>
            <a:off x="1516284" y="1794076"/>
            <a:ext cx="1199367" cy="4770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500" dirty="0"/>
              <a:t>Source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B112C63-21FF-9C41-94E5-51E02BE7115C}"/>
              </a:ext>
            </a:extLst>
          </p:cNvPr>
          <p:cNvSpPr txBox="1"/>
          <p:nvPr/>
        </p:nvSpPr>
        <p:spPr>
          <a:xfrm>
            <a:off x="3462248" y="1794076"/>
            <a:ext cx="2994731" cy="4770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500" dirty="0"/>
              <a:t>Processing Pipeline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6CCDDA5-6A8D-1942-8E33-E388F9B2568C}"/>
              </a:ext>
            </a:extLst>
          </p:cNvPr>
          <p:cNvSpPr txBox="1"/>
          <p:nvPr/>
        </p:nvSpPr>
        <p:spPr>
          <a:xfrm>
            <a:off x="7416270" y="1810032"/>
            <a:ext cx="1148071" cy="4770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500" dirty="0"/>
              <a:t>Output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DCB4878-762F-634F-B563-55B32BFCF841}"/>
              </a:ext>
            </a:extLst>
          </p:cNvPr>
          <p:cNvCxnSpPr>
            <a:stCxn id="7" idx="3"/>
            <a:endCxn id="9" idx="1"/>
          </p:cNvCxnSpPr>
          <p:nvPr/>
        </p:nvCxnSpPr>
        <p:spPr>
          <a:xfrm>
            <a:off x="2715651" y="2032603"/>
            <a:ext cx="74659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F699AA75-8620-6C4F-8425-452C0EF9C966}"/>
              </a:ext>
            </a:extLst>
          </p:cNvPr>
          <p:cNvCxnSpPr/>
          <p:nvPr/>
        </p:nvCxnSpPr>
        <p:spPr>
          <a:xfrm>
            <a:off x="6469079" y="2009796"/>
            <a:ext cx="92615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DBAB938-0276-6847-837C-6D6A7A011899}"/>
              </a:ext>
            </a:extLst>
          </p:cNvPr>
          <p:cNvSpPr txBox="1"/>
          <p:nvPr/>
        </p:nvSpPr>
        <p:spPr>
          <a:xfrm>
            <a:off x="541440" y="5117175"/>
            <a:ext cx="530568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Steps: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Set the source as the webcam, ‘0’ for webcam.</a:t>
            </a:r>
          </a:p>
          <a:p>
            <a:pPr marL="342900" indent="-342900">
              <a:buAutoNum type="arabicPeriod"/>
            </a:pPr>
            <a:r>
              <a:rPr lang="en-US" dirty="0"/>
              <a:t>Read one frame from the video stream.</a:t>
            </a:r>
          </a:p>
          <a:p>
            <a:pPr marL="342900" indent="-342900">
              <a:buAutoNum type="arabicPeriod"/>
            </a:pPr>
            <a:r>
              <a:rPr lang="en-US" dirty="0"/>
              <a:t>Put the data to the processing pipeline.</a:t>
            </a:r>
          </a:p>
          <a:p>
            <a:pPr marL="342900" indent="-342900">
              <a:buAutoNum type="arabicPeriod"/>
            </a:pPr>
            <a:r>
              <a:rPr lang="en-US" dirty="0"/>
              <a:t>Save the image to HDD.</a:t>
            </a:r>
          </a:p>
          <a:p>
            <a:pPr marL="342900" indent="-342900">
              <a:buAutoNum type="arabicPeriod"/>
            </a:pPr>
            <a:r>
              <a:rPr lang="en-US" dirty="0"/>
              <a:t>As well as show it as the output.</a:t>
            </a:r>
          </a:p>
        </p:txBody>
      </p:sp>
      <p:pic>
        <p:nvPicPr>
          <p:cNvPr id="52" name="Picture 51" descr="A picture containing display, electronics, monitor, indoor&#10;&#10;Description automatically generated">
            <a:extLst>
              <a:ext uri="{FF2B5EF4-FFF2-40B4-BE49-F238E27FC236}">
                <a16:creationId xmlns:a16="http://schemas.microsoft.com/office/drawing/2014/main" id="{A3B6057B-094D-1A4D-898C-A603CCAF86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5099" y="2442955"/>
            <a:ext cx="1619242" cy="120032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A652366-0C59-8C4E-A582-FF3C0883ACDB}"/>
              </a:ext>
            </a:extLst>
          </p:cNvPr>
          <p:cNvSpPr txBox="1"/>
          <p:nvPr/>
        </p:nvSpPr>
        <p:spPr>
          <a:xfrm>
            <a:off x="1536038" y="3943592"/>
            <a:ext cx="1091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Webcam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C491EF-34F4-F447-9078-498E6BA341DE}"/>
              </a:ext>
            </a:extLst>
          </p:cNvPr>
          <p:cNvSpPr txBox="1"/>
          <p:nvPr/>
        </p:nvSpPr>
        <p:spPr>
          <a:xfrm>
            <a:off x="7175074" y="3943592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LCD/LED</a:t>
            </a:r>
          </a:p>
        </p:txBody>
      </p:sp>
      <p:pic>
        <p:nvPicPr>
          <p:cNvPr id="24" name="Picture 23" descr="A picture containing sky&#10;&#10;Description automatically generated">
            <a:extLst>
              <a:ext uri="{FF2B5EF4-FFF2-40B4-BE49-F238E27FC236}">
                <a16:creationId xmlns:a16="http://schemas.microsoft.com/office/drawing/2014/main" id="{8DA1C621-F856-0742-BE7E-D0EE7F21F8E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12000"/>
                    </a14:imgEffect>
                    <a14:imgEffect>
                      <a14:brightnessContrast bright="1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6450" y="2318593"/>
            <a:ext cx="2445169" cy="1630113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1698951E-AAF0-934F-84FB-3BDF82FCED9D}"/>
              </a:ext>
            </a:extLst>
          </p:cNvPr>
          <p:cNvSpPr txBox="1"/>
          <p:nvPr/>
        </p:nvSpPr>
        <p:spPr>
          <a:xfrm>
            <a:off x="4502465" y="3943592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Processor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C21DA35E-D277-E942-9EF7-39A08AF3258F}"/>
              </a:ext>
            </a:extLst>
          </p:cNvPr>
          <p:cNvCxnSpPr>
            <a:cxnSpLocks/>
          </p:cNvCxnSpPr>
          <p:nvPr/>
        </p:nvCxnSpPr>
        <p:spPr>
          <a:xfrm>
            <a:off x="3098550" y="3206187"/>
            <a:ext cx="7279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6D260679-9901-8446-8E56-79267CDE7C66}"/>
              </a:ext>
            </a:extLst>
          </p:cNvPr>
          <p:cNvCxnSpPr>
            <a:cxnSpLocks/>
          </p:cNvCxnSpPr>
          <p:nvPr/>
        </p:nvCxnSpPr>
        <p:spPr>
          <a:xfrm>
            <a:off x="6111433" y="3206187"/>
            <a:ext cx="62892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41CE6414-DFD9-8740-9FC0-74D58E89DAB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872" y="2438257"/>
            <a:ext cx="1505335" cy="1505335"/>
          </a:xfrm>
          <a:prstGeom prst="rect">
            <a:avLst/>
          </a:prstGeom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6A61D99-F066-1D41-A91F-B0BD0600E4DC}"/>
              </a:ext>
            </a:extLst>
          </p:cNvPr>
          <p:cNvCxnSpPr>
            <a:cxnSpLocks/>
          </p:cNvCxnSpPr>
          <p:nvPr/>
        </p:nvCxnSpPr>
        <p:spPr>
          <a:xfrm>
            <a:off x="5114171" y="4909625"/>
            <a:ext cx="162618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354D4D5-EEFA-6443-A4A5-0A8884DC5760}"/>
              </a:ext>
            </a:extLst>
          </p:cNvPr>
          <p:cNvCxnSpPr>
            <a:stCxn id="25" idx="2"/>
          </p:cNvCxnSpPr>
          <p:nvPr/>
        </p:nvCxnSpPr>
        <p:spPr>
          <a:xfrm>
            <a:off x="5114171" y="4312924"/>
            <a:ext cx="0" cy="59670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28" name="Picture 27" descr="A close up of electronics&#10;&#10;Description automatically generated">
            <a:extLst>
              <a:ext uri="{FF2B5EF4-FFF2-40B4-BE49-F238E27FC236}">
                <a16:creationId xmlns:a16="http://schemas.microsoft.com/office/drawing/2014/main" id="{FD0C57B5-DD70-F945-9BC6-4138ABEF5FB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4087" y="4302755"/>
            <a:ext cx="1776917" cy="1628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48051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hape 83">
            <a:extLst>
              <a:ext uri="{FF2B5EF4-FFF2-40B4-BE49-F238E27FC236}">
                <a16:creationId xmlns:a16="http://schemas.microsoft.com/office/drawing/2014/main" id="{2DC1AA33-837F-2D49-994D-82B24A8B370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41440" y="266760"/>
            <a:ext cx="555120" cy="555120"/>
          </a:xfrm>
          <a:prstGeom prst="rect">
            <a:avLst/>
          </a:prstGeom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517A25F-FA38-6B4E-A8DA-4C658E12F41A}"/>
              </a:ext>
            </a:extLst>
          </p:cNvPr>
          <p:cNvSpPr txBox="1"/>
          <p:nvPr/>
        </p:nvSpPr>
        <p:spPr>
          <a:xfrm>
            <a:off x="3853128" y="378915"/>
            <a:ext cx="237436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Sample Source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40AFE1F-5B60-FC49-8556-E0C138688E38}"/>
              </a:ext>
            </a:extLst>
          </p:cNvPr>
          <p:cNvSpPr/>
          <p:nvPr/>
        </p:nvSpPr>
        <p:spPr>
          <a:xfrm>
            <a:off x="503360" y="915617"/>
            <a:ext cx="9577265" cy="67864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i="1" dirty="0">
                <a:solidFill>
                  <a:srgbClr val="65798C"/>
                </a:solidFill>
                <a:latin typeface="Menlo" panose="020B0609030804020204" pitchFamily="49" charset="0"/>
              </a:rPr>
              <a:t># Include the OpenCV library</a:t>
            </a:r>
            <a:endParaRPr lang="en-US" sz="1500" dirty="0">
              <a:solidFill>
                <a:srgbClr val="65798C"/>
              </a:solidFill>
              <a:latin typeface="Menlo" panose="020B0609030804020204" pitchFamily="49" charset="0"/>
            </a:endParaRPr>
          </a:p>
          <a:p>
            <a:r>
              <a:rPr lang="en-US" sz="1500" b="1" dirty="0">
                <a:solidFill>
                  <a:srgbClr val="AD3DA4"/>
                </a:solidFill>
                <a:latin typeface="Menlo" panose="020B0609030804020204" pitchFamily="49" charset="0"/>
              </a:rPr>
              <a:t>import</a:t>
            </a:r>
            <a:r>
              <a:rPr lang="en-US" sz="1500" dirty="0">
                <a:solidFill>
                  <a:srgbClr val="000000"/>
                </a:solidFill>
                <a:latin typeface="Menlo" panose="020B0609030804020204" pitchFamily="49" charset="0"/>
              </a:rPr>
              <a:t> cv2</a:t>
            </a:r>
            <a:br>
              <a:rPr lang="en-US" sz="1500" dirty="0">
                <a:latin typeface="Helvetica" pitchFamily="2" charset="0"/>
              </a:rPr>
            </a:br>
            <a:endParaRPr lang="en-US" sz="1500" dirty="0">
              <a:latin typeface="Helvetica" pitchFamily="2" charset="0"/>
            </a:endParaRPr>
          </a:p>
          <a:p>
            <a:r>
              <a:rPr lang="en-US" sz="1500" i="1" dirty="0">
                <a:solidFill>
                  <a:srgbClr val="65798C"/>
                </a:solidFill>
                <a:latin typeface="Menlo" panose="020B0609030804020204" pitchFamily="49" charset="0"/>
              </a:rPr>
              <a:t># Create a default output window</a:t>
            </a:r>
            <a:endParaRPr lang="en-US" sz="1500" dirty="0">
              <a:solidFill>
                <a:srgbClr val="65798C"/>
              </a:solidFill>
              <a:latin typeface="Menlo" panose="020B0609030804020204" pitchFamily="49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Menlo" panose="020B0609030804020204" pitchFamily="49" charset="0"/>
              </a:rPr>
              <a:t>cv2.namedWindow(</a:t>
            </a:r>
            <a:r>
              <a:rPr lang="en-US" sz="1500" dirty="0">
                <a:solidFill>
                  <a:srgbClr val="272AD8"/>
                </a:solidFill>
                <a:latin typeface="Menlo" panose="020B0609030804020204" pitchFamily="49" charset="0"/>
              </a:rPr>
              <a:t>'frame'</a:t>
            </a:r>
            <a:r>
              <a:rPr lang="en-US" sz="1500" dirty="0">
                <a:solidFill>
                  <a:srgbClr val="000000"/>
                </a:solidFill>
                <a:latin typeface="Menlo" panose="020B0609030804020204" pitchFamily="49" charset="0"/>
              </a:rPr>
              <a:t>, cv2.WINDOW_NORMAL)</a:t>
            </a:r>
          </a:p>
          <a:p>
            <a:endParaRPr lang="en-US" sz="1500" dirty="0">
              <a:latin typeface="Helvetica" pitchFamily="2" charset="0"/>
            </a:endParaRPr>
          </a:p>
          <a:p>
            <a:r>
              <a:rPr lang="en-US" sz="1500" i="1" dirty="0">
                <a:solidFill>
                  <a:srgbClr val="65798C"/>
                </a:solidFill>
                <a:latin typeface="Menlo" panose="020B0609030804020204" pitchFamily="49" charset="0"/>
              </a:rPr>
              <a:t># Location of the input source.</a:t>
            </a:r>
            <a:endParaRPr lang="en-US" sz="1500" dirty="0">
              <a:solidFill>
                <a:srgbClr val="65798C"/>
              </a:solidFill>
              <a:latin typeface="Menlo" panose="020B0609030804020204" pitchFamily="49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Menlo" panose="020B0609030804020204" pitchFamily="49" charset="0"/>
              </a:rPr>
              <a:t>cap = cv2.VideoCapture(</a:t>
            </a:r>
            <a:r>
              <a:rPr lang="en-US" sz="1500" dirty="0">
                <a:solidFill>
                  <a:srgbClr val="272AD8"/>
                </a:solidFill>
                <a:latin typeface="Menlo" panose="020B0609030804020204" pitchFamily="49" charset="0"/>
              </a:rPr>
              <a:t>0</a:t>
            </a:r>
            <a:r>
              <a:rPr lang="en-US" sz="15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endParaRPr lang="en-US" sz="1500" dirty="0">
              <a:latin typeface="Helvetica" pitchFamily="2" charset="0"/>
            </a:endParaRPr>
          </a:p>
          <a:p>
            <a:r>
              <a:rPr lang="en-US" sz="1500" i="1" dirty="0">
                <a:solidFill>
                  <a:srgbClr val="65798C"/>
                </a:solidFill>
                <a:latin typeface="Menlo" panose="020B0609030804020204" pitchFamily="49" charset="0"/>
              </a:rPr>
              <a:t># Read the first Frame from the webcam.</a:t>
            </a:r>
            <a:endParaRPr lang="en-US" sz="1500" dirty="0">
              <a:solidFill>
                <a:srgbClr val="65798C"/>
              </a:solidFill>
              <a:latin typeface="Menlo" panose="020B0609030804020204" pitchFamily="49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Menlo" panose="020B0609030804020204" pitchFamily="49" charset="0"/>
              </a:rPr>
              <a:t>ret, frame = </a:t>
            </a:r>
            <a:r>
              <a:rPr lang="en-US" sz="1500" dirty="0" err="1">
                <a:solidFill>
                  <a:srgbClr val="000000"/>
                </a:solidFill>
                <a:latin typeface="Menlo" panose="020B0609030804020204" pitchFamily="49" charset="0"/>
              </a:rPr>
              <a:t>cap.read</a:t>
            </a:r>
            <a:r>
              <a:rPr lang="en-US" sz="1500" dirty="0">
                <a:solidFill>
                  <a:srgbClr val="000000"/>
                </a:solidFill>
                <a:latin typeface="Menlo" panose="020B0609030804020204" pitchFamily="49" charset="0"/>
              </a:rPr>
              <a:t>() </a:t>
            </a:r>
            <a:r>
              <a:rPr lang="en-US" sz="1500" i="1" dirty="0">
                <a:solidFill>
                  <a:srgbClr val="65798C"/>
                </a:solidFill>
                <a:latin typeface="Menlo" panose="020B0609030804020204" pitchFamily="49" charset="0"/>
              </a:rPr>
              <a:t># webcam setup time is needed.</a:t>
            </a:r>
            <a:endParaRPr lang="en-US" sz="1500" dirty="0">
              <a:solidFill>
                <a:srgbClr val="65798C"/>
              </a:solidFill>
              <a:latin typeface="Menlo" panose="020B0609030804020204" pitchFamily="49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Menlo" panose="020B0609030804020204" pitchFamily="49" charset="0"/>
              </a:rPr>
              <a:t>ret, frame = </a:t>
            </a:r>
            <a:r>
              <a:rPr lang="en-US" sz="1500" dirty="0" err="1">
                <a:solidFill>
                  <a:srgbClr val="000000"/>
                </a:solidFill>
                <a:latin typeface="Menlo" panose="020B0609030804020204" pitchFamily="49" charset="0"/>
              </a:rPr>
              <a:t>cap.read</a:t>
            </a:r>
            <a:r>
              <a:rPr lang="en-US" sz="1500" dirty="0">
                <a:solidFill>
                  <a:srgbClr val="000000"/>
                </a:solidFill>
                <a:latin typeface="Menlo" panose="020B0609030804020204" pitchFamily="49" charset="0"/>
              </a:rPr>
              <a:t>() </a:t>
            </a:r>
            <a:r>
              <a:rPr lang="en-US" sz="1500" i="1" dirty="0">
                <a:solidFill>
                  <a:srgbClr val="65798C"/>
                </a:solidFill>
                <a:latin typeface="Menlo" panose="020B0609030804020204" pitchFamily="49" charset="0"/>
              </a:rPr>
              <a:t># clear image is received on the 2nd frame.</a:t>
            </a:r>
            <a:endParaRPr lang="en-US" sz="1500" dirty="0">
              <a:solidFill>
                <a:srgbClr val="65798C"/>
              </a:solidFill>
              <a:latin typeface="Menlo" panose="020B0609030804020204" pitchFamily="49" charset="0"/>
            </a:endParaRPr>
          </a:p>
          <a:p>
            <a:endParaRPr lang="en-US" sz="1500" dirty="0">
              <a:latin typeface="Helvetica" pitchFamily="2" charset="0"/>
            </a:endParaRPr>
          </a:p>
          <a:p>
            <a:r>
              <a:rPr lang="en-US" sz="1500" i="1" dirty="0">
                <a:solidFill>
                  <a:srgbClr val="65798C"/>
                </a:solidFill>
                <a:latin typeface="Menlo" panose="020B0609030804020204" pitchFamily="49" charset="0"/>
              </a:rPr>
              <a:t>### put any function below to do image processing ###</a:t>
            </a:r>
            <a:endParaRPr lang="en-US" sz="1500" dirty="0">
              <a:solidFill>
                <a:srgbClr val="65798C"/>
              </a:solidFill>
              <a:latin typeface="Menlo" panose="020B0609030804020204" pitchFamily="49" charset="0"/>
            </a:endParaRPr>
          </a:p>
          <a:p>
            <a:r>
              <a:rPr lang="en-US" sz="1500" i="1" dirty="0">
                <a:solidFill>
                  <a:srgbClr val="65798C"/>
                </a:solidFill>
                <a:latin typeface="Menlo" panose="020B0609030804020204" pitchFamily="49" charset="0"/>
              </a:rPr>
              <a:t># Here</a:t>
            </a:r>
          </a:p>
          <a:p>
            <a:r>
              <a:rPr lang="en-US" sz="1500" dirty="0">
                <a:solidFill>
                  <a:srgbClr val="000000"/>
                </a:solidFill>
                <a:latin typeface="Menlo" panose="020B0609030804020204" pitchFamily="49" charset="0"/>
              </a:rPr>
              <a:t>cv2.imshow(</a:t>
            </a:r>
            <a:r>
              <a:rPr lang="en-US" sz="1500" dirty="0">
                <a:solidFill>
                  <a:srgbClr val="272AD8"/>
                </a:solidFill>
                <a:latin typeface="Menlo" panose="020B0609030804020204" pitchFamily="49" charset="0"/>
              </a:rPr>
              <a:t>‘webcam_frame.</a:t>
            </a:r>
            <a:r>
              <a:rPr lang="en-US" sz="1500" dirty="0" err="1">
                <a:solidFill>
                  <a:srgbClr val="272AD8"/>
                </a:solidFill>
                <a:latin typeface="Menlo" panose="020B0609030804020204" pitchFamily="49" charset="0"/>
              </a:rPr>
              <a:t>png</a:t>
            </a:r>
            <a:r>
              <a:rPr lang="en-US" sz="1500" dirty="0">
                <a:solidFill>
                  <a:srgbClr val="272AD8"/>
                </a:solidFill>
                <a:latin typeface="Menlo" panose="020B0609030804020204" pitchFamily="49" charset="0"/>
              </a:rPr>
              <a:t>'</a:t>
            </a:r>
            <a:r>
              <a:rPr lang="en-US" sz="1500" dirty="0">
                <a:solidFill>
                  <a:srgbClr val="000000"/>
                </a:solidFill>
                <a:latin typeface="Menlo" panose="020B0609030804020204" pitchFamily="49" charset="0"/>
              </a:rPr>
              <a:t>,frame)</a:t>
            </a:r>
            <a:endParaRPr lang="en-US" sz="1500" dirty="0">
              <a:solidFill>
                <a:srgbClr val="65798C"/>
              </a:solidFill>
              <a:latin typeface="Menlo" panose="020B0609030804020204" pitchFamily="49" charset="0"/>
            </a:endParaRPr>
          </a:p>
          <a:p>
            <a:r>
              <a:rPr lang="en-US" sz="1500" i="1" dirty="0">
                <a:solidFill>
                  <a:srgbClr val="65798C"/>
                </a:solidFill>
                <a:latin typeface="Menlo" panose="020B0609030804020204" pitchFamily="49" charset="0"/>
              </a:rPr>
              <a:t>#####################################################</a:t>
            </a:r>
            <a:endParaRPr lang="en-US" sz="1500" dirty="0">
              <a:solidFill>
                <a:srgbClr val="65798C"/>
              </a:solidFill>
              <a:latin typeface="Menlo" panose="020B0609030804020204" pitchFamily="49" charset="0"/>
            </a:endParaRPr>
          </a:p>
          <a:p>
            <a:endParaRPr lang="en-US" sz="1500" dirty="0">
              <a:latin typeface="Helvetica" pitchFamily="2" charset="0"/>
            </a:endParaRPr>
          </a:p>
          <a:p>
            <a:r>
              <a:rPr lang="en-US" sz="1500" i="1" dirty="0">
                <a:solidFill>
                  <a:srgbClr val="65798C"/>
                </a:solidFill>
                <a:latin typeface="Menlo" panose="020B0609030804020204" pitchFamily="49" charset="0"/>
              </a:rPr>
              <a:t># Display the resulting frame</a:t>
            </a:r>
            <a:endParaRPr lang="en-US" sz="1500" dirty="0">
              <a:solidFill>
                <a:srgbClr val="65798C"/>
              </a:solidFill>
              <a:latin typeface="Menlo" panose="020B0609030804020204" pitchFamily="49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Menlo" panose="020B0609030804020204" pitchFamily="49" charset="0"/>
              </a:rPr>
              <a:t>cv2.imshow(</a:t>
            </a:r>
            <a:r>
              <a:rPr lang="en-US" sz="1500" dirty="0">
                <a:solidFill>
                  <a:srgbClr val="272AD8"/>
                </a:solidFill>
                <a:latin typeface="Menlo" panose="020B0609030804020204" pitchFamily="49" charset="0"/>
              </a:rPr>
              <a:t>'</a:t>
            </a:r>
            <a:r>
              <a:rPr lang="en-US" sz="1500" dirty="0" err="1">
                <a:solidFill>
                  <a:srgbClr val="272AD8"/>
                </a:solidFill>
                <a:latin typeface="Menlo" panose="020B0609030804020204" pitchFamily="49" charset="0"/>
              </a:rPr>
              <a:t>frame'</a:t>
            </a:r>
            <a:r>
              <a:rPr lang="en-US" sz="1500" dirty="0" err="1">
                <a:solidFill>
                  <a:srgbClr val="000000"/>
                </a:solidFill>
                <a:latin typeface="Menlo" panose="020B0609030804020204" pitchFamily="49" charset="0"/>
              </a:rPr>
              <a:t>,frame</a:t>
            </a:r>
            <a:r>
              <a:rPr lang="en-US" sz="15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endParaRPr lang="en-US" sz="1500" dirty="0">
              <a:latin typeface="Helvetica" pitchFamily="2" charset="0"/>
            </a:endParaRPr>
          </a:p>
          <a:p>
            <a:r>
              <a:rPr lang="en-US" sz="1500" i="1" dirty="0">
                <a:solidFill>
                  <a:srgbClr val="65798C"/>
                </a:solidFill>
                <a:latin typeface="Menlo" panose="020B0609030804020204" pitchFamily="49" charset="0"/>
              </a:rPr>
              <a:t># Wait for any key to be pressed.</a:t>
            </a:r>
            <a:endParaRPr lang="en-US" sz="1500" dirty="0">
              <a:solidFill>
                <a:srgbClr val="65798C"/>
              </a:solidFill>
              <a:latin typeface="Menlo" panose="020B0609030804020204" pitchFamily="49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Menlo" panose="020B0609030804020204" pitchFamily="49" charset="0"/>
              </a:rPr>
              <a:t>cv2.waitKey(</a:t>
            </a:r>
            <a:r>
              <a:rPr lang="en-US" sz="1500" dirty="0">
                <a:solidFill>
                  <a:srgbClr val="272AD8"/>
                </a:solidFill>
                <a:latin typeface="Menlo" panose="020B0609030804020204" pitchFamily="49" charset="0"/>
              </a:rPr>
              <a:t>0</a:t>
            </a:r>
            <a:r>
              <a:rPr lang="en-US" sz="15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endParaRPr lang="en-US" sz="1500" dirty="0">
              <a:latin typeface="Helvetica" pitchFamily="2" charset="0"/>
            </a:endParaRPr>
          </a:p>
          <a:p>
            <a:r>
              <a:rPr lang="en-US" sz="1500" i="1" dirty="0">
                <a:solidFill>
                  <a:srgbClr val="65798C"/>
                </a:solidFill>
                <a:latin typeface="Menlo" panose="020B0609030804020204" pitchFamily="49" charset="0"/>
              </a:rPr>
              <a:t># When everything done, release the capture</a:t>
            </a:r>
            <a:endParaRPr lang="en-US" sz="1500" dirty="0">
              <a:solidFill>
                <a:srgbClr val="65798C"/>
              </a:solidFill>
              <a:latin typeface="Menlo" panose="020B0609030804020204" pitchFamily="49" charset="0"/>
            </a:endParaRPr>
          </a:p>
          <a:p>
            <a:r>
              <a:rPr lang="en-US" sz="1500" dirty="0" err="1">
                <a:solidFill>
                  <a:srgbClr val="000000"/>
                </a:solidFill>
                <a:latin typeface="Menlo" panose="020B0609030804020204" pitchFamily="49" charset="0"/>
              </a:rPr>
              <a:t>cap.release</a:t>
            </a:r>
            <a:r>
              <a:rPr lang="en-US" sz="1500" dirty="0">
                <a:solidFill>
                  <a:srgbClr val="000000"/>
                </a:solidFill>
                <a:latin typeface="Menlo" panose="020B0609030804020204" pitchFamily="49" charset="0"/>
              </a:rPr>
              <a:t>()</a:t>
            </a:r>
          </a:p>
          <a:p>
            <a:r>
              <a:rPr lang="en-US" sz="1500" dirty="0">
                <a:solidFill>
                  <a:srgbClr val="000000"/>
                </a:solidFill>
                <a:latin typeface="Menlo" panose="020B0609030804020204" pitchFamily="49" charset="0"/>
              </a:rPr>
              <a:t>cv2.destroyAllWindows()</a:t>
            </a:r>
          </a:p>
          <a:p>
            <a:r>
              <a:rPr lang="en-US" sz="1500" i="1" dirty="0">
                <a:solidFill>
                  <a:srgbClr val="65798C"/>
                </a:solidFill>
                <a:latin typeface="Menlo" panose="020B0609030804020204" pitchFamily="49" charset="0"/>
              </a:rPr>
              <a:t>########################## THE END ###################</a:t>
            </a:r>
            <a:endParaRPr lang="en-US" sz="1500" dirty="0">
              <a:solidFill>
                <a:srgbClr val="65798C"/>
              </a:solidFill>
              <a:effectLst/>
              <a:latin typeface="Menlo" panose="020B0609030804020204" pitchFamily="49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C515B61-3D74-1243-9D70-DB0D41E7D705}"/>
              </a:ext>
            </a:extLst>
          </p:cNvPr>
          <p:cNvCxnSpPr>
            <a:cxnSpLocks/>
          </p:cNvCxnSpPr>
          <p:nvPr/>
        </p:nvCxnSpPr>
        <p:spPr>
          <a:xfrm flipH="1">
            <a:off x="4825218" y="4473526"/>
            <a:ext cx="195541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8E7B8FF-CD24-8F4A-B2CA-E1DAC396B356}"/>
              </a:ext>
            </a:extLst>
          </p:cNvPr>
          <p:cNvSpPr txBox="1"/>
          <p:nvPr/>
        </p:nvSpPr>
        <p:spPr>
          <a:xfrm>
            <a:off x="6780627" y="4287314"/>
            <a:ext cx="329999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One additional function added.</a:t>
            </a:r>
          </a:p>
        </p:txBody>
      </p:sp>
    </p:spTree>
    <p:extLst>
      <p:ext uri="{BB962C8B-B14F-4D97-AF65-F5344CB8AC3E}">
        <p14:creationId xmlns:p14="http://schemas.microsoft.com/office/powerpoint/2010/main" val="9064817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Shape 83"/>
          <p:cNvPicPr/>
          <p:nvPr/>
        </p:nvPicPr>
        <p:blipFill>
          <a:blip r:embed="rId3"/>
          <a:stretch>
            <a:fillRect/>
          </a:stretch>
        </p:blipFill>
        <p:spPr>
          <a:xfrm>
            <a:off x="541440" y="266760"/>
            <a:ext cx="555120" cy="555120"/>
          </a:xfrm>
          <a:prstGeom prst="rect">
            <a:avLst/>
          </a:prstGeom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534FFAB-AFDD-B24E-BF1C-32AD933754CC}"/>
              </a:ext>
            </a:extLst>
          </p:cNvPr>
          <p:cNvSpPr txBox="1"/>
          <p:nvPr/>
        </p:nvSpPr>
        <p:spPr>
          <a:xfrm>
            <a:off x="2031153" y="274244"/>
            <a:ext cx="551304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Read continuous frame from webcam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05EACF-CCB4-7148-A4D2-A82A0578BB56}"/>
              </a:ext>
            </a:extLst>
          </p:cNvPr>
          <p:cNvSpPr txBox="1"/>
          <p:nvPr/>
        </p:nvSpPr>
        <p:spPr>
          <a:xfrm>
            <a:off x="541440" y="1088021"/>
            <a:ext cx="255711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Data Flow architecture: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4BEBC2-72B8-0344-BD29-92F532FFEFD9}"/>
              </a:ext>
            </a:extLst>
          </p:cNvPr>
          <p:cNvSpPr txBox="1"/>
          <p:nvPr/>
        </p:nvSpPr>
        <p:spPr>
          <a:xfrm>
            <a:off x="1516284" y="1794076"/>
            <a:ext cx="1199367" cy="4770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500" dirty="0"/>
              <a:t>Source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B112C63-21FF-9C41-94E5-51E02BE7115C}"/>
              </a:ext>
            </a:extLst>
          </p:cNvPr>
          <p:cNvSpPr txBox="1"/>
          <p:nvPr/>
        </p:nvSpPr>
        <p:spPr>
          <a:xfrm>
            <a:off x="3462248" y="1794076"/>
            <a:ext cx="2994731" cy="4770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500" dirty="0"/>
              <a:t>Processing Pipeline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6CCDDA5-6A8D-1942-8E33-E388F9B2568C}"/>
              </a:ext>
            </a:extLst>
          </p:cNvPr>
          <p:cNvSpPr txBox="1"/>
          <p:nvPr/>
        </p:nvSpPr>
        <p:spPr>
          <a:xfrm>
            <a:off x="7416270" y="1810032"/>
            <a:ext cx="1148071" cy="4770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500" dirty="0"/>
              <a:t>Output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DCB4878-762F-634F-B563-55B32BFCF841}"/>
              </a:ext>
            </a:extLst>
          </p:cNvPr>
          <p:cNvCxnSpPr>
            <a:stCxn id="7" idx="3"/>
            <a:endCxn id="9" idx="1"/>
          </p:cNvCxnSpPr>
          <p:nvPr/>
        </p:nvCxnSpPr>
        <p:spPr>
          <a:xfrm>
            <a:off x="2715651" y="2032603"/>
            <a:ext cx="74659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F699AA75-8620-6C4F-8425-452C0EF9C966}"/>
              </a:ext>
            </a:extLst>
          </p:cNvPr>
          <p:cNvCxnSpPr/>
          <p:nvPr/>
        </p:nvCxnSpPr>
        <p:spPr>
          <a:xfrm>
            <a:off x="6469079" y="2009796"/>
            <a:ext cx="92615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DBAB938-0276-6847-837C-6D6A7A011899}"/>
              </a:ext>
            </a:extLst>
          </p:cNvPr>
          <p:cNvSpPr txBox="1"/>
          <p:nvPr/>
        </p:nvSpPr>
        <p:spPr>
          <a:xfrm>
            <a:off x="541440" y="5117175"/>
            <a:ext cx="530568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Steps: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Set the source as the webcam, ‘0’ for webcam.</a:t>
            </a:r>
          </a:p>
          <a:p>
            <a:pPr marL="342900" indent="-342900">
              <a:buAutoNum type="arabicPeriod"/>
            </a:pPr>
            <a:r>
              <a:rPr lang="en-US" dirty="0"/>
              <a:t>Read one frame from the video stream.</a:t>
            </a:r>
          </a:p>
          <a:p>
            <a:pPr marL="342900" indent="-342900">
              <a:buAutoNum type="arabicPeriod"/>
            </a:pPr>
            <a:r>
              <a:rPr lang="en-US" dirty="0"/>
              <a:t>Put the data to the processing pipeline. </a:t>
            </a:r>
          </a:p>
          <a:p>
            <a:pPr marL="342900" indent="-342900">
              <a:buAutoNum type="arabicPeriod"/>
            </a:pPr>
            <a:r>
              <a:rPr lang="en-US" dirty="0"/>
              <a:t>Show as the output.</a:t>
            </a:r>
          </a:p>
          <a:p>
            <a:pPr marL="342900" indent="-342900">
              <a:buAutoNum type="arabicPeriod"/>
            </a:pPr>
            <a:r>
              <a:rPr lang="en-US" dirty="0"/>
              <a:t>Repeat the process in a loop.</a:t>
            </a:r>
          </a:p>
        </p:txBody>
      </p:sp>
      <p:pic>
        <p:nvPicPr>
          <p:cNvPr id="52" name="Picture 51" descr="A picture containing display, electronics, monitor, indoor&#10;&#10;Description automatically generated">
            <a:extLst>
              <a:ext uri="{FF2B5EF4-FFF2-40B4-BE49-F238E27FC236}">
                <a16:creationId xmlns:a16="http://schemas.microsoft.com/office/drawing/2014/main" id="{A3B6057B-094D-1A4D-898C-A603CCAF86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5099" y="3258880"/>
            <a:ext cx="1619242" cy="120032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A652366-0C59-8C4E-A582-FF3C0883ACDB}"/>
              </a:ext>
            </a:extLst>
          </p:cNvPr>
          <p:cNvSpPr txBox="1"/>
          <p:nvPr/>
        </p:nvSpPr>
        <p:spPr>
          <a:xfrm>
            <a:off x="1536038" y="4759517"/>
            <a:ext cx="1091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Webcam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C491EF-34F4-F447-9078-498E6BA341DE}"/>
              </a:ext>
            </a:extLst>
          </p:cNvPr>
          <p:cNvSpPr txBox="1"/>
          <p:nvPr/>
        </p:nvSpPr>
        <p:spPr>
          <a:xfrm>
            <a:off x="7175074" y="4759517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LCD/LED</a:t>
            </a:r>
          </a:p>
        </p:txBody>
      </p:sp>
      <p:pic>
        <p:nvPicPr>
          <p:cNvPr id="24" name="Picture 23" descr="A picture containing sky&#10;&#10;Description automatically generated">
            <a:extLst>
              <a:ext uri="{FF2B5EF4-FFF2-40B4-BE49-F238E27FC236}">
                <a16:creationId xmlns:a16="http://schemas.microsoft.com/office/drawing/2014/main" id="{8DA1C621-F856-0742-BE7E-D0EE7F21F8E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12000"/>
                    </a14:imgEffect>
                    <a14:imgEffect>
                      <a14:brightnessContrast bright="1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6450" y="3134518"/>
            <a:ext cx="2445169" cy="1630113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1698951E-AAF0-934F-84FB-3BDF82FCED9D}"/>
              </a:ext>
            </a:extLst>
          </p:cNvPr>
          <p:cNvSpPr txBox="1"/>
          <p:nvPr/>
        </p:nvSpPr>
        <p:spPr>
          <a:xfrm>
            <a:off x="4502465" y="4759517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Processor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C21DA35E-D277-E942-9EF7-39A08AF3258F}"/>
              </a:ext>
            </a:extLst>
          </p:cNvPr>
          <p:cNvCxnSpPr>
            <a:cxnSpLocks/>
          </p:cNvCxnSpPr>
          <p:nvPr/>
        </p:nvCxnSpPr>
        <p:spPr>
          <a:xfrm>
            <a:off x="2940148" y="4022112"/>
            <a:ext cx="88630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6D260679-9901-8446-8E56-79267CDE7C66}"/>
              </a:ext>
            </a:extLst>
          </p:cNvPr>
          <p:cNvCxnSpPr>
            <a:cxnSpLocks/>
          </p:cNvCxnSpPr>
          <p:nvPr/>
        </p:nvCxnSpPr>
        <p:spPr>
          <a:xfrm>
            <a:off x="6111433" y="4022112"/>
            <a:ext cx="62892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41CE6414-DFD9-8740-9FC0-74D58E89DAB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872" y="3254182"/>
            <a:ext cx="1505335" cy="1505335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2A30587-8F82-894C-A107-660E720AAF85}"/>
              </a:ext>
            </a:extLst>
          </p:cNvPr>
          <p:cNvCxnSpPr>
            <a:cxnSpLocks/>
          </p:cNvCxnSpPr>
          <p:nvPr/>
        </p:nvCxnSpPr>
        <p:spPr>
          <a:xfrm flipV="1">
            <a:off x="8751753" y="4022112"/>
            <a:ext cx="551524" cy="449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2AF2850-1495-5944-94BE-774BCB3E3AD6}"/>
              </a:ext>
            </a:extLst>
          </p:cNvPr>
          <p:cNvCxnSpPr>
            <a:cxnSpLocks/>
          </p:cNvCxnSpPr>
          <p:nvPr/>
        </p:nvCxnSpPr>
        <p:spPr>
          <a:xfrm>
            <a:off x="9303277" y="4022112"/>
            <a:ext cx="0" cy="114280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04A05DE-4282-D840-81A2-5541F200B9FF}"/>
              </a:ext>
            </a:extLst>
          </p:cNvPr>
          <p:cNvCxnSpPr>
            <a:cxnSpLocks/>
          </p:cNvCxnSpPr>
          <p:nvPr/>
        </p:nvCxnSpPr>
        <p:spPr>
          <a:xfrm>
            <a:off x="3098550" y="5164917"/>
            <a:ext cx="6204727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37D5C6C-EE86-2744-AB61-08FE7160D516}"/>
              </a:ext>
            </a:extLst>
          </p:cNvPr>
          <p:cNvCxnSpPr>
            <a:cxnSpLocks/>
          </p:cNvCxnSpPr>
          <p:nvPr/>
        </p:nvCxnSpPr>
        <p:spPr>
          <a:xfrm>
            <a:off x="3114805" y="4006849"/>
            <a:ext cx="0" cy="114280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9F8D2F7-8CE1-8D44-A9B5-E727463A866F}"/>
              </a:ext>
            </a:extLst>
          </p:cNvPr>
          <p:cNvCxnSpPr>
            <a:cxnSpLocks/>
          </p:cNvCxnSpPr>
          <p:nvPr/>
        </p:nvCxnSpPr>
        <p:spPr>
          <a:xfrm flipV="1">
            <a:off x="8585378" y="2007548"/>
            <a:ext cx="551524" cy="449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557CD20-00FD-4040-86CA-DF3916BD243A}"/>
              </a:ext>
            </a:extLst>
          </p:cNvPr>
          <p:cNvCxnSpPr>
            <a:cxnSpLocks/>
          </p:cNvCxnSpPr>
          <p:nvPr/>
        </p:nvCxnSpPr>
        <p:spPr>
          <a:xfrm>
            <a:off x="9136902" y="1991713"/>
            <a:ext cx="0" cy="69521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91EEE28-0211-904E-9E11-B55A8BC912A6}"/>
              </a:ext>
            </a:extLst>
          </p:cNvPr>
          <p:cNvCxnSpPr>
            <a:cxnSpLocks/>
          </p:cNvCxnSpPr>
          <p:nvPr/>
        </p:nvCxnSpPr>
        <p:spPr>
          <a:xfrm>
            <a:off x="2940148" y="2686929"/>
            <a:ext cx="6204727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8BB52FC-3B41-A14F-9BDC-B905885C4B88}"/>
              </a:ext>
            </a:extLst>
          </p:cNvPr>
          <p:cNvCxnSpPr>
            <a:cxnSpLocks/>
          </p:cNvCxnSpPr>
          <p:nvPr/>
        </p:nvCxnSpPr>
        <p:spPr>
          <a:xfrm>
            <a:off x="2929581" y="2048559"/>
            <a:ext cx="0" cy="63837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04763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3137</TotalTime>
  <Words>925</Words>
  <Application>Microsoft Macintosh PowerPoint</Application>
  <PresentationFormat>Custom</PresentationFormat>
  <Paragraphs>331</Paragraphs>
  <Slides>17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Helvetica</vt:lpstr>
      <vt:lpstr>Menlo</vt:lpstr>
      <vt:lpstr>StarSymbol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PRASHANTH RAJASEKAR</cp:lastModifiedBy>
  <cp:revision>118</cp:revision>
  <dcterms:modified xsi:type="dcterms:W3CDTF">2019-09-08T10:58:54Z</dcterms:modified>
</cp:coreProperties>
</file>