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77" r:id="rId4"/>
    <p:sldId id="276" r:id="rId5"/>
    <p:sldId id="267" r:id="rId6"/>
    <p:sldId id="271" r:id="rId7"/>
    <p:sldId id="274" r:id="rId8"/>
    <p:sldId id="275" r:id="rId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A137F3A-D446-47FF-827B-FFE2FCF27D99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25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376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083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92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495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72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03280" y="6886440"/>
            <a:ext cx="23284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3448080" y="6886440"/>
            <a:ext cx="31762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27040" cy="499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87E5062D-8DBF-448C-8C53-405248CF40EE}" type="slidenum">
              <a:rPr lang="en-US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639720" y="1077840"/>
            <a:ext cx="9067320" cy="129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4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</a:rPr>
              <a:t>　
</a:t>
            </a:r>
            <a:r>
              <a:rPr lang="en-US" sz="4400" dirty="0" err="1">
                <a:solidFill>
                  <a:srgbClr val="000000"/>
                </a:solidFill>
                <a:latin typeface="Arial"/>
                <a:ea typeface="Arial"/>
              </a:rPr>
              <a:t>lec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</a:rPr>
              <a:t>???Canny-V1.0-2019-09-08</a:t>
            </a:r>
          </a:p>
          <a:p>
            <a:pPr algn="ctr">
              <a:lnSpc>
                <a:spcPct val="94000"/>
              </a:lnSpc>
            </a:pPr>
            <a:endParaRPr dirty="0"/>
          </a:p>
        </p:txBody>
      </p:sp>
      <p:sp>
        <p:nvSpPr>
          <p:cNvPr id="45" name="CustomShape 2"/>
          <p:cNvSpPr/>
          <p:nvPr/>
        </p:nvSpPr>
        <p:spPr>
          <a:xfrm>
            <a:off x="1919160" y="3475080"/>
            <a:ext cx="6492600" cy="320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CTI One Corporation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Version: x0.1</a:t>
            </a: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Date: 09 08, 2019</a:t>
            </a: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Project Lead: Harry Li, Ph.D. 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Team member: Prashanth Rajasekar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dirty="0"/>
          </a:p>
        </p:txBody>
      </p:sp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878040" y="6710400"/>
            <a:ext cx="2285640" cy="4568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</p:sp>
      <p:sp>
        <p:nvSpPr>
          <p:cNvPr id="48" name="CustomShape 4"/>
          <p:cNvSpPr/>
          <p:nvPr/>
        </p:nvSpPr>
        <p:spPr>
          <a:xfrm>
            <a:off x="731880" y="6711840"/>
            <a:ext cx="2377800" cy="3646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4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Company confidential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3079799" y="225236"/>
            <a:ext cx="40687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Apply canny on input 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5EACF-CCB4-7148-A4D2-A82A0578BB56}"/>
              </a:ext>
            </a:extLst>
          </p:cNvPr>
          <p:cNvSpPr txBox="1"/>
          <p:nvPr/>
        </p:nvSpPr>
        <p:spPr>
          <a:xfrm>
            <a:off x="541440" y="1088021"/>
            <a:ext cx="2557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Flow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EBC2-72B8-0344-BD29-92F532FFEFD9}"/>
              </a:ext>
            </a:extLst>
          </p:cNvPr>
          <p:cNvSpPr txBox="1"/>
          <p:nvPr/>
        </p:nvSpPr>
        <p:spPr>
          <a:xfrm>
            <a:off x="1516284" y="1794076"/>
            <a:ext cx="1199367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12C63-21FF-9C41-94E5-51E02BE7115C}"/>
              </a:ext>
            </a:extLst>
          </p:cNvPr>
          <p:cNvSpPr txBox="1"/>
          <p:nvPr/>
        </p:nvSpPr>
        <p:spPr>
          <a:xfrm>
            <a:off x="3462248" y="1794076"/>
            <a:ext cx="299473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Processing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CDDA5-6A8D-1942-8E33-E388F9B2568C}"/>
              </a:ext>
            </a:extLst>
          </p:cNvPr>
          <p:cNvSpPr txBox="1"/>
          <p:nvPr/>
        </p:nvSpPr>
        <p:spPr>
          <a:xfrm>
            <a:off x="7416270" y="1810032"/>
            <a:ext cx="114807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B4878-762F-634F-B563-55B32BFCF84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715651" y="2032603"/>
            <a:ext cx="746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99AA75-8620-6C4F-8425-452C0EF9C966}"/>
              </a:ext>
            </a:extLst>
          </p:cNvPr>
          <p:cNvCxnSpPr/>
          <p:nvPr/>
        </p:nvCxnSpPr>
        <p:spPr>
          <a:xfrm>
            <a:off x="6469079" y="2009796"/>
            <a:ext cx="926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BAB938-0276-6847-837C-6D6A7A011899}"/>
              </a:ext>
            </a:extLst>
          </p:cNvPr>
          <p:cNvSpPr txBox="1"/>
          <p:nvPr/>
        </p:nvSpPr>
        <p:spPr>
          <a:xfrm>
            <a:off x="541440" y="4538566"/>
            <a:ext cx="59170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 the source from where the image is to be picked.</a:t>
            </a:r>
          </a:p>
          <a:p>
            <a:pPr marL="342900" indent="-342900">
              <a:buAutoNum type="arabicPeriod"/>
            </a:pPr>
            <a:r>
              <a:rPr lang="en-US" dirty="0"/>
              <a:t>Put the data to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Apply canny function to the input image.</a:t>
            </a:r>
          </a:p>
          <a:p>
            <a:pPr marL="342900" indent="-342900">
              <a:buAutoNum type="arabicPeriod"/>
            </a:pPr>
            <a:r>
              <a:rPr lang="en-US" dirty="0"/>
              <a:t>Show it as the output.</a:t>
            </a:r>
          </a:p>
        </p:txBody>
      </p:sp>
      <p:pic>
        <p:nvPicPr>
          <p:cNvPr id="16" name="Picture 15" descr="A close up of electronics&#10;&#10;Description automatically generated">
            <a:extLst>
              <a:ext uri="{FF2B5EF4-FFF2-40B4-BE49-F238E27FC236}">
                <a16:creationId xmlns:a16="http://schemas.microsoft.com/office/drawing/2014/main" id="{FF1930D5-C48B-5F43-82D1-E771B0088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86" y="2391767"/>
            <a:ext cx="1776917" cy="1628840"/>
          </a:xfrm>
          <a:prstGeom prst="rect">
            <a:avLst/>
          </a:prstGeom>
        </p:spPr>
      </p:pic>
      <p:pic>
        <p:nvPicPr>
          <p:cNvPr id="52" name="Picture 51" descr="A picture containing display, electronics, monitor, indoor&#10;&#10;Description automatically generated">
            <a:extLst>
              <a:ext uri="{FF2B5EF4-FFF2-40B4-BE49-F238E27FC236}">
                <a16:creationId xmlns:a16="http://schemas.microsoft.com/office/drawing/2014/main" id="{A3B6057B-094D-1A4D-898C-A603CCAF8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2442955"/>
            <a:ext cx="1619242" cy="1200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652366-0C59-8C4E-A582-FF3C0883ACDB}"/>
              </a:ext>
            </a:extLst>
          </p:cNvPr>
          <p:cNvSpPr txBox="1"/>
          <p:nvPr/>
        </p:nvSpPr>
        <p:spPr>
          <a:xfrm>
            <a:off x="1819995" y="39435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491EF-34F4-F447-9078-498E6BA341DE}"/>
              </a:ext>
            </a:extLst>
          </p:cNvPr>
          <p:cNvSpPr txBox="1"/>
          <p:nvPr/>
        </p:nvSpPr>
        <p:spPr>
          <a:xfrm>
            <a:off x="7175074" y="394359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LCD/LED</a:t>
            </a:r>
          </a:p>
        </p:txBody>
      </p:sp>
      <p:pic>
        <p:nvPicPr>
          <p:cNvPr id="24" name="Picture 23" descr="A picture containing sky&#10;&#10;Description automatically generated">
            <a:extLst>
              <a:ext uri="{FF2B5EF4-FFF2-40B4-BE49-F238E27FC236}">
                <a16:creationId xmlns:a16="http://schemas.microsoft.com/office/drawing/2014/main" id="{8DA1C621-F856-0742-BE7E-D0EE7F21F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2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50" y="2318593"/>
            <a:ext cx="2445169" cy="16301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98951E-AAF0-934F-84FB-3BDF82FCED9D}"/>
              </a:ext>
            </a:extLst>
          </p:cNvPr>
          <p:cNvSpPr txBox="1"/>
          <p:nvPr/>
        </p:nvSpPr>
        <p:spPr>
          <a:xfrm>
            <a:off x="4502465" y="394359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DA35E-D277-E942-9EF7-39A08AF3258F}"/>
              </a:ext>
            </a:extLst>
          </p:cNvPr>
          <p:cNvCxnSpPr>
            <a:cxnSpLocks/>
          </p:cNvCxnSpPr>
          <p:nvPr/>
        </p:nvCxnSpPr>
        <p:spPr>
          <a:xfrm>
            <a:off x="3217762" y="3206187"/>
            <a:ext cx="60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260679-9901-8446-8E56-79267CDE7C66}"/>
              </a:ext>
            </a:extLst>
          </p:cNvPr>
          <p:cNvCxnSpPr>
            <a:cxnSpLocks/>
          </p:cNvCxnSpPr>
          <p:nvPr/>
        </p:nvCxnSpPr>
        <p:spPr>
          <a:xfrm>
            <a:off x="6111433" y="3206187"/>
            <a:ext cx="628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2F7D09-5564-1E43-AED6-C2D86C5DC1CC}"/>
              </a:ext>
            </a:extLst>
          </p:cNvPr>
          <p:cNvSpPr txBox="1"/>
          <p:nvPr/>
        </p:nvSpPr>
        <p:spPr>
          <a:xfrm>
            <a:off x="4563259" y="14677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Canny()</a:t>
            </a:r>
          </a:p>
        </p:txBody>
      </p:sp>
    </p:spTree>
    <p:extLst>
      <p:ext uri="{BB962C8B-B14F-4D97-AF65-F5344CB8AC3E}">
        <p14:creationId xmlns:p14="http://schemas.microsoft.com/office/powerpoint/2010/main" val="27724942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2098655" y="288877"/>
            <a:ext cx="73100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Canny function on Image and save using OpenCV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5EACF-CCB4-7148-A4D2-A82A0578BB56}"/>
              </a:ext>
            </a:extLst>
          </p:cNvPr>
          <p:cNvSpPr txBox="1"/>
          <p:nvPr/>
        </p:nvSpPr>
        <p:spPr>
          <a:xfrm>
            <a:off x="541440" y="1088021"/>
            <a:ext cx="2557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Flow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EBC2-72B8-0344-BD29-92F532FFEFD9}"/>
              </a:ext>
            </a:extLst>
          </p:cNvPr>
          <p:cNvSpPr txBox="1"/>
          <p:nvPr/>
        </p:nvSpPr>
        <p:spPr>
          <a:xfrm>
            <a:off x="1516284" y="1794076"/>
            <a:ext cx="1199367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12C63-21FF-9C41-94E5-51E02BE7115C}"/>
              </a:ext>
            </a:extLst>
          </p:cNvPr>
          <p:cNvSpPr txBox="1"/>
          <p:nvPr/>
        </p:nvSpPr>
        <p:spPr>
          <a:xfrm>
            <a:off x="3462248" y="1794076"/>
            <a:ext cx="299473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Processing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CDDA5-6A8D-1942-8E33-E388F9B2568C}"/>
              </a:ext>
            </a:extLst>
          </p:cNvPr>
          <p:cNvSpPr txBox="1"/>
          <p:nvPr/>
        </p:nvSpPr>
        <p:spPr>
          <a:xfrm>
            <a:off x="7416270" y="1810032"/>
            <a:ext cx="114807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B4878-762F-634F-B563-55B32BFCF84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715651" y="2032603"/>
            <a:ext cx="746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99AA75-8620-6C4F-8425-452C0EF9C966}"/>
              </a:ext>
            </a:extLst>
          </p:cNvPr>
          <p:cNvCxnSpPr/>
          <p:nvPr/>
        </p:nvCxnSpPr>
        <p:spPr>
          <a:xfrm>
            <a:off x="6469079" y="2009796"/>
            <a:ext cx="926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BAB938-0276-6847-837C-6D6A7A011899}"/>
              </a:ext>
            </a:extLst>
          </p:cNvPr>
          <p:cNvSpPr txBox="1"/>
          <p:nvPr/>
        </p:nvSpPr>
        <p:spPr>
          <a:xfrm>
            <a:off x="541440" y="4538566"/>
            <a:ext cx="4621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 the source as the image from HDD.</a:t>
            </a:r>
          </a:p>
          <a:p>
            <a:pPr marL="342900" indent="-342900">
              <a:buAutoNum type="arabicPeriod"/>
            </a:pPr>
            <a:r>
              <a:rPr lang="en-US" dirty="0"/>
              <a:t>Read the image.</a:t>
            </a:r>
          </a:p>
          <a:p>
            <a:pPr marL="342900" indent="-342900">
              <a:buAutoNum type="arabicPeriod"/>
            </a:pPr>
            <a:r>
              <a:rPr lang="en-US" dirty="0"/>
              <a:t>Put the data to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Apply canny edge detection</a:t>
            </a:r>
          </a:p>
          <a:p>
            <a:pPr marL="342900" indent="-342900">
              <a:buAutoNum type="arabicPeriod"/>
            </a:pPr>
            <a:r>
              <a:rPr lang="en-US" dirty="0"/>
              <a:t>Save the output to the drive.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652366-0C59-8C4E-A582-FF3C0883ACDB}"/>
              </a:ext>
            </a:extLst>
          </p:cNvPr>
          <p:cNvSpPr txBox="1"/>
          <p:nvPr/>
        </p:nvSpPr>
        <p:spPr>
          <a:xfrm>
            <a:off x="1536038" y="39435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491EF-34F4-F447-9078-498E6BA341DE}"/>
              </a:ext>
            </a:extLst>
          </p:cNvPr>
          <p:cNvSpPr txBox="1"/>
          <p:nvPr/>
        </p:nvSpPr>
        <p:spPr>
          <a:xfrm>
            <a:off x="7601300" y="39435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HDD</a:t>
            </a:r>
          </a:p>
        </p:txBody>
      </p:sp>
      <p:pic>
        <p:nvPicPr>
          <p:cNvPr id="24" name="Picture 23" descr="A picture containing sky&#10;&#10;Description automatically generated">
            <a:extLst>
              <a:ext uri="{FF2B5EF4-FFF2-40B4-BE49-F238E27FC236}">
                <a16:creationId xmlns:a16="http://schemas.microsoft.com/office/drawing/2014/main" id="{8DA1C621-F856-0742-BE7E-D0EE7F21F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2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50" y="2318593"/>
            <a:ext cx="2445169" cy="16301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98951E-AAF0-934F-84FB-3BDF82FCED9D}"/>
              </a:ext>
            </a:extLst>
          </p:cNvPr>
          <p:cNvSpPr txBox="1"/>
          <p:nvPr/>
        </p:nvSpPr>
        <p:spPr>
          <a:xfrm>
            <a:off x="4502465" y="394359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DA35E-D277-E942-9EF7-39A08AF3258F}"/>
              </a:ext>
            </a:extLst>
          </p:cNvPr>
          <p:cNvCxnSpPr>
            <a:cxnSpLocks/>
          </p:cNvCxnSpPr>
          <p:nvPr/>
        </p:nvCxnSpPr>
        <p:spPr>
          <a:xfrm>
            <a:off x="3098550" y="3206187"/>
            <a:ext cx="727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260679-9901-8446-8E56-79267CDE7C66}"/>
              </a:ext>
            </a:extLst>
          </p:cNvPr>
          <p:cNvCxnSpPr>
            <a:cxnSpLocks/>
          </p:cNvCxnSpPr>
          <p:nvPr/>
        </p:nvCxnSpPr>
        <p:spPr>
          <a:xfrm>
            <a:off x="6111433" y="3206187"/>
            <a:ext cx="628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Picture 20" descr="A close up of electronics&#10;&#10;Description automatically generated">
            <a:extLst>
              <a:ext uri="{FF2B5EF4-FFF2-40B4-BE49-F238E27FC236}">
                <a16:creationId xmlns:a16="http://schemas.microsoft.com/office/drawing/2014/main" id="{01E7A69B-15AC-3344-99C1-0AF043470F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6" y="2300919"/>
            <a:ext cx="1776917" cy="1628840"/>
          </a:xfrm>
          <a:prstGeom prst="rect">
            <a:avLst/>
          </a:prstGeom>
        </p:spPr>
      </p:pic>
      <p:pic>
        <p:nvPicPr>
          <p:cNvPr id="22" name="Picture 21" descr="A close up of electronics&#10;&#10;Description automatically generated">
            <a:extLst>
              <a:ext uri="{FF2B5EF4-FFF2-40B4-BE49-F238E27FC236}">
                <a16:creationId xmlns:a16="http://schemas.microsoft.com/office/drawing/2014/main" id="{AC891A92-2170-1B4E-8325-E80C5377A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60" y="2308507"/>
            <a:ext cx="1776917" cy="16288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23D3616-A2AB-7B4C-B21F-D53073168394}"/>
              </a:ext>
            </a:extLst>
          </p:cNvPr>
          <p:cNvSpPr txBox="1"/>
          <p:nvPr/>
        </p:nvSpPr>
        <p:spPr>
          <a:xfrm>
            <a:off x="4563259" y="14677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Canny()</a:t>
            </a:r>
          </a:p>
        </p:txBody>
      </p:sp>
    </p:spTree>
    <p:extLst>
      <p:ext uri="{BB962C8B-B14F-4D97-AF65-F5344CB8AC3E}">
        <p14:creationId xmlns:p14="http://schemas.microsoft.com/office/powerpoint/2010/main" val="3813871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2031153" y="274244"/>
            <a:ext cx="60837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Apply canny on input frame from webcam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5EACF-CCB4-7148-A4D2-A82A0578BB56}"/>
              </a:ext>
            </a:extLst>
          </p:cNvPr>
          <p:cNvSpPr txBox="1"/>
          <p:nvPr/>
        </p:nvSpPr>
        <p:spPr>
          <a:xfrm>
            <a:off x="541440" y="1088021"/>
            <a:ext cx="2557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Flow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EBC2-72B8-0344-BD29-92F532FFEFD9}"/>
              </a:ext>
            </a:extLst>
          </p:cNvPr>
          <p:cNvSpPr txBox="1"/>
          <p:nvPr/>
        </p:nvSpPr>
        <p:spPr>
          <a:xfrm>
            <a:off x="1516284" y="1794076"/>
            <a:ext cx="1199367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12C63-21FF-9C41-94E5-51E02BE7115C}"/>
              </a:ext>
            </a:extLst>
          </p:cNvPr>
          <p:cNvSpPr txBox="1"/>
          <p:nvPr/>
        </p:nvSpPr>
        <p:spPr>
          <a:xfrm>
            <a:off x="3462248" y="1794076"/>
            <a:ext cx="299473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Processing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CDDA5-6A8D-1942-8E33-E388F9B2568C}"/>
              </a:ext>
            </a:extLst>
          </p:cNvPr>
          <p:cNvSpPr txBox="1"/>
          <p:nvPr/>
        </p:nvSpPr>
        <p:spPr>
          <a:xfrm>
            <a:off x="7416270" y="1810032"/>
            <a:ext cx="114807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B4878-762F-634F-B563-55B32BFCF84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715651" y="2032603"/>
            <a:ext cx="746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99AA75-8620-6C4F-8425-452C0EF9C966}"/>
              </a:ext>
            </a:extLst>
          </p:cNvPr>
          <p:cNvCxnSpPr/>
          <p:nvPr/>
        </p:nvCxnSpPr>
        <p:spPr>
          <a:xfrm>
            <a:off x="6469079" y="2009796"/>
            <a:ext cx="926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BAB938-0276-6847-837C-6D6A7A011899}"/>
              </a:ext>
            </a:extLst>
          </p:cNvPr>
          <p:cNvSpPr txBox="1"/>
          <p:nvPr/>
        </p:nvSpPr>
        <p:spPr>
          <a:xfrm>
            <a:off x="541440" y="4538566"/>
            <a:ext cx="59170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 the source from where the image is to be picked.</a:t>
            </a:r>
          </a:p>
          <a:p>
            <a:pPr marL="342900" indent="-342900">
              <a:buAutoNum type="arabicPeriod"/>
            </a:pPr>
            <a:r>
              <a:rPr lang="en-US" dirty="0"/>
              <a:t>Put the data to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Apply canny function to the input image.</a:t>
            </a:r>
          </a:p>
          <a:p>
            <a:pPr marL="342900" indent="-342900">
              <a:buAutoNum type="arabicPeriod"/>
            </a:pPr>
            <a:r>
              <a:rPr lang="en-US" dirty="0"/>
              <a:t>Show it as the output.</a:t>
            </a:r>
          </a:p>
        </p:txBody>
      </p:sp>
      <p:pic>
        <p:nvPicPr>
          <p:cNvPr id="52" name="Picture 51" descr="A picture containing display, electronics, monitor, indoor&#10;&#10;Description automatically generated">
            <a:extLst>
              <a:ext uri="{FF2B5EF4-FFF2-40B4-BE49-F238E27FC236}">
                <a16:creationId xmlns:a16="http://schemas.microsoft.com/office/drawing/2014/main" id="{A3B6057B-094D-1A4D-898C-A603CCAF8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2442955"/>
            <a:ext cx="1619242" cy="1200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652366-0C59-8C4E-A582-FF3C0883ACDB}"/>
              </a:ext>
            </a:extLst>
          </p:cNvPr>
          <p:cNvSpPr txBox="1"/>
          <p:nvPr/>
        </p:nvSpPr>
        <p:spPr>
          <a:xfrm>
            <a:off x="1570465" y="3948518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Webcam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491EF-34F4-F447-9078-498E6BA341DE}"/>
              </a:ext>
            </a:extLst>
          </p:cNvPr>
          <p:cNvSpPr txBox="1"/>
          <p:nvPr/>
        </p:nvSpPr>
        <p:spPr>
          <a:xfrm>
            <a:off x="7175074" y="394359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LCD/LED</a:t>
            </a:r>
          </a:p>
        </p:txBody>
      </p:sp>
      <p:pic>
        <p:nvPicPr>
          <p:cNvPr id="24" name="Picture 23" descr="A picture containing sky&#10;&#10;Description automatically generated">
            <a:extLst>
              <a:ext uri="{FF2B5EF4-FFF2-40B4-BE49-F238E27FC236}">
                <a16:creationId xmlns:a16="http://schemas.microsoft.com/office/drawing/2014/main" id="{8DA1C621-F856-0742-BE7E-D0EE7F21F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2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50" y="2318593"/>
            <a:ext cx="2445169" cy="16301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98951E-AAF0-934F-84FB-3BDF82FCED9D}"/>
              </a:ext>
            </a:extLst>
          </p:cNvPr>
          <p:cNvSpPr txBox="1"/>
          <p:nvPr/>
        </p:nvSpPr>
        <p:spPr>
          <a:xfrm>
            <a:off x="4502465" y="394359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DA35E-D277-E942-9EF7-39A08AF3258F}"/>
              </a:ext>
            </a:extLst>
          </p:cNvPr>
          <p:cNvCxnSpPr>
            <a:cxnSpLocks/>
          </p:cNvCxnSpPr>
          <p:nvPr/>
        </p:nvCxnSpPr>
        <p:spPr>
          <a:xfrm>
            <a:off x="3217762" y="3206187"/>
            <a:ext cx="60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260679-9901-8446-8E56-79267CDE7C66}"/>
              </a:ext>
            </a:extLst>
          </p:cNvPr>
          <p:cNvCxnSpPr>
            <a:cxnSpLocks/>
          </p:cNvCxnSpPr>
          <p:nvPr/>
        </p:nvCxnSpPr>
        <p:spPr>
          <a:xfrm>
            <a:off x="6111433" y="3206187"/>
            <a:ext cx="628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2F7D09-5564-1E43-AED6-C2D86C5DC1CC}"/>
              </a:ext>
            </a:extLst>
          </p:cNvPr>
          <p:cNvSpPr txBox="1"/>
          <p:nvPr/>
        </p:nvSpPr>
        <p:spPr>
          <a:xfrm>
            <a:off x="4563259" y="14677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Canny()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5585CF6-69D7-A348-9440-13A6595CB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72" y="2438257"/>
            <a:ext cx="1505335" cy="15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7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2031153" y="274244"/>
            <a:ext cx="56509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Read Display and Save Image to HDD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5EACF-CCB4-7148-A4D2-A82A0578BB56}"/>
              </a:ext>
            </a:extLst>
          </p:cNvPr>
          <p:cNvSpPr txBox="1"/>
          <p:nvPr/>
        </p:nvSpPr>
        <p:spPr>
          <a:xfrm>
            <a:off x="541440" y="1088021"/>
            <a:ext cx="2557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Flow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EBC2-72B8-0344-BD29-92F532FFEFD9}"/>
              </a:ext>
            </a:extLst>
          </p:cNvPr>
          <p:cNvSpPr txBox="1"/>
          <p:nvPr/>
        </p:nvSpPr>
        <p:spPr>
          <a:xfrm>
            <a:off x="1516284" y="1794076"/>
            <a:ext cx="1199367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12C63-21FF-9C41-94E5-51E02BE7115C}"/>
              </a:ext>
            </a:extLst>
          </p:cNvPr>
          <p:cNvSpPr txBox="1"/>
          <p:nvPr/>
        </p:nvSpPr>
        <p:spPr>
          <a:xfrm>
            <a:off x="3462248" y="1794076"/>
            <a:ext cx="299473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Processing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CDDA5-6A8D-1942-8E33-E388F9B2568C}"/>
              </a:ext>
            </a:extLst>
          </p:cNvPr>
          <p:cNvSpPr txBox="1"/>
          <p:nvPr/>
        </p:nvSpPr>
        <p:spPr>
          <a:xfrm>
            <a:off x="7416270" y="1810032"/>
            <a:ext cx="114807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B4878-762F-634F-B563-55B32BFCF84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715651" y="2032603"/>
            <a:ext cx="746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99AA75-8620-6C4F-8425-452C0EF9C966}"/>
              </a:ext>
            </a:extLst>
          </p:cNvPr>
          <p:cNvCxnSpPr/>
          <p:nvPr/>
        </p:nvCxnSpPr>
        <p:spPr>
          <a:xfrm>
            <a:off x="6469079" y="2009796"/>
            <a:ext cx="926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BAB938-0276-6847-837C-6D6A7A011899}"/>
              </a:ext>
            </a:extLst>
          </p:cNvPr>
          <p:cNvSpPr txBox="1"/>
          <p:nvPr/>
        </p:nvSpPr>
        <p:spPr>
          <a:xfrm>
            <a:off x="541440" y="5117175"/>
            <a:ext cx="5305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 the source as the webcam, ‘0’ for webcam.</a:t>
            </a:r>
          </a:p>
          <a:p>
            <a:pPr marL="342900" indent="-342900">
              <a:buAutoNum type="arabicPeriod"/>
            </a:pPr>
            <a:r>
              <a:rPr lang="en-US" dirty="0"/>
              <a:t>Read one frame from the video stream.</a:t>
            </a:r>
          </a:p>
          <a:p>
            <a:pPr marL="342900" indent="-342900">
              <a:buAutoNum type="arabicPeriod"/>
            </a:pPr>
            <a:r>
              <a:rPr lang="en-US" dirty="0"/>
              <a:t>Put the data to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Apply canny edge detection.</a:t>
            </a:r>
          </a:p>
          <a:p>
            <a:pPr marL="342900" indent="-342900">
              <a:buAutoNum type="arabicPeriod"/>
            </a:pPr>
            <a:r>
              <a:rPr lang="en-US" dirty="0"/>
              <a:t>Save the image to HDD.</a:t>
            </a:r>
          </a:p>
          <a:p>
            <a:pPr marL="342900" indent="-342900">
              <a:buAutoNum type="arabicPeriod"/>
            </a:pPr>
            <a:r>
              <a:rPr lang="en-US" dirty="0"/>
              <a:t>As well as show it as the output.</a:t>
            </a:r>
          </a:p>
        </p:txBody>
      </p:sp>
      <p:pic>
        <p:nvPicPr>
          <p:cNvPr id="52" name="Picture 51" descr="A picture containing display, electronics, monitor, indoor&#10;&#10;Description automatically generated">
            <a:extLst>
              <a:ext uri="{FF2B5EF4-FFF2-40B4-BE49-F238E27FC236}">
                <a16:creationId xmlns:a16="http://schemas.microsoft.com/office/drawing/2014/main" id="{A3B6057B-094D-1A4D-898C-A603CCAF8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2442955"/>
            <a:ext cx="1619242" cy="1200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652366-0C59-8C4E-A582-FF3C0883ACDB}"/>
              </a:ext>
            </a:extLst>
          </p:cNvPr>
          <p:cNvSpPr txBox="1"/>
          <p:nvPr/>
        </p:nvSpPr>
        <p:spPr>
          <a:xfrm>
            <a:off x="1536038" y="3943592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Webcam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491EF-34F4-F447-9078-498E6BA341DE}"/>
              </a:ext>
            </a:extLst>
          </p:cNvPr>
          <p:cNvSpPr txBox="1"/>
          <p:nvPr/>
        </p:nvSpPr>
        <p:spPr>
          <a:xfrm>
            <a:off x="7175074" y="394359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LCD/LED</a:t>
            </a:r>
          </a:p>
        </p:txBody>
      </p:sp>
      <p:pic>
        <p:nvPicPr>
          <p:cNvPr id="24" name="Picture 23" descr="A picture containing sky&#10;&#10;Description automatically generated">
            <a:extLst>
              <a:ext uri="{FF2B5EF4-FFF2-40B4-BE49-F238E27FC236}">
                <a16:creationId xmlns:a16="http://schemas.microsoft.com/office/drawing/2014/main" id="{8DA1C621-F856-0742-BE7E-D0EE7F21F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2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50" y="2318593"/>
            <a:ext cx="2445169" cy="16301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98951E-AAF0-934F-84FB-3BDF82FCED9D}"/>
              </a:ext>
            </a:extLst>
          </p:cNvPr>
          <p:cNvSpPr txBox="1"/>
          <p:nvPr/>
        </p:nvSpPr>
        <p:spPr>
          <a:xfrm>
            <a:off x="4502465" y="394359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DA35E-D277-E942-9EF7-39A08AF3258F}"/>
              </a:ext>
            </a:extLst>
          </p:cNvPr>
          <p:cNvCxnSpPr>
            <a:cxnSpLocks/>
          </p:cNvCxnSpPr>
          <p:nvPr/>
        </p:nvCxnSpPr>
        <p:spPr>
          <a:xfrm>
            <a:off x="3098550" y="3206187"/>
            <a:ext cx="727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260679-9901-8446-8E56-79267CDE7C66}"/>
              </a:ext>
            </a:extLst>
          </p:cNvPr>
          <p:cNvCxnSpPr>
            <a:cxnSpLocks/>
          </p:cNvCxnSpPr>
          <p:nvPr/>
        </p:nvCxnSpPr>
        <p:spPr>
          <a:xfrm>
            <a:off x="6111433" y="3206187"/>
            <a:ext cx="628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1CE6414-DFD9-8740-9FC0-74D58E89D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72" y="2438257"/>
            <a:ext cx="1505335" cy="150533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A61D99-F066-1D41-A91F-B0BD0600E4DC}"/>
              </a:ext>
            </a:extLst>
          </p:cNvPr>
          <p:cNvCxnSpPr>
            <a:cxnSpLocks/>
          </p:cNvCxnSpPr>
          <p:nvPr/>
        </p:nvCxnSpPr>
        <p:spPr>
          <a:xfrm>
            <a:off x="5114171" y="4909625"/>
            <a:ext cx="1626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54D4D5-EEFA-6443-A4A5-0A8884DC5760}"/>
              </a:ext>
            </a:extLst>
          </p:cNvPr>
          <p:cNvCxnSpPr>
            <a:stCxn id="25" idx="2"/>
          </p:cNvCxnSpPr>
          <p:nvPr/>
        </p:nvCxnSpPr>
        <p:spPr>
          <a:xfrm>
            <a:off x="5114171" y="4312924"/>
            <a:ext cx="0" cy="5967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Picture 27" descr="A close up of electronics&#10;&#10;Description automatically generated">
            <a:extLst>
              <a:ext uri="{FF2B5EF4-FFF2-40B4-BE49-F238E27FC236}">
                <a16:creationId xmlns:a16="http://schemas.microsoft.com/office/drawing/2014/main" id="{FD0C57B5-DD70-F945-9BC6-4138ABEF5F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087" y="4302755"/>
            <a:ext cx="1776917" cy="16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683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2031153" y="274244"/>
            <a:ext cx="57717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Apply canny on </a:t>
            </a:r>
            <a:r>
              <a:rPr lang="en-US" sz="2500" dirty="0" err="1"/>
              <a:t>Videostream</a:t>
            </a:r>
            <a:r>
              <a:rPr lang="en-US" sz="2500" dirty="0"/>
              <a:t> from HDD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5EACF-CCB4-7148-A4D2-A82A0578BB56}"/>
              </a:ext>
            </a:extLst>
          </p:cNvPr>
          <p:cNvSpPr txBox="1"/>
          <p:nvPr/>
        </p:nvSpPr>
        <p:spPr>
          <a:xfrm>
            <a:off x="541440" y="1088021"/>
            <a:ext cx="2557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Flow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EBC2-72B8-0344-BD29-92F532FFEFD9}"/>
              </a:ext>
            </a:extLst>
          </p:cNvPr>
          <p:cNvSpPr txBox="1"/>
          <p:nvPr/>
        </p:nvSpPr>
        <p:spPr>
          <a:xfrm>
            <a:off x="1516284" y="1794076"/>
            <a:ext cx="1199367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12C63-21FF-9C41-94E5-51E02BE7115C}"/>
              </a:ext>
            </a:extLst>
          </p:cNvPr>
          <p:cNvSpPr txBox="1"/>
          <p:nvPr/>
        </p:nvSpPr>
        <p:spPr>
          <a:xfrm>
            <a:off x="3462248" y="1794076"/>
            <a:ext cx="299473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Processing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CDDA5-6A8D-1942-8E33-E388F9B2568C}"/>
              </a:ext>
            </a:extLst>
          </p:cNvPr>
          <p:cNvSpPr txBox="1"/>
          <p:nvPr/>
        </p:nvSpPr>
        <p:spPr>
          <a:xfrm>
            <a:off x="7416270" y="1810032"/>
            <a:ext cx="114807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B4878-762F-634F-B563-55B32BFCF84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715651" y="2032603"/>
            <a:ext cx="746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99AA75-8620-6C4F-8425-452C0EF9C966}"/>
              </a:ext>
            </a:extLst>
          </p:cNvPr>
          <p:cNvCxnSpPr/>
          <p:nvPr/>
        </p:nvCxnSpPr>
        <p:spPr>
          <a:xfrm>
            <a:off x="6469079" y="2009796"/>
            <a:ext cx="926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BAB938-0276-6847-837C-6D6A7A011899}"/>
              </a:ext>
            </a:extLst>
          </p:cNvPr>
          <p:cNvSpPr txBox="1"/>
          <p:nvPr/>
        </p:nvSpPr>
        <p:spPr>
          <a:xfrm>
            <a:off x="541440" y="4944827"/>
            <a:ext cx="50706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 the source as the </a:t>
            </a:r>
            <a:r>
              <a:rPr lang="en-US" dirty="0" err="1"/>
              <a:t>videofile</a:t>
            </a:r>
            <a:r>
              <a:rPr lang="en-US" dirty="0"/>
              <a:t> from HDD.</a:t>
            </a:r>
          </a:p>
          <a:p>
            <a:pPr marL="342900" indent="-342900">
              <a:buAutoNum type="arabicPeriod"/>
            </a:pPr>
            <a:r>
              <a:rPr lang="en-US" dirty="0"/>
              <a:t>Read one frame from the video stream.</a:t>
            </a:r>
          </a:p>
          <a:p>
            <a:pPr marL="342900" indent="-342900">
              <a:buAutoNum type="arabicPeriod"/>
            </a:pPr>
            <a:r>
              <a:rPr lang="en-US" dirty="0"/>
              <a:t>Put the data to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Apply canny function to the received frames.</a:t>
            </a:r>
          </a:p>
          <a:p>
            <a:pPr marL="342900" indent="-342900">
              <a:buAutoNum type="arabicPeriod"/>
            </a:pPr>
            <a:r>
              <a:rPr lang="en-US" dirty="0"/>
              <a:t>Save the output to the drive. </a:t>
            </a:r>
          </a:p>
          <a:p>
            <a:pPr marL="342900" indent="-342900">
              <a:buAutoNum type="arabicPeriod"/>
            </a:pPr>
            <a:r>
              <a:rPr lang="en-US" dirty="0"/>
              <a:t>Show as the output.</a:t>
            </a:r>
          </a:p>
          <a:p>
            <a:pPr marL="342900" indent="-342900">
              <a:buAutoNum type="arabicPeriod"/>
            </a:pPr>
            <a:r>
              <a:rPr lang="en-US" dirty="0"/>
              <a:t>Repeat the process in a loop.</a:t>
            </a:r>
          </a:p>
        </p:txBody>
      </p:sp>
      <p:pic>
        <p:nvPicPr>
          <p:cNvPr id="52" name="Picture 51" descr="A picture containing display, electronics, monitor, indoor&#10;&#10;Description automatically generated">
            <a:extLst>
              <a:ext uri="{FF2B5EF4-FFF2-40B4-BE49-F238E27FC236}">
                <a16:creationId xmlns:a16="http://schemas.microsoft.com/office/drawing/2014/main" id="{A3B6057B-094D-1A4D-898C-A603CCAF8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3210754"/>
            <a:ext cx="1619242" cy="1200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652366-0C59-8C4E-A582-FF3C0883ACDB}"/>
              </a:ext>
            </a:extLst>
          </p:cNvPr>
          <p:cNvSpPr txBox="1"/>
          <p:nvPr/>
        </p:nvSpPr>
        <p:spPr>
          <a:xfrm>
            <a:off x="1536038" y="471139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491EF-34F4-F447-9078-498E6BA341DE}"/>
              </a:ext>
            </a:extLst>
          </p:cNvPr>
          <p:cNvSpPr txBox="1"/>
          <p:nvPr/>
        </p:nvSpPr>
        <p:spPr>
          <a:xfrm>
            <a:off x="7175074" y="471139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LCD/LED</a:t>
            </a:r>
          </a:p>
        </p:txBody>
      </p:sp>
      <p:pic>
        <p:nvPicPr>
          <p:cNvPr id="24" name="Picture 23" descr="A picture containing sky&#10;&#10;Description automatically generated">
            <a:extLst>
              <a:ext uri="{FF2B5EF4-FFF2-40B4-BE49-F238E27FC236}">
                <a16:creationId xmlns:a16="http://schemas.microsoft.com/office/drawing/2014/main" id="{8DA1C621-F856-0742-BE7E-D0EE7F21F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2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50" y="3086392"/>
            <a:ext cx="2445169" cy="16301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98951E-AAF0-934F-84FB-3BDF82FCED9D}"/>
              </a:ext>
            </a:extLst>
          </p:cNvPr>
          <p:cNvSpPr txBox="1"/>
          <p:nvPr/>
        </p:nvSpPr>
        <p:spPr>
          <a:xfrm>
            <a:off x="4502465" y="47113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DA35E-D277-E942-9EF7-39A08AF3258F}"/>
              </a:ext>
            </a:extLst>
          </p:cNvPr>
          <p:cNvCxnSpPr>
            <a:cxnSpLocks/>
          </p:cNvCxnSpPr>
          <p:nvPr/>
        </p:nvCxnSpPr>
        <p:spPr>
          <a:xfrm>
            <a:off x="2940148" y="3973986"/>
            <a:ext cx="886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260679-9901-8446-8E56-79267CDE7C66}"/>
              </a:ext>
            </a:extLst>
          </p:cNvPr>
          <p:cNvCxnSpPr>
            <a:cxnSpLocks/>
          </p:cNvCxnSpPr>
          <p:nvPr/>
        </p:nvCxnSpPr>
        <p:spPr>
          <a:xfrm>
            <a:off x="6111433" y="3973986"/>
            <a:ext cx="628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A30587-8F82-894C-A107-660E720AAF85}"/>
              </a:ext>
            </a:extLst>
          </p:cNvPr>
          <p:cNvCxnSpPr>
            <a:cxnSpLocks/>
          </p:cNvCxnSpPr>
          <p:nvPr/>
        </p:nvCxnSpPr>
        <p:spPr>
          <a:xfrm flipV="1">
            <a:off x="8751753" y="3973986"/>
            <a:ext cx="551524" cy="44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AF2850-1495-5944-94BE-774BCB3E3AD6}"/>
              </a:ext>
            </a:extLst>
          </p:cNvPr>
          <p:cNvCxnSpPr>
            <a:cxnSpLocks/>
          </p:cNvCxnSpPr>
          <p:nvPr/>
        </p:nvCxnSpPr>
        <p:spPr>
          <a:xfrm>
            <a:off x="9303277" y="3973986"/>
            <a:ext cx="0" cy="11428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4A05DE-4282-D840-81A2-5541F200B9FF}"/>
              </a:ext>
            </a:extLst>
          </p:cNvPr>
          <p:cNvCxnSpPr>
            <a:cxnSpLocks/>
          </p:cNvCxnSpPr>
          <p:nvPr/>
        </p:nvCxnSpPr>
        <p:spPr>
          <a:xfrm>
            <a:off x="3098550" y="5116791"/>
            <a:ext cx="62047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7D5C6C-EE86-2744-AB61-08FE7160D516}"/>
              </a:ext>
            </a:extLst>
          </p:cNvPr>
          <p:cNvCxnSpPr>
            <a:cxnSpLocks/>
          </p:cNvCxnSpPr>
          <p:nvPr/>
        </p:nvCxnSpPr>
        <p:spPr>
          <a:xfrm>
            <a:off x="3114805" y="3958723"/>
            <a:ext cx="0" cy="11428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F8D2F7-8CE1-8D44-A9B5-E727463A866F}"/>
              </a:ext>
            </a:extLst>
          </p:cNvPr>
          <p:cNvCxnSpPr>
            <a:cxnSpLocks/>
          </p:cNvCxnSpPr>
          <p:nvPr/>
        </p:nvCxnSpPr>
        <p:spPr>
          <a:xfrm flipV="1">
            <a:off x="8585378" y="2007548"/>
            <a:ext cx="551524" cy="44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57CD20-00FD-4040-86CA-DF3916BD243A}"/>
              </a:ext>
            </a:extLst>
          </p:cNvPr>
          <p:cNvCxnSpPr>
            <a:cxnSpLocks/>
          </p:cNvCxnSpPr>
          <p:nvPr/>
        </p:nvCxnSpPr>
        <p:spPr>
          <a:xfrm>
            <a:off x="9136902" y="1991713"/>
            <a:ext cx="0" cy="6952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1EEE28-0211-904E-9E11-B55A8BC912A6}"/>
              </a:ext>
            </a:extLst>
          </p:cNvPr>
          <p:cNvCxnSpPr>
            <a:cxnSpLocks/>
          </p:cNvCxnSpPr>
          <p:nvPr/>
        </p:nvCxnSpPr>
        <p:spPr>
          <a:xfrm>
            <a:off x="2940148" y="2686929"/>
            <a:ext cx="62047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BB52FC-3B41-A14F-9BDC-B905885C4B88}"/>
              </a:ext>
            </a:extLst>
          </p:cNvPr>
          <p:cNvCxnSpPr>
            <a:cxnSpLocks/>
          </p:cNvCxnSpPr>
          <p:nvPr/>
        </p:nvCxnSpPr>
        <p:spPr>
          <a:xfrm>
            <a:off x="2929581" y="2048559"/>
            <a:ext cx="0" cy="6383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Picture 26" descr="A close up of electronics&#10;&#10;Description automatically generated">
            <a:extLst>
              <a:ext uri="{FF2B5EF4-FFF2-40B4-BE49-F238E27FC236}">
                <a16:creationId xmlns:a16="http://schemas.microsoft.com/office/drawing/2014/main" id="{3B1F02C6-B9B8-6D45-8DFB-36D3DF80FC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91" y="3144303"/>
            <a:ext cx="1776917" cy="1628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C6D829-8EBD-0649-BE44-62B3D4206848}"/>
              </a:ext>
            </a:extLst>
          </p:cNvPr>
          <p:cNvSpPr txBox="1"/>
          <p:nvPr/>
        </p:nvSpPr>
        <p:spPr>
          <a:xfrm>
            <a:off x="4546332" y="13653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Canny()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1EBC6D-A5B6-7742-A685-3FAF04246B07}"/>
              </a:ext>
            </a:extLst>
          </p:cNvPr>
          <p:cNvCxnSpPr>
            <a:cxnSpLocks/>
          </p:cNvCxnSpPr>
          <p:nvPr/>
        </p:nvCxnSpPr>
        <p:spPr>
          <a:xfrm>
            <a:off x="6265150" y="3973987"/>
            <a:ext cx="6469" cy="13837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9" descr="A close up of electronics&#10;&#10;Description automatically generated">
            <a:extLst>
              <a:ext uri="{FF2B5EF4-FFF2-40B4-BE49-F238E27FC236}">
                <a16:creationId xmlns:a16="http://schemas.microsoft.com/office/drawing/2014/main" id="{031CCBA9-7B4B-1545-9727-D993AE5E15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685" y="5357723"/>
            <a:ext cx="1206788" cy="97928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375347-5573-744B-8E6A-CC5A41CD1BCD}"/>
              </a:ext>
            </a:extLst>
          </p:cNvPr>
          <p:cNvCxnSpPr>
            <a:cxnSpLocks/>
          </p:cNvCxnSpPr>
          <p:nvPr/>
        </p:nvCxnSpPr>
        <p:spPr>
          <a:xfrm flipV="1">
            <a:off x="5300968" y="5767224"/>
            <a:ext cx="551524" cy="44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6C0081-2E09-B743-970C-8CAE69652B9A}"/>
              </a:ext>
            </a:extLst>
          </p:cNvPr>
          <p:cNvCxnSpPr>
            <a:cxnSpLocks/>
          </p:cNvCxnSpPr>
          <p:nvPr/>
        </p:nvCxnSpPr>
        <p:spPr>
          <a:xfrm>
            <a:off x="5300968" y="5116792"/>
            <a:ext cx="0" cy="6486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35457A-1680-1846-B1B9-90C5ECF73AF1}"/>
              </a:ext>
            </a:extLst>
          </p:cNvPr>
          <p:cNvSpPr txBox="1"/>
          <p:nvPr/>
        </p:nvSpPr>
        <p:spPr>
          <a:xfrm>
            <a:off x="5500064" y="6341505"/>
            <a:ext cx="23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writing to HDD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75F821-5512-5449-952B-94A9CB20F774}"/>
              </a:ext>
            </a:extLst>
          </p:cNvPr>
          <p:cNvCxnSpPr>
            <a:cxnSpLocks/>
          </p:cNvCxnSpPr>
          <p:nvPr/>
        </p:nvCxnSpPr>
        <p:spPr>
          <a:xfrm>
            <a:off x="6913057" y="1810599"/>
            <a:ext cx="0" cy="8903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E80E8E-D8DE-544F-9810-6D207C92DDE8}"/>
              </a:ext>
            </a:extLst>
          </p:cNvPr>
          <p:cNvSpPr txBox="1"/>
          <p:nvPr/>
        </p:nvSpPr>
        <p:spPr>
          <a:xfrm>
            <a:off x="6553503" y="2730106"/>
            <a:ext cx="719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911A060-EB0D-9743-8755-8617ECE99E97}"/>
              </a:ext>
            </a:extLst>
          </p:cNvPr>
          <p:cNvCxnSpPr>
            <a:cxnSpLocks/>
          </p:cNvCxnSpPr>
          <p:nvPr/>
        </p:nvCxnSpPr>
        <p:spPr>
          <a:xfrm>
            <a:off x="5317106" y="2901284"/>
            <a:ext cx="1219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C1E4DB-97B2-FC40-9923-7DEEDD1B66B8}"/>
              </a:ext>
            </a:extLst>
          </p:cNvPr>
          <p:cNvCxnSpPr>
            <a:cxnSpLocks/>
          </p:cNvCxnSpPr>
          <p:nvPr/>
        </p:nvCxnSpPr>
        <p:spPr>
          <a:xfrm>
            <a:off x="5317106" y="2489980"/>
            <a:ext cx="0" cy="4113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464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2031153" y="274244"/>
            <a:ext cx="66912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Apply canny to the input frames from webcam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5EACF-CCB4-7148-A4D2-A82A0578BB56}"/>
              </a:ext>
            </a:extLst>
          </p:cNvPr>
          <p:cNvSpPr txBox="1"/>
          <p:nvPr/>
        </p:nvSpPr>
        <p:spPr>
          <a:xfrm>
            <a:off x="541440" y="1088021"/>
            <a:ext cx="2557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Flow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EBC2-72B8-0344-BD29-92F532FFEFD9}"/>
              </a:ext>
            </a:extLst>
          </p:cNvPr>
          <p:cNvSpPr txBox="1"/>
          <p:nvPr/>
        </p:nvSpPr>
        <p:spPr>
          <a:xfrm>
            <a:off x="1516284" y="1597127"/>
            <a:ext cx="1199367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12C63-21FF-9C41-94E5-51E02BE7115C}"/>
              </a:ext>
            </a:extLst>
          </p:cNvPr>
          <p:cNvSpPr txBox="1"/>
          <p:nvPr/>
        </p:nvSpPr>
        <p:spPr>
          <a:xfrm>
            <a:off x="3462248" y="1597127"/>
            <a:ext cx="299473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Processing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CDDA5-6A8D-1942-8E33-E388F9B2568C}"/>
              </a:ext>
            </a:extLst>
          </p:cNvPr>
          <p:cNvSpPr txBox="1"/>
          <p:nvPr/>
        </p:nvSpPr>
        <p:spPr>
          <a:xfrm>
            <a:off x="7416270" y="1613083"/>
            <a:ext cx="114807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B4878-762F-634F-B563-55B32BFCF84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715651" y="1835654"/>
            <a:ext cx="746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99AA75-8620-6C4F-8425-452C0EF9C966}"/>
              </a:ext>
            </a:extLst>
          </p:cNvPr>
          <p:cNvCxnSpPr/>
          <p:nvPr/>
        </p:nvCxnSpPr>
        <p:spPr>
          <a:xfrm>
            <a:off x="6469079" y="1812847"/>
            <a:ext cx="926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BAB938-0276-6847-837C-6D6A7A011899}"/>
              </a:ext>
            </a:extLst>
          </p:cNvPr>
          <p:cNvSpPr txBox="1"/>
          <p:nvPr/>
        </p:nvSpPr>
        <p:spPr>
          <a:xfrm>
            <a:off x="504959" y="4983725"/>
            <a:ext cx="50193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 the source as the </a:t>
            </a:r>
            <a:r>
              <a:rPr lang="en-US" dirty="0" err="1"/>
              <a:t>videofile</a:t>
            </a:r>
            <a:r>
              <a:rPr lang="en-US" dirty="0"/>
              <a:t> from HDD.</a:t>
            </a:r>
          </a:p>
          <a:p>
            <a:pPr marL="342900" indent="-342900">
              <a:buAutoNum type="arabicPeriod"/>
            </a:pPr>
            <a:r>
              <a:rPr lang="en-US" dirty="0"/>
              <a:t>Read one frame from the video stream.</a:t>
            </a:r>
          </a:p>
          <a:p>
            <a:pPr marL="342900" indent="-342900">
              <a:buAutoNum type="arabicPeriod"/>
            </a:pPr>
            <a:r>
              <a:rPr lang="en-US" dirty="0"/>
              <a:t>Put the data to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Apply canny function to the received frame. </a:t>
            </a:r>
          </a:p>
          <a:p>
            <a:pPr marL="342900" indent="-342900">
              <a:buAutoNum type="arabicPeriod"/>
            </a:pPr>
            <a:r>
              <a:rPr lang="en-US" dirty="0"/>
              <a:t>Show as the output.</a:t>
            </a:r>
          </a:p>
          <a:p>
            <a:pPr marL="342900" indent="-342900">
              <a:buAutoNum type="arabicPeriod"/>
            </a:pPr>
            <a:r>
              <a:rPr lang="en-US" dirty="0"/>
              <a:t>Write the frame to HDD.</a:t>
            </a:r>
          </a:p>
          <a:p>
            <a:pPr marL="342900" indent="-342900">
              <a:buAutoNum type="arabicPeriod"/>
            </a:pPr>
            <a:r>
              <a:rPr lang="en-US" dirty="0"/>
              <a:t>Repeat the process in a loop.</a:t>
            </a:r>
          </a:p>
        </p:txBody>
      </p:sp>
      <p:pic>
        <p:nvPicPr>
          <p:cNvPr id="52" name="Picture 51" descr="A picture containing display, electronics, monitor, indoor&#10;&#10;Description automatically generated">
            <a:extLst>
              <a:ext uri="{FF2B5EF4-FFF2-40B4-BE49-F238E27FC236}">
                <a16:creationId xmlns:a16="http://schemas.microsoft.com/office/drawing/2014/main" id="{A3B6057B-094D-1A4D-898C-A603CCAF8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3258881"/>
            <a:ext cx="1619242" cy="1200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652366-0C59-8C4E-A582-FF3C0883ACDB}"/>
              </a:ext>
            </a:extLst>
          </p:cNvPr>
          <p:cNvSpPr txBox="1"/>
          <p:nvPr/>
        </p:nvSpPr>
        <p:spPr>
          <a:xfrm>
            <a:off x="1536038" y="4759518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Webcam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491EF-34F4-F447-9078-498E6BA341DE}"/>
              </a:ext>
            </a:extLst>
          </p:cNvPr>
          <p:cNvSpPr txBox="1"/>
          <p:nvPr/>
        </p:nvSpPr>
        <p:spPr>
          <a:xfrm>
            <a:off x="7175074" y="475951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LCD/LED</a:t>
            </a:r>
          </a:p>
        </p:txBody>
      </p:sp>
      <p:pic>
        <p:nvPicPr>
          <p:cNvPr id="24" name="Picture 23" descr="A picture containing sky&#10;&#10;Description automatically generated">
            <a:extLst>
              <a:ext uri="{FF2B5EF4-FFF2-40B4-BE49-F238E27FC236}">
                <a16:creationId xmlns:a16="http://schemas.microsoft.com/office/drawing/2014/main" id="{8DA1C621-F856-0742-BE7E-D0EE7F21F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2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475" y="3365662"/>
            <a:ext cx="2445169" cy="16301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98951E-AAF0-934F-84FB-3BDF82FCED9D}"/>
              </a:ext>
            </a:extLst>
          </p:cNvPr>
          <p:cNvSpPr txBox="1"/>
          <p:nvPr/>
        </p:nvSpPr>
        <p:spPr>
          <a:xfrm>
            <a:off x="4502465" y="475951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DA35E-D277-E942-9EF7-39A08AF3258F}"/>
              </a:ext>
            </a:extLst>
          </p:cNvPr>
          <p:cNvCxnSpPr>
            <a:cxnSpLocks/>
          </p:cNvCxnSpPr>
          <p:nvPr/>
        </p:nvCxnSpPr>
        <p:spPr>
          <a:xfrm>
            <a:off x="2940148" y="4022113"/>
            <a:ext cx="886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260679-9901-8446-8E56-79267CDE7C66}"/>
              </a:ext>
            </a:extLst>
          </p:cNvPr>
          <p:cNvCxnSpPr>
            <a:cxnSpLocks/>
          </p:cNvCxnSpPr>
          <p:nvPr/>
        </p:nvCxnSpPr>
        <p:spPr>
          <a:xfrm>
            <a:off x="6111433" y="4022113"/>
            <a:ext cx="628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A30587-8F82-894C-A107-660E720AAF85}"/>
              </a:ext>
            </a:extLst>
          </p:cNvPr>
          <p:cNvCxnSpPr>
            <a:cxnSpLocks/>
          </p:cNvCxnSpPr>
          <p:nvPr/>
        </p:nvCxnSpPr>
        <p:spPr>
          <a:xfrm flipV="1">
            <a:off x="8751753" y="4022113"/>
            <a:ext cx="551524" cy="44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AF2850-1495-5944-94BE-774BCB3E3AD6}"/>
              </a:ext>
            </a:extLst>
          </p:cNvPr>
          <p:cNvCxnSpPr>
            <a:cxnSpLocks/>
          </p:cNvCxnSpPr>
          <p:nvPr/>
        </p:nvCxnSpPr>
        <p:spPr>
          <a:xfrm>
            <a:off x="9303277" y="4022113"/>
            <a:ext cx="0" cy="11428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4A05DE-4282-D840-81A2-5541F200B9FF}"/>
              </a:ext>
            </a:extLst>
          </p:cNvPr>
          <p:cNvCxnSpPr>
            <a:cxnSpLocks/>
          </p:cNvCxnSpPr>
          <p:nvPr/>
        </p:nvCxnSpPr>
        <p:spPr>
          <a:xfrm>
            <a:off x="3098550" y="5164918"/>
            <a:ext cx="62047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7D5C6C-EE86-2744-AB61-08FE7160D516}"/>
              </a:ext>
            </a:extLst>
          </p:cNvPr>
          <p:cNvCxnSpPr>
            <a:cxnSpLocks/>
          </p:cNvCxnSpPr>
          <p:nvPr/>
        </p:nvCxnSpPr>
        <p:spPr>
          <a:xfrm>
            <a:off x="3114805" y="4006850"/>
            <a:ext cx="0" cy="11428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F8D2F7-8CE1-8D44-A9B5-E727463A866F}"/>
              </a:ext>
            </a:extLst>
          </p:cNvPr>
          <p:cNvCxnSpPr>
            <a:cxnSpLocks/>
          </p:cNvCxnSpPr>
          <p:nvPr/>
        </p:nvCxnSpPr>
        <p:spPr>
          <a:xfrm flipV="1">
            <a:off x="8585378" y="1810599"/>
            <a:ext cx="551524" cy="44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57CD20-00FD-4040-86CA-DF3916BD243A}"/>
              </a:ext>
            </a:extLst>
          </p:cNvPr>
          <p:cNvCxnSpPr>
            <a:cxnSpLocks/>
          </p:cNvCxnSpPr>
          <p:nvPr/>
        </p:nvCxnSpPr>
        <p:spPr>
          <a:xfrm>
            <a:off x="9136902" y="1794764"/>
            <a:ext cx="0" cy="6952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1EEE28-0211-904E-9E11-B55A8BC912A6}"/>
              </a:ext>
            </a:extLst>
          </p:cNvPr>
          <p:cNvCxnSpPr>
            <a:cxnSpLocks/>
          </p:cNvCxnSpPr>
          <p:nvPr/>
        </p:nvCxnSpPr>
        <p:spPr>
          <a:xfrm>
            <a:off x="2940148" y="2489980"/>
            <a:ext cx="62047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BB52FC-3B41-A14F-9BDC-B905885C4B88}"/>
              </a:ext>
            </a:extLst>
          </p:cNvPr>
          <p:cNvCxnSpPr>
            <a:cxnSpLocks/>
          </p:cNvCxnSpPr>
          <p:nvPr/>
        </p:nvCxnSpPr>
        <p:spPr>
          <a:xfrm>
            <a:off x="2929581" y="1851610"/>
            <a:ext cx="0" cy="6383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092C2F42-0449-B644-AF51-36C680A5C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72" y="3254183"/>
            <a:ext cx="1505335" cy="150533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0A037-0542-134C-90BC-DFCDE96B624F}"/>
              </a:ext>
            </a:extLst>
          </p:cNvPr>
          <p:cNvCxnSpPr>
            <a:cxnSpLocks/>
          </p:cNvCxnSpPr>
          <p:nvPr/>
        </p:nvCxnSpPr>
        <p:spPr>
          <a:xfrm>
            <a:off x="6265150" y="4022113"/>
            <a:ext cx="6469" cy="13837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Picture 31" descr="A close up of electronics&#10;&#10;Description automatically generated">
            <a:extLst>
              <a:ext uri="{FF2B5EF4-FFF2-40B4-BE49-F238E27FC236}">
                <a16:creationId xmlns:a16="http://schemas.microsoft.com/office/drawing/2014/main" id="{47B04BA2-7110-554A-A530-F23C38C80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685" y="5405849"/>
            <a:ext cx="1206788" cy="110622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09A350-9161-6C41-B737-353A0097E487}"/>
              </a:ext>
            </a:extLst>
          </p:cNvPr>
          <p:cNvCxnSpPr>
            <a:cxnSpLocks/>
          </p:cNvCxnSpPr>
          <p:nvPr/>
        </p:nvCxnSpPr>
        <p:spPr>
          <a:xfrm flipV="1">
            <a:off x="5300968" y="5815350"/>
            <a:ext cx="551524" cy="44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8E5932-CC0E-5C4F-A49D-1205C07E4D6C}"/>
              </a:ext>
            </a:extLst>
          </p:cNvPr>
          <p:cNvCxnSpPr>
            <a:cxnSpLocks/>
          </p:cNvCxnSpPr>
          <p:nvPr/>
        </p:nvCxnSpPr>
        <p:spPr>
          <a:xfrm>
            <a:off x="5300968" y="5164918"/>
            <a:ext cx="0" cy="6486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6B4429-D0E3-9D4C-BE13-AAC284BB1685}"/>
              </a:ext>
            </a:extLst>
          </p:cNvPr>
          <p:cNvSpPr txBox="1"/>
          <p:nvPr/>
        </p:nvSpPr>
        <p:spPr>
          <a:xfrm>
            <a:off x="5500064" y="6389631"/>
            <a:ext cx="23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writing to HDD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38DE8A-8227-184D-AE5B-EC8839E4D6AE}"/>
              </a:ext>
            </a:extLst>
          </p:cNvPr>
          <p:cNvCxnSpPr>
            <a:cxnSpLocks/>
          </p:cNvCxnSpPr>
          <p:nvPr/>
        </p:nvCxnSpPr>
        <p:spPr>
          <a:xfrm>
            <a:off x="6913057" y="1810599"/>
            <a:ext cx="0" cy="8903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FB1B2E-6EDB-C446-AA04-32C292CE8696}"/>
              </a:ext>
            </a:extLst>
          </p:cNvPr>
          <p:cNvSpPr txBox="1"/>
          <p:nvPr/>
        </p:nvSpPr>
        <p:spPr>
          <a:xfrm>
            <a:off x="6553503" y="2730106"/>
            <a:ext cx="719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A3852-04F0-C44E-ABB8-1810BF9B16AB}"/>
              </a:ext>
            </a:extLst>
          </p:cNvPr>
          <p:cNvCxnSpPr>
            <a:cxnSpLocks/>
          </p:cNvCxnSpPr>
          <p:nvPr/>
        </p:nvCxnSpPr>
        <p:spPr>
          <a:xfrm>
            <a:off x="5317106" y="2901284"/>
            <a:ext cx="1219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7B5108-F389-FF43-9C69-04CB9BC974E6}"/>
              </a:ext>
            </a:extLst>
          </p:cNvPr>
          <p:cNvCxnSpPr>
            <a:cxnSpLocks/>
          </p:cNvCxnSpPr>
          <p:nvPr/>
        </p:nvCxnSpPr>
        <p:spPr>
          <a:xfrm>
            <a:off x="5317106" y="2489980"/>
            <a:ext cx="0" cy="4113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88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3">
            <a:extLst>
              <a:ext uri="{FF2B5EF4-FFF2-40B4-BE49-F238E27FC236}">
                <a16:creationId xmlns:a16="http://schemas.microsoft.com/office/drawing/2014/main" id="{2DC1AA33-837F-2D49-994D-82B24A8B37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B6CD7-47C4-0541-8E47-7CE078BE08F5}"/>
              </a:ext>
            </a:extLst>
          </p:cNvPr>
          <p:cNvSpPr txBox="1"/>
          <p:nvPr/>
        </p:nvSpPr>
        <p:spPr>
          <a:xfrm>
            <a:off x="3575946" y="2810341"/>
            <a:ext cx="2928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5419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448</Words>
  <Application>Microsoft Macintosh PowerPoint</Application>
  <PresentationFormat>Custom</PresentationFormat>
  <Paragraphs>132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PRASHANTH RAJASEKAR</cp:lastModifiedBy>
  <cp:revision>153</cp:revision>
  <dcterms:modified xsi:type="dcterms:W3CDTF">2019-09-08T11:05:19Z</dcterms:modified>
</cp:coreProperties>
</file>