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76" r:id="rId4"/>
    <p:sldId id="277" r:id="rId5"/>
    <p:sldId id="278" r:id="rId6"/>
    <p:sldId id="275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/>
    <p:restoredTop sz="86376"/>
  </p:normalViewPr>
  <p:slideViewPr>
    <p:cSldViewPr snapToGrid="0" snapToObjects="1">
      <p:cViewPr varScale="1">
        <p:scale>
          <a:sx n="96" d="100"/>
          <a:sy n="96" d="100"/>
        </p:scale>
        <p:origin x="760" y="17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25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35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99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773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39720" y="1077840"/>
            <a:ext cx="9067320" cy="129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4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　
</a:t>
            </a:r>
            <a:r>
              <a:rPr lang="en-US" sz="4400" dirty="0" err="1">
                <a:solidFill>
                  <a:srgbClr val="000000"/>
                </a:solidFill>
                <a:latin typeface="Arial"/>
                <a:ea typeface="Arial"/>
              </a:rPr>
              <a:t>lec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???Contour-finding-V1.0-2019-09-08</a:t>
            </a:r>
          </a:p>
          <a:p>
            <a:pPr algn="ctr">
              <a:lnSpc>
                <a:spcPct val="94000"/>
              </a:lnSpc>
            </a:pPr>
            <a:endParaRPr dirty="0"/>
          </a:p>
        </p:txBody>
      </p:sp>
      <p:sp>
        <p:nvSpPr>
          <p:cNvPr id="45" name="CustomShape 2"/>
          <p:cNvSpPr/>
          <p:nvPr/>
        </p:nvSpPr>
        <p:spPr>
          <a:xfrm>
            <a:off x="1919160" y="3475080"/>
            <a:ext cx="6492600" cy="320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CTI One Corporation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Version: x0.1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Date: 09 08, 2019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Project Lead: Harry Li, Ph.D.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Team member: Prashanth Rajasekar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dirty="0"/>
          </a:p>
        </p:txBody>
      </p:sp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878040" y="6710400"/>
            <a:ext cx="2285640" cy="45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48" name="CustomShape 4"/>
          <p:cNvSpPr/>
          <p:nvPr/>
        </p:nvSpPr>
        <p:spPr>
          <a:xfrm>
            <a:off x="731880" y="6711840"/>
            <a:ext cx="2377800" cy="3646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Company confidential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079799" y="321490"/>
            <a:ext cx="47436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Finding contours on input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FB119-995C-C142-99B7-7A30108B132E}"/>
              </a:ext>
            </a:extLst>
          </p:cNvPr>
          <p:cNvSpPr/>
          <p:nvPr/>
        </p:nvSpPr>
        <p:spPr>
          <a:xfrm>
            <a:off x="412877" y="1248471"/>
            <a:ext cx="6625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Contours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can be explained simply as a curve joining all the continuous points (along the boundary), having same color or intensity. 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contours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are a useful tool for shape analysis and object detection and recognition.</a:t>
            </a:r>
            <a:endParaRPr lang="en-US" dirty="0"/>
          </a:p>
        </p:txBody>
      </p:sp>
      <p:pic>
        <p:nvPicPr>
          <p:cNvPr id="8" name="Picture 7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37F4CC45-E9A5-E242-92A8-80BC6A27A1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5341" r="1988" b="3354"/>
          <a:stretch/>
        </p:blipFill>
        <p:spPr>
          <a:xfrm>
            <a:off x="7038474" y="1248471"/>
            <a:ext cx="2995863" cy="1979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A6AE08-74E5-6842-86E3-C518982C29E4}"/>
              </a:ext>
            </a:extLst>
          </p:cNvPr>
          <p:cNvSpPr txBox="1"/>
          <p:nvPr/>
        </p:nvSpPr>
        <p:spPr>
          <a:xfrm>
            <a:off x="412877" y="3049014"/>
            <a:ext cx="950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contours we can draw the ROIs of different shapes.</a:t>
            </a:r>
          </a:p>
          <a:p>
            <a:endParaRPr lang="en-US" dirty="0"/>
          </a:p>
          <a:p>
            <a:r>
              <a:rPr lang="en-US" dirty="0"/>
              <a:t>Once the ROIs are drawn, the images can be clipped, used for further processing purpose.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615D5-BB9A-5C43-AC5C-299B25709D24}"/>
              </a:ext>
            </a:extLst>
          </p:cNvPr>
          <p:cNvSpPr/>
          <p:nvPr/>
        </p:nvSpPr>
        <p:spPr>
          <a:xfrm>
            <a:off x="8758989" y="1359568"/>
            <a:ext cx="1275348" cy="1588169"/>
          </a:xfrm>
          <a:prstGeom prst="rect">
            <a:avLst/>
          </a:prstGeom>
          <a:solidFill>
            <a:schemeClr val="lt1">
              <a:alpha val="0"/>
            </a:schemeClr>
          </a:solidFill>
          <a:ln w="698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E371A-7065-9144-B938-4274AA4D81B8}"/>
              </a:ext>
            </a:extLst>
          </p:cNvPr>
          <p:cNvSpPr txBox="1"/>
          <p:nvPr/>
        </p:nvSpPr>
        <p:spPr>
          <a:xfrm>
            <a:off x="412877" y="4425114"/>
            <a:ext cx="9379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that are usually followed while doing image processing and exporting the processed images:</a:t>
            </a:r>
          </a:p>
          <a:p>
            <a:pPr marL="342900" indent="-342900">
              <a:buAutoNum type="arabicPeriod"/>
            </a:pPr>
            <a:r>
              <a:rPr lang="en-US" dirty="0"/>
              <a:t>Read the frame from the source.</a:t>
            </a:r>
          </a:p>
          <a:p>
            <a:pPr marL="342900" indent="-342900">
              <a:buAutoNum type="arabicPeriod"/>
            </a:pPr>
            <a:r>
              <a:rPr lang="en-US" dirty="0"/>
              <a:t>Find contours </a:t>
            </a:r>
          </a:p>
          <a:p>
            <a:pPr marL="342900" indent="-342900">
              <a:buAutoNum type="arabicPeriod"/>
            </a:pPr>
            <a:r>
              <a:rPr lang="en-US" dirty="0"/>
              <a:t>Draw ROI/ROIs</a:t>
            </a:r>
          </a:p>
          <a:p>
            <a:pPr marL="342900" indent="-342900">
              <a:buAutoNum type="arabicPeriod"/>
            </a:pPr>
            <a:r>
              <a:rPr lang="en-US" dirty="0"/>
              <a:t>Clip the ROIs and export to the other functions for detection or recognition purpose.</a:t>
            </a:r>
          </a:p>
          <a:p>
            <a:pPr marL="342900" indent="-342900">
              <a:buAutoNum type="arabicPeriod"/>
            </a:pPr>
            <a:r>
              <a:rPr lang="en-US" dirty="0"/>
              <a:t>Here comes the role of Deep Learning in recognition purpose.</a:t>
            </a:r>
          </a:p>
        </p:txBody>
      </p:sp>
    </p:spTree>
    <p:extLst>
      <p:ext uri="{BB962C8B-B14F-4D97-AF65-F5344CB8AC3E}">
        <p14:creationId xmlns:p14="http://schemas.microsoft.com/office/powerpoint/2010/main" val="2772494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634630" y="344826"/>
            <a:ext cx="61847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Method we followed while finding contours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DBFF3-44DA-D348-A486-1F5036B3E104}"/>
              </a:ext>
            </a:extLst>
          </p:cNvPr>
          <p:cNvSpPr txBox="1"/>
          <p:nvPr/>
        </p:nvSpPr>
        <p:spPr>
          <a:xfrm>
            <a:off x="589547" y="1263316"/>
            <a:ext cx="68916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Read the image from the Disk or webcam or any other source.</a:t>
            </a:r>
          </a:p>
          <a:p>
            <a:pPr marL="342900" indent="-342900">
              <a:buAutoNum type="arabicPeriod"/>
            </a:pPr>
            <a:r>
              <a:rPr lang="en-US" dirty="0"/>
              <a:t>Convert the image to gray scale.</a:t>
            </a:r>
          </a:p>
          <a:p>
            <a:pPr marL="342900" indent="-342900">
              <a:buAutoNum type="arabicPeriod"/>
            </a:pPr>
            <a:r>
              <a:rPr lang="en-US" dirty="0"/>
              <a:t>Apply thresholding(0, 255).</a:t>
            </a:r>
          </a:p>
          <a:p>
            <a:pPr marL="342900" indent="-342900">
              <a:buAutoNum type="arabicPeriod"/>
            </a:pPr>
            <a:r>
              <a:rPr lang="en-US" dirty="0"/>
              <a:t>Apply contour finding function to locate the contours.</a:t>
            </a:r>
          </a:p>
          <a:p>
            <a:pPr marL="342900" indent="-342900">
              <a:buAutoNum type="arabicPeriod"/>
            </a:pPr>
            <a:r>
              <a:rPr lang="en-US" dirty="0"/>
              <a:t>Grab the contours.</a:t>
            </a:r>
          </a:p>
          <a:p>
            <a:pPr marL="342900" indent="-342900">
              <a:buAutoNum type="arabicPeriod"/>
            </a:pPr>
            <a:r>
              <a:rPr lang="en-US" dirty="0"/>
              <a:t>Sort the contours based on the ascending order. Left to right.</a:t>
            </a:r>
          </a:p>
          <a:p>
            <a:pPr marL="342900" indent="-342900">
              <a:buAutoNum type="arabicPeriod"/>
            </a:pPr>
            <a:r>
              <a:rPr lang="en-US" dirty="0"/>
              <a:t>Push the contour </a:t>
            </a:r>
            <a:r>
              <a:rPr lang="en-US" dirty="0" err="1"/>
              <a:t>corrrdinates</a:t>
            </a:r>
            <a:r>
              <a:rPr lang="en-US" dirty="0"/>
              <a:t> to some list.</a:t>
            </a:r>
          </a:p>
          <a:p>
            <a:pPr marL="342900" indent="-342900">
              <a:buAutoNum type="arabicPeriod"/>
            </a:pPr>
            <a:r>
              <a:rPr lang="en-US" dirty="0"/>
              <a:t>Using the recorded points, draw the ROI around the </a:t>
            </a:r>
            <a:r>
              <a:rPr lang="en-US" dirty="0" err="1"/>
              <a:t>conrours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Clip the image.</a:t>
            </a:r>
          </a:p>
          <a:p>
            <a:pPr marL="342900" indent="-342900">
              <a:buAutoNum type="arabicPeriod"/>
            </a:pPr>
            <a:r>
              <a:rPr lang="en-US" dirty="0"/>
              <a:t>Save the image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2" name="Picture 11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082D1982-BD64-F34B-91F0-79EE5FE6A2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5341" r="1988" b="3354"/>
          <a:stretch/>
        </p:blipFill>
        <p:spPr>
          <a:xfrm>
            <a:off x="1247274" y="5129909"/>
            <a:ext cx="2995863" cy="1979056"/>
          </a:xfrm>
          <a:prstGeom prst="rect">
            <a:avLst/>
          </a:prstGeom>
        </p:spPr>
      </p:pic>
      <p:pic>
        <p:nvPicPr>
          <p:cNvPr id="16" name="Picture 15" descr="A persons hand&#10;&#10;Description automatically generated">
            <a:extLst>
              <a:ext uri="{FF2B5EF4-FFF2-40B4-BE49-F238E27FC236}">
                <a16:creationId xmlns:a16="http://schemas.microsoft.com/office/drawing/2014/main" id="{593FA4C2-28C3-A14E-9B26-ACF2E7974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19" y="1263316"/>
            <a:ext cx="1338159" cy="1546317"/>
          </a:xfrm>
          <a:prstGeom prst="rect">
            <a:avLst/>
          </a:prstGeom>
        </p:spPr>
      </p:pic>
      <p:pic>
        <p:nvPicPr>
          <p:cNvPr id="17" name="Picture 16" descr="A persons hand&#10;&#10;Description automatically generated">
            <a:extLst>
              <a:ext uri="{FF2B5EF4-FFF2-40B4-BE49-F238E27FC236}">
                <a16:creationId xmlns:a16="http://schemas.microsoft.com/office/drawing/2014/main" id="{26A7589B-C4C4-9441-A661-BC29C5AAA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18" y="3248475"/>
            <a:ext cx="1338159" cy="1546317"/>
          </a:xfrm>
          <a:prstGeom prst="rect">
            <a:avLst/>
          </a:prstGeom>
        </p:spPr>
      </p:pic>
      <p:pic>
        <p:nvPicPr>
          <p:cNvPr id="18" name="Picture 17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6FF755AD-9DD3-AA4D-B416-4E4170F07E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5341" r="45144" b="3354"/>
          <a:stretch/>
        </p:blipFill>
        <p:spPr>
          <a:xfrm>
            <a:off x="7982727" y="5129909"/>
            <a:ext cx="1448217" cy="15463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BE0028-6BAB-3444-8523-92A386BD0857}"/>
              </a:ext>
            </a:extLst>
          </p:cNvPr>
          <p:cNvSpPr/>
          <p:nvPr/>
        </p:nvSpPr>
        <p:spPr>
          <a:xfrm>
            <a:off x="2967789" y="5377215"/>
            <a:ext cx="1275348" cy="1588169"/>
          </a:xfrm>
          <a:prstGeom prst="rect">
            <a:avLst/>
          </a:prstGeom>
          <a:solidFill>
            <a:schemeClr val="lt1">
              <a:alpha val="0"/>
            </a:schemeClr>
          </a:solidFill>
          <a:ln w="698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45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634630" y="344826"/>
            <a:ext cx="61847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Method we followed while finding contours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F4F6-565D-094D-A081-43DD24502A7A}"/>
              </a:ext>
            </a:extLst>
          </p:cNvPr>
          <p:cNvSpPr txBox="1"/>
          <p:nvPr/>
        </p:nvSpPr>
        <p:spPr>
          <a:xfrm>
            <a:off x="553453" y="122722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wise </a:t>
            </a:r>
            <a:r>
              <a:rPr lang="en-US" dirty="0" err="1"/>
              <a:t>explaination</a:t>
            </a:r>
            <a:r>
              <a:rPr lang="en-US" dirty="0"/>
              <a:t>:</a:t>
            </a:r>
          </a:p>
        </p:txBody>
      </p:sp>
      <p:pic>
        <p:nvPicPr>
          <p:cNvPr id="11" name="Picture 10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E9F65A1F-2366-0744-BFE5-6E38838D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5341" r="1988" b="3354"/>
          <a:stretch/>
        </p:blipFill>
        <p:spPr>
          <a:xfrm>
            <a:off x="6867471" y="1596553"/>
            <a:ext cx="2995863" cy="1979056"/>
          </a:xfrm>
          <a:prstGeom prst="rect">
            <a:avLst/>
          </a:prstGeom>
        </p:spPr>
      </p:pic>
      <p:pic>
        <p:nvPicPr>
          <p:cNvPr id="13" name="Picture 12" descr="A persons hand&#10;&#10;Description automatically generated">
            <a:extLst>
              <a:ext uri="{FF2B5EF4-FFF2-40B4-BE49-F238E27FC236}">
                <a16:creationId xmlns:a16="http://schemas.microsoft.com/office/drawing/2014/main" id="{66528845-5C22-AB44-AF52-5F0744988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1816913"/>
            <a:ext cx="1338159" cy="1546317"/>
          </a:xfrm>
          <a:prstGeom prst="rect">
            <a:avLst/>
          </a:prstGeom>
        </p:spPr>
      </p:pic>
      <p:pic>
        <p:nvPicPr>
          <p:cNvPr id="14" name="Picture 13" descr="A persons hand&#10;&#10;Description automatically generated">
            <a:extLst>
              <a:ext uri="{FF2B5EF4-FFF2-40B4-BE49-F238E27FC236}">
                <a16:creationId xmlns:a16="http://schemas.microsoft.com/office/drawing/2014/main" id="{9EB3FBCF-36C0-DC46-A901-7079F6526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74" y="1822881"/>
            <a:ext cx="1338159" cy="1546317"/>
          </a:xfrm>
          <a:prstGeom prst="rect">
            <a:avLst/>
          </a:prstGeom>
        </p:spPr>
      </p:pic>
      <p:pic>
        <p:nvPicPr>
          <p:cNvPr id="15" name="Picture 14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41B6F34C-5EEC-234B-8F8B-0AB0A66AA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5341" r="45144" b="3354"/>
          <a:stretch/>
        </p:blipFill>
        <p:spPr>
          <a:xfrm>
            <a:off x="4720425" y="1816912"/>
            <a:ext cx="1448217" cy="15463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AE0FF6-66BE-7540-AD9B-259179CDA4B2}"/>
              </a:ext>
            </a:extLst>
          </p:cNvPr>
          <p:cNvSpPr/>
          <p:nvPr/>
        </p:nvSpPr>
        <p:spPr>
          <a:xfrm>
            <a:off x="8587986" y="1843859"/>
            <a:ext cx="1275348" cy="1588169"/>
          </a:xfrm>
          <a:prstGeom prst="rect">
            <a:avLst/>
          </a:prstGeom>
          <a:solidFill>
            <a:schemeClr val="lt1">
              <a:alpha val="0"/>
            </a:schemeClr>
          </a:solidFill>
          <a:ln w="698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persons face&#10;&#10;Description automatically generated">
            <a:extLst>
              <a:ext uri="{FF2B5EF4-FFF2-40B4-BE49-F238E27FC236}">
                <a16:creationId xmlns:a16="http://schemas.microsoft.com/office/drawing/2014/main" id="{A1232821-5D56-194F-AA3F-D8335A70F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0" y="4361283"/>
            <a:ext cx="1308100" cy="1574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26C2DD-9D72-DA44-94A9-5CCF14DA621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1891612" y="2590072"/>
            <a:ext cx="721262" cy="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90F20-32DA-6A47-815D-64C44C93779B}"/>
              </a:ext>
            </a:extLst>
          </p:cNvPr>
          <p:cNvCxnSpPr/>
          <p:nvPr/>
        </p:nvCxnSpPr>
        <p:spPr>
          <a:xfrm>
            <a:off x="3986395" y="2637943"/>
            <a:ext cx="721262" cy="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4071FC-573E-0049-95CD-437ABE4868DA}"/>
              </a:ext>
            </a:extLst>
          </p:cNvPr>
          <p:cNvCxnSpPr/>
          <p:nvPr/>
        </p:nvCxnSpPr>
        <p:spPr>
          <a:xfrm>
            <a:off x="6193495" y="2631975"/>
            <a:ext cx="721262" cy="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DEBB48-821C-E14C-871C-0BCCE5C0B2F2}"/>
              </a:ext>
            </a:extLst>
          </p:cNvPr>
          <p:cNvCxnSpPr>
            <a:stCxn id="11" idx="2"/>
          </p:cNvCxnSpPr>
          <p:nvPr/>
        </p:nvCxnSpPr>
        <p:spPr>
          <a:xfrm flipH="1">
            <a:off x="8361973" y="3575609"/>
            <a:ext cx="3430" cy="4084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24FB4-BF19-D94B-B28C-072F23B79396}"/>
              </a:ext>
            </a:extLst>
          </p:cNvPr>
          <p:cNvCxnSpPr/>
          <p:nvPr/>
        </p:nvCxnSpPr>
        <p:spPr>
          <a:xfrm flipH="1">
            <a:off x="1195490" y="3984066"/>
            <a:ext cx="71664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16F652-1696-6443-BAF4-7EE48A1D9304}"/>
              </a:ext>
            </a:extLst>
          </p:cNvPr>
          <p:cNvCxnSpPr>
            <a:endCxn id="7" idx="0"/>
          </p:cNvCxnSpPr>
          <p:nvPr/>
        </p:nvCxnSpPr>
        <p:spPr>
          <a:xfrm>
            <a:off x="1195490" y="3978098"/>
            <a:ext cx="0" cy="383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DAE01-6484-AA43-9830-17239854BAC3}"/>
              </a:ext>
            </a:extLst>
          </p:cNvPr>
          <p:cNvSpPr/>
          <p:nvPr/>
        </p:nvSpPr>
        <p:spPr>
          <a:xfrm>
            <a:off x="3951033" y="4546894"/>
            <a:ext cx="1775950" cy="1258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recognition models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97386B-356F-9E46-B755-333A313C9E82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1849540" y="5148683"/>
            <a:ext cx="2101493" cy="27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202640-3809-EA45-BEF1-5F95D4F8AD73}"/>
              </a:ext>
            </a:extLst>
          </p:cNvPr>
          <p:cNvSpPr txBox="1"/>
          <p:nvPr/>
        </p:nvSpPr>
        <p:spPr>
          <a:xfrm>
            <a:off x="7020896" y="4964387"/>
            <a:ext cx="2065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Output: It’s a hand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2CEB0C-C232-154B-A715-3B8B15109882}"/>
              </a:ext>
            </a:extLst>
          </p:cNvPr>
          <p:cNvCxnSpPr/>
          <p:nvPr/>
        </p:nvCxnSpPr>
        <p:spPr>
          <a:xfrm>
            <a:off x="5726983" y="4546894"/>
            <a:ext cx="1293913" cy="430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D9E983-FBA9-1B4A-B2DB-014E759B02AE}"/>
              </a:ext>
            </a:extLst>
          </p:cNvPr>
          <p:cNvCxnSpPr/>
          <p:nvPr/>
        </p:nvCxnSpPr>
        <p:spPr>
          <a:xfrm flipV="1">
            <a:off x="5726983" y="5324222"/>
            <a:ext cx="1293913" cy="475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22C5BE-7A4B-1442-AB45-B805B6C77980}"/>
              </a:ext>
            </a:extLst>
          </p:cNvPr>
          <p:cNvSpPr txBox="1"/>
          <p:nvPr/>
        </p:nvSpPr>
        <p:spPr>
          <a:xfrm>
            <a:off x="543339" y="6414052"/>
            <a:ext cx="922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this pattern is repeated in a while loop, this can be applied to continuous stream of video frames.</a:t>
            </a:r>
          </a:p>
        </p:txBody>
      </p:sp>
    </p:spTree>
    <p:extLst>
      <p:ext uri="{BB962C8B-B14F-4D97-AF65-F5344CB8AC3E}">
        <p14:creationId xmlns:p14="http://schemas.microsoft.com/office/powerpoint/2010/main" val="1328091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170804" y="340505"/>
            <a:ext cx="72362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Localizing digits for handwritten digit recognition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F49DE-E1DE-A549-9763-E7E6FDAEF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0" y="1290291"/>
            <a:ext cx="1600200" cy="9652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2658D80-8C21-6D45-B929-2A505D906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1290291"/>
            <a:ext cx="1600200" cy="9652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468E36-4E30-E04A-8D63-81E95F70419F}"/>
              </a:ext>
            </a:extLst>
          </p:cNvPr>
          <p:cNvCxnSpPr/>
          <p:nvPr/>
        </p:nvCxnSpPr>
        <p:spPr>
          <a:xfrm>
            <a:off x="2689793" y="1766923"/>
            <a:ext cx="721262" cy="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814D4E-BB7B-F048-89A7-CADA9933F2DD}"/>
              </a:ext>
            </a:extLst>
          </p:cNvPr>
          <p:cNvSpPr txBox="1"/>
          <p:nvPr/>
        </p:nvSpPr>
        <p:spPr>
          <a:xfrm>
            <a:off x="541440" y="3829878"/>
            <a:ext cx="197419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Numeral_detector.h5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BD1A1-BD17-5346-A2B8-90062D480E05}"/>
              </a:ext>
            </a:extLst>
          </p:cNvPr>
          <p:cNvSpPr txBox="1"/>
          <p:nvPr/>
        </p:nvSpPr>
        <p:spPr>
          <a:xfrm>
            <a:off x="2864893" y="3829877"/>
            <a:ext cx="197419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Numeral_detector.h5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C21EF0-6B9A-B542-AF7C-429F24A2CB30}"/>
              </a:ext>
            </a:extLst>
          </p:cNvPr>
          <p:cNvSpPr txBox="1"/>
          <p:nvPr/>
        </p:nvSpPr>
        <p:spPr>
          <a:xfrm>
            <a:off x="5309588" y="3829877"/>
            <a:ext cx="197419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Numeral_detector.h5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7AC4D-C206-1E48-A58E-5551B2B6BA44}"/>
              </a:ext>
            </a:extLst>
          </p:cNvPr>
          <p:cNvSpPr txBox="1"/>
          <p:nvPr/>
        </p:nvSpPr>
        <p:spPr>
          <a:xfrm>
            <a:off x="7754283" y="3829878"/>
            <a:ext cx="197419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Numeral_detector.h5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DC39F2-7636-9546-BC46-EF3B1BD213C8}"/>
              </a:ext>
            </a:extLst>
          </p:cNvPr>
          <p:cNvCxnSpPr>
            <a:cxnSpLocks/>
          </p:cNvCxnSpPr>
          <p:nvPr/>
        </p:nvCxnSpPr>
        <p:spPr>
          <a:xfrm>
            <a:off x="3772478" y="2014330"/>
            <a:ext cx="0" cy="649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A205D3-F1DB-1A49-BBE1-3F6715DEAF5D}"/>
              </a:ext>
            </a:extLst>
          </p:cNvPr>
          <p:cNvCxnSpPr>
            <a:cxnSpLocks/>
          </p:cNvCxnSpPr>
          <p:nvPr/>
        </p:nvCxnSpPr>
        <p:spPr>
          <a:xfrm>
            <a:off x="4382078" y="2014330"/>
            <a:ext cx="0" cy="75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BD3673-43BB-E442-BEC1-0E4963C81DAE}"/>
              </a:ext>
            </a:extLst>
          </p:cNvPr>
          <p:cNvCxnSpPr/>
          <p:nvPr/>
        </p:nvCxnSpPr>
        <p:spPr>
          <a:xfrm>
            <a:off x="4706757" y="2030204"/>
            <a:ext cx="0" cy="450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508EE-95FE-484B-A866-0BDFC1D3CBF7}"/>
              </a:ext>
            </a:extLst>
          </p:cNvPr>
          <p:cNvCxnSpPr/>
          <p:nvPr/>
        </p:nvCxnSpPr>
        <p:spPr>
          <a:xfrm>
            <a:off x="4134678" y="2014330"/>
            <a:ext cx="0" cy="176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40D2B1-E787-B246-AD91-059A1C852B4F}"/>
              </a:ext>
            </a:extLst>
          </p:cNvPr>
          <p:cNvCxnSpPr/>
          <p:nvPr/>
        </p:nvCxnSpPr>
        <p:spPr>
          <a:xfrm flipH="1">
            <a:off x="1669774" y="2663687"/>
            <a:ext cx="2102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C4837D-E637-0641-BC0B-B83C40E81FA0}"/>
              </a:ext>
            </a:extLst>
          </p:cNvPr>
          <p:cNvCxnSpPr>
            <a:cxnSpLocks/>
          </p:cNvCxnSpPr>
          <p:nvPr/>
        </p:nvCxnSpPr>
        <p:spPr>
          <a:xfrm flipH="1">
            <a:off x="4706758" y="2487404"/>
            <a:ext cx="3994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60737D-F521-9B4E-AE66-054E4885F03F}"/>
              </a:ext>
            </a:extLst>
          </p:cNvPr>
          <p:cNvCxnSpPr>
            <a:cxnSpLocks/>
          </p:cNvCxnSpPr>
          <p:nvPr/>
        </p:nvCxnSpPr>
        <p:spPr>
          <a:xfrm flipH="1">
            <a:off x="4397234" y="2769704"/>
            <a:ext cx="2096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03E6D5-74A3-E746-A45A-7FB73AA52B45}"/>
              </a:ext>
            </a:extLst>
          </p:cNvPr>
          <p:cNvCxnSpPr>
            <a:cxnSpLocks/>
          </p:cNvCxnSpPr>
          <p:nvPr/>
        </p:nvCxnSpPr>
        <p:spPr>
          <a:xfrm>
            <a:off x="1669774" y="2663687"/>
            <a:ext cx="0" cy="116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0189B0-F699-4D42-9C46-D82A8A116A9B}"/>
              </a:ext>
            </a:extLst>
          </p:cNvPr>
          <p:cNvCxnSpPr>
            <a:cxnSpLocks/>
          </p:cNvCxnSpPr>
          <p:nvPr/>
        </p:nvCxnSpPr>
        <p:spPr>
          <a:xfrm>
            <a:off x="6486939" y="2769704"/>
            <a:ext cx="0" cy="10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A4BD3B-C9C7-F440-BE94-779902BD7441}"/>
              </a:ext>
            </a:extLst>
          </p:cNvPr>
          <p:cNvCxnSpPr>
            <a:cxnSpLocks/>
          </p:cNvCxnSpPr>
          <p:nvPr/>
        </p:nvCxnSpPr>
        <p:spPr>
          <a:xfrm>
            <a:off x="8701623" y="2487404"/>
            <a:ext cx="0" cy="129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7934C9-5A63-8F43-BDA1-1F0E21C98AAA}"/>
              </a:ext>
            </a:extLst>
          </p:cNvPr>
          <p:cNvCxnSpPr/>
          <p:nvPr/>
        </p:nvCxnSpPr>
        <p:spPr>
          <a:xfrm>
            <a:off x="1669774" y="4153042"/>
            <a:ext cx="0" cy="11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A79B1A-B832-F54A-97D8-1774DFB8F058}"/>
              </a:ext>
            </a:extLst>
          </p:cNvPr>
          <p:cNvCxnSpPr/>
          <p:nvPr/>
        </p:nvCxnSpPr>
        <p:spPr>
          <a:xfrm>
            <a:off x="4134678" y="4153042"/>
            <a:ext cx="0" cy="11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08CC-09B4-594C-A3FA-8332B502C350}"/>
              </a:ext>
            </a:extLst>
          </p:cNvPr>
          <p:cNvCxnSpPr/>
          <p:nvPr/>
        </p:nvCxnSpPr>
        <p:spPr>
          <a:xfrm>
            <a:off x="6500191" y="4153042"/>
            <a:ext cx="0" cy="11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87D193-2CE3-B243-A65A-8424F477FBBD}"/>
              </a:ext>
            </a:extLst>
          </p:cNvPr>
          <p:cNvCxnSpPr/>
          <p:nvPr/>
        </p:nvCxnSpPr>
        <p:spPr>
          <a:xfrm>
            <a:off x="8701623" y="4153042"/>
            <a:ext cx="0" cy="11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6947BD-CA8C-E74C-B78A-725DACD54F64}"/>
              </a:ext>
            </a:extLst>
          </p:cNvPr>
          <p:cNvSpPr txBox="1"/>
          <p:nvPr/>
        </p:nvSpPr>
        <p:spPr>
          <a:xfrm>
            <a:off x="1528537" y="5404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453C0B-E7E0-FC4C-87AD-143A6995A366}"/>
              </a:ext>
            </a:extLst>
          </p:cNvPr>
          <p:cNvSpPr txBox="1"/>
          <p:nvPr/>
        </p:nvSpPr>
        <p:spPr>
          <a:xfrm>
            <a:off x="3978225" y="5404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1AB0A3-4647-5E4F-BF83-107839B749CE}"/>
              </a:ext>
            </a:extLst>
          </p:cNvPr>
          <p:cNvSpPr txBox="1"/>
          <p:nvPr/>
        </p:nvSpPr>
        <p:spPr>
          <a:xfrm>
            <a:off x="6343738" y="5404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A0F700-6455-5F4F-ACD8-B287590A5FF5}"/>
              </a:ext>
            </a:extLst>
          </p:cNvPr>
          <p:cNvSpPr txBox="1"/>
          <p:nvPr/>
        </p:nvSpPr>
        <p:spPr>
          <a:xfrm>
            <a:off x="8517547" y="5404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F80EDD-BB28-8C40-800C-D3A33F0A9182}"/>
              </a:ext>
            </a:extLst>
          </p:cNvPr>
          <p:cNvSpPr txBox="1"/>
          <p:nvPr/>
        </p:nvSpPr>
        <p:spPr>
          <a:xfrm>
            <a:off x="2689793" y="54042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5AE765-5743-B848-98CA-70D5768E19B7}"/>
              </a:ext>
            </a:extLst>
          </p:cNvPr>
          <p:cNvSpPr txBox="1"/>
          <p:nvPr/>
        </p:nvSpPr>
        <p:spPr>
          <a:xfrm>
            <a:off x="5285740" y="54042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1EE810-6C57-3B48-A016-F88B1E670CBB}"/>
              </a:ext>
            </a:extLst>
          </p:cNvPr>
          <p:cNvSpPr txBox="1"/>
          <p:nvPr/>
        </p:nvSpPr>
        <p:spPr>
          <a:xfrm>
            <a:off x="7427436" y="54042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882CFD-F5F3-6A44-A8D9-8CBA5EF8DF70}"/>
              </a:ext>
            </a:extLst>
          </p:cNvPr>
          <p:cNvSpPr txBox="1"/>
          <p:nvPr/>
        </p:nvSpPr>
        <p:spPr>
          <a:xfrm>
            <a:off x="1528537" y="5813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x10^3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D96ECA-25D2-5443-AFFE-62D84813C7AD}"/>
              </a:ext>
            </a:extLst>
          </p:cNvPr>
          <p:cNvSpPr txBox="1"/>
          <p:nvPr/>
        </p:nvSpPr>
        <p:spPr>
          <a:xfrm>
            <a:off x="4000330" y="5813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x10^2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EA6E58-9364-AA48-B201-E89C7367125B}"/>
              </a:ext>
            </a:extLst>
          </p:cNvPr>
          <p:cNvSpPr txBox="1"/>
          <p:nvPr/>
        </p:nvSpPr>
        <p:spPr>
          <a:xfrm>
            <a:off x="6343738" y="583485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x10^1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C767-E7CF-C948-BE19-60239842092A}"/>
              </a:ext>
            </a:extLst>
          </p:cNvPr>
          <p:cNvSpPr txBox="1"/>
          <p:nvPr/>
        </p:nvSpPr>
        <p:spPr>
          <a:xfrm>
            <a:off x="8525422" y="57950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x10^0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413AD4-144E-EF4F-8E27-C080E4782756}"/>
              </a:ext>
            </a:extLst>
          </p:cNvPr>
          <p:cNvSpPr txBox="1"/>
          <p:nvPr/>
        </p:nvSpPr>
        <p:spPr>
          <a:xfrm>
            <a:off x="1550504" y="654657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=2019</a:t>
            </a:r>
          </a:p>
        </p:txBody>
      </p:sp>
    </p:spTree>
    <p:extLst>
      <p:ext uri="{BB962C8B-B14F-4D97-AF65-F5344CB8AC3E}">
        <p14:creationId xmlns:p14="http://schemas.microsoft.com/office/powerpoint/2010/main" val="3507033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B6CD7-47C4-0541-8E47-7CE078BE08F5}"/>
              </a:ext>
            </a:extLst>
          </p:cNvPr>
          <p:cNvSpPr txBox="1"/>
          <p:nvPr/>
        </p:nvSpPr>
        <p:spPr>
          <a:xfrm>
            <a:off x="3575946" y="2810341"/>
            <a:ext cx="2928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5419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303</Words>
  <Application>Microsoft Macintosh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210</cp:revision>
  <dcterms:modified xsi:type="dcterms:W3CDTF">2019-09-08T12:17:49Z</dcterms:modified>
</cp:coreProperties>
</file>