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7559675"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8FE9783-EF36-49F6-B2B5-42CBF42BF814}">
  <a:tblStyle styleId="{88FE9783-EF36-49F6-B2B5-42CBF42BF8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1:notes"/>
          <p:cNvSpPr/>
          <p:nvPr/>
        </p:nvSpPr>
        <p:spPr>
          <a:xfrm>
            <a:off x="4398840" y="9555120"/>
            <a:ext cx="3352320" cy="4824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59" name="Google Shape;59;p1:notes"/>
          <p:cNvSpPr/>
          <p:nvPr/>
        </p:nvSpPr>
        <p:spPr>
          <a:xfrm>
            <a:off x="4398840" y="9555120"/>
            <a:ext cx="3354120" cy="48384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60" name="Google Shape;60;p1:notes"/>
          <p:cNvSpPr/>
          <p:nvPr/>
        </p:nvSpPr>
        <p:spPr>
          <a:xfrm>
            <a:off x="777960" y="4776840"/>
            <a:ext cx="6214680" cy="4522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txBox="1"/>
          <p:nvPr>
            <p:ph idx="1" type="body"/>
          </p:nvPr>
        </p:nvSpPr>
        <p:spPr>
          <a:xfrm>
            <a:off x="777960" y="4776840"/>
            <a:ext cx="6197400" cy="450504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2767ee22e_0_16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62767ee22e_0_16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2767ee22e_0_18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62767ee22e_0_18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2767ee22e_0_2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62767ee22e_0_2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2767ee22e_0_5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62767ee22e_0_5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2767ee22e_0_10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62767ee22e_0_10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2767ee22e_0_7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62767ee22e_0_7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767ee22e_0_13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62767ee22e_0_13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2767ee22e_0_15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62767ee22e_0_15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1"/>
          <p:cNvSpPr txBox="1"/>
          <p:nvPr>
            <p:ph idx="1" type="body"/>
          </p:nvPr>
        </p:nvSpPr>
        <p:spPr>
          <a:xfrm>
            <a:off x="504000" y="1768680"/>
            <a:ext cx="907200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2"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2"/>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4"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3"/>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2"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5" name="Google Shape;55;p13"/>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pic>
        <p:nvPicPr>
          <p:cNvPr id="56" name="Google Shape;56;p13"/>
          <p:cNvPicPr preferRelativeResize="0"/>
          <p:nvPr/>
        </p:nvPicPr>
        <p:blipFill rotWithShape="1">
          <a:blip r:embed="rId2">
            <a:alphaModFix/>
          </a:blip>
          <a:srcRect b="0" l="0" r="0" t="0"/>
          <a:stretch/>
        </p:blipFill>
        <p:spPr>
          <a:xfrm>
            <a:off x="2292480" y="1768680"/>
            <a:ext cx="5494680" cy="43840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
          <p:cNvSpPr txBox="1"/>
          <p:nvPr>
            <p:ph idx="1" type="subTitle"/>
          </p:nvPr>
        </p:nvSpPr>
        <p:spPr>
          <a:xfrm>
            <a:off x="504000" y="1768680"/>
            <a:ext cx="9072000" cy="43844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5"/>
          <p:cNvSpPr txBox="1"/>
          <p:nvPr>
            <p:ph idx="2"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2000" cy="58507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8"/>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8"/>
          <p:cNvSpPr txBox="1"/>
          <p:nvPr>
            <p:ph idx="2" type="body"/>
          </p:nvPr>
        </p:nvSpPr>
        <p:spPr>
          <a:xfrm>
            <a:off x="50400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
          <p:cNvSpPr txBox="1"/>
          <p:nvPr>
            <p:ph idx="3" type="body"/>
          </p:nvPr>
        </p:nvSpPr>
        <p:spPr>
          <a:xfrm>
            <a:off x="515268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504000" y="1768680"/>
            <a:ext cx="4426920" cy="43840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9"/>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9"/>
          <p:cNvSpPr txBox="1"/>
          <p:nvPr>
            <p:ph idx="3" type="body"/>
          </p:nvPr>
        </p:nvSpPr>
        <p:spPr>
          <a:xfrm>
            <a:off x="5152680" y="405864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2000" cy="12621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50400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0"/>
          <p:cNvSpPr txBox="1"/>
          <p:nvPr>
            <p:ph idx="2" type="body"/>
          </p:nvPr>
        </p:nvSpPr>
        <p:spPr>
          <a:xfrm>
            <a:off x="5152680" y="1768680"/>
            <a:ext cx="442692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504000" y="4058640"/>
            <a:ext cx="9072000" cy="20908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503280" y="6886440"/>
            <a:ext cx="2328480" cy="501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3448080" y="6886440"/>
            <a:ext cx="3176280" cy="5011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idx="12" type="sldNum"/>
          </p:nvPr>
        </p:nvSpPr>
        <p:spPr>
          <a:xfrm>
            <a:off x="7227720" y="6886440"/>
            <a:ext cx="2327040" cy="499680"/>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buNone/>
              <a:defRPr b="0" i="0" sz="1800" u="none" cap="none" strike="noStrike">
                <a:solidFill>
                  <a:srgbClr val="FFFFFF"/>
                </a:solidFill>
                <a:latin typeface="Arial"/>
                <a:ea typeface="Arial"/>
                <a:cs typeface="Arial"/>
                <a:sym typeface="Arial"/>
              </a:defRPr>
            </a:lvl1pPr>
            <a:lvl2pPr indent="0" lvl="1" marL="0" marR="0" rtl="0" algn="l">
              <a:lnSpc>
                <a:spcPct val="100000"/>
              </a:lnSpc>
              <a:spcBef>
                <a:spcPts val="0"/>
              </a:spcBef>
              <a:buNone/>
              <a:defRPr b="0" i="0" sz="1800" u="none" cap="none" strike="noStrike">
                <a:solidFill>
                  <a:srgbClr val="FFFFFF"/>
                </a:solidFill>
                <a:latin typeface="Arial"/>
                <a:ea typeface="Arial"/>
                <a:cs typeface="Arial"/>
                <a:sym typeface="Arial"/>
              </a:defRPr>
            </a:lvl2pPr>
            <a:lvl3pPr indent="0" lvl="2" marL="0" marR="0" rtl="0" algn="l">
              <a:lnSpc>
                <a:spcPct val="100000"/>
              </a:lnSpc>
              <a:spcBef>
                <a:spcPts val="0"/>
              </a:spcBef>
              <a:buNone/>
              <a:defRPr b="0" i="0" sz="1800" u="none" cap="none" strike="noStrike">
                <a:solidFill>
                  <a:srgbClr val="FFFFFF"/>
                </a:solidFill>
                <a:latin typeface="Arial"/>
                <a:ea typeface="Arial"/>
                <a:cs typeface="Arial"/>
                <a:sym typeface="Arial"/>
              </a:defRPr>
            </a:lvl3pPr>
            <a:lvl4pPr indent="0" lvl="3" marL="0" marR="0" rtl="0" algn="l">
              <a:lnSpc>
                <a:spcPct val="100000"/>
              </a:lnSpc>
              <a:spcBef>
                <a:spcPts val="0"/>
              </a:spcBef>
              <a:buNone/>
              <a:defRPr b="0" i="0" sz="1800" u="none" cap="none" strike="noStrike">
                <a:solidFill>
                  <a:srgbClr val="FFFFFF"/>
                </a:solidFill>
                <a:latin typeface="Arial"/>
                <a:ea typeface="Arial"/>
                <a:cs typeface="Arial"/>
                <a:sym typeface="Arial"/>
              </a:defRPr>
            </a:lvl4pPr>
            <a:lvl5pPr indent="0" lvl="4" marL="0" marR="0" rtl="0" algn="l">
              <a:lnSpc>
                <a:spcPct val="100000"/>
              </a:lnSpc>
              <a:spcBef>
                <a:spcPts val="0"/>
              </a:spcBef>
              <a:buNone/>
              <a:defRPr b="0" i="0" sz="1800" u="none" cap="none" strike="noStrike">
                <a:solidFill>
                  <a:srgbClr val="FFFFFF"/>
                </a:solidFill>
                <a:latin typeface="Arial"/>
                <a:ea typeface="Arial"/>
                <a:cs typeface="Arial"/>
                <a:sym typeface="Arial"/>
              </a:defRPr>
            </a:lvl5pPr>
            <a:lvl6pPr indent="0" lvl="5" marL="0" marR="0" rtl="0" algn="l">
              <a:lnSpc>
                <a:spcPct val="100000"/>
              </a:lnSpc>
              <a:spcBef>
                <a:spcPts val="0"/>
              </a:spcBef>
              <a:buNone/>
              <a:defRPr b="0" i="0" sz="1800" u="none" cap="none" strike="noStrike">
                <a:solidFill>
                  <a:srgbClr val="FFFFFF"/>
                </a:solidFill>
                <a:latin typeface="Arial"/>
                <a:ea typeface="Arial"/>
                <a:cs typeface="Arial"/>
                <a:sym typeface="Arial"/>
              </a:defRPr>
            </a:lvl6pPr>
            <a:lvl7pPr indent="0" lvl="6" marL="0" marR="0" rtl="0" algn="l">
              <a:lnSpc>
                <a:spcPct val="100000"/>
              </a:lnSpc>
              <a:spcBef>
                <a:spcPts val="0"/>
              </a:spcBef>
              <a:buNone/>
              <a:defRPr b="0" i="0" sz="1800" u="none" cap="none" strike="noStrike">
                <a:solidFill>
                  <a:srgbClr val="FFFFFF"/>
                </a:solidFill>
                <a:latin typeface="Arial"/>
                <a:ea typeface="Arial"/>
                <a:cs typeface="Arial"/>
                <a:sym typeface="Arial"/>
              </a:defRPr>
            </a:lvl7pPr>
            <a:lvl8pPr indent="0" lvl="7" marL="0" marR="0" rtl="0" algn="l">
              <a:lnSpc>
                <a:spcPct val="100000"/>
              </a:lnSpc>
              <a:spcBef>
                <a:spcPts val="0"/>
              </a:spcBef>
              <a:buNone/>
              <a:defRPr b="0" i="0" sz="1800" u="none" cap="none" strike="noStrike">
                <a:solidFill>
                  <a:srgbClr val="FFFFFF"/>
                </a:solidFill>
                <a:latin typeface="Arial"/>
                <a:ea typeface="Arial"/>
                <a:cs typeface="Arial"/>
                <a:sym typeface="Arial"/>
              </a:defRPr>
            </a:lvl8pPr>
            <a:lvl9pPr indent="0" lvl="8" marL="0" marR="0" rtl="0" algn="l">
              <a:lnSpc>
                <a:spcPct val="100000"/>
              </a:lnSpc>
              <a:spcBef>
                <a:spcPts val="0"/>
              </a:spcBef>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chemeClr val="dk1"/>
              </a:solidFill>
            </a:endParaRPr>
          </a:p>
        </p:txBody>
      </p:sp>
      <p:sp>
        <p:nvSpPr>
          <p:cNvPr id="9" name="Google Shape;9;p1"/>
          <p:cNvSpPr txBox="1"/>
          <p:nvPr>
            <p:ph type="title"/>
          </p:nvPr>
        </p:nvSpPr>
        <p:spPr>
          <a:xfrm>
            <a:off x="504000" y="301320"/>
            <a:ext cx="9072000" cy="1261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504000" y="1768680"/>
            <a:ext cx="9072000" cy="43840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 name="Shape 63"/>
        <p:cNvGrpSpPr/>
        <p:nvPr/>
      </p:nvGrpSpPr>
      <p:grpSpPr>
        <a:xfrm>
          <a:off x="0" y="0"/>
          <a:ext cx="0" cy="0"/>
          <a:chOff x="0" y="0"/>
          <a:chExt cx="0" cy="0"/>
        </a:xfrm>
      </p:grpSpPr>
      <p:sp>
        <p:nvSpPr>
          <p:cNvPr id="64" name="Google Shape;64;p14"/>
          <p:cNvSpPr/>
          <p:nvPr/>
        </p:nvSpPr>
        <p:spPr>
          <a:xfrm>
            <a:off x="639720" y="1077840"/>
            <a:ext cx="9067320" cy="1299960"/>
          </a:xfrm>
          <a:prstGeom prst="rect">
            <a:avLst/>
          </a:prstGeom>
          <a:noFill/>
          <a:ln>
            <a:noFill/>
          </a:ln>
        </p:spPr>
        <p:txBody>
          <a:bodyPr anchorCtr="0" anchor="ctr" bIns="0" lIns="0" spcFirstLastPara="1" rIns="0" wrap="square" tIns="0">
            <a:noAutofit/>
          </a:bodyPr>
          <a:lstStyle/>
          <a:p>
            <a:pPr indent="0" lvl="0" marL="0" marR="0" rtl="0" algn="ctr">
              <a:lnSpc>
                <a:spcPct val="94000"/>
              </a:lnSpc>
              <a:spcBef>
                <a:spcPts val="0"/>
              </a:spcBef>
              <a:spcAft>
                <a:spcPts val="0"/>
              </a:spcAft>
              <a:buNone/>
            </a:pPr>
            <a:r>
              <a:rPr b="0" i="0" lang="en-US" sz="4400" u="none" cap="none" strike="noStrike">
                <a:solidFill>
                  <a:srgbClr val="000000"/>
                </a:solidFill>
                <a:latin typeface="Arial"/>
                <a:ea typeface="Arial"/>
                <a:cs typeface="Arial"/>
                <a:sym typeface="Arial"/>
              </a:rPr>
              <a:t>　</a:t>
            </a:r>
            <a:br>
              <a:rPr b="0" i="0" lang="en-US" sz="4400" u="none" cap="none" strike="noStrike">
                <a:solidFill>
                  <a:srgbClr val="000000"/>
                </a:solidFill>
                <a:latin typeface="Arial"/>
                <a:ea typeface="Arial"/>
                <a:cs typeface="Arial"/>
                <a:sym typeface="Arial"/>
              </a:rPr>
            </a:br>
            <a:r>
              <a:rPr lang="en-US" sz="4400"/>
              <a:t>Canny-Edge-Detection-v01-MO-2019-09-04</a:t>
            </a:r>
            <a:endParaRPr b="0" i="0" sz="1800" u="none" cap="none" strike="noStrike">
              <a:solidFill>
                <a:schemeClr val="dk1"/>
              </a:solidFill>
              <a:latin typeface="Arial"/>
              <a:ea typeface="Arial"/>
              <a:cs typeface="Arial"/>
              <a:sym typeface="Arial"/>
            </a:endParaRPr>
          </a:p>
        </p:txBody>
      </p:sp>
      <p:sp>
        <p:nvSpPr>
          <p:cNvPr id="65" name="Google Shape;65;p14"/>
          <p:cNvSpPr/>
          <p:nvPr/>
        </p:nvSpPr>
        <p:spPr>
          <a:xfrm>
            <a:off x="1919160" y="3475080"/>
            <a:ext cx="6492600" cy="3200040"/>
          </a:xfrm>
          <a:prstGeom prst="rect">
            <a:avLst/>
          </a:prstGeom>
          <a:noFill/>
          <a:ln>
            <a:noFill/>
          </a:ln>
        </p:spPr>
        <p:txBody>
          <a:bodyPr anchorCtr="0" anchor="t" bIns="45000" lIns="90000" spcFirstLastPara="1" rIns="90000" wrap="square" tIns="45000">
            <a:noAutofit/>
          </a:bodyPr>
          <a:lstStyle/>
          <a:p>
            <a:pPr indent="0" lvl="0" marL="0" marR="0" rtl="0" algn="ctr">
              <a:lnSpc>
                <a:spcPct val="94000"/>
              </a:lnSpc>
              <a:spcBef>
                <a:spcPts val="0"/>
              </a:spcBef>
              <a:spcAft>
                <a:spcPts val="0"/>
              </a:spcAft>
              <a:buNone/>
            </a:pPr>
            <a:r>
              <a:rPr b="0" i="0" lang="en-US" sz="1800" u="none" cap="none" strike="noStrike">
                <a:solidFill>
                  <a:srgbClr val="000000"/>
                </a:solidFill>
                <a:latin typeface="Arial"/>
                <a:ea typeface="Arial"/>
                <a:cs typeface="Arial"/>
                <a:sym typeface="Arial"/>
              </a:rPr>
              <a:t>CTI One Corporation</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rPr b="0" i="0" lang="en-US" sz="1800" u="none" cap="none" strike="noStrike">
                <a:solidFill>
                  <a:srgbClr val="000000"/>
                </a:solidFill>
                <a:latin typeface="Arial"/>
                <a:ea typeface="Arial"/>
                <a:cs typeface="Arial"/>
                <a:sym typeface="Arial"/>
              </a:rPr>
              <a:t>Version: x0.1</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rPr b="0" i="0" lang="en-US" sz="1800" u="none" cap="none" strike="noStrike">
                <a:solidFill>
                  <a:srgbClr val="000000"/>
                </a:solidFill>
                <a:latin typeface="Arial"/>
                <a:ea typeface="Arial"/>
                <a:cs typeface="Arial"/>
                <a:sym typeface="Arial"/>
              </a:rPr>
              <a:t>Date: MMM DD, YYYY</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rPr b="0" i="0" lang="en-US" sz="1800" u="none" cap="none" strike="noStrike">
                <a:solidFill>
                  <a:srgbClr val="000000"/>
                </a:solidFill>
                <a:latin typeface="Arial"/>
                <a:ea typeface="Arial"/>
                <a:cs typeface="Arial"/>
                <a:sym typeface="Arial"/>
              </a:rPr>
              <a:t>Project Lead: Harry Li, Ph.D. </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rPr b="0" i="0" lang="en-US" sz="1800" u="none" cap="none" strike="noStrike">
                <a:solidFill>
                  <a:srgbClr val="000000"/>
                </a:solidFill>
                <a:latin typeface="Arial"/>
                <a:ea typeface="Arial"/>
                <a:cs typeface="Arial"/>
                <a:sym typeface="Arial"/>
              </a:rPr>
              <a:t>Team members: </a:t>
            </a:r>
            <a:r>
              <a:rPr lang="en-US" sz="1800"/>
              <a:t>Minh Duc Ong</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lnSpc>
                <a:spcPct val="94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66" name="Google Shape;66;p14"/>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sp>
        <p:nvSpPr>
          <p:cNvPr id="67" name="Google Shape;67;p14"/>
          <p:cNvSpPr/>
          <p:nvPr/>
        </p:nvSpPr>
        <p:spPr>
          <a:xfrm>
            <a:off x="878040" y="6710400"/>
            <a:ext cx="2285640" cy="45684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731880" y="6711840"/>
            <a:ext cx="2377800" cy="364680"/>
          </a:xfrm>
          <a:prstGeom prst="rect">
            <a:avLst/>
          </a:prstGeom>
          <a:solidFill>
            <a:srgbClr val="FFCC00"/>
          </a:solidFill>
          <a:ln>
            <a:noFill/>
          </a:ln>
        </p:spPr>
        <p:txBody>
          <a:bodyPr anchorCtr="0" anchor="t" bIns="45000" lIns="90000" spcFirstLastPara="1" rIns="90000" wrap="square" tIns="45000">
            <a:noAutofit/>
          </a:bodyPr>
          <a:lstStyle/>
          <a:p>
            <a:pPr indent="0" lvl="0" marL="0" marR="0" rtl="0" algn="ctr">
              <a:lnSpc>
                <a:spcPct val="94000"/>
              </a:lnSpc>
              <a:spcBef>
                <a:spcPts val="0"/>
              </a:spcBef>
              <a:spcAft>
                <a:spcPts val="0"/>
              </a:spcAft>
              <a:buNone/>
            </a:pPr>
            <a:r>
              <a:rPr lang="en-US" sz="1800"/>
              <a:t>Public</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504000" y="10372"/>
            <a:ext cx="9072000" cy="1262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lang="en-US"/>
              <a:t>Result</a:t>
            </a:r>
            <a:endParaRPr/>
          </a:p>
        </p:txBody>
      </p:sp>
      <p:pic>
        <p:nvPicPr>
          <p:cNvPr id="175" name="Google Shape;175;p23"/>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pic>
        <p:nvPicPr>
          <p:cNvPr id="176" name="Google Shape;176;p23"/>
          <p:cNvPicPr preferRelativeResize="0"/>
          <p:nvPr/>
        </p:nvPicPr>
        <p:blipFill>
          <a:blip r:embed="rId4">
            <a:alphaModFix/>
          </a:blip>
          <a:stretch>
            <a:fillRect/>
          </a:stretch>
        </p:blipFill>
        <p:spPr>
          <a:xfrm>
            <a:off x="1224250" y="963124"/>
            <a:ext cx="3514725" cy="2400300"/>
          </a:xfrm>
          <a:prstGeom prst="rect">
            <a:avLst/>
          </a:prstGeom>
          <a:noFill/>
          <a:ln>
            <a:noFill/>
          </a:ln>
        </p:spPr>
      </p:pic>
      <p:pic>
        <p:nvPicPr>
          <p:cNvPr id="177" name="Google Shape;177;p23"/>
          <p:cNvPicPr preferRelativeResize="0"/>
          <p:nvPr/>
        </p:nvPicPr>
        <p:blipFill>
          <a:blip r:embed="rId5">
            <a:alphaModFix/>
          </a:blip>
          <a:stretch>
            <a:fillRect/>
          </a:stretch>
        </p:blipFill>
        <p:spPr>
          <a:xfrm>
            <a:off x="5734175" y="924813"/>
            <a:ext cx="3624762" cy="2476925"/>
          </a:xfrm>
          <a:prstGeom prst="rect">
            <a:avLst/>
          </a:prstGeom>
          <a:noFill/>
          <a:ln>
            <a:noFill/>
          </a:ln>
        </p:spPr>
      </p:pic>
      <p:sp>
        <p:nvSpPr>
          <p:cNvPr id="178" name="Google Shape;178;p23"/>
          <p:cNvSpPr txBox="1"/>
          <p:nvPr/>
        </p:nvSpPr>
        <p:spPr>
          <a:xfrm>
            <a:off x="2428375" y="7066625"/>
            <a:ext cx="8172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Image2</a:t>
            </a:r>
            <a:endParaRPr/>
          </a:p>
        </p:txBody>
      </p:sp>
      <p:sp>
        <p:nvSpPr>
          <p:cNvPr id="179" name="Google Shape;179;p23"/>
          <p:cNvSpPr txBox="1"/>
          <p:nvPr/>
        </p:nvSpPr>
        <p:spPr>
          <a:xfrm>
            <a:off x="6616850" y="3478350"/>
            <a:ext cx="2298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Canny Edge Detection 1</a:t>
            </a:r>
            <a:endParaRPr/>
          </a:p>
        </p:txBody>
      </p:sp>
      <p:pic>
        <p:nvPicPr>
          <p:cNvPr id="180" name="Google Shape;180;p23"/>
          <p:cNvPicPr preferRelativeResize="0"/>
          <p:nvPr/>
        </p:nvPicPr>
        <p:blipFill>
          <a:blip r:embed="rId6">
            <a:alphaModFix/>
          </a:blip>
          <a:stretch>
            <a:fillRect/>
          </a:stretch>
        </p:blipFill>
        <p:spPr>
          <a:xfrm>
            <a:off x="1148426" y="4129750"/>
            <a:ext cx="3514726" cy="2839263"/>
          </a:xfrm>
          <a:prstGeom prst="rect">
            <a:avLst/>
          </a:prstGeom>
          <a:noFill/>
          <a:ln>
            <a:noFill/>
          </a:ln>
        </p:spPr>
      </p:pic>
      <p:sp>
        <p:nvSpPr>
          <p:cNvPr id="181" name="Google Shape;181;p23"/>
          <p:cNvSpPr txBox="1"/>
          <p:nvPr/>
        </p:nvSpPr>
        <p:spPr>
          <a:xfrm>
            <a:off x="2428375" y="3401725"/>
            <a:ext cx="8172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Image1</a:t>
            </a:r>
            <a:endParaRPr/>
          </a:p>
        </p:txBody>
      </p:sp>
      <p:pic>
        <p:nvPicPr>
          <p:cNvPr id="182" name="Google Shape;182;p23"/>
          <p:cNvPicPr preferRelativeResize="0"/>
          <p:nvPr/>
        </p:nvPicPr>
        <p:blipFill>
          <a:blip r:embed="rId7">
            <a:alphaModFix/>
          </a:blip>
          <a:stretch>
            <a:fillRect/>
          </a:stretch>
        </p:blipFill>
        <p:spPr>
          <a:xfrm>
            <a:off x="5789174" y="4129775"/>
            <a:ext cx="3624749" cy="2928084"/>
          </a:xfrm>
          <a:prstGeom prst="rect">
            <a:avLst/>
          </a:prstGeom>
          <a:noFill/>
          <a:ln>
            <a:noFill/>
          </a:ln>
        </p:spPr>
      </p:pic>
      <p:sp>
        <p:nvSpPr>
          <p:cNvPr id="183" name="Google Shape;183;p23"/>
          <p:cNvSpPr txBox="1"/>
          <p:nvPr/>
        </p:nvSpPr>
        <p:spPr>
          <a:xfrm>
            <a:off x="5734175" y="6721850"/>
            <a:ext cx="2298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Canny Edge Detection 1</a:t>
            </a:r>
            <a:endParaRPr/>
          </a:p>
        </p:txBody>
      </p:sp>
      <p:sp>
        <p:nvSpPr>
          <p:cNvPr id="184" name="Google Shape;184;p23"/>
          <p:cNvSpPr txBox="1"/>
          <p:nvPr/>
        </p:nvSpPr>
        <p:spPr>
          <a:xfrm>
            <a:off x="6616850" y="7066625"/>
            <a:ext cx="2298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Canny Edge Detection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504000" y="10372"/>
            <a:ext cx="9072000" cy="1262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lang="en-US"/>
              <a:t>Q&amp;A</a:t>
            </a:r>
            <a:endParaRPr/>
          </a:p>
        </p:txBody>
      </p:sp>
      <p:pic>
        <p:nvPicPr>
          <p:cNvPr id="190" name="Google Shape;190;p24"/>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504000" y="10372"/>
            <a:ext cx="9072000" cy="126216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lang="en-US"/>
              <a:t>Edge Detection?</a:t>
            </a:r>
            <a:endParaRPr/>
          </a:p>
        </p:txBody>
      </p:sp>
      <p:sp>
        <p:nvSpPr>
          <p:cNvPr id="74" name="Google Shape;74;p15"/>
          <p:cNvSpPr txBox="1"/>
          <p:nvPr>
            <p:ph idx="1" type="subTitle"/>
          </p:nvPr>
        </p:nvSpPr>
        <p:spPr>
          <a:xfrm>
            <a:off x="282025" y="1065499"/>
            <a:ext cx="9798600" cy="2120400"/>
          </a:xfrm>
          <a:prstGeom prst="rect">
            <a:avLst/>
          </a:prstGeom>
          <a:noFill/>
          <a:ln>
            <a:noFill/>
          </a:ln>
        </p:spPr>
        <p:txBody>
          <a:bodyPr anchorCtr="0" anchor="ctr" bIns="0" lIns="0" spcFirstLastPara="1" rIns="0" wrap="square" tIns="0">
            <a:noAutofit/>
          </a:bodyPr>
          <a:lstStyle/>
          <a:p>
            <a:pPr indent="0" lvl="0" marL="0" marR="0" rtl="0" algn="just">
              <a:lnSpc>
                <a:spcPct val="90000"/>
              </a:lnSpc>
              <a:spcBef>
                <a:spcPts val="0"/>
              </a:spcBef>
              <a:spcAft>
                <a:spcPts val="0"/>
              </a:spcAft>
              <a:buClr>
                <a:schemeClr val="dk1"/>
              </a:buClr>
              <a:buSzPts val="2000"/>
              <a:buFont typeface="Arial"/>
              <a:buNone/>
            </a:pPr>
            <a:r>
              <a:rPr lang="en-US" sz="2000"/>
              <a:t>The early stage of vision processing identify features in images that are relevant to estimating the structure and properties of objects in scene. Edges are such features. Edges are significant local changes in the image and are important features for analyzing images. Edges typically occur on the boundary between two different regions in an image. Due to its importance, edge detection continues to be an active research area.</a:t>
            </a:r>
            <a:endParaRPr b="0" i="0" sz="4400" u="none" cap="none" strike="noStrike">
              <a:solidFill>
                <a:schemeClr val="dk1"/>
              </a:solidFill>
              <a:latin typeface="Arial"/>
              <a:ea typeface="Arial"/>
              <a:cs typeface="Arial"/>
              <a:sym typeface="Arial"/>
            </a:endParaRPr>
          </a:p>
        </p:txBody>
      </p:sp>
      <p:pic>
        <p:nvPicPr>
          <p:cNvPr id="75" name="Google Shape;75;p15"/>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pic>
        <p:nvPicPr>
          <p:cNvPr id="76" name="Google Shape;76;p15"/>
          <p:cNvPicPr preferRelativeResize="0"/>
          <p:nvPr/>
        </p:nvPicPr>
        <p:blipFill>
          <a:blip r:embed="rId4">
            <a:alphaModFix/>
          </a:blip>
          <a:stretch>
            <a:fillRect/>
          </a:stretch>
        </p:blipFill>
        <p:spPr>
          <a:xfrm>
            <a:off x="1096550" y="4053399"/>
            <a:ext cx="3514725" cy="2400300"/>
          </a:xfrm>
          <a:prstGeom prst="rect">
            <a:avLst/>
          </a:prstGeom>
          <a:noFill/>
          <a:ln>
            <a:noFill/>
          </a:ln>
        </p:spPr>
      </p:pic>
      <p:pic>
        <p:nvPicPr>
          <p:cNvPr id="77" name="Google Shape;77;p15"/>
          <p:cNvPicPr preferRelativeResize="0"/>
          <p:nvPr/>
        </p:nvPicPr>
        <p:blipFill>
          <a:blip r:embed="rId5">
            <a:alphaModFix/>
          </a:blip>
          <a:stretch>
            <a:fillRect/>
          </a:stretch>
        </p:blipFill>
        <p:spPr>
          <a:xfrm>
            <a:off x="5606475" y="4015088"/>
            <a:ext cx="3624762" cy="2476925"/>
          </a:xfrm>
          <a:prstGeom prst="rect">
            <a:avLst/>
          </a:prstGeom>
          <a:noFill/>
          <a:ln>
            <a:noFill/>
          </a:ln>
        </p:spPr>
      </p:pic>
      <p:sp>
        <p:nvSpPr>
          <p:cNvPr id="78" name="Google Shape;78;p15"/>
          <p:cNvSpPr txBox="1"/>
          <p:nvPr/>
        </p:nvSpPr>
        <p:spPr>
          <a:xfrm>
            <a:off x="2326225" y="6492000"/>
            <a:ext cx="8172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Image</a:t>
            </a:r>
            <a:endParaRPr/>
          </a:p>
        </p:txBody>
      </p:sp>
      <p:sp>
        <p:nvSpPr>
          <p:cNvPr id="79" name="Google Shape;79;p15"/>
          <p:cNvSpPr txBox="1"/>
          <p:nvPr/>
        </p:nvSpPr>
        <p:spPr>
          <a:xfrm>
            <a:off x="6489150" y="6568625"/>
            <a:ext cx="22986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Canny Edge Detection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883238" y="211920"/>
            <a:ext cx="9072000" cy="1262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lang="en-US"/>
              <a:t>A simple example with Sobel filter</a:t>
            </a:r>
            <a:endParaRPr/>
          </a:p>
        </p:txBody>
      </p:sp>
      <p:pic>
        <p:nvPicPr>
          <p:cNvPr id="85" name="Google Shape;85;p16"/>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graphicFrame>
        <p:nvGraphicFramePr>
          <p:cNvPr id="86" name="Google Shape;86;p16"/>
          <p:cNvGraphicFramePr/>
          <p:nvPr/>
        </p:nvGraphicFramePr>
        <p:xfrm>
          <a:off x="1013938" y="1770588"/>
          <a:ext cx="3000000" cy="3000000"/>
        </p:xfrm>
        <a:graphic>
          <a:graphicData uri="http://schemas.openxmlformats.org/drawingml/2006/table">
            <a:tbl>
              <a:tblPr>
                <a:noFill/>
                <a:tableStyleId>{88FE9783-EF36-49F6-B2B5-42CBF42BF814}</a:tableStyleId>
              </a:tblPr>
              <a:tblGrid>
                <a:gridCol w="481900"/>
                <a:gridCol w="481900"/>
                <a:gridCol w="481900"/>
                <a:gridCol w="481900"/>
                <a:gridCol w="481900"/>
                <a:gridCol w="481900"/>
              </a:tblGrid>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10</a:t>
                      </a:r>
                      <a:endParaRPr/>
                    </a:p>
                  </a:txBody>
                  <a:tcPr marT="91425" marB="91425" marR="91425" marL="91425"/>
                </a:tc>
              </a:tr>
            </a:tbl>
          </a:graphicData>
        </a:graphic>
      </p:graphicFrame>
      <p:sp>
        <p:nvSpPr>
          <p:cNvPr id="87" name="Google Shape;87;p16"/>
          <p:cNvSpPr txBox="1"/>
          <p:nvPr/>
        </p:nvSpPr>
        <p:spPr>
          <a:xfrm>
            <a:off x="3970650" y="2596450"/>
            <a:ext cx="5550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a:t>
            </a:r>
            <a:endParaRPr sz="4800"/>
          </a:p>
        </p:txBody>
      </p:sp>
      <p:graphicFrame>
        <p:nvGraphicFramePr>
          <p:cNvPr id="88" name="Google Shape;88;p16"/>
          <p:cNvGraphicFramePr/>
          <p:nvPr/>
        </p:nvGraphicFramePr>
        <p:xfrm>
          <a:off x="4461788" y="2327238"/>
          <a:ext cx="3000000" cy="3000000"/>
        </p:xfrm>
        <a:graphic>
          <a:graphicData uri="http://schemas.openxmlformats.org/drawingml/2006/table">
            <a:tbl>
              <a:tblPr>
                <a:noFill/>
                <a:tableStyleId>{88FE9783-EF36-49F6-B2B5-42CBF42BF814}</a:tableStyleId>
              </a:tblPr>
              <a:tblGrid>
                <a:gridCol w="594075"/>
                <a:gridCol w="594075"/>
                <a:gridCol w="594075"/>
              </a:tblGrid>
              <a:tr h="4547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45475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2</a:t>
                      </a:r>
                      <a:endParaRPr/>
                    </a:p>
                  </a:txBody>
                  <a:tcPr marT="91425" marB="91425" marR="91425" marL="91425"/>
                </a:tc>
              </a:tr>
              <a:tr h="4547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bl>
          </a:graphicData>
        </a:graphic>
      </p:graphicFrame>
      <p:sp>
        <p:nvSpPr>
          <p:cNvPr id="89" name="Google Shape;89;p16"/>
          <p:cNvSpPr txBox="1"/>
          <p:nvPr/>
        </p:nvSpPr>
        <p:spPr>
          <a:xfrm>
            <a:off x="6460725" y="2596450"/>
            <a:ext cx="5550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a:t>
            </a:r>
            <a:endParaRPr sz="4800"/>
          </a:p>
        </p:txBody>
      </p:sp>
      <p:graphicFrame>
        <p:nvGraphicFramePr>
          <p:cNvPr id="90" name="Google Shape;90;p16"/>
          <p:cNvGraphicFramePr/>
          <p:nvPr/>
        </p:nvGraphicFramePr>
        <p:xfrm>
          <a:off x="7232413" y="2117525"/>
          <a:ext cx="3000000" cy="3000000"/>
        </p:xfrm>
        <a:graphic>
          <a:graphicData uri="http://schemas.openxmlformats.org/drawingml/2006/table">
            <a:tbl>
              <a:tblPr>
                <a:noFill/>
                <a:tableStyleId>{88FE9783-EF36-49F6-B2B5-42CBF42BF814}</a:tableStyleId>
              </a:tblPr>
              <a:tblGrid>
                <a:gridCol w="481900"/>
                <a:gridCol w="481900"/>
                <a:gridCol w="481900"/>
                <a:gridCol w="481900"/>
              </a:tblGrid>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bl>
          </a:graphicData>
        </a:graphic>
      </p:graphicFrame>
      <p:graphicFrame>
        <p:nvGraphicFramePr>
          <p:cNvPr id="91" name="Google Shape;91;p16"/>
          <p:cNvGraphicFramePr/>
          <p:nvPr/>
        </p:nvGraphicFramePr>
        <p:xfrm>
          <a:off x="1013938" y="4809788"/>
          <a:ext cx="3000000" cy="3000000"/>
        </p:xfrm>
        <a:graphic>
          <a:graphicData uri="http://schemas.openxmlformats.org/drawingml/2006/table">
            <a:tbl>
              <a:tblPr>
                <a:noFill/>
                <a:tableStyleId>{88FE9783-EF36-49F6-B2B5-42CBF42BF814}</a:tableStyleId>
              </a:tblPr>
              <a:tblGrid>
                <a:gridCol w="481900"/>
                <a:gridCol w="481900"/>
                <a:gridCol w="481900"/>
                <a:gridCol w="481900"/>
                <a:gridCol w="481900"/>
                <a:gridCol w="481900"/>
              </a:tblGrid>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10</a:t>
                      </a:r>
                      <a:endParaRPr/>
                    </a:p>
                  </a:txBody>
                  <a:tcPr marT="91425" marB="91425" marR="91425" marL="91425"/>
                </a:tc>
              </a:tr>
            </a:tbl>
          </a:graphicData>
        </a:graphic>
      </p:graphicFrame>
      <p:sp>
        <p:nvSpPr>
          <p:cNvPr id="92" name="Google Shape;92;p16"/>
          <p:cNvSpPr txBox="1"/>
          <p:nvPr/>
        </p:nvSpPr>
        <p:spPr>
          <a:xfrm>
            <a:off x="3970650" y="5635650"/>
            <a:ext cx="5550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a:t>
            </a:r>
            <a:endParaRPr sz="4800"/>
          </a:p>
        </p:txBody>
      </p:sp>
      <p:graphicFrame>
        <p:nvGraphicFramePr>
          <p:cNvPr id="93" name="Google Shape;93;p16"/>
          <p:cNvGraphicFramePr/>
          <p:nvPr/>
        </p:nvGraphicFramePr>
        <p:xfrm>
          <a:off x="4461788" y="5366438"/>
          <a:ext cx="3000000" cy="3000000"/>
        </p:xfrm>
        <a:graphic>
          <a:graphicData uri="http://schemas.openxmlformats.org/drawingml/2006/table">
            <a:tbl>
              <a:tblPr>
                <a:noFill/>
                <a:tableStyleId>{88FE9783-EF36-49F6-B2B5-42CBF42BF814}</a:tableStyleId>
              </a:tblPr>
              <a:tblGrid>
                <a:gridCol w="594075"/>
                <a:gridCol w="594075"/>
                <a:gridCol w="594075"/>
              </a:tblGrid>
              <a:tr h="4547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-2</a:t>
                      </a:r>
                      <a:endParaRPr/>
                    </a:p>
                  </a:txBody>
                  <a:tcPr marT="91425" marB="91425" marR="91425" marL="91425"/>
                </a:tc>
              </a:tr>
              <a:tr h="45475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4547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bl>
          </a:graphicData>
        </a:graphic>
      </p:graphicFrame>
      <p:sp>
        <p:nvSpPr>
          <p:cNvPr id="94" name="Google Shape;94;p16"/>
          <p:cNvSpPr txBox="1"/>
          <p:nvPr/>
        </p:nvSpPr>
        <p:spPr>
          <a:xfrm>
            <a:off x="6460725" y="5635650"/>
            <a:ext cx="5550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a:t>
            </a:r>
            <a:endParaRPr sz="4800"/>
          </a:p>
        </p:txBody>
      </p:sp>
      <p:graphicFrame>
        <p:nvGraphicFramePr>
          <p:cNvPr id="95" name="Google Shape;95;p16"/>
          <p:cNvGraphicFramePr/>
          <p:nvPr/>
        </p:nvGraphicFramePr>
        <p:xfrm>
          <a:off x="7296263" y="5016250"/>
          <a:ext cx="3000000" cy="3000000"/>
        </p:xfrm>
        <a:graphic>
          <a:graphicData uri="http://schemas.openxmlformats.org/drawingml/2006/table">
            <a:tbl>
              <a:tblPr>
                <a:noFill/>
                <a:tableStyleId>{88FE9783-EF36-49F6-B2B5-42CBF42BF814}</a:tableStyleId>
              </a:tblPr>
              <a:tblGrid>
                <a:gridCol w="481900"/>
                <a:gridCol w="481900"/>
                <a:gridCol w="481900"/>
                <a:gridCol w="481900"/>
              </a:tblGrid>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412925">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bl>
          </a:graphicData>
        </a:graphic>
      </p:graphicFrame>
      <p:sp>
        <p:nvSpPr>
          <p:cNvPr id="96" name="Google Shape;96;p16"/>
          <p:cNvSpPr txBox="1"/>
          <p:nvPr/>
        </p:nvSpPr>
        <p:spPr>
          <a:xfrm>
            <a:off x="1368500" y="1079050"/>
            <a:ext cx="73734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nvSpPr>
        <p:spPr>
          <a:xfrm>
            <a:off x="1977750" y="4216225"/>
            <a:ext cx="1353600" cy="2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Image</a:t>
            </a:r>
            <a:endParaRPr sz="1800"/>
          </a:p>
        </p:txBody>
      </p:sp>
      <p:sp>
        <p:nvSpPr>
          <p:cNvPr id="98" name="Google Shape;98;p16"/>
          <p:cNvSpPr txBox="1"/>
          <p:nvPr/>
        </p:nvSpPr>
        <p:spPr>
          <a:xfrm>
            <a:off x="1977750" y="7190325"/>
            <a:ext cx="1353600" cy="2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Image</a:t>
            </a:r>
            <a:endParaRPr sz="1800"/>
          </a:p>
        </p:txBody>
      </p:sp>
      <p:sp>
        <p:nvSpPr>
          <p:cNvPr id="99" name="Google Shape;99;p16"/>
          <p:cNvSpPr txBox="1"/>
          <p:nvPr/>
        </p:nvSpPr>
        <p:spPr>
          <a:xfrm>
            <a:off x="2445725" y="1250550"/>
            <a:ext cx="17823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Sobel Filter:</a:t>
            </a:r>
            <a:endParaRPr sz="1800"/>
          </a:p>
        </p:txBody>
      </p:sp>
      <p:pic>
        <p:nvPicPr>
          <p:cNvPr id="100" name="Google Shape;100;p16"/>
          <p:cNvPicPr preferRelativeResize="0"/>
          <p:nvPr/>
        </p:nvPicPr>
        <p:blipFill>
          <a:blip r:embed="rId4">
            <a:alphaModFix/>
          </a:blip>
          <a:stretch>
            <a:fillRect/>
          </a:stretch>
        </p:blipFill>
        <p:spPr>
          <a:xfrm>
            <a:off x="4037611" y="1079049"/>
            <a:ext cx="2763286" cy="841000"/>
          </a:xfrm>
          <a:prstGeom prst="rect">
            <a:avLst/>
          </a:prstGeom>
          <a:noFill/>
          <a:ln>
            <a:noFill/>
          </a:ln>
        </p:spPr>
      </p:pic>
      <p:pic>
        <p:nvPicPr>
          <p:cNvPr id="101" name="Google Shape;101;p16"/>
          <p:cNvPicPr preferRelativeResize="0"/>
          <p:nvPr/>
        </p:nvPicPr>
        <p:blipFill>
          <a:blip r:embed="rId5">
            <a:alphaModFix/>
          </a:blip>
          <a:stretch>
            <a:fillRect/>
          </a:stretch>
        </p:blipFill>
        <p:spPr>
          <a:xfrm>
            <a:off x="8029113" y="3769213"/>
            <a:ext cx="590550" cy="504825"/>
          </a:xfrm>
          <a:prstGeom prst="rect">
            <a:avLst/>
          </a:prstGeom>
          <a:noFill/>
          <a:ln>
            <a:noFill/>
          </a:ln>
        </p:spPr>
      </p:pic>
      <p:pic>
        <p:nvPicPr>
          <p:cNvPr id="102" name="Google Shape;102;p16"/>
          <p:cNvPicPr preferRelativeResize="0"/>
          <p:nvPr/>
        </p:nvPicPr>
        <p:blipFill>
          <a:blip r:embed="rId6">
            <a:alphaModFix/>
          </a:blip>
          <a:stretch>
            <a:fillRect/>
          </a:stretch>
        </p:blipFill>
        <p:spPr>
          <a:xfrm>
            <a:off x="8151350" y="6730695"/>
            <a:ext cx="590550" cy="533400"/>
          </a:xfrm>
          <a:prstGeom prst="rect">
            <a:avLst/>
          </a:prstGeom>
          <a:noFill/>
          <a:ln>
            <a:noFill/>
          </a:ln>
        </p:spPr>
      </p:pic>
      <p:sp>
        <p:nvSpPr>
          <p:cNvPr id="103" name="Google Shape;103;p16"/>
          <p:cNvSpPr txBox="1"/>
          <p:nvPr/>
        </p:nvSpPr>
        <p:spPr>
          <a:xfrm>
            <a:off x="4854625" y="3691500"/>
            <a:ext cx="1443000" cy="2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Kernel x</a:t>
            </a:r>
            <a:endParaRPr sz="1800"/>
          </a:p>
        </p:txBody>
      </p:sp>
      <p:sp>
        <p:nvSpPr>
          <p:cNvPr id="104" name="Google Shape;104;p16"/>
          <p:cNvSpPr txBox="1"/>
          <p:nvPr/>
        </p:nvSpPr>
        <p:spPr>
          <a:xfrm>
            <a:off x="4854625" y="6730700"/>
            <a:ext cx="1443000" cy="2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Kernel y</a:t>
            </a:r>
            <a:endParaRPr sz="1800"/>
          </a:p>
          <a:p>
            <a:pPr indent="0" lvl="0" marL="0" rtl="0" algn="l">
              <a:spcBef>
                <a:spcPts val="0"/>
              </a:spcBef>
              <a:spcAft>
                <a:spcPts val="0"/>
              </a:spcAft>
              <a:buNone/>
            </a:pPr>
            <a:r>
              <a:t/>
            </a:r>
            <a:endParaRPr sz="1800"/>
          </a:p>
        </p:txBody>
      </p:sp>
      <p:pic>
        <p:nvPicPr>
          <p:cNvPr id="105" name="Google Shape;105;p16"/>
          <p:cNvPicPr preferRelativeResize="0"/>
          <p:nvPr/>
        </p:nvPicPr>
        <p:blipFill>
          <a:blip r:embed="rId7">
            <a:alphaModFix/>
          </a:blip>
          <a:stretch>
            <a:fillRect/>
          </a:stretch>
        </p:blipFill>
        <p:spPr>
          <a:xfrm>
            <a:off x="7184563" y="1004250"/>
            <a:ext cx="2524125" cy="99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504000" y="10372"/>
            <a:ext cx="9072000" cy="1262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lang="en-US"/>
              <a:t>Canny</a:t>
            </a:r>
            <a:r>
              <a:rPr lang="en-US"/>
              <a:t> Edge Detection</a:t>
            </a:r>
            <a:endParaRPr/>
          </a:p>
        </p:txBody>
      </p:sp>
      <p:sp>
        <p:nvSpPr>
          <p:cNvPr id="111" name="Google Shape;111;p17"/>
          <p:cNvSpPr txBox="1"/>
          <p:nvPr>
            <p:ph idx="1" type="subTitle"/>
          </p:nvPr>
        </p:nvSpPr>
        <p:spPr>
          <a:xfrm>
            <a:off x="195700" y="1657434"/>
            <a:ext cx="9798600" cy="664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000"/>
              <a:buFont typeface="Arial"/>
              <a:buNone/>
            </a:pPr>
            <a:r>
              <a:rPr lang="en-US" sz="2000"/>
              <a:t>Canny Edge Detection is a popular edge detection algorithm. It was developed by John F. Canny in</a:t>
            </a:r>
            <a:endParaRPr b="0" i="0" sz="4400" u="none" cap="none" strike="noStrike">
              <a:solidFill>
                <a:schemeClr val="dk1"/>
              </a:solidFill>
              <a:latin typeface="Arial"/>
              <a:ea typeface="Arial"/>
              <a:cs typeface="Arial"/>
              <a:sym typeface="Arial"/>
            </a:endParaRPr>
          </a:p>
        </p:txBody>
      </p:sp>
      <p:pic>
        <p:nvPicPr>
          <p:cNvPr id="112" name="Google Shape;112;p17"/>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sp>
        <p:nvSpPr>
          <p:cNvPr id="113" name="Google Shape;113;p17"/>
          <p:cNvSpPr txBox="1"/>
          <p:nvPr/>
        </p:nvSpPr>
        <p:spPr>
          <a:xfrm>
            <a:off x="504000" y="2707175"/>
            <a:ext cx="9241500" cy="3850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US" sz="2000"/>
              <a:t>1.</a:t>
            </a:r>
            <a:r>
              <a:rPr lang="en-US" sz="2000"/>
              <a:t>Noise reduction: Gaussian Blur to remove the noise</a:t>
            </a:r>
            <a:endParaRPr sz="2000"/>
          </a:p>
          <a:p>
            <a:pPr indent="0" lvl="0" marL="0" rtl="0" algn="l">
              <a:lnSpc>
                <a:spcPct val="200000"/>
              </a:lnSpc>
              <a:spcBef>
                <a:spcPts val="0"/>
              </a:spcBef>
              <a:spcAft>
                <a:spcPts val="0"/>
              </a:spcAft>
              <a:buNone/>
            </a:pPr>
            <a:r>
              <a:rPr lang="en-US" sz="2000"/>
              <a:t>2.Gradient calculation: Sobel filter to highlight the edge and find gradient</a:t>
            </a:r>
            <a:endParaRPr sz="2000"/>
          </a:p>
          <a:p>
            <a:pPr indent="0" lvl="0" marL="0" rtl="0" algn="l">
              <a:lnSpc>
                <a:spcPct val="200000"/>
              </a:lnSpc>
              <a:spcBef>
                <a:spcPts val="0"/>
              </a:spcBef>
              <a:spcAft>
                <a:spcPts val="0"/>
              </a:spcAft>
              <a:buNone/>
            </a:pPr>
            <a:r>
              <a:rPr lang="en-US" sz="2000"/>
              <a:t>3.Non-maximum suppression: to thin out the edges</a:t>
            </a:r>
            <a:endParaRPr sz="2000"/>
          </a:p>
          <a:p>
            <a:pPr indent="0" lvl="0" marL="0" rtl="0" algn="l">
              <a:lnSpc>
                <a:spcPct val="200000"/>
              </a:lnSpc>
              <a:spcBef>
                <a:spcPts val="0"/>
              </a:spcBef>
              <a:spcAft>
                <a:spcPts val="0"/>
              </a:spcAft>
              <a:buNone/>
            </a:pPr>
            <a:r>
              <a:rPr lang="en-US" sz="2000"/>
              <a:t>4.Edge Tracking by Hysteresis: transform weak pixels into strong ones.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10500" y="-86740"/>
            <a:ext cx="9072000" cy="1262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lang="en-US"/>
              <a:t>Gaussian Blur</a:t>
            </a:r>
            <a:endParaRPr/>
          </a:p>
        </p:txBody>
      </p:sp>
      <p:pic>
        <p:nvPicPr>
          <p:cNvPr id="119" name="Google Shape;119;p18"/>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sp>
        <p:nvSpPr>
          <p:cNvPr id="120" name="Google Shape;120;p18"/>
          <p:cNvSpPr txBox="1"/>
          <p:nvPr/>
        </p:nvSpPr>
        <p:spPr>
          <a:xfrm>
            <a:off x="959875" y="925775"/>
            <a:ext cx="31668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What is noise in images?</a:t>
            </a:r>
            <a:endParaRPr sz="1800"/>
          </a:p>
        </p:txBody>
      </p:sp>
      <p:graphicFrame>
        <p:nvGraphicFramePr>
          <p:cNvPr id="121" name="Google Shape;121;p18"/>
          <p:cNvGraphicFramePr/>
          <p:nvPr/>
        </p:nvGraphicFramePr>
        <p:xfrm>
          <a:off x="4241600" y="925763"/>
          <a:ext cx="3000000" cy="3000000"/>
        </p:xfrm>
        <a:graphic>
          <a:graphicData uri="http://schemas.openxmlformats.org/drawingml/2006/table">
            <a:tbl>
              <a:tblPr>
                <a:noFill/>
                <a:tableStyleId>{88FE9783-EF36-49F6-B2B5-42CBF42BF814}</a:tableStyleId>
              </a:tblPr>
              <a:tblGrid>
                <a:gridCol w="798275"/>
                <a:gridCol w="798275"/>
                <a:gridCol w="798275"/>
                <a:gridCol w="798275"/>
                <a:gridCol w="798275"/>
              </a:tblGrid>
              <a:tr h="593075">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tc>
              </a:tr>
              <a:tr h="593075">
                <a:tc>
                  <a:txBody>
                    <a:bodyPr/>
                    <a:lstStyle/>
                    <a:p>
                      <a:pPr indent="0" lvl="0" marL="0" rtl="0" algn="ctr">
                        <a:spcBef>
                          <a:spcPts val="0"/>
                        </a:spcBef>
                        <a:spcAft>
                          <a:spcPts val="0"/>
                        </a:spcAft>
                        <a:buNone/>
                      </a:pPr>
                      <a:r>
                        <a:rPr lang="en-US"/>
                        <a:t>100</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ctr">
                        <a:spcBef>
                          <a:spcPts val="0"/>
                        </a:spcBef>
                        <a:spcAft>
                          <a:spcPts val="0"/>
                        </a:spcAft>
                        <a:buNone/>
                      </a:pPr>
                      <a:r>
                        <a:rPr lang="en-US"/>
                        <a:t>55</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US"/>
                        <a:t>100</a:t>
                      </a:r>
                      <a:endParaRPr/>
                    </a:p>
                  </a:txBody>
                  <a:tcPr marT="91425" marB="91425" marR="91425" marL="91425">
                    <a:lnL cap="flat" cmpd="sng" w="9525">
                      <a:solidFill>
                        <a:srgbClr val="FF0000"/>
                      </a:solidFill>
                      <a:prstDash val="solid"/>
                      <a:round/>
                      <a:headEnd len="sm" w="sm" type="none"/>
                      <a:tailEnd len="sm" w="sm" type="none"/>
                    </a:lnL>
                  </a:tcPr>
                </a:tc>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tc>
              </a:tr>
              <a:tr h="593075">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r>
              <a:tr h="593075">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r>
              <a:tr h="593075">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100</a:t>
                      </a:r>
                      <a:endParaRPr/>
                    </a:p>
                  </a:txBody>
                  <a:tcPr marT="91425" marB="91425" marR="91425" marL="91425"/>
                </a:tc>
              </a:tr>
            </a:tbl>
          </a:graphicData>
        </a:graphic>
      </p:graphicFrame>
      <p:sp>
        <p:nvSpPr>
          <p:cNvPr id="122" name="Google Shape;122;p18"/>
          <p:cNvSpPr txBox="1"/>
          <p:nvPr/>
        </p:nvSpPr>
        <p:spPr>
          <a:xfrm>
            <a:off x="746625" y="4057150"/>
            <a:ext cx="31668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Averaging to remove noise:</a:t>
            </a:r>
            <a:endParaRPr sz="1800"/>
          </a:p>
        </p:txBody>
      </p:sp>
      <p:graphicFrame>
        <p:nvGraphicFramePr>
          <p:cNvPr id="123" name="Google Shape;123;p18"/>
          <p:cNvGraphicFramePr/>
          <p:nvPr/>
        </p:nvGraphicFramePr>
        <p:xfrm>
          <a:off x="129725" y="4475688"/>
          <a:ext cx="3000000" cy="3000000"/>
        </p:xfrm>
        <a:graphic>
          <a:graphicData uri="http://schemas.openxmlformats.org/drawingml/2006/table">
            <a:tbl>
              <a:tblPr>
                <a:noFill/>
                <a:tableStyleId>{88FE9783-EF36-49F6-B2B5-42CBF42BF814}</a:tableStyleId>
              </a:tblPr>
              <a:tblGrid>
                <a:gridCol w="662075"/>
                <a:gridCol w="662075"/>
                <a:gridCol w="662075"/>
                <a:gridCol w="662075"/>
                <a:gridCol w="662075"/>
              </a:tblGrid>
              <a:tr h="552225">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tc>
              </a:tr>
              <a:tr h="552225">
                <a:tc>
                  <a:txBody>
                    <a:bodyPr/>
                    <a:lstStyle/>
                    <a:p>
                      <a:pPr indent="0" lvl="0" marL="0" rtl="0" algn="ctr">
                        <a:spcBef>
                          <a:spcPts val="0"/>
                        </a:spcBef>
                        <a:spcAft>
                          <a:spcPts val="0"/>
                        </a:spcAft>
                        <a:buNone/>
                      </a:pPr>
                      <a:r>
                        <a:rPr lang="en-US"/>
                        <a:t>100</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ctr">
                        <a:spcBef>
                          <a:spcPts val="0"/>
                        </a:spcBef>
                        <a:spcAft>
                          <a:spcPts val="0"/>
                        </a:spcAft>
                        <a:buNone/>
                      </a:pPr>
                      <a:r>
                        <a:rPr lang="en-US"/>
                        <a:t>55</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US"/>
                        <a:t>100</a:t>
                      </a:r>
                      <a:endParaRPr/>
                    </a:p>
                  </a:txBody>
                  <a:tcPr marT="91425" marB="91425" marR="91425" marL="91425">
                    <a:lnL cap="flat" cmpd="sng" w="9525">
                      <a:solidFill>
                        <a:srgbClr val="FF0000"/>
                      </a:solidFill>
                      <a:prstDash val="solid"/>
                      <a:round/>
                      <a:headEnd len="sm" w="sm" type="none"/>
                      <a:tailEnd len="sm" w="sm" type="none"/>
                    </a:lnL>
                  </a:tcPr>
                </a:tc>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tc>
              </a:tr>
              <a:tr h="552225">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r>
              <a:tr h="552225">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r>
              <a:tr h="552225">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r>
            </a:tbl>
          </a:graphicData>
        </a:graphic>
      </p:graphicFrame>
      <p:sp>
        <p:nvSpPr>
          <p:cNvPr id="124" name="Google Shape;124;p18"/>
          <p:cNvSpPr txBox="1"/>
          <p:nvPr/>
        </p:nvSpPr>
        <p:spPr>
          <a:xfrm>
            <a:off x="3495400" y="5503100"/>
            <a:ext cx="5550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a:t>
            </a:r>
            <a:endParaRPr sz="4800"/>
          </a:p>
        </p:txBody>
      </p:sp>
      <p:graphicFrame>
        <p:nvGraphicFramePr>
          <p:cNvPr id="125" name="Google Shape;125;p18"/>
          <p:cNvGraphicFramePr/>
          <p:nvPr/>
        </p:nvGraphicFramePr>
        <p:xfrm>
          <a:off x="4183638" y="5212438"/>
          <a:ext cx="3000000" cy="3000000"/>
        </p:xfrm>
        <a:graphic>
          <a:graphicData uri="http://schemas.openxmlformats.org/drawingml/2006/table">
            <a:tbl>
              <a:tblPr>
                <a:noFill/>
                <a:tableStyleId>{88FE9783-EF36-49F6-B2B5-42CBF42BF814}</a:tableStyleId>
              </a:tblPr>
              <a:tblGrid>
                <a:gridCol w="533050"/>
                <a:gridCol w="533050"/>
                <a:gridCol w="533050"/>
              </a:tblGrid>
              <a:tr h="4547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4547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4547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bl>
          </a:graphicData>
        </a:graphic>
      </p:graphicFrame>
      <p:pic>
        <p:nvPicPr>
          <p:cNvPr id="126" name="Google Shape;126;p18"/>
          <p:cNvPicPr preferRelativeResize="0"/>
          <p:nvPr/>
        </p:nvPicPr>
        <p:blipFill>
          <a:blip r:embed="rId4">
            <a:alphaModFix/>
          </a:blip>
          <a:stretch>
            <a:fillRect/>
          </a:stretch>
        </p:blipFill>
        <p:spPr>
          <a:xfrm>
            <a:off x="3812338" y="5276713"/>
            <a:ext cx="314325" cy="895350"/>
          </a:xfrm>
          <a:prstGeom prst="rect">
            <a:avLst/>
          </a:prstGeom>
          <a:noFill/>
          <a:ln>
            <a:noFill/>
          </a:ln>
        </p:spPr>
      </p:pic>
      <p:sp>
        <p:nvSpPr>
          <p:cNvPr id="127" name="Google Shape;127;p18"/>
          <p:cNvSpPr txBox="1"/>
          <p:nvPr/>
        </p:nvSpPr>
        <p:spPr>
          <a:xfrm>
            <a:off x="5839775" y="5503100"/>
            <a:ext cx="5550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a:t>
            </a:r>
            <a:endParaRPr sz="4800"/>
          </a:p>
        </p:txBody>
      </p:sp>
      <p:graphicFrame>
        <p:nvGraphicFramePr>
          <p:cNvPr id="128" name="Google Shape;128;p18"/>
          <p:cNvGraphicFramePr/>
          <p:nvPr/>
        </p:nvGraphicFramePr>
        <p:xfrm>
          <a:off x="6451750" y="4514013"/>
          <a:ext cx="3000000" cy="3000000"/>
        </p:xfrm>
        <a:graphic>
          <a:graphicData uri="http://schemas.openxmlformats.org/drawingml/2006/table">
            <a:tbl>
              <a:tblPr>
                <a:noFill/>
                <a:tableStyleId>{88FE9783-EF36-49F6-B2B5-42CBF42BF814}</a:tableStyleId>
              </a:tblPr>
              <a:tblGrid>
                <a:gridCol w="662075"/>
                <a:gridCol w="662075"/>
                <a:gridCol w="662075"/>
                <a:gridCol w="662075"/>
                <a:gridCol w="662075"/>
              </a:tblGrid>
              <a:tr h="552225">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tc>
              </a:tr>
              <a:tr h="552225">
                <a:tc>
                  <a:txBody>
                    <a:bodyPr/>
                    <a:lstStyle/>
                    <a:p>
                      <a:pPr indent="0" lvl="0" marL="0" rtl="0" algn="ctr">
                        <a:spcBef>
                          <a:spcPts val="0"/>
                        </a:spcBef>
                        <a:spcAft>
                          <a:spcPts val="0"/>
                        </a:spcAft>
                        <a:buNone/>
                      </a:pPr>
                      <a:r>
                        <a:rPr lang="en-US"/>
                        <a:t>100</a:t>
                      </a:r>
                      <a:endParaRPr/>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ctr">
                        <a:spcBef>
                          <a:spcPts val="0"/>
                        </a:spcBef>
                        <a:spcAft>
                          <a:spcPts val="0"/>
                        </a:spcAft>
                        <a:buNone/>
                      </a:pPr>
                      <a:r>
                        <a:rPr lang="en-US"/>
                        <a:t>9</a:t>
                      </a:r>
                      <a:r>
                        <a:rPr lang="en-US"/>
                        <a:t>5</a:t>
                      </a:r>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ctr">
                        <a:spcBef>
                          <a:spcPts val="0"/>
                        </a:spcBef>
                        <a:spcAft>
                          <a:spcPts val="0"/>
                        </a:spcAft>
                        <a:buNone/>
                      </a:pPr>
                      <a:r>
                        <a:rPr lang="en-US"/>
                        <a:t>100</a:t>
                      </a:r>
                      <a:endParaRPr/>
                    </a:p>
                  </a:txBody>
                  <a:tcPr marT="91425" marB="91425" marR="91425" marL="91425">
                    <a:lnL cap="flat" cmpd="sng" w="9525">
                      <a:solidFill>
                        <a:srgbClr val="FF0000"/>
                      </a:solidFill>
                      <a:prstDash val="solid"/>
                      <a:round/>
                      <a:headEnd len="sm" w="sm" type="none"/>
                      <a:tailEnd len="sm" w="sm" type="none"/>
                    </a:lnL>
                  </a:tcPr>
                </a:tc>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t>100</a:t>
                      </a:r>
                      <a:endParaRPr/>
                    </a:p>
                  </a:txBody>
                  <a:tcPr marT="91425" marB="91425" marR="91425" marL="91425"/>
                </a:tc>
              </a:tr>
              <a:tr h="552225">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r>
              <a:tr h="552225">
                <a:tc>
                  <a:txBody>
                    <a:bodyPr/>
                    <a:lstStyle/>
                    <a:p>
                      <a:pPr indent="0" lvl="0" marL="0" rtl="0" algn="ctr">
                        <a:spcBef>
                          <a:spcPts val="0"/>
                        </a:spcBef>
                        <a:spcAft>
                          <a:spcPts val="0"/>
                        </a:spcAft>
                        <a:buNone/>
                      </a:pPr>
                      <a:r>
                        <a:rPr lang="en-US"/>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r>
              <a:tr h="552225">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100</a:t>
                      </a:r>
                      <a:endParaRPr/>
                    </a:p>
                  </a:txBody>
                  <a:tcPr marT="91425" marB="91425" marR="91425" marL="91425"/>
                </a:tc>
              </a:tr>
            </a:tbl>
          </a:graphicData>
        </a:graphic>
      </p:graphicFrame>
      <p:sp>
        <p:nvSpPr>
          <p:cNvPr id="129" name="Google Shape;129;p18"/>
          <p:cNvSpPr txBox="1"/>
          <p:nvPr/>
        </p:nvSpPr>
        <p:spPr>
          <a:xfrm>
            <a:off x="1368500" y="7235850"/>
            <a:ext cx="12132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Image</a:t>
            </a:r>
            <a:endParaRPr sz="1800"/>
          </a:p>
        </p:txBody>
      </p:sp>
      <p:sp>
        <p:nvSpPr>
          <p:cNvPr id="130" name="Google Shape;130;p18"/>
          <p:cNvSpPr txBox="1"/>
          <p:nvPr/>
        </p:nvSpPr>
        <p:spPr>
          <a:xfrm>
            <a:off x="4339325" y="6722925"/>
            <a:ext cx="12132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Kernel</a:t>
            </a:r>
            <a:endParaRPr sz="1800"/>
          </a:p>
        </p:txBody>
      </p:sp>
      <p:sp>
        <p:nvSpPr>
          <p:cNvPr id="131" name="Google Shape;131;p18"/>
          <p:cNvSpPr txBox="1"/>
          <p:nvPr/>
        </p:nvSpPr>
        <p:spPr>
          <a:xfrm>
            <a:off x="7500354" y="7275150"/>
            <a:ext cx="15993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Blur Image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810500" y="-86740"/>
            <a:ext cx="9072000" cy="1262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lang="en-US"/>
              <a:t>Gaussian Blur</a:t>
            </a:r>
            <a:endParaRPr/>
          </a:p>
        </p:txBody>
      </p:sp>
      <p:pic>
        <p:nvPicPr>
          <p:cNvPr id="137" name="Google Shape;137;p19"/>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sp>
        <p:nvSpPr>
          <p:cNvPr id="138" name="Google Shape;138;p19"/>
          <p:cNvSpPr txBox="1"/>
          <p:nvPr/>
        </p:nvSpPr>
        <p:spPr>
          <a:xfrm>
            <a:off x="724063" y="1021550"/>
            <a:ext cx="8632500" cy="8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Gaussian filtering is done by convolving each point in the input array with a Gaussian kernel and then summing them all to produce the output array</a:t>
            </a:r>
            <a:endParaRPr sz="1800"/>
          </a:p>
        </p:txBody>
      </p:sp>
      <p:pic>
        <p:nvPicPr>
          <p:cNvPr id="139" name="Google Shape;139;p19"/>
          <p:cNvPicPr preferRelativeResize="0"/>
          <p:nvPr/>
        </p:nvPicPr>
        <p:blipFill>
          <a:blip r:embed="rId4">
            <a:alphaModFix/>
          </a:blip>
          <a:stretch>
            <a:fillRect/>
          </a:stretch>
        </p:blipFill>
        <p:spPr>
          <a:xfrm>
            <a:off x="2706375" y="1704775"/>
            <a:ext cx="2857500" cy="2247900"/>
          </a:xfrm>
          <a:prstGeom prst="rect">
            <a:avLst/>
          </a:prstGeom>
          <a:noFill/>
          <a:ln>
            <a:noFill/>
          </a:ln>
        </p:spPr>
      </p:pic>
      <p:sp>
        <p:nvSpPr>
          <p:cNvPr id="140" name="Google Shape;140;p19"/>
          <p:cNvSpPr txBox="1"/>
          <p:nvPr/>
        </p:nvSpPr>
        <p:spPr>
          <a:xfrm>
            <a:off x="724075" y="2770375"/>
            <a:ext cx="3166800" cy="26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Gaussian Kernel:</a:t>
            </a:r>
            <a:endParaRPr sz="1800"/>
          </a:p>
        </p:txBody>
      </p:sp>
      <p:pic>
        <p:nvPicPr>
          <p:cNvPr id="141" name="Google Shape;141;p19"/>
          <p:cNvPicPr preferRelativeResize="0"/>
          <p:nvPr/>
        </p:nvPicPr>
        <p:blipFill>
          <a:blip r:embed="rId5">
            <a:alphaModFix/>
          </a:blip>
          <a:stretch>
            <a:fillRect/>
          </a:stretch>
        </p:blipFill>
        <p:spPr>
          <a:xfrm>
            <a:off x="915625" y="4322150"/>
            <a:ext cx="3884975" cy="2654725"/>
          </a:xfrm>
          <a:prstGeom prst="rect">
            <a:avLst/>
          </a:prstGeom>
          <a:noFill/>
          <a:ln>
            <a:noFill/>
          </a:ln>
        </p:spPr>
      </p:pic>
      <p:pic>
        <p:nvPicPr>
          <p:cNvPr id="142" name="Google Shape;142;p19"/>
          <p:cNvPicPr preferRelativeResize="0"/>
          <p:nvPr/>
        </p:nvPicPr>
        <p:blipFill>
          <a:blip r:embed="rId6">
            <a:alphaModFix/>
          </a:blip>
          <a:stretch>
            <a:fillRect/>
          </a:stretch>
        </p:blipFill>
        <p:spPr>
          <a:xfrm>
            <a:off x="5294850" y="4322150"/>
            <a:ext cx="3884975" cy="2654733"/>
          </a:xfrm>
          <a:prstGeom prst="rect">
            <a:avLst/>
          </a:prstGeom>
          <a:noFill/>
          <a:ln>
            <a:noFill/>
          </a:ln>
        </p:spPr>
      </p:pic>
      <p:sp>
        <p:nvSpPr>
          <p:cNvPr id="143" name="Google Shape;143;p19"/>
          <p:cNvSpPr txBox="1"/>
          <p:nvPr/>
        </p:nvSpPr>
        <p:spPr>
          <a:xfrm>
            <a:off x="2366563" y="7068050"/>
            <a:ext cx="9831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Image</a:t>
            </a:r>
            <a:endParaRPr/>
          </a:p>
          <a:p>
            <a:pPr indent="0" lvl="0" marL="0" rtl="0" algn="l">
              <a:spcBef>
                <a:spcPts val="0"/>
              </a:spcBef>
              <a:spcAft>
                <a:spcPts val="0"/>
              </a:spcAft>
              <a:buNone/>
            </a:pPr>
            <a:r>
              <a:t/>
            </a:r>
            <a:endParaRPr/>
          </a:p>
        </p:txBody>
      </p:sp>
      <p:sp>
        <p:nvSpPr>
          <p:cNvPr id="144" name="Google Shape;144;p19"/>
          <p:cNvSpPr txBox="1"/>
          <p:nvPr/>
        </p:nvSpPr>
        <p:spPr>
          <a:xfrm>
            <a:off x="6745775" y="7068050"/>
            <a:ext cx="20292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Gaussian Blur </a:t>
            </a:r>
            <a:r>
              <a:rPr lang="en-US"/>
              <a:t>Image</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938175" y="10"/>
            <a:ext cx="9072000" cy="1262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lang="en-US"/>
              <a:t>Non Maximum Suppression</a:t>
            </a:r>
            <a:endParaRPr/>
          </a:p>
        </p:txBody>
      </p:sp>
      <p:pic>
        <p:nvPicPr>
          <p:cNvPr id="150" name="Google Shape;150;p20"/>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pic>
        <p:nvPicPr>
          <p:cNvPr id="151" name="Google Shape;151;p20"/>
          <p:cNvPicPr preferRelativeResize="0"/>
          <p:nvPr/>
        </p:nvPicPr>
        <p:blipFill>
          <a:blip r:embed="rId4">
            <a:alphaModFix/>
          </a:blip>
          <a:stretch>
            <a:fillRect/>
          </a:stretch>
        </p:blipFill>
        <p:spPr>
          <a:xfrm>
            <a:off x="2541675" y="1823250"/>
            <a:ext cx="4997275" cy="4722425"/>
          </a:xfrm>
          <a:prstGeom prst="rect">
            <a:avLst/>
          </a:prstGeom>
          <a:noFill/>
          <a:ln>
            <a:noFill/>
          </a:ln>
        </p:spPr>
      </p:pic>
      <p:sp>
        <p:nvSpPr>
          <p:cNvPr id="152" name="Google Shape;152;p20"/>
          <p:cNvSpPr txBox="1"/>
          <p:nvPr/>
        </p:nvSpPr>
        <p:spPr>
          <a:xfrm>
            <a:off x="2045275" y="976875"/>
            <a:ext cx="165900" cy="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txBox="1"/>
          <p:nvPr/>
        </p:nvSpPr>
        <p:spPr>
          <a:xfrm>
            <a:off x="1560025" y="1002375"/>
            <a:ext cx="7690500" cy="30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https://towardsdatascience.com/canny-edge-detection-step-by-step-in-python-computer-vision-b49c3a2d8123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938175" y="10"/>
            <a:ext cx="9072000" cy="1262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lang="en-US"/>
              <a:t>Edge Tracking by Hysteresis</a:t>
            </a:r>
            <a:endParaRPr/>
          </a:p>
        </p:txBody>
      </p:sp>
      <p:pic>
        <p:nvPicPr>
          <p:cNvPr id="159" name="Google Shape;159;p21"/>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sp>
        <p:nvSpPr>
          <p:cNvPr id="160" name="Google Shape;160;p21"/>
          <p:cNvSpPr txBox="1"/>
          <p:nvPr/>
        </p:nvSpPr>
        <p:spPr>
          <a:xfrm>
            <a:off x="2045275" y="976875"/>
            <a:ext cx="165900" cy="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txBox="1"/>
          <p:nvPr/>
        </p:nvSpPr>
        <p:spPr>
          <a:xfrm>
            <a:off x="1560025" y="1002375"/>
            <a:ext cx="7690500" cy="30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https://towardsdatascience.com/canny-edge-detection-step-by-step-in-python-computer-vision-b49c3a2d8123</a:t>
            </a:r>
            <a:endParaRPr/>
          </a:p>
        </p:txBody>
      </p:sp>
      <p:pic>
        <p:nvPicPr>
          <p:cNvPr id="162" name="Google Shape;162;p21"/>
          <p:cNvPicPr preferRelativeResize="0"/>
          <p:nvPr/>
        </p:nvPicPr>
        <p:blipFill>
          <a:blip r:embed="rId4">
            <a:alphaModFix/>
          </a:blip>
          <a:stretch>
            <a:fillRect/>
          </a:stretch>
        </p:blipFill>
        <p:spPr>
          <a:xfrm>
            <a:off x="478450" y="2534413"/>
            <a:ext cx="8993125" cy="249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504000" y="10372"/>
            <a:ext cx="9072000" cy="1262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lang="en-US"/>
              <a:t>Program</a:t>
            </a:r>
            <a:endParaRPr/>
          </a:p>
        </p:txBody>
      </p:sp>
      <p:pic>
        <p:nvPicPr>
          <p:cNvPr id="168" name="Google Shape;168;p22"/>
          <p:cNvPicPr preferRelativeResize="0"/>
          <p:nvPr/>
        </p:nvPicPr>
        <p:blipFill rotWithShape="1">
          <a:blip r:embed="rId3">
            <a:alphaModFix/>
          </a:blip>
          <a:srcRect b="0" l="0" r="0" t="0"/>
          <a:stretch/>
        </p:blipFill>
        <p:spPr>
          <a:xfrm>
            <a:off x="541440" y="266760"/>
            <a:ext cx="555120" cy="555120"/>
          </a:xfrm>
          <a:prstGeom prst="rect">
            <a:avLst/>
          </a:prstGeom>
          <a:noFill/>
          <a:ln>
            <a:noFill/>
          </a:ln>
        </p:spPr>
      </p:pic>
      <p:pic>
        <p:nvPicPr>
          <p:cNvPr id="169" name="Google Shape;169;p22"/>
          <p:cNvPicPr preferRelativeResize="0"/>
          <p:nvPr/>
        </p:nvPicPr>
        <p:blipFill>
          <a:blip r:embed="rId4">
            <a:alphaModFix/>
          </a:blip>
          <a:stretch>
            <a:fillRect/>
          </a:stretch>
        </p:blipFill>
        <p:spPr>
          <a:xfrm>
            <a:off x="1940150" y="1374625"/>
            <a:ext cx="6694300" cy="523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